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1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3876" autoAdjust="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7D4FC0-7D0B-D443-9F56-DEB8D076891C}" type="datetimeFigureOut">
              <a:rPr lang="en-US" smtClean="0"/>
              <a:t>12/4/13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0F677A-8E54-E140-857C-B7A953F01CE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youtube.com/watch?v=3q4WduuWBws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ultrasonic-ringtones.co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ultrasonic-ringtone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4137566"/>
            <a:ext cx="7772400" cy="1723277"/>
          </a:xfrm>
        </p:spPr>
        <p:txBody>
          <a:bodyPr>
            <a:normAutofit/>
          </a:bodyPr>
          <a:lstStyle/>
          <a:p>
            <a:r>
              <a:rPr lang="en-US" sz="8000" dirty="0" smtClean="0">
                <a:solidFill>
                  <a:srgbClr val="660066"/>
                </a:solidFill>
              </a:rPr>
              <a:t>Pitch Shift</a:t>
            </a:r>
            <a:endParaRPr lang="en-US" sz="8000" dirty="0">
              <a:solidFill>
                <a:srgbClr val="660066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637379"/>
            <a:ext cx="7772400" cy="15001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Kirsten Hamm</a:t>
            </a:r>
          </a:p>
          <a:p>
            <a:r>
              <a:rPr lang="en-US" dirty="0" smtClean="0"/>
              <a:t>Professor Thomas </a:t>
            </a:r>
            <a:r>
              <a:rPr lang="en-US" dirty="0" err="1" smtClean="0"/>
              <a:t>Tunks</a:t>
            </a:r>
            <a:endParaRPr lang="en-US" dirty="0" smtClean="0"/>
          </a:p>
          <a:p>
            <a:r>
              <a:rPr lang="en-US" dirty="0" smtClean="0"/>
              <a:t>Professor Fred </a:t>
            </a:r>
            <a:r>
              <a:rPr lang="en-US" dirty="0" err="1" smtClean="0"/>
              <a:t>Olness</a:t>
            </a:r>
            <a:endParaRPr lang="en-US" dirty="0" smtClean="0"/>
          </a:p>
          <a:p>
            <a:r>
              <a:rPr lang="en-US" dirty="0" smtClean="0"/>
              <a:t>Musical Acoustics Project</a:t>
            </a:r>
          </a:p>
          <a:p>
            <a:r>
              <a:rPr lang="en-US" dirty="0" smtClean="0"/>
              <a:t>December 5, 2013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1536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What is the Pitch Shift</a:t>
            </a:r>
            <a:br>
              <a:rPr lang="en-US" b="1" dirty="0" smtClean="0">
                <a:solidFill>
                  <a:srgbClr val="660066"/>
                </a:solidFill>
              </a:rPr>
            </a:br>
            <a:r>
              <a:rPr lang="en-US" b="1" dirty="0">
                <a:solidFill>
                  <a:srgbClr val="660066"/>
                </a:solidFill>
              </a:rPr>
              <a:t>P</a:t>
            </a:r>
            <a:r>
              <a:rPr lang="en-US" b="1" dirty="0" smtClean="0">
                <a:solidFill>
                  <a:srgbClr val="660066"/>
                </a:solidFill>
              </a:rPr>
              <a:t>henomenon?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824" y="2197816"/>
            <a:ext cx="3401474" cy="226293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	According </a:t>
            </a:r>
            <a:r>
              <a:rPr lang="en-US" sz="2400" dirty="0"/>
              <a:t>to the </a:t>
            </a:r>
            <a:r>
              <a:rPr lang="en-US" sz="2400" dirty="0" smtClean="0"/>
              <a:t>pitch shift </a:t>
            </a:r>
            <a:r>
              <a:rPr lang="en-US" sz="2400" dirty="0"/>
              <a:t>phenomenon, there is </a:t>
            </a:r>
            <a:r>
              <a:rPr lang="en-US" sz="2400" b="1" dirty="0">
                <a:solidFill>
                  <a:srgbClr val="660066"/>
                </a:solidFill>
              </a:rPr>
              <a:t>a slight upward pitch-shift</a:t>
            </a:r>
            <a:r>
              <a:rPr lang="en-US" sz="2400" b="1" dirty="0" smtClean="0">
                <a:solidFill>
                  <a:srgbClr val="660066"/>
                </a:solidFill>
              </a:rPr>
              <a:t> in human hearing as age increases.  </a:t>
            </a:r>
            <a:endParaRPr lang="en-US" sz="2400" b="1" dirty="0">
              <a:solidFill>
                <a:srgbClr val="66006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4050" y="2916103"/>
            <a:ext cx="482812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	This means that the typical non-	severely damaged hearing of a 	</a:t>
            </a:r>
            <a:r>
              <a:rPr lang="en-US" sz="2400" b="1" dirty="0" smtClean="0">
                <a:solidFill>
                  <a:srgbClr val="660066"/>
                </a:solidFill>
              </a:rPr>
              <a:t>child </a:t>
            </a:r>
            <a:r>
              <a:rPr lang="en-US" sz="2400" dirty="0" smtClean="0"/>
              <a:t>or adolescent will allow 	them to </a:t>
            </a:r>
            <a:r>
              <a:rPr lang="en-US" sz="2400" b="1" dirty="0" smtClean="0">
                <a:solidFill>
                  <a:srgbClr val="660066"/>
                </a:solidFill>
              </a:rPr>
              <a:t>hear at higher 	frequencies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660066"/>
                </a:solidFill>
              </a:rPr>
              <a:t>than</a:t>
            </a:r>
            <a:r>
              <a:rPr lang="en-US" sz="2400" dirty="0" smtClean="0"/>
              <a:t> that of an 	</a:t>
            </a:r>
            <a:r>
              <a:rPr lang="en-US" sz="2400" b="1" dirty="0" smtClean="0">
                <a:solidFill>
                  <a:srgbClr val="660066"/>
                </a:solidFill>
              </a:rPr>
              <a:t>adult</a:t>
            </a:r>
            <a:r>
              <a:rPr lang="en-US" sz="2400" dirty="0" smtClean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9192" y="5224428"/>
            <a:ext cx="6870719" cy="86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hlinkClick r:id="rId2"/>
              </a:rPr>
              <a:t> http://www.youtube.com/watch?v=3q4WduuWBws</a:t>
            </a:r>
            <a:r>
              <a:rPr lang="en-US" sz="2400" dirty="0" smtClean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11754" y="488404"/>
            <a:ext cx="7775046" cy="1143000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What is the Pitch Shift Phenomenon?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" y="2132696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The same child who can hear at high frequencies, will </a:t>
            </a:r>
            <a:r>
              <a:rPr lang="en-US" sz="2000" dirty="0"/>
              <a:t>no longer be able to hear</a:t>
            </a:r>
            <a:r>
              <a:rPr lang="en-US" sz="2000" dirty="0" smtClean="0"/>
              <a:t> at those same </a:t>
            </a:r>
            <a:r>
              <a:rPr lang="en-US" sz="2000" dirty="0"/>
              <a:t>pitches</a:t>
            </a:r>
            <a:r>
              <a:rPr lang="en-US" sz="2000" dirty="0" smtClean="0"/>
              <a:t> as they age. This is so because </a:t>
            </a:r>
            <a:r>
              <a:rPr lang="en-US" sz="2000" dirty="0"/>
              <a:t>the </a:t>
            </a:r>
            <a:r>
              <a:rPr lang="en-US" sz="2000" b="1" dirty="0">
                <a:solidFill>
                  <a:srgbClr val="660066"/>
                </a:solidFill>
              </a:rPr>
              <a:t>frequencies perceived in adolescence as lower are shifted and perceived as </a:t>
            </a:r>
            <a:r>
              <a:rPr lang="en-US" sz="2000" b="1" dirty="0" smtClean="0">
                <a:solidFill>
                  <a:srgbClr val="660066"/>
                </a:solidFill>
              </a:rPr>
              <a:t>higher as age increases.</a:t>
            </a:r>
            <a:r>
              <a:rPr lang="en-US" sz="2000" dirty="0" smtClean="0"/>
              <a:t>  Thus </a:t>
            </a:r>
            <a:r>
              <a:rPr lang="en-US" sz="2000" dirty="0"/>
              <a:t>the highest frequencies heard as a child are shifted out of one’s hearing range.</a:t>
            </a: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660066"/>
                </a:solidFill>
              </a:rPr>
              <a:t>Mosquito Ringtones</a:t>
            </a:r>
            <a:endParaRPr lang="en-US" b="1" dirty="0">
              <a:solidFill>
                <a:srgbClr val="660066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are they?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How do they work?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0066"/>
                </a:solidFill>
              </a:rPr>
              <a:t>Ultrasonic tones</a:t>
            </a:r>
            <a:r>
              <a:rPr lang="en-US" dirty="0" smtClean="0"/>
              <a:t> generated by high frequency sound waves, used as ringtones </a:t>
            </a:r>
          </a:p>
          <a:p>
            <a:r>
              <a:rPr lang="en-US" dirty="0"/>
              <a:t>advertised especially to adolescents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660066"/>
                </a:solidFill>
              </a:rPr>
              <a:t>Function based on pitch-shift phenomenon</a:t>
            </a:r>
          </a:p>
          <a:p>
            <a:r>
              <a:rPr lang="en-US" dirty="0" smtClean="0"/>
              <a:t>Students can hear tones, </a:t>
            </a:r>
            <a:r>
              <a:rPr lang="en-US" dirty="0"/>
              <a:t>but</a:t>
            </a:r>
            <a:r>
              <a:rPr lang="en-US" dirty="0" smtClean="0"/>
              <a:t> parents and </a:t>
            </a:r>
            <a:r>
              <a:rPr lang="en-US" dirty="0"/>
              <a:t>older teachers </a:t>
            </a:r>
            <a:r>
              <a:rPr lang="en-US" dirty="0" smtClean="0"/>
              <a:t>cannot.  </a:t>
            </a:r>
            <a:r>
              <a:rPr lang="en-US" dirty="0"/>
              <a:t>(You can imagine the trouble that can bring!</a:t>
            </a:r>
            <a:r>
              <a:rPr lang="en-US" dirty="0" smtClean="0"/>
              <a:t>)</a:t>
            </a:r>
          </a:p>
          <a:p>
            <a:r>
              <a:rPr lang="en-US" dirty="0" smtClean="0">
                <a:hlinkClick r:id="rId2"/>
              </a:rPr>
              <a:t>http://www.ultrasonic-ringtones.com/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95497"/>
            <a:ext cx="8229600" cy="20221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If normal hearing ability is related to age, can one predict age range based on hearing ability?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5582170" y="3274754"/>
            <a:ext cx="3008313" cy="2048845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>
                <a:solidFill>
                  <a:srgbClr val="660066"/>
                </a:solidFill>
              </a:rPr>
              <a:t>Does your highest perceived pitch match your age range?</a:t>
            </a:r>
            <a:endParaRPr lang="en-US" sz="2800" b="1" dirty="0">
              <a:solidFill>
                <a:srgbClr val="660066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</p:nvPr>
        </p:nvGraphicFramePr>
        <p:xfrm>
          <a:off x="472154" y="1611732"/>
          <a:ext cx="4591340" cy="4122733"/>
        </p:xfrm>
        <a:graphic>
          <a:graphicData uri="http://schemas.openxmlformats.org/drawingml/2006/table">
            <a:tbl>
              <a:tblPr/>
              <a:tblGrid>
                <a:gridCol w="2295670"/>
                <a:gridCol w="2295670"/>
              </a:tblGrid>
              <a:tr h="5254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Highest Perceived Pitch (kHz)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Age Range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8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Verdana"/>
                        </a:rPr>
                        <a:t>Above 50 yrs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10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12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latin typeface="Verdana"/>
                        </a:rPr>
                        <a:t>40's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14.1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14.9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30's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15.8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20's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16.7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about 20yrs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17.7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older teenager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18.8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younger teenager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19.9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Not yet teenager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21.1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Not human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977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>
                          <a:latin typeface="Verdana"/>
                        </a:rPr>
                        <a:t>22.4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latin typeface="Verdana"/>
                        </a:rPr>
                        <a:t>There was no sound!</a:t>
                      </a:r>
                    </a:p>
                  </a:txBody>
                  <a:tcPr marL="12700" marR="12700" marT="1270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72154" y="732605"/>
            <a:ext cx="4591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Typical Highest Frequencies Heard at </a:t>
            </a:r>
            <a:r>
              <a:rPr lang="en-US" sz="2000" u="sng" dirty="0"/>
              <a:t>D</a:t>
            </a:r>
            <a:r>
              <a:rPr lang="en-US" sz="2000" u="sng" dirty="0" smtClean="0"/>
              <a:t>ifferent </a:t>
            </a:r>
            <a:r>
              <a:rPr lang="en-US" sz="2000" u="sng" dirty="0"/>
              <a:t>A</a:t>
            </a:r>
            <a:r>
              <a:rPr lang="en-US" sz="2000" u="sng" dirty="0" smtClean="0"/>
              <a:t>ge Ranges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74568" y="3418825"/>
            <a:ext cx="70660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Side Note:</a:t>
            </a:r>
            <a:r>
              <a:rPr lang="en-US" sz="2400" dirty="0" smtClean="0"/>
              <a:t> </a:t>
            </a:r>
          </a:p>
          <a:p>
            <a:r>
              <a:rPr lang="en-US" sz="2000" dirty="0" smtClean="0"/>
              <a:t>Notice </a:t>
            </a:r>
            <a:r>
              <a:rPr lang="en-US" sz="2000" dirty="0"/>
              <a:t>the different notes beside each frequency.  Since frequency is the primary determiner of pitch, these notes/tones at which the pitches play vary related to frequency.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856071" y="1937334"/>
            <a:ext cx="49808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hlinkClick r:id="rId2"/>
              </a:rPr>
              <a:t>http://www.ultrasonic-ringtones.com/</a:t>
            </a:r>
            <a:r>
              <a:rPr lang="en-US" sz="2400" dirty="0" smtClean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Flow.thmx</Template>
  <TotalTime>187</TotalTime>
  <Words>356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Pitch Shift</vt:lpstr>
      <vt:lpstr>What is the Pitch Shift Phenomenon?</vt:lpstr>
      <vt:lpstr>What is the Pitch Shift Phenomenon?</vt:lpstr>
      <vt:lpstr>Mosquito Ringtones</vt:lpstr>
      <vt:lpstr>If normal hearing ability is related to age, can one predict age range based on hearing ability?</vt:lpstr>
      <vt:lpstr>Slide 6</vt:lpstr>
      <vt:lpstr>Slide 7</vt:lpstr>
    </vt:vector>
  </TitlesOfParts>
  <Company>Southern Methodist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Pitch Shift</dc:title>
  <dc:creator>Kirsten Hamm</dc:creator>
  <cp:lastModifiedBy>Kirsten Hamm</cp:lastModifiedBy>
  <cp:revision>2</cp:revision>
  <dcterms:created xsi:type="dcterms:W3CDTF">2013-12-05T05:10:56Z</dcterms:created>
  <dcterms:modified xsi:type="dcterms:W3CDTF">2013-12-05T08:18:41Z</dcterms:modified>
</cp:coreProperties>
</file>