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4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4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4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5434E-A6B1-4B07-BC9F-DC1AE8F69F08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2B12-1420-43D4-AB4E-306660272B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27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>
              <a:defRPr/>
            </a:pPr>
            <a:fld id="{D14DDB6E-C4CD-4FCE-A455-997155356C71}" type="slidenum">
              <a:rPr lang="es-PE" sz="1200" smtClean="0">
                <a:latin typeface="Times New Roman" pitchFamily="18" charset="0"/>
              </a:rPr>
              <a:pPr>
                <a:defRPr/>
              </a:pPr>
              <a:t>3</a:t>
            </a:fld>
            <a:endParaRPr lang="es-PE" sz="1200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0571D-B50F-4185-B771-C5ADB98B198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8FB8CE2D-BA20-4FBB-ABA0-9111F608C51D}" type="slidenum">
              <a:rPr lang="es-PE" sz="1200">
                <a:latin typeface="Times New Roman" pitchFamily="18" charset="0"/>
                <a:sym typeface="Symbol" pitchFamily="18" charset="2"/>
              </a:rPr>
              <a:pPr algn="r"/>
              <a:t>6</a:t>
            </a:fld>
            <a:endParaRPr lang="es-PE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0C315-5CCC-4648-A1B9-BA03DCB1BC2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25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57FFF-FB12-4C4C-989C-7BE998F465B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129F3-F4B6-4738-83DD-4FD85064FD7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8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77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CEC6-728E-4C04-A133-CEC97AF32D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4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15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15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8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59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4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8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3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85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82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7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0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7.wmf"/><Relationship Id="rId11" Type="http://schemas.openxmlformats.org/officeDocument/2006/relationships/image" Target="../media/image99.wmf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96.wmf"/><Relationship Id="rId9" Type="http://schemas.openxmlformats.org/officeDocument/2006/relationships/image" Target="../media/image9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jpeg"/><Relationship Id="rId9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0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0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48.wmf"/><Relationship Id="rId9" Type="http://schemas.openxmlformats.org/officeDocument/2006/relationships/image" Target="../media/image10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0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1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1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0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0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0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2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oleObject" Target="../embeddings/oleObject109.bin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29.wmf"/><Relationship Id="rId5" Type="http://schemas.openxmlformats.org/officeDocument/2006/relationships/image" Target="../media/image130.png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126.wmf"/><Relationship Id="rId9" Type="http://schemas.openxmlformats.org/officeDocument/2006/relationships/image" Target="../media/image12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3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Neutrino </a:t>
            </a:r>
            <a:r>
              <a:rPr lang="es-ES" dirty="0" err="1"/>
              <a:t>o</a:t>
            </a:r>
            <a:r>
              <a:rPr lang="es-ES" dirty="0" err="1" smtClean="0"/>
              <a:t>scillation</a:t>
            </a:r>
            <a:r>
              <a:rPr lang="es-ES" dirty="0" smtClean="0"/>
              <a:t> </a:t>
            </a:r>
            <a:r>
              <a:rPr lang="es-ES" dirty="0" err="1" smtClean="0"/>
              <a:t>physics</a:t>
            </a:r>
            <a:endParaRPr lang="es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Alberto Gago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PUCP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CTEQ-FERMILAB  </a:t>
            </a:r>
            <a:r>
              <a:rPr lang="es-ES" dirty="0" err="1" smtClean="0"/>
              <a:t>School</a:t>
            </a:r>
            <a:r>
              <a:rPr lang="es-ES" dirty="0" smtClean="0"/>
              <a:t> 2012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Lima, Perú - PUCP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25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vacuum</a:t>
            </a:r>
            <a:endParaRPr lang="es-ES" dirty="0" smtClean="0"/>
          </a:p>
        </p:txBody>
      </p:sp>
      <p:sp>
        <p:nvSpPr>
          <p:cNvPr id="11267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s-ES" smtClean="0"/>
              <a:t>  </a:t>
            </a: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08619"/>
              </p:ext>
            </p:extLst>
          </p:nvPr>
        </p:nvGraphicFramePr>
        <p:xfrm>
          <a:off x="5791200" y="1300956"/>
          <a:ext cx="14478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cuación" r:id="rId3" imgW="774360" imgH="914400" progId="Equation.3">
                  <p:embed/>
                </p:oleObj>
              </mc:Choice>
              <mc:Fallback>
                <p:oleObj name="Ecuación" r:id="rId3" imgW="7743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300956"/>
                        <a:ext cx="1447800" cy="1708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09600" y="1693069"/>
            <a:ext cx="2667000" cy="461962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/>
              <a:t>Flavour</a:t>
            </a:r>
            <a:r>
              <a:rPr lang="es-ES" sz="2400" dirty="0"/>
              <a:t> </a:t>
            </a:r>
            <a:r>
              <a:rPr lang="es-ES" sz="2400" dirty="0" err="1"/>
              <a:t>conversion</a:t>
            </a:r>
            <a:endParaRPr lang="es-ES" sz="2400" dirty="0"/>
          </a:p>
        </p:txBody>
      </p:sp>
      <p:sp>
        <p:nvSpPr>
          <p:cNvPr id="9" name="8 Flecha izquierda y derecha"/>
          <p:cNvSpPr/>
          <p:nvPr/>
        </p:nvSpPr>
        <p:spPr>
          <a:xfrm>
            <a:off x="3721100" y="1670844"/>
            <a:ext cx="1216025" cy="484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1272" name="16 Grupo"/>
          <p:cNvGrpSpPr>
            <a:grpSpLocks/>
          </p:cNvGrpSpPr>
          <p:nvPr/>
        </p:nvGrpSpPr>
        <p:grpSpPr bwMode="auto">
          <a:xfrm>
            <a:off x="120650" y="2995613"/>
            <a:ext cx="8416925" cy="1554162"/>
            <a:chOff x="131762" y="3016712"/>
            <a:chExt cx="8416926" cy="1555288"/>
          </a:xfrm>
        </p:grpSpPr>
        <p:graphicFrame>
          <p:nvGraphicFramePr>
            <p:cNvPr id="11277" name="9 Objeto"/>
            <p:cNvGraphicFramePr>
              <a:graphicFrameLocks noChangeAspect="1"/>
            </p:cNvGraphicFramePr>
            <p:nvPr/>
          </p:nvGraphicFramePr>
          <p:xfrm>
            <a:off x="2856738" y="3016712"/>
            <a:ext cx="2817876" cy="916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" name="Ecuación" r:id="rId5" imgW="1054080" imgH="342720" progId="Equation.3">
                    <p:embed/>
                  </p:oleObj>
                </mc:Choice>
                <mc:Fallback>
                  <p:oleObj name="Ecuación" r:id="rId5" imgW="105408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738" y="3016712"/>
                          <a:ext cx="2817876" cy="91665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8" name="10 Objeto"/>
            <p:cNvGraphicFramePr>
              <a:graphicFrameLocks noChangeAspect="1"/>
            </p:cNvGraphicFramePr>
            <p:nvPr/>
          </p:nvGraphicFramePr>
          <p:xfrm>
            <a:off x="131762" y="4143829"/>
            <a:ext cx="36020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name="Ecuación" r:id="rId7" imgW="1917360" imgH="203040" progId="Equation.3">
                    <p:embed/>
                  </p:oleObj>
                </mc:Choice>
                <mc:Fallback>
                  <p:oleObj name="Ecuación" r:id="rId7" imgW="1917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762" y="4143829"/>
                          <a:ext cx="3602038" cy="3810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D0D0D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12 Conector recto de flecha"/>
            <p:cNvCxnSpPr/>
            <p:nvPr/>
          </p:nvCxnSpPr>
          <p:spPr>
            <a:xfrm flipV="1">
              <a:off x="1836737" y="3650583"/>
              <a:ext cx="1066800" cy="45753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280" name="13 Objeto"/>
            <p:cNvGraphicFramePr>
              <a:graphicFrameLocks noChangeAspect="1"/>
            </p:cNvGraphicFramePr>
            <p:nvPr/>
          </p:nvGraphicFramePr>
          <p:xfrm>
            <a:off x="5257800" y="4191000"/>
            <a:ext cx="32908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name="Ecuación" r:id="rId9" imgW="1752480" imgH="203040" progId="Equation.3">
                    <p:embed/>
                  </p:oleObj>
                </mc:Choice>
                <mc:Fallback>
                  <p:oleObj name="Ecuación" r:id="rId9" imgW="1752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4191000"/>
                          <a:ext cx="3290888" cy="3810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D0D0D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15 Conector recto de flecha"/>
            <p:cNvCxnSpPr/>
            <p:nvPr/>
          </p:nvCxnSpPr>
          <p:spPr>
            <a:xfrm flipH="1" flipV="1">
              <a:off x="5562601" y="3733193"/>
              <a:ext cx="1066800" cy="45753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17 Flecha abajo"/>
          <p:cNvSpPr/>
          <p:nvPr/>
        </p:nvSpPr>
        <p:spPr>
          <a:xfrm>
            <a:off x="4329113" y="3857625"/>
            <a:ext cx="485775" cy="692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11274" name="18 Objeto"/>
          <p:cNvGraphicFramePr>
            <a:graphicFrameLocks noChangeAspect="1"/>
          </p:cNvGraphicFramePr>
          <p:nvPr/>
        </p:nvGraphicFramePr>
        <p:xfrm>
          <a:off x="377825" y="3343275"/>
          <a:ext cx="1565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cuación" r:id="rId11" imgW="850680" imgH="279360" progId="Equation.3">
                  <p:embed/>
                </p:oleObj>
              </mc:Choice>
              <mc:Fallback>
                <p:oleObj name="Ecuación" r:id="rId11" imgW="850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343275"/>
                        <a:ext cx="1565275" cy="514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19 Objeto"/>
          <p:cNvGraphicFramePr>
            <a:graphicFrameLocks noChangeAspect="1"/>
          </p:cNvGraphicFramePr>
          <p:nvPr/>
        </p:nvGraphicFramePr>
        <p:xfrm>
          <a:off x="6705600" y="3429000"/>
          <a:ext cx="13779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cuación" r:id="rId13" imgW="749160" imgH="253800" progId="Equation.3">
                  <p:embed/>
                </p:oleObj>
              </mc:Choice>
              <mc:Fallback>
                <p:oleObj name="Ecuación" r:id="rId13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377950" cy="466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457200" y="4796725"/>
            <a:ext cx="8458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flavour</a:t>
            </a:r>
            <a:r>
              <a:rPr lang="es-ES" sz="2400" dirty="0"/>
              <a:t> (</a:t>
            </a:r>
            <a:r>
              <a:rPr lang="es-ES" sz="2400" dirty="0" err="1"/>
              <a:t>weak</a:t>
            </a:r>
            <a:r>
              <a:rPr lang="es-ES" sz="2400" dirty="0"/>
              <a:t>) </a:t>
            </a:r>
            <a:r>
              <a:rPr lang="es-ES" sz="2400" dirty="0" err="1"/>
              <a:t>eigenstates</a:t>
            </a:r>
            <a:r>
              <a:rPr lang="es-ES" sz="2400" dirty="0"/>
              <a:t> are </a:t>
            </a:r>
            <a:r>
              <a:rPr lang="es-ES" sz="2400" dirty="0" err="1" smtClean="0"/>
              <a:t>coherent</a:t>
            </a:r>
            <a:r>
              <a:rPr lang="es-ES" sz="2400" dirty="0" smtClean="0"/>
              <a:t> </a:t>
            </a:r>
            <a:r>
              <a:rPr lang="es-ES" sz="2400" dirty="0" err="1" smtClean="0"/>
              <a:t>superpositio</a:t>
            </a:r>
            <a:r>
              <a:rPr lang="es-ES" sz="2400" dirty="0" err="1"/>
              <a:t>n</a:t>
            </a:r>
            <a:r>
              <a:rPr lang="es-ES" sz="2400" dirty="0" smtClean="0"/>
              <a:t> </a:t>
            </a:r>
            <a:r>
              <a:rPr lang="es-ES" sz="2400" dirty="0"/>
              <a:t>of </a:t>
            </a:r>
          </a:p>
          <a:p>
            <a:pPr algn="ctr">
              <a:defRPr/>
            </a:pP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mass</a:t>
            </a:r>
            <a:r>
              <a:rPr lang="es-ES" sz="2400" dirty="0"/>
              <a:t>  </a:t>
            </a:r>
            <a:r>
              <a:rPr lang="es-ES" sz="2400" dirty="0" err="1"/>
              <a:t>eigenstates</a:t>
            </a:r>
            <a:r>
              <a:rPr lang="es-ES" sz="2400" dirty="0"/>
              <a:t>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359025" y="2387600"/>
            <a:ext cx="144783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Non-diagonal</a:t>
            </a:r>
            <a:endParaRPr lang="es-ES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3806857" y="2756932"/>
            <a:ext cx="612743" cy="29106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037026"/>
              </p:ext>
            </p:extLst>
          </p:nvPr>
        </p:nvGraphicFramePr>
        <p:xfrm>
          <a:off x="1836738" y="5876925"/>
          <a:ext cx="4064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cuación" r:id="rId15" imgW="2019240" imgH="253800" progId="Equation.3">
                  <p:embed/>
                </p:oleObj>
              </mc:Choice>
              <mc:Fallback>
                <p:oleObj name="Ecuación" r:id="rId15" imgW="20192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36738" y="5876925"/>
                        <a:ext cx="4064000" cy="51117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Elipse"/>
          <p:cNvSpPr/>
          <p:nvPr/>
        </p:nvSpPr>
        <p:spPr>
          <a:xfrm>
            <a:off x="3735543" y="5926806"/>
            <a:ext cx="52225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2560685" y="5925510"/>
            <a:ext cx="52225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4937125" y="5926806"/>
            <a:ext cx="52225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9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Neutrino  mixing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r>
              <a:rPr lang="es-ES" dirty="0" smtClean="0"/>
              <a:t> </a:t>
            </a:r>
            <a:r>
              <a:rPr lang="es-ES" dirty="0" err="1" smtClean="0"/>
              <a:t>matrix</a:t>
            </a:r>
            <a:r>
              <a:rPr lang="es-ES" dirty="0" smtClean="0"/>
              <a:t> 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appearing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i="1" dirty="0" err="1"/>
              <a:t>c</a:t>
            </a:r>
            <a:r>
              <a:rPr lang="es-ES" i="1" dirty="0" err="1" smtClean="0"/>
              <a:t>harged</a:t>
            </a:r>
            <a:r>
              <a:rPr lang="es-ES" i="1" dirty="0" smtClean="0"/>
              <a:t> </a:t>
            </a:r>
            <a:r>
              <a:rPr lang="es-ES" i="1" dirty="0" err="1"/>
              <a:t>c</a:t>
            </a:r>
            <a:r>
              <a:rPr lang="es-ES" i="1" dirty="0" err="1" smtClean="0"/>
              <a:t>urrent</a:t>
            </a:r>
            <a:r>
              <a:rPr lang="es-ES" i="1" dirty="0" smtClean="0"/>
              <a:t> </a:t>
            </a:r>
            <a:r>
              <a:rPr lang="es-ES" dirty="0" err="1" smtClean="0"/>
              <a:t>interaction</a:t>
            </a:r>
            <a:r>
              <a:rPr lang="es-ES" dirty="0" smtClean="0"/>
              <a:t> of  </a:t>
            </a:r>
            <a:r>
              <a:rPr lang="es-ES" dirty="0" err="1" smtClean="0"/>
              <a:t>the</a:t>
            </a:r>
            <a:r>
              <a:rPr lang="es-ES" dirty="0" smtClean="0"/>
              <a:t> SM : </a:t>
            </a:r>
          </a:p>
          <a:p>
            <a:pPr marL="0" indent="0">
              <a:buFont typeface="Arial" pitchFamily="34" charset="0"/>
              <a:buNone/>
              <a:defRPr/>
            </a:pP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3505200" y="40386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917777" y="2545175"/>
            <a:ext cx="6945753" cy="2345973"/>
            <a:chOff x="750658" y="2284459"/>
            <a:chExt cx="7939317" cy="2935536"/>
          </a:xfrm>
        </p:grpSpPr>
        <p:graphicFrame>
          <p:nvGraphicFramePr>
            <p:cNvPr id="12292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83982"/>
                </p:ext>
              </p:extLst>
            </p:nvPr>
          </p:nvGraphicFramePr>
          <p:xfrm>
            <a:off x="750658" y="3086396"/>
            <a:ext cx="7924800" cy="2133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" name="Ecuación" r:id="rId3" imgW="3301920" imgH="888840" progId="Equation.3">
                    <p:embed/>
                  </p:oleObj>
                </mc:Choice>
                <mc:Fallback>
                  <p:oleObj name="Ecuación" r:id="rId3" imgW="3301920" imgH="8888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658" y="3086396"/>
                          <a:ext cx="7924800" cy="2133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6 Conector recto de flecha"/>
            <p:cNvCxnSpPr>
              <a:stCxn id="5" idx="7"/>
            </p:cNvCxnSpPr>
            <p:nvPr/>
          </p:nvCxnSpPr>
          <p:spPr>
            <a:xfrm flipV="1">
              <a:off x="4090988" y="2667000"/>
              <a:ext cx="2538412" cy="1460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6629400" y="2284459"/>
              <a:ext cx="2060575" cy="73173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600" dirty="0" err="1"/>
                <a:t>analog</a:t>
              </a:r>
              <a:r>
                <a:rPr lang="es-ES" sz="1600" dirty="0"/>
                <a:t> </a:t>
              </a:r>
              <a:r>
                <a:rPr lang="es-ES" sz="1600" dirty="0" err="1"/>
                <a:t>to</a:t>
              </a:r>
              <a:r>
                <a:rPr lang="es-ES" sz="1600" dirty="0"/>
                <a:t> </a:t>
              </a:r>
              <a:r>
                <a:rPr lang="es-ES" sz="1600" dirty="0" err="1"/>
                <a:t>the</a:t>
              </a:r>
              <a:r>
                <a:rPr lang="es-ES" sz="1600" dirty="0"/>
                <a:t> quark </a:t>
              </a:r>
              <a:r>
                <a:rPr lang="es-ES" sz="1600" dirty="0" err="1"/>
                <a:t>mixing</a:t>
              </a:r>
              <a:r>
                <a:rPr lang="es-ES" sz="1600" dirty="0"/>
                <a:t> case 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419600" y="4711699"/>
            <a:ext cx="962519" cy="1296836"/>
            <a:chOff x="4301504" y="4702823"/>
            <a:chExt cx="1193390" cy="1447924"/>
          </a:xfrm>
        </p:grpSpPr>
        <p:graphicFrame>
          <p:nvGraphicFramePr>
            <p:cNvPr id="16" name="1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2904208"/>
                </p:ext>
              </p:extLst>
            </p:nvPr>
          </p:nvGraphicFramePr>
          <p:xfrm>
            <a:off x="4301504" y="5312547"/>
            <a:ext cx="119339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Ecuación" r:id="rId5" imgW="723600" imgH="507960" progId="Equation.3">
                    <p:embed/>
                  </p:oleObj>
                </mc:Choice>
                <mc:Fallback>
                  <p:oleObj name="Ecuación" r:id="rId5" imgW="723600" imgH="5079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01504" y="5312547"/>
                          <a:ext cx="1193390" cy="838200"/>
                        </a:xfrm>
                        <a:prstGeom prst="rect">
                          <a:avLst/>
                        </a:prstGeom>
                        <a:ln w="41275"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17 Flecha arriba"/>
            <p:cNvSpPr/>
            <p:nvPr/>
          </p:nvSpPr>
          <p:spPr>
            <a:xfrm>
              <a:off x="4777042" y="4702823"/>
              <a:ext cx="242316" cy="3937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6478510" y="4724400"/>
            <a:ext cx="1016572" cy="1252295"/>
            <a:chOff x="6540213" y="4787900"/>
            <a:chExt cx="1182687" cy="1557657"/>
          </a:xfrm>
        </p:grpSpPr>
        <p:graphicFrame>
          <p:nvGraphicFramePr>
            <p:cNvPr id="17" name="16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158655"/>
                </p:ext>
              </p:extLst>
            </p:nvPr>
          </p:nvGraphicFramePr>
          <p:xfrm>
            <a:off x="6540213" y="5451365"/>
            <a:ext cx="1182687" cy="894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Ecuación" r:id="rId7" imgW="672840" imgH="507960" progId="Equation.3">
                    <p:embed/>
                  </p:oleObj>
                </mc:Choice>
                <mc:Fallback>
                  <p:oleObj name="Ecuación" r:id="rId7" imgW="67284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213" y="5451365"/>
                          <a:ext cx="1182687" cy="894192"/>
                        </a:xfrm>
                        <a:prstGeom prst="rect">
                          <a:avLst/>
                        </a:prstGeom>
                        <a:noFill/>
                        <a:ln w="4445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23 Flecha arriba"/>
            <p:cNvSpPr/>
            <p:nvPr/>
          </p:nvSpPr>
          <p:spPr>
            <a:xfrm>
              <a:off x="7010400" y="4787900"/>
              <a:ext cx="242316" cy="3937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23" name="2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20698"/>
              </p:ext>
            </p:extLst>
          </p:nvPr>
        </p:nvGraphicFramePr>
        <p:xfrm>
          <a:off x="84137" y="5181600"/>
          <a:ext cx="4117341" cy="46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cuación" r:id="rId9" imgW="2159000" imgH="241300" progId="Equation.3">
                  <p:embed/>
                </p:oleObj>
              </mc:Choice>
              <mc:Fallback>
                <p:oleObj name="Ecuación" r:id="rId9" imgW="2159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" y="5181600"/>
                        <a:ext cx="4117341" cy="4602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11 CuadroTexto"/>
          <p:cNvSpPr txBox="1">
            <a:spLocks noChangeArrowheads="1"/>
          </p:cNvSpPr>
          <p:nvPr/>
        </p:nvSpPr>
        <p:spPr bwMode="auto">
          <a:xfrm>
            <a:off x="0" y="5829298"/>
            <a:ext cx="418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i="1" dirty="0"/>
              <a:t>PMNS</a:t>
            </a:r>
            <a:r>
              <a:rPr lang="es-ES" dirty="0"/>
              <a:t>=</a:t>
            </a:r>
            <a:r>
              <a:rPr lang="es-ES" dirty="0" err="1"/>
              <a:t>Pontecorvo-Maki-Nakagawa-Sakata</a:t>
            </a:r>
            <a:endParaRPr lang="es-ES" dirty="0"/>
          </a:p>
        </p:txBody>
      </p:sp>
      <p:sp>
        <p:nvSpPr>
          <p:cNvPr id="31" name="10 CuadroTexto"/>
          <p:cNvSpPr txBox="1">
            <a:spLocks noChangeArrowheads="1"/>
          </p:cNvSpPr>
          <p:nvPr/>
        </p:nvSpPr>
        <p:spPr bwMode="auto">
          <a:xfrm>
            <a:off x="2687707" y="6211887"/>
            <a:ext cx="1897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i="1" dirty="0"/>
              <a:t>D</a:t>
            </a:r>
            <a:r>
              <a:rPr lang="es-ES" dirty="0"/>
              <a:t>= </a:t>
            </a:r>
            <a:r>
              <a:rPr lang="es-ES" dirty="0" err="1"/>
              <a:t>down</a:t>
            </a:r>
            <a:r>
              <a:rPr lang="es-ES" dirty="0"/>
              <a:t> quarks </a:t>
            </a:r>
          </a:p>
          <a:p>
            <a:pPr eaLnBrk="1" hangingPunct="1"/>
            <a:r>
              <a:rPr lang="es-ES" i="1" dirty="0"/>
              <a:t>U= </a:t>
            </a:r>
            <a:r>
              <a:rPr lang="es-ES" dirty="0"/>
              <a:t>up quarks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6992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vacuum</a:t>
            </a:r>
            <a:r>
              <a:rPr lang="es-ES" dirty="0" smtClean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scheme</a:t>
            </a: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1514620" y="3329808"/>
            <a:ext cx="5082513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ilindro"/>
          <p:cNvSpPr/>
          <p:nvPr/>
        </p:nvSpPr>
        <p:spPr>
          <a:xfrm>
            <a:off x="6705600" y="2820924"/>
            <a:ext cx="914400" cy="121615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597133" y="2208768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</a:t>
            </a:r>
            <a:r>
              <a:rPr lang="es-ES" dirty="0" smtClean="0"/>
              <a:t>etector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222711" y="2771648"/>
            <a:ext cx="147937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err="1" smtClean="0"/>
              <a:t>Propagation</a:t>
            </a:r>
            <a:r>
              <a:rPr lang="es-ES" dirty="0" smtClean="0"/>
              <a:t>  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3870702" y="3329808"/>
            <a:ext cx="6858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2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449568"/>
              </p:ext>
            </p:extLst>
          </p:nvPr>
        </p:nvGraphicFramePr>
        <p:xfrm>
          <a:off x="3797450" y="3516568"/>
          <a:ext cx="525462" cy="67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cuación" r:id="rId4" imgW="177480" imgH="228600" progId="Equation.3">
                  <p:embed/>
                </p:oleObj>
              </mc:Choice>
              <mc:Fallback>
                <p:oleObj name="Ecuación" r:id="rId4" imgW="177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7450" y="3516568"/>
                        <a:ext cx="525462" cy="672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Rectángulo"/>
          <p:cNvSpPr/>
          <p:nvPr/>
        </p:nvSpPr>
        <p:spPr>
          <a:xfrm>
            <a:off x="722086" y="2933699"/>
            <a:ext cx="914400" cy="93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219200" y="2415508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Source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910773" y="1596072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Flavour</a:t>
            </a:r>
            <a:r>
              <a:rPr lang="es-ES" dirty="0" smtClean="0"/>
              <a:t> </a:t>
            </a:r>
            <a:r>
              <a:rPr lang="es-ES" dirty="0" err="1" smtClean="0"/>
              <a:t>states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281878" y="1636910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Flavour</a:t>
            </a:r>
            <a:r>
              <a:rPr lang="es-ES" dirty="0" smtClean="0"/>
              <a:t> </a:t>
            </a:r>
            <a:r>
              <a:rPr lang="es-ES" dirty="0" err="1" smtClean="0"/>
              <a:t>states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27 Flecha derecha"/>
          <p:cNvSpPr/>
          <p:nvPr/>
        </p:nvSpPr>
        <p:spPr>
          <a:xfrm>
            <a:off x="734786" y="3266440"/>
            <a:ext cx="537027" cy="2080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0" name="2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29081"/>
              </p:ext>
            </p:extLst>
          </p:nvPr>
        </p:nvGraphicFramePr>
        <p:xfrm>
          <a:off x="762000" y="2758415"/>
          <a:ext cx="457200" cy="58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cuación" r:id="rId6" imgW="177480" imgH="228600" progId="Equation.3">
                  <p:embed/>
                </p:oleObj>
              </mc:Choice>
              <mc:Fallback>
                <p:oleObj name="Ecuación" r:id="rId6" imgW="177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2758415"/>
                        <a:ext cx="457200" cy="583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3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93834"/>
              </p:ext>
            </p:extLst>
          </p:nvPr>
        </p:nvGraphicFramePr>
        <p:xfrm>
          <a:off x="7234470" y="2787649"/>
          <a:ext cx="457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cuación" r:id="rId8" imgW="177480" imgH="241200" progId="Equation.3">
                  <p:embed/>
                </p:oleObj>
              </mc:Choice>
              <mc:Fallback>
                <p:oleObj name="Ecuació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470" y="2787649"/>
                        <a:ext cx="4572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31 Flecha derecha"/>
          <p:cNvSpPr/>
          <p:nvPr/>
        </p:nvSpPr>
        <p:spPr>
          <a:xfrm>
            <a:off x="7177372" y="3341432"/>
            <a:ext cx="623059" cy="175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3048000" y="4310585"/>
            <a:ext cx="18398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err="1" smtClean="0"/>
              <a:t>Mass</a:t>
            </a:r>
            <a:r>
              <a:rPr lang="es-ES" dirty="0" smtClean="0"/>
              <a:t>  </a:t>
            </a:r>
            <a:r>
              <a:rPr lang="es-ES" dirty="0" err="1" smtClean="0"/>
              <a:t>eigenstates</a:t>
            </a:r>
            <a:endParaRPr lang="es-ES" dirty="0"/>
          </a:p>
        </p:txBody>
      </p:sp>
      <p:graphicFrame>
        <p:nvGraphicFramePr>
          <p:cNvPr id="35" name="3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75318"/>
              </p:ext>
            </p:extLst>
          </p:nvPr>
        </p:nvGraphicFramePr>
        <p:xfrm>
          <a:off x="885372" y="3440453"/>
          <a:ext cx="503482" cy="47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cuación" r:id="rId10" imgW="253800" imgH="241200" progId="Equation.3">
                  <p:embed/>
                </p:oleObj>
              </mc:Choice>
              <mc:Fallback>
                <p:oleObj name="Ecuación" r:id="rId10" imgW="253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5372" y="3440453"/>
                        <a:ext cx="503482" cy="478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3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5889"/>
              </p:ext>
            </p:extLst>
          </p:nvPr>
        </p:nvGraphicFramePr>
        <p:xfrm>
          <a:off x="6659563" y="3140980"/>
          <a:ext cx="503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cuación" r:id="rId12" imgW="253800" imgH="241200" progId="Equation.3">
                  <p:embed/>
                </p:oleObj>
              </mc:Choice>
              <mc:Fallback>
                <p:oleObj name="Ecuación" r:id="rId12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140980"/>
                        <a:ext cx="5032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39 Conector recto de flecha"/>
          <p:cNvCxnSpPr/>
          <p:nvPr/>
        </p:nvCxnSpPr>
        <p:spPr>
          <a:xfrm flipH="1" flipV="1">
            <a:off x="1271813" y="3461773"/>
            <a:ext cx="166528" cy="128403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455621" y="4824840"/>
            <a:ext cx="3341829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Coherent</a:t>
            </a:r>
            <a:r>
              <a:rPr lang="es-ES" dirty="0" smtClean="0"/>
              <a:t> </a:t>
            </a:r>
            <a:r>
              <a:rPr lang="es-ES" dirty="0" err="1" smtClean="0"/>
              <a:t>superposition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endParaRPr lang="es-ES" dirty="0"/>
          </a:p>
          <a:p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eigenstates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077871" y="5148005"/>
            <a:ext cx="319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flavour</a:t>
            </a:r>
            <a:r>
              <a:rPr lang="es-ES" dirty="0" smtClean="0"/>
              <a:t> </a:t>
            </a:r>
            <a:r>
              <a:rPr lang="es-ES" dirty="0" err="1" smtClean="0"/>
              <a:t>conversion</a:t>
            </a:r>
            <a:r>
              <a:rPr lang="es-ES" dirty="0" smtClean="0"/>
              <a:t> </a:t>
            </a:r>
            <a:r>
              <a:rPr lang="es-ES" dirty="0" err="1" smtClean="0"/>
              <a:t>happens</a:t>
            </a:r>
            <a:endParaRPr lang="es-ES" dirty="0" smtClean="0"/>
          </a:p>
          <a:p>
            <a:r>
              <a:rPr lang="es-ES" dirty="0" smtClean="0"/>
              <a:t> at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distances</a:t>
            </a:r>
            <a:r>
              <a:rPr lang="es-ES" dirty="0" smtClean="0"/>
              <a:t>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21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dirty="0" smtClean="0">
                <a:solidFill>
                  <a:srgbClr val="000000"/>
                </a:solidFill>
              </a:rPr>
              <a:t>Neutrino </a:t>
            </a:r>
            <a:r>
              <a:rPr lang="es-ES" sz="3600" dirty="0" err="1" smtClean="0">
                <a:solidFill>
                  <a:srgbClr val="000000"/>
                </a:solidFill>
              </a:rPr>
              <a:t>oscillation</a:t>
            </a:r>
            <a:r>
              <a:rPr lang="es-ES" sz="3600" dirty="0" smtClean="0">
                <a:solidFill>
                  <a:srgbClr val="000000"/>
                </a:solidFill>
              </a:rPr>
              <a:t> in </a:t>
            </a:r>
            <a:r>
              <a:rPr lang="es-ES" sz="3600" dirty="0" err="1" smtClean="0">
                <a:solidFill>
                  <a:srgbClr val="000000"/>
                </a:solidFill>
              </a:rPr>
              <a:t>vacuum</a:t>
            </a:r>
            <a:endParaRPr lang="es-ES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1600" dirty="0" err="1" smtClean="0"/>
              <a:t>Starting</a:t>
            </a:r>
            <a:r>
              <a:rPr lang="es-PE" sz="1600" dirty="0" smtClean="0"/>
              <a:t> </a:t>
            </a:r>
            <a:r>
              <a:rPr lang="es-PE" sz="1600" dirty="0" err="1" smtClean="0"/>
              <a:t>point</a:t>
            </a:r>
            <a:r>
              <a:rPr lang="es-PE" sz="1600" dirty="0" smtClean="0"/>
              <a:t> </a:t>
            </a:r>
            <a:r>
              <a:rPr lang="es-PE" sz="2000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P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PE" sz="1600" dirty="0" err="1" smtClean="0"/>
              <a:t>Evolving</a:t>
            </a:r>
            <a:r>
              <a:rPr lang="es-PE" sz="1600" dirty="0" smtClean="0"/>
              <a:t> </a:t>
            </a:r>
            <a:r>
              <a:rPr lang="es-PE" sz="1600" dirty="0" err="1" smtClean="0"/>
              <a:t>the</a:t>
            </a:r>
            <a:r>
              <a:rPr lang="es-PE" sz="1600" dirty="0" smtClean="0"/>
              <a:t> </a:t>
            </a:r>
            <a:r>
              <a:rPr lang="es-PE" sz="1600" dirty="0" err="1" smtClean="0"/>
              <a:t>mass</a:t>
            </a:r>
            <a:r>
              <a:rPr lang="es-PE" sz="1600" dirty="0" smtClean="0"/>
              <a:t> </a:t>
            </a:r>
            <a:r>
              <a:rPr lang="es-PE" sz="1600" dirty="0" err="1" smtClean="0"/>
              <a:t>eigenstates</a:t>
            </a:r>
            <a:r>
              <a:rPr lang="es-PE" sz="1600" dirty="0" smtClean="0"/>
              <a:t> in time and position (</a:t>
            </a:r>
            <a:r>
              <a:rPr lang="es-PE" sz="1600" dirty="0" err="1" smtClean="0"/>
              <a:t>Plane</a:t>
            </a:r>
            <a:r>
              <a:rPr lang="es-PE" sz="1600" dirty="0" smtClean="0"/>
              <a:t> wave </a:t>
            </a:r>
            <a:r>
              <a:rPr lang="es-PE" sz="1600" dirty="0" err="1" smtClean="0"/>
              <a:t>approximation</a:t>
            </a:r>
            <a:r>
              <a:rPr lang="es-PE" sz="1600" dirty="0" smtClean="0"/>
              <a:t>):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PE" sz="1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PE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sz="1600" dirty="0" smtClean="0"/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sz="2000" dirty="0"/>
          </a:p>
        </p:txBody>
      </p:sp>
      <p:graphicFrame>
        <p:nvGraphicFramePr>
          <p:cNvPr id="3076" name="11 Objeto"/>
          <p:cNvGraphicFramePr>
            <a:graphicFrameLocks noChangeAspect="1"/>
          </p:cNvGraphicFramePr>
          <p:nvPr/>
        </p:nvGraphicFramePr>
        <p:xfrm>
          <a:off x="2324100" y="2971800"/>
          <a:ext cx="37846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cuación" r:id="rId3" imgW="3111480" imgH="203040" progId="Equation.3">
                  <p:embed/>
                </p:oleObj>
              </mc:Choice>
              <mc:Fallback>
                <p:oleObj name="Ecuación" r:id="rId3" imgW="3111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971800"/>
                        <a:ext cx="37846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12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cuación" r:id="rId5" imgW="114151" imgH="215619" progId="Equation.3">
                  <p:embed/>
                </p:oleObj>
              </mc:Choice>
              <mc:Fallback>
                <p:oleObj name="Ecuació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537912"/>
              </p:ext>
            </p:extLst>
          </p:nvPr>
        </p:nvGraphicFramePr>
        <p:xfrm>
          <a:off x="1981200" y="3962400"/>
          <a:ext cx="5311775" cy="1763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cuación" r:id="rId7" imgW="3288960" imgH="1091880" progId="Equation.3">
                  <p:embed/>
                </p:oleObj>
              </mc:Choice>
              <mc:Fallback>
                <p:oleObj name="Ecuación" r:id="rId7" imgW="32889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5311775" cy="1763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9" name="17 Grupo"/>
          <p:cNvGrpSpPr>
            <a:grpSpLocks/>
          </p:cNvGrpSpPr>
          <p:nvPr/>
        </p:nvGrpSpPr>
        <p:grpSpPr bwMode="auto">
          <a:xfrm>
            <a:off x="1600200" y="1981200"/>
            <a:ext cx="6172200" cy="838200"/>
            <a:chOff x="1600200" y="1981200"/>
            <a:chExt cx="6328435" cy="860425"/>
          </a:xfrm>
        </p:grpSpPr>
        <p:graphicFrame>
          <p:nvGraphicFramePr>
            <p:cNvPr id="3082" name="10 Objeto"/>
            <p:cNvGraphicFramePr>
              <a:graphicFrameLocks noChangeAspect="1"/>
            </p:cNvGraphicFramePr>
            <p:nvPr/>
          </p:nvGraphicFramePr>
          <p:xfrm>
            <a:off x="3556660" y="1981200"/>
            <a:ext cx="4371975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1" name="Ecuación" r:id="rId9" imgW="2324100" imgH="457200" progId="Equation.3">
                    <p:embed/>
                  </p:oleObj>
                </mc:Choice>
                <mc:Fallback>
                  <p:oleObj name="Ecuación" r:id="rId9" imgW="23241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660" y="1981200"/>
                          <a:ext cx="4371975" cy="860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15 Objeto"/>
            <p:cNvGraphicFramePr>
              <a:graphicFrameLocks noChangeAspect="1"/>
            </p:cNvGraphicFramePr>
            <p:nvPr/>
          </p:nvGraphicFramePr>
          <p:xfrm>
            <a:off x="1600200" y="1981200"/>
            <a:ext cx="1828800" cy="790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2" name="Ecuación" r:id="rId11" imgW="1028254" imgH="444307" progId="Equation.3">
                    <p:embed/>
                  </p:oleObj>
                </mc:Choice>
                <mc:Fallback>
                  <p:oleObj name="Ecuación" r:id="rId11" imgW="1028254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1981200"/>
                          <a:ext cx="1828800" cy="790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80" name="1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973078"/>
              </p:ext>
            </p:extLst>
          </p:nvPr>
        </p:nvGraphicFramePr>
        <p:xfrm>
          <a:off x="990600" y="5715000"/>
          <a:ext cx="7239000" cy="85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cuación" r:id="rId13" imgW="4305300" imgH="508000" progId="Equation.3">
                  <p:embed/>
                </p:oleObj>
              </mc:Choice>
              <mc:Fallback>
                <p:oleObj name="Ecuación" r:id="rId13" imgW="4305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15000"/>
                        <a:ext cx="7239000" cy="855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2 Conector recto de flecha"/>
          <p:cNvCxnSpPr/>
          <p:nvPr/>
        </p:nvCxnSpPr>
        <p:spPr>
          <a:xfrm flipH="1">
            <a:off x="7315200" y="4495800"/>
            <a:ext cx="38100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vacuum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Analyzing</a:t>
            </a:r>
            <a:r>
              <a:rPr lang="es-ES" dirty="0" smtClean="0"/>
              <a:t>: 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27731"/>
              </p:ext>
            </p:extLst>
          </p:nvPr>
        </p:nvGraphicFramePr>
        <p:xfrm>
          <a:off x="654844" y="2400300"/>
          <a:ext cx="78343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cuación" r:id="rId3" imgW="3606480" imgH="736560" progId="Equation.3">
                  <p:embed/>
                </p:oleObj>
              </mc:Choice>
              <mc:Fallback>
                <p:oleObj name="Ecuación" r:id="rId3" imgW="360648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844" y="2400300"/>
                        <a:ext cx="7834312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Elipse"/>
          <p:cNvSpPr/>
          <p:nvPr/>
        </p:nvSpPr>
        <p:spPr>
          <a:xfrm>
            <a:off x="2438400" y="3200400"/>
            <a:ext cx="1828800" cy="3797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16043"/>
              </p:ext>
            </p:extLst>
          </p:nvPr>
        </p:nvGraphicFramePr>
        <p:xfrm>
          <a:off x="7023100" y="5791200"/>
          <a:ext cx="1736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cuación" r:id="rId5" imgW="965200" imgH="254000" progId="Equation.3">
                  <p:embed/>
                </p:oleObj>
              </mc:Choice>
              <mc:Fallback>
                <p:oleObj name="Ecuación" r:id="rId5" imgW="965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5791200"/>
                        <a:ext cx="1736725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396538"/>
              </p:ext>
            </p:extLst>
          </p:nvPr>
        </p:nvGraphicFramePr>
        <p:xfrm>
          <a:off x="1636051" y="4419600"/>
          <a:ext cx="52622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cuación" r:id="rId7" imgW="2514600" imgH="507960" progId="Equation.3">
                  <p:embed/>
                </p:oleObj>
              </mc:Choice>
              <mc:Fallback>
                <p:oleObj name="Ecuación" r:id="rId7" imgW="2514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051" y="4419600"/>
                        <a:ext cx="5262297" cy="1066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Flecha derecha"/>
          <p:cNvSpPr/>
          <p:nvPr/>
        </p:nvSpPr>
        <p:spPr>
          <a:xfrm>
            <a:off x="1600200" y="3200400"/>
            <a:ext cx="685800" cy="37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689600" y="1676400"/>
            <a:ext cx="26670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i="1" dirty="0" smtClean="0"/>
              <a:t>L </a:t>
            </a:r>
            <a:r>
              <a:rPr lang="es-ES" dirty="0" err="1" smtClean="0"/>
              <a:t>instead</a:t>
            </a:r>
            <a:r>
              <a:rPr lang="es-ES" dirty="0" smtClean="0"/>
              <a:t> of x</a:t>
            </a:r>
            <a:r>
              <a:rPr lang="es-ES" i="1" dirty="0" smtClean="0"/>
              <a:t>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58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Neutrino oscillation in vacuum</a:t>
            </a:r>
          </a:p>
        </p:txBody>
      </p:sp>
      <p:graphicFrame>
        <p:nvGraphicFramePr>
          <p:cNvPr id="15363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1365250" y="2035175"/>
          <a:ext cx="64833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cuación" r:id="rId3" imgW="4089400" imgH="685800" progId="Equation.3">
                  <p:embed/>
                </p:oleObj>
              </mc:Choice>
              <mc:Fallback>
                <p:oleObj name="Ecuación" r:id="rId3" imgW="4089400" imgH="685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2035175"/>
                        <a:ext cx="6483350" cy="10874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4 Objeto"/>
          <p:cNvGraphicFramePr>
            <a:graphicFrameLocks noChangeAspect="1"/>
          </p:cNvGraphicFramePr>
          <p:nvPr/>
        </p:nvGraphicFramePr>
        <p:xfrm>
          <a:off x="7050088" y="3541713"/>
          <a:ext cx="184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cuación" r:id="rId5" imgW="1841500" imgH="431800" progId="Equation.3">
                  <p:embed/>
                </p:oleObj>
              </mc:Choice>
              <mc:Fallback>
                <p:oleObj name="Ecuación" r:id="rId5" imgW="1841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541713"/>
                        <a:ext cx="18415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5" name="12 Grupo"/>
          <p:cNvGrpSpPr>
            <a:grpSpLocks/>
          </p:cNvGrpSpPr>
          <p:nvPr/>
        </p:nvGrpSpPr>
        <p:grpSpPr bwMode="auto">
          <a:xfrm>
            <a:off x="1022350" y="2852738"/>
            <a:ext cx="1927225" cy="1484312"/>
            <a:chOff x="1022840" y="2743200"/>
            <a:chExt cx="1796560" cy="1377138"/>
          </a:xfrm>
        </p:grpSpPr>
        <p:cxnSp>
          <p:nvCxnSpPr>
            <p:cNvPr id="7" name="6 Conector recto de flecha"/>
            <p:cNvCxnSpPr/>
            <p:nvPr/>
          </p:nvCxnSpPr>
          <p:spPr>
            <a:xfrm flipV="1">
              <a:off x="1752415" y="2743200"/>
              <a:ext cx="1066985" cy="9912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CuadroTexto"/>
            <p:cNvSpPr txBox="1"/>
            <p:nvPr/>
          </p:nvSpPr>
          <p:spPr>
            <a:xfrm>
              <a:off x="1022840" y="3750647"/>
              <a:ext cx="1552382" cy="36969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 err="1">
                  <a:latin typeface="+mn-lt"/>
                  <a:cs typeface="+mn-cs"/>
                </a:rPr>
                <a:t>constant</a:t>
              </a:r>
              <a:r>
                <a:rPr lang="es-ES" dirty="0">
                  <a:latin typeface="+mn-lt"/>
                  <a:cs typeface="+mn-cs"/>
                </a:rPr>
                <a:t> </a:t>
              </a:r>
              <a:r>
                <a:rPr lang="es-ES" dirty="0" err="1">
                  <a:latin typeface="+mn-lt"/>
                  <a:cs typeface="+mn-cs"/>
                </a:rPr>
                <a:t>term</a:t>
              </a:r>
              <a:r>
                <a:rPr lang="es-ES" dirty="0">
                  <a:latin typeface="+mn-lt"/>
                  <a:cs typeface="+mn-cs"/>
                </a:rPr>
                <a:t> </a:t>
              </a:r>
            </a:p>
          </p:txBody>
        </p:sp>
      </p:grpSp>
      <p:grpSp>
        <p:nvGrpSpPr>
          <p:cNvPr id="15366" name="13 Grupo"/>
          <p:cNvGrpSpPr>
            <a:grpSpLocks/>
          </p:cNvGrpSpPr>
          <p:nvPr/>
        </p:nvGrpSpPr>
        <p:grpSpPr bwMode="auto">
          <a:xfrm>
            <a:off x="5270500" y="2876550"/>
            <a:ext cx="1752600" cy="1628775"/>
            <a:chOff x="5270090" y="2743200"/>
            <a:chExt cx="1634080" cy="1512332"/>
          </a:xfrm>
        </p:grpSpPr>
        <p:cxnSp>
          <p:nvCxnSpPr>
            <p:cNvPr id="9" name="8 Conector recto de flecha"/>
            <p:cNvCxnSpPr/>
            <p:nvPr/>
          </p:nvCxnSpPr>
          <p:spPr>
            <a:xfrm flipH="1" flipV="1">
              <a:off x="5270090" y="2743200"/>
              <a:ext cx="762275" cy="11423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5274531" y="3885557"/>
              <a:ext cx="1629639" cy="36997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 err="1">
                  <a:latin typeface="+mn-lt"/>
                  <a:cs typeface="+mn-cs"/>
                </a:rPr>
                <a:t>oscillating</a:t>
              </a:r>
              <a:r>
                <a:rPr lang="es-ES" dirty="0">
                  <a:latin typeface="+mn-lt"/>
                  <a:cs typeface="+mn-cs"/>
                </a:rPr>
                <a:t> </a:t>
              </a:r>
              <a:r>
                <a:rPr lang="es-ES" dirty="0" err="1">
                  <a:latin typeface="+mn-lt"/>
                  <a:cs typeface="+mn-cs"/>
                </a:rPr>
                <a:t>term</a:t>
              </a:r>
              <a:endParaRPr lang="es-ES" dirty="0">
                <a:latin typeface="+mn-lt"/>
                <a:cs typeface="+mn-cs"/>
              </a:endParaRPr>
            </a:p>
          </p:txBody>
        </p:sp>
      </p:grpSp>
      <p:grpSp>
        <p:nvGrpSpPr>
          <p:cNvPr id="15367" name="18 Grupo"/>
          <p:cNvGrpSpPr>
            <a:grpSpLocks/>
          </p:cNvGrpSpPr>
          <p:nvPr/>
        </p:nvGrpSpPr>
        <p:grpSpPr bwMode="auto">
          <a:xfrm>
            <a:off x="838200" y="4800600"/>
            <a:ext cx="2901950" cy="1346200"/>
            <a:chOff x="1237335" y="4800600"/>
            <a:chExt cx="2902507" cy="1346428"/>
          </a:xfrm>
        </p:grpSpPr>
        <p:graphicFrame>
          <p:nvGraphicFramePr>
            <p:cNvPr id="15371" name="15 Objeto"/>
            <p:cNvGraphicFramePr>
              <a:graphicFrameLocks noChangeAspect="1"/>
            </p:cNvGraphicFramePr>
            <p:nvPr/>
          </p:nvGraphicFramePr>
          <p:xfrm>
            <a:off x="1237335" y="4800600"/>
            <a:ext cx="2902507" cy="765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" name="Ecuación" r:id="rId7" imgW="1828800" imgH="482600" progId="Equation.3">
                    <p:embed/>
                  </p:oleObj>
                </mc:Choice>
                <mc:Fallback>
                  <p:oleObj name="Ecuación" r:id="rId7" imgW="18288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335" y="4800600"/>
                          <a:ext cx="2902507" cy="76594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84807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2" name="16 CuadroTexto"/>
            <p:cNvSpPr txBox="1">
              <a:spLocks noChangeArrowheads="1"/>
            </p:cNvSpPr>
            <p:nvPr/>
          </p:nvSpPr>
          <p:spPr bwMode="auto">
            <a:xfrm>
              <a:off x="1600200" y="5777696"/>
              <a:ext cx="2299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/>
                <a:t>Oscillation wavelength</a:t>
              </a:r>
            </a:p>
          </p:txBody>
        </p:sp>
      </p:grpSp>
      <p:grpSp>
        <p:nvGrpSpPr>
          <p:cNvPr id="15368" name="20 Grupo"/>
          <p:cNvGrpSpPr>
            <a:grpSpLocks/>
          </p:cNvGrpSpPr>
          <p:nvPr/>
        </p:nvGrpSpPr>
        <p:grpSpPr bwMode="auto">
          <a:xfrm>
            <a:off x="4724400" y="4902157"/>
            <a:ext cx="3856330" cy="1244643"/>
            <a:chOff x="5033944" y="4876800"/>
            <a:chExt cx="3856531" cy="1244788"/>
          </a:xfrm>
        </p:grpSpPr>
        <p:graphicFrame>
          <p:nvGraphicFramePr>
            <p:cNvPr id="15369" name="17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9968972"/>
                </p:ext>
              </p:extLst>
            </p:nvPr>
          </p:nvGraphicFramePr>
          <p:xfrm>
            <a:off x="5033944" y="4876800"/>
            <a:ext cx="3225967" cy="674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7" name="Ecuación" r:id="rId9" imgW="1701720" imgH="355320" progId="Equation.3">
                    <p:embed/>
                  </p:oleObj>
                </mc:Choice>
                <mc:Fallback>
                  <p:oleObj name="Ecuación" r:id="rId9" imgW="170172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3944" y="4876800"/>
                          <a:ext cx="3225967" cy="67476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0253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0" name="19 CuadroTexto"/>
            <p:cNvSpPr txBox="1">
              <a:spLocks noChangeArrowheads="1"/>
            </p:cNvSpPr>
            <p:nvPr/>
          </p:nvSpPr>
          <p:spPr bwMode="auto">
            <a:xfrm>
              <a:off x="5275258" y="5752213"/>
              <a:ext cx="3615217" cy="36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dirty="0" err="1" smtClean="0"/>
                <a:t>Valid</a:t>
              </a:r>
              <a:r>
                <a:rPr lang="es-ES" dirty="0" smtClean="0"/>
                <a:t>  </a:t>
              </a:r>
              <a:r>
                <a:rPr lang="es-ES" dirty="0" err="1" smtClean="0"/>
                <a:t>if</a:t>
              </a:r>
              <a:r>
                <a:rPr lang="es-ES" dirty="0" smtClean="0"/>
                <a:t>  </a:t>
              </a:r>
              <a:r>
                <a:rPr lang="es-ES" dirty="0" err="1" smtClean="0"/>
                <a:t>there</a:t>
              </a:r>
              <a:r>
                <a:rPr lang="es-ES" dirty="0" smtClean="0"/>
                <a:t>  </a:t>
              </a:r>
              <a:r>
                <a:rPr lang="es-ES" dirty="0" err="1" smtClean="0"/>
                <a:t>is</a:t>
              </a:r>
              <a:r>
                <a:rPr lang="es-ES" dirty="0" smtClean="0"/>
                <a:t> no </a:t>
              </a:r>
              <a:r>
                <a:rPr lang="es-ES" dirty="0" err="1"/>
                <a:t>sterile</a:t>
              </a:r>
              <a:r>
                <a:rPr lang="es-ES" dirty="0"/>
                <a:t> </a:t>
              </a:r>
              <a:r>
                <a:rPr lang="es-ES" dirty="0" smtClean="0"/>
                <a:t>neutrinos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4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Neutrino oscillation in vacuum</a:t>
            </a:r>
          </a:p>
        </p:txBody>
      </p:sp>
      <p:graphicFrame>
        <p:nvGraphicFramePr>
          <p:cNvPr id="16387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3708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cuación" r:id="rId3" imgW="5930900" imgH="1727200" progId="Equation.3">
                  <p:embed/>
                </p:oleObj>
              </mc:Choice>
              <mc:Fallback>
                <p:oleObj name="Ecuación" r:id="rId3" imgW="5930900" imgH="172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370888" cy="2438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4 Objeto"/>
          <p:cNvGraphicFramePr>
            <a:graphicFrameLocks noChangeAspect="1"/>
          </p:cNvGraphicFramePr>
          <p:nvPr/>
        </p:nvGraphicFramePr>
        <p:xfrm>
          <a:off x="1219200" y="4648200"/>
          <a:ext cx="611028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cuación" r:id="rId5" imgW="3632200" imgH="1041400" progId="Equation.3">
                  <p:embed/>
                </p:oleObj>
              </mc:Choice>
              <mc:Fallback>
                <p:oleObj name="Ecuación" r:id="rId5" imgW="36322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6110288" cy="1752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Neutrino oscillation in vacuum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antineutrino case: </a:t>
            </a:r>
          </a:p>
        </p:txBody>
      </p:sp>
      <p:graphicFrame>
        <p:nvGraphicFramePr>
          <p:cNvPr id="17412" name="5 Objeto"/>
          <p:cNvGraphicFramePr>
            <a:graphicFrameLocks noChangeAspect="1"/>
          </p:cNvGraphicFramePr>
          <p:nvPr/>
        </p:nvGraphicFramePr>
        <p:xfrm>
          <a:off x="3054350" y="2133600"/>
          <a:ext cx="3578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cuación" r:id="rId3" imgW="1739900" imgH="444500" progId="Equation.3">
                  <p:embed/>
                </p:oleObj>
              </mc:Choice>
              <mc:Fallback>
                <p:oleObj name="Ecuación" r:id="rId3" imgW="1739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133600"/>
                        <a:ext cx="357822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E46C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6 Grupo"/>
          <p:cNvGrpSpPr>
            <a:grpSpLocks/>
          </p:cNvGrpSpPr>
          <p:nvPr/>
        </p:nvGrpSpPr>
        <p:grpSpPr bwMode="auto">
          <a:xfrm>
            <a:off x="979488" y="3614738"/>
            <a:ext cx="7021512" cy="2786062"/>
            <a:chOff x="958269" y="4495800"/>
            <a:chExt cx="6514707" cy="2325640"/>
          </a:xfrm>
        </p:grpSpPr>
        <p:graphicFrame>
          <p:nvGraphicFramePr>
            <p:cNvPr id="17414" name="4 Objeto"/>
            <p:cNvGraphicFramePr>
              <a:graphicFrameLocks noChangeAspect="1"/>
            </p:cNvGraphicFramePr>
            <p:nvPr/>
          </p:nvGraphicFramePr>
          <p:xfrm>
            <a:off x="1162664" y="4495800"/>
            <a:ext cx="6310312" cy="181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Ecuación" r:id="rId5" imgW="3632200" imgH="1041400" progId="Equation.3">
                    <p:embed/>
                  </p:oleObj>
                </mc:Choice>
                <mc:Fallback>
                  <p:oleObj name="Ecuación" r:id="rId5" imgW="3632200" imgH="1041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2664" y="4495800"/>
                          <a:ext cx="6310312" cy="181610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15" name="25 Grupo"/>
            <p:cNvGrpSpPr>
              <a:grpSpLocks/>
            </p:cNvGrpSpPr>
            <p:nvPr/>
          </p:nvGrpSpPr>
          <p:grpSpPr bwMode="auto">
            <a:xfrm>
              <a:off x="958269" y="5590597"/>
              <a:ext cx="5168274" cy="1230843"/>
              <a:chOff x="958269" y="5590597"/>
              <a:chExt cx="5168274" cy="1230843"/>
            </a:xfrm>
          </p:grpSpPr>
          <p:grpSp>
            <p:nvGrpSpPr>
              <p:cNvPr id="17416" name="21 Grupo"/>
              <p:cNvGrpSpPr>
                <a:grpSpLocks/>
              </p:cNvGrpSpPr>
              <p:nvPr/>
            </p:nvGrpSpPr>
            <p:grpSpPr bwMode="auto">
              <a:xfrm>
                <a:off x="1147916" y="5590597"/>
                <a:ext cx="1684815" cy="852988"/>
                <a:chOff x="1143000" y="5737122"/>
                <a:chExt cx="1575619" cy="820994"/>
              </a:xfrm>
            </p:grpSpPr>
            <p:sp>
              <p:nvSpPr>
                <p:cNvPr id="9" name="8 Elipse"/>
                <p:cNvSpPr/>
                <p:nvPr/>
              </p:nvSpPr>
              <p:spPr>
                <a:xfrm>
                  <a:off x="2261828" y="5736908"/>
                  <a:ext cx="457314" cy="38135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cxnSp>
              <p:nvCxnSpPr>
                <p:cNvPr id="15" name="14 Conector recto de flecha"/>
                <p:cNvCxnSpPr/>
                <p:nvPr/>
              </p:nvCxnSpPr>
              <p:spPr>
                <a:xfrm flipV="1">
                  <a:off x="1143336" y="6062147"/>
                  <a:ext cx="1118492" cy="4961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17" name="24 CuadroTexto"/>
              <p:cNvSpPr txBox="1">
                <a:spLocks noChangeArrowheads="1"/>
              </p:cNvSpPr>
              <p:nvPr/>
            </p:nvSpPr>
            <p:spPr bwMode="auto">
              <a:xfrm>
                <a:off x="958269" y="6452108"/>
                <a:ext cx="5168274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ES"/>
                  <a:t>This is the only difference…we will return to this later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2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Two neutrino oscillation</a:t>
            </a:r>
          </a:p>
        </p:txBody>
      </p:sp>
      <p:graphicFrame>
        <p:nvGraphicFramePr>
          <p:cNvPr id="18435" name="3 Objeto"/>
          <p:cNvGraphicFramePr>
            <a:graphicFrameLocks noChangeAspect="1"/>
          </p:cNvGraphicFramePr>
          <p:nvPr/>
        </p:nvGraphicFramePr>
        <p:xfrm>
          <a:off x="381000" y="1447800"/>
          <a:ext cx="2819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cuación" r:id="rId3" imgW="1435100" imgH="457200" progId="Equation.3">
                  <p:embed/>
                </p:oleObj>
              </mc:Choice>
              <mc:Fallback>
                <p:oleObj name="Ecuación" r:id="rId3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2819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4 Objeto"/>
          <p:cNvGraphicFramePr>
            <a:graphicFrameLocks noChangeAspect="1"/>
          </p:cNvGraphicFramePr>
          <p:nvPr/>
        </p:nvGraphicFramePr>
        <p:xfrm>
          <a:off x="762000" y="2819400"/>
          <a:ext cx="241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cuación" r:id="rId5" imgW="1688367" imgH="533169" progId="Equation.3">
                  <p:embed/>
                </p:oleObj>
              </mc:Choice>
              <mc:Fallback>
                <p:oleObj name="Ecuación" r:id="rId5" imgW="1688367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241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116952"/>
              </p:ext>
            </p:extLst>
          </p:nvPr>
        </p:nvGraphicFramePr>
        <p:xfrm>
          <a:off x="3886200" y="1830388"/>
          <a:ext cx="503555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cuación" r:id="rId7" imgW="3340080" imgH="3200400" progId="Equation.3">
                  <p:embed/>
                </p:oleObj>
              </mc:Choice>
              <mc:Fallback>
                <p:oleObj name="Ecuación" r:id="rId7" imgW="3340080" imgH="320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30388"/>
                        <a:ext cx="5035550" cy="4822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1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Two neutrino oscillation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s-ES" sz="2000" dirty="0" smtClean="0"/>
              <a:t>I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s-ES" sz="2000" dirty="0" smtClean="0"/>
              <a:t>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two</a:t>
            </a:r>
            <a:r>
              <a:rPr lang="es-ES" sz="2000" dirty="0" smtClean="0"/>
              <a:t> neutrino </a:t>
            </a:r>
            <a:r>
              <a:rPr lang="es-ES" sz="2000" dirty="0" err="1" smtClean="0"/>
              <a:t>framework</a:t>
            </a:r>
            <a:r>
              <a:rPr lang="es-ES" sz="2000" dirty="0" smtClean="0"/>
              <a:t>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s-ES" sz="2000" dirty="0" smtClean="0"/>
              <a:t> </a:t>
            </a:r>
          </a:p>
        </p:txBody>
      </p:sp>
      <p:graphicFrame>
        <p:nvGraphicFramePr>
          <p:cNvPr id="19460" name="5 Objeto"/>
          <p:cNvGraphicFramePr>
            <a:graphicFrameLocks noChangeAspect="1"/>
          </p:cNvGraphicFramePr>
          <p:nvPr/>
        </p:nvGraphicFramePr>
        <p:xfrm>
          <a:off x="457200" y="1905000"/>
          <a:ext cx="8008938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cuación" r:id="rId3" imgW="4610100" imgH="1143000" progId="Equation.3">
                  <p:embed/>
                </p:oleObj>
              </mc:Choice>
              <mc:Fallback>
                <p:oleObj name="Ecuación" r:id="rId3" imgW="46101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8008938" cy="19923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6 Objeto"/>
          <p:cNvGraphicFramePr>
            <a:graphicFrameLocks noChangeAspect="1"/>
          </p:cNvGraphicFramePr>
          <p:nvPr/>
        </p:nvGraphicFramePr>
        <p:xfrm>
          <a:off x="2667000" y="4941888"/>
          <a:ext cx="3657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cuación" r:id="rId5" imgW="1701800" imgH="508000" progId="Equation.3">
                  <p:embed/>
                </p:oleObj>
              </mc:Choice>
              <mc:Fallback>
                <p:oleObj name="Ecuación" r:id="rId5" imgW="170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41888"/>
                        <a:ext cx="3657600" cy="1092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1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r>
              <a:rPr lang="es-ES" dirty="0" smtClean="0"/>
              <a:t> </a:t>
            </a:r>
          </a:p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vacuum</a:t>
            </a:r>
            <a:r>
              <a:rPr lang="es-ES" dirty="0" smtClean="0"/>
              <a:t> </a:t>
            </a:r>
          </a:p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matter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Review</a:t>
            </a:r>
            <a:r>
              <a:rPr lang="es-ES" dirty="0" smtClean="0"/>
              <a:t> of neutrino </a:t>
            </a:r>
            <a:r>
              <a:rPr lang="es-ES" dirty="0" err="1" smtClean="0"/>
              <a:t>oscillation</a:t>
            </a:r>
            <a:r>
              <a:rPr lang="es-ES" dirty="0" smtClean="0"/>
              <a:t> data </a:t>
            </a:r>
          </a:p>
          <a:p>
            <a:r>
              <a:rPr lang="es-ES" dirty="0"/>
              <a:t> </a:t>
            </a:r>
            <a:r>
              <a:rPr lang="es-ES" dirty="0" err="1" smtClean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13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Two neutrino oscillation 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000" smtClean="0"/>
              <a:t>Introducing units to  </a:t>
            </a:r>
            <a:r>
              <a:rPr lang="es-ES" sz="2000" i="1" smtClean="0"/>
              <a:t>L</a:t>
            </a:r>
            <a:r>
              <a:rPr lang="es-ES" sz="2000" smtClean="0"/>
              <a:t> and </a:t>
            </a:r>
            <a:r>
              <a:rPr lang="es-ES" sz="2000" i="1" smtClean="0"/>
              <a:t>E</a:t>
            </a:r>
          </a:p>
        </p:txBody>
      </p:sp>
      <p:graphicFrame>
        <p:nvGraphicFramePr>
          <p:cNvPr id="20484" name="3 Objeto"/>
          <p:cNvGraphicFramePr>
            <a:graphicFrameLocks noChangeAspect="1"/>
          </p:cNvGraphicFramePr>
          <p:nvPr/>
        </p:nvGraphicFramePr>
        <p:xfrm>
          <a:off x="762000" y="2438400"/>
          <a:ext cx="6873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cuación" r:id="rId3" imgW="3644900" imgH="444500" progId="Equation.3">
                  <p:embed/>
                </p:oleObj>
              </mc:Choice>
              <mc:Fallback>
                <p:oleObj name="Ecuación" r:id="rId3" imgW="364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687387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0253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4 Objeto"/>
          <p:cNvGraphicFramePr>
            <a:graphicFrameLocks noChangeAspect="1"/>
          </p:cNvGraphicFramePr>
          <p:nvPr/>
        </p:nvGraphicFramePr>
        <p:xfrm>
          <a:off x="1295400" y="3962400"/>
          <a:ext cx="61801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cuación" r:id="rId5" imgW="3276600" imgH="431800" progId="Equation.3">
                  <p:embed/>
                </p:oleObj>
              </mc:Choice>
              <mc:Fallback>
                <p:oleObj name="Ecuación" r:id="rId5" imgW="327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2400"/>
                        <a:ext cx="6180138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4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Oscillation regimes</a:t>
            </a:r>
          </a:p>
        </p:txBody>
      </p:sp>
      <p:graphicFrame>
        <p:nvGraphicFramePr>
          <p:cNvPr id="21507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2387600" y="1905000"/>
          <a:ext cx="340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cuación" r:id="rId3" imgW="1701800" imgH="457200" progId="Equation.3">
                  <p:embed/>
                </p:oleObj>
              </mc:Choice>
              <mc:Fallback>
                <p:oleObj name="Ecuación" r:id="rId3" imgW="17018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905000"/>
                        <a:ext cx="34036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0253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6200" y="3254375"/>
            <a:ext cx="5715000" cy="33845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err="1">
                <a:latin typeface="+mn-lt"/>
                <a:cs typeface="+mn-cs"/>
              </a:rPr>
              <a:t>Oscillation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starting</a:t>
            </a:r>
            <a:endParaRPr lang="es-E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 Ideal case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Fast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oscillations</a:t>
            </a:r>
            <a:r>
              <a:rPr lang="es-ES" sz="2000" dirty="0"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graphicFrame>
        <p:nvGraphicFramePr>
          <p:cNvPr id="21509" name="6 Objeto"/>
          <p:cNvGraphicFramePr>
            <a:graphicFrameLocks noChangeAspect="1"/>
          </p:cNvGraphicFramePr>
          <p:nvPr/>
        </p:nvGraphicFramePr>
        <p:xfrm>
          <a:off x="2747963" y="3254375"/>
          <a:ext cx="256381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cuación" r:id="rId5" imgW="1447800" imgH="457200" progId="Equation.3">
                  <p:embed/>
                </p:oleObj>
              </mc:Choice>
              <mc:Fallback>
                <p:oleObj name="Ecuación" r:id="rId5" imgW="144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3254375"/>
                        <a:ext cx="256381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7 Objeto"/>
          <p:cNvGraphicFramePr>
            <a:graphicFrameLocks noChangeAspect="1"/>
          </p:cNvGraphicFramePr>
          <p:nvPr/>
        </p:nvGraphicFramePr>
        <p:xfrm>
          <a:off x="2670175" y="4410075"/>
          <a:ext cx="27193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cuación" r:id="rId7" imgW="1536700" imgH="457200" progId="Equation.3">
                  <p:embed/>
                </p:oleObj>
              </mc:Choice>
              <mc:Fallback>
                <p:oleObj name="Ecuación" r:id="rId7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4410075"/>
                        <a:ext cx="271938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8 Objeto"/>
          <p:cNvGraphicFramePr>
            <a:graphicFrameLocks noChangeAspect="1"/>
          </p:cNvGraphicFramePr>
          <p:nvPr/>
        </p:nvGraphicFramePr>
        <p:xfrm>
          <a:off x="2747963" y="5616575"/>
          <a:ext cx="22733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cuación" r:id="rId9" imgW="1447800" imgH="457200" progId="Equation.3">
                  <p:embed/>
                </p:oleObj>
              </mc:Choice>
              <mc:Fallback>
                <p:oleObj name="Ecuación" r:id="rId9" imgW="144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5616575"/>
                        <a:ext cx="22733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10 Objeto"/>
          <p:cNvGraphicFramePr>
            <a:graphicFrameLocks noChangeAspect="1"/>
          </p:cNvGraphicFramePr>
          <p:nvPr/>
        </p:nvGraphicFramePr>
        <p:xfrm>
          <a:off x="6022975" y="5284788"/>
          <a:ext cx="275748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cuación" r:id="rId11" imgW="2171700" imgH="914400" progId="Equation.3">
                  <p:embed/>
                </p:oleObj>
              </mc:Choice>
              <mc:Fallback>
                <p:oleObj name="Ecuación" r:id="rId11" imgW="2171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5284788"/>
                        <a:ext cx="2757488" cy="1328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11 CuadroTexto"/>
          <p:cNvSpPr txBox="1">
            <a:spLocks noChangeArrowheads="1"/>
          </p:cNvSpPr>
          <p:nvPr/>
        </p:nvSpPr>
        <p:spPr bwMode="auto">
          <a:xfrm>
            <a:off x="6632575" y="4695825"/>
            <a:ext cx="145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No oscillation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7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 descr="Captura de pantalla 2012-07-20 a la(s) 00.01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169988"/>
            <a:ext cx="67151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1 Título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4400"/>
              <a:t>Oscillation regimes </a:t>
            </a:r>
          </a:p>
        </p:txBody>
      </p:sp>
      <p:grpSp>
        <p:nvGrpSpPr>
          <p:cNvPr id="22532" name="10 Grupo"/>
          <p:cNvGrpSpPr>
            <a:grpSpLocks/>
          </p:cNvGrpSpPr>
          <p:nvPr/>
        </p:nvGrpSpPr>
        <p:grpSpPr bwMode="auto">
          <a:xfrm>
            <a:off x="1968500" y="2859088"/>
            <a:ext cx="1525588" cy="1809750"/>
            <a:chOff x="2730836" y="2686124"/>
            <a:chExt cx="1525802" cy="1809676"/>
          </a:xfrm>
        </p:grpSpPr>
        <p:sp>
          <p:nvSpPr>
            <p:cNvPr id="6" name="6 CuadroTexto"/>
            <p:cNvSpPr txBox="1"/>
            <p:nvPr/>
          </p:nvSpPr>
          <p:spPr>
            <a:xfrm>
              <a:off x="2730836" y="2686124"/>
              <a:ext cx="1525802" cy="36987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Short distance</a:t>
              </a:r>
              <a:endParaRPr lang="es-ES" dirty="0">
                <a:latin typeface="+mn-lt"/>
                <a:cs typeface="+mn-cs"/>
              </a:endParaRPr>
            </a:p>
          </p:txBody>
        </p:sp>
        <p:cxnSp>
          <p:nvCxnSpPr>
            <p:cNvPr id="7" name="8 Conector recto de flecha"/>
            <p:cNvCxnSpPr>
              <a:stCxn id="6" idx="2"/>
            </p:cNvCxnSpPr>
            <p:nvPr/>
          </p:nvCxnSpPr>
          <p:spPr>
            <a:xfrm flipH="1">
              <a:off x="3199215" y="3055996"/>
              <a:ext cx="295316" cy="14398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" name="25 Grupo"/>
          <p:cNvGrpSpPr>
            <a:grpSpLocks/>
          </p:cNvGrpSpPr>
          <p:nvPr/>
        </p:nvGrpSpPr>
        <p:grpSpPr bwMode="auto">
          <a:xfrm>
            <a:off x="2284413" y="1201738"/>
            <a:ext cx="2624137" cy="844550"/>
            <a:chOff x="2900515" y="1544659"/>
            <a:chExt cx="2623423" cy="844970"/>
          </a:xfrm>
        </p:grpSpPr>
        <p:sp>
          <p:nvSpPr>
            <p:cNvPr id="22542" name="11 CuadroTexto"/>
            <p:cNvSpPr txBox="1">
              <a:spLocks noChangeArrowheads="1"/>
            </p:cNvSpPr>
            <p:nvPr/>
          </p:nvSpPr>
          <p:spPr bwMode="auto">
            <a:xfrm>
              <a:off x="2900515" y="2020297"/>
              <a:ext cx="147771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Ideal distance</a:t>
              </a:r>
              <a:endParaRPr lang="es-ES"/>
            </a:p>
          </p:txBody>
        </p:sp>
        <p:cxnSp>
          <p:nvCxnSpPr>
            <p:cNvPr id="10" name="13 Conector recto de flecha"/>
            <p:cNvCxnSpPr/>
            <p:nvPr/>
          </p:nvCxnSpPr>
          <p:spPr>
            <a:xfrm flipV="1">
              <a:off x="4378075" y="1544659"/>
              <a:ext cx="1145863" cy="6289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4" name="18 Grupo"/>
          <p:cNvGrpSpPr>
            <a:grpSpLocks/>
          </p:cNvGrpSpPr>
          <p:nvPr/>
        </p:nvGrpSpPr>
        <p:grpSpPr bwMode="auto">
          <a:xfrm>
            <a:off x="7162800" y="481013"/>
            <a:ext cx="1895475" cy="2387600"/>
            <a:chOff x="6553201" y="1041766"/>
            <a:chExt cx="1895011" cy="2387234"/>
          </a:xfrm>
        </p:grpSpPr>
        <p:sp>
          <p:nvSpPr>
            <p:cNvPr id="22540" name="15 CuadroTexto"/>
            <p:cNvSpPr txBox="1">
              <a:spLocks noChangeArrowheads="1"/>
            </p:cNvSpPr>
            <p:nvPr/>
          </p:nvSpPr>
          <p:spPr bwMode="auto">
            <a:xfrm>
              <a:off x="6978514" y="1041766"/>
              <a:ext cx="1469698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Long distance</a:t>
              </a:r>
              <a:endParaRPr lang="es-ES"/>
            </a:p>
          </p:txBody>
        </p:sp>
        <p:cxnSp>
          <p:nvCxnSpPr>
            <p:cNvPr id="13" name="17 Conector recto de flecha"/>
            <p:cNvCxnSpPr>
              <a:stCxn id="22540" idx="2"/>
            </p:cNvCxnSpPr>
            <p:nvPr/>
          </p:nvCxnSpPr>
          <p:spPr>
            <a:xfrm flipH="1">
              <a:off x="6553201" y="1411596"/>
              <a:ext cx="1160179" cy="20174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5" name="22 Grupo"/>
          <p:cNvGrpSpPr>
            <a:grpSpLocks/>
          </p:cNvGrpSpPr>
          <p:nvPr/>
        </p:nvGrpSpPr>
        <p:grpSpPr bwMode="auto">
          <a:xfrm>
            <a:off x="7396163" y="3122613"/>
            <a:ext cx="1635125" cy="825500"/>
            <a:chOff x="7162800" y="3505200"/>
            <a:chExt cx="1634081" cy="824364"/>
          </a:xfrm>
        </p:grpSpPr>
        <p:graphicFrame>
          <p:nvGraphicFramePr>
            <p:cNvPr id="22538" name="19 Objeto"/>
            <p:cNvGraphicFramePr>
              <a:graphicFrameLocks noChangeAspect="1"/>
            </p:cNvGraphicFramePr>
            <p:nvPr/>
          </p:nvGraphicFramePr>
          <p:xfrm>
            <a:off x="7806281" y="3755571"/>
            <a:ext cx="990600" cy="573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0" name="Ecuación" r:id="rId4" imgW="596641" imgH="393529" progId="Equation.3">
                    <p:embed/>
                  </p:oleObj>
                </mc:Choice>
                <mc:Fallback>
                  <p:oleObj name="Ecuación" r:id="rId4" imgW="59664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6281" y="3755571"/>
                          <a:ext cx="990600" cy="57399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21 Conector recto de flecha"/>
            <p:cNvCxnSpPr/>
            <p:nvPr/>
          </p:nvCxnSpPr>
          <p:spPr>
            <a:xfrm flipH="1" flipV="1">
              <a:off x="7162800" y="3505200"/>
              <a:ext cx="644113" cy="532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536" name="24 Objeto"/>
          <p:cNvGraphicFramePr>
            <a:graphicFrameLocks noChangeAspect="1"/>
          </p:cNvGraphicFramePr>
          <p:nvPr/>
        </p:nvGraphicFramePr>
        <p:xfrm>
          <a:off x="387350" y="5527675"/>
          <a:ext cx="37941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cuación" r:id="rId6" imgW="2997200" imgH="977900" progId="Equation.3">
                  <p:embed/>
                </p:oleObj>
              </mc:Choice>
              <mc:Fallback>
                <p:oleObj name="Ecuación" r:id="rId6" imgW="29972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5527675"/>
                        <a:ext cx="3794125" cy="1238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26 CuadroTexto"/>
          <p:cNvSpPr txBox="1">
            <a:spLocks noChangeArrowheads="1"/>
          </p:cNvSpPr>
          <p:nvPr/>
        </p:nvSpPr>
        <p:spPr bwMode="auto">
          <a:xfrm>
            <a:off x="6977063" y="5160963"/>
            <a:ext cx="8382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Fixed 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4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325438" y="3000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Sensitivity plot</a:t>
            </a:r>
            <a:endParaRPr lang="es-ES" smtClean="0"/>
          </a:p>
        </p:txBody>
      </p:sp>
      <p:grpSp>
        <p:nvGrpSpPr>
          <p:cNvPr id="23555" name="21 Grupo"/>
          <p:cNvGrpSpPr>
            <a:grpSpLocks/>
          </p:cNvGrpSpPr>
          <p:nvPr/>
        </p:nvGrpSpPr>
        <p:grpSpPr bwMode="auto">
          <a:xfrm>
            <a:off x="4926013" y="1222375"/>
            <a:ext cx="3565525" cy="5167313"/>
            <a:chOff x="4817562" y="1241221"/>
            <a:chExt cx="3564448" cy="5166779"/>
          </a:xfrm>
        </p:grpSpPr>
        <p:grpSp>
          <p:nvGrpSpPr>
            <p:cNvPr id="23560" name="20 Grupo"/>
            <p:cNvGrpSpPr>
              <a:grpSpLocks/>
            </p:cNvGrpSpPr>
            <p:nvPr/>
          </p:nvGrpSpPr>
          <p:grpSpPr bwMode="auto">
            <a:xfrm>
              <a:off x="4817562" y="1241221"/>
              <a:ext cx="3564448" cy="5166779"/>
              <a:chOff x="4823900" y="1185656"/>
              <a:chExt cx="3564448" cy="5166779"/>
            </a:xfrm>
          </p:grpSpPr>
          <p:grpSp>
            <p:nvGrpSpPr>
              <p:cNvPr id="23563" name="19 Grupo"/>
              <p:cNvGrpSpPr>
                <a:grpSpLocks/>
              </p:cNvGrpSpPr>
              <p:nvPr/>
            </p:nvGrpSpPr>
            <p:grpSpPr bwMode="auto">
              <a:xfrm>
                <a:off x="4823900" y="1185656"/>
                <a:ext cx="3564448" cy="5166779"/>
                <a:chOff x="4948343" y="1223255"/>
                <a:chExt cx="3564448" cy="5166779"/>
              </a:xfrm>
            </p:grpSpPr>
            <p:pic>
              <p:nvPicPr>
                <p:cNvPr id="23569" name="Picture 2" descr="Captura de pantalla 2012-07-20 a la(s) 16.57.55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8343" y="1223255"/>
                  <a:ext cx="3564448" cy="51667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422507" y="4124905"/>
                  <a:ext cx="314230" cy="3476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s-ES_tradnl" sz="1600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rPr>
                    <a:t>c</a:t>
                  </a:r>
                  <a:endParaRPr lang="es-ES_tradnl" kern="0" dirty="0">
                    <a:solidFill>
                      <a:srgbClr val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Line 8"/>
                <p:cNvSpPr>
                  <a:spLocks noChangeShapeType="1"/>
                </p:cNvSpPr>
                <p:nvPr/>
              </p:nvSpPr>
              <p:spPr bwMode="auto">
                <a:xfrm>
                  <a:off x="7095581" y="3548703"/>
                  <a:ext cx="414213" cy="6269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6847351" y="2004721"/>
                <a:ext cx="314230" cy="346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_tradnl" sz="1600" kern="0">
                    <a:solidFill>
                      <a:srgbClr val="FF0000"/>
                    </a:solidFill>
                    <a:latin typeface="+mn-lt"/>
                    <a:cs typeface="+mn-cs"/>
                  </a:rPr>
                  <a:t>a</a:t>
                </a:r>
                <a:endParaRPr lang="es-ES_tradnl" kern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23565" name="2 Grupo"/>
              <p:cNvGrpSpPr>
                <a:grpSpLocks/>
              </p:cNvGrpSpPr>
              <p:nvPr/>
            </p:nvGrpSpPr>
            <p:grpSpPr bwMode="auto">
              <a:xfrm>
                <a:off x="5947578" y="3021353"/>
                <a:ext cx="457804" cy="346748"/>
                <a:chOff x="953546" y="2838152"/>
                <a:chExt cx="457804" cy="346748"/>
              </a:xfrm>
            </p:grpSpPr>
            <p:sp>
              <p:nvSpPr>
                <p:cNvPr id="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53478" y="2837415"/>
                  <a:ext cx="331687" cy="3476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s-ES_tradnl" sz="1600" kern="0" dirty="0">
                      <a:solidFill>
                        <a:srgbClr val="33CC33"/>
                      </a:solidFill>
                      <a:latin typeface="+mn-lt"/>
                      <a:cs typeface="+mn-cs"/>
                    </a:rPr>
                    <a:t>b</a:t>
                  </a:r>
                  <a:endParaRPr lang="es-ES_tradnl" kern="0" dirty="0">
                    <a:solidFill>
                      <a:srgbClr val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162965" y="2837415"/>
                  <a:ext cx="249162" cy="157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6598189" y="2239647"/>
                <a:ext cx="249162" cy="777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5895148" y="4696852"/>
              <a:ext cx="1671133" cy="37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Not sensitivity</a:t>
              </a:r>
              <a:endParaRPr lang="es-E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971148" y="2719031"/>
              <a:ext cx="1122024" cy="36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sensitivity</a:t>
              </a:r>
              <a:endParaRPr lang="es-E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aphicFrame>
        <p:nvGraphicFramePr>
          <p:cNvPr id="23556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05988"/>
              </p:ext>
            </p:extLst>
          </p:nvPr>
        </p:nvGraphicFramePr>
        <p:xfrm>
          <a:off x="206375" y="2168525"/>
          <a:ext cx="440055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cuación" r:id="rId4" imgW="3848040" imgH="1904760" progId="Equation.3">
                  <p:embed/>
                </p:oleObj>
              </mc:Choice>
              <mc:Fallback>
                <p:oleObj name="Ecuación" r:id="rId4" imgW="384804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2168525"/>
                        <a:ext cx="440055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16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931863" y="6297613"/>
          <a:ext cx="595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cuación" r:id="rId6" imgW="317087" imgH="215619" progId="Equation.3">
                  <p:embed/>
                </p:oleObj>
              </mc:Choice>
              <mc:Fallback>
                <p:oleObj name="Ecuación" r:id="rId6" imgW="317087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6297613"/>
                        <a:ext cx="595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17 CuadroTexto"/>
          <p:cNvSpPr txBox="1">
            <a:spLocks noChangeArrowheads="1"/>
          </p:cNvSpPr>
          <p:nvPr/>
        </p:nvSpPr>
        <p:spPr bwMode="auto">
          <a:xfrm>
            <a:off x="1697038" y="6334125"/>
            <a:ext cx="597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lower probability limit for having a positive signal in a detector</a:t>
            </a:r>
            <a:endParaRPr lang="es-ES"/>
          </a:p>
        </p:txBody>
      </p:sp>
      <p:graphicFrame>
        <p:nvGraphicFramePr>
          <p:cNvPr id="23559" name="5 Objeto"/>
          <p:cNvGraphicFramePr>
            <a:graphicFrameLocks noChangeAspect="1"/>
          </p:cNvGraphicFramePr>
          <p:nvPr/>
        </p:nvGraphicFramePr>
        <p:xfrm>
          <a:off x="838200" y="5056188"/>
          <a:ext cx="36544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cuación" r:id="rId8" imgW="2870200" imgH="457200" progId="Equation.3">
                  <p:embed/>
                </p:oleObj>
              </mc:Choice>
              <mc:Fallback>
                <p:oleObj name="Ecuación" r:id="rId8" imgW="28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56188"/>
                        <a:ext cx="3654425" cy="582612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E46C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2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Exclusion plot</a:t>
            </a:r>
            <a:endParaRPr lang="es-ES" smtClean="0"/>
          </a:p>
        </p:txBody>
      </p:sp>
      <p:grpSp>
        <p:nvGrpSpPr>
          <p:cNvPr id="24579" name="3 Grupo"/>
          <p:cNvGrpSpPr>
            <a:grpSpLocks/>
          </p:cNvGrpSpPr>
          <p:nvPr/>
        </p:nvGrpSpPr>
        <p:grpSpPr bwMode="auto">
          <a:xfrm>
            <a:off x="2357438" y="1268413"/>
            <a:ext cx="3709987" cy="5376862"/>
            <a:chOff x="2217090" y="1268575"/>
            <a:chExt cx="3708872" cy="5376126"/>
          </a:xfrm>
        </p:grpSpPr>
        <p:pic>
          <p:nvPicPr>
            <p:cNvPr id="24583" name="Picture 2" descr="Captura de pantalla 2012-07-20 a la(s) 16.57.5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090" y="1268575"/>
              <a:ext cx="3708872" cy="537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624779" y="5085989"/>
              <a:ext cx="1079176" cy="36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allowed</a:t>
              </a:r>
              <a:endParaRPr lang="es-E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703954" y="2889190"/>
              <a:ext cx="1085524" cy="353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excluded</a:t>
              </a:r>
              <a:endParaRPr lang="es-E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aphicFrame>
        <p:nvGraphicFramePr>
          <p:cNvPr id="24580" name="16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6091238" y="4170363"/>
          <a:ext cx="595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cuación" r:id="rId4" imgW="317087" imgH="215619" progId="Equation.3">
                  <p:embed/>
                </p:oleObj>
              </mc:Choice>
              <mc:Fallback>
                <p:oleObj name="Ecuación" r:id="rId4" imgW="317087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4170363"/>
                        <a:ext cx="595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17 CuadroTexto"/>
          <p:cNvSpPr txBox="1">
            <a:spLocks noChangeArrowheads="1"/>
          </p:cNvSpPr>
          <p:nvPr/>
        </p:nvSpPr>
        <p:spPr bwMode="auto">
          <a:xfrm>
            <a:off x="6778625" y="4049713"/>
            <a:ext cx="2201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upper limit of the </a:t>
            </a:r>
          </a:p>
          <a:p>
            <a:pPr eaLnBrk="1" hangingPunct="1"/>
            <a:r>
              <a:rPr lang="en-US"/>
              <a:t>oscillation probability</a:t>
            </a:r>
            <a:endParaRPr lang="es-ES"/>
          </a:p>
        </p:txBody>
      </p:sp>
      <p:graphicFrame>
        <p:nvGraphicFramePr>
          <p:cNvPr id="24582" name="2 Objeto"/>
          <p:cNvGraphicFramePr>
            <a:graphicFrameLocks noGrp="1" noChangeAspect="1"/>
          </p:cNvGraphicFramePr>
          <p:nvPr/>
        </p:nvGraphicFramePr>
        <p:xfrm>
          <a:off x="3703638" y="4233863"/>
          <a:ext cx="1000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cuación" r:id="rId6" imgW="533169" imgH="253890" progId="Equation.3">
                  <p:embed/>
                </p:oleObj>
              </mc:Choice>
              <mc:Fallback>
                <p:oleObj name="Ecuación" r:id="rId6" imgW="533169" imgH="25389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4233863"/>
                        <a:ext cx="1000125" cy="476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3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270125" y="6240463"/>
            <a:ext cx="198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⟨L/E⟩ = 18km/GeV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703513" y="28416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ea typeface="Courier"/>
                <a:cs typeface="Courier"/>
              </a:rPr>
              <a:t>Positive signal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6502400" y="6242050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⟨L/E⟩ = 1km/GeV  </a:t>
            </a:r>
          </a:p>
        </p:txBody>
      </p:sp>
      <p:sp>
        <p:nvSpPr>
          <p:cNvPr id="25605" name="1 Rectángulo"/>
          <p:cNvSpPr>
            <a:spLocks noChangeArrowheads="1"/>
          </p:cNvSpPr>
          <p:nvPr/>
        </p:nvSpPr>
        <p:spPr bwMode="auto">
          <a:xfrm>
            <a:off x="6502400" y="5703888"/>
            <a:ext cx="154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a typeface="Courier"/>
                <a:cs typeface="Courier"/>
              </a:rPr>
              <a:t>0.05 &lt; </a:t>
            </a:r>
            <a:r>
              <a:rPr lang="en-US" i="1">
                <a:ea typeface="Courier"/>
                <a:cs typeface="Courier"/>
              </a:rPr>
              <a:t>P</a:t>
            </a:r>
            <a:r>
              <a:rPr lang="en-US" i="1" baseline="-25000">
                <a:ea typeface="Courier"/>
                <a:cs typeface="Courier"/>
              </a:rPr>
              <a:t> </a:t>
            </a:r>
            <a:r>
              <a:rPr lang="en-US">
                <a:ea typeface="Courier"/>
                <a:cs typeface="Courier"/>
              </a:rPr>
              <a:t>&lt; 0.15</a:t>
            </a:r>
          </a:p>
        </p:txBody>
      </p:sp>
      <p:sp>
        <p:nvSpPr>
          <p:cNvPr id="25606" name="8 Rectángulo"/>
          <p:cNvSpPr>
            <a:spLocks noChangeArrowheads="1"/>
          </p:cNvSpPr>
          <p:nvPr/>
        </p:nvSpPr>
        <p:spPr bwMode="auto">
          <a:xfrm>
            <a:off x="2330450" y="5700713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a typeface="Courier"/>
                <a:cs typeface="Courier"/>
              </a:rPr>
              <a:t>0.001&lt; </a:t>
            </a:r>
            <a:r>
              <a:rPr lang="en-US" i="1">
                <a:ea typeface="Courier"/>
                <a:cs typeface="Courier"/>
              </a:rPr>
              <a:t>P</a:t>
            </a:r>
            <a:r>
              <a:rPr lang="en-US" i="1" baseline="-25000">
                <a:ea typeface="Courier"/>
                <a:cs typeface="Courier"/>
              </a:rPr>
              <a:t> </a:t>
            </a:r>
            <a:r>
              <a:rPr lang="en-US">
                <a:ea typeface="Courier"/>
                <a:cs typeface="Courier"/>
              </a:rPr>
              <a:t>&lt; 0.005</a:t>
            </a:r>
          </a:p>
        </p:txBody>
      </p:sp>
      <p:pic>
        <p:nvPicPr>
          <p:cNvPr id="25607" name="Picture 1" descr="Captura de pantalla 2012-07-20 a la(s) 21.5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20800"/>
            <a:ext cx="3671888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Captura de pantalla 2012-07-20 a la(s) 21.59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346200"/>
            <a:ext cx="362108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The mixing matrix</a:t>
            </a:r>
          </a:p>
        </p:txBody>
      </p:sp>
      <p:graphicFrame>
        <p:nvGraphicFramePr>
          <p:cNvPr id="27651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46674"/>
              </p:ext>
            </p:extLst>
          </p:nvPr>
        </p:nvGraphicFramePr>
        <p:xfrm>
          <a:off x="211138" y="1512888"/>
          <a:ext cx="8115300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cuación" r:id="rId3" imgW="4508280" imgH="1358640" progId="Equation.3">
                  <p:embed/>
                </p:oleObj>
              </mc:Choice>
              <mc:Fallback>
                <p:oleObj name="Ecuación" r:id="rId3" imgW="450828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512888"/>
                        <a:ext cx="8115300" cy="2446337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6 Objeto"/>
          <p:cNvGraphicFramePr>
            <a:graphicFrameLocks noChangeAspect="1"/>
          </p:cNvGraphicFramePr>
          <p:nvPr/>
        </p:nvGraphicFramePr>
        <p:xfrm>
          <a:off x="762000" y="4191000"/>
          <a:ext cx="40386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cuación" r:id="rId5" imgW="3556000" imgH="1346200" progId="Equation.3">
                  <p:embed/>
                </p:oleObj>
              </mc:Choice>
              <mc:Fallback>
                <p:oleObj name="Ecuación" r:id="rId5" imgW="35560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4038600" cy="15303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7 Objeto"/>
          <p:cNvGraphicFramePr>
            <a:graphicFrameLocks noChangeAspect="1"/>
          </p:cNvGraphicFramePr>
          <p:nvPr/>
        </p:nvGraphicFramePr>
        <p:xfrm>
          <a:off x="5410200" y="4191000"/>
          <a:ext cx="3048000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cuación" r:id="rId7" imgW="1943100" imgH="1003300" progId="Equation.3">
                  <p:embed/>
                </p:oleObj>
              </mc:Choice>
              <mc:Fallback>
                <p:oleObj name="Ecuación" r:id="rId7" imgW="1943100" imgH="1003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91000"/>
                        <a:ext cx="3048000" cy="1573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7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The mixing matrix</a:t>
            </a:r>
          </a:p>
        </p:txBody>
      </p:sp>
      <p:graphicFrame>
        <p:nvGraphicFramePr>
          <p:cNvPr id="28675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2274"/>
              </p:ext>
            </p:extLst>
          </p:nvPr>
        </p:nvGraphicFramePr>
        <p:xfrm>
          <a:off x="604838" y="1919288"/>
          <a:ext cx="7796212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cuación" r:id="rId3" imgW="4520880" imgH="1218960" progId="Equation.3">
                  <p:embed/>
                </p:oleObj>
              </mc:Choice>
              <mc:Fallback>
                <p:oleObj name="Ecuación" r:id="rId3" imgW="4520880" imgH="12189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919288"/>
                        <a:ext cx="7796212" cy="2101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2 Objeto"/>
          <p:cNvGraphicFramePr>
            <a:graphicFrameLocks noChangeAspect="1"/>
          </p:cNvGraphicFramePr>
          <p:nvPr/>
        </p:nvGraphicFramePr>
        <p:xfrm>
          <a:off x="1323975" y="4486275"/>
          <a:ext cx="5719763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cuación" r:id="rId5" imgW="4279900" imgH="1422400" progId="Equation.3">
                  <p:embed/>
                </p:oleObj>
              </mc:Choice>
              <mc:Fallback>
                <p:oleObj name="Ecuación" r:id="rId5" imgW="42799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486275"/>
                        <a:ext cx="5719763" cy="1938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1596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r>
              <a:rPr lang="es-ES" dirty="0" smtClean="0"/>
              <a:t> </a:t>
            </a:r>
            <a:r>
              <a:rPr lang="es-ES" dirty="0" err="1" smtClean="0"/>
              <a:t>matrix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If</a:t>
            </a:r>
            <a:r>
              <a:rPr lang="es-ES" dirty="0" smtClean="0"/>
              <a:t> neutrinos are </a:t>
            </a:r>
            <a:r>
              <a:rPr lang="es-ES" dirty="0" err="1" smtClean="0"/>
              <a:t>equal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antineutrinos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29700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15137"/>
              </p:ext>
            </p:extLst>
          </p:nvPr>
        </p:nvGraphicFramePr>
        <p:xfrm>
          <a:off x="1219200" y="2743200"/>
          <a:ext cx="60991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cuación" r:id="rId3" imgW="2984400" imgH="342720" progId="Equation.3">
                  <p:embed/>
                </p:oleObj>
              </mc:Choice>
              <mc:Fallback>
                <p:oleObj name="Ecuación" r:id="rId3" imgW="2984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60991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33893"/>
              </p:ext>
            </p:extLst>
          </p:nvPr>
        </p:nvGraphicFramePr>
        <p:xfrm>
          <a:off x="1104669" y="5029200"/>
          <a:ext cx="6729413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cuación" r:id="rId5" imgW="5371920" imgH="1244520" progId="Equation.3">
                  <p:embed/>
                </p:oleObj>
              </mc:Choice>
              <mc:Fallback>
                <p:oleObj name="Ecuación" r:id="rId5" imgW="537192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" y="5029200"/>
                        <a:ext cx="6729413" cy="15605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Elipse"/>
          <p:cNvSpPr/>
          <p:nvPr/>
        </p:nvSpPr>
        <p:spPr>
          <a:xfrm>
            <a:off x="3790950" y="2743200"/>
            <a:ext cx="317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>
            <a:stCxn id="6" idx="7"/>
          </p:cNvCxnSpPr>
          <p:nvPr/>
        </p:nvCxnSpPr>
        <p:spPr>
          <a:xfrm flipV="1">
            <a:off x="4061953" y="2590800"/>
            <a:ext cx="814847" cy="20819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003800" y="2377832"/>
            <a:ext cx="292092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err="1" smtClean="0"/>
              <a:t>Charge</a:t>
            </a:r>
            <a:r>
              <a:rPr lang="es-ES" dirty="0" smtClean="0"/>
              <a:t> </a:t>
            </a:r>
            <a:r>
              <a:rPr lang="es-ES" dirty="0" err="1" smtClean="0"/>
              <a:t>conjugation</a:t>
            </a:r>
            <a:r>
              <a:rPr lang="es-ES" dirty="0" smtClean="0"/>
              <a:t> </a:t>
            </a:r>
            <a:r>
              <a:rPr lang="es-ES" dirty="0" err="1" smtClean="0"/>
              <a:t>operator</a:t>
            </a: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17550"/>
              </p:ext>
            </p:extLst>
          </p:nvPr>
        </p:nvGraphicFramePr>
        <p:xfrm>
          <a:off x="852822" y="3657600"/>
          <a:ext cx="7071906" cy="33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cuación" r:id="rId7" imgW="4546440" imgH="215640" progId="Equation.3">
                  <p:embed/>
                </p:oleObj>
              </mc:Choice>
              <mc:Fallback>
                <p:oleObj name="Ecuación" r:id="rId7" imgW="45464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2822" y="3657600"/>
                        <a:ext cx="7071906" cy="335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51203"/>
              </p:ext>
            </p:extLst>
          </p:nvPr>
        </p:nvGraphicFramePr>
        <p:xfrm>
          <a:off x="685800" y="4191000"/>
          <a:ext cx="60524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cuación" r:id="rId9" imgW="3530520" imgH="266400" progId="Equation.3">
                  <p:embed/>
                </p:oleObj>
              </mc:Choice>
              <mc:Fallback>
                <p:oleObj name="Ecuación" r:id="rId9" imgW="353052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4191000"/>
                        <a:ext cx="605246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03617"/>
              </p:ext>
            </p:extLst>
          </p:nvPr>
        </p:nvGraphicFramePr>
        <p:xfrm>
          <a:off x="6799263" y="4495800"/>
          <a:ext cx="148907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cuación" r:id="rId11" imgW="1091880" imgH="203040" progId="Equation.3">
                  <p:embed/>
                </p:oleObj>
              </mc:Choice>
              <mc:Fallback>
                <p:oleObj name="Ecuación" r:id="rId11" imgW="1091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99263" y="4495800"/>
                        <a:ext cx="1489075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1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3</a:t>
            </a:r>
            <a:r>
              <a:rPr lang="es-ES" dirty="0" smtClean="0">
                <a:sym typeface="Symbol"/>
              </a:rPr>
              <a:t>-</a:t>
            </a:r>
            <a:r>
              <a:rPr lang="es-ES" dirty="0" err="1">
                <a:sym typeface="Symbol"/>
              </a:rPr>
              <a:t>m</a:t>
            </a:r>
            <a:r>
              <a:rPr lang="es-ES" dirty="0" err="1" smtClean="0"/>
              <a:t>ass</a:t>
            </a:r>
            <a:r>
              <a:rPr lang="es-ES" dirty="0" smtClean="0"/>
              <a:t> </a:t>
            </a:r>
            <a:r>
              <a:rPr lang="es-ES" dirty="0" err="1" smtClean="0"/>
              <a:t>scheme</a:t>
            </a:r>
            <a:endParaRPr lang="es-ES" dirty="0" smtClean="0"/>
          </a:p>
        </p:txBody>
      </p:sp>
      <p:grpSp>
        <p:nvGrpSpPr>
          <p:cNvPr id="26627" name="33 Grupo"/>
          <p:cNvGrpSpPr>
            <a:grpSpLocks/>
          </p:cNvGrpSpPr>
          <p:nvPr/>
        </p:nvGrpSpPr>
        <p:grpSpPr bwMode="auto">
          <a:xfrm>
            <a:off x="914400" y="4017963"/>
            <a:ext cx="3025775" cy="685800"/>
            <a:chOff x="1447800" y="4191000"/>
            <a:chExt cx="3025454" cy="685800"/>
          </a:xfrm>
        </p:grpSpPr>
        <p:sp>
          <p:nvSpPr>
            <p:cNvPr id="26641" name="Line 11"/>
            <p:cNvSpPr>
              <a:spLocks noChangeShapeType="1"/>
            </p:cNvSpPr>
            <p:nvPr/>
          </p:nvSpPr>
          <p:spPr bwMode="auto">
            <a:xfrm>
              <a:off x="2012599" y="4362939"/>
              <a:ext cx="2460655" cy="0"/>
            </a:xfrm>
            <a:prstGeom prst="line">
              <a:avLst/>
            </a:prstGeom>
            <a:noFill/>
            <a:ln w="349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42" name="Line 12"/>
            <p:cNvSpPr>
              <a:spLocks noChangeShapeType="1"/>
            </p:cNvSpPr>
            <p:nvPr/>
          </p:nvSpPr>
          <p:spPr bwMode="auto">
            <a:xfrm>
              <a:off x="2012599" y="4780130"/>
              <a:ext cx="2460655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26643" name="Object 18"/>
            <p:cNvGraphicFramePr>
              <a:graphicFrameLocks noChangeAspect="1"/>
            </p:cNvGraphicFramePr>
            <p:nvPr/>
          </p:nvGraphicFramePr>
          <p:xfrm>
            <a:off x="1447800" y="4191000"/>
            <a:ext cx="3746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8" name="Ecuación" r:id="rId3" imgW="228600" imgH="457200" progId="Equation.3">
                    <p:embed/>
                  </p:oleObj>
                </mc:Choice>
                <mc:Fallback>
                  <p:oleObj name="Ecuación" r:id="rId3" imgW="228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191000"/>
                          <a:ext cx="3746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28" name="38 Grupo"/>
          <p:cNvGrpSpPr>
            <a:grpSpLocks/>
          </p:cNvGrpSpPr>
          <p:nvPr/>
        </p:nvGrpSpPr>
        <p:grpSpPr bwMode="auto">
          <a:xfrm>
            <a:off x="919163" y="1878013"/>
            <a:ext cx="3100387" cy="511175"/>
            <a:chOff x="1341438" y="2278552"/>
            <a:chExt cx="3100416" cy="511175"/>
          </a:xfrm>
        </p:grpSpPr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>
              <a:off x="1981199" y="2610339"/>
              <a:ext cx="2460655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2664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6050066"/>
                </p:ext>
              </p:extLst>
            </p:nvPr>
          </p:nvGraphicFramePr>
          <p:xfrm>
            <a:off x="1341438" y="2278552"/>
            <a:ext cx="51753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" name="Ecuación" r:id="rId5" imgW="215640" imgH="241200" progId="Equation.3">
                    <p:embed/>
                  </p:oleObj>
                </mc:Choice>
                <mc:Fallback>
                  <p:oleObj name="Ecuación" r:id="rId5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1438" y="2278552"/>
                          <a:ext cx="517530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29" name="34 Grupo"/>
          <p:cNvGrpSpPr>
            <a:grpSpLocks/>
          </p:cNvGrpSpPr>
          <p:nvPr/>
        </p:nvGrpSpPr>
        <p:grpSpPr bwMode="auto">
          <a:xfrm>
            <a:off x="5257800" y="2100263"/>
            <a:ext cx="3025775" cy="685800"/>
            <a:chOff x="1447800" y="4191000"/>
            <a:chExt cx="3025454" cy="685800"/>
          </a:xfrm>
        </p:grpSpPr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>
              <a:off x="2012599" y="4362939"/>
              <a:ext cx="2460655" cy="0"/>
            </a:xfrm>
            <a:prstGeom prst="line">
              <a:avLst/>
            </a:prstGeom>
            <a:noFill/>
            <a:ln w="349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>
              <a:off x="2012599" y="4780130"/>
              <a:ext cx="2460655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26638" name="Object 18"/>
            <p:cNvGraphicFramePr>
              <a:graphicFrameLocks noChangeAspect="1"/>
            </p:cNvGraphicFramePr>
            <p:nvPr/>
          </p:nvGraphicFramePr>
          <p:xfrm>
            <a:off x="1447800" y="4191000"/>
            <a:ext cx="3746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0" name="Ecuación" r:id="rId7" imgW="228600" imgH="457200" progId="Equation.3">
                    <p:embed/>
                  </p:oleObj>
                </mc:Choice>
                <mc:Fallback>
                  <p:oleObj name="Ecuación" r:id="rId7" imgW="228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191000"/>
                          <a:ext cx="3746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30" name="39 Grupo"/>
          <p:cNvGrpSpPr>
            <a:grpSpLocks/>
          </p:cNvGrpSpPr>
          <p:nvPr/>
        </p:nvGrpSpPr>
        <p:grpSpPr bwMode="auto">
          <a:xfrm>
            <a:off x="5100638" y="4378325"/>
            <a:ext cx="3070225" cy="457200"/>
            <a:chOff x="1371600" y="2305539"/>
            <a:chExt cx="3070254" cy="457200"/>
          </a:xfrm>
        </p:grpSpPr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981199" y="2610339"/>
              <a:ext cx="2460655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26635" name="Object 25"/>
            <p:cNvGraphicFramePr>
              <a:graphicFrameLocks noChangeAspect="1"/>
            </p:cNvGraphicFramePr>
            <p:nvPr/>
          </p:nvGraphicFramePr>
          <p:xfrm>
            <a:off x="1371600" y="2305539"/>
            <a:ext cx="457201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1" name="Equation" r:id="rId8" imgW="190335" imgH="215713" progId="Equation.3">
                    <p:embed/>
                  </p:oleObj>
                </mc:Choice>
                <mc:Fallback>
                  <p:oleObj name="Equation" r:id="rId8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305539"/>
                          <a:ext cx="457201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42 CuadroTexto"/>
          <p:cNvSpPr txBox="1"/>
          <p:nvPr/>
        </p:nvSpPr>
        <p:spPr>
          <a:xfrm>
            <a:off x="1460500" y="5192713"/>
            <a:ext cx="2362200" cy="4619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n-lt"/>
                <a:cs typeface="+mn-cs"/>
              </a:rPr>
              <a:t>Normal </a:t>
            </a:r>
            <a:r>
              <a:rPr lang="es-ES" sz="2400" dirty="0" err="1">
                <a:latin typeface="+mn-lt"/>
                <a:cs typeface="+mn-cs"/>
              </a:rPr>
              <a:t>Hierarchy</a:t>
            </a:r>
            <a:endParaRPr lang="es-ES" sz="2400" dirty="0">
              <a:latin typeface="+mn-lt"/>
              <a:cs typeface="+mn-cs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710238" y="5175250"/>
            <a:ext cx="2635250" cy="4619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latin typeface="+mn-lt"/>
                <a:cs typeface="+mn-cs"/>
              </a:rPr>
              <a:t>Inverted</a:t>
            </a:r>
            <a:r>
              <a:rPr lang="es-ES" sz="2400" dirty="0">
                <a:latin typeface="+mn-lt"/>
                <a:cs typeface="+mn-cs"/>
              </a:rPr>
              <a:t> </a:t>
            </a:r>
            <a:r>
              <a:rPr lang="es-ES" sz="2400" dirty="0" err="1">
                <a:latin typeface="+mn-lt"/>
                <a:cs typeface="+mn-cs"/>
              </a:rPr>
              <a:t>Hierarchy</a:t>
            </a:r>
            <a:endParaRPr lang="es-ES" sz="2400" dirty="0">
              <a:latin typeface="+mn-lt"/>
              <a:cs typeface="+mn-cs"/>
            </a:endParaRPr>
          </a:p>
        </p:txBody>
      </p:sp>
      <p:graphicFrame>
        <p:nvGraphicFramePr>
          <p:cNvPr id="26633" name="4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689196"/>
              </p:ext>
            </p:extLst>
          </p:nvPr>
        </p:nvGraphicFramePr>
        <p:xfrm>
          <a:off x="2670175" y="6096000"/>
          <a:ext cx="46910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cuación" r:id="rId10" imgW="2400120" imgH="241200" progId="Equation.3">
                  <p:embed/>
                </p:oleObj>
              </mc:Choice>
              <mc:Fallback>
                <p:oleObj name="Ecuación" r:id="rId10" imgW="240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6096000"/>
                        <a:ext cx="46910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2 Conector recto de flecha"/>
          <p:cNvCxnSpPr/>
          <p:nvPr/>
        </p:nvCxnSpPr>
        <p:spPr>
          <a:xfrm flipV="1">
            <a:off x="622041" y="1752769"/>
            <a:ext cx="0" cy="3276431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09553"/>
              </p:ext>
            </p:extLst>
          </p:nvPr>
        </p:nvGraphicFramePr>
        <p:xfrm>
          <a:off x="327025" y="1163637"/>
          <a:ext cx="5651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cuación" r:id="rId12" imgW="215640" imgH="253800" progId="Equation.3">
                  <p:embed/>
                </p:oleObj>
              </mc:Choice>
              <mc:Fallback>
                <p:oleObj name="Ecuación" r:id="rId12" imgW="215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025" y="1163637"/>
                        <a:ext cx="56515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7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dirty="0" err="1" smtClean="0">
                <a:latin typeface="+mn-lt"/>
              </a:rPr>
              <a:t>Historical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err="1" smtClean="0">
                <a:latin typeface="+mn-lt"/>
              </a:rPr>
              <a:t>introduction</a:t>
            </a:r>
            <a:r>
              <a:rPr lang="es-ES_tradnl" dirty="0" smtClean="0"/>
              <a:t> </a:t>
            </a:r>
            <a:r>
              <a:rPr lang="es-ES_tradnl" dirty="0">
                <a:sym typeface="Symbol"/>
              </a:rPr>
              <a:t></a:t>
            </a:r>
            <a:r>
              <a:rPr lang="es-ES_tradnl" dirty="0" smtClean="0"/>
              <a:t> </a:t>
            </a:r>
          </a:p>
        </p:txBody>
      </p:sp>
      <p:sp>
        <p:nvSpPr>
          <p:cNvPr id="4099" name="Oval 12"/>
          <p:cNvSpPr>
            <a:spLocks noChangeArrowheads="1"/>
          </p:cNvSpPr>
          <p:nvPr/>
        </p:nvSpPr>
        <p:spPr bwMode="auto">
          <a:xfrm>
            <a:off x="838200" y="2895600"/>
            <a:ext cx="2438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s-ES"/>
          </a:p>
        </p:txBody>
      </p:sp>
      <p:pic>
        <p:nvPicPr>
          <p:cNvPr id="4100" name="Picture 22" descr="pauli_neutr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039813"/>
            <a:ext cx="10795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5 CuadroTexto"/>
          <p:cNvSpPr txBox="1">
            <a:spLocks noChangeArrowheads="1"/>
          </p:cNvSpPr>
          <p:nvPr/>
        </p:nvSpPr>
        <p:spPr bwMode="auto">
          <a:xfrm>
            <a:off x="517525" y="5075238"/>
            <a:ext cx="3184525" cy="647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Observed Spectrum – Continuos</a:t>
            </a:r>
          </a:p>
          <a:p>
            <a:pPr algn="ctr" eaLnBrk="1" hangingPunct="1"/>
            <a:r>
              <a:rPr lang="es-ES"/>
              <a:t>three body decay</a:t>
            </a:r>
          </a:p>
        </p:txBody>
      </p:sp>
      <p:sp>
        <p:nvSpPr>
          <p:cNvPr id="4103" name="Rectangle 18"/>
          <p:cNvSpPr>
            <a:spLocks noChangeArrowheads="1"/>
          </p:cNvSpPr>
          <p:nvPr/>
        </p:nvSpPr>
        <p:spPr bwMode="auto">
          <a:xfrm>
            <a:off x="215900" y="1376363"/>
            <a:ext cx="3786188" cy="1938337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s-ES_tradnl" sz="2400" dirty="0"/>
              <a:t>(1930) W. Pauli </a:t>
            </a:r>
            <a:r>
              <a:rPr lang="es-ES_tradnl" sz="2400" dirty="0" err="1"/>
              <a:t>propose</a:t>
            </a:r>
            <a:r>
              <a:rPr lang="es-ES_tradnl" sz="2400" dirty="0"/>
              <a:t> a new </a:t>
            </a:r>
            <a:r>
              <a:rPr lang="es-ES_tradnl" sz="2400" dirty="0" err="1"/>
              <a:t>particle</a:t>
            </a:r>
            <a:r>
              <a:rPr lang="es-ES_tradnl" sz="2400" dirty="0"/>
              <a:t> 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saving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incompatibility</a:t>
            </a:r>
            <a:r>
              <a:rPr lang="es-ES_tradnl" sz="2400" dirty="0"/>
              <a:t> </a:t>
            </a:r>
            <a:r>
              <a:rPr lang="es-ES_tradnl" sz="2400" dirty="0" err="1"/>
              <a:t>between</a:t>
            </a:r>
            <a:r>
              <a:rPr lang="es-ES_tradnl" sz="2400" dirty="0"/>
              <a:t> 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observed</a:t>
            </a:r>
            <a:r>
              <a:rPr lang="es-ES_tradnl" sz="2400" dirty="0"/>
              <a:t> </a:t>
            </a:r>
            <a:r>
              <a:rPr lang="es-ES_tradnl" sz="2400" dirty="0" err="1"/>
              <a:t>electron</a:t>
            </a:r>
            <a:r>
              <a:rPr lang="es-ES_tradnl" sz="2400" dirty="0"/>
              <a:t> </a:t>
            </a:r>
            <a:r>
              <a:rPr lang="es-ES_tradnl" sz="2400" dirty="0" err="1"/>
              <a:t>energy</a:t>
            </a:r>
            <a:r>
              <a:rPr lang="es-ES_tradnl" sz="2400" dirty="0"/>
              <a:t> </a:t>
            </a:r>
            <a:r>
              <a:rPr lang="es-ES_tradnl" sz="2400" dirty="0" err="1"/>
              <a:t>spectrum</a:t>
            </a:r>
            <a:r>
              <a:rPr lang="es-ES_tradnl" sz="2400" dirty="0"/>
              <a:t> and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expected</a:t>
            </a:r>
            <a:r>
              <a:rPr lang="es-ES_tradnl" sz="2400" dirty="0"/>
              <a:t>.  </a:t>
            </a:r>
          </a:p>
          <a:p>
            <a:pPr marL="342900" indent="-342900" eaLnBrk="0" hangingPunct="0">
              <a:lnSpc>
                <a:spcPct val="90000"/>
              </a:lnSpc>
              <a:defRPr/>
            </a:pPr>
            <a:r>
              <a:rPr lang="es-ES_tradnl" sz="29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517525" y="4267200"/>
          <a:ext cx="31829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1459866" imgH="215806" progId="Equation.3">
                  <p:embed/>
                </p:oleObj>
              </mc:Choice>
              <mc:Fallback>
                <p:oleObj name="Equation" r:id="rId5" imgW="145986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267200"/>
                        <a:ext cx="3182938" cy="471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11 Grupo"/>
          <p:cNvGrpSpPr>
            <a:grpSpLocks/>
          </p:cNvGrpSpPr>
          <p:nvPr/>
        </p:nvGrpSpPr>
        <p:grpSpPr bwMode="auto">
          <a:xfrm>
            <a:off x="4279900" y="1470025"/>
            <a:ext cx="3486150" cy="2898775"/>
            <a:chOff x="3448045" y="2209800"/>
            <a:chExt cx="3114423" cy="2707424"/>
          </a:xfrm>
        </p:grpSpPr>
        <p:pic>
          <p:nvPicPr>
            <p:cNvPr id="4112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45" y="2209800"/>
              <a:ext cx="3114422" cy="270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6 CuadroTexto"/>
            <p:cNvSpPr txBox="1">
              <a:spLocks noChangeArrowheads="1"/>
            </p:cNvSpPr>
            <p:nvPr/>
          </p:nvSpPr>
          <p:spPr bwMode="auto">
            <a:xfrm>
              <a:off x="5846536" y="2751239"/>
              <a:ext cx="71593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/>
            </a:p>
          </p:txBody>
        </p:sp>
        <p:sp>
          <p:nvSpPr>
            <p:cNvPr id="4114" name="7 CuadroTexto"/>
            <p:cNvSpPr txBox="1">
              <a:spLocks noChangeArrowheads="1"/>
            </p:cNvSpPr>
            <p:nvPr/>
          </p:nvSpPr>
          <p:spPr bwMode="auto">
            <a:xfrm>
              <a:off x="4928510" y="2751239"/>
              <a:ext cx="71029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/>
            </a:p>
          </p:txBody>
        </p:sp>
      </p:grpSp>
      <p:sp>
        <p:nvSpPr>
          <p:cNvPr id="4105" name="1 CuadroTexto"/>
          <p:cNvSpPr txBox="1">
            <a:spLocks noChangeArrowheads="1"/>
          </p:cNvSpPr>
          <p:nvPr/>
        </p:nvSpPr>
        <p:spPr bwMode="auto">
          <a:xfrm>
            <a:off x="5486400" y="5167313"/>
            <a:ext cx="3581400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Expected Spectrum-Monoenergetic</a:t>
            </a:r>
          </a:p>
          <a:p>
            <a:pPr algn="ctr" eaLnBrk="1" hangingPunct="1"/>
            <a:r>
              <a:rPr lang="es-ES"/>
              <a:t> two body decay </a:t>
            </a:r>
          </a:p>
        </p:txBody>
      </p:sp>
      <p:grpSp>
        <p:nvGrpSpPr>
          <p:cNvPr id="4106" name="24 Grupo"/>
          <p:cNvGrpSpPr>
            <a:grpSpLocks/>
          </p:cNvGrpSpPr>
          <p:nvPr/>
        </p:nvGrpSpPr>
        <p:grpSpPr bwMode="auto">
          <a:xfrm>
            <a:off x="5972175" y="2894013"/>
            <a:ext cx="2714625" cy="2058987"/>
            <a:chOff x="5980210" y="2910454"/>
            <a:chExt cx="2478328" cy="1843514"/>
          </a:xfrm>
        </p:grpSpPr>
        <p:graphicFrame>
          <p:nvGraphicFramePr>
            <p:cNvPr id="4110" name="Object 20"/>
            <p:cNvGraphicFramePr>
              <a:graphicFrameLocks noChangeAspect="1"/>
            </p:cNvGraphicFramePr>
            <p:nvPr/>
          </p:nvGraphicFramePr>
          <p:xfrm>
            <a:off x="5980210" y="4358254"/>
            <a:ext cx="2478328" cy="395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cuación" r:id="rId8" imgW="1435100" imgH="228600" progId="Equation.3">
                    <p:embed/>
                  </p:oleObj>
                </mc:Choice>
                <mc:Fallback>
                  <p:oleObj name="Ecuación" r:id="rId8" imgW="1435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0210" y="4358254"/>
                          <a:ext cx="2478328" cy="39571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13 Conector recto de flecha"/>
            <p:cNvCxnSpPr/>
            <p:nvPr/>
          </p:nvCxnSpPr>
          <p:spPr>
            <a:xfrm flipH="1" flipV="1">
              <a:off x="6894728" y="2910454"/>
              <a:ext cx="801471" cy="1448374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23 Conector recto de flecha"/>
          <p:cNvCxnSpPr/>
          <p:nvPr/>
        </p:nvCxnSpPr>
        <p:spPr>
          <a:xfrm flipV="1">
            <a:off x="2659063" y="3368675"/>
            <a:ext cx="1981200" cy="8763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8" name="25 Objeto"/>
          <p:cNvGraphicFramePr>
            <a:graphicFrameLocks noChangeAspect="1"/>
          </p:cNvGraphicFramePr>
          <p:nvPr/>
        </p:nvGraphicFramePr>
        <p:xfrm>
          <a:off x="5430838" y="6019800"/>
          <a:ext cx="36369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cuación" r:id="rId10" imgW="2006280" imgH="241200" progId="Equation.3">
                  <p:embed/>
                </p:oleObj>
              </mc:Choice>
              <mc:Fallback>
                <p:oleObj name="Ecuación" r:id="rId10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6019800"/>
                        <a:ext cx="3636962" cy="438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A7EBB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2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75408"/>
              </p:ext>
            </p:extLst>
          </p:nvPr>
        </p:nvGraphicFramePr>
        <p:xfrm>
          <a:off x="227013" y="6019800"/>
          <a:ext cx="41894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cuación" r:id="rId12" imgW="2311200" imgH="241200" progId="Equation.3">
                  <p:embed/>
                </p:oleObj>
              </mc:Choice>
              <mc:Fallback>
                <p:oleObj name="Ecuación" r:id="rId12" imgW="231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6019800"/>
                        <a:ext cx="4189412" cy="438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A7EBB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6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104355"/>
              </p:ext>
            </p:extLst>
          </p:nvPr>
        </p:nvGraphicFramePr>
        <p:xfrm>
          <a:off x="1676400" y="2190750"/>
          <a:ext cx="68262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cuación" r:id="rId3" imgW="4152600" imgH="1854000" progId="Equation.3">
                  <p:embed/>
                </p:oleObj>
              </mc:Choice>
              <mc:Fallback>
                <p:oleObj name="Ecuación" r:id="rId3" imgW="4152600" imgH="18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90750"/>
                        <a:ext cx="682625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r>
              <a:rPr lang="es-ES" dirty="0" smtClean="0"/>
              <a:t> </a:t>
            </a:r>
            <a:r>
              <a:rPr lang="es-ES" dirty="0" err="1" smtClean="0"/>
              <a:t>matrix</a:t>
            </a:r>
            <a:r>
              <a:rPr lang="es-ES" dirty="0" smtClean="0"/>
              <a:t> in 3</a:t>
            </a:r>
            <a:r>
              <a:rPr lang="es-ES" dirty="0" smtClean="0">
                <a:sym typeface="Symbol"/>
              </a:rPr>
              <a:t> </a:t>
            </a:r>
            <a:r>
              <a:rPr lang="es-ES" dirty="0" err="1" smtClean="0">
                <a:sym typeface="Symbol"/>
              </a:rPr>
              <a:t>scheme</a:t>
            </a:r>
            <a:endParaRPr lang="es-ES" dirty="0" smtClean="0"/>
          </a:p>
        </p:txBody>
      </p:sp>
      <p:graphicFrame>
        <p:nvGraphicFramePr>
          <p:cNvPr id="3072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61372"/>
              </p:ext>
            </p:extLst>
          </p:nvPr>
        </p:nvGraphicFramePr>
        <p:xfrm>
          <a:off x="388938" y="4790281"/>
          <a:ext cx="55673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cuación" r:id="rId5" imgW="2387600" imgH="266700" progId="Equation.3">
                  <p:embed/>
                </p:oleObj>
              </mc:Choice>
              <mc:Fallback>
                <p:oleObj name="Ecuación" r:id="rId5" imgW="2387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790281"/>
                        <a:ext cx="5567362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1596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Elipse"/>
          <p:cNvSpPr/>
          <p:nvPr/>
        </p:nvSpPr>
        <p:spPr>
          <a:xfrm>
            <a:off x="5889625" y="2409825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30726" name="21 Grupo"/>
          <p:cNvGrpSpPr>
            <a:grpSpLocks/>
          </p:cNvGrpSpPr>
          <p:nvPr/>
        </p:nvGrpSpPr>
        <p:grpSpPr bwMode="auto">
          <a:xfrm>
            <a:off x="3700463" y="3200400"/>
            <a:ext cx="1624012" cy="1406525"/>
            <a:chOff x="3591156" y="3200400"/>
            <a:chExt cx="1624227" cy="1406655"/>
          </a:xfrm>
        </p:grpSpPr>
        <p:sp>
          <p:nvSpPr>
            <p:cNvPr id="6" name="5 Elipse"/>
            <p:cNvSpPr/>
            <p:nvPr/>
          </p:nvSpPr>
          <p:spPr>
            <a:xfrm>
              <a:off x="4648571" y="3200400"/>
              <a:ext cx="304840" cy="3048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734" name="13 CuadroTexto"/>
            <p:cNvSpPr txBox="1">
              <a:spLocks noChangeArrowheads="1"/>
            </p:cNvSpPr>
            <p:nvPr/>
          </p:nvSpPr>
          <p:spPr bwMode="auto">
            <a:xfrm>
              <a:off x="3591156" y="4237723"/>
              <a:ext cx="162422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/>
                <a:t>Dirac  CP phase</a:t>
              </a:r>
            </a:p>
          </p:txBody>
        </p:sp>
        <p:cxnSp>
          <p:nvCxnSpPr>
            <p:cNvPr id="13" name="12 Conector recto de flecha"/>
            <p:cNvCxnSpPr>
              <a:stCxn id="6" idx="3"/>
            </p:cNvCxnSpPr>
            <p:nvPr/>
          </p:nvCxnSpPr>
          <p:spPr>
            <a:xfrm flipH="1">
              <a:off x="4267521" y="3460774"/>
              <a:ext cx="425506" cy="8017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7" name="20 Grupo"/>
          <p:cNvGrpSpPr>
            <a:grpSpLocks/>
          </p:cNvGrpSpPr>
          <p:nvPr/>
        </p:nvGrpSpPr>
        <p:grpSpPr bwMode="auto">
          <a:xfrm>
            <a:off x="5956300" y="3714750"/>
            <a:ext cx="2062163" cy="2260600"/>
            <a:chOff x="5405296" y="3670302"/>
            <a:chExt cx="2062304" cy="2261630"/>
          </a:xfrm>
        </p:grpSpPr>
        <p:sp>
          <p:nvSpPr>
            <p:cNvPr id="11" name="10 Elipse"/>
            <p:cNvSpPr/>
            <p:nvPr/>
          </p:nvSpPr>
          <p:spPr>
            <a:xfrm>
              <a:off x="6476932" y="3670302"/>
              <a:ext cx="304821" cy="3049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729" name="11 CuadroTexto"/>
            <p:cNvSpPr txBox="1">
              <a:spLocks noChangeArrowheads="1"/>
            </p:cNvSpPr>
            <p:nvPr/>
          </p:nvSpPr>
          <p:spPr bwMode="auto">
            <a:xfrm>
              <a:off x="5405296" y="5562600"/>
              <a:ext cx="184223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/>
                <a:t>Majorana  phases</a:t>
              </a:r>
            </a:p>
          </p:txBody>
        </p:sp>
        <p:sp>
          <p:nvSpPr>
            <p:cNvPr id="16" name="15 Elipse"/>
            <p:cNvSpPr/>
            <p:nvPr/>
          </p:nvSpPr>
          <p:spPr>
            <a:xfrm>
              <a:off x="7162779" y="4118181"/>
              <a:ext cx="304821" cy="3049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18" name="17 Conector recto de flecha"/>
            <p:cNvCxnSpPr>
              <a:stCxn id="11" idx="3"/>
              <a:endCxn id="30729" idx="0"/>
            </p:cNvCxnSpPr>
            <p:nvPr/>
          </p:nvCxnSpPr>
          <p:spPr>
            <a:xfrm flipH="1">
              <a:off x="6326109" y="3930771"/>
              <a:ext cx="195276" cy="16311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>
              <a:stCxn id="16" idx="3"/>
              <a:endCxn id="30729" idx="0"/>
            </p:cNvCxnSpPr>
            <p:nvPr/>
          </p:nvCxnSpPr>
          <p:spPr>
            <a:xfrm flipH="1">
              <a:off x="6326109" y="4378650"/>
              <a:ext cx="881123" cy="11832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CuadroTexto"/>
          <p:cNvSpPr txBox="1"/>
          <p:nvPr/>
        </p:nvSpPr>
        <p:spPr>
          <a:xfrm>
            <a:off x="126991" y="6157331"/>
            <a:ext cx="892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…</a:t>
            </a:r>
            <a:r>
              <a:rPr lang="es-ES" dirty="0" err="1" smtClean="0"/>
              <a:t>Tomorrow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measurements</a:t>
            </a:r>
            <a:r>
              <a:rPr lang="es-ES" dirty="0" smtClean="0"/>
              <a:t> of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angles</a:t>
            </a:r>
            <a:r>
              <a:rPr lang="es-ES" dirty="0"/>
              <a:t> </a:t>
            </a:r>
            <a:r>
              <a:rPr lang="es-ES" dirty="0" smtClean="0"/>
              <a:t>done  </a:t>
            </a:r>
            <a:r>
              <a:rPr lang="es-ES" dirty="0" err="1" smtClean="0"/>
              <a:t>by</a:t>
            </a:r>
            <a:r>
              <a:rPr lang="es-ES" dirty="0" smtClean="0"/>
              <a:t>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43078"/>
              </p:ext>
            </p:extLst>
          </p:nvPr>
        </p:nvGraphicFramePr>
        <p:xfrm>
          <a:off x="777875" y="5605463"/>
          <a:ext cx="40243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cuación" r:id="rId7" imgW="2171520" imgH="241200" progId="Equation.3">
                  <p:embed/>
                </p:oleObj>
              </mc:Choice>
              <mc:Fallback>
                <p:oleObj name="Ecuación" r:id="rId7" imgW="2171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7875" y="5605463"/>
                        <a:ext cx="4024313" cy="447675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2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dirty="0" err="1" smtClean="0"/>
              <a:t>Majorana</a:t>
            </a:r>
            <a:r>
              <a:rPr lang="es-ES" dirty="0" smtClean="0"/>
              <a:t> </a:t>
            </a:r>
            <a:r>
              <a:rPr lang="es-ES" dirty="0" err="1" smtClean="0"/>
              <a:t>phases</a:t>
            </a:r>
            <a:r>
              <a:rPr lang="es-ES" dirty="0" smtClean="0"/>
              <a:t> and neutrino </a:t>
            </a:r>
            <a:r>
              <a:rPr lang="es-ES" dirty="0" err="1" smtClean="0"/>
              <a:t>oscillations</a:t>
            </a:r>
            <a:r>
              <a:rPr lang="es-ES" dirty="0" smtClean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E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 </a:t>
            </a:r>
            <a:r>
              <a:rPr lang="es-ES" dirty="0" smtClean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       </a:t>
            </a:r>
            <a:endParaRPr lang="es-ES" dirty="0"/>
          </a:p>
        </p:txBody>
      </p:sp>
      <p:graphicFrame>
        <p:nvGraphicFramePr>
          <p:cNvPr id="31748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05302"/>
              </p:ext>
            </p:extLst>
          </p:nvPr>
        </p:nvGraphicFramePr>
        <p:xfrm>
          <a:off x="276225" y="2362200"/>
          <a:ext cx="7924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cuación" r:id="rId3" imgW="4508500" imgH="1371600" progId="Equation.3">
                  <p:embed/>
                </p:oleObj>
              </mc:Choice>
              <mc:Fallback>
                <p:oleObj name="Ecuación" r:id="rId3" imgW="45085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362200"/>
                        <a:ext cx="7924800" cy="2413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21596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4 CuadroTexto"/>
          <p:cNvSpPr txBox="1">
            <a:spLocks noChangeArrowheads="1"/>
          </p:cNvSpPr>
          <p:nvPr/>
        </p:nvSpPr>
        <p:spPr bwMode="auto">
          <a:xfrm>
            <a:off x="762000" y="5495925"/>
            <a:ext cx="7439025" cy="461963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400"/>
              <a:t>Only the dirac phase is observable in neutrino oscillation   </a:t>
            </a:r>
          </a:p>
        </p:txBody>
      </p:sp>
    </p:spTree>
    <p:extLst>
      <p:ext uri="{BB962C8B-B14F-4D97-AF65-F5344CB8AC3E}">
        <p14:creationId xmlns:p14="http://schemas.microsoft.com/office/powerpoint/2010/main" val="30602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 violation </a:t>
            </a:r>
            <a:endParaRPr lang="es-ES" smtClean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US" smtClean="0"/>
          </a:p>
          <a:p>
            <a:pPr lvl="2" eaLnBrk="1" hangingPunct="1"/>
            <a:endParaRPr lang="es-ES" smtClean="0"/>
          </a:p>
        </p:txBody>
      </p:sp>
      <p:graphicFrame>
        <p:nvGraphicFramePr>
          <p:cNvPr id="32772" name="8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cuación" r:id="rId3" imgW="114151" imgH="215619" progId="Equation.3">
                  <p:embed/>
                </p:oleObj>
              </mc:Choice>
              <mc:Fallback>
                <p:oleObj name="Ecuació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9 Objeto"/>
          <p:cNvGraphicFramePr>
            <a:graphicFrameLocks noChangeAspect="1"/>
          </p:cNvGraphicFramePr>
          <p:nvPr/>
        </p:nvGraphicFramePr>
        <p:xfrm>
          <a:off x="381000" y="1981200"/>
          <a:ext cx="8461375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cuación" r:id="rId5" imgW="3797300" imgH="1117600" progId="Equation.3">
                  <p:embed/>
                </p:oleObj>
              </mc:Choice>
              <mc:Fallback>
                <p:oleObj name="Ecuación" r:id="rId5" imgW="37973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8461375" cy="2489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10 Objeto"/>
          <p:cNvGraphicFramePr>
            <a:graphicFrameLocks noChangeAspect="1"/>
          </p:cNvGraphicFramePr>
          <p:nvPr/>
        </p:nvGraphicFramePr>
        <p:xfrm>
          <a:off x="3268663" y="4589463"/>
          <a:ext cx="103187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cuación" r:id="rId7" imgW="114151" imgH="215619" progId="Equation.3">
                  <p:embed/>
                </p:oleObj>
              </mc:Choice>
              <mc:Fallback>
                <p:oleObj name="Ecuación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4589463"/>
                        <a:ext cx="103187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5" name="15 Grupo"/>
          <p:cNvGrpSpPr>
            <a:grpSpLocks/>
          </p:cNvGrpSpPr>
          <p:nvPr/>
        </p:nvGrpSpPr>
        <p:grpSpPr bwMode="auto">
          <a:xfrm>
            <a:off x="3048000" y="5116513"/>
            <a:ext cx="3119438" cy="587375"/>
            <a:chOff x="2819400" y="4926013"/>
            <a:chExt cx="3119438" cy="587375"/>
          </a:xfrm>
        </p:grpSpPr>
        <p:graphicFrame>
          <p:nvGraphicFramePr>
            <p:cNvPr id="32776" name="11 Objeto"/>
            <p:cNvGraphicFramePr>
              <a:graphicFrameLocks noChangeAspect="1"/>
            </p:cNvGraphicFramePr>
            <p:nvPr/>
          </p:nvGraphicFramePr>
          <p:xfrm>
            <a:off x="2882900" y="4926013"/>
            <a:ext cx="30559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1" name="Ecuación" r:id="rId8" imgW="1269449" imgH="203112" progId="Equation.3">
                    <p:embed/>
                  </p:oleObj>
                </mc:Choice>
                <mc:Fallback>
                  <p:oleObj name="Ecuación" r:id="rId8" imgW="126944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2900" y="4926013"/>
                          <a:ext cx="3055938" cy="587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14 Conector recto"/>
            <p:cNvCxnSpPr/>
            <p:nvPr/>
          </p:nvCxnSpPr>
          <p:spPr>
            <a:xfrm>
              <a:off x="2819400" y="5029200"/>
              <a:ext cx="6096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1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 violation </a:t>
            </a:r>
            <a:endParaRPr lang="es-ES" smtClean="0"/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CP mean in neutrino oscillation ?:</a:t>
            </a:r>
          </a:p>
          <a:p>
            <a:pPr lvl="2" eaLnBrk="1" hangingPunct="1"/>
            <a:endParaRPr lang="es-ES" smtClean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928813" y="2438400"/>
          <a:ext cx="544036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cuación" r:id="rId3" imgW="2349500" imgH="685800" progId="Equation.3">
                  <p:embed/>
                </p:oleObj>
              </mc:Choice>
              <mc:Fallback>
                <p:oleObj name="Ecuación" r:id="rId3" imgW="2349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438400"/>
                        <a:ext cx="5440362" cy="1587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4 Objeto"/>
          <p:cNvGraphicFramePr>
            <a:graphicFrameLocks noChangeAspect="1"/>
          </p:cNvGraphicFramePr>
          <p:nvPr/>
        </p:nvGraphicFramePr>
        <p:xfrm>
          <a:off x="1981200" y="4343400"/>
          <a:ext cx="51514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cuación" r:id="rId5" imgW="2146300" imgH="508000" progId="Equation.3">
                  <p:embed/>
                </p:oleObj>
              </mc:Choice>
              <mc:Fallback>
                <p:oleObj name="Ecuación" r:id="rId5" imgW="2146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5151438" cy="1219200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3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E" smtClean="0"/>
              <a:t>CP violation </a:t>
            </a:r>
          </a:p>
        </p:txBody>
      </p:sp>
      <p:graphicFrame>
        <p:nvGraphicFramePr>
          <p:cNvPr id="34819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81708"/>
              </p:ext>
            </p:extLst>
          </p:nvPr>
        </p:nvGraphicFramePr>
        <p:xfrm>
          <a:off x="152400" y="1905000"/>
          <a:ext cx="878998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cuación" r:id="rId3" imgW="4140000" imgH="507960" progId="Equation.3">
                  <p:embed/>
                </p:oleObj>
              </mc:Choice>
              <mc:Fallback>
                <p:oleObj name="Ecuación" r:id="rId3" imgW="4140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8789988" cy="1077913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6 CuadroTexto"/>
          <p:cNvSpPr txBox="1">
            <a:spLocks noChangeArrowheads="1"/>
          </p:cNvSpPr>
          <p:nvPr/>
        </p:nvSpPr>
        <p:spPr bwMode="auto">
          <a:xfrm>
            <a:off x="6670675" y="3967163"/>
            <a:ext cx="1795463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Jarlskog invariant</a:t>
            </a:r>
            <a:endParaRPr lang="es-ES"/>
          </a:p>
        </p:txBody>
      </p:sp>
      <p:grpSp>
        <p:nvGrpSpPr>
          <p:cNvPr id="34821" name="26 Grupo"/>
          <p:cNvGrpSpPr>
            <a:grpSpLocks/>
          </p:cNvGrpSpPr>
          <p:nvPr/>
        </p:nvGrpSpPr>
        <p:grpSpPr bwMode="auto">
          <a:xfrm>
            <a:off x="304800" y="3686175"/>
            <a:ext cx="8015288" cy="2075895"/>
            <a:chOff x="1001314" y="3348840"/>
            <a:chExt cx="8014615" cy="2018014"/>
          </a:xfrm>
        </p:grpSpPr>
        <p:graphicFrame>
          <p:nvGraphicFramePr>
            <p:cNvPr id="34822" name="5 Objeto"/>
            <p:cNvGraphicFramePr>
              <a:graphicFrameLocks noChangeAspect="1"/>
            </p:cNvGraphicFramePr>
            <p:nvPr/>
          </p:nvGraphicFramePr>
          <p:xfrm>
            <a:off x="2286000" y="3348840"/>
            <a:ext cx="4770437" cy="75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1" name="Ecuación" r:id="rId5" imgW="1612900" imgH="254000" progId="Equation.3">
                    <p:embed/>
                  </p:oleObj>
                </mc:Choice>
                <mc:Fallback>
                  <p:oleObj name="Ecuación" r:id="rId5" imgW="16129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348840"/>
                          <a:ext cx="4770437" cy="75106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823" name="11 Grupo"/>
            <p:cNvGrpSpPr>
              <a:grpSpLocks/>
            </p:cNvGrpSpPr>
            <p:nvPr/>
          </p:nvGrpSpPr>
          <p:grpSpPr bwMode="auto">
            <a:xfrm>
              <a:off x="1001314" y="4100397"/>
              <a:ext cx="6961002" cy="1266457"/>
              <a:chOff x="1828800" y="3693458"/>
              <a:chExt cx="6961002" cy="1266457"/>
            </a:xfrm>
          </p:grpSpPr>
          <p:sp>
            <p:nvSpPr>
              <p:cNvPr id="8" name="7 CuadroTexto"/>
              <p:cNvSpPr txBox="1"/>
              <p:nvPr/>
            </p:nvSpPr>
            <p:spPr>
              <a:xfrm>
                <a:off x="1828800" y="4600881"/>
                <a:ext cx="6961002" cy="35903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cs typeface="+mn-cs"/>
                  </a:rPr>
                  <a:t>Independent of the mixing matrix </a:t>
                </a:r>
                <a:r>
                  <a:rPr lang="en-US" dirty="0" smtClean="0">
                    <a:latin typeface="+mn-lt"/>
                    <a:cs typeface="+mn-cs"/>
                  </a:rPr>
                  <a:t>parameterization =</a:t>
                </a:r>
                <a:r>
                  <a:rPr lang="en-US" dirty="0" err="1" smtClean="0">
                    <a:latin typeface="+mn-lt"/>
                    <a:cs typeface="+mn-cs"/>
                  </a:rPr>
                  <a:t>rephasing</a:t>
                </a:r>
                <a:r>
                  <a:rPr lang="en-US" dirty="0" smtClean="0">
                    <a:latin typeface="+mn-lt"/>
                    <a:cs typeface="+mn-cs"/>
                  </a:rPr>
                  <a:t> invariant</a:t>
                </a:r>
                <a:endParaRPr lang="es-ES" dirty="0">
                  <a:latin typeface="+mn-lt"/>
                  <a:cs typeface="+mn-cs"/>
                </a:endParaRPr>
              </a:p>
            </p:txBody>
          </p:sp>
          <p:cxnSp>
            <p:nvCxnSpPr>
              <p:cNvPr id="11" name="10 Conector recto de flecha"/>
              <p:cNvCxnSpPr>
                <a:stCxn id="8" idx="0"/>
              </p:cNvCxnSpPr>
              <p:nvPr/>
            </p:nvCxnSpPr>
            <p:spPr>
              <a:xfrm flipH="1" flipV="1">
                <a:off x="4601936" y="3693458"/>
                <a:ext cx="707366" cy="907423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24" name="25 Grupo"/>
            <p:cNvGrpSpPr>
              <a:grpSpLocks/>
            </p:cNvGrpSpPr>
            <p:nvPr/>
          </p:nvGrpSpPr>
          <p:grpSpPr bwMode="auto">
            <a:xfrm>
              <a:off x="6063015" y="3801961"/>
              <a:ext cx="2952914" cy="1027689"/>
              <a:chOff x="5715000" y="3801961"/>
              <a:chExt cx="2952914" cy="1027689"/>
            </a:xfrm>
          </p:grpSpPr>
          <p:graphicFrame>
            <p:nvGraphicFramePr>
              <p:cNvPr id="34825" name="22 Objeto"/>
              <p:cNvGraphicFramePr>
                <a:graphicFrameLocks noChangeAspect="1"/>
              </p:cNvGraphicFramePr>
              <p:nvPr/>
            </p:nvGraphicFramePr>
            <p:xfrm>
              <a:off x="5772314" y="4397850"/>
              <a:ext cx="289560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2" name="Ecuación" r:id="rId7" imgW="2895600" imgH="431800" progId="Equation.3">
                      <p:embed/>
                    </p:oleObj>
                  </mc:Choice>
                  <mc:Fallback>
                    <p:oleObj name="Ecuación" r:id="rId7" imgW="28956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72314" y="4397850"/>
                            <a:ext cx="2895600" cy="4318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B05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5" name="24 Conector recto de flecha"/>
              <p:cNvCxnSpPr/>
              <p:nvPr/>
            </p:nvCxnSpPr>
            <p:spPr>
              <a:xfrm flipH="1" flipV="1">
                <a:off x="5715412" y="3802552"/>
                <a:ext cx="685742" cy="59569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71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CP violation </a:t>
            </a:r>
          </a:p>
        </p:txBody>
      </p:sp>
      <p:grpSp>
        <p:nvGrpSpPr>
          <p:cNvPr id="35843" name="20 Grupo"/>
          <p:cNvGrpSpPr>
            <a:grpSpLocks/>
          </p:cNvGrpSpPr>
          <p:nvPr/>
        </p:nvGrpSpPr>
        <p:grpSpPr bwMode="auto">
          <a:xfrm>
            <a:off x="706438" y="4121150"/>
            <a:ext cx="8043862" cy="2479675"/>
            <a:chOff x="709612" y="3810000"/>
            <a:chExt cx="8043863" cy="2478861"/>
          </a:xfrm>
        </p:grpSpPr>
        <p:grpSp>
          <p:nvGrpSpPr>
            <p:cNvPr id="35849" name="9 Grupo"/>
            <p:cNvGrpSpPr>
              <a:grpSpLocks/>
            </p:cNvGrpSpPr>
            <p:nvPr/>
          </p:nvGrpSpPr>
          <p:grpSpPr bwMode="auto">
            <a:xfrm>
              <a:off x="709612" y="3810000"/>
              <a:ext cx="8043863" cy="1221542"/>
              <a:chOff x="1014412" y="4357326"/>
              <a:chExt cx="8043863" cy="1221542"/>
            </a:xfrm>
          </p:grpSpPr>
          <p:graphicFrame>
            <p:nvGraphicFramePr>
              <p:cNvPr id="35853" name="10 Objeto"/>
              <p:cNvGraphicFramePr>
                <a:graphicFrameLocks noChangeAspect="1"/>
              </p:cNvGraphicFramePr>
              <p:nvPr/>
            </p:nvGraphicFramePr>
            <p:xfrm>
              <a:off x="1014412" y="4357326"/>
              <a:ext cx="7062788" cy="54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64" name="Equation" r:id="rId3" imgW="2794000" imgH="215900" progId="Equation.3">
                      <p:embed/>
                    </p:oleObj>
                  </mc:Choice>
                  <mc:Fallback>
                    <p:oleObj name="Equation" r:id="rId3" imgW="27940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4412" y="4357326"/>
                            <a:ext cx="7062788" cy="54133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5854" name="11 Grupo"/>
              <p:cNvGrpSpPr>
                <a:grpSpLocks/>
              </p:cNvGrpSpPr>
              <p:nvPr/>
            </p:nvGrpSpPr>
            <p:grpSpPr bwMode="auto">
              <a:xfrm>
                <a:off x="7099597" y="4433526"/>
                <a:ext cx="1958678" cy="1145342"/>
                <a:chOff x="7099597" y="4433526"/>
                <a:chExt cx="1958678" cy="1145342"/>
              </a:xfrm>
            </p:grpSpPr>
            <p:grpSp>
              <p:nvGrpSpPr>
                <p:cNvPr id="35855" name="12 Grupo"/>
                <p:cNvGrpSpPr>
                  <a:grpSpLocks/>
                </p:cNvGrpSpPr>
                <p:nvPr/>
              </p:nvGrpSpPr>
              <p:grpSpPr bwMode="auto">
                <a:xfrm>
                  <a:off x="7795908" y="4433526"/>
                  <a:ext cx="533556" cy="776010"/>
                  <a:chOff x="7795908" y="4433526"/>
                  <a:chExt cx="533556" cy="776010"/>
                </a:xfrm>
              </p:grpSpPr>
              <p:sp>
                <p:nvSpPr>
                  <p:cNvPr id="15" name="14 Elipse"/>
                  <p:cNvSpPr/>
                  <p:nvPr/>
                </p:nvSpPr>
                <p:spPr>
                  <a:xfrm>
                    <a:off x="7796213" y="4433501"/>
                    <a:ext cx="533400" cy="45705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  <p:cxnSp>
                <p:nvCxnSpPr>
                  <p:cNvPr id="16" name="15 Conector recto de flecha"/>
                  <p:cNvCxnSpPr/>
                  <p:nvPr/>
                </p:nvCxnSpPr>
                <p:spPr>
                  <a:xfrm>
                    <a:off x="8078788" y="4890551"/>
                    <a:ext cx="114300" cy="318983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856" name="1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099597" y="5209536"/>
                  <a:ext cx="1958678" cy="369332"/>
                </a:xfrm>
                <a:prstGeom prst="rect">
                  <a:avLst/>
                </a:prstGeom>
                <a:noFill/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/>
                    <a:t>CP violation phase </a:t>
                  </a:r>
                  <a:endParaRPr lang="es-ES"/>
                </a:p>
              </p:txBody>
            </p:sp>
          </p:grpSp>
        </p:grpSp>
        <p:grpSp>
          <p:nvGrpSpPr>
            <p:cNvPr id="35850" name="16 Grupo"/>
            <p:cNvGrpSpPr>
              <a:grpSpLocks/>
            </p:cNvGrpSpPr>
            <p:nvPr/>
          </p:nvGrpSpPr>
          <p:grpSpPr bwMode="auto">
            <a:xfrm>
              <a:off x="1485899" y="4830426"/>
              <a:ext cx="6893968" cy="1458435"/>
              <a:chOff x="917120" y="5300075"/>
              <a:chExt cx="6665440" cy="1458435"/>
            </a:xfrm>
          </p:grpSpPr>
          <p:sp>
            <p:nvSpPr>
              <p:cNvPr id="18" name="17 CuadroTexto"/>
              <p:cNvSpPr txBox="1"/>
              <p:nvPr/>
            </p:nvSpPr>
            <p:spPr>
              <a:xfrm>
                <a:off x="917120" y="5300077"/>
                <a:ext cx="4346769" cy="8315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latin typeface="+mn-lt"/>
                    <a:cs typeface="+mn-cs"/>
                  </a:rPr>
                  <a:t>All the mixing angles have to be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latin typeface="+mn-lt"/>
                    <a:cs typeface="+mn-cs"/>
                  </a:rPr>
                  <a:t>non-zero to have </a:t>
                </a:r>
                <a:r>
                  <a:rPr lang="en-US" sz="2400" dirty="0" smtClean="0">
                    <a:latin typeface="+mn-lt"/>
                    <a:cs typeface="+mn-cs"/>
                  </a:rPr>
                  <a:t>CP violated.  </a:t>
                </a:r>
                <a:endParaRPr lang="es-ES" sz="2400" dirty="0">
                  <a:latin typeface="+mn-lt"/>
                  <a:cs typeface="+mn-cs"/>
                </a:endParaRPr>
              </a:p>
            </p:txBody>
          </p:sp>
          <p:graphicFrame>
            <p:nvGraphicFramePr>
              <p:cNvPr id="35852" name="18 Objeto"/>
              <p:cNvGraphicFramePr>
                <a:graphicFrameLocks noChangeAspect="1"/>
              </p:cNvGraphicFramePr>
              <p:nvPr/>
            </p:nvGraphicFramePr>
            <p:xfrm>
              <a:off x="6895991" y="6406199"/>
              <a:ext cx="686569" cy="352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65" name="Ecuación" r:id="rId5" imgW="444307" imgH="228501" progId="Equation.3">
                      <p:embed/>
                    </p:oleObj>
                  </mc:Choice>
                  <mc:Fallback>
                    <p:oleObj name="Ecuación" r:id="rId5" imgW="444307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95991" y="6406199"/>
                            <a:ext cx="686569" cy="3523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5844" name="19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1720850" y="1524000"/>
          <a:ext cx="6550025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cuación" r:id="rId7" imgW="3733800" imgH="1193800" progId="Equation.3">
                  <p:embed/>
                </p:oleObj>
              </mc:Choice>
              <mc:Fallback>
                <p:oleObj name="Ecuación" r:id="rId7" imgW="3733800" imgH="1193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524000"/>
                        <a:ext cx="6550025" cy="2093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4214813" y="6248400"/>
            <a:ext cx="4167187" cy="369888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In particular we just found out that </a:t>
            </a:r>
            <a:endParaRPr lang="es-E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CP </a:t>
            </a:r>
            <a:r>
              <a:rPr lang="es-ES" dirty="0" err="1" smtClean="0"/>
              <a:t>violation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interesting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note </a:t>
            </a:r>
            <a:r>
              <a:rPr lang="es-ES" sz="2400" dirty="0" err="1" smtClean="0"/>
              <a:t>that</a:t>
            </a:r>
            <a:r>
              <a:rPr lang="es-ES" sz="2400" dirty="0" smtClean="0"/>
              <a:t>                               :</a:t>
            </a:r>
          </a:p>
          <a:p>
            <a:endParaRPr lang="es-ES" sz="2400" dirty="0"/>
          </a:p>
          <a:p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err="1" smtClean="0"/>
              <a:t>Checking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CPT   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13708"/>
              </p:ext>
            </p:extLst>
          </p:nvPr>
        </p:nvGraphicFramePr>
        <p:xfrm>
          <a:off x="685800" y="4191000"/>
          <a:ext cx="7764463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Ecuación" r:id="rId3" imgW="3352680" imgH="685800" progId="Equation.3">
                  <p:embed/>
                </p:oleObj>
              </mc:Choice>
              <mc:Fallback>
                <p:oleObj name="Ecuación" r:id="rId3" imgW="33526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7764463" cy="1587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67601"/>
              </p:ext>
            </p:extLst>
          </p:nvPr>
        </p:nvGraphicFramePr>
        <p:xfrm>
          <a:off x="762000" y="2438400"/>
          <a:ext cx="8001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cuación" r:id="rId5" imgW="3809880" imgH="253800" progId="Equation.3">
                  <p:embed/>
                </p:oleObj>
              </mc:Choice>
              <mc:Fallback>
                <p:oleObj name="Ecuación" r:id="rId5" imgW="3809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438400"/>
                        <a:ext cx="8001000" cy="5334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32144"/>
              </p:ext>
            </p:extLst>
          </p:nvPr>
        </p:nvGraphicFramePr>
        <p:xfrm>
          <a:off x="4572000" y="1676400"/>
          <a:ext cx="15811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cuación" r:id="rId7" imgW="977760" imgH="228600" progId="Equation.3">
                  <p:embed/>
                </p:oleObj>
              </mc:Choice>
              <mc:Fallback>
                <p:oleObj name="Ecuación" r:id="rId7" imgW="977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1676400"/>
                        <a:ext cx="158115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9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Useful approximations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three</a:t>
            </a:r>
            <a:r>
              <a:rPr lang="es-ES" sz="2000" dirty="0" smtClean="0"/>
              <a:t> neutrino </a:t>
            </a:r>
            <a:r>
              <a:rPr lang="es-ES" sz="2000" dirty="0" err="1" smtClean="0"/>
              <a:t>framework</a:t>
            </a:r>
            <a:r>
              <a:rPr lang="es-ES" sz="2000" dirty="0" smtClean="0"/>
              <a:t> 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Case 1 :  </a:t>
            </a:r>
            <a:r>
              <a:rPr lang="es-ES" sz="2000" dirty="0" err="1" smtClean="0"/>
              <a:t>sensitive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large</a:t>
            </a:r>
            <a:r>
              <a:rPr lang="es-ES" sz="2000" dirty="0" smtClean="0"/>
              <a:t> </a:t>
            </a:r>
            <a:r>
              <a:rPr lang="es-ES" sz="2000" dirty="0" err="1" smtClean="0"/>
              <a:t>scale</a:t>
            </a:r>
            <a:r>
              <a:rPr lang="es-ES" sz="2000" dirty="0" smtClean="0"/>
              <a:t> :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Case 2:   </a:t>
            </a:r>
            <a:r>
              <a:rPr lang="es-ES" sz="2000" dirty="0" err="1" smtClean="0"/>
              <a:t>sensitive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small</a:t>
            </a:r>
            <a:r>
              <a:rPr lang="es-ES" sz="2000" dirty="0" smtClean="0"/>
              <a:t> </a:t>
            </a:r>
            <a:r>
              <a:rPr lang="es-ES" sz="2000" dirty="0" err="1" smtClean="0"/>
              <a:t>scale</a:t>
            </a:r>
            <a:r>
              <a:rPr lang="es-ES" sz="20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graphicFrame>
        <p:nvGraphicFramePr>
          <p:cNvPr id="36868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710050"/>
              </p:ext>
            </p:extLst>
          </p:nvPr>
        </p:nvGraphicFramePr>
        <p:xfrm>
          <a:off x="1676400" y="2057400"/>
          <a:ext cx="60071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cuación" r:id="rId3" imgW="2882880" imgH="457200" progId="Equation.3">
                  <p:embed/>
                </p:oleObj>
              </mc:Choice>
              <mc:Fallback>
                <p:oleObj name="Ecuación" r:id="rId3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60071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74523"/>
              </p:ext>
            </p:extLst>
          </p:nvPr>
        </p:nvGraphicFramePr>
        <p:xfrm>
          <a:off x="754063" y="3810000"/>
          <a:ext cx="74088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cuación" r:id="rId5" imgW="4203360" imgH="482400" progId="Equation.3">
                  <p:embed/>
                </p:oleObj>
              </mc:Choice>
              <mc:Fallback>
                <p:oleObj name="Ecuación" r:id="rId5" imgW="4203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810000"/>
                        <a:ext cx="7408862" cy="8509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5 Objeto"/>
          <p:cNvGraphicFramePr>
            <a:graphicFrameLocks noChangeAspect="1"/>
          </p:cNvGraphicFramePr>
          <p:nvPr/>
        </p:nvGraphicFramePr>
        <p:xfrm>
          <a:off x="420688" y="5562600"/>
          <a:ext cx="83788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Ecuación" r:id="rId7" imgW="5194300" imgH="482600" progId="Equation.3">
                  <p:embed/>
                </p:oleObj>
              </mc:Choice>
              <mc:Fallback>
                <p:oleObj name="Ecuación" r:id="rId7" imgW="5194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5562600"/>
                        <a:ext cx="8378825" cy="777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3975"/>
              </p:ext>
            </p:extLst>
          </p:nvPr>
        </p:nvGraphicFramePr>
        <p:xfrm>
          <a:off x="6477000" y="2971800"/>
          <a:ext cx="231006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cuación" r:id="rId9" imgW="1218960" imgH="241200" progId="Equation.3">
                  <p:embed/>
                </p:oleObj>
              </mc:Choice>
              <mc:Fallback>
                <p:oleObj name="Ecuación" r:id="rId9" imgW="1218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0" y="2971800"/>
                        <a:ext cx="2310064" cy="457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9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Useful approximations</a:t>
            </a: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Case 1: sensitive to the large scale  </a:t>
            </a:r>
          </a:p>
        </p:txBody>
      </p:sp>
      <p:graphicFrame>
        <p:nvGraphicFramePr>
          <p:cNvPr id="37892" name="3 Objeto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cuación" r:id="rId4" imgW="114151" imgH="215619" progId="Equation.3">
                  <p:embed/>
                </p:oleObj>
              </mc:Choice>
              <mc:Fallback>
                <p:oleObj name="Ecuació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4 Objeto"/>
          <p:cNvGraphicFramePr>
            <a:graphicFrameLocks noChangeAspect="1"/>
          </p:cNvGraphicFramePr>
          <p:nvPr/>
        </p:nvGraphicFramePr>
        <p:xfrm>
          <a:off x="381000" y="2500313"/>
          <a:ext cx="8329613" cy="330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cuación" r:id="rId6" imgW="5245100" imgH="2082800" progId="Equation.3">
                  <p:embed/>
                </p:oleObj>
              </mc:Choice>
              <mc:Fallback>
                <p:oleObj name="Ecuación" r:id="rId6" imgW="5245100" imgH="208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00313"/>
                        <a:ext cx="8329613" cy="3306762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4" name="9 Grupo"/>
          <p:cNvGrpSpPr>
            <a:grpSpLocks/>
          </p:cNvGrpSpPr>
          <p:nvPr/>
        </p:nvGrpSpPr>
        <p:grpSpPr bwMode="auto">
          <a:xfrm>
            <a:off x="3276600" y="5637213"/>
            <a:ext cx="5310188" cy="1041400"/>
            <a:chOff x="2819400" y="5486400"/>
            <a:chExt cx="5309630" cy="1041006"/>
          </a:xfrm>
        </p:grpSpPr>
        <p:sp>
          <p:nvSpPr>
            <p:cNvPr id="37896" name="6 CuadroTexto"/>
            <p:cNvSpPr txBox="1">
              <a:spLocks noChangeArrowheads="1"/>
            </p:cNvSpPr>
            <p:nvPr/>
          </p:nvSpPr>
          <p:spPr bwMode="auto">
            <a:xfrm>
              <a:off x="3505200" y="6158074"/>
              <a:ext cx="4623830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/>
                <a:t>Similar structure to the two generation formula</a:t>
              </a:r>
            </a:p>
          </p:txBody>
        </p:sp>
        <p:cxnSp>
          <p:nvCxnSpPr>
            <p:cNvPr id="9" name="8 Conector recto de flecha"/>
            <p:cNvCxnSpPr/>
            <p:nvPr/>
          </p:nvCxnSpPr>
          <p:spPr>
            <a:xfrm flipH="1" flipV="1">
              <a:off x="2819400" y="5486400"/>
              <a:ext cx="1219072" cy="67125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Elipse"/>
          <p:cNvSpPr/>
          <p:nvPr/>
        </p:nvSpPr>
        <p:spPr>
          <a:xfrm>
            <a:off x="1571625" y="4724400"/>
            <a:ext cx="3076575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Useful approximations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Case 1: sensitive to the large scale  </a:t>
            </a:r>
          </a:p>
        </p:txBody>
      </p:sp>
      <p:graphicFrame>
        <p:nvGraphicFramePr>
          <p:cNvPr id="38916" name="3 Objeto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Ecuación" r:id="rId4" imgW="114151" imgH="215619" progId="Equation.3">
                  <p:embed/>
                </p:oleObj>
              </mc:Choice>
              <mc:Fallback>
                <p:oleObj name="Ecuació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7 Objeto"/>
          <p:cNvGraphicFramePr>
            <a:graphicFrameLocks noChangeAspect="1"/>
          </p:cNvGraphicFramePr>
          <p:nvPr/>
        </p:nvGraphicFramePr>
        <p:xfrm>
          <a:off x="1828800" y="2659063"/>
          <a:ext cx="4881563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cuación" r:id="rId6" imgW="2603500" imgH="1930400" progId="Equation.3">
                  <p:embed/>
                </p:oleObj>
              </mc:Choice>
              <mc:Fallback>
                <p:oleObj name="Ecuación" r:id="rId6" imgW="2603500" imgH="193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59063"/>
                        <a:ext cx="4881563" cy="3735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10 CuadroTexto"/>
          <p:cNvSpPr txBox="1">
            <a:spLocks noChangeArrowheads="1"/>
          </p:cNvSpPr>
          <p:nvPr/>
        </p:nvSpPr>
        <p:spPr bwMode="auto">
          <a:xfrm>
            <a:off x="228600" y="2254250"/>
            <a:ext cx="231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400"/>
              <a:t>Explicit formulas </a:t>
            </a:r>
          </a:p>
        </p:txBody>
      </p:sp>
      <p:sp>
        <p:nvSpPr>
          <p:cNvPr id="12" name="11 Elipse"/>
          <p:cNvSpPr/>
          <p:nvPr/>
        </p:nvSpPr>
        <p:spPr>
          <a:xfrm>
            <a:off x="3087688" y="2844800"/>
            <a:ext cx="1111250" cy="5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087688" y="3886200"/>
            <a:ext cx="111125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3087688" y="4800600"/>
            <a:ext cx="1111250" cy="40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4198938" y="57912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9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s-ES" smtClean="0"/>
              <a:t>Historical introduction </a:t>
            </a:r>
            <a:r>
              <a:rPr lang="es-ES" smtClean="0">
                <a:sym typeface="Symbol" pitchFamily="18" charset="2"/>
              </a:rPr>
              <a:t></a:t>
            </a:r>
            <a:endParaRPr lang="es-ES" smtClean="0"/>
          </a:p>
        </p:txBody>
      </p:sp>
      <p:pic>
        <p:nvPicPr>
          <p:cNvPr id="5123" name="Picture 28" descr="cowan_rein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4063" y="1803400"/>
            <a:ext cx="3935412" cy="1600200"/>
          </a:xfrm>
        </p:spPr>
      </p:pic>
      <p:sp>
        <p:nvSpPr>
          <p:cNvPr id="5124" name="Rectangle 25"/>
          <p:cNvSpPr>
            <a:spLocks noGrp="1" noChangeArrowheads="1"/>
          </p:cNvSpPr>
          <p:nvPr>
            <p:ph sz="half" idx="1"/>
          </p:nvPr>
        </p:nvSpPr>
        <p:spPr>
          <a:xfrm>
            <a:off x="152400" y="1838325"/>
            <a:ext cx="4114800" cy="1531938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>
              <a:buClr>
                <a:srgbClr val="FFFF00"/>
              </a:buClr>
              <a:buFont typeface="Arial" pitchFamily="34" charset="0"/>
              <a:buNone/>
            </a:pPr>
            <a:r>
              <a:rPr lang="es-ES_tradnl" sz="1800" smtClean="0">
                <a:solidFill>
                  <a:srgbClr val="000000"/>
                </a:solidFill>
              </a:rPr>
              <a:t>(1956)- F. Reines y C.Cowan detected for the  first time a neutrino through the reaction </a:t>
            </a:r>
          </a:p>
          <a:p>
            <a:pPr marL="0" indent="0">
              <a:buClr>
                <a:srgbClr val="FFFF00"/>
              </a:buClr>
              <a:buFont typeface="Arial" pitchFamily="34" charset="0"/>
              <a:buNone/>
            </a:pPr>
            <a:r>
              <a:rPr lang="es-ES_tradnl" sz="1800" b="1" smtClean="0">
                <a:solidFill>
                  <a:srgbClr val="000000"/>
                </a:solidFill>
              </a:rPr>
              <a:t> </a:t>
            </a:r>
            <a:r>
              <a:rPr lang="es-ES_tradnl" sz="1800" smtClean="0">
                <a:solidFill>
                  <a:srgbClr val="000000"/>
                </a:solidFill>
              </a:rPr>
              <a:t>This search was called  as poltergeist project. </a:t>
            </a:r>
          </a:p>
        </p:txBody>
      </p:sp>
      <p:pic>
        <p:nvPicPr>
          <p:cNvPr id="5125" name="Picture 24" descr="\bar{\nu}_e + \mbox{p}^+ \rightarrow \mbox{n} + \mbox{e}^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465388"/>
            <a:ext cx="21336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876800" y="3535363"/>
            <a:ext cx="3311525" cy="369887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 err="1"/>
              <a:t>First</a:t>
            </a:r>
            <a:r>
              <a:rPr lang="es-ES" dirty="0"/>
              <a:t> reactor neutrino </a:t>
            </a:r>
            <a:r>
              <a:rPr lang="es-ES" dirty="0" err="1"/>
              <a:t>experiment</a:t>
            </a:r>
            <a:endParaRPr lang="es-ES" dirty="0"/>
          </a:p>
        </p:txBody>
      </p:sp>
      <p:sp>
        <p:nvSpPr>
          <p:cNvPr id="12" name="2 Marcador de contenido"/>
          <p:cNvSpPr>
            <a:spLocks noGrp="1"/>
          </p:cNvSpPr>
          <p:nvPr>
            <p:ph sz="half" idx="1"/>
          </p:nvPr>
        </p:nvSpPr>
        <p:spPr>
          <a:xfrm>
            <a:off x="4449763" y="4073525"/>
            <a:ext cx="3992562" cy="260826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/>
          <a:p>
            <a:pPr marL="0" indent="0" algn="just" eaLnBrk="1" hangingPunct="1">
              <a:buClr>
                <a:srgbClr val="3333CC"/>
              </a:buClr>
              <a:buSzPct val="60000"/>
              <a:buFont typeface="Arial" pitchFamily="34" charset="0"/>
              <a:buNone/>
              <a:defRPr/>
            </a:pPr>
            <a:r>
              <a:rPr lang="es-ES_tradnl" sz="1800" dirty="0" smtClean="0"/>
              <a:t>(1962)-</a:t>
            </a:r>
            <a:r>
              <a:rPr lang="es-ES_tradnl" sz="1800" dirty="0" err="1" smtClean="0"/>
              <a:t>Lederman</a:t>
            </a:r>
            <a:r>
              <a:rPr lang="es-ES_tradnl" sz="1800" dirty="0" smtClean="0"/>
              <a:t>-Schwartz-</a:t>
            </a:r>
            <a:r>
              <a:rPr lang="es-ES_tradnl" sz="1800" dirty="0" err="1" smtClean="0"/>
              <a:t>Steinberger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discovered</a:t>
            </a:r>
            <a:r>
              <a:rPr lang="es-ES_tradnl" sz="1800" dirty="0" smtClean="0"/>
              <a:t> in </a:t>
            </a:r>
            <a:r>
              <a:rPr lang="es-ES_tradnl" sz="1800" dirty="0" err="1" smtClean="0"/>
              <a:t>Brookhaven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muon antineutrino </a:t>
            </a:r>
            <a:r>
              <a:rPr lang="es-ES_tradnl" sz="1800" dirty="0" err="1" smtClean="0"/>
              <a:t>through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reaction</a:t>
            </a:r>
            <a:r>
              <a:rPr lang="es-ES_tradnl" sz="1800" dirty="0" smtClean="0"/>
              <a:t>:   </a:t>
            </a:r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endParaRPr lang="es-ES_tradnl" sz="1800" dirty="0"/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endParaRPr lang="es-ES_tradnl" sz="1800" dirty="0" smtClean="0"/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r>
              <a:rPr lang="es-ES_tradnl" sz="1800" dirty="0" err="1"/>
              <a:t>t</a:t>
            </a:r>
            <a:r>
              <a:rPr lang="es-ES_tradnl" sz="1800" dirty="0" err="1" smtClean="0"/>
              <a:t>hey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did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not</a:t>
            </a:r>
            <a:r>
              <a:rPr lang="es-ES_tradnl" sz="1800" dirty="0" smtClean="0"/>
              <a:t> observe: </a:t>
            </a:r>
          </a:p>
          <a:p>
            <a:pPr marL="0" indent="0"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r>
              <a:rPr lang="es-ES_tradnl" sz="1800" dirty="0" err="1" smtClean="0"/>
              <a:t>Confirming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that</a:t>
            </a:r>
            <a:r>
              <a:rPr lang="es-ES_tradnl" sz="1800" dirty="0" smtClean="0"/>
              <a:t> </a:t>
            </a:r>
            <a:endParaRPr lang="es-ES_tradnl" sz="1800" dirty="0"/>
          </a:p>
          <a:p>
            <a:pPr marL="0" indent="0"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r>
              <a:rPr lang="es-ES_tradnl" sz="1800" dirty="0" smtClean="0"/>
              <a:t>   </a:t>
            </a:r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endParaRPr lang="es-ES_tradnl" sz="1800" dirty="0" smtClean="0"/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endParaRPr lang="es-ES_tradnl" sz="1800" dirty="0" smtClean="0">
              <a:solidFill>
                <a:srgbClr val="333399"/>
              </a:solidFill>
            </a:endParaRP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054600"/>
            <a:ext cx="17526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541963"/>
            <a:ext cx="16002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30" name="14 Objeto"/>
          <p:cNvGraphicFramePr>
            <a:graphicFrameLocks noChangeAspect="1"/>
          </p:cNvGraphicFramePr>
          <p:nvPr/>
        </p:nvGraphicFramePr>
        <p:xfrm>
          <a:off x="6219825" y="6148388"/>
          <a:ext cx="7858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cuación" r:id="rId7" imgW="469800" imgH="241200" progId="Equation.3">
                  <p:embed/>
                </p:oleObj>
              </mc:Choice>
              <mc:Fallback>
                <p:oleObj name="Ecuación" r:id="rId7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6148388"/>
                        <a:ext cx="78581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8" descr="http://www.nobelprize.org/nobel_prizes/physics/laureates/1988/lederm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0313"/>
            <a:ext cx="11271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www.bnl.gov/bnlweb/pubaf/pr/photos/2006/melvin_schwartz-3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3802063"/>
            <a:ext cx="120173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0" descr="http://www.sciencephoto.com/image/228246/large/H4190024-Professor_J.Steinberger,_German_American_physicist-SP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3827463"/>
            <a:ext cx="92868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44475" y="5591175"/>
            <a:ext cx="3692525" cy="922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 err="1"/>
              <a:t>First</a:t>
            </a:r>
            <a:r>
              <a:rPr lang="es-ES" dirty="0"/>
              <a:t> neutrino </a:t>
            </a:r>
            <a:r>
              <a:rPr lang="es-ES" dirty="0" err="1"/>
              <a:t>experiment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  <p:pic>
        <p:nvPicPr>
          <p:cNvPr id="513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989638"/>
            <a:ext cx="137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Elipse"/>
          <p:cNvSpPr/>
          <p:nvPr/>
        </p:nvSpPr>
        <p:spPr>
          <a:xfrm>
            <a:off x="1219200" y="2514600"/>
            <a:ext cx="457200" cy="282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2425700" y="5989638"/>
            <a:ext cx="44926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5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Useful approximations</a:t>
            </a:r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eaLnBrk="1" hangingPunct="1"/>
            <a:r>
              <a:rPr lang="es-ES" smtClean="0"/>
              <a:t>Case 2: sensitive to the small scale  </a:t>
            </a:r>
          </a:p>
          <a:p>
            <a:pPr eaLnBrk="1" hangingPunct="1"/>
            <a:endParaRPr lang="es-ES" smtClean="0"/>
          </a:p>
        </p:txBody>
      </p:sp>
      <p:graphicFrame>
        <p:nvGraphicFramePr>
          <p:cNvPr id="39940" name="3 Objeto"/>
          <p:cNvGraphicFramePr>
            <a:graphicFrameLocks noChangeAspect="1"/>
          </p:cNvGraphicFramePr>
          <p:nvPr/>
        </p:nvGraphicFramePr>
        <p:xfrm>
          <a:off x="695325" y="2833688"/>
          <a:ext cx="7947025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cuación" r:id="rId3" imgW="5003800" imgH="2235200" progId="Equation.3">
                  <p:embed/>
                </p:oleObj>
              </mc:Choice>
              <mc:Fallback>
                <p:oleObj name="Ecuación" r:id="rId3" imgW="5003800" imgH="223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833688"/>
                        <a:ext cx="7947025" cy="35496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1" name="1 Grupo"/>
          <p:cNvGrpSpPr>
            <a:grpSpLocks/>
          </p:cNvGrpSpPr>
          <p:nvPr/>
        </p:nvGrpSpPr>
        <p:grpSpPr bwMode="auto">
          <a:xfrm>
            <a:off x="1541463" y="6151563"/>
            <a:ext cx="4694940" cy="705882"/>
            <a:chOff x="1541463" y="6151563"/>
            <a:chExt cx="4694940" cy="705882"/>
          </a:xfrm>
        </p:grpSpPr>
        <p:sp>
          <p:nvSpPr>
            <p:cNvPr id="39947" name="6 CuadroTexto"/>
            <p:cNvSpPr txBox="1">
              <a:spLocks noChangeArrowheads="1"/>
            </p:cNvSpPr>
            <p:nvPr/>
          </p:nvSpPr>
          <p:spPr bwMode="auto">
            <a:xfrm>
              <a:off x="1541463" y="6488113"/>
              <a:ext cx="4694940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dirty="0"/>
                <a:t>Similar </a:t>
              </a:r>
              <a:r>
                <a:rPr lang="es-ES" dirty="0" err="1"/>
                <a:t>structure</a:t>
              </a:r>
              <a:r>
                <a:rPr lang="es-ES" dirty="0"/>
                <a:t> </a:t>
              </a:r>
              <a:r>
                <a:rPr lang="es-ES" dirty="0" err="1" smtClean="0"/>
                <a:t>for</a:t>
              </a:r>
              <a:r>
                <a:rPr lang="es-ES" dirty="0" smtClean="0"/>
                <a:t> </a:t>
              </a:r>
              <a:r>
                <a:rPr lang="es-ES" dirty="0" err="1"/>
                <a:t>the</a:t>
              </a:r>
              <a:r>
                <a:rPr lang="es-ES" dirty="0"/>
                <a:t> </a:t>
              </a:r>
              <a:r>
                <a:rPr lang="es-ES" dirty="0" err="1"/>
                <a:t>two</a:t>
              </a:r>
              <a:r>
                <a:rPr lang="es-ES" dirty="0"/>
                <a:t> </a:t>
              </a:r>
              <a:r>
                <a:rPr lang="es-ES" dirty="0" err="1"/>
                <a:t>generation</a:t>
              </a:r>
              <a:r>
                <a:rPr lang="es-ES" dirty="0"/>
                <a:t> formula</a:t>
              </a:r>
            </a:p>
          </p:txBody>
        </p:sp>
        <p:cxnSp>
          <p:nvCxnSpPr>
            <p:cNvPr id="8" name="7 Conector recto de flecha"/>
            <p:cNvCxnSpPr/>
            <p:nvPr/>
          </p:nvCxnSpPr>
          <p:spPr>
            <a:xfrm flipV="1">
              <a:off x="2362200" y="6151563"/>
              <a:ext cx="992188" cy="33655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2" name="14 Grupo"/>
          <p:cNvGrpSpPr>
            <a:grpSpLocks/>
          </p:cNvGrpSpPr>
          <p:nvPr/>
        </p:nvGrpSpPr>
        <p:grpSpPr bwMode="auto">
          <a:xfrm>
            <a:off x="5965825" y="2300288"/>
            <a:ext cx="2187575" cy="1052512"/>
            <a:chOff x="6422571" y="2133600"/>
            <a:chExt cx="2188170" cy="1053069"/>
          </a:xfrm>
        </p:grpSpPr>
        <p:sp>
          <p:nvSpPr>
            <p:cNvPr id="10" name="9 CuadroTexto"/>
            <p:cNvSpPr txBox="1"/>
            <p:nvPr/>
          </p:nvSpPr>
          <p:spPr>
            <a:xfrm>
              <a:off x="6422571" y="2133600"/>
              <a:ext cx="1413259" cy="370083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 err="1">
                  <a:latin typeface="+mn-lt"/>
                  <a:cs typeface="+mn-cs"/>
                </a:rPr>
                <a:t>averaged</a:t>
              </a:r>
              <a:r>
                <a:rPr lang="es-ES" dirty="0">
                  <a:latin typeface="+mn-lt"/>
                  <a:cs typeface="+mn-cs"/>
                </a:rPr>
                <a:t> </a:t>
              </a:r>
              <a:r>
                <a:rPr lang="es-ES" dirty="0" err="1">
                  <a:latin typeface="+mn-lt"/>
                  <a:cs typeface="+mn-cs"/>
                </a:rPr>
                <a:t>out</a:t>
              </a:r>
              <a:endParaRPr lang="es-ES" dirty="0">
                <a:latin typeface="+mn-lt"/>
                <a:cs typeface="+mn-cs"/>
              </a:endParaRPr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>
              <a:off x="6933885" y="2503683"/>
              <a:ext cx="77809" cy="5305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7011694" y="2503683"/>
              <a:ext cx="1599047" cy="682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943" name="5 Objeto"/>
          <p:cNvGraphicFramePr>
            <a:graphicFrameLocks noChangeAspect="1"/>
          </p:cNvGraphicFramePr>
          <p:nvPr/>
        </p:nvGraphicFramePr>
        <p:xfrm>
          <a:off x="7435850" y="2168525"/>
          <a:ext cx="1555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cuación" r:id="rId5" imgW="1435100" imgH="533400" progId="Equation.3">
                  <p:embed/>
                </p:oleObj>
              </mc:Choice>
              <mc:Fallback>
                <p:oleObj name="Ecuación" r:id="rId5" imgW="14351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2168525"/>
                        <a:ext cx="155575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3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Useful approximations</a:t>
            </a:r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eaLnBrk="1" hangingPunct="1"/>
            <a:r>
              <a:rPr lang="es-ES" dirty="0" smtClean="0"/>
              <a:t>Case 2: </a:t>
            </a:r>
            <a:r>
              <a:rPr lang="es-ES" dirty="0" err="1" smtClean="0"/>
              <a:t>sensitive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s-ES" dirty="0" smtClean="0"/>
              <a:t>  </a:t>
            </a:r>
          </a:p>
          <a:p>
            <a:pPr eaLnBrk="1" hangingPunct="1"/>
            <a:endParaRPr lang="es-ES" dirty="0" smtClean="0"/>
          </a:p>
        </p:txBody>
      </p:sp>
      <p:grpSp>
        <p:nvGrpSpPr>
          <p:cNvPr id="40964" name="6 Grupo"/>
          <p:cNvGrpSpPr>
            <a:grpSpLocks/>
          </p:cNvGrpSpPr>
          <p:nvPr/>
        </p:nvGrpSpPr>
        <p:grpSpPr bwMode="auto">
          <a:xfrm>
            <a:off x="649385" y="2039001"/>
            <a:ext cx="4724400" cy="1360747"/>
            <a:chOff x="758327" y="2200722"/>
            <a:chExt cx="6362556" cy="1905000"/>
          </a:xfrm>
        </p:grpSpPr>
        <p:graphicFrame>
          <p:nvGraphicFramePr>
            <p:cNvPr id="40971" name="4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9538733"/>
                </p:ext>
              </p:extLst>
            </p:nvPr>
          </p:nvGraphicFramePr>
          <p:xfrm>
            <a:off x="758327" y="2200722"/>
            <a:ext cx="6362556" cy="190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4" name="Ecuación" r:id="rId3" imgW="2641600" imgH="787400" progId="Equation.3">
                    <p:embed/>
                  </p:oleObj>
                </mc:Choice>
                <mc:Fallback>
                  <p:oleObj name="Ecuación" r:id="rId3" imgW="2641600" imgH="787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327" y="2200722"/>
                          <a:ext cx="6362556" cy="190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3 Elipse"/>
            <p:cNvSpPr/>
            <p:nvPr/>
          </p:nvSpPr>
          <p:spPr>
            <a:xfrm>
              <a:off x="3328708" y="2439307"/>
              <a:ext cx="1525382" cy="9886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40965" name="Picture 2" descr="Captura de pantalla 2012-07-24 a la(s) 21.31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492500"/>
            <a:ext cx="50387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6" name="7 Grupo"/>
          <p:cNvGrpSpPr>
            <a:grpSpLocks/>
          </p:cNvGrpSpPr>
          <p:nvPr/>
        </p:nvGrpSpPr>
        <p:grpSpPr bwMode="auto">
          <a:xfrm>
            <a:off x="674688" y="5409531"/>
            <a:ext cx="2574925" cy="674688"/>
            <a:chOff x="990600" y="5791200"/>
            <a:chExt cx="2576040" cy="674132"/>
          </a:xfrm>
        </p:grpSpPr>
        <p:cxnSp>
          <p:nvCxnSpPr>
            <p:cNvPr id="9" name="Straight Connector 4"/>
            <p:cNvCxnSpPr/>
            <p:nvPr/>
          </p:nvCxnSpPr>
          <p:spPr>
            <a:xfrm>
              <a:off x="990600" y="6019612"/>
              <a:ext cx="76233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5"/>
            <p:cNvCxnSpPr/>
            <p:nvPr/>
          </p:nvCxnSpPr>
          <p:spPr>
            <a:xfrm>
              <a:off x="990600" y="6324160"/>
              <a:ext cx="7623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TextBox 6"/>
            <p:cNvSpPr txBox="1">
              <a:spLocks noChangeArrowheads="1"/>
            </p:cNvSpPr>
            <p:nvPr/>
          </p:nvSpPr>
          <p:spPr bwMode="auto">
            <a:xfrm>
              <a:off x="1981200" y="5791200"/>
              <a:ext cx="1573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Approximation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1981200" y="6096000"/>
              <a:ext cx="15854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Full Probability</a:t>
              </a:r>
            </a:p>
          </p:txBody>
        </p:sp>
      </p:grpSp>
      <p:sp>
        <p:nvSpPr>
          <p:cNvPr id="2" name="1 Elipse"/>
          <p:cNvSpPr/>
          <p:nvPr/>
        </p:nvSpPr>
        <p:spPr>
          <a:xfrm>
            <a:off x="4419600" y="3695700"/>
            <a:ext cx="609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>
            <a:stCxn id="2" idx="7"/>
          </p:cNvCxnSpPr>
          <p:nvPr/>
        </p:nvCxnSpPr>
        <p:spPr>
          <a:xfrm flipV="1">
            <a:off x="4939926" y="3048000"/>
            <a:ext cx="1308474" cy="7034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5867400" y="5453313"/>
            <a:ext cx="1295400" cy="369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>
            <a:stCxn id="7" idx="2"/>
          </p:cNvCxnSpPr>
          <p:nvPr/>
        </p:nvCxnSpPr>
        <p:spPr>
          <a:xfrm flipH="1">
            <a:off x="3733800" y="5638132"/>
            <a:ext cx="2133600" cy="7626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68465"/>
              </p:ext>
            </p:extLst>
          </p:nvPr>
        </p:nvGraphicFramePr>
        <p:xfrm>
          <a:off x="6375400" y="2672931"/>
          <a:ext cx="1353918" cy="48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cuación" r:id="rId6" imgW="672840" imgH="241200" progId="Equation.3">
                  <p:embed/>
                </p:oleObj>
              </mc:Choice>
              <mc:Fallback>
                <p:oleObj name="Ecuación" r:id="rId6" imgW="672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5400" y="2672931"/>
                        <a:ext cx="1353918" cy="485367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2350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cuación" r:id="rId8" imgW="114120" imgH="215640" progId="Equation.3">
                  <p:embed/>
                </p:oleObj>
              </mc:Choice>
              <mc:Fallback>
                <p:oleObj name="Ecuación" r:id="rId8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331019"/>
              </p:ext>
            </p:extLst>
          </p:nvPr>
        </p:nvGraphicFramePr>
        <p:xfrm>
          <a:off x="2298700" y="6281738"/>
          <a:ext cx="13541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cuación" r:id="rId10" imgW="672840" imgH="228600" progId="Equation.3">
                  <p:embed/>
                </p:oleObj>
              </mc:Choice>
              <mc:Fallback>
                <p:oleObj name="Ecuación" r:id="rId10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6281738"/>
                        <a:ext cx="1354138" cy="458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Useful</a:t>
            </a:r>
            <a:r>
              <a:rPr lang="es-ES" dirty="0" smtClean="0"/>
              <a:t> </a:t>
            </a:r>
            <a:r>
              <a:rPr lang="es-ES" dirty="0" err="1" smtClean="0"/>
              <a:t>approximations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err="1" smtClean="0"/>
              <a:t>We</a:t>
            </a:r>
            <a:r>
              <a:rPr lang="es-ES" sz="2000" dirty="0" smtClean="0"/>
              <a:t> can </a:t>
            </a:r>
            <a:r>
              <a:rPr lang="es-ES" sz="2000" dirty="0" err="1" smtClean="0"/>
              <a:t>get</a:t>
            </a:r>
            <a:r>
              <a:rPr lang="es-ES" sz="2000" dirty="0" smtClean="0"/>
              <a:t> a </a:t>
            </a:r>
            <a:r>
              <a:rPr lang="es-ES" sz="2000" dirty="0" err="1" smtClean="0"/>
              <a:t>better</a:t>
            </a:r>
            <a:r>
              <a:rPr lang="es-ES" sz="2000" dirty="0" smtClean="0"/>
              <a:t> </a:t>
            </a:r>
            <a:r>
              <a:rPr lang="es-ES" sz="2000" dirty="0" err="1" smtClean="0"/>
              <a:t>approximation</a:t>
            </a:r>
            <a:r>
              <a:rPr lang="es-ES" sz="2000" dirty="0" smtClean="0"/>
              <a:t> 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oscillation</a:t>
            </a:r>
            <a:r>
              <a:rPr lang="es-ES" sz="2000" dirty="0" smtClean="0"/>
              <a:t> formula </a:t>
            </a:r>
            <a:r>
              <a:rPr lang="es-ES" sz="2000" dirty="0" err="1" smtClean="0"/>
              <a:t>when</a:t>
            </a:r>
            <a:r>
              <a:rPr lang="es-ES" sz="2000" dirty="0" smtClean="0"/>
              <a:t>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expand</a:t>
            </a:r>
            <a:r>
              <a:rPr lang="es-ES" sz="2000" dirty="0" smtClean="0"/>
              <a:t> </a:t>
            </a:r>
            <a:r>
              <a:rPr lang="es-ES" sz="2000" dirty="0" err="1" smtClean="0"/>
              <a:t>this</a:t>
            </a:r>
            <a:r>
              <a:rPr lang="es-ES" sz="2000" dirty="0" smtClean="0"/>
              <a:t>  in </a:t>
            </a:r>
            <a:r>
              <a:rPr lang="es-ES" sz="2000" dirty="0" err="1" smtClean="0"/>
              <a:t>small</a:t>
            </a:r>
            <a:r>
              <a:rPr lang="es-ES" sz="2000" dirty="0" smtClean="0"/>
              <a:t> </a:t>
            </a:r>
            <a:r>
              <a:rPr lang="es-ES" sz="2000" dirty="0" err="1" smtClean="0"/>
              <a:t>parameters</a:t>
            </a:r>
            <a:r>
              <a:rPr lang="es-ES" sz="2000" dirty="0" smtClean="0"/>
              <a:t> up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second</a:t>
            </a:r>
            <a:r>
              <a:rPr lang="es-ES" sz="2000" dirty="0" smtClean="0"/>
              <a:t> </a:t>
            </a:r>
            <a:r>
              <a:rPr lang="es-ES" sz="2000" dirty="0" err="1" smtClean="0"/>
              <a:t>order</a:t>
            </a:r>
            <a:r>
              <a:rPr lang="es-ES" sz="2000" dirty="0" smtClean="0"/>
              <a:t>.  </a:t>
            </a:r>
            <a:r>
              <a:rPr lang="es-ES" sz="2000" dirty="0" err="1" smtClean="0"/>
              <a:t>We</a:t>
            </a:r>
            <a:r>
              <a:rPr lang="es-ES" sz="2000" dirty="0" smtClean="0"/>
              <a:t> are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case of </a:t>
            </a:r>
          </a:p>
          <a:p>
            <a:pPr marL="0" indent="0">
              <a:buNone/>
            </a:pPr>
            <a:r>
              <a:rPr lang="es-ES" sz="2000" dirty="0" smtClean="0"/>
              <a:t>       </a:t>
            </a:r>
            <a:r>
              <a:rPr lang="es-ES" sz="2000" dirty="0" err="1" smtClean="0"/>
              <a:t>sensitivity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large</a:t>
            </a:r>
            <a:r>
              <a:rPr lang="es-ES" sz="2000" dirty="0" smtClean="0"/>
              <a:t> </a:t>
            </a:r>
            <a:r>
              <a:rPr lang="es-ES" sz="2000" dirty="0" err="1" smtClean="0"/>
              <a:t>scale</a:t>
            </a:r>
            <a:r>
              <a:rPr lang="es-ES" sz="2000" dirty="0" smtClean="0"/>
              <a:t>. </a:t>
            </a:r>
            <a:endParaRPr lang="es-ES" sz="2000" dirty="0"/>
          </a:p>
          <a:p>
            <a:r>
              <a:rPr lang="es-ES" sz="2000" dirty="0" err="1" smtClean="0"/>
              <a:t>These</a:t>
            </a:r>
            <a:r>
              <a:rPr lang="es-ES" sz="2000" dirty="0" smtClean="0"/>
              <a:t>  </a:t>
            </a:r>
            <a:r>
              <a:rPr lang="es-ES" sz="2000" dirty="0" err="1" smtClean="0"/>
              <a:t>small</a:t>
            </a:r>
            <a:r>
              <a:rPr lang="es-ES" sz="2000" dirty="0" smtClean="0"/>
              <a:t>  </a:t>
            </a:r>
            <a:r>
              <a:rPr lang="es-ES" sz="2000" dirty="0" err="1" smtClean="0"/>
              <a:t>parameters</a:t>
            </a:r>
            <a:r>
              <a:rPr lang="es-ES" sz="2000" dirty="0" smtClean="0"/>
              <a:t>  are :</a:t>
            </a:r>
            <a:endParaRPr lang="es-ES" sz="2000" dirty="0"/>
          </a:p>
          <a:p>
            <a:pPr marL="0" indent="0">
              <a:buNone/>
            </a:pPr>
            <a:r>
              <a:rPr lang="es-ES" sz="2400" dirty="0" smtClean="0"/>
              <a:t>   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996949"/>
              </p:ext>
            </p:extLst>
          </p:nvPr>
        </p:nvGraphicFramePr>
        <p:xfrm>
          <a:off x="3657600" y="3124200"/>
          <a:ext cx="5010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cuación" r:id="rId3" imgW="3340080" imgH="1930320" progId="Equation.3">
                  <p:embed/>
                </p:oleObj>
              </mc:Choice>
              <mc:Fallback>
                <p:oleObj name="Ecuación" r:id="rId3" imgW="3340080" imgH="1930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124200"/>
                        <a:ext cx="5010150" cy="28956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47866"/>
              </p:ext>
            </p:extLst>
          </p:nvPr>
        </p:nvGraphicFramePr>
        <p:xfrm>
          <a:off x="1447800" y="3048001"/>
          <a:ext cx="1524000" cy="54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cuación" r:id="rId5" imgW="1117440" imgH="457200" progId="Equation.3">
                  <p:embed/>
                </p:oleObj>
              </mc:Choice>
              <mc:Fallback>
                <p:oleObj name="Ecuación" r:id="rId5" imgW="11174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048001"/>
                        <a:ext cx="1524000" cy="54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Elipse"/>
          <p:cNvSpPr/>
          <p:nvPr/>
        </p:nvSpPr>
        <p:spPr>
          <a:xfrm>
            <a:off x="1371600" y="3124200"/>
            <a:ext cx="381000" cy="368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953000" y="2997200"/>
            <a:ext cx="2667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2895600" y="3657600"/>
            <a:ext cx="2057400" cy="33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28600" y="4019034"/>
            <a:ext cx="32766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/>
              <a:t>l</a:t>
            </a:r>
            <a:r>
              <a:rPr lang="es-ES" dirty="0" err="1" smtClean="0"/>
              <a:t>eading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r>
              <a:rPr lang="es-ES" dirty="0" smtClean="0"/>
              <a:t> –</a:t>
            </a:r>
            <a:r>
              <a:rPr lang="es-ES" i="1" dirty="0" smtClean="0"/>
              <a:t>P</a:t>
            </a:r>
            <a:r>
              <a:rPr lang="es-ES" i="1" baseline="-25000" dirty="0" smtClean="0"/>
              <a:t>2</a:t>
            </a:r>
            <a:r>
              <a:rPr lang="es-ES" i="1" baseline="-25000" dirty="0" smtClean="0">
                <a:sym typeface="Symbol"/>
              </a:rPr>
              <a:t></a:t>
            </a:r>
            <a:r>
              <a:rPr lang="es-ES" i="1" dirty="0" smtClean="0">
                <a:sym typeface="Symbol"/>
              </a:rPr>
              <a:t>  </a:t>
            </a:r>
            <a:r>
              <a:rPr lang="es-ES" dirty="0" err="1" smtClean="0">
                <a:sym typeface="Symbol"/>
              </a:rPr>
              <a:t>approximation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895600" y="4953000"/>
            <a:ext cx="2743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23900" y="4569083"/>
            <a:ext cx="205740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Now</a:t>
            </a:r>
            <a:r>
              <a:rPr lang="es-ES" dirty="0" smtClean="0"/>
              <a:t> 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appearing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 and</a:t>
            </a:r>
          </a:p>
        </p:txBody>
      </p:sp>
      <p:sp>
        <p:nvSpPr>
          <p:cNvPr id="17" name="16 Elipse"/>
          <p:cNvSpPr/>
          <p:nvPr/>
        </p:nvSpPr>
        <p:spPr>
          <a:xfrm>
            <a:off x="6705600" y="3838317"/>
            <a:ext cx="762000" cy="730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2895600" y="4388366"/>
            <a:ext cx="3810000" cy="564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64201"/>
              </p:ext>
            </p:extLst>
          </p:nvPr>
        </p:nvGraphicFramePr>
        <p:xfrm>
          <a:off x="1460500" y="4888523"/>
          <a:ext cx="406400" cy="28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cuación" r:id="rId7" imgW="330120" imgH="228600" progId="Equation.3">
                  <p:embed/>
                </p:oleObj>
              </mc:Choice>
              <mc:Fallback>
                <p:oleObj name="Ecuación" r:id="rId7" imgW="330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0500" y="4888523"/>
                        <a:ext cx="406400" cy="281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5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Historical introduction </a:t>
            </a:r>
            <a:r>
              <a:rPr lang="es-ES" smtClean="0">
                <a:sym typeface="Symbol" pitchFamily="18" charset="2"/>
              </a:rPr>
              <a:t></a:t>
            </a:r>
            <a:endParaRPr lang="es-ES" smtClean="0"/>
          </a:p>
        </p:txBody>
      </p:sp>
      <p:sp>
        <p:nvSpPr>
          <p:cNvPr id="6147" name="2 Marcador de contenido"/>
          <p:cNvSpPr>
            <a:spLocks noGrp="1"/>
          </p:cNvSpPr>
          <p:nvPr>
            <p:ph sz="half" idx="1"/>
          </p:nvPr>
        </p:nvSpPr>
        <p:spPr>
          <a:xfrm>
            <a:off x="366713" y="1952625"/>
            <a:ext cx="3367087" cy="20574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es-ES" sz="2400" dirty="0" smtClean="0"/>
              <a:t>(2000) In </a:t>
            </a:r>
            <a:r>
              <a:rPr lang="es-ES" sz="2400" dirty="0" err="1" smtClean="0"/>
              <a:t>Fermilab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DONUT </a:t>
            </a:r>
            <a:r>
              <a:rPr lang="es-ES" sz="2400" dirty="0" err="1" smtClean="0"/>
              <a:t>collaboration</a:t>
            </a:r>
            <a:r>
              <a:rPr lang="es-ES" sz="2400" dirty="0" smtClean="0"/>
              <a:t> </a:t>
            </a:r>
            <a:r>
              <a:rPr lang="es-ES" sz="2400" dirty="0" err="1" smtClean="0"/>
              <a:t>observed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first</a:t>
            </a:r>
            <a:r>
              <a:rPr lang="es-ES" sz="2400" dirty="0" smtClean="0"/>
              <a:t> time </a:t>
            </a:r>
            <a:r>
              <a:rPr lang="es-ES" sz="2400" dirty="0" err="1" smtClean="0"/>
              <a:t>events</a:t>
            </a:r>
            <a:r>
              <a:rPr lang="es-ES" sz="2400" dirty="0" smtClean="0"/>
              <a:t> of </a:t>
            </a:r>
            <a:r>
              <a:rPr lang="es-ES" sz="2400" dirty="0" smtClean="0">
                <a:sym typeface="Symbol" pitchFamily="18" charset="2"/>
              </a:rPr>
              <a:t></a:t>
            </a:r>
            <a:r>
              <a:rPr lang="es-ES" sz="2400" baseline="-25000" dirty="0" smtClean="0">
                <a:sym typeface="Symbol" pitchFamily="18" charset="2"/>
              </a:rPr>
              <a:t> </a:t>
            </a:r>
            <a:r>
              <a:rPr lang="es-ES" sz="2400" dirty="0" smtClean="0">
                <a:sym typeface="Symbol" pitchFamily="18" charset="2"/>
              </a:rPr>
              <a:t>.  </a:t>
            </a:r>
            <a:r>
              <a:rPr lang="es-ES" sz="2400" dirty="0" err="1" smtClean="0">
                <a:sym typeface="Symbol" pitchFamily="18" charset="2"/>
              </a:rPr>
              <a:t>They</a:t>
            </a:r>
            <a:r>
              <a:rPr lang="es-ES" sz="2400" dirty="0" smtClean="0">
                <a:sym typeface="Symbol" pitchFamily="18" charset="2"/>
              </a:rPr>
              <a:t> </a:t>
            </a:r>
            <a:r>
              <a:rPr lang="es-ES" sz="2400" dirty="0" err="1" smtClean="0">
                <a:sym typeface="Symbol" pitchFamily="18" charset="2"/>
              </a:rPr>
              <a:t>detected</a:t>
            </a:r>
            <a:r>
              <a:rPr lang="es-ES" sz="2400" dirty="0" smtClean="0">
                <a:sym typeface="Symbol" pitchFamily="18" charset="2"/>
              </a:rPr>
              <a:t> </a:t>
            </a:r>
            <a:r>
              <a:rPr lang="es-ES" sz="2400" dirty="0" err="1" smtClean="0">
                <a:sym typeface="Symbol" pitchFamily="18" charset="2"/>
              </a:rPr>
              <a:t>four</a:t>
            </a:r>
            <a:r>
              <a:rPr lang="es-ES" sz="2400" dirty="0" smtClean="0">
                <a:sym typeface="Symbol" pitchFamily="18" charset="2"/>
              </a:rPr>
              <a:t> </a:t>
            </a:r>
            <a:r>
              <a:rPr lang="es-ES" sz="2400" dirty="0" err="1" smtClean="0">
                <a:sym typeface="Symbol" pitchFamily="18" charset="2"/>
              </a:rPr>
              <a:t>events</a:t>
            </a:r>
            <a:r>
              <a:rPr lang="es-ES" sz="2400" dirty="0" smtClean="0">
                <a:sym typeface="Symbol" pitchFamily="18" charset="2"/>
              </a:rPr>
              <a:t>. </a:t>
            </a:r>
            <a:r>
              <a:rPr lang="es-ES" sz="2400" dirty="0" smtClean="0"/>
              <a:t>  </a:t>
            </a:r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062163"/>
            <a:ext cx="5030788" cy="288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2336800" y="31242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6151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82684"/>
              </p:ext>
            </p:extLst>
          </p:nvPr>
        </p:nvGraphicFramePr>
        <p:xfrm>
          <a:off x="1531938" y="4419600"/>
          <a:ext cx="16097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cuación" r:id="rId5" imgW="799920" imgH="457200" progId="Equation.3">
                  <p:embed/>
                </p:oleObj>
              </mc:Choice>
              <mc:Fallback>
                <p:oleObj name="Ecuación" r:id="rId5" imgW="79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4419600"/>
                        <a:ext cx="1609725" cy="920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2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s-ES_tradnl" dirty="0" smtClean="0">
                <a:latin typeface="+mn-lt"/>
              </a:rPr>
              <a:t>Neutrinos  </a:t>
            </a:r>
          </a:p>
        </p:txBody>
      </p:sp>
      <p:graphicFrame>
        <p:nvGraphicFramePr>
          <p:cNvPr id="7171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4876800"/>
          <a:ext cx="2895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cuación" r:id="rId4" imgW="1638000" imgH="457200" progId="Equation.3">
                  <p:embed/>
                </p:oleObj>
              </mc:Choice>
              <mc:Fallback>
                <p:oleObj name="Ecuación" r:id="rId4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2895600" cy="8080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D0D0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5" name="Text 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791200" y="5486400"/>
            <a:ext cx="2438400" cy="82599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s-ES">
                <a:noFill/>
              </a:rPr>
              <a:t> </a:t>
            </a:r>
          </a:p>
        </p:txBody>
      </p:sp>
      <p:sp>
        <p:nvSpPr>
          <p:cNvPr id="7173" name="Oval 12"/>
          <p:cNvSpPr>
            <a:spLocks noChangeArrowheads="1"/>
          </p:cNvSpPr>
          <p:nvPr/>
        </p:nvSpPr>
        <p:spPr bwMode="auto">
          <a:xfrm>
            <a:off x="838200" y="2895600"/>
            <a:ext cx="2438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s-ES"/>
          </a:p>
        </p:txBody>
      </p:sp>
      <p:pic>
        <p:nvPicPr>
          <p:cNvPr id="7174" name="Picture 26" descr="nus_charged_neutr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6825"/>
            <a:ext cx="2667000" cy="330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5" name="Group 24"/>
          <p:cNvGrpSpPr>
            <a:grpSpLocks/>
          </p:cNvGrpSpPr>
          <p:nvPr/>
        </p:nvGrpSpPr>
        <p:grpSpPr bwMode="auto">
          <a:xfrm>
            <a:off x="4572000" y="1200150"/>
            <a:ext cx="3886200" cy="3956050"/>
            <a:chOff x="2880" y="1463"/>
            <a:chExt cx="2448" cy="2492"/>
          </a:xfrm>
        </p:grpSpPr>
        <p:pic>
          <p:nvPicPr>
            <p:cNvPr id="7178" name="Picture 22" descr="dibujo20100319_aleph_delphi_l3_opal_lep_cern_evidence_for_three_generation_of_neutrino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63"/>
              <a:ext cx="2448" cy="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179" name="Object 23"/>
            <p:cNvGraphicFramePr>
              <a:graphicFrameLocks noChangeAspect="1"/>
            </p:cNvGraphicFramePr>
            <p:nvPr/>
          </p:nvGraphicFramePr>
          <p:xfrm>
            <a:off x="4320" y="3128"/>
            <a:ext cx="72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Ecuación" r:id="rId9" imgW="837836" imgH="253890" progId="Equation.3">
                    <p:embed/>
                  </p:oleObj>
                </mc:Choice>
                <mc:Fallback>
                  <p:oleObj name="Ecuación" r:id="rId9" imgW="837836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128"/>
                          <a:ext cx="720" cy="21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D0D0D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6" name="1 Objeto"/>
          <p:cNvGraphicFramePr>
            <a:graphicFrameLocks noChangeAspect="1"/>
          </p:cNvGraphicFramePr>
          <p:nvPr/>
        </p:nvGraphicFramePr>
        <p:xfrm>
          <a:off x="2851150" y="5899150"/>
          <a:ext cx="2336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cuación" r:id="rId11" imgW="1358640" imgH="228600" progId="Equation.3">
                  <p:embed/>
                </p:oleObj>
              </mc:Choice>
              <mc:Fallback>
                <p:oleObj name="Ecuación" r:id="rId11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5899150"/>
                        <a:ext cx="23368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2 CuadroTexto"/>
          <p:cNvSpPr txBox="1">
            <a:spLocks noChangeArrowheads="1"/>
          </p:cNvSpPr>
          <p:nvPr/>
        </p:nvSpPr>
        <p:spPr bwMode="auto">
          <a:xfrm>
            <a:off x="3048000" y="6373813"/>
            <a:ext cx="1733550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b="1"/>
              <a:t>Active</a:t>
            </a:r>
            <a:r>
              <a:rPr lang="es-ES"/>
              <a:t> neutrinos</a:t>
            </a:r>
          </a:p>
        </p:txBody>
      </p:sp>
    </p:spTree>
    <p:extLst>
      <p:ext uri="{BB962C8B-B14F-4D97-AF65-F5344CB8AC3E}">
        <p14:creationId xmlns:p14="http://schemas.microsoft.com/office/powerpoint/2010/main" val="39821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Neutrinos -SM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3745171" cy="3021105"/>
          </a:xfrm>
        </p:spPr>
      </p:pic>
      <p:sp>
        <p:nvSpPr>
          <p:cNvPr id="6" name="5 CuadroTexto"/>
          <p:cNvSpPr txBox="1"/>
          <p:nvPr/>
        </p:nvSpPr>
        <p:spPr>
          <a:xfrm>
            <a:off x="762000" y="1447800"/>
            <a:ext cx="611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Therefore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/>
              <a:t>S</a:t>
            </a:r>
            <a:r>
              <a:rPr lang="es-ES" sz="2400" dirty="0" smtClean="0"/>
              <a:t>tandard </a:t>
            </a:r>
            <a:r>
              <a:rPr lang="es-ES" sz="2400" dirty="0" err="1" smtClean="0"/>
              <a:t>Model</a:t>
            </a:r>
            <a:r>
              <a:rPr lang="es-ES" sz="2400" dirty="0" smtClean="0"/>
              <a:t> (SM)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/>
              <a:t>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791200" y="4082534"/>
            <a:ext cx="281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Neutrinos are </a:t>
            </a:r>
            <a:r>
              <a:rPr lang="es-ES" dirty="0" err="1" smtClean="0"/>
              <a:t>fermions</a:t>
            </a:r>
            <a:r>
              <a:rPr lang="es-ES" dirty="0" smtClean="0"/>
              <a:t> and </a:t>
            </a:r>
          </a:p>
          <a:p>
            <a:r>
              <a:rPr lang="es-ES" dirty="0" err="1" smtClean="0"/>
              <a:t>neutrals</a:t>
            </a: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08166"/>
              </p:ext>
            </p:extLst>
          </p:nvPr>
        </p:nvGraphicFramePr>
        <p:xfrm>
          <a:off x="4800600" y="2667000"/>
          <a:ext cx="3755265" cy="126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cuación" r:id="rId4" imgW="1396800" imgH="469800" progId="Equation.3">
                  <p:embed/>
                </p:oleObj>
              </mc:Choice>
              <mc:Fallback>
                <p:oleObj name="Ecuación" r:id="rId4" imgW="13968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2667000"/>
                        <a:ext cx="3755265" cy="1263134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867400" y="2126734"/>
            <a:ext cx="21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Left-handed</a:t>
            </a:r>
            <a:r>
              <a:rPr lang="es-ES" dirty="0" smtClean="0"/>
              <a:t> </a:t>
            </a:r>
            <a:r>
              <a:rPr lang="es-ES" dirty="0" err="1" smtClean="0"/>
              <a:t>doublet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75" y="4953000"/>
            <a:ext cx="4484725" cy="166350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8900" y="5047445"/>
            <a:ext cx="3592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O</a:t>
            </a:r>
            <a:r>
              <a:rPr lang="es-ES" sz="2000" dirty="0" err="1" smtClean="0"/>
              <a:t>nly</a:t>
            </a:r>
            <a:r>
              <a:rPr lang="es-ES" sz="2000" dirty="0" smtClean="0"/>
              <a:t> neutrinos of </a:t>
            </a:r>
            <a:r>
              <a:rPr lang="es-ES" sz="2000" dirty="0" err="1" smtClean="0"/>
              <a:t>two</a:t>
            </a:r>
            <a:r>
              <a:rPr lang="es-ES" sz="2000" dirty="0" smtClean="0"/>
              <a:t> </a:t>
            </a:r>
            <a:r>
              <a:rPr lang="es-ES" sz="2000" dirty="0" err="1" smtClean="0"/>
              <a:t>kinds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 </a:t>
            </a:r>
            <a:r>
              <a:rPr lang="es-ES" sz="2000" dirty="0" err="1" smtClean="0"/>
              <a:t>been</a:t>
            </a:r>
            <a:r>
              <a:rPr lang="es-ES" sz="2000" dirty="0" smtClean="0"/>
              <a:t> </a:t>
            </a:r>
            <a:r>
              <a:rPr lang="es-ES" sz="2000" dirty="0" err="1" smtClean="0"/>
              <a:t>seen</a:t>
            </a:r>
            <a:r>
              <a:rPr lang="es-ES" sz="2000" dirty="0" smtClean="0"/>
              <a:t> in </a:t>
            </a:r>
            <a:r>
              <a:rPr lang="es-ES" sz="2000" dirty="0" err="1" smtClean="0"/>
              <a:t>nature</a:t>
            </a:r>
            <a:r>
              <a:rPr lang="es-ES" sz="2000" dirty="0" smtClean="0"/>
              <a:t>:</a:t>
            </a:r>
          </a:p>
          <a:p>
            <a:r>
              <a:rPr lang="es-ES" sz="2000" dirty="0" smtClean="0"/>
              <a:t>      </a:t>
            </a:r>
            <a:r>
              <a:rPr lang="es-ES" sz="2000" dirty="0" err="1" smtClean="0"/>
              <a:t>left-handed</a:t>
            </a:r>
            <a:r>
              <a:rPr lang="es-ES" sz="2000" dirty="0" smtClean="0"/>
              <a:t> –neutrino 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     </a:t>
            </a:r>
            <a:r>
              <a:rPr lang="es-ES" sz="2000" dirty="0" err="1" smtClean="0"/>
              <a:t>right-handed</a:t>
            </a:r>
            <a:r>
              <a:rPr lang="es-ES" sz="2000" dirty="0" smtClean="0"/>
              <a:t>- antineutrinos</a:t>
            </a:r>
            <a:r>
              <a:rPr lang="es-ES" dirty="0" smtClean="0"/>
              <a:t>  </a:t>
            </a:r>
          </a:p>
          <a:p>
            <a:r>
              <a:rPr lang="es-ES" dirty="0" smtClean="0"/>
              <a:t>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0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Neutrino –SM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04800" y="1953208"/>
            <a:ext cx="807336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In </a:t>
            </a:r>
            <a:r>
              <a:rPr lang="es-ES" sz="2800" dirty="0" err="1"/>
              <a:t>the</a:t>
            </a:r>
            <a:r>
              <a:rPr lang="es-ES" sz="2800" dirty="0"/>
              <a:t> SM </a:t>
            </a:r>
            <a:r>
              <a:rPr lang="es-ES" sz="2800" dirty="0" err="1"/>
              <a:t>the</a:t>
            </a:r>
            <a:r>
              <a:rPr lang="es-ES" sz="2800" dirty="0"/>
              <a:t> neutrinos are </a:t>
            </a:r>
            <a:r>
              <a:rPr lang="es-ES" sz="2800" dirty="0" err="1"/>
              <a:t>consider</a:t>
            </a:r>
            <a:r>
              <a:rPr lang="es-ES" sz="2800" dirty="0"/>
              <a:t> </a:t>
            </a:r>
            <a:r>
              <a:rPr lang="es-ES" sz="2800" dirty="0" err="1" smtClean="0"/>
              <a:t>massless</a:t>
            </a:r>
            <a:r>
              <a:rPr lang="es-ES" sz="2800" dirty="0" smtClean="0"/>
              <a:t> (ad-hoc</a:t>
            </a:r>
          </a:p>
          <a:p>
            <a:r>
              <a:rPr lang="es-ES" sz="2800" dirty="0" err="1"/>
              <a:t>a</a:t>
            </a:r>
            <a:r>
              <a:rPr lang="es-ES" sz="2800" dirty="0" err="1" smtClean="0"/>
              <a:t>ssumption</a:t>
            </a:r>
            <a:r>
              <a:rPr lang="es-ES" sz="2800" dirty="0" smtClean="0"/>
              <a:t>) </a:t>
            </a:r>
            <a:endParaRPr lang="es-ES" sz="2800" dirty="0"/>
          </a:p>
          <a:p>
            <a:endParaRPr lang="es-ES" sz="2800" i="1" dirty="0" smtClean="0"/>
          </a:p>
          <a:p>
            <a:r>
              <a:rPr lang="es-ES" sz="2800" i="1" dirty="0" smtClean="0"/>
              <a:t>….</a:t>
            </a:r>
            <a:r>
              <a:rPr lang="es-ES" sz="2800" dirty="0" smtClean="0"/>
              <a:t>BUT </a:t>
            </a:r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know</a:t>
            </a:r>
            <a:r>
              <a:rPr lang="es-ES" sz="2800" dirty="0"/>
              <a:t> </a:t>
            </a:r>
            <a:r>
              <a:rPr lang="es-ES" sz="2800" dirty="0" err="1"/>
              <a:t>that</a:t>
            </a:r>
            <a:r>
              <a:rPr lang="es-ES" sz="2800" dirty="0"/>
              <a:t> </a:t>
            </a:r>
            <a:r>
              <a:rPr lang="es-ES" sz="2800" dirty="0" err="1"/>
              <a:t>they</a:t>
            </a:r>
            <a:r>
              <a:rPr lang="es-ES" sz="2800" dirty="0"/>
              <a:t> </a:t>
            </a:r>
            <a:r>
              <a:rPr lang="es-ES" sz="2800" dirty="0" err="1"/>
              <a:t>have</a:t>
            </a:r>
            <a:r>
              <a:rPr lang="es-ES" sz="2800" dirty="0"/>
              <a:t> non-</a:t>
            </a:r>
            <a:r>
              <a:rPr lang="es-ES" sz="2800" dirty="0" err="1"/>
              <a:t>zero</a:t>
            </a:r>
            <a:r>
              <a:rPr lang="es-ES" sz="2800" dirty="0"/>
              <a:t> </a:t>
            </a:r>
            <a:r>
              <a:rPr lang="es-ES" sz="2800" dirty="0" err="1"/>
              <a:t>masses</a:t>
            </a:r>
            <a:r>
              <a:rPr lang="es-ES" sz="2800" dirty="0"/>
              <a:t> </a:t>
            </a:r>
          </a:p>
          <a:p>
            <a:pPr marL="0" indent="0">
              <a:buNone/>
            </a:pPr>
            <a:r>
              <a:rPr lang="es-ES" sz="2800" dirty="0" err="1"/>
              <a:t>because</a:t>
            </a:r>
            <a:r>
              <a:rPr lang="es-ES" sz="2800" dirty="0"/>
              <a:t> </a:t>
            </a:r>
            <a:r>
              <a:rPr lang="es-ES" sz="2800" dirty="0" err="1"/>
              <a:t>they</a:t>
            </a:r>
            <a:r>
              <a:rPr lang="es-ES" sz="2800" dirty="0"/>
              <a:t> can </a:t>
            </a:r>
            <a:r>
              <a:rPr lang="es-ES" sz="2800" dirty="0" err="1"/>
              <a:t>change</a:t>
            </a:r>
            <a:r>
              <a:rPr lang="es-ES" sz="2800" dirty="0"/>
              <a:t> </a:t>
            </a:r>
            <a:r>
              <a:rPr lang="es-ES" sz="2800" dirty="0" err="1"/>
              <a:t>flavour</a:t>
            </a:r>
            <a:r>
              <a:rPr lang="es-ES" sz="2800" dirty="0"/>
              <a:t> </a:t>
            </a:r>
            <a:r>
              <a:rPr lang="es-ES" sz="2800" dirty="0" err="1"/>
              <a:t>or</a:t>
            </a:r>
            <a:r>
              <a:rPr lang="es-ES" sz="2800" dirty="0"/>
              <a:t> </a:t>
            </a:r>
            <a:r>
              <a:rPr lang="es-ES" sz="2800" dirty="0" err="1"/>
              <a:t>oscillate</a:t>
            </a:r>
            <a:r>
              <a:rPr lang="es-ES" sz="2800" dirty="0"/>
              <a:t> … </a:t>
            </a:r>
          </a:p>
          <a:p>
            <a:r>
              <a:rPr lang="es-ES" sz="2800" dirty="0" smtClean="0"/>
              <a:t>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88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Neutrino oscillations -history</a:t>
            </a:r>
          </a:p>
        </p:txBody>
      </p:sp>
      <p:pic>
        <p:nvPicPr>
          <p:cNvPr id="10243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82775"/>
            <a:ext cx="1752600" cy="2135188"/>
          </a:xfrm>
        </p:spPr>
      </p:pic>
      <p:grpSp>
        <p:nvGrpSpPr>
          <p:cNvPr id="10244" name="3 Grupo"/>
          <p:cNvGrpSpPr>
            <a:grpSpLocks/>
          </p:cNvGrpSpPr>
          <p:nvPr/>
        </p:nvGrpSpPr>
        <p:grpSpPr bwMode="auto">
          <a:xfrm>
            <a:off x="5459413" y="1608138"/>
            <a:ext cx="3416300" cy="3487737"/>
            <a:chOff x="1676400" y="1600200"/>
            <a:chExt cx="4552950" cy="4152900"/>
          </a:xfrm>
        </p:grpSpPr>
        <p:pic>
          <p:nvPicPr>
            <p:cNvPr id="1024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00200"/>
              <a:ext cx="3886200" cy="1723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429000"/>
              <a:ext cx="4552950" cy="232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245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90319"/>
              </p:ext>
            </p:extLst>
          </p:nvPr>
        </p:nvGraphicFramePr>
        <p:xfrm>
          <a:off x="381000" y="4419600"/>
          <a:ext cx="40862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cuación" r:id="rId6" imgW="2577960" imgH="672840" progId="Equation.3">
                  <p:embed/>
                </p:oleObj>
              </mc:Choice>
              <mc:Fallback>
                <p:oleObj name="Ecuación" r:id="rId6" imgW="25779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4086225" cy="1068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D0D0D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114800" y="5616575"/>
            <a:ext cx="4813300" cy="64611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(1962) </a:t>
            </a:r>
            <a:r>
              <a:rPr lang="es-ES" dirty="0" err="1"/>
              <a:t>Maki</a:t>
            </a:r>
            <a:r>
              <a:rPr lang="es-ES" dirty="0"/>
              <a:t>, </a:t>
            </a:r>
            <a:r>
              <a:rPr lang="es-ES" dirty="0" err="1"/>
              <a:t>Nakagawa</a:t>
            </a:r>
            <a:r>
              <a:rPr lang="es-ES" dirty="0"/>
              <a:t> and </a:t>
            </a:r>
            <a:r>
              <a:rPr lang="es-ES" dirty="0" err="1"/>
              <a:t>Sakata</a:t>
            </a:r>
            <a:r>
              <a:rPr lang="es-ES" dirty="0"/>
              <a:t> </a:t>
            </a:r>
            <a:r>
              <a:rPr lang="es-ES" dirty="0" err="1"/>
              <a:t>proposed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pPr>
              <a:defRPr/>
            </a:pPr>
            <a:r>
              <a:rPr lang="es-ES" dirty="0" err="1" smtClean="0"/>
              <a:t>mixing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6567488" y="3144838"/>
            <a:ext cx="1125537" cy="677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5630863" y="3733800"/>
            <a:ext cx="936625" cy="18827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789</Words>
  <Application>Microsoft Office PowerPoint</Application>
  <PresentationFormat>Presentación en pantalla (4:3)</PresentationFormat>
  <Paragraphs>228</Paragraphs>
  <Slides>42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Tema de Office</vt:lpstr>
      <vt:lpstr>Equation</vt:lpstr>
      <vt:lpstr>Ecuación</vt:lpstr>
      <vt:lpstr>Neutrino oscillation physics</vt:lpstr>
      <vt:lpstr>Outline</vt:lpstr>
      <vt:lpstr>Historical introduction  </vt:lpstr>
      <vt:lpstr>Historical introduction </vt:lpstr>
      <vt:lpstr>Historical introduction </vt:lpstr>
      <vt:lpstr>Neutrinos  </vt:lpstr>
      <vt:lpstr>Neutrinos -SM</vt:lpstr>
      <vt:lpstr>Neutrino –SM </vt:lpstr>
      <vt:lpstr>Neutrino oscillations -history</vt:lpstr>
      <vt:lpstr>Neutrino oscillation in vacuum</vt:lpstr>
      <vt:lpstr>Neutrino  mixing </vt:lpstr>
      <vt:lpstr>Neutrino oscillation in vacuum   the scheme</vt:lpstr>
      <vt:lpstr>Neutrino oscillation in vacuum</vt:lpstr>
      <vt:lpstr>Neutrino oscillation in vacuum</vt:lpstr>
      <vt:lpstr>Neutrino oscillation in vacuum</vt:lpstr>
      <vt:lpstr>Neutrino oscillation in vacuum</vt:lpstr>
      <vt:lpstr>Neutrino oscillation in vacuum</vt:lpstr>
      <vt:lpstr>Two neutrino oscillation</vt:lpstr>
      <vt:lpstr>Two neutrino oscillation</vt:lpstr>
      <vt:lpstr>Two neutrino oscillation </vt:lpstr>
      <vt:lpstr>Oscillation regimes</vt:lpstr>
      <vt:lpstr>Presentación de PowerPoint</vt:lpstr>
      <vt:lpstr>Sensitivity plot</vt:lpstr>
      <vt:lpstr>Exclusion plot</vt:lpstr>
      <vt:lpstr>Presentación de PowerPoint</vt:lpstr>
      <vt:lpstr>The mixing matrix</vt:lpstr>
      <vt:lpstr>The mixing matrix</vt:lpstr>
      <vt:lpstr>The mixing matrix</vt:lpstr>
      <vt:lpstr>3-mass scheme</vt:lpstr>
      <vt:lpstr>The mixing matrix in 3 scheme</vt:lpstr>
      <vt:lpstr>Majorana phases and neutrino oscillations </vt:lpstr>
      <vt:lpstr>CP violation </vt:lpstr>
      <vt:lpstr>CP violation </vt:lpstr>
      <vt:lpstr>CP violation </vt:lpstr>
      <vt:lpstr>CP violation </vt:lpstr>
      <vt:lpstr>CP violation </vt:lpstr>
      <vt:lpstr>Useful approximations </vt:lpstr>
      <vt:lpstr>Useful approximations</vt:lpstr>
      <vt:lpstr>Useful approximations</vt:lpstr>
      <vt:lpstr>Useful approximations</vt:lpstr>
      <vt:lpstr>Useful approximations</vt:lpstr>
      <vt:lpstr>Useful approximations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oscillation physics</dc:title>
  <dc:creator>ALBERTO</dc:creator>
  <cp:lastModifiedBy>ALBERTO</cp:lastModifiedBy>
  <cp:revision>2</cp:revision>
  <dcterms:created xsi:type="dcterms:W3CDTF">2012-08-07T15:02:16Z</dcterms:created>
  <dcterms:modified xsi:type="dcterms:W3CDTF">2012-08-07T15:14:16Z</dcterms:modified>
</cp:coreProperties>
</file>