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media/image69.gif" ContentType="image/gif"/>
  <Override PartName="/ppt/embeddings/oleObject8.bin" ContentType="application/vnd.openxmlformats-officedocument.oleObject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handoutMasterIdLst>
    <p:handoutMasterId r:id="rId89"/>
  </p:handoutMasterIdLst>
  <p:sldIdLst>
    <p:sldId id="256" r:id="rId2"/>
    <p:sldId id="308" r:id="rId3"/>
    <p:sldId id="309" r:id="rId4"/>
    <p:sldId id="324" r:id="rId5"/>
    <p:sldId id="325" r:id="rId6"/>
    <p:sldId id="321" r:id="rId7"/>
    <p:sldId id="417" r:id="rId8"/>
    <p:sldId id="311" r:id="rId9"/>
    <p:sldId id="337" r:id="rId10"/>
    <p:sldId id="411" r:id="rId11"/>
    <p:sldId id="412" r:id="rId12"/>
    <p:sldId id="410" r:id="rId13"/>
    <p:sldId id="336" r:id="rId14"/>
    <p:sldId id="414" r:id="rId15"/>
    <p:sldId id="413" r:id="rId16"/>
    <p:sldId id="338" r:id="rId17"/>
    <p:sldId id="341" r:id="rId18"/>
    <p:sldId id="340" r:id="rId19"/>
    <p:sldId id="313" r:id="rId20"/>
    <p:sldId id="323" r:id="rId21"/>
    <p:sldId id="415" r:id="rId22"/>
    <p:sldId id="416" r:id="rId23"/>
    <p:sldId id="322" r:id="rId24"/>
    <p:sldId id="326" r:id="rId25"/>
    <p:sldId id="319" r:id="rId26"/>
    <p:sldId id="342" r:id="rId27"/>
    <p:sldId id="327" r:id="rId28"/>
    <p:sldId id="314" r:id="rId29"/>
    <p:sldId id="317" r:id="rId30"/>
    <p:sldId id="328" r:id="rId31"/>
    <p:sldId id="346" r:id="rId32"/>
    <p:sldId id="347" r:id="rId33"/>
    <p:sldId id="335" r:id="rId34"/>
    <p:sldId id="348" r:id="rId35"/>
    <p:sldId id="329" r:id="rId36"/>
    <p:sldId id="316" r:id="rId37"/>
    <p:sldId id="399" r:id="rId38"/>
    <p:sldId id="349" r:id="rId39"/>
    <p:sldId id="418" r:id="rId40"/>
    <p:sldId id="350" r:id="rId41"/>
    <p:sldId id="404" r:id="rId42"/>
    <p:sldId id="408" r:id="rId43"/>
    <p:sldId id="405" r:id="rId44"/>
    <p:sldId id="330" r:id="rId45"/>
    <p:sldId id="331" r:id="rId46"/>
    <p:sldId id="333" r:id="rId47"/>
    <p:sldId id="344" r:id="rId48"/>
    <p:sldId id="345" r:id="rId49"/>
    <p:sldId id="353" r:id="rId50"/>
    <p:sldId id="354" r:id="rId51"/>
    <p:sldId id="355" r:id="rId52"/>
    <p:sldId id="358" r:id="rId53"/>
    <p:sldId id="332" r:id="rId54"/>
    <p:sldId id="395" r:id="rId55"/>
    <p:sldId id="396" r:id="rId56"/>
    <p:sldId id="419" r:id="rId57"/>
    <p:sldId id="397" r:id="rId58"/>
    <p:sldId id="394" r:id="rId59"/>
    <p:sldId id="359" r:id="rId60"/>
    <p:sldId id="360" r:id="rId61"/>
    <p:sldId id="363" r:id="rId62"/>
    <p:sldId id="366" r:id="rId63"/>
    <p:sldId id="367" r:id="rId64"/>
    <p:sldId id="368" r:id="rId65"/>
    <p:sldId id="369" r:id="rId66"/>
    <p:sldId id="371" r:id="rId67"/>
    <p:sldId id="372" r:id="rId68"/>
    <p:sldId id="373" r:id="rId69"/>
    <p:sldId id="374" r:id="rId70"/>
    <p:sldId id="375" r:id="rId71"/>
    <p:sldId id="377" r:id="rId72"/>
    <p:sldId id="376" r:id="rId73"/>
    <p:sldId id="378" r:id="rId74"/>
    <p:sldId id="379" r:id="rId75"/>
    <p:sldId id="380" r:id="rId76"/>
    <p:sldId id="421" r:id="rId77"/>
    <p:sldId id="422" r:id="rId78"/>
    <p:sldId id="383" r:id="rId79"/>
    <p:sldId id="384" r:id="rId80"/>
    <p:sldId id="385" r:id="rId81"/>
    <p:sldId id="390" r:id="rId82"/>
    <p:sldId id="393" r:id="rId83"/>
    <p:sldId id="392" r:id="rId84"/>
    <p:sldId id="318" r:id="rId85"/>
    <p:sldId id="398" r:id="rId86"/>
    <p:sldId id="420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00FF"/>
    <a:srgbClr val="00FFFF"/>
    <a:srgbClr val="00FF00"/>
    <a:srgbClr val="8000F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943" autoAdjust="0"/>
    <p:restoredTop sz="96753" autoAdjust="0"/>
  </p:normalViewPr>
  <p:slideViewPr>
    <p:cSldViewPr>
      <p:cViewPr>
        <p:scale>
          <a:sx n="90" d="100"/>
          <a:sy n="90" d="100"/>
        </p:scale>
        <p:origin x="-1720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1" Type="http://schemas.openxmlformats.org/officeDocument/2006/relationships/image" Target="../media/image15.emf"/><Relationship Id="rId2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7/15/13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1907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7/15/13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19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858AA4-F25B-46EA-9798-075801E4AD89}" type="slidenum">
              <a:rPr lang="de-DE"/>
              <a:pPr>
                <a:defRPr/>
              </a:pPr>
              <a:t>49</a:t>
            </a:fld>
            <a:endParaRPr lang="de-DE"/>
          </a:p>
        </p:txBody>
      </p:sp>
      <p:sp>
        <p:nvSpPr>
          <p:cNvPr id="1054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10059-4B8A-4554-8F82-7CCBC95FE472}" type="slidenum">
              <a:rPr lang="de-DE"/>
              <a:pPr>
                <a:defRPr/>
              </a:pPr>
              <a:t>50</a:t>
            </a:fld>
            <a:endParaRPr lang="de-DE"/>
          </a:p>
        </p:txBody>
      </p:sp>
      <p:sp>
        <p:nvSpPr>
          <p:cNvPr id="1064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5EB1C4-7A4F-4E84-A019-C3E39BFBFC2F}" type="slidenum">
              <a:rPr lang="de-DE"/>
              <a:pPr>
                <a:defRPr/>
              </a:pPr>
              <a:t>51</a:t>
            </a:fld>
            <a:endParaRPr lang="de-DE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8E0D9B-3FD4-5340-B32D-8F40FF1797AE}" type="datetime1">
              <a:t>7/15/13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85D82E-3CDB-664C-9A7C-E8A77BB9FC20}" type="datetime1">
              <a:t>7/15/13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8099F3-B930-5949-AB94-7B4BC66F1A07}" type="datetime1">
              <a:t>7/15/13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C0E636-C473-AE42-80C5-0354EA4C7FAB}" type="datetime1">
              <a:t>7/15/13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8139BA-5DBF-3049-9621-DD1DC7F3A5AB}" type="datetime1">
              <a:t>7/15/13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E90732-137C-6441-9D96-8476E243368A}" type="datetime1">
              <a:t>7/15/13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22A8AA-3CBD-CE45-8B11-E2F838668C22}" type="datetime1">
              <a:t>7/15/13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0537B3-5DE3-3B4D-88BF-FA46F806CC4C}" type="datetime1">
              <a:t>7/15/13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3A40E9-DCBD-C745-A6C1-F363B5013608}" type="datetime1">
              <a:t>7/15/13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043182-6849-5C47-9856-E126BF733AFA}" type="datetime1">
              <a:t>7/15/13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DE5E13DC-90F6-9A47-BC8E-702ABB527769}" type="datetime1">
              <a:t>7/15/13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Peter Winter (ANL), CTEQ 2013 Summer School -- Part 1, July 2013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8.wmf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6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1.e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oleObject" Target="../embeddings/oleObject7.bin"/><Relationship Id="rId9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fnal.gov/getFile.py/access?contribId=24&amp;resId=0&amp;materialId=slides&amp;confId=6025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png"/><Relationship Id="rId5" Type="http://schemas.openxmlformats.org/officeDocument/2006/relationships/hyperlink" Target="https://indico.fnal.gov/getFile.py/access?contribId=24&amp;resId=0&amp;materialId=slides&amp;confId=6025" TargetMode="External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8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4" Type="http://schemas.openxmlformats.org/officeDocument/2006/relationships/image" Target="../media/image68.tmp"/><Relationship Id="rId5" Type="http://schemas.openxmlformats.org/officeDocument/2006/relationships/image" Target="../media/image69.gif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7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44.jpeg"/><Relationship Id="rId7" Type="http://schemas.openxmlformats.org/officeDocument/2006/relationships/image" Target="../media/image79.jpeg"/><Relationship Id="rId8" Type="http://schemas.openxmlformats.org/officeDocument/2006/relationships/image" Target="../media/image3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3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9.jpeg"/><Relationship Id="rId5" Type="http://schemas.openxmlformats.org/officeDocument/2006/relationships/image" Target="../media/image82.png"/><Relationship Id="rId6" Type="http://schemas.openxmlformats.org/officeDocument/2006/relationships/image" Target="../media/image36.png"/><Relationship Id="rId7" Type="http://schemas.openxmlformats.org/officeDocument/2006/relationships/image" Target="../media/image83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0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wmf"/><Relationship Id="rId3" Type="http://schemas.openxmlformats.org/officeDocument/2006/relationships/image" Target="../media/image3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6.jpeg"/><Relationship Id="rId5" Type="http://schemas.openxmlformats.org/officeDocument/2006/relationships/image" Target="../media/image107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0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09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2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2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Muon Physics around the world and at the Intensity Frontier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Peter Winter</a:t>
            </a:r>
          </a:p>
          <a:p>
            <a:r>
              <a:rPr lang="en-US"/>
              <a:t>Argonne National Laboratory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So where do we get muons from?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Proton beam on a target to produce pions and other secondaries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Pions decay mainly into muons and (anti)-muon neutrino: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endParaRPr 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2971800" y="2819400"/>
            <a:ext cx="3200400" cy="457200"/>
            <a:chOff x="3360" y="672"/>
            <a:chExt cx="2016" cy="288"/>
          </a:xfrm>
          <a:solidFill>
            <a:srgbClr val="FFFFFF"/>
          </a:solidFill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360" y="672"/>
              <a:ext cx="2016" cy="288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n</a:t>
              </a:r>
              <a:r>
                <a:rPr kumimoji="0" lang="en-US" sz="24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  <a:r>
                <a: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</a:t>
              </a:r>
              <a:r>
                <a:rPr kumimoji="0" lang="en-US" sz="2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       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p</a:t>
              </a:r>
              <a:r>
                <a:rPr kumimoji="0" lang="en-US" sz="24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+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        m</a:t>
              </a:r>
              <a:r>
                <a:rPr kumimoji="0" lang="en-US" sz="24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+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3870" y="850"/>
              <a:ext cx="336" cy="0"/>
            </a:xfrm>
            <a:prstGeom prst="line">
              <a:avLst/>
            </a:prstGeom>
            <a:grp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4549" y="847"/>
              <a:ext cx="335" cy="0"/>
            </a:xfrm>
            <a:prstGeom prst="line">
              <a:avLst/>
            </a:prstGeom>
            <a:grp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3973" y="804"/>
              <a:ext cx="186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4595" y="803"/>
              <a:ext cx="187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67633" y="5410200"/>
            <a:ext cx="4970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*</a:t>
            </a:r>
            <a:r>
              <a:rPr lang="en-US"/>
              <a:t> From 4-momentum conservation for pion at rest:</a:t>
            </a:r>
          </a:p>
          <a:p>
            <a:pPr algn="ctr"/>
            <a:r>
              <a:rPr lang="en-US"/>
              <a:t> p</a:t>
            </a:r>
            <a:r>
              <a:rPr lang="en-US" baseline="-25000">
                <a:latin typeface="Symbol" charset="2"/>
                <a:cs typeface="Symbol" charset="2"/>
              </a:rPr>
              <a:t>m</a:t>
            </a:r>
            <a:r>
              <a:rPr lang="en-US"/>
              <a:t> = (m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 baseline="30000"/>
              <a:t>2</a:t>
            </a:r>
            <a:r>
              <a:rPr lang="en-US"/>
              <a:t> – m</a:t>
            </a:r>
            <a:r>
              <a:rPr lang="en-US" baseline="-25000">
                <a:latin typeface="Symbol" charset="2"/>
                <a:cs typeface="Symbol" charset="2"/>
              </a:rPr>
              <a:t>m</a:t>
            </a:r>
            <a:r>
              <a:rPr lang="en-US" baseline="30000"/>
              <a:t>2</a:t>
            </a:r>
            <a:r>
              <a:rPr lang="en-US"/>
              <a:t>) / 2m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/>
              <a:t>  = 29.8 MeV/c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44845" y="2686538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4869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So where do we get muons from?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Proton beam on a target to produce pions and other secondaries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Pions decay mainly into muons and (anti)-muon neutrino: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Since pion has S=0 and neutrino has left-handed helicity, the decay muons are highly polarized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2971800" y="2819400"/>
            <a:ext cx="3200400" cy="457200"/>
            <a:chOff x="3360" y="672"/>
            <a:chExt cx="2016" cy="288"/>
          </a:xfrm>
          <a:solidFill>
            <a:srgbClr val="FFFFFF"/>
          </a:solidFill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360" y="672"/>
              <a:ext cx="2016" cy="288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n</a:t>
              </a:r>
              <a:r>
                <a:rPr kumimoji="0" lang="en-US" sz="24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  <a:r>
                <a: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</a:t>
              </a:r>
              <a:r>
                <a:rPr kumimoji="0" lang="en-US" sz="2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       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p</a:t>
              </a:r>
              <a:r>
                <a:rPr kumimoji="0" lang="en-US" sz="24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+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        m</a:t>
              </a:r>
              <a:r>
                <a:rPr kumimoji="0" lang="en-US" sz="24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+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3870" y="850"/>
              <a:ext cx="336" cy="0"/>
            </a:xfrm>
            <a:prstGeom prst="line">
              <a:avLst/>
            </a:prstGeom>
            <a:grp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4549" y="847"/>
              <a:ext cx="335" cy="0"/>
            </a:xfrm>
            <a:prstGeom prst="line">
              <a:avLst/>
            </a:prstGeom>
            <a:grp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3973" y="804"/>
              <a:ext cx="186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4595" y="803"/>
              <a:ext cx="187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67633" y="5410200"/>
            <a:ext cx="4970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*</a:t>
            </a:r>
            <a:r>
              <a:rPr lang="en-US"/>
              <a:t> From 4-momentum conservation for pion at rest:</a:t>
            </a:r>
          </a:p>
          <a:p>
            <a:pPr algn="ctr"/>
            <a:r>
              <a:rPr lang="en-US"/>
              <a:t> p</a:t>
            </a:r>
            <a:r>
              <a:rPr lang="en-US" baseline="-25000">
                <a:latin typeface="Symbol" charset="2"/>
                <a:cs typeface="Symbol" charset="2"/>
              </a:rPr>
              <a:t>m</a:t>
            </a:r>
            <a:r>
              <a:rPr lang="en-US"/>
              <a:t> = (m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 baseline="30000"/>
              <a:t>2</a:t>
            </a:r>
            <a:r>
              <a:rPr lang="en-US"/>
              <a:t> – m</a:t>
            </a:r>
            <a:r>
              <a:rPr lang="en-US" baseline="-25000">
                <a:latin typeface="Symbol" charset="2"/>
                <a:cs typeface="Symbol" charset="2"/>
              </a:rPr>
              <a:t>m</a:t>
            </a:r>
            <a:r>
              <a:rPr lang="en-US" baseline="30000"/>
              <a:t>2</a:t>
            </a:r>
            <a:r>
              <a:rPr lang="en-US"/>
              <a:t>) / 2m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/>
              <a:t>  = 29.8 MeV/c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44845" y="2686538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4869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So where do we get muons from?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Proton beam on a target to produce pions and other secondaries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Pions decay mainly into muons and (anti)-muon neutrino: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Since pion has S=0 and neutrino has left-handed helicity, the decay muons are highly polarized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Collect decay muons in secondary beam channel to bring to experiment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2971800" y="2819400"/>
            <a:ext cx="3200400" cy="457200"/>
            <a:chOff x="3360" y="672"/>
            <a:chExt cx="2016" cy="288"/>
          </a:xfrm>
          <a:solidFill>
            <a:srgbClr val="FFFFFF"/>
          </a:solidFill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360" y="672"/>
              <a:ext cx="2016" cy="288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n</a:t>
              </a:r>
              <a:r>
                <a:rPr kumimoji="0" lang="en-US" sz="24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  <a:r>
                <a: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</a:t>
              </a:r>
              <a:r>
                <a:rPr kumimoji="0" lang="en-US" sz="2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       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p</a:t>
              </a:r>
              <a:r>
                <a:rPr kumimoji="0" lang="en-US" sz="24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+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          m</a:t>
              </a:r>
              <a:r>
                <a:rPr kumimoji="0" lang="en-US" sz="24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+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3870" y="850"/>
              <a:ext cx="336" cy="0"/>
            </a:xfrm>
            <a:prstGeom prst="line">
              <a:avLst/>
            </a:prstGeom>
            <a:grp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4549" y="847"/>
              <a:ext cx="335" cy="0"/>
            </a:xfrm>
            <a:prstGeom prst="line">
              <a:avLst/>
            </a:prstGeom>
            <a:grp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3973" y="804"/>
              <a:ext cx="186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4595" y="803"/>
              <a:ext cx="187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67633" y="5410200"/>
            <a:ext cx="4970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*</a:t>
            </a:r>
            <a:r>
              <a:rPr lang="en-US"/>
              <a:t> From 4-momentum conservation for pion at rest:</a:t>
            </a:r>
          </a:p>
          <a:p>
            <a:pPr algn="ctr"/>
            <a:r>
              <a:rPr lang="en-US"/>
              <a:t> p</a:t>
            </a:r>
            <a:r>
              <a:rPr lang="en-US" baseline="-25000">
                <a:latin typeface="Symbol" charset="2"/>
                <a:cs typeface="Symbol" charset="2"/>
              </a:rPr>
              <a:t>m</a:t>
            </a:r>
            <a:r>
              <a:rPr lang="en-US"/>
              <a:t> = (m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 baseline="30000"/>
              <a:t>2</a:t>
            </a:r>
            <a:r>
              <a:rPr lang="en-US"/>
              <a:t> – m</a:t>
            </a:r>
            <a:r>
              <a:rPr lang="en-US" baseline="-25000">
                <a:latin typeface="Symbol" charset="2"/>
                <a:cs typeface="Symbol" charset="2"/>
              </a:rPr>
              <a:t>m</a:t>
            </a:r>
            <a:r>
              <a:rPr lang="en-US" baseline="30000"/>
              <a:t>2</a:t>
            </a:r>
            <a:r>
              <a:rPr lang="en-US"/>
              <a:t>) / 2m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/>
              <a:t>  = 29.8 MeV/c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44845" y="2686538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9550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decay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5662845" y="76200"/>
            <a:ext cx="3229580" cy="2543347"/>
            <a:chOff x="1518872" y="3146409"/>
            <a:chExt cx="3229580" cy="2543347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>
              <a:off x="18954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 flipH="1">
              <a:off x="31146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4349508" y="3162284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43" name="Rectangle 35"/>
            <p:cNvSpPr>
              <a:spLocks noChangeArrowheads="1"/>
            </p:cNvSpPr>
            <p:nvPr/>
          </p:nvSpPr>
          <p:spPr bwMode="auto">
            <a:xfrm>
              <a:off x="1518872" y="3146409"/>
              <a:ext cx="403957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endParaRPr kumimoji="0" lang="de-DE" sz="2800" b="1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 flipH="1">
              <a:off x="3095026" y="4070335"/>
              <a:ext cx="19646" cy="89510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5" name="Line 50"/>
            <p:cNvSpPr>
              <a:spLocks noChangeAspect="1" noChangeShapeType="1"/>
            </p:cNvSpPr>
            <p:nvPr/>
          </p:nvSpPr>
          <p:spPr bwMode="auto">
            <a:xfrm>
              <a:off x="2433638" y="3775059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6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65538" y="3765534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8" name="Line 33"/>
            <p:cNvSpPr>
              <a:spLocks noChangeShapeType="1"/>
            </p:cNvSpPr>
            <p:nvPr/>
          </p:nvSpPr>
          <p:spPr bwMode="auto">
            <a:xfrm flipH="1">
              <a:off x="3102684" y="4410000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9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57600" y="4638658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0" name="Line 31"/>
            <p:cNvSpPr>
              <a:spLocks noChangeShapeType="1"/>
            </p:cNvSpPr>
            <p:nvPr/>
          </p:nvSpPr>
          <p:spPr bwMode="auto">
            <a:xfrm>
              <a:off x="3124200" y="4945360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1" name="Line 50"/>
            <p:cNvSpPr>
              <a:spLocks noChangeAspect="1" noChangeShapeType="1"/>
            </p:cNvSpPr>
            <p:nvPr/>
          </p:nvSpPr>
          <p:spPr bwMode="auto">
            <a:xfrm>
              <a:off x="3662363" y="5180536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2" name="Rectangle 34"/>
            <p:cNvSpPr>
              <a:spLocks noChangeArrowheads="1"/>
            </p:cNvSpPr>
            <p:nvPr/>
          </p:nvSpPr>
          <p:spPr bwMode="auto">
            <a:xfrm>
              <a:off x="4343867" y="4060809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53" name="Rectangle 34"/>
            <p:cNvSpPr>
              <a:spLocks noChangeArrowheads="1"/>
            </p:cNvSpPr>
            <p:nvPr/>
          </p:nvSpPr>
          <p:spPr bwMode="auto">
            <a:xfrm>
              <a:off x="4381740" y="5165894"/>
              <a:ext cx="366712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e</a:t>
              </a:r>
              <a:endParaRPr kumimoji="0" lang="de-D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81200" y="3854619"/>
              <a:ext cx="1245648" cy="547697"/>
              <a:chOff x="3429000" y="2270310"/>
              <a:chExt cx="1245648" cy="547697"/>
            </a:xfrm>
          </p:grpSpPr>
          <p:sp>
            <p:nvSpPr>
              <p:cNvPr id="55" name="Text Box 60"/>
              <p:cNvSpPr txBox="1">
                <a:spLocks noChangeArrowheads="1"/>
              </p:cNvSpPr>
              <p:nvPr/>
            </p:nvSpPr>
            <p:spPr bwMode="auto">
              <a:xfrm>
                <a:off x="3429000" y="2270310"/>
                <a:ext cx="998679" cy="54769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118800" rIns="92075" bIns="118800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</a:t>
                </a:r>
                <a:r>
                  <a:rPr kumimoji="0" lang="de-DE" sz="20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</a:t>
                </a:r>
                <a:r>
                  <a:rPr kumimoji="0" lang="de-DE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</a:rPr>
                  <a:t>(1-</a:t>
                </a:r>
                <a:r>
                  <a:rPr kumimoji="0" lang="de-DE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</a:t>
                </a:r>
                <a:r>
                  <a:rPr kumimoji="0" lang="de-DE" sz="20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5</a:t>
                </a:r>
                <a:r>
                  <a:rPr kumimoji="0" lang="de-DE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</a:rPr>
                  <a:t>)</a:t>
                </a:r>
                <a:endParaRPr kumimoji="0" lang="de-DE" sz="20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mmi10"/>
                  <a:cs typeface="Arial" pitchFamily="34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4473390" y="2362200"/>
                <a:ext cx="201258" cy="229142"/>
              </a:xfrm>
              <a:prstGeom prst="ellipse">
                <a:avLst/>
              </a:prstGeom>
              <a:solidFill>
                <a:srgbClr val="0000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</a:endParaRPr>
              </a:p>
            </p:txBody>
          </p:sp>
        </p:grp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228600" y="914401"/>
            <a:ext cx="5105400" cy="1600200"/>
          </a:xfrm>
        </p:spPr>
        <p:txBody>
          <a:bodyPr/>
          <a:lstStyle/>
          <a:p>
            <a:r>
              <a:rPr lang="en-US" sz="2400"/>
              <a:t>Main decay channel: </a:t>
            </a:r>
            <a:r>
              <a:rPr lang="en-US" sz="2400">
                <a:latin typeface="Symbol" charset="2"/>
                <a:cs typeface="Symbol" charset="2"/>
              </a:rPr>
              <a:t>m</a:t>
            </a:r>
            <a:r>
              <a:rPr lang="en-US" sz="2400" baseline="30000"/>
              <a:t>+</a:t>
            </a:r>
            <a:r>
              <a:rPr lang="en-US" sz="2400"/>
              <a:t> </a:t>
            </a:r>
            <a:r>
              <a:rPr lang="de-DE" sz="2400" b="1">
                <a:solidFill>
                  <a:srgbClr val="616161"/>
                </a:solidFill>
                <a:sym typeface="Symbol" pitchFamily="18" charset="2"/>
              </a:rPr>
              <a:t></a:t>
            </a:r>
            <a:r>
              <a:rPr lang="de-DE" sz="2400">
                <a:solidFill>
                  <a:srgbClr val="616161"/>
                </a:solidFill>
              </a:rPr>
              <a:t> e</a:t>
            </a:r>
            <a:r>
              <a:rPr lang="de-DE" sz="2400" baseline="30000">
                <a:solidFill>
                  <a:srgbClr val="616161"/>
                </a:solidFill>
              </a:rPr>
              <a:t>+</a:t>
            </a:r>
            <a:r>
              <a:rPr lang="de-DE" sz="2400">
                <a:solidFill>
                  <a:srgbClr val="616161"/>
                </a:solidFill>
              </a:rPr>
              <a:t>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n</a:t>
            </a:r>
            <a:r>
              <a:rPr lang="de-DE" sz="2400" baseline="-25000">
                <a:solidFill>
                  <a:srgbClr val="616161"/>
                </a:solidFill>
              </a:rPr>
              <a:t>e</a:t>
            </a:r>
            <a:r>
              <a:rPr lang="de-DE" sz="2400">
                <a:solidFill>
                  <a:srgbClr val="616161"/>
                </a:solidFill>
              </a:rPr>
              <a:t>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n</a:t>
            </a:r>
            <a: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b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</a:br>
            <a: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  <a:t/>
            </a:r>
            <a:b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</a:br>
            <a:endParaRPr lang="de-DE" sz="2400" baseline="-25000">
              <a:solidFill>
                <a:srgbClr val="616161"/>
              </a:solidFill>
              <a:latin typeface="Symbol" charset="2"/>
              <a:cs typeface="Symbol" charset="2"/>
            </a:endParaRPr>
          </a:p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Due to V-A structure of leptonic current the decay is parity violating</a:t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endParaRPr lang="de-DE" sz="2400">
              <a:solidFill>
                <a:srgbClr val="616161"/>
              </a:solidFill>
              <a:cs typeface="Symbol" charset="2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648200" y="1066800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239000" y="1169313"/>
            <a:ext cx="4403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66510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decay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5662845" y="76200"/>
            <a:ext cx="3229580" cy="2543347"/>
            <a:chOff x="1518872" y="3146409"/>
            <a:chExt cx="3229580" cy="2543347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>
              <a:off x="18954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 flipH="1">
              <a:off x="31146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4349508" y="3162284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43" name="Rectangle 35"/>
            <p:cNvSpPr>
              <a:spLocks noChangeArrowheads="1"/>
            </p:cNvSpPr>
            <p:nvPr/>
          </p:nvSpPr>
          <p:spPr bwMode="auto">
            <a:xfrm>
              <a:off x="1518872" y="3146409"/>
              <a:ext cx="403957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endParaRPr kumimoji="0" lang="de-DE" sz="2800" b="1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 flipH="1">
              <a:off x="3095026" y="4070335"/>
              <a:ext cx="19646" cy="89510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5" name="Line 50"/>
            <p:cNvSpPr>
              <a:spLocks noChangeAspect="1" noChangeShapeType="1"/>
            </p:cNvSpPr>
            <p:nvPr/>
          </p:nvSpPr>
          <p:spPr bwMode="auto">
            <a:xfrm>
              <a:off x="2433638" y="3775059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6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65538" y="3765534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8" name="Line 33"/>
            <p:cNvSpPr>
              <a:spLocks noChangeShapeType="1"/>
            </p:cNvSpPr>
            <p:nvPr/>
          </p:nvSpPr>
          <p:spPr bwMode="auto">
            <a:xfrm flipH="1">
              <a:off x="3102684" y="4410000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9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57600" y="4638658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0" name="Line 31"/>
            <p:cNvSpPr>
              <a:spLocks noChangeShapeType="1"/>
            </p:cNvSpPr>
            <p:nvPr/>
          </p:nvSpPr>
          <p:spPr bwMode="auto">
            <a:xfrm>
              <a:off x="3124200" y="4945360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1" name="Line 50"/>
            <p:cNvSpPr>
              <a:spLocks noChangeAspect="1" noChangeShapeType="1"/>
            </p:cNvSpPr>
            <p:nvPr/>
          </p:nvSpPr>
          <p:spPr bwMode="auto">
            <a:xfrm>
              <a:off x="3662363" y="5180536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2" name="Rectangle 34"/>
            <p:cNvSpPr>
              <a:spLocks noChangeArrowheads="1"/>
            </p:cNvSpPr>
            <p:nvPr/>
          </p:nvSpPr>
          <p:spPr bwMode="auto">
            <a:xfrm>
              <a:off x="4343867" y="4060809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53" name="Rectangle 34"/>
            <p:cNvSpPr>
              <a:spLocks noChangeArrowheads="1"/>
            </p:cNvSpPr>
            <p:nvPr/>
          </p:nvSpPr>
          <p:spPr bwMode="auto">
            <a:xfrm>
              <a:off x="4381740" y="5165894"/>
              <a:ext cx="366712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e</a:t>
              </a:r>
              <a:endParaRPr kumimoji="0" lang="de-D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81200" y="3854619"/>
              <a:ext cx="1245648" cy="547697"/>
              <a:chOff x="3429000" y="2270310"/>
              <a:chExt cx="1245648" cy="547697"/>
            </a:xfrm>
          </p:grpSpPr>
          <p:sp>
            <p:nvSpPr>
              <p:cNvPr id="55" name="Text Box 60"/>
              <p:cNvSpPr txBox="1">
                <a:spLocks noChangeArrowheads="1"/>
              </p:cNvSpPr>
              <p:nvPr/>
            </p:nvSpPr>
            <p:spPr bwMode="auto">
              <a:xfrm>
                <a:off x="3429000" y="2270310"/>
                <a:ext cx="998679" cy="54769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118800" rIns="92075" bIns="118800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</a:t>
                </a:r>
                <a:r>
                  <a:rPr kumimoji="0" lang="de-DE" sz="20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</a:t>
                </a:r>
                <a:r>
                  <a:rPr kumimoji="0" lang="de-DE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</a:rPr>
                  <a:t>(1-</a:t>
                </a:r>
                <a:r>
                  <a:rPr kumimoji="0" lang="de-DE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</a:t>
                </a:r>
                <a:r>
                  <a:rPr kumimoji="0" lang="de-DE" sz="20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5</a:t>
                </a:r>
                <a:r>
                  <a:rPr kumimoji="0" lang="de-DE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</a:rPr>
                  <a:t>)</a:t>
                </a:r>
                <a:endParaRPr kumimoji="0" lang="de-DE" sz="20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mmi10"/>
                  <a:cs typeface="Arial" pitchFamily="34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4473390" y="2362200"/>
                <a:ext cx="201258" cy="229142"/>
              </a:xfrm>
              <a:prstGeom prst="ellipse">
                <a:avLst/>
              </a:prstGeom>
              <a:solidFill>
                <a:srgbClr val="0000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</a:endParaRPr>
              </a:p>
            </p:txBody>
          </p:sp>
        </p:grp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228600" y="914401"/>
            <a:ext cx="5105400" cy="1600200"/>
          </a:xfrm>
        </p:spPr>
        <p:txBody>
          <a:bodyPr/>
          <a:lstStyle/>
          <a:p>
            <a:r>
              <a:rPr lang="en-US" sz="2400"/>
              <a:t>Main decay channel: </a:t>
            </a:r>
            <a:r>
              <a:rPr lang="en-US" sz="2400">
                <a:latin typeface="Symbol" charset="2"/>
                <a:cs typeface="Symbol" charset="2"/>
              </a:rPr>
              <a:t>m</a:t>
            </a:r>
            <a:r>
              <a:rPr lang="en-US" sz="2400" baseline="30000"/>
              <a:t>+</a:t>
            </a:r>
            <a:r>
              <a:rPr lang="en-US" sz="2400"/>
              <a:t> </a:t>
            </a:r>
            <a:r>
              <a:rPr lang="de-DE" sz="2400" b="1">
                <a:solidFill>
                  <a:srgbClr val="616161"/>
                </a:solidFill>
                <a:sym typeface="Symbol" pitchFamily="18" charset="2"/>
              </a:rPr>
              <a:t></a:t>
            </a:r>
            <a:r>
              <a:rPr lang="de-DE" sz="2400">
                <a:solidFill>
                  <a:srgbClr val="616161"/>
                </a:solidFill>
              </a:rPr>
              <a:t> e</a:t>
            </a:r>
            <a:r>
              <a:rPr lang="de-DE" sz="2400" baseline="30000">
                <a:solidFill>
                  <a:srgbClr val="616161"/>
                </a:solidFill>
              </a:rPr>
              <a:t>+</a:t>
            </a:r>
            <a:r>
              <a:rPr lang="de-DE" sz="2400">
                <a:solidFill>
                  <a:srgbClr val="616161"/>
                </a:solidFill>
              </a:rPr>
              <a:t>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n</a:t>
            </a:r>
            <a:r>
              <a:rPr lang="de-DE" sz="2400" baseline="-25000">
                <a:solidFill>
                  <a:srgbClr val="616161"/>
                </a:solidFill>
              </a:rPr>
              <a:t>e</a:t>
            </a:r>
            <a:r>
              <a:rPr lang="de-DE" sz="2400">
                <a:solidFill>
                  <a:srgbClr val="616161"/>
                </a:solidFill>
              </a:rPr>
              <a:t>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n</a:t>
            </a:r>
            <a: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b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</a:br>
            <a: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  <a:t/>
            </a:r>
            <a:b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</a:br>
            <a:endParaRPr lang="de-DE" sz="2400" baseline="-25000">
              <a:solidFill>
                <a:srgbClr val="616161"/>
              </a:solidFill>
              <a:latin typeface="Symbol" charset="2"/>
              <a:cs typeface="Symbol" charset="2"/>
            </a:endParaRPr>
          </a:p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Due to V-A structure of leptonic current the decay is parity violating</a:t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endParaRPr lang="de-DE" sz="2400">
              <a:solidFill>
                <a:srgbClr val="616161"/>
              </a:solidFill>
              <a:cs typeface="Symbol" charset="2"/>
            </a:endParaRPr>
          </a:p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High energy positrons are emitted in direction of the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de-DE" sz="2400" baseline="30000">
                <a:solidFill>
                  <a:srgbClr val="616161"/>
                </a:solidFill>
                <a:cs typeface="Symbol" charset="2"/>
              </a:rPr>
              <a:t>+</a:t>
            </a:r>
            <a:r>
              <a:rPr lang="de-DE" sz="2400">
                <a:solidFill>
                  <a:srgbClr val="616161"/>
                </a:solidFill>
                <a:cs typeface="Symbol" charset="2"/>
              </a:rPr>
              <a:t> spin</a:t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endParaRPr lang="en-US" sz="2400">
              <a:solidFill>
                <a:srgbClr val="616161"/>
              </a:solidFill>
              <a:cs typeface="Symbol" charset="2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648200" y="1066800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239000" y="1169313"/>
            <a:ext cx="4403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W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86400" y="2590800"/>
            <a:ext cx="3429000" cy="2144401"/>
            <a:chOff x="5486400" y="2590800"/>
            <a:chExt cx="3429000" cy="2144401"/>
          </a:xfrm>
        </p:grpSpPr>
        <p:pic>
          <p:nvPicPr>
            <p:cNvPr id="29" name="Picture 32" descr="muDecayHighes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590800"/>
              <a:ext cx="3429000" cy="214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7065084" y="2861205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High energy electron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 rot="16200000">
              <a:off x="7010400" y="4094480"/>
              <a:ext cx="304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 rot="16200000">
              <a:off x="8001000" y="3962400"/>
              <a:ext cx="304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 rot="16200000">
              <a:off x="6095999" y="4384040"/>
              <a:ext cx="152401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>
              <a:off x="7887184" y="4485640"/>
              <a:ext cx="304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8176744" y="4267200"/>
              <a:ext cx="58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2">
                      <a:lumMod val="10000"/>
                    </a:schemeClr>
                  </a:solidFill>
                </a:rPr>
                <a:t>Spin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32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decay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8" name="Lighthouse_animated__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4794288"/>
            <a:ext cx="2654088" cy="183511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662845" y="76200"/>
            <a:ext cx="3229580" cy="2543347"/>
            <a:chOff x="1518872" y="3146409"/>
            <a:chExt cx="3229580" cy="2543347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>
              <a:off x="18954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 flipH="1">
              <a:off x="31146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4349508" y="3162284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43" name="Rectangle 35"/>
            <p:cNvSpPr>
              <a:spLocks noChangeArrowheads="1"/>
            </p:cNvSpPr>
            <p:nvPr/>
          </p:nvSpPr>
          <p:spPr bwMode="auto">
            <a:xfrm>
              <a:off x="1518872" y="3146409"/>
              <a:ext cx="403957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endParaRPr kumimoji="0" lang="de-DE" sz="2800" b="1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 flipH="1">
              <a:off x="3095026" y="4070335"/>
              <a:ext cx="19646" cy="89510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5" name="Line 50"/>
            <p:cNvSpPr>
              <a:spLocks noChangeAspect="1" noChangeShapeType="1"/>
            </p:cNvSpPr>
            <p:nvPr/>
          </p:nvSpPr>
          <p:spPr bwMode="auto">
            <a:xfrm>
              <a:off x="2433638" y="3775059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6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65538" y="3765534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8" name="Line 33"/>
            <p:cNvSpPr>
              <a:spLocks noChangeShapeType="1"/>
            </p:cNvSpPr>
            <p:nvPr/>
          </p:nvSpPr>
          <p:spPr bwMode="auto">
            <a:xfrm flipH="1">
              <a:off x="3102684" y="4410000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9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57600" y="4638658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0" name="Line 31"/>
            <p:cNvSpPr>
              <a:spLocks noChangeShapeType="1"/>
            </p:cNvSpPr>
            <p:nvPr/>
          </p:nvSpPr>
          <p:spPr bwMode="auto">
            <a:xfrm>
              <a:off x="3124200" y="4945360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1" name="Line 50"/>
            <p:cNvSpPr>
              <a:spLocks noChangeAspect="1" noChangeShapeType="1"/>
            </p:cNvSpPr>
            <p:nvPr/>
          </p:nvSpPr>
          <p:spPr bwMode="auto">
            <a:xfrm>
              <a:off x="3662363" y="5180536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2" name="Rectangle 34"/>
            <p:cNvSpPr>
              <a:spLocks noChangeArrowheads="1"/>
            </p:cNvSpPr>
            <p:nvPr/>
          </p:nvSpPr>
          <p:spPr bwMode="auto">
            <a:xfrm>
              <a:off x="4343867" y="4060809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53" name="Rectangle 34"/>
            <p:cNvSpPr>
              <a:spLocks noChangeArrowheads="1"/>
            </p:cNvSpPr>
            <p:nvPr/>
          </p:nvSpPr>
          <p:spPr bwMode="auto">
            <a:xfrm>
              <a:off x="4381740" y="5165894"/>
              <a:ext cx="366712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e</a:t>
              </a:r>
              <a:endParaRPr kumimoji="0" lang="de-D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81200" y="3854619"/>
              <a:ext cx="1245648" cy="547697"/>
              <a:chOff x="3429000" y="2270310"/>
              <a:chExt cx="1245648" cy="547697"/>
            </a:xfrm>
          </p:grpSpPr>
          <p:sp>
            <p:nvSpPr>
              <p:cNvPr id="55" name="Text Box 60"/>
              <p:cNvSpPr txBox="1">
                <a:spLocks noChangeArrowheads="1"/>
              </p:cNvSpPr>
              <p:nvPr/>
            </p:nvSpPr>
            <p:spPr bwMode="auto">
              <a:xfrm>
                <a:off x="3429000" y="2270310"/>
                <a:ext cx="998679" cy="54769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118800" rIns="92075" bIns="118800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</a:t>
                </a:r>
                <a:r>
                  <a:rPr kumimoji="0" lang="de-DE" sz="20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</a:t>
                </a:r>
                <a:r>
                  <a:rPr kumimoji="0" lang="de-DE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</a:rPr>
                  <a:t>(1-</a:t>
                </a:r>
                <a:r>
                  <a:rPr kumimoji="0" lang="de-DE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</a:t>
                </a:r>
                <a:r>
                  <a:rPr kumimoji="0" lang="de-DE" sz="20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  <a:sym typeface="Symbol" pitchFamily="18" charset="2"/>
                  </a:rPr>
                  <a:t>5</a:t>
                </a:r>
                <a:r>
                  <a:rPr kumimoji="0" lang="de-DE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Arial" pitchFamily="34" charset="0"/>
                  </a:rPr>
                  <a:t>)</a:t>
                </a:r>
                <a:endParaRPr kumimoji="0" lang="de-DE" sz="20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mmi10"/>
                  <a:cs typeface="Arial" pitchFamily="34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4473390" y="2362200"/>
                <a:ext cx="201258" cy="229142"/>
              </a:xfrm>
              <a:prstGeom prst="ellipse">
                <a:avLst/>
              </a:prstGeom>
              <a:solidFill>
                <a:srgbClr val="0000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</a:endParaRPr>
              </a:p>
            </p:txBody>
          </p:sp>
        </p:grp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228600" y="914401"/>
            <a:ext cx="5105400" cy="1600200"/>
          </a:xfrm>
        </p:spPr>
        <p:txBody>
          <a:bodyPr/>
          <a:lstStyle/>
          <a:p>
            <a:r>
              <a:rPr lang="en-US" sz="2400"/>
              <a:t>Main decay channel: </a:t>
            </a:r>
            <a:r>
              <a:rPr lang="en-US" sz="2400">
                <a:latin typeface="Symbol" charset="2"/>
                <a:cs typeface="Symbol" charset="2"/>
              </a:rPr>
              <a:t>m</a:t>
            </a:r>
            <a:r>
              <a:rPr lang="en-US" sz="2400" baseline="30000"/>
              <a:t>+</a:t>
            </a:r>
            <a:r>
              <a:rPr lang="en-US" sz="2400"/>
              <a:t> </a:t>
            </a:r>
            <a:r>
              <a:rPr lang="de-DE" sz="2400" b="1">
                <a:solidFill>
                  <a:srgbClr val="616161"/>
                </a:solidFill>
                <a:sym typeface="Symbol" pitchFamily="18" charset="2"/>
              </a:rPr>
              <a:t></a:t>
            </a:r>
            <a:r>
              <a:rPr lang="de-DE" sz="2400">
                <a:solidFill>
                  <a:srgbClr val="616161"/>
                </a:solidFill>
              </a:rPr>
              <a:t> e</a:t>
            </a:r>
            <a:r>
              <a:rPr lang="de-DE" sz="2400" baseline="30000">
                <a:solidFill>
                  <a:srgbClr val="616161"/>
                </a:solidFill>
              </a:rPr>
              <a:t>+</a:t>
            </a:r>
            <a:r>
              <a:rPr lang="de-DE" sz="2400">
                <a:solidFill>
                  <a:srgbClr val="616161"/>
                </a:solidFill>
              </a:rPr>
              <a:t>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n</a:t>
            </a:r>
            <a:r>
              <a:rPr lang="de-DE" sz="2400" baseline="-25000">
                <a:solidFill>
                  <a:srgbClr val="616161"/>
                </a:solidFill>
              </a:rPr>
              <a:t>e</a:t>
            </a:r>
            <a:r>
              <a:rPr lang="de-DE" sz="2400">
                <a:solidFill>
                  <a:srgbClr val="616161"/>
                </a:solidFill>
              </a:rPr>
              <a:t>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n</a:t>
            </a:r>
            <a: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b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</a:br>
            <a: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  <a:t/>
            </a:r>
            <a:br>
              <a:rPr lang="de-DE" sz="2400" baseline="-25000">
                <a:solidFill>
                  <a:srgbClr val="616161"/>
                </a:solidFill>
                <a:latin typeface="Symbol" charset="2"/>
                <a:cs typeface="Symbol" charset="2"/>
              </a:rPr>
            </a:br>
            <a:endParaRPr lang="de-DE" sz="2400" baseline="-25000">
              <a:solidFill>
                <a:srgbClr val="616161"/>
              </a:solidFill>
              <a:latin typeface="Symbol" charset="2"/>
              <a:cs typeface="Symbol" charset="2"/>
            </a:endParaRPr>
          </a:p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Due to V-A structure of the weak leptonic current the decay is parity violating</a:t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endParaRPr lang="de-DE" sz="2400">
              <a:solidFill>
                <a:srgbClr val="616161"/>
              </a:solidFill>
              <a:cs typeface="Symbol" charset="2"/>
            </a:endParaRPr>
          </a:p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High energy positrons are emitted in direction of the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de-DE" sz="2400" baseline="30000">
                <a:solidFill>
                  <a:srgbClr val="616161"/>
                </a:solidFill>
                <a:cs typeface="Symbol" charset="2"/>
              </a:rPr>
              <a:t>+</a:t>
            </a:r>
            <a:r>
              <a:rPr lang="de-DE" sz="2400">
                <a:solidFill>
                  <a:srgbClr val="616161"/>
                </a:solidFill>
                <a:cs typeface="Symbol" charset="2"/>
              </a:rPr>
              <a:t> spin</a:t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endParaRPr lang="de-DE" sz="2400">
              <a:solidFill>
                <a:srgbClr val="616161"/>
              </a:solidFill>
              <a:cs typeface="Symbol" charset="2"/>
            </a:endParaRPr>
          </a:p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The decay is „self-analyzing“ in the sense that the decay electrons incorporate the muon spin  </a:t>
            </a:r>
            <a:endParaRPr lang="en-US" sz="2400">
              <a:solidFill>
                <a:srgbClr val="616161"/>
              </a:solidFill>
              <a:cs typeface="Symbol" charset="2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648200" y="1066800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239000" y="1169313"/>
            <a:ext cx="4403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W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486400" y="2590800"/>
            <a:ext cx="3429000" cy="2144401"/>
            <a:chOff x="5486400" y="2590800"/>
            <a:chExt cx="3429000" cy="2144401"/>
          </a:xfrm>
        </p:grpSpPr>
        <p:pic>
          <p:nvPicPr>
            <p:cNvPr id="72" name="Picture 32" descr="muDecayHighest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590800"/>
              <a:ext cx="3429000" cy="214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7065084" y="2861205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High energy electron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 rot="16200000">
              <a:off x="7010400" y="4094480"/>
              <a:ext cx="304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 rot="16200000">
              <a:off x="8001000" y="3962400"/>
              <a:ext cx="304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 rot="16200000">
              <a:off x="6095999" y="4384040"/>
              <a:ext cx="152401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7887184" y="4485640"/>
              <a:ext cx="304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8176744" y="4267200"/>
              <a:ext cx="58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2">
                      <a:lumMod val="10000"/>
                    </a:schemeClr>
                  </a:solidFill>
                </a:rPr>
                <a:t>Spin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32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7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4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decay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5662845" y="228600"/>
            <a:ext cx="3229580" cy="1752600"/>
            <a:chOff x="1518872" y="3146409"/>
            <a:chExt cx="3229580" cy="1752600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>
              <a:off x="18954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 flipH="1">
              <a:off x="31146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4349508" y="3162284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43" name="Rectangle 35"/>
            <p:cNvSpPr>
              <a:spLocks noChangeArrowheads="1"/>
            </p:cNvSpPr>
            <p:nvPr/>
          </p:nvSpPr>
          <p:spPr bwMode="auto">
            <a:xfrm>
              <a:off x="1518872" y="3146409"/>
              <a:ext cx="403957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endParaRPr kumimoji="0" lang="de-DE" sz="2800" b="1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Line 50"/>
            <p:cNvSpPr>
              <a:spLocks noChangeAspect="1" noChangeShapeType="1"/>
            </p:cNvSpPr>
            <p:nvPr/>
          </p:nvSpPr>
          <p:spPr bwMode="auto">
            <a:xfrm>
              <a:off x="2433638" y="3775059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6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65538" y="3765534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8" name="Line 33"/>
            <p:cNvSpPr>
              <a:spLocks noChangeShapeType="1"/>
            </p:cNvSpPr>
            <p:nvPr/>
          </p:nvSpPr>
          <p:spPr bwMode="auto">
            <a:xfrm flipH="1">
              <a:off x="3102683" y="4095067"/>
              <a:ext cx="1287743" cy="156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9" name="Line 52"/>
            <p:cNvSpPr>
              <a:spLocks noChangeAspect="1" noChangeShapeType="1"/>
            </p:cNvSpPr>
            <p:nvPr/>
          </p:nvSpPr>
          <p:spPr bwMode="auto">
            <a:xfrm rot="5400000" flipH="1" flipV="1">
              <a:off x="3712340" y="3993217"/>
              <a:ext cx="0" cy="22559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0" name="Line 31"/>
            <p:cNvSpPr>
              <a:spLocks noChangeShapeType="1"/>
            </p:cNvSpPr>
            <p:nvPr/>
          </p:nvSpPr>
          <p:spPr bwMode="auto">
            <a:xfrm>
              <a:off x="3124200" y="4154613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1" name="Line 50"/>
            <p:cNvSpPr>
              <a:spLocks noChangeAspect="1" noChangeShapeType="1"/>
            </p:cNvSpPr>
            <p:nvPr/>
          </p:nvSpPr>
          <p:spPr bwMode="auto">
            <a:xfrm>
              <a:off x="3662363" y="4389789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2" name="Rectangle 34"/>
            <p:cNvSpPr>
              <a:spLocks noChangeArrowheads="1"/>
            </p:cNvSpPr>
            <p:nvPr/>
          </p:nvSpPr>
          <p:spPr bwMode="auto">
            <a:xfrm>
              <a:off x="4343867" y="3799805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53" name="Rectangle 34"/>
            <p:cNvSpPr>
              <a:spLocks noChangeArrowheads="1"/>
            </p:cNvSpPr>
            <p:nvPr/>
          </p:nvSpPr>
          <p:spPr bwMode="auto">
            <a:xfrm>
              <a:off x="4381740" y="4375147"/>
              <a:ext cx="366712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e</a:t>
              </a:r>
              <a:endParaRPr kumimoji="0" lang="de-D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3025590" y="3984067"/>
              <a:ext cx="201258" cy="229142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228600" y="914401"/>
            <a:ext cx="5867400" cy="1600200"/>
          </a:xfrm>
        </p:spPr>
        <p:txBody>
          <a:bodyPr/>
          <a:lstStyle/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Fermi‘s Golden rule allows to deduce:</a:t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r>
              <a:rPr lang="de-DE" sz="2400">
                <a:solidFill>
                  <a:srgbClr val="616161"/>
                </a:solidFill>
                <a:cs typeface="Symbol" charset="2"/>
              </a:rPr>
              <a:t/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endParaRPr lang="en-US" sz="2400" baseline="-25000">
              <a:solidFill>
                <a:srgbClr val="616161"/>
              </a:solidFill>
              <a:cs typeface="Symbol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671050"/>
              </p:ext>
            </p:extLst>
          </p:nvPr>
        </p:nvGraphicFramePr>
        <p:xfrm>
          <a:off x="2200275" y="1393825"/>
          <a:ext cx="16891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" name="Equation" r:id="rId3" imgW="1066800" imgH="419100" progId="Equation.3">
                  <p:embed/>
                </p:oleObj>
              </mc:Choice>
              <mc:Fallback>
                <p:oleObj name="Equation" r:id="rId3" imgW="10668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0275" y="1393825"/>
                        <a:ext cx="1689100" cy="66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23049" y="5417403"/>
            <a:ext cx="83399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1600"/>
              <a:t>You can find derivations on the web: A lot of math and some assumptions and hours later...</a:t>
            </a:r>
          </a:p>
          <a:p>
            <a:pPr indent="-457200"/>
            <a:r>
              <a:rPr lang="en-US" sz="1600"/>
              <a:t>Higher order corrections needed to make this an equality, see MuLan opening slides later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24647" y="860425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4449" y="5341203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4200" y="1219200"/>
            <a:ext cx="40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G</a:t>
            </a:r>
            <a:r>
              <a:rPr lang="en-US" baseline="-25000">
                <a:solidFill>
                  <a:srgbClr val="0000FF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790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decay #2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228600" y="914401"/>
            <a:ext cx="5867400" cy="1600200"/>
          </a:xfrm>
        </p:spPr>
        <p:txBody>
          <a:bodyPr/>
          <a:lstStyle/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Fermi‘s Golden rule allows to deduce:</a:t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r>
              <a:rPr lang="de-DE" sz="2400">
                <a:solidFill>
                  <a:srgbClr val="616161"/>
                </a:solidFill>
                <a:cs typeface="Symbol" charset="2"/>
              </a:rPr>
              <a:t/>
            </a:r>
            <a:br>
              <a:rPr lang="de-DE" sz="2400">
                <a:solidFill>
                  <a:srgbClr val="616161"/>
                </a:solidFill>
                <a:cs typeface="Symbol" charset="2"/>
              </a:rPr>
            </a:br>
            <a:endParaRPr lang="de-DE" sz="2400">
              <a:solidFill>
                <a:srgbClr val="616161"/>
              </a:solidFill>
              <a:cs typeface="Symbol" charset="2"/>
            </a:endParaRPr>
          </a:p>
          <a:p>
            <a:r>
              <a:rPr lang="de-DE" sz="2400">
                <a:solidFill>
                  <a:srgbClr val="616161"/>
                </a:solidFill>
                <a:cs typeface="Symbol" charset="2"/>
              </a:rPr>
              <a:t>Differential decay spectrum (parametrized by Michel parameters):</a:t>
            </a:r>
            <a:endParaRPr lang="en-US" sz="2400" baseline="-25000">
              <a:solidFill>
                <a:srgbClr val="616161"/>
              </a:solidFill>
              <a:cs typeface="Symbol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583737"/>
              </p:ext>
            </p:extLst>
          </p:nvPr>
        </p:nvGraphicFramePr>
        <p:xfrm>
          <a:off x="2200275" y="1393825"/>
          <a:ext cx="16891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4" name="Equation" r:id="rId5" imgW="1066800" imgH="419100" progId="Equation.3">
                  <p:embed/>
                </p:oleObj>
              </mc:Choice>
              <mc:Fallback>
                <p:oleObj name="Equation" r:id="rId5" imgW="10668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0275" y="1393825"/>
                        <a:ext cx="1689100" cy="66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013326"/>
              </p:ext>
            </p:extLst>
          </p:nvPr>
        </p:nvGraphicFramePr>
        <p:xfrm>
          <a:off x="654050" y="2895600"/>
          <a:ext cx="582295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5" name="Equation" r:id="rId7" imgW="3213000" imgH="444240" progId="Equation.3">
                  <p:embed/>
                </p:oleObj>
              </mc:Choice>
              <mc:Fallback>
                <p:oleObj name="Equation" r:id="rId7" imgW="3213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2895600"/>
                        <a:ext cx="5822950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717613"/>
              </p:ext>
            </p:extLst>
          </p:nvPr>
        </p:nvGraphicFramePr>
        <p:xfrm>
          <a:off x="2178050" y="3719513"/>
          <a:ext cx="3702050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6" name="Equation" r:id="rId9" imgW="2057400" imgH="431640" progId="Equation.3">
                  <p:embed/>
                </p:oleObj>
              </mc:Choice>
              <mc:Fallback>
                <p:oleObj name="Equation" r:id="rId9" imgW="2057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050" y="3719513"/>
                        <a:ext cx="3702050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10"/>
          <p:cNvSpPr>
            <a:spLocks noChangeArrowheads="1"/>
          </p:cNvSpPr>
          <p:nvPr/>
        </p:nvSpPr>
        <p:spPr bwMode="auto">
          <a:xfrm>
            <a:off x="3702050" y="3019425"/>
            <a:ext cx="3810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sz="1800" smtClean="0">
              <a:solidFill>
                <a:srgbClr val="000000"/>
              </a:solidFill>
              <a:effectLst/>
            </a:endParaRPr>
          </a:p>
        </p:txBody>
      </p:sp>
      <p:sp>
        <p:nvSpPr>
          <p:cNvPr id="39" name="Oval 11"/>
          <p:cNvSpPr>
            <a:spLocks noChangeArrowheads="1"/>
          </p:cNvSpPr>
          <p:nvPr/>
        </p:nvSpPr>
        <p:spPr bwMode="auto">
          <a:xfrm>
            <a:off x="5049520" y="3000375"/>
            <a:ext cx="3810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sz="1800" smtClean="0">
              <a:solidFill>
                <a:srgbClr val="000000"/>
              </a:solidFill>
              <a:effectLst/>
            </a:endParaRPr>
          </a:p>
        </p:txBody>
      </p:sp>
      <p:sp>
        <p:nvSpPr>
          <p:cNvPr id="47" name="Oval 12"/>
          <p:cNvSpPr>
            <a:spLocks noChangeArrowheads="1"/>
          </p:cNvSpPr>
          <p:nvPr/>
        </p:nvSpPr>
        <p:spPr bwMode="auto">
          <a:xfrm>
            <a:off x="4568825" y="3810000"/>
            <a:ext cx="3810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sz="1800" smtClean="0">
              <a:solidFill>
                <a:srgbClr val="000000"/>
              </a:solidFill>
              <a:effectLst/>
            </a:endParaRPr>
          </a:p>
        </p:txBody>
      </p:sp>
      <p:sp>
        <p:nvSpPr>
          <p:cNvPr id="57" name="Oval 13"/>
          <p:cNvSpPr>
            <a:spLocks noChangeArrowheads="1"/>
          </p:cNvSpPr>
          <p:nvPr/>
        </p:nvSpPr>
        <p:spPr bwMode="auto">
          <a:xfrm>
            <a:off x="2330450" y="38100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sz="1800" smtClean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5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77478"/>
              </p:ext>
            </p:extLst>
          </p:nvPr>
        </p:nvGraphicFramePr>
        <p:xfrm>
          <a:off x="7620000" y="3124200"/>
          <a:ext cx="11699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7" name="Equation" r:id="rId11" imgW="647640" imgH="444240" progId="Equation.3">
                  <p:embed/>
                </p:oleObj>
              </mc:Choice>
              <mc:Fallback>
                <p:oleObj name="Equation" r:id="rId11" imgW="6476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124200"/>
                        <a:ext cx="1169988" cy="8032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724778" y="5297269"/>
            <a:ext cx="241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effectLst/>
              </a:rPr>
              <a:t>Angle with respect to (positive) muon spin</a:t>
            </a:r>
            <a:endParaRPr lang="en-US" b="1" dirty="0">
              <a:effectLst/>
            </a:endParaRPr>
          </a:p>
        </p:txBody>
      </p:sp>
      <p:grpSp>
        <p:nvGrpSpPr>
          <p:cNvPr id="61" name="Group 15"/>
          <p:cNvGrpSpPr>
            <a:grpSpLocks/>
          </p:cNvGrpSpPr>
          <p:nvPr/>
        </p:nvGrpSpPr>
        <p:grpSpPr bwMode="auto">
          <a:xfrm>
            <a:off x="6800978" y="4230469"/>
            <a:ext cx="2103437" cy="1103312"/>
            <a:chOff x="528" y="3433"/>
            <a:chExt cx="1325" cy="695"/>
          </a:xfrm>
        </p:grpSpPr>
        <p:grpSp>
          <p:nvGrpSpPr>
            <p:cNvPr id="62" name="Group 10"/>
            <p:cNvGrpSpPr>
              <a:grpSpLocks/>
            </p:cNvGrpSpPr>
            <p:nvPr/>
          </p:nvGrpSpPr>
          <p:grpSpPr bwMode="auto">
            <a:xfrm>
              <a:off x="528" y="3526"/>
              <a:ext cx="1037" cy="461"/>
              <a:chOff x="4147" y="3312"/>
              <a:chExt cx="1037" cy="461"/>
            </a:xfrm>
          </p:grpSpPr>
          <p:sp>
            <p:nvSpPr>
              <p:cNvPr id="68" name="Line 11"/>
              <p:cNvSpPr>
                <a:spLocks noChangeShapeType="1"/>
              </p:cNvSpPr>
              <p:nvPr/>
            </p:nvSpPr>
            <p:spPr bwMode="auto">
              <a:xfrm>
                <a:off x="4147" y="3773"/>
                <a:ext cx="1037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12"/>
              <p:cNvSpPr>
                <a:spLocks noChangeShapeType="1"/>
              </p:cNvSpPr>
              <p:nvPr/>
            </p:nvSpPr>
            <p:spPr bwMode="auto">
              <a:xfrm flipV="1">
                <a:off x="4147" y="3312"/>
                <a:ext cx="1037" cy="46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" name="Picture 14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" y="3872"/>
              <a:ext cx="25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3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" y="3433"/>
              <a:ext cx="2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6" name="Text Box 13"/>
            <p:cNvSpPr txBox="1">
              <a:spLocks noChangeArrowheads="1"/>
            </p:cNvSpPr>
            <p:nvPr/>
          </p:nvSpPr>
          <p:spPr bwMode="auto">
            <a:xfrm>
              <a:off x="1128" y="3722"/>
              <a:ext cx="26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None/>
              </a:pPr>
              <a:r>
                <a:rPr lang="en-US" sz="2400" b="1" i="1">
                  <a:latin typeface="Symbol" pitchFamily="18" charset="2"/>
                  <a:cs typeface="Arial" charset="0"/>
                  <a:sym typeface="Symbol" pitchFamily="18" charset="2"/>
                </a:rPr>
                <a:t></a:t>
              </a:r>
              <a:r>
                <a:rPr lang="en-US" sz="2400">
                  <a:latin typeface="Symbol" pitchFamily="18" charset="2"/>
                  <a:cs typeface="Arial" charset="0"/>
                  <a:sym typeface="Symbol" pitchFamily="18" charset="2"/>
                </a:rPr>
                <a:t> </a:t>
              </a: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228600" y="4724401"/>
            <a:ext cx="5867400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>
                <a:solidFill>
                  <a:srgbClr val="616161"/>
                </a:solidFill>
                <a:cs typeface="Symbol" charset="2"/>
              </a:rPr>
              <a:t>In the Standard Model:</a:t>
            </a:r>
          </a:p>
          <a:p>
            <a:pPr marL="0" indent="0">
              <a:buNone/>
            </a:pPr>
            <a:r>
              <a:rPr lang="en-US" sz="2800">
                <a:solidFill>
                  <a:srgbClr val="616161"/>
                </a:solidFill>
                <a:latin typeface="Symbol" charset="2"/>
                <a:cs typeface="Symbol" charset="2"/>
              </a:rPr>
              <a:t>	</a:t>
            </a:r>
            <a:r>
              <a:rPr lang="en-US" sz="2800" b="1">
                <a:solidFill>
                  <a:srgbClr val="616161"/>
                </a:solidFill>
                <a:latin typeface="Symbol" charset="2"/>
                <a:cs typeface="Symbol" charset="2"/>
              </a:rPr>
              <a:t>r = 0.75	h = 0</a:t>
            </a:r>
          </a:p>
          <a:p>
            <a:pPr marL="0" indent="0">
              <a:buNone/>
            </a:pPr>
            <a:r>
              <a:rPr lang="en-US" sz="2800" b="1">
                <a:solidFill>
                  <a:srgbClr val="616161"/>
                </a:solidFill>
                <a:latin typeface="Symbol" charset="2"/>
                <a:cs typeface="Symbol" charset="2"/>
              </a:rPr>
              <a:t>	</a:t>
            </a:r>
            <a:r>
              <a:rPr lang="en-US" sz="2800" b="1">
                <a:solidFill>
                  <a:srgbClr val="616161"/>
                </a:solidFill>
                <a:cs typeface="Symbol" charset="2"/>
              </a:rPr>
              <a:t>P</a:t>
            </a:r>
            <a:r>
              <a:rPr lang="en-US" sz="2800" b="1" baseline="-250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en-US" sz="2800" b="1">
                <a:solidFill>
                  <a:srgbClr val="616161"/>
                </a:solidFill>
                <a:latin typeface="Symbol" charset="2"/>
                <a:cs typeface="Symbol" charset="2"/>
              </a:rPr>
              <a:t>x = 1	d = 0.75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662845" y="228600"/>
            <a:ext cx="3229580" cy="1752600"/>
            <a:chOff x="1518872" y="3146409"/>
            <a:chExt cx="3229580" cy="1752600"/>
          </a:xfrm>
        </p:grpSpPr>
        <p:sp>
          <p:nvSpPr>
            <p:cNvPr id="70" name="Line 31"/>
            <p:cNvSpPr>
              <a:spLocks noChangeShapeType="1"/>
            </p:cNvSpPr>
            <p:nvPr/>
          </p:nvSpPr>
          <p:spPr bwMode="auto">
            <a:xfrm>
              <a:off x="18954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2" name="Line 33"/>
            <p:cNvSpPr>
              <a:spLocks noChangeShapeType="1"/>
            </p:cNvSpPr>
            <p:nvPr/>
          </p:nvSpPr>
          <p:spPr bwMode="auto">
            <a:xfrm flipH="1">
              <a:off x="3114675" y="3536934"/>
              <a:ext cx="1219200" cy="533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3" name="Rectangle 34"/>
            <p:cNvSpPr>
              <a:spLocks noChangeArrowheads="1"/>
            </p:cNvSpPr>
            <p:nvPr/>
          </p:nvSpPr>
          <p:spPr bwMode="auto">
            <a:xfrm>
              <a:off x="4349508" y="3162284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74" name="Rectangle 35"/>
            <p:cNvSpPr>
              <a:spLocks noChangeArrowheads="1"/>
            </p:cNvSpPr>
            <p:nvPr/>
          </p:nvSpPr>
          <p:spPr bwMode="auto">
            <a:xfrm>
              <a:off x="1518872" y="3146409"/>
              <a:ext cx="403957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endParaRPr kumimoji="0" lang="de-DE" sz="2800" b="1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ine 50"/>
            <p:cNvSpPr>
              <a:spLocks noChangeAspect="1" noChangeShapeType="1"/>
            </p:cNvSpPr>
            <p:nvPr/>
          </p:nvSpPr>
          <p:spPr bwMode="auto">
            <a:xfrm>
              <a:off x="2433638" y="3775059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6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3665538" y="3765534"/>
              <a:ext cx="144462" cy="635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7" name="Line 33"/>
            <p:cNvSpPr>
              <a:spLocks noChangeShapeType="1"/>
            </p:cNvSpPr>
            <p:nvPr/>
          </p:nvSpPr>
          <p:spPr bwMode="auto">
            <a:xfrm flipH="1">
              <a:off x="3102683" y="4095067"/>
              <a:ext cx="1287743" cy="156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8" name="Line 52"/>
            <p:cNvSpPr>
              <a:spLocks noChangeAspect="1" noChangeShapeType="1"/>
            </p:cNvSpPr>
            <p:nvPr/>
          </p:nvSpPr>
          <p:spPr bwMode="auto">
            <a:xfrm rot="5400000" flipH="1" flipV="1">
              <a:off x="3712340" y="3993217"/>
              <a:ext cx="0" cy="22559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9" name="Line 31"/>
            <p:cNvSpPr>
              <a:spLocks noChangeShapeType="1"/>
            </p:cNvSpPr>
            <p:nvPr/>
          </p:nvSpPr>
          <p:spPr bwMode="auto">
            <a:xfrm>
              <a:off x="3124200" y="4154613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0" name="Line 50"/>
            <p:cNvSpPr>
              <a:spLocks noChangeAspect="1" noChangeShapeType="1"/>
            </p:cNvSpPr>
            <p:nvPr/>
          </p:nvSpPr>
          <p:spPr bwMode="auto">
            <a:xfrm>
              <a:off x="3662363" y="4389789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1" name="Rectangle 34"/>
            <p:cNvSpPr>
              <a:spLocks noChangeArrowheads="1"/>
            </p:cNvSpPr>
            <p:nvPr/>
          </p:nvSpPr>
          <p:spPr bwMode="auto">
            <a:xfrm>
              <a:off x="4343867" y="3799805"/>
              <a:ext cx="378309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82" name="Rectangle 34"/>
            <p:cNvSpPr>
              <a:spLocks noChangeArrowheads="1"/>
            </p:cNvSpPr>
            <p:nvPr/>
          </p:nvSpPr>
          <p:spPr bwMode="auto">
            <a:xfrm>
              <a:off x="4381740" y="4375147"/>
              <a:ext cx="366712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e</a:t>
              </a:r>
              <a:endParaRPr kumimoji="0" lang="de-D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3025590" y="3984067"/>
              <a:ext cx="201258" cy="229142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934200" y="1219200"/>
            <a:ext cx="40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G</a:t>
            </a:r>
            <a:r>
              <a:rPr lang="en-US" baseline="-25000">
                <a:solidFill>
                  <a:srgbClr val="0000FF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68117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7" grpId="0" animBg="1"/>
      <p:bldP spid="57" grpId="0" animBg="1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decay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610600" cy="1676400"/>
          </a:xfrm>
        </p:spPr>
        <p:txBody>
          <a:bodyPr/>
          <a:lstStyle/>
          <a:p>
            <a:r>
              <a:rPr lang="en-US" sz="2400">
                <a:solidFill>
                  <a:srgbClr val="616161"/>
                </a:solidFill>
                <a:cs typeface="Symbol" charset="2"/>
              </a:rPr>
              <a:t>Differential decay spectrum simplifies in SM to:</a:t>
            </a:r>
          </a:p>
        </p:txBody>
      </p:sp>
      <p:graphicFrame>
        <p:nvGraphicFramePr>
          <p:cNvPr id="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627581"/>
              </p:ext>
            </p:extLst>
          </p:nvPr>
        </p:nvGraphicFramePr>
        <p:xfrm>
          <a:off x="2003425" y="1371600"/>
          <a:ext cx="5040313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9" name="Equation" r:id="rId3" imgW="2781300" imgH="431800" progId="Equation.3">
                  <p:embed/>
                </p:oleObj>
              </mc:Choice>
              <mc:Fallback>
                <p:oleObj name="Equation" r:id="rId3" imgW="2781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3425" y="1371600"/>
                        <a:ext cx="5040313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" name="Picture 2" descr="EvsCosthetavsProbabilit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/>
          <a:stretch/>
        </p:blipFill>
        <p:spPr bwMode="auto">
          <a:xfrm>
            <a:off x="1922586" y="2219569"/>
            <a:ext cx="5153734" cy="322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5612209" y="5110207"/>
            <a:ext cx="1952346" cy="161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21"/>
          <p:cNvGrpSpPr>
            <a:grpSpLocks/>
          </p:cNvGrpSpPr>
          <p:nvPr/>
        </p:nvGrpSpPr>
        <p:grpSpPr bwMode="auto">
          <a:xfrm rot="19044063">
            <a:off x="638678" y="4378237"/>
            <a:ext cx="1480457" cy="1295400"/>
            <a:chOff x="533400" y="3048000"/>
            <a:chExt cx="3505200" cy="3173412"/>
          </a:xfrm>
        </p:grpSpPr>
        <p:pic>
          <p:nvPicPr>
            <p:cNvPr id="7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99294" y="2882106"/>
              <a:ext cx="3173412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Oval 73"/>
            <p:cNvSpPr/>
            <p:nvPr/>
          </p:nvSpPr>
          <p:spPr>
            <a:xfrm>
              <a:off x="2133600" y="5410200"/>
              <a:ext cx="304800" cy="3048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rot="5400000" flipH="1" flipV="1">
              <a:off x="1867694" y="5371306"/>
              <a:ext cx="838200" cy="1588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3726"/>
              </p:ext>
            </p:extLst>
          </p:nvPr>
        </p:nvGraphicFramePr>
        <p:xfrm>
          <a:off x="755249" y="5635625"/>
          <a:ext cx="137636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" name="Equation" r:id="rId8" imgW="685800" imgH="266700" progId="Equation.3">
                  <p:embed/>
                </p:oleObj>
              </mc:Choice>
              <mc:Fallback>
                <p:oleObj name="Equation" r:id="rId8" imgW="685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249" y="5635625"/>
                        <a:ext cx="1376363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89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Physics: Worldwide Effort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257799" y="2639262"/>
            <a:ext cx="2514600" cy="1792061"/>
            <a:chOff x="6438900" y="4837339"/>
            <a:chExt cx="2514600" cy="1792061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38900" y="4837339"/>
              <a:ext cx="2514600" cy="1792061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600825" y="4894489"/>
              <a:ext cx="1371600" cy="230832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Mu2e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38925" y="990600"/>
            <a:ext cx="2276475" cy="1601787"/>
            <a:chOff x="5647217" y="1371600"/>
            <a:chExt cx="2276475" cy="1601787"/>
          </a:xfrm>
        </p:grpSpPr>
        <p:pic>
          <p:nvPicPr>
            <p:cNvPr id="10" name="Picture 5" descr="spectrometer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2290" r="6998" b="1537"/>
            <a:stretch>
              <a:fillRect/>
            </a:stretch>
          </p:blipFill>
          <p:spPr bwMode="auto">
            <a:xfrm>
              <a:off x="5647217" y="1371600"/>
              <a:ext cx="2276475" cy="1601787"/>
            </a:xfrm>
            <a:prstGeom prst="rect">
              <a:avLst/>
            </a:prstGeom>
            <a:noFill/>
            <a:ln w="1587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648325" y="1397943"/>
              <a:ext cx="1046162" cy="230832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TWIST</a:t>
              </a: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313" y="4096976"/>
            <a:ext cx="1923902" cy="26789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228600" y="819150"/>
            <a:ext cx="6019800" cy="54292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Lifetime – Fermi constant</a:t>
            </a:r>
            <a:endParaRPr kumimoji="0" lang="en-US" sz="1800" b="1" i="0" u="none" strike="noStrike" kern="0" cap="none" spc="0" normalizeH="0" baseline="-25000" noProof="0" dirty="0" smtClean="0">
              <a:ln>
                <a:noFill/>
              </a:ln>
              <a:effectLst/>
              <a:uLnTx/>
              <a:uFillTx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 “precision” experiments: </a:t>
            </a:r>
            <a:r>
              <a:rPr kumimoji="0" lang="en-US" sz="1600" b="1" i="0" u="sng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MuLan</a:t>
            </a: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&amp; FAST</a:t>
            </a:r>
            <a:r>
              <a:rPr lang="en-US" sz="1600" kern="0" dirty="0">
                <a:sym typeface="Wingdings" pitchFamily="2" charset="2"/>
              </a:rPr>
              <a:t> at PSI</a:t>
            </a: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Decay parameters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dirty="0"/>
              <a:t>TWIST</a:t>
            </a:r>
            <a:r>
              <a:rPr lang="en-US" sz="1600" kern="0" dirty="0">
                <a:sym typeface="Wingdings" pitchFamily="2" charset="2"/>
              </a:rPr>
              <a:t> at Triumf</a:t>
            </a:r>
            <a:r>
              <a:rPr lang="en-US" sz="1600" b="1" kern="0" dirty="0"/>
              <a:t>: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Michel parameters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</a:rPr>
              <a:t>r, d, h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</a:rPr>
              <a:t>,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cs typeface="Symbol" charset="2"/>
              </a:rPr>
              <a:t>P</a:t>
            </a:r>
            <a:r>
              <a:rPr kumimoji="0" lang="en-US" sz="1600" b="0" i="0" u="none" strike="noStrike" kern="0" cap="none" spc="0" normalizeH="0" baseline="-25000" noProof="0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</a:rPr>
              <a:t>x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Muon Capture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1" i="0" u="sng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MuCap</a:t>
            </a:r>
            <a:r>
              <a:rPr lang="en-US" sz="1600" kern="0" dirty="0">
                <a:sym typeface="Wingdings" pitchFamily="2" charset="2"/>
              </a:rPr>
              <a:t> at PSI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: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g</a:t>
            </a:r>
            <a:r>
              <a:rPr kumimoji="0" lang="en-US" sz="1600" b="0" i="0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</a:rPr>
              <a:t>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pseudoscalar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coupling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1" i="0" u="sng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MuSun</a:t>
            </a:r>
            <a:r>
              <a:rPr lang="en-US" sz="1600" kern="0" dirty="0">
                <a:sym typeface="Wingdings" pitchFamily="2" charset="2"/>
              </a:rPr>
              <a:t> at PSI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: basic EW interaction in 2N system</a:t>
            </a:r>
          </a:p>
          <a:p>
            <a:pPr marL="342900" marR="0" lvl="0" indent="-342900" algn="l" defTabSz="914400" latinLnBrk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lang="en-US" sz="1800" b="1" kern="0" dirty="0">
                <a:effectLst/>
              </a:rPr>
              <a:t>Lepton Flavor </a:t>
            </a:r>
            <a:r>
              <a:rPr lang="en-US" sz="1800" b="1" kern="0" dirty="0" smtClean="0">
                <a:effectLst/>
              </a:rPr>
              <a:t>Violation</a:t>
            </a:r>
            <a:endParaRPr lang="en-US" sz="1800" b="1" kern="0" dirty="0">
              <a:effectLst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-&gt;e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  <a:sym typeface="Wingdings" pitchFamily="2" charset="2"/>
              </a:rPr>
              <a:t>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 – </a:t>
            </a: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MEG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 at PSI taking data now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 conversion </a:t>
            </a: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Mu2e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at FNAL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tabLst/>
              <a:defRPr/>
            </a:pPr>
            <a:r>
              <a:rPr lang="en-US" sz="1600" b="1" u="sng" kern="0" smtClean="0"/>
              <a:t>COMET</a:t>
            </a:r>
            <a:r>
              <a:rPr lang="en-US" sz="1600" kern="0" smtClean="0"/>
              <a:t> at JParc, Japan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smtClean="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u="sng" kern="0" smtClean="0">
                <a:solidFill>
                  <a:srgbClr val="616161"/>
                </a:solidFill>
              </a:rPr>
              <a:t>3e</a:t>
            </a:r>
            <a:r>
              <a:rPr lang="en-US" sz="1600" kern="0" smtClean="0"/>
              <a:t> at PSI</a:t>
            </a:r>
            <a:endParaRPr kumimoji="0" lang="en-US" sz="1600" i="0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§"/>
            </a:pPr>
            <a:r>
              <a:rPr lang="en-US" b="1" kern="0" dirty="0"/>
              <a:t>Anomalous magnetic moment (g-2)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dirty="0"/>
              <a:t>E821</a:t>
            </a:r>
            <a:r>
              <a:rPr lang="en-US" sz="1600" kern="0" dirty="0">
                <a:sym typeface="Wingdings" pitchFamily="2" charset="2"/>
              </a:rPr>
              <a:t> at BNL</a:t>
            </a:r>
            <a:r>
              <a:rPr lang="en-US" sz="1600" kern="0" dirty="0"/>
              <a:t>and new</a:t>
            </a:r>
            <a:r>
              <a:rPr lang="en-US" sz="1600" b="1" kern="0" dirty="0"/>
              <a:t> </a:t>
            </a:r>
            <a:r>
              <a:rPr lang="en-US" sz="1600" b="1" u="sng" kern="0" dirty="0"/>
              <a:t>g-2 E989</a:t>
            </a:r>
            <a:r>
              <a:rPr lang="en-US" sz="1600" kern="0" dirty="0"/>
              <a:t> at FNAL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lang="en-US" sz="1800" b="1" kern="0" dirty="0" smtClean="0">
                <a:effectLst/>
              </a:rPr>
              <a:t>Search for Electric Dipole Moment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dirty="0"/>
              <a:t>E821</a:t>
            </a:r>
            <a:r>
              <a:rPr lang="en-US" sz="1600" kern="0" dirty="0">
                <a:sym typeface="Wingdings" pitchFamily="2" charset="2"/>
              </a:rPr>
              <a:t> at BNL</a:t>
            </a:r>
            <a:r>
              <a:rPr lang="en-US" sz="1600" kern="0" dirty="0"/>
              <a:t> and new</a:t>
            </a:r>
            <a:r>
              <a:rPr lang="en-US" sz="1600" b="1" kern="0" dirty="0"/>
              <a:t> </a:t>
            </a:r>
            <a:r>
              <a:rPr lang="en-US" sz="1600" b="1" u="sng" kern="0" dirty="0"/>
              <a:t>g-2 E989</a:t>
            </a:r>
            <a:r>
              <a:rPr lang="en-US" sz="1600" kern="0" dirty="0"/>
              <a:t> at FNAL</a:t>
            </a:r>
          </a:p>
          <a:p>
            <a:pPr marL="28575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b="1" kern="0" dirty="0">
                <a:effectLst/>
              </a:rPr>
              <a:t>Lorentz / CPT violation tests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E821</a:t>
            </a:r>
            <a:r>
              <a:rPr lang="en-US" sz="1600" kern="0" dirty="0">
                <a:sym typeface="Wingdings" pitchFamily="2" charset="2"/>
              </a:rPr>
              <a:t> at PSI: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precession vs. sidereal day</a:t>
            </a:r>
          </a:p>
          <a:p>
            <a:pPr marL="28575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b="1" kern="0" dirty="0" err="1">
                <a:effectLst/>
              </a:rPr>
              <a:t>Proton charge radius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1" i="0" u="sng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Muonic Lamb shift</a:t>
            </a:r>
            <a:r>
              <a:rPr lang="en-US" sz="1600" kern="0" dirty="0">
                <a:sym typeface="Wingdings" pitchFamily="2" charset="2"/>
              </a:rPr>
              <a:t> at PSI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 experiment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/>
              <a:t>MuSE</a:t>
            </a:r>
            <a:r>
              <a:rPr lang="en-US" sz="1600" kern="0" dirty="0">
                <a:sym typeface="Wingdings" pitchFamily="2" charset="2"/>
              </a:rPr>
              <a:t> at PSI</a:t>
            </a: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820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656862"/>
            <a:ext cx="1727965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7315200" cy="49831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/>
              <a:t>My funny accent is from the fact that I was born in Germany</a:t>
            </a:r>
          </a:p>
          <a:p>
            <a:pPr>
              <a:spcAft>
                <a:spcPts val="1200"/>
              </a:spcAft>
            </a:pPr>
            <a:r>
              <a:rPr lang="en-US" sz="2400"/>
              <a:t>Studied physics at Bonn University</a:t>
            </a:r>
          </a:p>
          <a:p>
            <a:pPr>
              <a:spcAft>
                <a:spcPts val="1200"/>
              </a:spcAft>
            </a:pPr>
            <a:r>
              <a:rPr lang="en-US" sz="2400"/>
              <a:t>PhD on meson production at the COoler SYnchrotron COSY at Research Center of Julich, Germany</a:t>
            </a:r>
          </a:p>
          <a:p>
            <a:pPr>
              <a:spcAft>
                <a:spcPts val="1200"/>
              </a:spcAft>
            </a:pPr>
            <a:r>
              <a:rPr lang="en-US" sz="2400"/>
              <a:t>Postdoc at University of Illinois Urbana-Champaign and University of Washington in Precision Muon Physics Group</a:t>
            </a:r>
          </a:p>
          <a:p>
            <a:pPr>
              <a:spcAft>
                <a:spcPts val="1200"/>
              </a:spcAft>
            </a:pPr>
            <a:r>
              <a:rPr lang="en-US" sz="2400"/>
              <a:t>Assistant Physicist at Argonne since August 2012 working on the New g-2 at Fermilab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46" y="2603500"/>
            <a:ext cx="1799954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302" y="3581400"/>
            <a:ext cx="762298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0" y="3530600"/>
            <a:ext cx="1041400" cy="104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882" y="4876800"/>
            <a:ext cx="151571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categories of muon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400"/>
              <a:t>Measurement of Standard Model parameters:</a:t>
            </a:r>
          </a:p>
          <a:p>
            <a:pPr lvl="1"/>
            <a:r>
              <a:rPr lang="en-US" sz="2400" dirty="0"/>
              <a:t>Masses: </a:t>
            </a:r>
            <a:r>
              <a:rPr lang="en-US" sz="2400" b="1" dirty="0">
                <a:solidFill>
                  <a:srgbClr val="0000FF"/>
                </a:solidFill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</a:rPr>
              <a:t>Z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W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H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b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t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m</a:t>
            </a:r>
            <a:r>
              <a:rPr lang="en-US" sz="2400" b="1" baseline="-25000" dirty="0">
                <a:solidFill>
                  <a:srgbClr val="0000FF"/>
                </a:solidFill>
              </a:rPr>
              <a:t>e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u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v</a:t>
            </a:r>
            <a:r>
              <a:rPr lang="en-US" sz="2400" b="1" dirty="0">
                <a:solidFill>
                  <a:srgbClr val="0000FF"/>
                </a:solidFill>
              </a:rPr>
              <a:t> …</a:t>
            </a:r>
          </a:p>
          <a:p>
            <a:pPr lvl="1"/>
            <a:r>
              <a:rPr lang="en-US" sz="2400" dirty="0"/>
              <a:t>Couplings: 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QED</a:t>
            </a:r>
            <a:r>
              <a:rPr lang="en-US" sz="2400" b="1" dirty="0" err="1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Strong </a:t>
            </a:r>
            <a:r>
              <a:rPr lang="en-US" sz="2400" b="1" i="1" dirty="0">
                <a:solidFill>
                  <a:srgbClr val="FF0000"/>
                </a:solidFill>
              </a:rPr>
              <a:t> G</a:t>
            </a:r>
            <a:r>
              <a:rPr lang="en-US" sz="2400" b="1" i="1" baseline="-25000" dirty="0">
                <a:solidFill>
                  <a:srgbClr val="FF0000"/>
                </a:solidFill>
              </a:rPr>
              <a:t>F</a:t>
            </a:r>
            <a:r>
              <a:rPr lang="en-US" sz="2400" b="1" i="1" dirty="0">
                <a:solidFill>
                  <a:srgbClr val="FF0000"/>
                </a:solidFill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</a:rPr>
              <a:t>G</a:t>
            </a:r>
            <a:r>
              <a:rPr lang="en-US" sz="2400" b="1" i="1" baseline="-25000" dirty="0" err="1">
                <a:solidFill>
                  <a:srgbClr val="FF0000"/>
                </a:solidFill>
              </a:rPr>
              <a:t>grav</a:t>
            </a:r>
            <a:endParaRPr lang="en-US" sz="2400" b="1" i="1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Structure of interactions:    </a:t>
            </a:r>
            <a:r>
              <a:rPr lang="en-US" sz="2400" b="1" i="1" dirty="0"/>
              <a:t>SU(3)</a:t>
            </a:r>
            <a:r>
              <a:rPr lang="en-US" sz="2400" b="1" i="1" baseline="-25000" dirty="0" err="1"/>
              <a:t>C </a:t>
            </a:r>
            <a:r>
              <a:rPr lang="en-US" sz="2400" b="1" i="1" dirty="0" err="1"/>
              <a:t>x SU</a:t>
            </a:r>
            <a:r>
              <a:rPr lang="en-US" sz="2400" b="1" i="1" dirty="0"/>
              <a:t>(2)</a:t>
            </a:r>
            <a:r>
              <a:rPr lang="en-US" sz="2400" b="1" i="1" baseline="-25000" dirty="0" err="1"/>
              <a:t>L </a:t>
            </a:r>
            <a:r>
              <a:rPr lang="en-US" sz="2400" b="1" i="1" dirty="0" err="1"/>
              <a:t>x U</a:t>
            </a:r>
            <a:r>
              <a:rPr lang="en-US" sz="2400" b="1" i="1" dirty="0"/>
              <a:t>(1)</a:t>
            </a:r>
            <a:r>
              <a:rPr lang="en-US" sz="2400" b="1" i="1" baseline="-25000" dirty="0"/>
              <a:t>Y</a:t>
            </a:r>
            <a:br>
              <a:rPr lang="en-US" sz="2400" b="1" i="1" baseline="-25000" dirty="0"/>
            </a:b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0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categories of muon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400"/>
              <a:t>Measurement of Standard Model parameters:</a:t>
            </a:r>
          </a:p>
          <a:p>
            <a:pPr lvl="1"/>
            <a:r>
              <a:rPr lang="en-US" sz="2400" dirty="0"/>
              <a:t>Masses: </a:t>
            </a:r>
            <a:r>
              <a:rPr lang="en-US" sz="2400" b="1" dirty="0">
                <a:solidFill>
                  <a:srgbClr val="0000FF"/>
                </a:solidFill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</a:rPr>
              <a:t>Z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W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H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b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t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m</a:t>
            </a:r>
            <a:r>
              <a:rPr lang="en-US" sz="2400" b="1" baseline="-25000" dirty="0">
                <a:solidFill>
                  <a:srgbClr val="0000FF"/>
                </a:solidFill>
              </a:rPr>
              <a:t>e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u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v</a:t>
            </a:r>
            <a:r>
              <a:rPr lang="en-US" sz="2400" b="1" dirty="0">
                <a:solidFill>
                  <a:srgbClr val="0000FF"/>
                </a:solidFill>
              </a:rPr>
              <a:t> …</a:t>
            </a:r>
          </a:p>
          <a:p>
            <a:pPr lvl="1"/>
            <a:r>
              <a:rPr lang="en-US" sz="2400" dirty="0"/>
              <a:t>Couplings: 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QED</a:t>
            </a:r>
            <a:r>
              <a:rPr lang="en-US" sz="2400" b="1" dirty="0" err="1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Strong </a:t>
            </a:r>
            <a:r>
              <a:rPr lang="en-US" sz="2400" b="1" i="1" dirty="0">
                <a:solidFill>
                  <a:srgbClr val="FF0000"/>
                </a:solidFill>
              </a:rPr>
              <a:t> G</a:t>
            </a:r>
            <a:r>
              <a:rPr lang="en-US" sz="2400" b="1" i="1" baseline="-25000" dirty="0">
                <a:solidFill>
                  <a:srgbClr val="FF0000"/>
                </a:solidFill>
              </a:rPr>
              <a:t>F</a:t>
            </a:r>
            <a:r>
              <a:rPr lang="en-US" sz="2400" b="1" i="1" dirty="0">
                <a:solidFill>
                  <a:srgbClr val="FF0000"/>
                </a:solidFill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</a:rPr>
              <a:t>G</a:t>
            </a:r>
            <a:r>
              <a:rPr lang="en-US" sz="2400" b="1" i="1" baseline="-25000" dirty="0" err="1">
                <a:solidFill>
                  <a:srgbClr val="FF0000"/>
                </a:solidFill>
              </a:rPr>
              <a:t>grav</a:t>
            </a:r>
            <a:endParaRPr lang="en-US" sz="2400" b="1" i="1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Structure of interactions:    </a:t>
            </a:r>
            <a:r>
              <a:rPr lang="en-US" sz="2400" b="1" i="1" dirty="0"/>
              <a:t>SU(3)</a:t>
            </a:r>
            <a:r>
              <a:rPr lang="en-US" sz="2400" b="1" i="1" baseline="-25000" dirty="0" err="1"/>
              <a:t>C </a:t>
            </a:r>
            <a:r>
              <a:rPr lang="en-US" sz="2400" b="1" i="1" dirty="0" err="1"/>
              <a:t>x SU</a:t>
            </a:r>
            <a:r>
              <a:rPr lang="en-US" sz="2400" b="1" i="1" dirty="0"/>
              <a:t>(2)</a:t>
            </a:r>
            <a:r>
              <a:rPr lang="en-US" sz="2400" b="1" i="1" baseline="-25000" dirty="0" err="1"/>
              <a:t>L </a:t>
            </a:r>
            <a:r>
              <a:rPr lang="en-US" sz="2400" b="1" i="1" dirty="0" err="1"/>
              <a:t>x U</a:t>
            </a:r>
            <a:r>
              <a:rPr lang="en-US" sz="2400" b="1" i="1" dirty="0"/>
              <a:t>(1)</a:t>
            </a:r>
            <a:r>
              <a:rPr lang="en-US" sz="2400" b="1" i="1" baseline="-25000" dirty="0"/>
              <a:t>Y</a:t>
            </a:r>
            <a:br>
              <a:rPr lang="en-US" sz="2400" b="1" i="1" baseline="-25000" dirty="0"/>
            </a:b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/>
              <a:t>Search for Physics Beyond the Standard Model:</a:t>
            </a:r>
          </a:p>
          <a:p>
            <a:pPr lvl="1"/>
            <a:r>
              <a:rPr lang="en-US" sz="2200">
                <a:cs typeface="Symbol" charset="2"/>
              </a:rPr>
              <a:t>TWIST: Michel Parameters </a:t>
            </a:r>
            <a:r>
              <a:rPr lang="en-US" sz="2200" dirty="0">
                <a:latin typeface="Symbol" pitchFamily="18" charset="2"/>
              </a:rPr>
              <a:t>r, d, h</a:t>
            </a:r>
            <a:r>
              <a:rPr lang="en-US" sz="2200">
                <a:latin typeface="Symbol" pitchFamily="18" charset="2"/>
              </a:rPr>
              <a:t>,</a:t>
            </a:r>
            <a:r>
              <a:rPr lang="en-US" sz="2200"/>
              <a:t> P</a:t>
            </a:r>
            <a:r>
              <a:rPr lang="en-US" sz="2200" baseline="-25000">
                <a:latin typeface="Symbol" pitchFamily="18" charset="2"/>
              </a:rPr>
              <a:t>m</a:t>
            </a:r>
            <a:r>
              <a:rPr lang="en-US" sz="2200">
                <a:latin typeface="Symbol" pitchFamily="18" charset="2"/>
              </a:rPr>
              <a:t>x</a:t>
            </a:r>
            <a:endParaRPr lang="en-US" sz="2200">
              <a:cs typeface="Symbol" charset="2"/>
            </a:endParaRPr>
          </a:p>
          <a:p>
            <a:pPr lvl="1"/>
            <a:r>
              <a:rPr lang="en-US" sz="2200"/>
              <a:t>Charged Lepton Flavor violation MEG, Mu2e, </a:t>
            </a:r>
            <a:r>
              <a:rPr lang="en-US" sz="2200">
                <a:latin typeface="Symbol" charset="2"/>
                <a:cs typeface="Symbol" charset="2"/>
              </a:rPr>
              <a:t>m</a:t>
            </a:r>
            <a:r>
              <a:rPr lang="en-US" sz="2200"/>
              <a:t>3e </a:t>
            </a:r>
          </a:p>
          <a:p>
            <a:pPr lvl="1"/>
            <a:r>
              <a:rPr lang="en-US" sz="2200"/>
              <a:t>Physics Beyond the SM: Muon g-2, </a:t>
            </a:r>
            <a:r>
              <a:rPr lang="en-US" sz="2200">
                <a:latin typeface="Symbol" charset="2"/>
                <a:cs typeface="Symbol" charset="2"/>
              </a:rPr>
              <a:t>m</a:t>
            </a:r>
            <a:r>
              <a:rPr lang="en-US" sz="2200"/>
              <a:t>EDM </a:t>
            </a:r>
            <a:br>
              <a:rPr lang="en-US" sz="2200"/>
            </a:br>
            <a:endParaRPr lang="en-US" sz="2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1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categories of muon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400"/>
              <a:t>Measurement of Standard Model parameters:</a:t>
            </a:r>
          </a:p>
          <a:p>
            <a:pPr lvl="1"/>
            <a:r>
              <a:rPr lang="en-US" sz="2400" dirty="0"/>
              <a:t>Masses: </a:t>
            </a:r>
            <a:r>
              <a:rPr lang="en-US" sz="2400" b="1" dirty="0">
                <a:solidFill>
                  <a:srgbClr val="0000FF"/>
                </a:solidFill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</a:rPr>
              <a:t>Z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W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H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b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t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m</a:t>
            </a:r>
            <a:r>
              <a:rPr lang="en-US" sz="2400" b="1" baseline="-25000" dirty="0">
                <a:solidFill>
                  <a:srgbClr val="0000FF"/>
                </a:solidFill>
              </a:rPr>
              <a:t>e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u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v</a:t>
            </a:r>
            <a:r>
              <a:rPr lang="en-US" sz="2400" b="1" dirty="0">
                <a:solidFill>
                  <a:srgbClr val="0000FF"/>
                </a:solidFill>
              </a:rPr>
              <a:t> …</a:t>
            </a:r>
          </a:p>
          <a:p>
            <a:pPr lvl="1"/>
            <a:r>
              <a:rPr lang="en-US" sz="2400" dirty="0"/>
              <a:t>Couplings: 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QED</a:t>
            </a:r>
            <a:r>
              <a:rPr lang="en-US" sz="2400" b="1" dirty="0" err="1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Strong </a:t>
            </a:r>
            <a:r>
              <a:rPr lang="en-US" sz="2400" b="1" i="1" dirty="0">
                <a:solidFill>
                  <a:srgbClr val="FF0000"/>
                </a:solidFill>
              </a:rPr>
              <a:t> G</a:t>
            </a:r>
            <a:r>
              <a:rPr lang="en-US" sz="2400" b="1" i="1" baseline="-25000" dirty="0">
                <a:solidFill>
                  <a:srgbClr val="FF0000"/>
                </a:solidFill>
              </a:rPr>
              <a:t>F</a:t>
            </a:r>
            <a:r>
              <a:rPr lang="en-US" sz="2400" b="1" i="1" dirty="0">
                <a:solidFill>
                  <a:srgbClr val="FF0000"/>
                </a:solidFill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</a:rPr>
              <a:t>G</a:t>
            </a:r>
            <a:r>
              <a:rPr lang="en-US" sz="2400" b="1" i="1" baseline="-25000" dirty="0" err="1">
                <a:solidFill>
                  <a:srgbClr val="FF0000"/>
                </a:solidFill>
              </a:rPr>
              <a:t>grav</a:t>
            </a:r>
            <a:endParaRPr lang="en-US" sz="2400" b="1" i="1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Structure of interactions:    </a:t>
            </a:r>
            <a:r>
              <a:rPr lang="en-US" sz="2400" b="1" i="1" dirty="0"/>
              <a:t>SU(3)</a:t>
            </a:r>
            <a:r>
              <a:rPr lang="en-US" sz="2400" b="1" i="1" baseline="-25000" dirty="0" err="1"/>
              <a:t>C </a:t>
            </a:r>
            <a:r>
              <a:rPr lang="en-US" sz="2400" b="1" i="1" dirty="0" err="1"/>
              <a:t>x SU</a:t>
            </a:r>
            <a:r>
              <a:rPr lang="en-US" sz="2400" b="1" i="1" dirty="0"/>
              <a:t>(2)</a:t>
            </a:r>
            <a:r>
              <a:rPr lang="en-US" sz="2400" b="1" i="1" baseline="-25000" dirty="0" err="1"/>
              <a:t>L </a:t>
            </a:r>
            <a:r>
              <a:rPr lang="en-US" sz="2400" b="1" i="1" dirty="0" err="1"/>
              <a:t>x U</a:t>
            </a:r>
            <a:r>
              <a:rPr lang="en-US" sz="2400" b="1" i="1" dirty="0"/>
              <a:t>(1)</a:t>
            </a:r>
            <a:r>
              <a:rPr lang="en-US" sz="2400" b="1" i="1" baseline="-25000" dirty="0"/>
              <a:t>Y</a:t>
            </a:r>
            <a:br>
              <a:rPr lang="en-US" sz="2400" b="1" i="1" baseline="-25000" dirty="0"/>
            </a:b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/>
              <a:t>Search for Physics Beyond the Standard Model (BSM):</a:t>
            </a:r>
          </a:p>
          <a:p>
            <a:pPr lvl="1"/>
            <a:r>
              <a:rPr lang="en-US" sz="2200">
                <a:cs typeface="Symbol" charset="2"/>
              </a:rPr>
              <a:t>TWIST: Michel Parameters </a:t>
            </a:r>
            <a:r>
              <a:rPr lang="en-US" sz="2200" dirty="0">
                <a:latin typeface="Symbol" pitchFamily="18" charset="2"/>
              </a:rPr>
              <a:t>r, d, h</a:t>
            </a:r>
            <a:r>
              <a:rPr lang="en-US" sz="2200">
                <a:latin typeface="Symbol" pitchFamily="18" charset="2"/>
              </a:rPr>
              <a:t>,</a:t>
            </a:r>
            <a:r>
              <a:rPr lang="en-US" sz="2200"/>
              <a:t> P</a:t>
            </a:r>
            <a:r>
              <a:rPr lang="en-US" sz="2200" baseline="-25000">
                <a:latin typeface="Symbol" pitchFamily="18" charset="2"/>
              </a:rPr>
              <a:t>m</a:t>
            </a:r>
            <a:r>
              <a:rPr lang="en-US" sz="2200">
                <a:latin typeface="Symbol" pitchFamily="18" charset="2"/>
              </a:rPr>
              <a:t>x</a:t>
            </a:r>
            <a:endParaRPr lang="en-US" sz="2200">
              <a:cs typeface="Symbol" charset="2"/>
            </a:endParaRPr>
          </a:p>
          <a:p>
            <a:pPr lvl="1"/>
            <a:r>
              <a:rPr lang="en-US" sz="2200"/>
              <a:t>Charged Lepton Flavor violation MEG, Mu2e, </a:t>
            </a:r>
            <a:r>
              <a:rPr lang="en-US" sz="2200">
                <a:latin typeface="Symbol" charset="2"/>
                <a:cs typeface="Symbol" charset="2"/>
              </a:rPr>
              <a:t>m</a:t>
            </a:r>
            <a:r>
              <a:rPr lang="en-US" sz="2200"/>
              <a:t>3e </a:t>
            </a:r>
          </a:p>
          <a:p>
            <a:pPr lvl="1"/>
            <a:r>
              <a:rPr lang="en-US" sz="2200"/>
              <a:t>Physics Beyond the SM: Muon g-2, </a:t>
            </a:r>
            <a:r>
              <a:rPr lang="en-US" sz="2200">
                <a:latin typeface="Symbol" charset="2"/>
                <a:cs typeface="Symbol" charset="2"/>
              </a:rPr>
              <a:t>m</a:t>
            </a:r>
            <a:r>
              <a:rPr lang="en-US" sz="2200"/>
              <a:t>EDM </a:t>
            </a:r>
            <a:br>
              <a:rPr lang="en-US" sz="2200"/>
            </a:br>
            <a:endParaRPr lang="en-US" sz="2200"/>
          </a:p>
          <a:p>
            <a:pPr>
              <a:buFont typeface="+mj-lt"/>
              <a:buAutoNum type="arabicPeriod"/>
            </a:pPr>
            <a:r>
              <a:rPr lang="en-US" sz="2400"/>
              <a:t>Applied material research:</a:t>
            </a:r>
          </a:p>
          <a:p>
            <a:pPr lvl="1"/>
            <a:r>
              <a:rPr lang="en-US" sz="2200"/>
              <a:t>Muon spin Resonance (muSR) to probe magnetic properties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1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/>
              <a:t>Precision Muon Physics at the Parts-Per-Million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6209" y="6354084"/>
            <a:ext cx="5694429" cy="212184"/>
          </a:xfrm>
        </p:spPr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98007" y="6546450"/>
            <a:ext cx="368168" cy="338905"/>
          </a:xfrm>
        </p:spPr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MuonPrecisionHis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53011"/>
            <a:ext cx="8763000" cy="6101458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854613" y="2036044"/>
            <a:ext cx="8098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folHlink"/>
                </a:solidFill>
                <a:latin typeface="Arial" pitchFamily="34" charset="0"/>
              </a:defRPr>
            </a:lvl1pPr>
            <a:lvl2pPr marL="742950" indent="-285750">
              <a:defRPr sz="1500">
                <a:solidFill>
                  <a:schemeClr val="folHlink"/>
                </a:solidFill>
                <a:latin typeface="Arial" pitchFamily="34" charset="0"/>
              </a:defRPr>
            </a:lvl2pPr>
            <a:lvl3pPr marL="11430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3pPr>
            <a:lvl4pPr marL="16002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4pPr>
            <a:lvl5pPr marL="20574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FF0000"/>
                </a:solidFill>
              </a:rPr>
              <a:t>MuLan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46500" y="4181035"/>
            <a:ext cx="292100" cy="2133629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036071" y="6036501"/>
            <a:ext cx="8313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folHlink"/>
                </a:solidFill>
                <a:latin typeface="Arial" pitchFamily="34" charset="0"/>
              </a:defRPr>
            </a:lvl1pPr>
            <a:lvl2pPr marL="742950" indent="-285750">
              <a:defRPr sz="1500">
                <a:solidFill>
                  <a:schemeClr val="folHlink"/>
                </a:solidFill>
                <a:latin typeface="Arial" pitchFamily="34" charset="0"/>
              </a:defRPr>
            </a:lvl2pPr>
            <a:lvl3pPr marL="11430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3pPr>
            <a:lvl4pPr marL="16002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4pPr>
            <a:lvl5pPr marL="20574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0000"/>
                </a:solidFill>
              </a:rPr>
              <a:t>MuSun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503748" y="1350244"/>
            <a:ext cx="8313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folHlink"/>
                </a:solidFill>
                <a:latin typeface="Arial" pitchFamily="34" charset="0"/>
              </a:defRPr>
            </a:lvl1pPr>
            <a:lvl2pPr marL="742950" indent="-285750">
              <a:defRPr sz="1500">
                <a:solidFill>
                  <a:schemeClr val="folHlink"/>
                </a:solidFill>
                <a:latin typeface="Arial" pitchFamily="34" charset="0"/>
              </a:defRPr>
            </a:lvl2pPr>
            <a:lvl3pPr marL="11430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3pPr>
            <a:lvl4pPr marL="16002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4pPr>
            <a:lvl5pPr marL="20574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0000"/>
                </a:solidFill>
              </a:rPr>
              <a:t>MuCap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937302" y="4195086"/>
            <a:ext cx="433586" cy="2110053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441000" y="4596724"/>
            <a:ext cx="9312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folHlink"/>
                </a:solidFill>
                <a:latin typeface="Arial" pitchFamily="34" charset="0"/>
              </a:defRPr>
            </a:lvl1pPr>
            <a:lvl2pPr marL="742950" indent="-285750">
              <a:defRPr sz="1500">
                <a:solidFill>
                  <a:schemeClr val="folHlink"/>
                </a:solidFill>
                <a:latin typeface="Arial" pitchFamily="34" charset="0"/>
              </a:defRPr>
            </a:lvl2pPr>
            <a:lvl3pPr marL="11430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3pPr>
            <a:lvl4pPr marL="16002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4pPr>
            <a:lvl5pPr marL="20574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0000"/>
                </a:solidFill>
              </a:rPr>
              <a:t>New g-2</a:t>
            </a:r>
          </a:p>
        </p:txBody>
      </p:sp>
      <p:cxnSp>
        <p:nvCxnSpPr>
          <p:cNvPr id="13" name="Straight Connector 17"/>
          <p:cNvCxnSpPr>
            <a:cxnSpLocks noChangeShapeType="1"/>
          </p:cNvCxnSpPr>
          <p:nvPr/>
        </p:nvCxnSpPr>
        <p:spPr bwMode="auto">
          <a:xfrm>
            <a:off x="8140107" y="6467515"/>
            <a:ext cx="604330" cy="230016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Connector 19"/>
          <p:cNvCxnSpPr>
            <a:cxnSpLocks noChangeShapeType="1"/>
          </p:cNvCxnSpPr>
          <p:nvPr/>
        </p:nvCxnSpPr>
        <p:spPr bwMode="auto">
          <a:xfrm>
            <a:off x="3809373" y="6480175"/>
            <a:ext cx="553565" cy="213444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ight Arrow 7"/>
          <p:cNvSpPr>
            <a:spLocks noChangeArrowheads="1"/>
          </p:cNvSpPr>
          <p:nvPr/>
        </p:nvSpPr>
        <p:spPr bwMode="auto">
          <a:xfrm>
            <a:off x="7391400" y="749162"/>
            <a:ext cx="1276417" cy="424368"/>
          </a:xfrm>
          <a:prstGeom prst="rightArrow">
            <a:avLst>
              <a:gd name="adj1" fmla="val 50000"/>
              <a:gd name="adj2" fmla="val 49996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>
                <a:solidFill>
                  <a:srgbClr val="FF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62666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/>
              <a:t>The Muon and the Big Picture</a:t>
            </a:r>
          </a:p>
          <a:p>
            <a:r>
              <a:rPr lang="en-US" sz="2800"/>
              <a:t>Muon Beams</a:t>
            </a:r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Recent Muon Experiments</a:t>
            </a:r>
          </a:p>
          <a:p>
            <a:pPr lvl="1"/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TWIST, Muon Spin Resonance, Lamb shift, </a:t>
            </a:r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MuLan, MuCap/MuSun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, MEG (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600" baseline="3000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 -&gt; e</a:t>
            </a:r>
            <a:r>
              <a:rPr lang="en-US" sz="2600" baseline="3000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g)</a:t>
            </a:r>
            <a:endParaRPr lang="en-US" sz="260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Muons at Fermilab and the Intensity Frontier</a:t>
            </a:r>
          </a:p>
          <a:p>
            <a:pPr lvl="1"/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CLFV:</a:t>
            </a:r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 MEG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600" baseline="3000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 -&gt; e</a:t>
            </a:r>
            <a:r>
              <a:rPr lang="en-US" sz="2600" baseline="3000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g), m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cs typeface="Symbol" charset="2"/>
              </a:rPr>
              <a:t>3e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, </a:t>
            </a:r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Mu2e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, COMET</a:t>
            </a:r>
          </a:p>
          <a:p>
            <a:pPr lvl="1"/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New g-2</a:t>
            </a:r>
          </a:p>
          <a:p>
            <a:pPr lvl="1"/>
            <a:r>
              <a:rPr lang="en-US" sz="2600">
                <a:solidFill>
                  <a:schemeClr val="bg1">
                    <a:lumMod val="85000"/>
                  </a:schemeClr>
                </a:solidFill>
                <a:cs typeface="Symbol" charset="2"/>
              </a:rPr>
              <a:t>Future Muon experiments with Project-X</a:t>
            </a:r>
            <a:endParaRPr lang="en-US" sz="2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1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beams: Surface muons (p</a:t>
            </a:r>
            <a:r>
              <a:rPr lang="en-US" baseline="-25000">
                <a:latin typeface="Symbol" charset="2"/>
                <a:cs typeface="Symbol" charset="2"/>
              </a:rPr>
              <a:t>m</a:t>
            </a:r>
            <a:r>
              <a:rPr lang="en-US"/>
              <a:t> = 29.8 MeV/c)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8915400" cy="3048000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00FF"/>
                </a:solidFill>
              </a:rPr>
              <a:t>A fraction of pions</a:t>
            </a:r>
            <a:r>
              <a:rPr lang="en-US" sz="2200"/>
              <a:t> come to rest near surface</a:t>
            </a:r>
          </a:p>
          <a:p>
            <a:r>
              <a:rPr lang="en-US" sz="2200"/>
              <a:t>Decay </a:t>
            </a:r>
            <a:r>
              <a:rPr lang="en-US" sz="2200">
                <a:solidFill>
                  <a:srgbClr val="FF8000"/>
                </a:solidFill>
              </a:rPr>
              <a:t>surface muons</a:t>
            </a:r>
            <a:r>
              <a:rPr lang="en-US" sz="2200"/>
              <a:t> have momenta of ~29.8 MeV/c</a:t>
            </a:r>
          </a:p>
          <a:p>
            <a:r>
              <a:rPr lang="en-US" sz="2200"/>
              <a:t>Well defined source</a:t>
            </a:r>
          </a:p>
          <a:p>
            <a:r>
              <a:rPr lang="en-US" sz="2200"/>
              <a:t>High polarization of close to 100%</a:t>
            </a:r>
          </a:p>
          <a:p>
            <a:r>
              <a:rPr lang="en-US" sz="2200"/>
              <a:t>No negative surface muons (</a:t>
            </a:r>
            <a:r>
              <a:rPr lang="en-US" sz="2200">
                <a:latin typeface="Symbol" charset="2"/>
                <a:cs typeface="Symbol" charset="2"/>
              </a:rPr>
              <a:t>p</a:t>
            </a:r>
            <a:r>
              <a:rPr lang="en-US" sz="2200" baseline="30000"/>
              <a:t>-</a:t>
            </a:r>
            <a:r>
              <a:rPr lang="en-US" sz="2200"/>
              <a:t> undergo nuclear capture)</a:t>
            </a:r>
          </a:p>
          <a:p>
            <a:r>
              <a:rPr lang="en-US" sz="2200"/>
              <a:t>Positron contamination might require separator</a:t>
            </a:r>
          </a:p>
          <a:p>
            <a:r>
              <a:rPr lang="en-US" sz="2200"/>
              <a:t>Short range R</a:t>
            </a:r>
            <a:r>
              <a:rPr lang="en-US" sz="2200" baseline="-25000">
                <a:latin typeface="Symbol" charset="2"/>
                <a:cs typeface="Symbol" charset="2"/>
              </a:rPr>
              <a:t>m</a:t>
            </a:r>
            <a:r>
              <a:rPr lang="en-US" sz="2200"/>
              <a:t> allows thin muon stopping targets: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057400" y="990600"/>
            <a:ext cx="0" cy="16764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219200" y="2362200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proton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789724" y="1609969"/>
            <a:ext cx="5334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943" y="1676400"/>
            <a:ext cx="75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target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04293" y="1600200"/>
            <a:ext cx="257907" cy="533400"/>
            <a:chOff x="2104293" y="1752600"/>
            <a:chExt cx="257907" cy="533400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2104293" y="1762369"/>
              <a:ext cx="257907" cy="0"/>
            </a:xfrm>
            <a:prstGeom prst="line">
              <a:avLst/>
            </a:prstGeom>
            <a:noFill/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104293" y="2286000"/>
              <a:ext cx="257907" cy="0"/>
            </a:xfrm>
            <a:prstGeom prst="line">
              <a:avLst/>
            </a:prstGeom>
            <a:noFill/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2332893" y="1752600"/>
              <a:ext cx="0" cy="533400"/>
            </a:xfrm>
            <a:prstGeom prst="line">
              <a:avLst/>
            </a:prstGeom>
            <a:noFill/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8" name="Straight Arrow Connector 27"/>
          <p:cNvCxnSpPr>
            <a:endCxn id="33" idx="1"/>
          </p:cNvCxnSpPr>
          <p:nvPr/>
        </p:nvCxnSpPr>
        <p:spPr bwMode="auto">
          <a:xfrm flipV="1">
            <a:off x="2362200" y="1418288"/>
            <a:ext cx="1648303" cy="476682"/>
          </a:xfrm>
          <a:prstGeom prst="straightConnector1">
            <a:avLst/>
          </a:prstGeom>
          <a:noFill/>
          <a:ln w="38100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4343400" y="1371600"/>
            <a:ext cx="2438400" cy="0"/>
          </a:xfrm>
          <a:prstGeom prst="straightConnector1">
            <a:avLst/>
          </a:prstGeom>
          <a:noFill/>
          <a:ln w="38100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Rectangle 32"/>
          <p:cNvSpPr/>
          <p:nvPr/>
        </p:nvSpPr>
        <p:spPr bwMode="auto">
          <a:xfrm rot="21023805">
            <a:off x="4008228" y="857807"/>
            <a:ext cx="324662" cy="1066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33600" y="2057400"/>
            <a:ext cx="60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pion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29200" y="143777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8000"/>
                </a:solidFill>
              </a:rPr>
              <a:t>muons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276" y="5620294"/>
            <a:ext cx="3848100" cy="6183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400800" y="6172200"/>
            <a:ext cx="2236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A.E. Pifer et al., NIM 135, 39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6781800" y="1105876"/>
            <a:ext cx="762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1676400"/>
            <a:ext cx="99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stopping</a:t>
            </a:r>
          </a:p>
          <a:p>
            <a:r>
              <a:rPr lang="en-US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4215306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beams: Cloud muons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8915400" cy="3048000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616161"/>
                </a:solidFill>
              </a:rPr>
              <a:t>Decay of</a:t>
            </a:r>
            <a:r>
              <a:rPr lang="en-US" sz="2200">
                <a:solidFill>
                  <a:srgbClr val="FF00FF"/>
                </a:solidFill>
              </a:rPr>
              <a:t> pions</a:t>
            </a:r>
            <a:r>
              <a:rPr lang="en-US" sz="2200"/>
              <a:t> in flight</a:t>
            </a:r>
          </a:p>
          <a:p>
            <a:r>
              <a:rPr lang="en-US" sz="2200">
                <a:solidFill>
                  <a:srgbClr val="FF8000"/>
                </a:solidFill>
              </a:rPr>
              <a:t>Cloud muons</a:t>
            </a:r>
            <a:r>
              <a:rPr lang="en-US" sz="2200"/>
              <a:t> have wide range of momenta</a:t>
            </a:r>
          </a:p>
          <a:p>
            <a:r>
              <a:rPr lang="en-US" sz="2200"/>
              <a:t>Usually low muon polarization</a:t>
            </a:r>
          </a:p>
          <a:p>
            <a:r>
              <a:rPr lang="en-US" sz="2200"/>
              <a:t>Beam contaminated with </a:t>
            </a:r>
            <a:r>
              <a:rPr lang="en-US" sz="2200">
                <a:latin typeface="Symbol" charset="2"/>
                <a:cs typeface="Symbol" charset="2"/>
              </a:rPr>
              <a:t>p</a:t>
            </a:r>
            <a:r>
              <a:rPr lang="en-US" sz="2200" baseline="30000"/>
              <a:t>±</a:t>
            </a:r>
            <a:r>
              <a:rPr lang="en-US" sz="2200"/>
              <a:t> and e</a:t>
            </a:r>
            <a:r>
              <a:rPr lang="en-US" sz="2200" baseline="30000"/>
              <a:t>±</a:t>
            </a:r>
          </a:p>
          <a:p>
            <a:r>
              <a:rPr lang="en-US" sz="2200"/>
              <a:t>Stopping target needs to be thicker with higher momentum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057400" y="990600"/>
            <a:ext cx="0" cy="16764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219200" y="2362200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proton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789724" y="1609969"/>
            <a:ext cx="5334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943" y="1676400"/>
            <a:ext cx="75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target</a:t>
            </a:r>
          </a:p>
        </p:txBody>
      </p:sp>
      <p:cxnSp>
        <p:nvCxnSpPr>
          <p:cNvPr id="28" name="Straight Arrow Connector 27"/>
          <p:cNvCxnSpPr>
            <a:endCxn id="33" idx="1"/>
          </p:cNvCxnSpPr>
          <p:nvPr/>
        </p:nvCxnSpPr>
        <p:spPr bwMode="auto">
          <a:xfrm flipV="1">
            <a:off x="2362200" y="1418288"/>
            <a:ext cx="1648303" cy="476682"/>
          </a:xfrm>
          <a:prstGeom prst="straightConnector1">
            <a:avLst/>
          </a:prstGeom>
          <a:noFill/>
          <a:ln w="38100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4343400" y="1371600"/>
            <a:ext cx="2438400" cy="0"/>
          </a:xfrm>
          <a:prstGeom prst="straightConnector1">
            <a:avLst/>
          </a:prstGeom>
          <a:noFill/>
          <a:ln w="38100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Rectangle 32"/>
          <p:cNvSpPr/>
          <p:nvPr/>
        </p:nvSpPr>
        <p:spPr bwMode="auto">
          <a:xfrm rot="21023805">
            <a:off x="4008228" y="857807"/>
            <a:ext cx="324662" cy="1066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67000" y="1828800"/>
            <a:ext cx="60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pion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29200" y="143777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8000"/>
                </a:solidFill>
              </a:rPr>
              <a:t>muons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00800" y="6172200"/>
            <a:ext cx="2236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A.E. Pifer et al., NIM 135, 39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6781800" y="1105876"/>
            <a:ext cx="762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1676400"/>
            <a:ext cx="99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stopping</a:t>
            </a:r>
          </a:p>
          <a:p>
            <a:r>
              <a:rPr lang="en-US"/>
              <a:t>target</a:t>
            </a:r>
          </a:p>
        </p:txBody>
      </p:sp>
      <p:sp>
        <p:nvSpPr>
          <p:cNvPr id="6" name="Oval 5"/>
          <p:cNvSpPr/>
          <p:nvPr/>
        </p:nvSpPr>
        <p:spPr bwMode="auto">
          <a:xfrm rot="20640000">
            <a:off x="2309462" y="1581683"/>
            <a:ext cx="1178581" cy="290121"/>
          </a:xfrm>
          <a:prstGeom prst="ellipse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6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9305" b="36481"/>
          <a:stretch/>
        </p:blipFill>
        <p:spPr>
          <a:xfrm>
            <a:off x="685800" y="914400"/>
            <a:ext cx="7848600" cy="536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production yields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15000" y="457200"/>
            <a:ext cx="30397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http://aea.web.psi.ch/beam2lines/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1143000"/>
            <a:ext cx="249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616161"/>
                </a:solidFill>
                <a:latin typeface="Symbol" charset="2"/>
                <a:cs typeface="Symbol" charset="2"/>
              </a:rPr>
              <a:t>p</a:t>
            </a:r>
            <a:r>
              <a:rPr lang="en-US" sz="2400" smtClean="0">
                <a:solidFill>
                  <a:srgbClr val="616161"/>
                </a:solidFill>
                <a:latin typeface="+mj-lt"/>
                <a:cs typeface="Symbol" charset="2"/>
              </a:rPr>
              <a:t>E5 beamline</a:t>
            </a:r>
            <a:r>
              <a:rPr lang="en-US" sz="2400" smtClean="0">
                <a:solidFill>
                  <a:srgbClr val="616161"/>
                </a:solidFill>
              </a:rPr>
              <a:t> PSI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221418" y="2674184"/>
            <a:ext cx="184763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616161"/>
                </a:solidFill>
                <a:latin typeface="+mj-lt"/>
                <a:cs typeface="Symbol" charset="2"/>
              </a:rPr>
              <a:t>N</a:t>
            </a:r>
            <a:r>
              <a:rPr lang="en-US" sz="2400" baseline="-25000" smtClean="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en-US" sz="2400" smtClean="0">
                <a:solidFill>
                  <a:srgbClr val="616161"/>
                </a:solidFill>
                <a:latin typeface="+mj-lt"/>
                <a:cs typeface="Symbol" charset="2"/>
              </a:rPr>
              <a:t> [mA</a:t>
            </a:r>
            <a:r>
              <a:rPr lang="en-US" sz="2400" baseline="30000" smtClean="0">
                <a:solidFill>
                  <a:srgbClr val="616161"/>
                </a:solidFill>
                <a:latin typeface="+mj-lt"/>
                <a:cs typeface="Symbol" charset="2"/>
              </a:rPr>
              <a:t>-1</a:t>
            </a:r>
            <a:r>
              <a:rPr lang="en-US" sz="2400" smtClean="0">
                <a:solidFill>
                  <a:srgbClr val="616161"/>
                </a:solidFill>
                <a:latin typeface="+mj-lt"/>
                <a:cs typeface="Symbol" charset="2"/>
              </a:rPr>
              <a:t> s</a:t>
            </a:r>
            <a:r>
              <a:rPr lang="en-US" sz="2400" baseline="30000" smtClean="0">
                <a:solidFill>
                  <a:srgbClr val="616161"/>
                </a:solidFill>
                <a:latin typeface="+mj-lt"/>
                <a:cs typeface="Symbol" charset="2"/>
              </a:rPr>
              <a:t>-1</a:t>
            </a:r>
            <a:r>
              <a:rPr lang="en-US" sz="2400" smtClean="0">
                <a:solidFill>
                  <a:srgbClr val="616161"/>
                </a:solidFill>
                <a:latin typeface="+mj-lt"/>
                <a:cs typeface="Symbol" charset="2"/>
              </a:rPr>
              <a:t>]</a:t>
            </a:r>
            <a:endParaRPr lang="en-US" sz="2400" smtClean="0">
              <a:solidFill>
                <a:srgbClr val="61616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5715000"/>
            <a:ext cx="167390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616161"/>
                </a:solidFill>
                <a:latin typeface="+mj-lt"/>
                <a:cs typeface="Symbol" charset="2"/>
              </a:rPr>
              <a:t>p</a:t>
            </a:r>
            <a:r>
              <a:rPr lang="en-US" sz="2400" baseline="-25000" smtClean="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en-US" sz="2400" smtClean="0">
                <a:solidFill>
                  <a:srgbClr val="616161"/>
                </a:solidFill>
                <a:latin typeface="+mj-lt"/>
                <a:cs typeface="Symbol" charset="2"/>
              </a:rPr>
              <a:t> [MeV/c]</a:t>
            </a:r>
            <a:endParaRPr lang="en-US" sz="2400" smtClean="0">
              <a:solidFill>
                <a:srgbClr val="61616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42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4539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36869"/>
            <a:ext cx="1689100" cy="51588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609600" y="1676400"/>
            <a:ext cx="330200" cy="1092200"/>
            <a:chOff x="609600" y="1066800"/>
            <a:chExt cx="330200" cy="109220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609600" y="1066800"/>
              <a:ext cx="2286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80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7600" y="1600200"/>
            <a:ext cx="457200" cy="1092200"/>
            <a:chOff x="762000" y="1066800"/>
            <a:chExt cx="457200" cy="1092200"/>
          </a:xfrm>
        </p:grpSpPr>
        <p:cxnSp>
          <p:nvCxnSpPr>
            <p:cNvPr id="12" name="Straight Connector 11"/>
            <p:cNvCxnSpPr/>
            <p:nvPr/>
          </p:nvCxnSpPr>
          <p:spPr bwMode="auto">
            <a:xfrm flipH="1">
              <a:off x="838200" y="1066800"/>
              <a:ext cx="3810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762000"/>
            <a:ext cx="723900" cy="92863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838200" y="2895600"/>
            <a:ext cx="711200" cy="1676400"/>
            <a:chOff x="228600" y="1981200"/>
            <a:chExt cx="711200" cy="1676400"/>
          </a:xfrm>
        </p:grpSpPr>
        <p:cxnSp>
          <p:nvCxnSpPr>
            <p:cNvPr id="16" name="Straight Connector 15"/>
            <p:cNvCxnSpPr/>
            <p:nvPr/>
          </p:nvCxnSpPr>
          <p:spPr bwMode="auto">
            <a:xfrm flipV="1">
              <a:off x="228600" y="2057400"/>
              <a:ext cx="609600" cy="1600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80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572000"/>
            <a:ext cx="1752600" cy="54983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3962400" y="2743200"/>
            <a:ext cx="304800" cy="838200"/>
            <a:chOff x="762000" y="1981200"/>
            <a:chExt cx="304800" cy="838200"/>
          </a:xfrm>
        </p:grpSpPr>
        <p:cxnSp>
          <p:nvCxnSpPr>
            <p:cNvPr id="20" name="Straight Connector 19"/>
            <p:cNvCxnSpPr/>
            <p:nvPr/>
          </p:nvCxnSpPr>
          <p:spPr bwMode="auto">
            <a:xfrm flipH="1" flipV="1">
              <a:off x="838200" y="2057400"/>
              <a:ext cx="228600" cy="762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3581400"/>
            <a:ext cx="1600200" cy="62457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7239000" y="3200400"/>
            <a:ext cx="762000" cy="762000"/>
            <a:chOff x="762000" y="1981200"/>
            <a:chExt cx="762000" cy="762000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 flipV="1">
              <a:off x="838200" y="2057400"/>
              <a:ext cx="685800" cy="685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3962400"/>
            <a:ext cx="1447800" cy="52723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7391400" y="2113788"/>
            <a:ext cx="457200" cy="1092200"/>
            <a:chOff x="762000" y="1066800"/>
            <a:chExt cx="457200" cy="1092200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838200" y="1066800"/>
              <a:ext cx="3810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1371600"/>
            <a:ext cx="1308100" cy="812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31" name="Group 30"/>
          <p:cNvGrpSpPr/>
          <p:nvPr/>
        </p:nvGrpSpPr>
        <p:grpSpPr>
          <a:xfrm>
            <a:off x="6629400" y="1732788"/>
            <a:ext cx="558800" cy="1397000"/>
            <a:chOff x="1219200" y="1066800"/>
            <a:chExt cx="558800" cy="1397000"/>
          </a:xfrm>
        </p:grpSpPr>
        <p:cxnSp>
          <p:nvCxnSpPr>
            <p:cNvPr id="32" name="Straight Connector 31"/>
            <p:cNvCxnSpPr>
              <a:endCxn id="33" idx="0"/>
            </p:cNvCxnSpPr>
            <p:nvPr/>
          </p:nvCxnSpPr>
          <p:spPr bwMode="auto">
            <a:xfrm>
              <a:off x="1219200" y="1066800"/>
              <a:ext cx="469900" cy="1219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600200" y="22860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1085088"/>
            <a:ext cx="1270000" cy="7239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7308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Throughout my talk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48" y="152401"/>
            <a:ext cx="971552" cy="304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26411" y="2438400"/>
            <a:ext cx="5004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Small indicator of the </a:t>
            </a:r>
            <a:r>
              <a:rPr lang="en-US" sz="2800" b="1"/>
              <a:t>facility </a:t>
            </a:r>
          </a:p>
          <a:p>
            <a:r>
              <a:rPr lang="en-US" sz="2800"/>
              <a:t>where the experiment is located.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800600" y="381000"/>
            <a:ext cx="3352800" cy="2057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26612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/>
              <a:t>The Muon and the Big Picture</a:t>
            </a:r>
          </a:p>
          <a:p>
            <a:r>
              <a:rPr lang="en-US" sz="2800"/>
              <a:t>Muon Beams</a:t>
            </a:r>
          </a:p>
          <a:p>
            <a:r>
              <a:rPr lang="en-US" sz="2800"/>
              <a:t>Recent Muon Experiments</a:t>
            </a:r>
          </a:p>
          <a:p>
            <a:pPr lvl="1"/>
            <a:r>
              <a:rPr lang="en-US" sz="2600">
                <a:solidFill>
                  <a:srgbClr val="616161"/>
                </a:solidFill>
              </a:rPr>
              <a:t>TWIST, Muon Spin Resonance, Lamb shift, </a:t>
            </a:r>
            <a:r>
              <a:rPr lang="en-US" sz="2600" b="1">
                <a:solidFill>
                  <a:srgbClr val="616161"/>
                </a:solidFill>
              </a:rPr>
              <a:t>MuLan, MuCap/MuSun</a:t>
            </a:r>
            <a:endParaRPr lang="en-US" sz="2600">
              <a:solidFill>
                <a:srgbClr val="616161"/>
              </a:solidFill>
            </a:endParaRPr>
          </a:p>
          <a:p>
            <a:r>
              <a:rPr lang="en-US" sz="2800"/>
              <a:t>Muons at Fermilab and the Intensity Frontier</a:t>
            </a:r>
          </a:p>
          <a:p>
            <a:pPr lvl="1"/>
            <a:r>
              <a:rPr lang="en-US" sz="2600"/>
              <a:t>CLFV:</a:t>
            </a:r>
            <a:r>
              <a:rPr lang="en-US" sz="2600" b="1"/>
              <a:t> MEG</a:t>
            </a:r>
            <a:r>
              <a:rPr lang="en-US" sz="2600"/>
              <a:t> (</a:t>
            </a:r>
            <a:r>
              <a:rPr lang="en-US" sz="2600">
                <a:latin typeface="Symbol" charset="2"/>
                <a:cs typeface="Symbol" charset="2"/>
              </a:rPr>
              <a:t>m</a:t>
            </a:r>
            <a:r>
              <a:rPr lang="en-US" sz="2600" baseline="30000"/>
              <a:t>+</a:t>
            </a:r>
            <a:r>
              <a:rPr lang="en-US" sz="2600"/>
              <a:t> -&gt; e</a:t>
            </a:r>
            <a:r>
              <a:rPr lang="en-US" sz="2600" baseline="30000"/>
              <a:t>+</a:t>
            </a:r>
            <a:r>
              <a:rPr lang="en-US" sz="2600">
                <a:latin typeface="Symbol" charset="2"/>
                <a:cs typeface="Symbol" charset="2"/>
              </a:rPr>
              <a:t>g), m</a:t>
            </a:r>
            <a:r>
              <a:rPr lang="en-US" sz="2600">
                <a:cs typeface="Symbol" charset="2"/>
              </a:rPr>
              <a:t>3e</a:t>
            </a:r>
            <a:r>
              <a:rPr lang="en-US" sz="2600">
                <a:latin typeface="Symbol" charset="2"/>
                <a:cs typeface="Symbol" charset="2"/>
              </a:rPr>
              <a:t>, </a:t>
            </a:r>
            <a:r>
              <a:rPr lang="en-US" sz="2600" b="1"/>
              <a:t>Mu2e</a:t>
            </a:r>
            <a:r>
              <a:rPr lang="en-US" sz="2600"/>
              <a:t>, COMET</a:t>
            </a:r>
          </a:p>
          <a:p>
            <a:pPr lvl="1"/>
            <a:r>
              <a:rPr lang="en-US" sz="2600" b="1"/>
              <a:t>New g-2</a:t>
            </a:r>
          </a:p>
          <a:p>
            <a:pPr lvl="1"/>
            <a:r>
              <a:rPr lang="en-US" sz="2600">
                <a:cs typeface="Symbol" charset="2"/>
              </a:rPr>
              <a:t>Future Muon experiments with Project-X</a:t>
            </a:r>
            <a:endParaRPr lang="en-US" sz="2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types of proton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762001"/>
            <a:ext cx="4419600" cy="3505199"/>
          </a:xfrm>
        </p:spPr>
        <p:txBody>
          <a:bodyPr/>
          <a:lstStyle/>
          <a:p>
            <a:r>
              <a:rPr lang="en-US"/>
              <a:t>Proton target upstream of end users (here neutron spallation source SINQ)</a:t>
            </a:r>
          </a:p>
          <a:p>
            <a:r>
              <a:rPr lang="en-US"/>
              <a:t>Can use only fraction of proton beam</a:t>
            </a:r>
          </a:p>
          <a:p>
            <a:r>
              <a:rPr lang="en-US"/>
              <a:t>Usually many beamlines viewing proton target with a small solid angle</a:t>
            </a:r>
          </a:p>
          <a:p>
            <a:r>
              <a:rPr lang="en-US"/>
              <a:t>Beamlines typically use classic focussing elements with small apertures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6405" b="19951"/>
          <a:stretch/>
        </p:blipFill>
        <p:spPr>
          <a:xfrm>
            <a:off x="152400" y="990600"/>
            <a:ext cx="3452091" cy="1088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65800">
            <a:off x="762807" y="1983981"/>
            <a:ext cx="3941026" cy="422579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609600" y="2133600"/>
            <a:ext cx="76200" cy="914400"/>
          </a:xfrm>
          <a:prstGeom prst="straightConnector1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09600" y="2209800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proton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667000" y="762000"/>
            <a:ext cx="6326188" cy="5334000"/>
            <a:chOff x="2665413" y="838200"/>
            <a:chExt cx="6326188" cy="5334000"/>
          </a:xfrm>
        </p:grpSpPr>
        <p:grpSp>
          <p:nvGrpSpPr>
            <p:cNvPr id="26" name="Group 1040"/>
            <p:cNvGrpSpPr>
              <a:grpSpLocks/>
            </p:cNvGrpSpPr>
            <p:nvPr/>
          </p:nvGrpSpPr>
          <p:grpSpPr bwMode="auto">
            <a:xfrm>
              <a:off x="2665413" y="914400"/>
              <a:ext cx="6326188" cy="5257800"/>
              <a:chOff x="4031" y="912"/>
              <a:chExt cx="3985" cy="3312"/>
            </a:xfrm>
          </p:grpSpPr>
          <p:sp>
            <p:nvSpPr>
              <p:cNvPr id="28" name="Line 1041"/>
              <p:cNvSpPr>
                <a:spLocks noChangeShapeType="1"/>
              </p:cNvSpPr>
              <p:nvPr/>
            </p:nvSpPr>
            <p:spPr bwMode="auto">
              <a:xfrm flipV="1">
                <a:off x="4422" y="912"/>
                <a:ext cx="3210" cy="168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Line 1042"/>
              <p:cNvSpPr>
                <a:spLocks noChangeShapeType="1"/>
              </p:cNvSpPr>
              <p:nvPr/>
            </p:nvSpPr>
            <p:spPr bwMode="auto">
              <a:xfrm>
                <a:off x="4428" y="2916"/>
                <a:ext cx="3588" cy="130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Line 1043"/>
              <p:cNvSpPr>
                <a:spLocks noChangeShapeType="1"/>
              </p:cNvSpPr>
              <p:nvPr/>
            </p:nvSpPr>
            <p:spPr bwMode="auto">
              <a:xfrm flipV="1">
                <a:off x="4032" y="912"/>
                <a:ext cx="1968" cy="168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1044"/>
              <p:cNvSpPr>
                <a:spLocks noChangeArrowheads="1"/>
              </p:cNvSpPr>
              <p:nvPr/>
            </p:nvSpPr>
            <p:spPr bwMode="auto">
              <a:xfrm rot="21583192" flipH="1">
                <a:off x="4031" y="2584"/>
                <a:ext cx="394" cy="34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Line 1045"/>
              <p:cNvSpPr>
                <a:spLocks noChangeShapeType="1"/>
              </p:cNvSpPr>
              <p:nvPr/>
            </p:nvSpPr>
            <p:spPr bwMode="auto">
              <a:xfrm>
                <a:off x="4032" y="2928"/>
                <a:ext cx="1872" cy="120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486400" y="838200"/>
              <a:ext cx="3505200" cy="5334000"/>
              <a:chOff x="5334000" y="990600"/>
              <a:chExt cx="3505200" cy="53340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638800" y="990600"/>
                <a:ext cx="2958892" cy="3886200"/>
                <a:chOff x="5638800" y="990600"/>
                <a:chExt cx="2958892" cy="388620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38800" y="990600"/>
                  <a:ext cx="2958892" cy="3886200"/>
                </a:xfrm>
                <a:prstGeom prst="rect">
                  <a:avLst/>
                </a:prstGeom>
              </p:spPr>
            </p:pic>
            <p:cxnSp>
              <p:nvCxnSpPr>
                <p:cNvPr id="14" name="Straight Arrow Connector 13"/>
                <p:cNvCxnSpPr/>
                <p:nvPr/>
              </p:nvCxnSpPr>
              <p:spPr bwMode="auto">
                <a:xfrm>
                  <a:off x="7752862" y="3229707"/>
                  <a:ext cx="577362" cy="0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7" name="Straight Arrow Connector 16"/>
                <p:cNvCxnSpPr/>
                <p:nvPr/>
              </p:nvCxnSpPr>
              <p:spPr bwMode="auto">
                <a:xfrm>
                  <a:off x="6248400" y="3227755"/>
                  <a:ext cx="1244600" cy="0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4000" y="4432650"/>
                <a:ext cx="3505200" cy="1891950"/>
              </a:xfrm>
              <a:prstGeom prst="rect">
                <a:avLst/>
              </a:prstGeom>
            </p:spPr>
          </p:pic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72261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types of proton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762001"/>
            <a:ext cx="4419600" cy="3505199"/>
          </a:xfrm>
        </p:spPr>
        <p:txBody>
          <a:bodyPr/>
          <a:lstStyle/>
          <a:p>
            <a:r>
              <a:rPr lang="en-US"/>
              <a:t>Proton target at end of beamline where all of the remaining beam can interact</a:t>
            </a:r>
          </a:p>
          <a:p>
            <a:r>
              <a:rPr lang="en-US"/>
              <a:t>PSI invesigates a new muon beamline at neutron spallation target</a:t>
            </a:r>
          </a:p>
          <a:p>
            <a:r>
              <a:rPr lang="en-US"/>
              <a:t>Use large aperture capture solenoid to increase muon flux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5" name="Picture 1038" descr="F:\EigeneDateien\MuCap\Vorträge\Troia2007\expha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45720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657600" y="838200"/>
            <a:ext cx="5335649" cy="3657600"/>
            <a:chOff x="3657599" y="914400"/>
            <a:chExt cx="5335649" cy="3657600"/>
          </a:xfrm>
        </p:grpSpPr>
        <p:grpSp>
          <p:nvGrpSpPr>
            <p:cNvPr id="8" name="Group 1040"/>
            <p:cNvGrpSpPr>
              <a:grpSpLocks/>
            </p:cNvGrpSpPr>
            <p:nvPr/>
          </p:nvGrpSpPr>
          <p:grpSpPr bwMode="auto">
            <a:xfrm>
              <a:off x="3657599" y="914400"/>
              <a:ext cx="5334000" cy="3657600"/>
              <a:chOff x="4031" y="624"/>
              <a:chExt cx="3360" cy="2304"/>
            </a:xfrm>
          </p:grpSpPr>
          <p:sp>
            <p:nvSpPr>
              <p:cNvPr id="15" name="Line 1041"/>
              <p:cNvSpPr>
                <a:spLocks noChangeShapeType="1"/>
              </p:cNvSpPr>
              <p:nvPr/>
            </p:nvSpPr>
            <p:spPr bwMode="auto">
              <a:xfrm flipV="1">
                <a:off x="4422" y="624"/>
                <a:ext cx="2969" cy="19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Line 1042"/>
              <p:cNvSpPr>
                <a:spLocks noChangeShapeType="1"/>
              </p:cNvSpPr>
              <p:nvPr/>
            </p:nvSpPr>
            <p:spPr bwMode="auto">
              <a:xfrm flipV="1">
                <a:off x="4428" y="2448"/>
                <a:ext cx="2963" cy="4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Line 1043"/>
              <p:cNvSpPr>
                <a:spLocks noChangeShapeType="1"/>
              </p:cNvSpPr>
              <p:nvPr/>
            </p:nvSpPr>
            <p:spPr bwMode="auto">
              <a:xfrm flipV="1">
                <a:off x="4032" y="624"/>
                <a:ext cx="527" cy="19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044"/>
              <p:cNvSpPr>
                <a:spLocks noChangeArrowheads="1"/>
              </p:cNvSpPr>
              <p:nvPr/>
            </p:nvSpPr>
            <p:spPr bwMode="auto">
              <a:xfrm rot="21583192" flipH="1">
                <a:off x="4031" y="2584"/>
                <a:ext cx="394" cy="34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Line 1045"/>
              <p:cNvSpPr>
                <a:spLocks noChangeShapeType="1"/>
              </p:cNvSpPr>
              <p:nvPr/>
            </p:nvSpPr>
            <p:spPr bwMode="auto">
              <a:xfrm flipV="1">
                <a:off x="4032" y="2448"/>
                <a:ext cx="527" cy="48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r="45732" b="29408"/>
            <a:stretch/>
          </p:blipFill>
          <p:spPr>
            <a:xfrm>
              <a:off x="4495800" y="914400"/>
              <a:ext cx="4497448" cy="28956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42974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Proposal: High intensity muon beam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3364545" cy="487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371600"/>
            <a:ext cx="4855478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83042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beams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921" t="1730" r="4301" b="13418"/>
          <a:stretch/>
        </p:blipFill>
        <p:spPr>
          <a:xfrm>
            <a:off x="2579076" y="533400"/>
            <a:ext cx="6564924" cy="5748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62" y="3578439"/>
            <a:ext cx="1524000" cy="46545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23462"/>
            <a:ext cx="1600200" cy="62457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0" y="1981200"/>
            <a:ext cx="1308100" cy="812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952262"/>
            <a:ext cx="1600200" cy="50202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4491440"/>
            <a:ext cx="495300" cy="63538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5222563"/>
            <a:ext cx="1143000" cy="41623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4813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experiments: Beam rates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267016"/>
              </p:ext>
            </p:extLst>
          </p:nvPr>
        </p:nvGraphicFramePr>
        <p:xfrm>
          <a:off x="533400" y="1447800"/>
          <a:ext cx="8153401" cy="4348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09800"/>
                <a:gridCol w="1066800"/>
                <a:gridCol w="1676400"/>
                <a:gridCol w="1219200"/>
                <a:gridCol w="304800"/>
                <a:gridCol w="16764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Experiment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Beam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Momentum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Rates [1/s]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Beamline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TWIST</a:t>
                      </a:r>
                      <a:endParaRPr lang="en-US" baseline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30303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30303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29.8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&lt;5 * 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b="1" baseline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TRIUMF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Muon lamb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baseline="3000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 MeV/c</a:t>
                      </a:r>
                    </a:p>
                    <a:p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~1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~10</a:t>
                      </a:r>
                      <a:r>
                        <a:rPr lang="en-US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en-US" baseline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~2.5 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* 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b="1" baseline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E5 @ PSI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MuLan</a:t>
                      </a:r>
                      <a:endParaRPr lang="en-US" baseline="300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30303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30303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29.8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 * 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US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E3 @ PSI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MuCap / MuSun</a:t>
                      </a:r>
                      <a:endParaRPr lang="en-US" baseline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34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 * 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E3 @ PSI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MEG</a:t>
                      </a: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30303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30303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29.8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 * 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US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E5 @ PSI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MEG</a:t>
                      </a:r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upgrade</a:t>
                      </a: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30303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30303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29.8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 * 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US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E5 @ PSI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30303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303030"/>
                          </a:solidFill>
                        </a:rPr>
                        <a:t>+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-&gt; e</a:t>
                      </a:r>
                      <a:r>
                        <a:rPr lang="en-US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</a:t>
                      </a:r>
                      <a:r>
                        <a:rPr lang="en-US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</a:t>
                      </a:r>
                      <a:r>
                        <a:rPr lang="en-US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en-US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(Ph. I)</a:t>
                      </a:r>
                      <a:endParaRPr lang="en-US" baseline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30303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30303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29.8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&lt;1 * 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en-US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E5 @ PSI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30303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303030"/>
                          </a:solidFill>
                        </a:rPr>
                        <a:t>+</a:t>
                      </a:r>
                      <a:r>
                        <a:rPr lang="en-US" sz="1800" kern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-&gt; e</a:t>
                      </a:r>
                      <a:r>
                        <a:rPr lang="en-US" sz="1800" kern="1200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en-US" sz="1800" kern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</a:t>
                      </a:r>
                      <a:r>
                        <a:rPr lang="en-US" sz="1800" kern="1200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en-US" sz="1800" kern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</a:t>
                      </a:r>
                      <a:r>
                        <a:rPr lang="en-US" sz="1800" kern="1200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en-US" sz="1800" kern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(Ph. II)</a:t>
                      </a:r>
                      <a:endParaRPr lang="en-US" sz="1800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30303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30303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29.8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 * 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</a:t>
                      </a:r>
                      <a:endParaRPr lang="en-US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HIMB @ PSI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Mu2e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30000">
                          <a:solidFill>
                            <a:srgbClr val="FF0000"/>
                          </a:solidFill>
                          <a:latin typeface="+mn-lt"/>
                          <a:cs typeface="+mn-cs"/>
                        </a:rPr>
                        <a:t>-</a:t>
                      </a:r>
                      <a:endParaRPr lang="en-US" baseline="300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~40 MeV/c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</a:t>
                      </a:r>
                      <a:r>
                        <a:rPr lang="en-US" b="1" baseline="300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en-US" b="1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FNAL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36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/>
              <a:t>The Muon and the Big Picture</a:t>
            </a:r>
          </a:p>
          <a:p>
            <a:r>
              <a:rPr lang="en-US" sz="2800"/>
              <a:t>Muon Beams</a:t>
            </a:r>
          </a:p>
          <a:p>
            <a:r>
              <a:rPr lang="en-US" sz="2800">
                <a:solidFill>
                  <a:srgbClr val="616161"/>
                </a:solidFill>
              </a:rPr>
              <a:t>Recent Muon Experiments</a:t>
            </a:r>
          </a:p>
          <a:p>
            <a:pPr lvl="1"/>
            <a:r>
              <a:rPr lang="en-US" sz="2600">
                <a:solidFill>
                  <a:srgbClr val="616161"/>
                </a:solidFill>
              </a:rPr>
              <a:t>TWIST, Muon Spin Resonance, Lamb shift, </a:t>
            </a:r>
            <a:r>
              <a:rPr lang="en-US" sz="2600" b="1">
                <a:solidFill>
                  <a:srgbClr val="616161"/>
                </a:solidFill>
              </a:rPr>
              <a:t>MuLan, MuCap/MuSun</a:t>
            </a:r>
            <a:endParaRPr lang="en-US" sz="2600">
              <a:solidFill>
                <a:srgbClr val="616161"/>
              </a:solidFill>
            </a:endParaRPr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Muons at Fermilab and the Intensity Frontier</a:t>
            </a:r>
          </a:p>
          <a:p>
            <a:pPr lvl="1"/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CLFV:</a:t>
            </a:r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 MEG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600" baseline="3000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 -&gt; e</a:t>
            </a:r>
            <a:r>
              <a:rPr lang="en-US" sz="2600" baseline="3000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g), m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cs typeface="Symbol" charset="2"/>
              </a:rPr>
              <a:t>3e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, </a:t>
            </a:r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Mu2e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, COMET</a:t>
            </a:r>
          </a:p>
          <a:p>
            <a:pPr lvl="1"/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New g-2</a:t>
            </a:r>
          </a:p>
          <a:p>
            <a:pPr lvl="1"/>
            <a:r>
              <a:rPr lang="en-US" sz="2600">
                <a:solidFill>
                  <a:schemeClr val="bg1">
                    <a:lumMod val="85000"/>
                  </a:schemeClr>
                </a:solidFill>
                <a:cs typeface="Symbol" charset="2"/>
              </a:rPr>
              <a:t>Future Muon experiments with Project-X</a:t>
            </a:r>
            <a:endParaRPr lang="en-US" sz="2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2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TWIST: Triumf Weak Interaction Symmetry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419600" cy="4525963"/>
          </a:xfrm>
        </p:spPr>
        <p:txBody>
          <a:bodyPr/>
          <a:lstStyle/>
          <a:p>
            <a:r>
              <a:rPr lang="en-US" sz="2000"/>
              <a:t>Precise measurement of the Michel parameters</a:t>
            </a:r>
          </a:p>
          <a:p>
            <a:r>
              <a:rPr lang="en-US" sz="2000"/>
              <a:t>Compare to SM predicition:</a:t>
            </a:r>
            <a:r>
              <a:rPr lang="en-US" sz="2000">
                <a:solidFill>
                  <a:srgbClr val="616161"/>
                </a:solidFill>
                <a:latin typeface="Symbol" charset="2"/>
                <a:cs typeface="Symbol" charset="2"/>
              </a:rPr>
              <a:t>	</a:t>
            </a:r>
          </a:p>
          <a:p>
            <a:pPr marL="0" indent="0">
              <a:buNone/>
            </a:pPr>
            <a:r>
              <a:rPr lang="en-US" sz="2000" b="1">
                <a:solidFill>
                  <a:srgbClr val="616161"/>
                </a:solidFill>
                <a:latin typeface="Symbol" charset="2"/>
                <a:cs typeface="Symbol" charset="2"/>
              </a:rPr>
              <a:t>	r = 0.75	   h = 0</a:t>
            </a:r>
          </a:p>
          <a:p>
            <a:pPr marL="0" indent="0">
              <a:buNone/>
            </a:pPr>
            <a:r>
              <a:rPr lang="en-US" sz="2000" b="1">
                <a:solidFill>
                  <a:srgbClr val="616161"/>
                </a:solidFill>
                <a:latin typeface="Symbol" charset="2"/>
                <a:cs typeface="Symbol" charset="2"/>
              </a:rPr>
              <a:t>	</a:t>
            </a:r>
            <a:r>
              <a:rPr lang="en-US" sz="2000" b="1">
                <a:solidFill>
                  <a:srgbClr val="616161"/>
                </a:solidFill>
                <a:cs typeface="Symbol" charset="2"/>
              </a:rPr>
              <a:t>P</a:t>
            </a:r>
            <a:r>
              <a:rPr lang="en-US" sz="2000" b="1" baseline="-250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>
                <a:solidFill>
                  <a:srgbClr val="616161"/>
                </a:solidFill>
                <a:latin typeface="Symbol" charset="2"/>
                <a:cs typeface="Symbol" charset="2"/>
              </a:rPr>
              <a:t>x = 1	   d = 0.75</a:t>
            </a:r>
          </a:p>
          <a:p>
            <a:r>
              <a:rPr lang="en-US" sz="2000"/>
              <a:t>Sensitive to contributions from</a:t>
            </a:r>
            <a:br>
              <a:rPr lang="en-US" sz="2000"/>
            </a:br>
            <a:r>
              <a:rPr lang="en-US" sz="2000"/>
              <a:t>weak right-handed particles</a:t>
            </a:r>
          </a:p>
          <a:p>
            <a:r>
              <a:rPr lang="en-US" sz="2000"/>
              <a:t>Highly polarized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 baseline="30000"/>
              <a:t>+</a:t>
            </a:r>
            <a:r>
              <a:rPr lang="en-US" sz="2000"/>
              <a:t> beam stopped in Ag or Al target in a very symmetric detector</a:t>
            </a:r>
          </a:p>
          <a:p>
            <a:r>
              <a:rPr lang="en-US" sz="2000"/>
              <a:t>Track e</a:t>
            </a:r>
            <a:r>
              <a:rPr lang="en-US" sz="2000" baseline="30000"/>
              <a:t>+</a:t>
            </a:r>
            <a:r>
              <a:rPr lang="en-US" sz="2000"/>
              <a:t> in well-known, uniform field</a:t>
            </a:r>
          </a:p>
          <a:p>
            <a:r>
              <a:rPr lang="en-US" sz="2000"/>
              <a:t>Analysis relies on comparison with detailed simulations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26" y="152400"/>
            <a:ext cx="997974" cy="304800"/>
          </a:xfrm>
          <a:prstGeom prst="rect">
            <a:avLst/>
          </a:prstGeom>
          <a:ln w="38100" cmpd="sng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85800"/>
            <a:ext cx="4191000" cy="3480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23022"/>
          <a:stretch/>
        </p:blipFill>
        <p:spPr>
          <a:xfrm>
            <a:off x="4778617" y="4246068"/>
            <a:ext cx="3831983" cy="223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TWIST: Results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26" y="152400"/>
            <a:ext cx="997974" cy="304800"/>
          </a:xfrm>
          <a:prstGeom prst="rect">
            <a:avLst/>
          </a:prstGeom>
          <a:ln w="38100" cmpd="sng">
            <a:noFill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3450"/>
            <a:ext cx="4829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9" y="1752600"/>
            <a:ext cx="4876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4023"/>
            <a:ext cx="49625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4400" y="3349823"/>
            <a:ext cx="3693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A. Hillairet et al., Phys. Rev. D 85, 092013 (2012)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5" y="4248150"/>
            <a:ext cx="80676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736" y="533400"/>
            <a:ext cx="3511264" cy="2451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2895600"/>
            <a:ext cx="3443250" cy="1066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2057400"/>
            <a:ext cx="3670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cs typeface="Symbol" charset="2"/>
              </a:rPr>
              <a:t>J.F. Bueno et al., Phys. Rev. D 84, 032005 (2011)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600" y="2205335"/>
            <a:ext cx="8686800" cy="4119265"/>
            <a:chOff x="228600" y="2205335"/>
            <a:chExt cx="8686800" cy="4119265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28600" y="2209800"/>
              <a:ext cx="8686800" cy="411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/>
            <a:srcRect t="715" r="553" b="1587"/>
            <a:stretch/>
          </p:blipFill>
          <p:spPr>
            <a:xfrm>
              <a:off x="466337" y="2843637"/>
              <a:ext cx="8201713" cy="3435283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49759" y="2205335"/>
              <a:ext cx="78388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This puts limits on specific Left-Right-Symmetric (LRS)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152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Spin Resonance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837"/>
            <a:ext cx="8229600" cy="4525963"/>
          </a:xfrm>
        </p:spPr>
        <p:txBody>
          <a:bodyPr/>
          <a:lstStyle/>
          <a:p>
            <a:r>
              <a:rPr lang="en-US" sz="2800"/>
              <a:t>Basic principle: </a:t>
            </a:r>
          </a:p>
          <a:p>
            <a:pPr lvl="1"/>
            <a:r>
              <a:rPr lang="en-US" sz="2000"/>
              <a:t>Stop low energy polarized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 baseline="30000"/>
              <a:t>+</a:t>
            </a:r>
            <a:r>
              <a:rPr lang="en-US" sz="2000"/>
              <a:t> in sample </a:t>
            </a:r>
          </a:p>
          <a:p>
            <a:pPr lvl="1"/>
            <a:r>
              <a:rPr lang="en-US" sz="2000"/>
              <a:t>Muon spin precesses in internal or external magnetic field (Larmor precession)</a:t>
            </a:r>
          </a:p>
          <a:p>
            <a:pPr lvl="1"/>
            <a:r>
              <a:rPr lang="en-US" sz="2000"/>
              <a:t>Observe this precession via decay electron time spectrum (remember light house effect)</a:t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endParaRPr lang="en-US" sz="2000"/>
          </a:p>
          <a:p>
            <a:endParaRPr lang="en-US" sz="2800"/>
          </a:p>
          <a:p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495800" y="6172200"/>
            <a:ext cx="4073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*Plots taken from </a:t>
            </a:r>
            <a:r>
              <a:rPr lang="en-US" sz="1400">
                <a:hlinkClick r:id="rId2"/>
              </a:rPr>
              <a:t>colloquium by A. Suter</a:t>
            </a:r>
            <a:r>
              <a:rPr lang="en-US" sz="1400"/>
              <a:t> at Fermilab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52400"/>
            <a:ext cx="997974" cy="304800"/>
          </a:xfrm>
          <a:prstGeom prst="rect">
            <a:avLst/>
          </a:prstGeom>
          <a:ln w="38100" cmpd="sng"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52400"/>
            <a:ext cx="613171" cy="381000"/>
          </a:xfrm>
          <a:prstGeom prst="rect">
            <a:avLst/>
          </a:prstGeom>
          <a:ln w="38100" cmpd="sng"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152400"/>
            <a:ext cx="322185" cy="413308"/>
          </a:xfrm>
          <a:prstGeom prst="rect">
            <a:avLst/>
          </a:prstGeom>
          <a:ln w="38100" cmpd="sng">
            <a:noFill/>
          </a:ln>
        </p:spPr>
      </p:pic>
      <p:pic>
        <p:nvPicPr>
          <p:cNvPr id="41" name="Picture 4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135383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9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typical MuSR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105400"/>
            <a:ext cx="8229600" cy="944563"/>
          </a:xfrm>
        </p:spPr>
        <p:txBody>
          <a:bodyPr/>
          <a:lstStyle/>
          <a:p>
            <a:r>
              <a:rPr lang="en-US" sz="2000"/>
              <a:t>Muon momentum selects different sample depth (sub-mm down to nm)</a:t>
            </a:r>
          </a:p>
          <a:p>
            <a:r>
              <a:rPr lang="en-US" sz="2000"/>
              <a:t>Study properties related to sample magnetism, superconductivity, chemistry and semiconductor physics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685800" y="914400"/>
            <a:ext cx="3810000" cy="4114800"/>
            <a:chOff x="24" y="485"/>
            <a:chExt cx="3300" cy="3187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24" y="485"/>
              <a:ext cx="3300" cy="3187"/>
              <a:chOff x="295" y="663"/>
              <a:chExt cx="3300" cy="3187"/>
            </a:xfrm>
          </p:grpSpPr>
          <p:pic>
            <p:nvPicPr>
              <p:cNvPr id="9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663"/>
                <a:ext cx="3300" cy="3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FE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Oval 13"/>
              <p:cNvSpPr>
                <a:spLocks noChangeArrowheads="1"/>
              </p:cNvSpPr>
              <p:nvPr/>
            </p:nvSpPr>
            <p:spPr bwMode="auto">
              <a:xfrm>
                <a:off x="757" y="2085"/>
                <a:ext cx="188" cy="1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1" name="Oval 14"/>
              <p:cNvSpPr>
                <a:spLocks noChangeArrowheads="1"/>
              </p:cNvSpPr>
              <p:nvPr/>
            </p:nvSpPr>
            <p:spPr bwMode="auto">
              <a:xfrm>
                <a:off x="1805" y="2605"/>
                <a:ext cx="188" cy="1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2" name="Oval 15"/>
              <p:cNvSpPr>
                <a:spLocks noChangeArrowheads="1"/>
              </p:cNvSpPr>
              <p:nvPr/>
            </p:nvSpPr>
            <p:spPr bwMode="auto">
              <a:xfrm>
                <a:off x="1071" y="2850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C339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3" name="Oval 16"/>
              <p:cNvSpPr>
                <a:spLocks noChangeArrowheads="1"/>
              </p:cNvSpPr>
              <p:nvPr/>
            </p:nvSpPr>
            <p:spPr bwMode="auto">
              <a:xfrm>
                <a:off x="1615" y="3458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C339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4" name="Oval 17"/>
              <p:cNvSpPr>
                <a:spLocks noChangeArrowheads="1"/>
              </p:cNvSpPr>
              <p:nvPr/>
            </p:nvSpPr>
            <p:spPr bwMode="auto">
              <a:xfrm>
                <a:off x="3071" y="1850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>
                <a:off x="936" y="2220"/>
                <a:ext cx="260" cy="1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 flipV="1">
                <a:off x="3412" y="1648"/>
                <a:ext cx="140" cy="84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 flipV="1">
                <a:off x="2300" y="2180"/>
                <a:ext cx="392" cy="25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 flipH="1">
                <a:off x="1596" y="3572"/>
                <a:ext cx="64" cy="228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flipV="1">
                <a:off x="2828" y="1944"/>
                <a:ext cx="252" cy="15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 flipH="1">
                <a:off x="676" y="3008"/>
                <a:ext cx="144" cy="36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 flipH="1">
                <a:off x="1764" y="2796"/>
                <a:ext cx="104" cy="408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2" name="Line 25"/>
              <p:cNvSpPr>
                <a:spLocks noChangeShapeType="1"/>
              </p:cNvSpPr>
              <p:nvPr/>
            </p:nvSpPr>
            <p:spPr bwMode="auto">
              <a:xfrm flipH="1">
                <a:off x="1196" y="2716"/>
                <a:ext cx="604" cy="184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</p:grp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1365" y="1290"/>
              <a:ext cx="219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r>
                <a:rPr lang="de-CH" sz="2000" dirty="0">
                  <a:solidFill>
                    <a:srgbClr val="FF0000"/>
                  </a:solidFill>
                </a:rPr>
                <a:t>B</a:t>
              </a:r>
              <a:r>
                <a:rPr lang="de-CH" sz="2000" baseline="-25000" dirty="0">
                  <a:solidFill>
                    <a:srgbClr val="FF0000"/>
                  </a:solidFill>
                </a:rPr>
                <a:t>µ</a:t>
              </a:r>
            </a:p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endParaRPr lang="de-CH" sz="200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2528887" y="954087"/>
            <a:ext cx="2576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100000"/>
              </a:spcBef>
              <a:spcAft>
                <a:spcPts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kumimoji="0" lang="de-CH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B</a:t>
            </a:r>
            <a:r>
              <a:rPr kumimoji="0" lang="el-GR" sz="1800" b="1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μ</a:t>
            </a:r>
            <a:r>
              <a:rPr kumimoji="0" lang="de-CH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internal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or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external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field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 flipH="1">
            <a:off x="2590800" y="1295400"/>
            <a:ext cx="5207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5295900" y="952500"/>
            <a:ext cx="3668713" cy="2744787"/>
            <a:chOff x="3515" y="612"/>
            <a:chExt cx="2130" cy="1567"/>
          </a:xfrm>
        </p:grpSpPr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618"/>
              <a:ext cx="2130" cy="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3D9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5031" y="612"/>
              <a:ext cx="193" cy="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4271" y="686"/>
              <a:ext cx="813" cy="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4959" y="670"/>
              <a:ext cx="127" cy="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775075"/>
            <a:ext cx="400208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494588" y="3733800"/>
            <a:ext cx="457200" cy="412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5988050" y="4441825"/>
            <a:ext cx="242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G(t)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contains the physics</a:t>
            </a:r>
          </a:p>
        </p:txBody>
      </p:sp>
      <p:sp>
        <p:nvSpPr>
          <p:cNvPr id="33" name="AutoShape 34"/>
          <p:cNvSpPr>
            <a:spLocks noChangeArrowheads="1"/>
          </p:cNvSpPr>
          <p:nvPr/>
        </p:nvSpPr>
        <p:spPr bwMode="auto">
          <a:xfrm rot="7468344">
            <a:off x="7331869" y="4274344"/>
            <a:ext cx="320675" cy="115887"/>
          </a:xfrm>
          <a:prstGeom prst="notchedRightArrow">
            <a:avLst>
              <a:gd name="adj1" fmla="val 50000"/>
              <a:gd name="adj2" fmla="val 69178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95800" y="6172200"/>
            <a:ext cx="4073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*Plots taken from </a:t>
            </a:r>
            <a:r>
              <a:rPr lang="en-US" sz="1400">
                <a:hlinkClick r:id="rId5"/>
              </a:rPr>
              <a:t>colloquium by A. Suter</a:t>
            </a:r>
            <a:r>
              <a:rPr lang="en-US" sz="1400"/>
              <a:t> at Fermilab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52400"/>
            <a:ext cx="997974" cy="304800"/>
          </a:xfrm>
          <a:prstGeom prst="rect">
            <a:avLst/>
          </a:prstGeom>
          <a:ln w="38100" cmpd="sng"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152400"/>
            <a:ext cx="613171" cy="381000"/>
          </a:xfrm>
          <a:prstGeom prst="rect">
            <a:avLst/>
          </a:prstGeom>
          <a:ln w="38100" cmpd="sng"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152400"/>
            <a:ext cx="322185" cy="413308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86885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>
                <a:solidFill>
                  <a:srgbClr val="FF0000"/>
                </a:solidFill>
              </a:rPr>
              <a:t>The Muon and the Big Picture</a:t>
            </a:r>
          </a:p>
          <a:p>
            <a:r>
              <a:rPr lang="en-US" sz="2800">
                <a:solidFill>
                  <a:srgbClr val="FF0000"/>
                </a:solidFill>
              </a:rPr>
              <a:t>Muon Beams</a:t>
            </a:r>
          </a:p>
          <a:p>
            <a:r>
              <a:rPr lang="en-US" sz="2800">
                <a:solidFill>
                  <a:srgbClr val="FF0000"/>
                </a:solidFill>
              </a:rPr>
              <a:t>Recent Muon Experiments</a:t>
            </a:r>
          </a:p>
          <a:p>
            <a:pPr lvl="1"/>
            <a:r>
              <a:rPr lang="en-US" sz="2600">
                <a:solidFill>
                  <a:srgbClr val="FF0000"/>
                </a:solidFill>
              </a:rPr>
              <a:t>TWIST, Muon Spin Resonance, Lamb shift, </a:t>
            </a:r>
            <a:r>
              <a:rPr lang="en-US" sz="2600" b="1">
                <a:solidFill>
                  <a:srgbClr val="FF0000"/>
                </a:solidFill>
              </a:rPr>
              <a:t>MuLan, MuCap/MuSun</a:t>
            </a:r>
            <a:endParaRPr lang="en-US" sz="2600">
              <a:solidFill>
                <a:srgbClr val="FF0000"/>
              </a:solidFill>
            </a:endParaRPr>
          </a:p>
          <a:p>
            <a:r>
              <a:rPr lang="en-US" sz="2800"/>
              <a:t>Muons at Fermilab and the Intensity Frontier</a:t>
            </a:r>
          </a:p>
          <a:p>
            <a:pPr lvl="1"/>
            <a:r>
              <a:rPr lang="en-US" sz="2600"/>
              <a:t>CLFV:</a:t>
            </a:r>
            <a:r>
              <a:rPr lang="en-US" sz="2600" b="1"/>
              <a:t> MEG</a:t>
            </a:r>
            <a:r>
              <a:rPr lang="en-US" sz="2600"/>
              <a:t> (</a:t>
            </a:r>
            <a:r>
              <a:rPr lang="en-US" sz="2600">
                <a:latin typeface="Symbol" charset="2"/>
                <a:cs typeface="Symbol" charset="2"/>
              </a:rPr>
              <a:t>m</a:t>
            </a:r>
            <a:r>
              <a:rPr lang="en-US" sz="2600" baseline="30000"/>
              <a:t>+</a:t>
            </a:r>
            <a:r>
              <a:rPr lang="en-US" sz="2600"/>
              <a:t> -&gt; e</a:t>
            </a:r>
            <a:r>
              <a:rPr lang="en-US" sz="2600" baseline="30000"/>
              <a:t>+</a:t>
            </a:r>
            <a:r>
              <a:rPr lang="en-US" sz="2600">
                <a:latin typeface="Symbol" charset="2"/>
                <a:cs typeface="Symbol" charset="2"/>
              </a:rPr>
              <a:t>g), m</a:t>
            </a:r>
            <a:r>
              <a:rPr lang="en-US" sz="2600">
                <a:cs typeface="Symbol" charset="2"/>
              </a:rPr>
              <a:t>3e</a:t>
            </a:r>
            <a:r>
              <a:rPr lang="en-US" sz="2600">
                <a:latin typeface="Symbol" charset="2"/>
                <a:cs typeface="Symbol" charset="2"/>
              </a:rPr>
              <a:t>, </a:t>
            </a:r>
            <a:r>
              <a:rPr lang="en-US" sz="2600" b="1"/>
              <a:t>Mu2e</a:t>
            </a:r>
            <a:r>
              <a:rPr lang="en-US" sz="2600"/>
              <a:t>, COMET</a:t>
            </a:r>
          </a:p>
          <a:p>
            <a:pPr lvl="1"/>
            <a:r>
              <a:rPr lang="en-US" sz="2600" b="1"/>
              <a:t>New g-2</a:t>
            </a:r>
          </a:p>
          <a:p>
            <a:pPr lvl="1"/>
            <a:r>
              <a:rPr lang="en-US" sz="2600">
                <a:cs typeface="Symbol" charset="2"/>
              </a:rPr>
              <a:t>Future Muon experiments with Project-X</a:t>
            </a:r>
            <a:endParaRPr lang="en-US" sz="2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85690" y="2325109"/>
            <a:ext cx="1211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PART 1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885691" y="4382509"/>
            <a:ext cx="1211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91325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Hydrogen Lamb Shift – Proton Charge Radius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sz="2000"/>
              <a:t>Muon forms hydrogen-like atoms</a:t>
            </a:r>
          </a:p>
          <a:p>
            <a:r>
              <a:rPr lang="en-US" sz="2000"/>
              <a:t>Bohr radius is 186 times smaller than in hydrogen</a:t>
            </a:r>
          </a:p>
          <a:p>
            <a:r>
              <a:rPr lang="en-US" sz="2000"/>
              <a:t>The muon overlaps much more with the proton and can probe</a:t>
            </a:r>
            <a:br>
              <a:rPr lang="en-US" sz="2000"/>
            </a:br>
            <a:r>
              <a:rPr lang="en-US" sz="2000"/>
              <a:t>its charge structure</a:t>
            </a:r>
          </a:p>
          <a:p>
            <a:r>
              <a:rPr lang="en-US" sz="2000"/>
              <a:t>Energy levels are changed due to proton’s charge distribution</a:t>
            </a:r>
          </a:p>
          <a:p>
            <a:r>
              <a:rPr lang="en-US" sz="2000"/>
              <a:t>Measure the 2S – 2P transition in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 baseline="30000"/>
              <a:t>-</a:t>
            </a:r>
            <a:r>
              <a:rPr lang="en-US" sz="2000"/>
              <a:t>p (muonic Lamb shift)</a:t>
            </a:r>
          </a:p>
          <a:p>
            <a:r>
              <a:rPr lang="en-US" sz="2000"/>
              <a:t>Extract proton charge radius </a:t>
            </a:r>
            <a:r>
              <a:rPr lang="en-US" sz="2000">
                <a:solidFill>
                  <a:srgbClr val="FF0000"/>
                </a:solidFill>
              </a:rPr>
              <a:t>r</a:t>
            </a:r>
            <a:r>
              <a:rPr lang="en-US" sz="2000" baseline="-25000">
                <a:solidFill>
                  <a:srgbClr val="FF0000"/>
                </a:solidFill>
              </a:rPr>
              <a:t>p</a:t>
            </a:r>
            <a:r>
              <a:rPr lang="en-US" sz="2000"/>
              <a:t> from this transition 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Knowledge of the charge and magnetic</a:t>
            </a:r>
            <a:br>
              <a:rPr lang="en-US" sz="2000"/>
            </a:br>
            <a:r>
              <a:rPr lang="en-US" sz="2000"/>
              <a:t>distributions inside the proton are needed</a:t>
            </a:r>
            <a:br>
              <a:rPr lang="en-US" sz="2000"/>
            </a:br>
            <a:r>
              <a:rPr lang="en-US" sz="2000"/>
              <a:t>for precision tests of bound-state QED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467600" y="685800"/>
            <a:ext cx="1524000" cy="1023620"/>
            <a:chOff x="2784" y="3480"/>
            <a:chExt cx="720" cy="744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784" y="3648"/>
              <a:ext cx="432" cy="576"/>
            </a:xfrm>
            <a:prstGeom prst="curvedRightArrow">
              <a:avLst>
                <a:gd name="adj1" fmla="val 5741"/>
                <a:gd name="adj2" fmla="val 32407"/>
                <a:gd name="adj3" fmla="val 33333"/>
              </a:avLst>
            </a:prstGeom>
            <a:solidFill>
              <a:srgbClr val="333399"/>
            </a:solidFill>
            <a:ln w="127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198" y="3480"/>
              <a:ext cx="203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Times New Roman" pitchFamily="18" charset="0"/>
                </a:rPr>
                <a:t>-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3012" y="3714"/>
              <a:ext cx="288" cy="332"/>
              <a:chOff x="2976" y="3714"/>
              <a:chExt cx="288" cy="332"/>
            </a:xfrm>
          </p:grpSpPr>
          <p:sp>
            <p:nvSpPr>
              <p:cNvPr id="13" name="Oval 8"/>
              <p:cNvSpPr>
                <a:spLocks noChangeArrowheads="1"/>
              </p:cNvSpPr>
              <p:nvPr/>
            </p:nvSpPr>
            <p:spPr bwMode="auto">
              <a:xfrm>
                <a:off x="2976" y="374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00"/>
                  </a:gs>
                  <a:gs pos="100000">
                    <a:srgbClr val="99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3018" y="3714"/>
                <a:ext cx="159" cy="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0" tIns="45702" rIns="91400" bIns="45702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rPr>
                  <a:t>p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12" name="Arc 10"/>
            <p:cNvSpPr>
              <a:spLocks/>
            </p:cNvSpPr>
            <p:nvPr/>
          </p:nvSpPr>
          <p:spPr bwMode="auto">
            <a:xfrm flipV="1">
              <a:off x="3264" y="3685"/>
              <a:ext cx="240" cy="443"/>
            </a:xfrm>
            <a:custGeom>
              <a:avLst/>
              <a:gdLst>
                <a:gd name="T0" fmla="*/ 0 w 21600"/>
                <a:gd name="T1" fmla="*/ 0 h 41034"/>
                <a:gd name="T2" fmla="*/ 0 w 21600"/>
                <a:gd name="T3" fmla="*/ 0 h 41034"/>
                <a:gd name="T4" fmla="*/ 0 w 21600"/>
                <a:gd name="T5" fmla="*/ 0 h 410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103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874"/>
                    <a:pt x="16872" y="37422"/>
                    <a:pt x="9427" y="41034"/>
                  </a:cubicBezTo>
                </a:path>
                <a:path w="21600" h="4103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874"/>
                    <a:pt x="16872" y="37422"/>
                    <a:pt x="9427" y="4103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6934200" cy="42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811">
            <a:off x="6144096" y="3434712"/>
            <a:ext cx="2340558" cy="32591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50118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Lamb Shift – Experimental technique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667000"/>
            <a:ext cx="5343525" cy="36576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sz="2000"/>
              <a:t>Negative pions are captured in cyclotron trap and decay into MeV muons</a:t>
            </a:r>
          </a:p>
          <a:p>
            <a:r>
              <a:rPr lang="en-US" sz="2000"/>
              <a:t>Thin foil slows muons</a:t>
            </a:r>
          </a:p>
          <a:p>
            <a:r>
              <a:rPr lang="en-US" sz="2000"/>
              <a:t>Toroidal field guides keV muons to 1 mbar hydrogen target </a:t>
            </a:r>
          </a:p>
          <a:p>
            <a:r>
              <a:rPr lang="en-US" sz="2000"/>
              <a:t>Muons captured in excited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/>
              <a:t>p atom (n≈14)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73866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Lamb Shift – Experimental technique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3673674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0"/>
            <a:ext cx="4114800" cy="3584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4343400"/>
            <a:ext cx="8763000" cy="1905000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sz="2000"/>
              <a:t>Excited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/>
              <a:t>p atoms deexcite to </a:t>
            </a:r>
            <a:r>
              <a:rPr lang="en-US" sz="2000">
                <a:solidFill>
                  <a:srgbClr val="0000FF"/>
                </a:solidFill>
              </a:rPr>
              <a:t>1S ground state (99%)</a:t>
            </a:r>
            <a:r>
              <a:rPr lang="en-US" sz="2000"/>
              <a:t> and meta-stable </a:t>
            </a:r>
            <a:r>
              <a:rPr lang="en-US" sz="2000">
                <a:solidFill>
                  <a:srgbClr val="FF0000"/>
                </a:solidFill>
              </a:rPr>
              <a:t>2S (1%)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/>
              <a:t>Delayed (0.9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/>
              <a:t>s) laser induces </a:t>
            </a:r>
            <a:r>
              <a:rPr lang="en-US" sz="2000">
                <a:solidFill>
                  <a:srgbClr val="FF0000"/>
                </a:solidFill>
              </a:rPr>
              <a:t>2S – 2P</a:t>
            </a:r>
            <a:r>
              <a:rPr lang="en-US" sz="2000"/>
              <a:t> transition followed by immediate deexcitation via </a:t>
            </a:r>
            <a:r>
              <a:rPr lang="en-US" sz="2000">
                <a:solidFill>
                  <a:srgbClr val="0000FF"/>
                </a:solidFill>
              </a:rPr>
              <a:t>1.9 keV X-ray (2P – 1S) transition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/>
              <a:t>Transitions measured: </a:t>
            </a:r>
            <a:r>
              <a:rPr lang="en-US" sz="2000">
                <a:solidFill>
                  <a:srgbClr val="00B05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>
                <a:solidFill>
                  <a:srgbClr val="00B050"/>
                </a:solidFill>
              </a:rPr>
              <a:t>triplet</a:t>
            </a:r>
            <a:r>
              <a:rPr lang="en-US" sz="2000">
                <a:solidFill>
                  <a:srgbClr val="00B050"/>
                </a:solidFill>
              </a:rPr>
              <a:t> (6 </a:t>
            </a:r>
            <a:r>
              <a:rPr lang="en-US" sz="200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2000">
                <a:solidFill>
                  <a:srgbClr val="00B050"/>
                </a:solidFill>
              </a:rPr>
              <a:t>m)</a:t>
            </a:r>
            <a:r>
              <a:rPr lang="en-US" sz="2000"/>
              <a:t> and </a:t>
            </a:r>
            <a:r>
              <a:rPr lang="en-US" sz="200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>
                <a:solidFill>
                  <a:srgbClr val="0000FF"/>
                </a:solidFill>
              </a:rPr>
              <a:t>singlet</a:t>
            </a:r>
            <a:r>
              <a:rPr lang="en-US" sz="2000">
                <a:solidFill>
                  <a:srgbClr val="0000FF"/>
                </a:solidFill>
              </a:rPr>
              <a:t> (5.5 </a:t>
            </a:r>
            <a:r>
              <a:rPr lang="en-US" sz="200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000">
                <a:solidFill>
                  <a:srgbClr val="0000FF"/>
                </a:solidFill>
              </a:rPr>
              <a:t>m)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/>
              <a:t>Laser calibration well known water absorption lines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13630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Lamb Shift – Results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33507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3169880"/>
            <a:ext cx="233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Pohl et al., Nature 466 (2010) </a:t>
            </a:r>
            <a:endParaRPr lang="en-US" sz="1400">
              <a:cs typeface="Symbol" charset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10815" y="435951"/>
            <a:ext cx="3499785" cy="3203377"/>
            <a:chOff x="5257800" y="533400"/>
            <a:chExt cx="3499785" cy="32033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7800" y="533400"/>
              <a:ext cx="3499785" cy="2971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15000" y="3429000"/>
              <a:ext cx="2757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Antonigni et al., Science 339 (2013) </a:t>
              </a:r>
              <a:endParaRPr lang="en-US" sz="1400">
                <a:cs typeface="Symbol" charset="2"/>
              </a:endParaRPr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640" y="3708440"/>
            <a:ext cx="9067800" cy="2636480"/>
          </a:xfrm>
        </p:spPr>
        <p:txBody>
          <a:bodyPr/>
          <a:lstStyle/>
          <a:p>
            <a:r>
              <a:rPr lang="en-US" sz="2000" b="1">
                <a:solidFill>
                  <a:srgbClr val="FF0000"/>
                </a:solidFill>
              </a:rPr>
              <a:t>Difference</a:t>
            </a:r>
            <a:r>
              <a:rPr lang="en-US" sz="2000"/>
              <a:t> in the observed charge radius, r</a:t>
            </a:r>
            <a:r>
              <a:rPr lang="en-US" sz="2000" baseline="-25000"/>
              <a:t>P</a:t>
            </a:r>
            <a:r>
              <a:rPr lang="en-US" sz="2000"/>
              <a:t>, compared to H spectroscopy and elastic electron scattering is </a:t>
            </a:r>
            <a:r>
              <a:rPr lang="en-US" sz="2000" b="1">
                <a:solidFill>
                  <a:srgbClr val="FF0000"/>
                </a:solidFill>
              </a:rPr>
              <a:t>now 7</a:t>
            </a:r>
            <a:r>
              <a:rPr lang="en-US" sz="2000" b="1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/>
              <a:t>!</a:t>
            </a:r>
          </a:p>
          <a:p>
            <a:r>
              <a:rPr lang="en-US" sz="2000"/>
              <a:t>This proton radius puzzle is still unsolved and has triggered many papers</a:t>
            </a:r>
          </a:p>
          <a:p>
            <a:r>
              <a:rPr lang="en-US" sz="2000"/>
              <a:t>Several effects (both in the measurement and theory) were investigated but none could explain this large discrepancy</a:t>
            </a:r>
          </a:p>
          <a:p>
            <a:r>
              <a:rPr lang="en-US" sz="2000"/>
              <a:t>Lamb shift measurement in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 baseline="30000"/>
              <a:t>3</a:t>
            </a:r>
            <a:r>
              <a:rPr lang="en-US" sz="2000"/>
              <a:t>He</a:t>
            </a:r>
            <a:r>
              <a:rPr lang="en-US" sz="2000" baseline="30000"/>
              <a:t>+</a:t>
            </a:r>
            <a:r>
              <a:rPr lang="en-US" sz="2000"/>
              <a:t> and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 baseline="30000"/>
              <a:t>4</a:t>
            </a:r>
            <a:r>
              <a:rPr lang="en-US" sz="2000"/>
              <a:t>He</a:t>
            </a:r>
            <a:r>
              <a:rPr lang="en-US" sz="2000" baseline="30000"/>
              <a:t>+ </a:t>
            </a:r>
            <a:r>
              <a:rPr lang="en-US" sz="2000"/>
              <a:t>will help to disentangle the origin of the puzzle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73866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 muon lifetime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MuLan:	</a:t>
            </a:r>
            <a:r>
              <a:rPr lang="en-US" sz="28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+</a:t>
            </a:r>
            <a:r>
              <a:rPr lang="en-US" sz="2800"/>
              <a:t> lifetime</a:t>
            </a:r>
            <a:br>
              <a:rPr lang="en-US" sz="2800"/>
            </a:br>
            <a:endParaRPr lang="en-US" sz="2800"/>
          </a:p>
          <a:p>
            <a:r>
              <a:rPr lang="en-US" sz="2800"/>
              <a:t>MuCap:	</a:t>
            </a:r>
            <a:r>
              <a:rPr lang="en-US" sz="28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-</a:t>
            </a:r>
            <a:r>
              <a:rPr lang="en-US" sz="2800"/>
              <a:t> lifetime in hydrogen</a:t>
            </a:r>
          </a:p>
          <a:p>
            <a:r>
              <a:rPr lang="en-US" sz="2800"/>
              <a:t>MuSun:	</a:t>
            </a:r>
            <a:r>
              <a:rPr lang="en-US" sz="28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-</a:t>
            </a:r>
            <a:r>
              <a:rPr lang="en-US" sz="2800"/>
              <a:t> lifetime in deuterium</a:t>
            </a:r>
          </a:p>
          <a:p>
            <a:endParaRPr lang="en-US" sz="2800"/>
          </a:p>
          <a:p>
            <a:pPr marL="0" indent="0">
              <a:buNone/>
            </a:pPr>
            <a:r>
              <a:rPr lang="en-US" sz="2800"/>
              <a:t>You will see that the motivation is however VERY different for the MuLan and MuCap/MuSun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4393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 muon lifetime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MuLan:	</a:t>
            </a:r>
            <a:r>
              <a:rPr lang="en-US" sz="28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+</a:t>
            </a:r>
            <a:r>
              <a:rPr lang="en-US" sz="2800"/>
              <a:t> lifetime</a:t>
            </a:r>
            <a:br>
              <a:rPr lang="en-US" sz="2800"/>
            </a:br>
            <a:endParaRPr lang="en-US" sz="2800"/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MuCap:	</a:t>
            </a:r>
            <a:r>
              <a:rPr lang="en-US" sz="28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800" baseline="3000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 lifetime in hydrogen</a:t>
            </a:r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MuSun:	</a:t>
            </a:r>
            <a:r>
              <a:rPr lang="en-US" sz="28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800" baseline="3000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 lifetime in deuterium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76850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Electroweak Theory needs 3 input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134540" y="838200"/>
            <a:ext cx="657106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1" hangingPunct="1">
              <a:defRPr/>
            </a:pPr>
            <a:r>
              <a:rPr lang="de-DE" sz="2800" dirty="0">
                <a:solidFill>
                  <a:schemeClr val="tx2"/>
                </a:solidFill>
              </a:rPr>
              <a:t>1.</a:t>
            </a:r>
            <a:r>
              <a:rPr lang="de-DE" sz="2800" dirty="0"/>
              <a:t> Fine </a:t>
            </a:r>
            <a:r>
              <a:rPr lang="de-DE" sz="2800"/>
              <a:t>structure constant </a:t>
            </a:r>
            <a:r>
              <a:rPr lang="de-DE" sz="2800" b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de-DE" sz="2800" b="1" dirty="0">
                <a:latin typeface="Symbol" charset="2"/>
                <a:cs typeface="Symbol" charset="2"/>
              </a:rPr>
              <a:t>  (</a:t>
            </a:r>
            <a:r>
              <a:rPr lang="de-DE" sz="2800"/>
              <a:t>0.00037 ppm)</a:t>
            </a:r>
            <a:endParaRPr lang="de-DE" sz="2800" dirty="0"/>
          </a:p>
        </p:txBody>
      </p:sp>
      <p:sp>
        <p:nvSpPr>
          <p:cNvPr id="10" name="Text Box 2055"/>
          <p:cNvSpPr txBox="1">
            <a:spLocks noChangeArrowheads="1"/>
          </p:cNvSpPr>
          <p:nvPr/>
        </p:nvSpPr>
        <p:spPr bwMode="auto">
          <a:xfrm>
            <a:off x="1752600" y="5715000"/>
            <a:ext cx="4430708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de-DE" sz="2800">
                <a:solidFill>
                  <a:srgbClr val="1F497D"/>
                </a:solidFill>
              </a:rPr>
              <a:t>3.</a:t>
            </a:r>
            <a:r>
              <a:rPr lang="de-DE" sz="2800"/>
              <a:t> Fermi constant </a:t>
            </a:r>
            <a:r>
              <a:rPr lang="de-DE" sz="2800" b="1">
                <a:solidFill>
                  <a:srgbClr val="0000FF"/>
                </a:solidFill>
              </a:rPr>
              <a:t>G</a:t>
            </a:r>
            <a:r>
              <a:rPr lang="de-DE" sz="2800" b="1" baseline="-25000">
                <a:solidFill>
                  <a:srgbClr val="0000FF"/>
                </a:solidFill>
              </a:rPr>
              <a:t>F</a:t>
            </a:r>
            <a:r>
              <a:rPr lang="de-DE" sz="2800" b="1" baseline="-25000"/>
              <a:t> </a:t>
            </a:r>
            <a:r>
              <a:rPr lang="de-DE" sz="2800"/>
              <a:t> (9 ppm)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0" y="1399171"/>
            <a:ext cx="3124200" cy="141069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4"/>
          <a:stretch/>
        </p:blipFill>
        <p:spPr>
          <a:xfrm>
            <a:off x="4125037" y="1285862"/>
            <a:ext cx="2334103" cy="15511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2785646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>
                <a:sym typeface="Symbol"/>
              </a:rPr>
              <a:t>Ultra precise penning trap: Hanneke et al. PRL 100 (2008) 120801</a:t>
            </a:r>
            <a:endParaRPr lang="de-DE" sz="1600">
              <a:sym typeface="Symbo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3200400"/>
            <a:ext cx="6254708" cy="2472154"/>
            <a:chOff x="685800" y="3200400"/>
            <a:chExt cx="6254708" cy="2472154"/>
          </a:xfrm>
        </p:grpSpPr>
        <p:sp>
          <p:nvSpPr>
            <p:cNvPr id="9" name="Text Box 2053"/>
            <p:cNvSpPr txBox="1">
              <a:spLocks noChangeArrowheads="1"/>
            </p:cNvSpPr>
            <p:nvPr/>
          </p:nvSpPr>
          <p:spPr bwMode="auto">
            <a:xfrm>
              <a:off x="685800" y="3200400"/>
              <a:ext cx="6254708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de-DE" sz="2800">
                  <a:solidFill>
                    <a:srgbClr val="1F497D"/>
                  </a:solidFill>
                </a:rPr>
                <a:t>2.</a:t>
              </a:r>
              <a:r>
                <a:rPr lang="de-DE" sz="2800"/>
                <a:t> Neutral weak boson mass </a:t>
              </a:r>
              <a:r>
                <a:rPr lang="de-DE" sz="2800" b="1">
                  <a:solidFill>
                    <a:srgbClr val="0000FF"/>
                  </a:solidFill>
                </a:rPr>
                <a:t>M</a:t>
              </a:r>
              <a:r>
                <a:rPr lang="de-DE" sz="2800" b="1" baseline="-25000">
                  <a:solidFill>
                    <a:srgbClr val="0000FF"/>
                  </a:solidFill>
                </a:rPr>
                <a:t>Z</a:t>
              </a:r>
              <a:r>
                <a:rPr lang="de-DE" sz="2800"/>
                <a:t>  (23 ppm)</a:t>
              </a:r>
            </a:p>
          </p:txBody>
        </p:sp>
        <p:pic>
          <p:nvPicPr>
            <p:cNvPr id="14" name="Picture 15" descr="http://t2k-experiment.org/wp-content/uploads/zwidth-300x296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733800"/>
              <a:ext cx="1673942" cy="165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514600" y="5334000"/>
              <a:ext cx="3581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>
                  <a:sym typeface="Symbol"/>
                </a:rPr>
                <a:t>Phys. Rept. 427: 257—454, 2006</a:t>
              </a:r>
              <a:endParaRPr lang="de-DE" sz="1600">
                <a:sym typeface="Symbol"/>
              </a:endParaRPr>
            </a:p>
          </p:txBody>
        </p:sp>
        <p:pic>
          <p:nvPicPr>
            <p:cNvPr id="17" name="Picture 22" descr="File:Inside the CERN LHC tunnel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886200"/>
              <a:ext cx="1752600" cy="116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86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 constant GF: weak interaction strength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grpSp>
        <p:nvGrpSpPr>
          <p:cNvPr id="69" name="Group 2079"/>
          <p:cNvGrpSpPr>
            <a:grpSpLocks/>
          </p:cNvGrpSpPr>
          <p:nvPr/>
        </p:nvGrpSpPr>
        <p:grpSpPr bwMode="auto">
          <a:xfrm>
            <a:off x="533400" y="914400"/>
            <a:ext cx="6732588" cy="1995488"/>
            <a:chOff x="-167" y="2877"/>
            <a:chExt cx="4241" cy="1257"/>
          </a:xfrm>
        </p:grpSpPr>
        <p:grpSp>
          <p:nvGrpSpPr>
            <p:cNvPr id="70" name="Group 2077"/>
            <p:cNvGrpSpPr>
              <a:grpSpLocks/>
            </p:cNvGrpSpPr>
            <p:nvPr/>
          </p:nvGrpSpPr>
          <p:grpSpPr bwMode="auto">
            <a:xfrm>
              <a:off x="96" y="3102"/>
              <a:ext cx="3978" cy="1032"/>
              <a:chOff x="96" y="3102"/>
              <a:chExt cx="3978" cy="1032"/>
            </a:xfrm>
          </p:grpSpPr>
          <p:grpSp>
            <p:nvGrpSpPr>
              <p:cNvPr id="72" name="Group 2073"/>
              <p:cNvGrpSpPr>
                <a:grpSpLocks/>
              </p:cNvGrpSpPr>
              <p:nvPr/>
            </p:nvGrpSpPr>
            <p:grpSpPr bwMode="auto">
              <a:xfrm>
                <a:off x="96" y="3408"/>
                <a:ext cx="2304" cy="720"/>
                <a:chOff x="96" y="3408"/>
                <a:chExt cx="2304" cy="720"/>
              </a:xfrm>
            </p:grpSpPr>
            <p:sp>
              <p:nvSpPr>
                <p:cNvPr id="74" name="Rectangle 2071"/>
                <p:cNvSpPr>
                  <a:spLocks noChangeArrowheads="1"/>
                </p:cNvSpPr>
                <p:nvPr/>
              </p:nvSpPr>
              <p:spPr bwMode="auto">
                <a:xfrm>
                  <a:off x="96" y="3408"/>
                  <a:ext cx="2304" cy="720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5" name="Group 2065"/>
                <p:cNvGrpSpPr>
                  <a:grpSpLocks/>
                </p:cNvGrpSpPr>
                <p:nvPr/>
              </p:nvGrpSpPr>
              <p:grpSpPr bwMode="auto">
                <a:xfrm>
                  <a:off x="240" y="3454"/>
                  <a:ext cx="1555" cy="449"/>
                  <a:chOff x="234" y="3454"/>
                  <a:chExt cx="1555" cy="449"/>
                </a:xfrm>
              </p:grpSpPr>
              <p:pic>
                <p:nvPicPr>
                  <p:cNvPr id="77" name="Picture 206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34" y="3454"/>
                    <a:ext cx="1555" cy="449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</p:pic>
              <p:sp>
                <p:nvSpPr>
                  <p:cNvPr id="78" name="Rectangle 2067"/>
                  <p:cNvSpPr>
                    <a:spLocks noChangeArrowheads="1"/>
                  </p:cNvSpPr>
                  <p:nvPr/>
                </p:nvSpPr>
                <p:spPr bwMode="auto">
                  <a:xfrm>
                    <a:off x="1619" y="3622"/>
                    <a:ext cx="109" cy="135"/>
                  </a:xfrm>
                  <a:prstGeom prst="rect">
                    <a:avLst/>
                  </a:prstGeom>
                  <a:solidFill>
                    <a:srgbClr val="0000FF"/>
                  </a:solidFill>
                  <a:ln w="19050" algn="ctr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76" name="Rectangle 2072"/>
                <p:cNvSpPr>
                  <a:spLocks noChangeArrowheads="1"/>
                </p:cNvSpPr>
                <p:nvPr/>
              </p:nvSpPr>
              <p:spPr bwMode="auto">
                <a:xfrm>
                  <a:off x="1602" y="3600"/>
                  <a:ext cx="144" cy="192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73" name="Picture 2054" descr="Light upward diagonal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494" y="3102"/>
                <a:ext cx="1580" cy="1032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</p:pic>
        </p:grpSp>
        <p:sp>
          <p:nvSpPr>
            <p:cNvPr id="71" name="Rectangle 2078" descr="Light upward diagonal"/>
            <p:cNvSpPr>
              <a:spLocks noChangeArrowheads="1"/>
            </p:cNvSpPr>
            <p:nvPr/>
          </p:nvSpPr>
          <p:spPr bwMode="auto">
            <a:xfrm>
              <a:off x="-167" y="2877"/>
              <a:ext cx="3479" cy="2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/>
                <a:t>Most precisely determined by muon decay</a:t>
              </a:r>
            </a:p>
          </p:txBody>
        </p:sp>
      </p:grpSp>
      <p:grpSp>
        <p:nvGrpSpPr>
          <p:cNvPr id="79" name="Group 2076"/>
          <p:cNvGrpSpPr>
            <a:grpSpLocks/>
          </p:cNvGrpSpPr>
          <p:nvPr/>
        </p:nvGrpSpPr>
        <p:grpSpPr bwMode="auto">
          <a:xfrm>
            <a:off x="638178" y="3524250"/>
            <a:ext cx="6789737" cy="2647950"/>
            <a:chOff x="-48" y="-9"/>
            <a:chExt cx="4277" cy="1668"/>
          </a:xfrm>
        </p:grpSpPr>
        <p:grpSp>
          <p:nvGrpSpPr>
            <p:cNvPr id="80" name="Group 2074"/>
            <p:cNvGrpSpPr>
              <a:grpSpLocks/>
            </p:cNvGrpSpPr>
            <p:nvPr/>
          </p:nvGrpSpPr>
          <p:grpSpPr bwMode="auto">
            <a:xfrm>
              <a:off x="96" y="759"/>
              <a:ext cx="2304" cy="576"/>
              <a:chOff x="96" y="1201"/>
              <a:chExt cx="2304" cy="576"/>
            </a:xfrm>
          </p:grpSpPr>
          <p:sp>
            <p:nvSpPr>
              <p:cNvPr id="83" name="Rectangle 2069"/>
              <p:cNvSpPr>
                <a:spLocks noChangeArrowheads="1"/>
              </p:cNvSpPr>
              <p:nvPr/>
            </p:nvSpPr>
            <p:spPr bwMode="auto">
              <a:xfrm>
                <a:off x="96" y="1201"/>
                <a:ext cx="2304" cy="576"/>
              </a:xfrm>
              <a:prstGeom prst="rect">
                <a:avLst/>
              </a:prstGeom>
              <a:solidFill>
                <a:srgbClr val="FFFFFF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84" name="Picture 205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4" y="1300"/>
                <a:ext cx="2104" cy="35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pic>
          <p:nvPicPr>
            <p:cNvPr id="81" name="Picture 2063" descr="Light upward diagona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3" y="234"/>
              <a:ext cx="1736" cy="14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82" name="Rectangle 2075" descr="Light upward diagonal"/>
            <p:cNvSpPr>
              <a:spLocks noChangeArrowheads="1"/>
            </p:cNvSpPr>
            <p:nvPr/>
          </p:nvSpPr>
          <p:spPr bwMode="auto">
            <a:xfrm>
              <a:off x="-48" y="-9"/>
              <a:ext cx="2824" cy="2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/>
                <a:t>Implicit to all EW precision physics</a:t>
              </a:r>
            </a:p>
          </p:txBody>
        </p:sp>
      </p:grpSp>
      <p:grpSp>
        <p:nvGrpSpPr>
          <p:cNvPr id="85" name="Group 2080"/>
          <p:cNvGrpSpPr>
            <a:grpSpLocks/>
          </p:cNvGrpSpPr>
          <p:nvPr/>
        </p:nvGrpSpPr>
        <p:grpSpPr bwMode="auto">
          <a:xfrm>
            <a:off x="1560515" y="1363661"/>
            <a:ext cx="5722937" cy="1568450"/>
            <a:chOff x="480" y="3138"/>
            <a:chExt cx="3605" cy="988"/>
          </a:xfrm>
        </p:grpSpPr>
        <p:sp>
          <p:nvSpPr>
            <p:cNvPr id="86" name="Text Box 2058" descr="Light upward diagonal"/>
            <p:cNvSpPr txBox="1">
              <a:spLocks noChangeArrowheads="1"/>
            </p:cNvSpPr>
            <p:nvPr/>
          </p:nvSpPr>
          <p:spPr bwMode="auto">
            <a:xfrm>
              <a:off x="480" y="3878"/>
              <a:ext cx="1764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</a:rPr>
                <a:t>PS, QED and hadr. rad.</a:t>
              </a:r>
            </a:p>
          </p:txBody>
        </p:sp>
        <p:sp>
          <p:nvSpPr>
            <p:cNvPr id="87" name="Text Box 2068"/>
            <p:cNvSpPr txBox="1">
              <a:spLocks noChangeArrowheads="1"/>
            </p:cNvSpPr>
            <p:nvPr/>
          </p:nvSpPr>
          <p:spPr bwMode="auto">
            <a:xfrm>
              <a:off x="1579" y="3528"/>
              <a:ext cx="877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</a:rPr>
                <a:t>q</a:t>
              </a:r>
            </a:p>
          </p:txBody>
        </p:sp>
        <p:pic>
          <p:nvPicPr>
            <p:cNvPr id="88" name="Picture 2064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t="3909"/>
            <a:stretch/>
          </p:blipFill>
          <p:spPr bwMode="auto">
            <a:xfrm>
              <a:off x="2496" y="3138"/>
              <a:ext cx="1589" cy="988"/>
            </a:xfrm>
            <a:prstGeom prst="rect">
              <a:avLst/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89" name="Rectangle 88"/>
          <p:cNvSpPr/>
          <p:nvPr/>
        </p:nvSpPr>
        <p:spPr bwMode="auto">
          <a:xfrm>
            <a:off x="2779713" y="5000311"/>
            <a:ext cx="1543580" cy="527845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5575051" y="4726523"/>
            <a:ext cx="755423" cy="510011"/>
            <a:chOff x="5759199" y="5259923"/>
            <a:chExt cx="755423" cy="510011"/>
          </a:xfrm>
        </p:grpSpPr>
        <p:grpSp>
          <p:nvGrpSpPr>
            <p:cNvPr id="91" name="Group 90"/>
            <p:cNvGrpSpPr/>
            <p:nvPr/>
          </p:nvGrpSpPr>
          <p:grpSpPr>
            <a:xfrm>
              <a:off x="5759199" y="5259923"/>
              <a:ext cx="755423" cy="510011"/>
              <a:chOff x="5759199" y="5259923"/>
              <a:chExt cx="755423" cy="510011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6224158" y="5259923"/>
                <a:ext cx="290464" cy="3231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t 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759199" y="5446769"/>
                <a:ext cx="292068" cy="3231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b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 rot="3600000">
                <a:off x="5941345" y="5375754"/>
                <a:ext cx="381000" cy="328613"/>
              </a:xfrm>
              <a:prstGeom prst="ellipse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</a:endParaRPr>
              </a:p>
            </p:txBody>
          </p:sp>
        </p:grpSp>
        <p:cxnSp>
          <p:nvCxnSpPr>
            <p:cNvPr id="92" name="Straight Arrow Connector 91"/>
            <p:cNvCxnSpPr/>
            <p:nvPr/>
          </p:nvCxnSpPr>
          <p:spPr bwMode="auto">
            <a:xfrm>
              <a:off x="6260491" y="5430611"/>
              <a:ext cx="50461" cy="9786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 rot="10800000">
              <a:off x="5957248" y="5547755"/>
              <a:ext cx="50461" cy="9786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7" name="Rectangle 96"/>
          <p:cNvSpPr/>
          <p:nvPr/>
        </p:nvSpPr>
        <p:spPr>
          <a:xfrm>
            <a:off x="3733800" y="2590800"/>
            <a:ext cx="286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>
                <a:solidFill>
                  <a:srgbClr val="FF0000"/>
                </a:solidFill>
              </a:rPr>
              <a:t>*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631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 constant GF: weak interaction strength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5241925" y="1711325"/>
            <a:ext cx="1692275" cy="9493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99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257686"/>
              </p:ext>
            </p:extLst>
          </p:nvPr>
        </p:nvGraphicFramePr>
        <p:xfrm>
          <a:off x="2519363" y="1295400"/>
          <a:ext cx="6091237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" name="Equation" r:id="rId4" imgW="2425680" imgH="583920" progId="Equation.3">
                  <p:embed/>
                </p:oleObj>
              </mc:Choice>
              <mc:Fallback>
                <p:oleObj name="Equation" r:id="rId4" imgW="24256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1295400"/>
                        <a:ext cx="6091237" cy="1466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7"/>
          <p:cNvSpPr>
            <a:spLocks noChangeArrowheads="1"/>
          </p:cNvSpPr>
          <p:nvPr/>
        </p:nvSpPr>
        <p:spPr bwMode="auto">
          <a:xfrm>
            <a:off x="381000" y="2762250"/>
            <a:ext cx="8229600" cy="15240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sp>
        <p:nvSpPr>
          <p:cNvPr id="101" name="Line 8"/>
          <p:cNvSpPr>
            <a:spLocks noChangeShapeType="1"/>
          </p:cNvSpPr>
          <p:nvPr/>
        </p:nvSpPr>
        <p:spPr bwMode="auto">
          <a:xfrm flipV="1">
            <a:off x="2895600" y="2762250"/>
            <a:ext cx="0" cy="685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Line 9"/>
          <p:cNvSpPr>
            <a:spLocks noChangeShapeType="1"/>
          </p:cNvSpPr>
          <p:nvPr/>
        </p:nvSpPr>
        <p:spPr bwMode="auto">
          <a:xfrm flipV="1">
            <a:off x="4648200" y="2762250"/>
            <a:ext cx="0" cy="685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Line 10"/>
          <p:cNvSpPr>
            <a:spLocks noChangeShapeType="1"/>
          </p:cNvSpPr>
          <p:nvPr/>
        </p:nvSpPr>
        <p:spPr bwMode="auto">
          <a:xfrm flipV="1">
            <a:off x="6238875" y="2762250"/>
            <a:ext cx="0" cy="685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Line 11"/>
          <p:cNvSpPr>
            <a:spLocks noChangeShapeType="1"/>
          </p:cNvSpPr>
          <p:nvPr/>
        </p:nvSpPr>
        <p:spPr bwMode="auto">
          <a:xfrm flipV="1">
            <a:off x="7772400" y="2762250"/>
            <a:ext cx="0" cy="685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 Box 13" descr="Light upward diagonal"/>
          <p:cNvSpPr txBox="1">
            <a:spLocks noChangeArrowheads="1"/>
          </p:cNvSpPr>
          <p:nvPr/>
        </p:nvSpPr>
        <p:spPr bwMode="auto">
          <a:xfrm>
            <a:off x="2262188" y="3524250"/>
            <a:ext cx="1250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17 ppm</a:t>
            </a:r>
          </a:p>
        </p:txBody>
      </p:sp>
      <p:sp>
        <p:nvSpPr>
          <p:cNvPr id="106" name="Text Box 14" descr="Light upward diagonal"/>
          <p:cNvSpPr txBox="1">
            <a:spLocks noChangeArrowheads="1"/>
          </p:cNvSpPr>
          <p:nvPr/>
        </p:nvSpPr>
        <p:spPr bwMode="auto">
          <a:xfrm>
            <a:off x="4019550" y="3524250"/>
            <a:ext cx="1250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18 ppm</a:t>
            </a:r>
          </a:p>
        </p:txBody>
      </p:sp>
      <p:sp>
        <p:nvSpPr>
          <p:cNvPr id="107" name="Text Box 15" descr="Light upward diagonal"/>
          <p:cNvSpPr txBox="1">
            <a:spLocks noChangeArrowheads="1"/>
          </p:cNvSpPr>
          <p:nvPr/>
        </p:nvSpPr>
        <p:spPr bwMode="auto">
          <a:xfrm>
            <a:off x="5491163" y="3524250"/>
            <a:ext cx="1504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0.09 ppm</a:t>
            </a:r>
          </a:p>
        </p:txBody>
      </p:sp>
      <p:sp>
        <p:nvSpPr>
          <p:cNvPr id="108" name="Text Box 16" descr="Light upward diagonal"/>
          <p:cNvSpPr txBox="1">
            <a:spLocks noChangeArrowheads="1"/>
          </p:cNvSpPr>
          <p:nvPr/>
        </p:nvSpPr>
        <p:spPr bwMode="auto">
          <a:xfrm>
            <a:off x="7140575" y="3524250"/>
            <a:ext cx="1250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30 ppm</a:t>
            </a:r>
          </a:p>
        </p:txBody>
      </p:sp>
      <p:sp>
        <p:nvSpPr>
          <p:cNvPr id="109" name="Rectangle 6"/>
          <p:cNvSpPr>
            <a:spLocks noChangeArrowheads="1"/>
          </p:cNvSpPr>
          <p:nvPr/>
        </p:nvSpPr>
        <p:spPr bwMode="auto">
          <a:xfrm>
            <a:off x="5260975" y="1447800"/>
            <a:ext cx="1717675" cy="26098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17" descr="Light upward diagonal"/>
          <p:cNvSpPr>
            <a:spLocks noChangeArrowheads="1"/>
          </p:cNvSpPr>
          <p:nvPr/>
        </p:nvSpPr>
        <p:spPr bwMode="auto">
          <a:xfrm>
            <a:off x="577850" y="3524250"/>
            <a:ext cx="14033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Mid 90s:</a:t>
            </a:r>
          </a:p>
        </p:txBody>
      </p:sp>
      <p:grpSp>
        <p:nvGrpSpPr>
          <p:cNvPr id="111" name="Group 34"/>
          <p:cNvGrpSpPr>
            <a:grpSpLocks/>
          </p:cNvGrpSpPr>
          <p:nvPr/>
        </p:nvGrpSpPr>
        <p:grpSpPr bwMode="auto">
          <a:xfrm>
            <a:off x="457200" y="2752727"/>
            <a:ext cx="8066091" cy="2479676"/>
            <a:chOff x="192" y="2010"/>
            <a:chExt cx="5081" cy="1562"/>
          </a:xfrm>
        </p:grpSpPr>
        <p:grpSp>
          <p:nvGrpSpPr>
            <p:cNvPr id="112" name="Group 26"/>
            <p:cNvGrpSpPr>
              <a:grpSpLocks/>
            </p:cNvGrpSpPr>
            <p:nvPr/>
          </p:nvGrpSpPr>
          <p:grpSpPr bwMode="auto">
            <a:xfrm>
              <a:off x="192" y="2010"/>
              <a:ext cx="5081" cy="918"/>
              <a:chOff x="192" y="2010"/>
              <a:chExt cx="5081" cy="918"/>
            </a:xfrm>
          </p:grpSpPr>
          <p:grpSp>
            <p:nvGrpSpPr>
              <p:cNvPr id="115" name="Group 21"/>
              <p:cNvGrpSpPr>
                <a:grpSpLocks/>
              </p:cNvGrpSpPr>
              <p:nvPr/>
            </p:nvGrpSpPr>
            <p:grpSpPr bwMode="auto">
              <a:xfrm>
                <a:off x="4320" y="2010"/>
                <a:ext cx="953" cy="768"/>
                <a:chOff x="1167" y="3216"/>
                <a:chExt cx="953" cy="768"/>
              </a:xfrm>
            </p:grpSpPr>
            <p:sp>
              <p:nvSpPr>
                <p:cNvPr id="120" name="Rectangle 18"/>
                <p:cNvSpPr>
                  <a:spLocks noChangeArrowheads="1"/>
                </p:cNvSpPr>
                <p:nvPr/>
              </p:nvSpPr>
              <p:spPr bwMode="auto">
                <a:xfrm>
                  <a:off x="1200" y="3216"/>
                  <a:ext cx="912" cy="768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646" y="3216"/>
                  <a:ext cx="0" cy="43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" name="Text Box 20" descr="Light upward diagonal"/>
                <p:cNvSpPr txBox="1">
                  <a:spLocks noChangeArrowheads="1"/>
                </p:cNvSpPr>
                <p:nvPr/>
              </p:nvSpPr>
              <p:spPr bwMode="auto">
                <a:xfrm>
                  <a:off x="1167" y="3696"/>
                  <a:ext cx="953" cy="28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</a:rPr>
                    <a:t>&lt;0.3 ppm</a:t>
                  </a:r>
                </a:p>
              </p:txBody>
            </p:sp>
          </p:grpSp>
          <p:grpSp>
            <p:nvGrpSpPr>
              <p:cNvPr id="116" name="Group 25"/>
              <p:cNvGrpSpPr>
                <a:grpSpLocks/>
              </p:cNvGrpSpPr>
              <p:nvPr/>
            </p:nvGrpSpPr>
            <p:grpSpPr bwMode="auto">
              <a:xfrm>
                <a:off x="192" y="2352"/>
                <a:ext cx="2208" cy="576"/>
                <a:chOff x="192" y="2352"/>
                <a:chExt cx="2208" cy="576"/>
              </a:xfrm>
            </p:grpSpPr>
            <p:sp>
              <p:nvSpPr>
                <p:cNvPr id="117" name="Rectangle 24"/>
                <p:cNvSpPr>
                  <a:spLocks noChangeArrowheads="1"/>
                </p:cNvSpPr>
                <p:nvPr/>
              </p:nvSpPr>
              <p:spPr bwMode="auto">
                <a:xfrm>
                  <a:off x="192" y="2352"/>
                  <a:ext cx="2208" cy="57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82" y="2496"/>
                  <a:ext cx="681" cy="288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</a:rPr>
                    <a:t>9 ppm</a:t>
                  </a:r>
                </a:p>
              </p:txBody>
            </p:sp>
            <p:sp>
              <p:nvSpPr>
                <p:cNvPr id="119" name="Rectangle 23"/>
                <p:cNvSpPr>
                  <a:spLocks noChangeArrowheads="1"/>
                </p:cNvSpPr>
                <p:nvPr/>
              </p:nvSpPr>
              <p:spPr bwMode="auto">
                <a:xfrm>
                  <a:off x="268" y="2496"/>
                  <a:ext cx="608" cy="288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</a:rPr>
                    <a:t>1999:</a:t>
                  </a:r>
                </a:p>
              </p:txBody>
            </p:sp>
          </p:grpSp>
        </p:grpSp>
        <p:sp>
          <p:nvSpPr>
            <p:cNvPr id="114" name="Text Box 29" descr="Light upward diagonal"/>
            <p:cNvSpPr txBox="1">
              <a:spLocks noChangeArrowheads="1"/>
            </p:cNvSpPr>
            <p:nvPr/>
          </p:nvSpPr>
          <p:spPr bwMode="auto">
            <a:xfrm>
              <a:off x="2736" y="3204"/>
              <a:ext cx="1459" cy="368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kern="0">
                  <a:solidFill>
                    <a:srgbClr val="00B050"/>
                  </a:solidFill>
                </a:rPr>
                <a:t>van Ritbergen and Stuart: </a:t>
              </a:r>
              <a:br>
                <a:rPr lang="de-DE" sz="1600" kern="0">
                  <a:solidFill>
                    <a:srgbClr val="00B050"/>
                  </a:solidFill>
                </a:rPr>
              </a:br>
              <a:r>
                <a:rPr lang="de-DE" sz="1600" kern="0">
                  <a:solidFill>
                    <a:srgbClr val="00B050"/>
                  </a:solidFill>
                </a:rPr>
                <a:t>2 loop QED corrections</a:t>
              </a:r>
            </a:p>
          </p:txBody>
        </p:sp>
        <p:sp>
          <p:nvSpPr>
            <p:cNvPr id="113" name="Line 28"/>
            <p:cNvSpPr>
              <a:spLocks noChangeShapeType="1"/>
            </p:cNvSpPr>
            <p:nvPr/>
          </p:nvSpPr>
          <p:spPr bwMode="auto">
            <a:xfrm flipH="1">
              <a:off x="3840" y="2724"/>
              <a:ext cx="480" cy="528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3" name="Group 35"/>
          <p:cNvGrpSpPr>
            <a:grpSpLocks/>
          </p:cNvGrpSpPr>
          <p:nvPr/>
        </p:nvGrpSpPr>
        <p:grpSpPr bwMode="auto">
          <a:xfrm>
            <a:off x="1371600" y="3981453"/>
            <a:ext cx="3048000" cy="1004888"/>
            <a:chOff x="768" y="2784"/>
            <a:chExt cx="1920" cy="633"/>
          </a:xfrm>
        </p:grpSpPr>
        <p:sp>
          <p:nvSpPr>
            <p:cNvPr id="125" name="Rectangle 32" descr="Light upward diagonal"/>
            <p:cNvSpPr>
              <a:spLocks noChangeArrowheads="1"/>
            </p:cNvSpPr>
            <p:nvPr/>
          </p:nvSpPr>
          <p:spPr bwMode="auto">
            <a:xfrm>
              <a:off x="768" y="3204"/>
              <a:ext cx="1584" cy="213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Lifetime error </a:t>
              </a: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is the </a:t>
              </a: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limit </a:t>
              </a:r>
            </a:p>
          </p:txBody>
        </p:sp>
        <p:sp>
          <p:nvSpPr>
            <p:cNvPr id="124" name="Line 33"/>
            <p:cNvSpPr>
              <a:spLocks noChangeShapeType="1"/>
            </p:cNvSpPr>
            <p:nvPr/>
          </p:nvSpPr>
          <p:spPr bwMode="auto">
            <a:xfrm flipH="1">
              <a:off x="2016" y="2784"/>
              <a:ext cx="672" cy="468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6" name="Group 49"/>
          <p:cNvGrpSpPr>
            <a:grpSpLocks/>
          </p:cNvGrpSpPr>
          <p:nvPr/>
        </p:nvGrpSpPr>
        <p:grpSpPr bwMode="auto">
          <a:xfrm>
            <a:off x="609600" y="3295650"/>
            <a:ext cx="5181600" cy="914400"/>
            <a:chOff x="288" y="2352"/>
            <a:chExt cx="3264" cy="576"/>
          </a:xfrm>
        </p:grpSpPr>
        <p:sp>
          <p:nvSpPr>
            <p:cNvPr id="127" name="Rectangle 50"/>
            <p:cNvSpPr>
              <a:spLocks noChangeArrowheads="1"/>
            </p:cNvSpPr>
            <p:nvPr/>
          </p:nvSpPr>
          <p:spPr bwMode="auto">
            <a:xfrm>
              <a:off x="288" y="2352"/>
              <a:ext cx="3264" cy="57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Text Box 51"/>
            <p:cNvSpPr txBox="1">
              <a:spLocks noChangeArrowheads="1"/>
            </p:cNvSpPr>
            <p:nvPr/>
          </p:nvSpPr>
          <p:spPr bwMode="auto">
            <a:xfrm>
              <a:off x="1399" y="2496"/>
              <a:ext cx="841" cy="288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0.5 ppm</a:t>
              </a:r>
            </a:p>
          </p:txBody>
        </p:sp>
        <p:sp>
          <p:nvSpPr>
            <p:cNvPr id="129" name="Rectangle 52"/>
            <p:cNvSpPr>
              <a:spLocks noChangeArrowheads="1"/>
            </p:cNvSpPr>
            <p:nvPr/>
          </p:nvSpPr>
          <p:spPr bwMode="auto">
            <a:xfrm>
              <a:off x="364" y="2496"/>
              <a:ext cx="805" cy="291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MuLan:</a:t>
              </a:r>
              <a:endPara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Text Box 53" descr="Light upward diagonal"/>
            <p:cNvSpPr txBox="1">
              <a:spLocks noChangeArrowheads="1"/>
            </p:cNvSpPr>
            <p:nvPr/>
          </p:nvSpPr>
          <p:spPr bwMode="auto">
            <a:xfrm>
              <a:off x="2489" y="2496"/>
              <a:ext cx="681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1 ppm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86400" y="3862387"/>
            <a:ext cx="3519446" cy="2056389"/>
            <a:chOff x="5486400" y="3862387"/>
            <a:chExt cx="3519446" cy="2056389"/>
          </a:xfrm>
        </p:grpSpPr>
        <p:sp>
          <p:nvSpPr>
            <p:cNvPr id="41" name="Text Box 20" descr="Light upward diagonal"/>
            <p:cNvSpPr txBox="1">
              <a:spLocks noChangeArrowheads="1"/>
            </p:cNvSpPr>
            <p:nvPr/>
          </p:nvSpPr>
          <p:spPr bwMode="auto">
            <a:xfrm>
              <a:off x="7010401" y="3862387"/>
              <a:ext cx="1538402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</a:rPr>
                <a:t>&lt;0.14 ppm</a:t>
              </a:r>
            </a:p>
          </p:txBody>
        </p:sp>
        <p:sp>
          <p:nvSpPr>
            <p:cNvPr id="42" name="Text Box 29" descr="Light upward diagonal"/>
            <p:cNvSpPr txBox="1">
              <a:spLocks noChangeArrowheads="1"/>
            </p:cNvSpPr>
            <p:nvPr/>
          </p:nvSpPr>
          <p:spPr bwMode="auto">
            <a:xfrm>
              <a:off x="5486400" y="5334000"/>
              <a:ext cx="3519446" cy="58477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kern="0">
                  <a:solidFill>
                    <a:srgbClr val="660066"/>
                  </a:solidFill>
                </a:rPr>
                <a:t>Recently Pak and Czarnecki: </a:t>
              </a:r>
              <a:br>
                <a:rPr lang="de-DE" sz="1600" kern="0">
                  <a:solidFill>
                    <a:srgbClr val="660066"/>
                  </a:solidFill>
                </a:rPr>
              </a:br>
              <a:r>
                <a:rPr lang="de-DE" sz="1600" kern="0">
                  <a:solidFill>
                    <a:srgbClr val="660066"/>
                  </a:solidFill>
                </a:rPr>
                <a:t>Finite electron mass (0.5ppm shift in G</a:t>
              </a:r>
              <a:r>
                <a:rPr lang="de-DE" sz="1600" kern="0" baseline="-25000">
                  <a:solidFill>
                    <a:srgbClr val="660066"/>
                  </a:solidFill>
                </a:rPr>
                <a:t>F</a:t>
              </a:r>
              <a:r>
                <a:rPr lang="de-DE" sz="1600" kern="0">
                  <a:solidFill>
                    <a:srgbClr val="660066"/>
                  </a:solidFill>
                </a:rPr>
                <a:t>)</a:t>
              </a:r>
            </a:p>
          </p:txBody>
        </p:sp>
        <p:sp>
          <p:nvSpPr>
            <p:cNvPr id="43" name="Line 28"/>
            <p:cNvSpPr>
              <a:spLocks noChangeShapeType="1"/>
            </p:cNvSpPr>
            <p:nvPr/>
          </p:nvSpPr>
          <p:spPr bwMode="auto">
            <a:xfrm flipH="1">
              <a:off x="6934200" y="4267200"/>
              <a:ext cx="457200" cy="1143000"/>
            </a:xfrm>
            <a:prstGeom prst="line">
              <a:avLst/>
            </a:prstGeom>
            <a:noFill/>
            <a:ln w="19050">
              <a:solidFill>
                <a:srgbClr val="660066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21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ChangeArrowheads="1"/>
          </p:cNvSpPr>
          <p:nvPr/>
        </p:nvSpPr>
        <p:spPr bwMode="auto">
          <a:xfrm>
            <a:off x="6813550" y="6346825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sz="2000">
                <a:solidFill>
                  <a:schemeClr val="tx1"/>
                </a:solidFill>
                <a:effectLst/>
              </a:rPr>
              <a:t>http://www.psi.ch</a:t>
            </a:r>
            <a:endParaRPr lang="de-DE" sz="2000">
              <a:solidFill>
                <a:schemeClr val="tx1"/>
              </a:solidFill>
              <a:effectLst/>
            </a:endParaRPr>
          </a:p>
        </p:txBody>
      </p:sp>
      <p:grpSp>
        <p:nvGrpSpPr>
          <p:cNvPr id="13316" name="Group 1028"/>
          <p:cNvGrpSpPr>
            <a:grpSpLocks/>
          </p:cNvGrpSpPr>
          <p:nvPr/>
        </p:nvGrpSpPr>
        <p:grpSpPr bwMode="auto">
          <a:xfrm>
            <a:off x="228600" y="1131888"/>
            <a:ext cx="7315200" cy="5268912"/>
            <a:chOff x="288" y="624"/>
            <a:chExt cx="4608" cy="3319"/>
          </a:xfrm>
        </p:grpSpPr>
        <p:pic>
          <p:nvPicPr>
            <p:cNvPr id="13333" name="Picture 102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624"/>
              <a:ext cx="4608" cy="3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4" name="Picture 1030" descr="F:\EigeneDateien\MuCap\Vorträge\Troia2007\psi_logo_150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12" y="816"/>
              <a:ext cx="1392" cy="510"/>
            </a:xfrm>
            <a:prstGeom prst="rect">
              <a:avLst/>
            </a:prstGeom>
            <a:solidFill>
              <a:srgbClr val="F1F1F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31"/>
          <p:cNvGrpSpPr>
            <a:grpSpLocks/>
          </p:cNvGrpSpPr>
          <p:nvPr/>
        </p:nvGrpSpPr>
        <p:grpSpPr bwMode="auto">
          <a:xfrm>
            <a:off x="2487613" y="1028700"/>
            <a:ext cx="6599237" cy="5753100"/>
            <a:chOff x="1567" y="648"/>
            <a:chExt cx="4157" cy="3624"/>
          </a:xfrm>
        </p:grpSpPr>
        <p:grpSp>
          <p:nvGrpSpPr>
            <p:cNvPr id="13326" name="Group 1032"/>
            <p:cNvGrpSpPr>
              <a:grpSpLocks/>
            </p:cNvGrpSpPr>
            <p:nvPr/>
          </p:nvGrpSpPr>
          <p:grpSpPr bwMode="auto">
            <a:xfrm>
              <a:off x="1567" y="648"/>
              <a:ext cx="4157" cy="3618"/>
              <a:chOff x="1567" y="648"/>
              <a:chExt cx="4157" cy="3618"/>
            </a:xfrm>
          </p:grpSpPr>
          <p:sp>
            <p:nvSpPr>
              <p:cNvPr id="265225" name="Line 1033"/>
              <p:cNvSpPr>
                <a:spLocks noChangeShapeType="1"/>
              </p:cNvSpPr>
              <p:nvPr/>
            </p:nvSpPr>
            <p:spPr bwMode="auto">
              <a:xfrm flipV="1">
                <a:off x="1578" y="648"/>
                <a:ext cx="1272" cy="141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6" name="Line 1034"/>
              <p:cNvSpPr>
                <a:spLocks noChangeShapeType="1"/>
              </p:cNvSpPr>
              <p:nvPr/>
            </p:nvSpPr>
            <p:spPr bwMode="auto">
              <a:xfrm>
                <a:off x="1572" y="2928"/>
                <a:ext cx="1272" cy="133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7" name="Line 1035"/>
              <p:cNvSpPr>
                <a:spLocks noChangeShapeType="1"/>
              </p:cNvSpPr>
              <p:nvPr/>
            </p:nvSpPr>
            <p:spPr bwMode="auto">
              <a:xfrm flipV="1">
                <a:off x="2670" y="648"/>
                <a:ext cx="3054" cy="141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8" name="Rectangle 1036"/>
              <p:cNvSpPr>
                <a:spLocks noChangeArrowheads="1"/>
              </p:cNvSpPr>
              <p:nvPr/>
            </p:nvSpPr>
            <p:spPr bwMode="auto">
              <a:xfrm rot="16808">
                <a:off x="1567" y="2063"/>
                <a:ext cx="1104" cy="859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9" name="Line 1037"/>
              <p:cNvSpPr>
                <a:spLocks noChangeShapeType="1"/>
              </p:cNvSpPr>
              <p:nvPr/>
            </p:nvSpPr>
            <p:spPr bwMode="auto">
              <a:xfrm>
                <a:off x="2682" y="2910"/>
                <a:ext cx="3042" cy="135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13327" name="Picture 1038" descr="F:\EigeneDateien\MuCap\Vorträge\Troia2007\exphall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44" y="654"/>
              <a:ext cx="2880" cy="3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039"/>
          <p:cNvGrpSpPr>
            <a:grpSpLocks/>
          </p:cNvGrpSpPr>
          <p:nvPr/>
        </p:nvGrpSpPr>
        <p:grpSpPr bwMode="auto">
          <a:xfrm>
            <a:off x="609600" y="990600"/>
            <a:ext cx="6419850" cy="5657850"/>
            <a:chOff x="384" y="624"/>
            <a:chExt cx="4044" cy="3564"/>
          </a:xfrm>
        </p:grpSpPr>
        <p:grpSp>
          <p:nvGrpSpPr>
            <p:cNvPr id="13319" name="Group 1040"/>
            <p:cNvGrpSpPr>
              <a:grpSpLocks/>
            </p:cNvGrpSpPr>
            <p:nvPr/>
          </p:nvGrpSpPr>
          <p:grpSpPr bwMode="auto">
            <a:xfrm>
              <a:off x="384" y="624"/>
              <a:ext cx="4044" cy="3564"/>
              <a:chOff x="384" y="624"/>
              <a:chExt cx="4044" cy="3564"/>
            </a:xfrm>
          </p:grpSpPr>
          <p:sp>
            <p:nvSpPr>
              <p:cNvPr id="265233" name="Line 1041"/>
              <p:cNvSpPr>
                <a:spLocks noChangeShapeType="1"/>
              </p:cNvSpPr>
              <p:nvPr/>
            </p:nvSpPr>
            <p:spPr bwMode="auto">
              <a:xfrm flipH="1" flipV="1">
                <a:off x="3288" y="624"/>
                <a:ext cx="1134" cy="19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4" name="Line 1042"/>
              <p:cNvSpPr>
                <a:spLocks noChangeShapeType="1"/>
              </p:cNvSpPr>
              <p:nvPr/>
            </p:nvSpPr>
            <p:spPr bwMode="auto">
              <a:xfrm flipH="1">
                <a:off x="3240" y="2916"/>
                <a:ext cx="1188" cy="127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5" name="Line 1043"/>
              <p:cNvSpPr>
                <a:spLocks noChangeShapeType="1"/>
              </p:cNvSpPr>
              <p:nvPr/>
            </p:nvSpPr>
            <p:spPr bwMode="auto">
              <a:xfrm flipH="1" flipV="1">
                <a:off x="384" y="624"/>
                <a:ext cx="3648" cy="19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6" name="Rectangle 1044"/>
              <p:cNvSpPr>
                <a:spLocks noChangeArrowheads="1"/>
              </p:cNvSpPr>
              <p:nvPr/>
            </p:nvSpPr>
            <p:spPr bwMode="auto">
              <a:xfrm rot="21583192" flipH="1">
                <a:off x="4031" y="2584"/>
                <a:ext cx="394" cy="34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7" name="Line 1045"/>
              <p:cNvSpPr>
                <a:spLocks noChangeShapeType="1"/>
              </p:cNvSpPr>
              <p:nvPr/>
            </p:nvSpPr>
            <p:spPr bwMode="auto">
              <a:xfrm flipH="1">
                <a:off x="390" y="2928"/>
                <a:ext cx="3642" cy="124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13320" name="Picture 1046" descr="F:\EigeneDateien\MuCap\Vorträge\Troia2007\piE3.JPG"/>
            <p:cNvPicPr>
              <a:picLocks noChangeAspect="1" noChangeArrowheads="1"/>
            </p:cNvPicPr>
            <p:nvPr/>
          </p:nvPicPr>
          <p:blipFill>
            <a:blip r:embed="rId7" cstate="print"/>
            <a:srcRect l="4666" t="6999" r="7782" b="12001"/>
            <a:stretch>
              <a:fillRect/>
            </a:stretch>
          </p:blipFill>
          <p:spPr bwMode="auto">
            <a:xfrm>
              <a:off x="384" y="624"/>
              <a:ext cx="2880" cy="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81000" y="5064511"/>
            <a:ext cx="2622513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233363" indent="-233363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de-DE" sz="2000">
                <a:solidFill>
                  <a:schemeClr val="bg1"/>
                </a:solidFill>
                <a:sym typeface="Symbol" pitchFamily="18" charset="2"/>
              </a:rPr>
              <a:t>590 MeV protons</a:t>
            </a:r>
          </a:p>
          <a:p>
            <a:pPr marL="233363" indent="-233363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de-DE" sz="2000">
                <a:solidFill>
                  <a:schemeClr val="bg1"/>
                </a:solidFill>
                <a:sym typeface="Symbol" pitchFamily="18" charset="2"/>
              </a:rPr>
              <a:t>2.2 mA beam current</a:t>
            </a:r>
          </a:p>
          <a:p>
            <a:pPr marL="233363" indent="-233363" algn="l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de-DE" sz="2000">
                <a:solidFill>
                  <a:schemeClr val="bg1"/>
                </a:solidFill>
                <a:sym typeface="Symbol" pitchFamily="18" charset="2"/>
              </a:rPr>
              <a:t>1.3 MW beam power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facility: </a:t>
            </a:r>
            <a:r>
              <a:rPr lang="en-US">
                <a:latin typeface="Symbol" charset="2"/>
                <a:cs typeface="Symbol" charset="2"/>
              </a:rPr>
              <a:t>p</a:t>
            </a:r>
            <a:r>
              <a:rPr lang="en-US"/>
              <a:t>E3 at PSI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43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/>
              <a:t>The Muon and the Big Picture</a:t>
            </a:r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Muon Beams</a:t>
            </a:r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Recent Muon Experiments</a:t>
            </a:r>
          </a:p>
          <a:p>
            <a:pPr lvl="1"/>
            <a:r>
              <a:rPr lang="en-US" sz="2600">
                <a:solidFill>
                  <a:srgbClr val="D9D9D9"/>
                </a:solidFill>
              </a:rPr>
              <a:t>TWIST, Muon Spin Resonance, Lamb shift, </a:t>
            </a:r>
            <a:r>
              <a:rPr lang="en-US" sz="2600" b="1">
                <a:solidFill>
                  <a:srgbClr val="D9D9D9"/>
                </a:solidFill>
              </a:rPr>
              <a:t>MuLan, MuCap/MuSun</a:t>
            </a:r>
            <a:endParaRPr lang="en-US" sz="2600">
              <a:solidFill>
                <a:srgbClr val="D9D9D9"/>
              </a:solidFill>
            </a:endParaRPr>
          </a:p>
          <a:p>
            <a:r>
              <a:rPr lang="en-US" sz="2800">
                <a:solidFill>
                  <a:schemeClr val="bg1">
                    <a:lumMod val="85000"/>
                  </a:schemeClr>
                </a:solidFill>
              </a:rPr>
              <a:t>Muons at Fermilab and the Intensity Frontier</a:t>
            </a:r>
          </a:p>
          <a:p>
            <a:pPr lvl="1"/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CLFV:</a:t>
            </a:r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 MEG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600" baseline="3000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 -&gt; e</a:t>
            </a:r>
            <a:r>
              <a:rPr lang="en-US" sz="2600" baseline="3000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g), m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cs typeface="Symbol" charset="2"/>
              </a:rPr>
              <a:t>3e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, </a:t>
            </a:r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Mu2e</a:t>
            </a:r>
            <a:r>
              <a:rPr lang="en-US" sz="2600">
                <a:solidFill>
                  <a:schemeClr val="bg1">
                    <a:lumMod val="85000"/>
                  </a:schemeClr>
                </a:solidFill>
              </a:rPr>
              <a:t>, COMET</a:t>
            </a:r>
          </a:p>
          <a:p>
            <a:pPr lvl="1"/>
            <a:r>
              <a:rPr lang="en-US" sz="2600" b="1">
                <a:solidFill>
                  <a:schemeClr val="bg1">
                    <a:lumMod val="85000"/>
                  </a:schemeClr>
                </a:solidFill>
              </a:rPr>
              <a:t>New g-2</a:t>
            </a:r>
          </a:p>
          <a:p>
            <a:pPr lvl="1"/>
            <a:r>
              <a:rPr lang="en-US" sz="2600">
                <a:solidFill>
                  <a:schemeClr val="bg1">
                    <a:lumMod val="85000"/>
                  </a:schemeClr>
                </a:solidFill>
                <a:cs typeface="Symbol" charset="2"/>
              </a:rPr>
              <a:t>Future Muon experiments with Project-X</a:t>
            </a:r>
            <a:endParaRPr lang="en-US" sz="2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F:\EigeneDateien\MuCap\Vorträge\Troia2007\piE3.JPG"/>
          <p:cNvPicPr>
            <a:picLocks noChangeAspect="1" noChangeArrowheads="1"/>
          </p:cNvPicPr>
          <p:nvPr/>
        </p:nvPicPr>
        <p:blipFill>
          <a:blip r:embed="rId4" cstate="print"/>
          <a:srcRect l="4666" t="6999" r="7782" b="12001"/>
          <a:stretch>
            <a:fillRect/>
          </a:stretch>
        </p:blipFill>
        <p:spPr bwMode="auto">
          <a:xfrm>
            <a:off x="609600" y="990600"/>
            <a:ext cx="4572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92325" y="2057400"/>
            <a:ext cx="2555875" cy="762000"/>
            <a:chOff x="2352" y="1296"/>
            <a:chExt cx="1610" cy="480"/>
          </a:xfrm>
        </p:grpSpPr>
        <p:sp>
          <p:nvSpPr>
            <p:cNvPr id="123911" name="Oval 7"/>
            <p:cNvSpPr>
              <a:spLocks noChangeArrowheads="1"/>
            </p:cNvSpPr>
            <p:nvPr/>
          </p:nvSpPr>
          <p:spPr bwMode="auto">
            <a:xfrm>
              <a:off x="2352" y="1296"/>
              <a:ext cx="912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3312" y="1392"/>
              <a:ext cx="650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>
                  <a:solidFill>
                    <a:srgbClr val="FF0000"/>
                  </a:solidFill>
                  <a:effectLst/>
                </a:rPr>
                <a:t>Kicker</a:t>
              </a:r>
            </a:p>
          </p:txBody>
        </p:sp>
      </p:grpSp>
      <p:pic>
        <p:nvPicPr>
          <p:cNvPr id="123926" name="Picture 22" descr="F:\EigeneDateien\MuLan\Kicker\PICT0313.JPG"/>
          <p:cNvPicPr>
            <a:picLocks noChangeAspect="1" noChangeArrowheads="1"/>
          </p:cNvPicPr>
          <p:nvPr/>
        </p:nvPicPr>
        <p:blipFill>
          <a:blip r:embed="rId5" cstate="print"/>
          <a:srcRect r="9833"/>
          <a:stretch>
            <a:fillRect/>
          </a:stretch>
        </p:blipFill>
        <p:spPr bwMode="auto">
          <a:xfrm>
            <a:off x="228600" y="1066800"/>
            <a:ext cx="41925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27" name="Rectangle 23"/>
          <p:cNvSpPr>
            <a:spLocks noChangeArrowheads="1"/>
          </p:cNvSpPr>
          <p:nvPr/>
        </p:nvSpPr>
        <p:spPr bwMode="auto">
          <a:xfrm>
            <a:off x="5410200" y="2057400"/>
            <a:ext cx="3609963" cy="117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457200" indent="-457200" algn="l" eaLnBrk="1" hangingPunct="1">
              <a:spcBef>
                <a:spcPct val="500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de-DE" sz="2800"/>
              <a:t>Design at TRIUMF</a:t>
            </a:r>
          </a:p>
          <a:p>
            <a:pPr marL="457200" indent="-457200" algn="l" eaLnBrk="1" hangingPunct="1">
              <a:spcBef>
                <a:spcPct val="500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de-DE" sz="2800"/>
              <a:t>50 ns switching time</a:t>
            </a:r>
            <a:endParaRPr lang="de-DE" sz="2800">
              <a:sym typeface="Symbol" pitchFamily="18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43000" y="2819400"/>
            <a:ext cx="4495800" cy="3864801"/>
            <a:chOff x="1143000" y="2819400"/>
            <a:chExt cx="4495800" cy="3864801"/>
          </a:xfrm>
        </p:grpSpPr>
        <p:sp>
          <p:nvSpPr>
            <p:cNvPr id="9" name="Parallelogram 8"/>
            <p:cNvSpPr/>
            <p:nvPr/>
          </p:nvSpPr>
          <p:spPr>
            <a:xfrm rot="16200000">
              <a:off x="971552" y="2990849"/>
              <a:ext cx="1447799" cy="1104902"/>
            </a:xfrm>
            <a:prstGeom prst="parallelogram">
              <a:avLst>
                <a:gd name="adj" fmla="val 23149"/>
              </a:avLst>
            </a:prstGeom>
            <a:noFill/>
            <a:ln w="444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247903" y="3048000"/>
              <a:ext cx="3390897" cy="994833"/>
            </a:xfrm>
            <a:prstGeom prst="line">
              <a:avLst/>
            </a:prstGeom>
            <a:ln w="317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143000" y="2819400"/>
              <a:ext cx="2116666" cy="1223433"/>
            </a:xfrm>
            <a:prstGeom prst="line">
              <a:avLst/>
            </a:prstGeom>
            <a:ln w="317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43000" y="4042833"/>
              <a:ext cx="2116666" cy="2641368"/>
            </a:xfrm>
            <a:prstGeom prst="line">
              <a:avLst/>
            </a:prstGeom>
            <a:ln w="317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247903" y="4267200"/>
              <a:ext cx="3390897" cy="2417001"/>
            </a:xfrm>
            <a:prstGeom prst="line">
              <a:avLst/>
            </a:prstGeom>
            <a:ln w="317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59666" y="4080531"/>
              <a:ext cx="2347071" cy="2603670"/>
            </a:xfrm>
            <a:prstGeom prst="rect">
              <a:avLst/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electrostatic kicker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72000" y="4876800"/>
            <a:ext cx="1082735" cy="990600"/>
            <a:chOff x="4572000" y="4876800"/>
            <a:chExt cx="1082735" cy="9906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4572000" y="4876800"/>
              <a:ext cx="0" cy="990600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4713452" y="5137035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</a:rPr>
                <a:t>25kV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18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7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F:\EigeneDateien\MuCap\Vorträge\Troia2007\piE3.JPG"/>
          <p:cNvPicPr>
            <a:picLocks noChangeAspect="1" noChangeArrowheads="1"/>
          </p:cNvPicPr>
          <p:nvPr/>
        </p:nvPicPr>
        <p:blipFill>
          <a:blip r:embed="rId4" cstate="print"/>
          <a:srcRect l="4666" t="6999" r="7782" b="12001"/>
          <a:stretch>
            <a:fillRect/>
          </a:stretch>
        </p:blipFill>
        <p:spPr bwMode="auto">
          <a:xfrm>
            <a:off x="609600" y="990600"/>
            <a:ext cx="4572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57400" y="2895604"/>
            <a:ext cx="3048000" cy="1736727"/>
            <a:chOff x="1296" y="1824"/>
            <a:chExt cx="1920" cy="1094"/>
          </a:xfrm>
        </p:grpSpPr>
        <p:sp>
          <p:nvSpPr>
            <p:cNvPr id="134156" name="Oval 12"/>
            <p:cNvSpPr>
              <a:spLocks noChangeArrowheads="1"/>
            </p:cNvSpPr>
            <p:nvPr/>
          </p:nvSpPr>
          <p:spPr bwMode="auto">
            <a:xfrm>
              <a:off x="1296" y="1824"/>
              <a:ext cx="912" cy="109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8" name="Text Box 13"/>
            <p:cNvSpPr txBox="1">
              <a:spLocks noChangeArrowheads="1"/>
            </p:cNvSpPr>
            <p:nvPr/>
          </p:nvSpPr>
          <p:spPr bwMode="auto">
            <a:xfrm>
              <a:off x="2258" y="1920"/>
              <a:ext cx="958" cy="4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l" eaLnBrk="1" hangingPunct="1"/>
              <a:r>
                <a:rPr lang="de-DE" sz="2000" smtClean="0">
                  <a:solidFill>
                    <a:srgbClr val="FF0000"/>
                  </a:solidFill>
                  <a:effectLst/>
                </a:rPr>
                <a:t>Quadrupoles</a:t>
              </a:r>
            </a:p>
            <a:p>
              <a:pPr algn="l" eaLnBrk="1" hangingPunct="1"/>
              <a:r>
                <a:rPr lang="de-DE" sz="2000" smtClean="0">
                  <a:solidFill>
                    <a:srgbClr val="FF0000"/>
                  </a:solidFill>
                </a:rPr>
                <a:t>&amp; slit</a:t>
              </a:r>
              <a:endParaRPr lang="de-DE" sz="2000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971666" y="4648200"/>
            <a:ext cx="3133733" cy="1476375"/>
            <a:chOff x="1248" y="2928"/>
            <a:chExt cx="1974" cy="930"/>
          </a:xfrm>
        </p:grpSpPr>
        <p:sp>
          <p:nvSpPr>
            <p:cNvPr id="134161" name="Oval 17"/>
            <p:cNvSpPr>
              <a:spLocks noChangeArrowheads="1"/>
            </p:cNvSpPr>
            <p:nvPr/>
          </p:nvSpPr>
          <p:spPr bwMode="auto">
            <a:xfrm>
              <a:off x="1248" y="2928"/>
              <a:ext cx="1104" cy="8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2406" y="3024"/>
              <a:ext cx="816" cy="8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l" eaLnBrk="1" hangingPunct="1"/>
              <a:r>
                <a:rPr lang="de-DE" sz="2000" smtClean="0">
                  <a:solidFill>
                    <a:srgbClr val="FF0000"/>
                  </a:solidFill>
                  <a:effectLst/>
                </a:rPr>
                <a:t>Detector</a:t>
              </a:r>
              <a:br>
                <a:rPr lang="de-DE" sz="2000" smtClean="0">
                  <a:solidFill>
                    <a:srgbClr val="FF0000"/>
                  </a:solidFill>
                  <a:effectLst/>
                </a:rPr>
              </a:br>
              <a:r>
                <a:rPr lang="de-DE" sz="2000" smtClean="0">
                  <a:solidFill>
                    <a:srgbClr val="FF0000"/>
                  </a:solidFill>
                  <a:effectLst/>
                </a:rPr>
                <a:t>- MuLan </a:t>
              </a:r>
              <a:br>
                <a:rPr lang="de-DE" sz="2000" smtClean="0">
                  <a:solidFill>
                    <a:srgbClr val="FF0000"/>
                  </a:solidFill>
                  <a:effectLst/>
                </a:rPr>
              </a:br>
              <a:r>
                <a:rPr lang="de-DE" sz="2000" smtClean="0">
                  <a:solidFill>
                    <a:srgbClr val="FF0000"/>
                  </a:solidFill>
                  <a:effectLst/>
                </a:rPr>
                <a:t>- MuCap </a:t>
              </a:r>
              <a:br>
                <a:rPr lang="de-DE" sz="2000" smtClean="0">
                  <a:solidFill>
                    <a:srgbClr val="FF0000"/>
                  </a:solidFill>
                  <a:effectLst/>
                </a:rPr>
              </a:br>
              <a:r>
                <a:rPr lang="de-DE" sz="2000" smtClean="0">
                  <a:solidFill>
                    <a:srgbClr val="FF0000"/>
                  </a:solidFill>
                  <a:effectLst/>
                </a:rPr>
                <a:t>- MuSun</a:t>
              </a:r>
              <a:endParaRPr lang="de-DE" sz="2000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057400" y="1190629"/>
            <a:ext cx="4953003" cy="2085979"/>
            <a:chOff x="1296" y="750"/>
            <a:chExt cx="3120" cy="1314"/>
          </a:xfrm>
        </p:grpSpPr>
        <p:grpSp>
          <p:nvGrpSpPr>
            <p:cNvPr id="16391" name="Group 4"/>
            <p:cNvGrpSpPr>
              <a:grpSpLocks/>
            </p:cNvGrpSpPr>
            <p:nvPr/>
          </p:nvGrpSpPr>
          <p:grpSpPr bwMode="auto">
            <a:xfrm>
              <a:off x="1296" y="1584"/>
              <a:ext cx="1725" cy="480"/>
              <a:chOff x="2352" y="1296"/>
              <a:chExt cx="1725" cy="480"/>
            </a:xfrm>
          </p:grpSpPr>
          <p:sp>
            <p:nvSpPr>
              <p:cNvPr id="134149" name="Oval 5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912" cy="48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4" name="Text Box 6"/>
              <p:cNvSpPr txBox="1">
                <a:spLocks noChangeArrowheads="1"/>
              </p:cNvSpPr>
              <p:nvPr/>
            </p:nvSpPr>
            <p:spPr bwMode="auto">
              <a:xfrm>
                <a:off x="3314" y="1392"/>
                <a:ext cx="763" cy="2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de-DE" sz="2000">
                    <a:solidFill>
                      <a:srgbClr val="FF0000"/>
                    </a:solidFill>
                    <a:effectLst/>
                  </a:rPr>
                  <a:t>Separator</a:t>
                </a:r>
              </a:p>
            </p:txBody>
          </p:sp>
        </p:grpSp>
        <p:sp>
          <p:nvSpPr>
            <p:cNvPr id="134164" name="Rectangle 20"/>
            <p:cNvSpPr>
              <a:spLocks noChangeArrowheads="1"/>
            </p:cNvSpPr>
            <p:nvPr/>
          </p:nvSpPr>
          <p:spPr bwMode="auto">
            <a:xfrm>
              <a:off x="3362" y="750"/>
              <a:ext cx="1054" cy="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2400">
                  <a:sym typeface="Symbol" pitchFamily="18" charset="2"/>
                </a:rPr>
                <a:t>E x B</a:t>
              </a:r>
              <a:br>
                <a:rPr lang="de-DE" sz="2400">
                  <a:sym typeface="Symbol" pitchFamily="18" charset="2"/>
                </a:rPr>
              </a:br>
              <a:r>
                <a:rPr lang="de-DE" sz="2400">
                  <a:sym typeface="Symbol" pitchFamily="18" charset="2"/>
                </a:rPr>
                <a:t>separation</a:t>
              </a:r>
              <a:br>
                <a:rPr lang="de-DE" sz="2400">
                  <a:sym typeface="Symbol" pitchFamily="18" charset="2"/>
                </a:rPr>
              </a:br>
              <a:r>
                <a:rPr lang="de-DE" sz="2400">
                  <a:sym typeface="Symbol" pitchFamily="18" charset="2"/>
                </a:rPr>
                <a:t>of electrons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91400" y="0"/>
            <a:ext cx="1752600" cy="6858000"/>
            <a:chOff x="7380767" y="7036"/>
            <a:chExt cx="1752600" cy="6888478"/>
          </a:xfrm>
        </p:grpSpPr>
        <p:pic>
          <p:nvPicPr>
            <p:cNvPr id="15155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6733068" y="654735"/>
              <a:ext cx="3047998" cy="1752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7380767" y="3055034"/>
              <a:ext cx="1752600" cy="384048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391400" y="3057462"/>
              <a:ext cx="914400" cy="91440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19050" cap="flat" cmpd="sng" algn="ctr">
              <a:solidFill>
                <a:srgbClr val="15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408110" y="997634"/>
              <a:ext cx="457200" cy="107394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>
              <a:off x="8255294" y="2948316"/>
              <a:ext cx="304799" cy="685800"/>
            </a:xfrm>
            <a:prstGeom prst="trapezoid">
              <a:avLst>
                <a:gd name="adj" fmla="val 36070"/>
              </a:avLst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71181" y="3536835"/>
            <a:ext cx="1534716" cy="2153097"/>
            <a:chOff x="7571181" y="3536835"/>
            <a:chExt cx="1534716" cy="2153097"/>
          </a:xfrm>
        </p:grpSpPr>
        <p:sp>
          <p:nvSpPr>
            <p:cNvPr id="27" name="Trapezoid 26"/>
            <p:cNvSpPr/>
            <p:nvPr/>
          </p:nvSpPr>
          <p:spPr bwMode="auto">
            <a:xfrm>
              <a:off x="8298231" y="4325559"/>
              <a:ext cx="245433" cy="685800"/>
            </a:xfrm>
            <a:prstGeom prst="trapezoid">
              <a:avLst>
                <a:gd name="adj" fmla="val 47297"/>
              </a:avLst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8" name="Trapezoid 27"/>
            <p:cNvSpPr/>
            <p:nvPr/>
          </p:nvSpPr>
          <p:spPr bwMode="auto">
            <a:xfrm rot="10800000">
              <a:off x="8271499" y="3625941"/>
              <a:ext cx="304799" cy="685800"/>
            </a:xfrm>
            <a:prstGeom prst="trapezoid">
              <a:avLst>
                <a:gd name="adj" fmla="val 29070"/>
              </a:avLst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7720126" y="3536835"/>
              <a:ext cx="1371600" cy="152400"/>
            </a:xfrm>
            <a:prstGeom prst="ellipse">
              <a:avLst/>
            </a:prstGeom>
            <a:solidFill>
              <a:srgbClr val="9999FF">
                <a:alpha val="60000"/>
              </a:srgbClr>
            </a:solidFill>
            <a:ln w="12700" cap="flat" cmpd="sng" algn="ctr">
              <a:solidFill>
                <a:srgbClr val="15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7571181" y="4279745"/>
              <a:ext cx="822960" cy="91440"/>
            </a:xfrm>
            <a:prstGeom prst="rect">
              <a:avLst/>
            </a:prstGeom>
            <a:solidFill>
              <a:srgbClr val="151515"/>
            </a:solidFill>
            <a:ln w="19050" cap="flat" cmpd="sng" algn="ctr">
              <a:solidFill>
                <a:srgbClr val="15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447890" y="4279330"/>
              <a:ext cx="548640" cy="91440"/>
            </a:xfrm>
            <a:prstGeom prst="rect">
              <a:avLst/>
            </a:prstGeom>
            <a:solidFill>
              <a:srgbClr val="151515"/>
            </a:solidFill>
            <a:ln w="19050" cap="flat" cmpd="sng" algn="ctr">
              <a:solidFill>
                <a:srgbClr val="15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2" name="Trapezoid 31"/>
            <p:cNvSpPr/>
            <p:nvPr/>
          </p:nvSpPr>
          <p:spPr bwMode="auto">
            <a:xfrm flipV="1">
              <a:off x="8301463" y="5004132"/>
              <a:ext cx="245433" cy="685800"/>
            </a:xfrm>
            <a:prstGeom prst="trapezoid">
              <a:avLst>
                <a:gd name="adj" fmla="val 50000"/>
              </a:avLst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734297" y="4919576"/>
              <a:ext cx="1371600" cy="152400"/>
            </a:xfrm>
            <a:prstGeom prst="ellipse">
              <a:avLst/>
            </a:prstGeom>
            <a:solidFill>
              <a:srgbClr val="9999FF">
                <a:alpha val="60000"/>
              </a:srgbClr>
            </a:solidFill>
            <a:ln w="12700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beamline elements</a:t>
            </a: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45" y="5648012"/>
            <a:ext cx="1610871" cy="120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32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MuLan concept in one slide...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4" descr="http://www.pa.uky.edu/~tishenko/eLog/eLogs/MuLan/Presentations/001649/attachments/MuLanBall_v2b_art_hi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6736">
            <a:off x="3886307" y="2492163"/>
            <a:ext cx="5339493" cy="4007477"/>
          </a:xfrm>
          <a:prstGeom prst="rect">
            <a:avLst/>
          </a:prstGeom>
          <a:noFill/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813766" y="46016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794716" y="46143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813766" y="46079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801066" y="46016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820116" y="45571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775666" y="45889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794716" y="46270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6820116" y="46333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820116" y="45571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6775666" y="45762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2792412" y="605146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2913062" y="597209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921000" y="59419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897187" y="591811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2830512" y="582286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2754312" y="588477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2859087" y="590541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2860675" y="593557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823913" y="1063625"/>
            <a:ext cx="0" cy="22987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23913" y="3362325"/>
            <a:ext cx="3286125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1611313" y="923925"/>
            <a:ext cx="0" cy="2438400"/>
          </a:xfrm>
          <a:prstGeom prst="line">
            <a:avLst/>
          </a:prstGeom>
          <a:noFill/>
          <a:ln w="3810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906463" y="2787650"/>
            <a:ext cx="42862" cy="554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947738" y="2366963"/>
            <a:ext cx="42862" cy="425450"/>
          </a:xfrm>
          <a:custGeom>
            <a:avLst/>
            <a:gdLst/>
            <a:ahLst/>
            <a:cxnLst>
              <a:cxn ang="0">
                <a:pos x="1" y="152"/>
              </a:cxn>
              <a:cxn ang="0">
                <a:pos x="3" y="132"/>
              </a:cxn>
              <a:cxn ang="0">
                <a:pos x="17" y="0"/>
              </a:cxn>
            </a:cxnLst>
            <a:rect l="0" t="0" r="r" b="b"/>
            <a:pathLst>
              <a:path w="17" h="157">
                <a:moveTo>
                  <a:pt x="1" y="152"/>
                </a:moveTo>
                <a:cubicBezTo>
                  <a:pt x="0" y="154"/>
                  <a:pt x="0" y="157"/>
                  <a:pt x="3" y="132"/>
                </a:cubicBezTo>
                <a:cubicBezTo>
                  <a:pt x="6" y="107"/>
                  <a:pt x="14" y="22"/>
                  <a:pt x="17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992188" y="2193925"/>
            <a:ext cx="28575" cy="184150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10" y="50"/>
              </a:cxn>
              <a:cxn ang="0">
                <a:pos x="18" y="0"/>
              </a:cxn>
            </a:cxnLst>
            <a:rect l="0" t="0" r="r" b="b"/>
            <a:pathLst>
              <a:path w="18" h="116">
                <a:moveTo>
                  <a:pt x="0" y="116"/>
                </a:moveTo>
                <a:cubicBezTo>
                  <a:pt x="3" y="92"/>
                  <a:pt x="7" y="69"/>
                  <a:pt x="10" y="50"/>
                </a:cubicBezTo>
                <a:cubicBezTo>
                  <a:pt x="13" y="31"/>
                  <a:pt x="15" y="15"/>
                  <a:pt x="18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1020763" y="1965325"/>
            <a:ext cx="63500" cy="234950"/>
          </a:xfrm>
          <a:custGeom>
            <a:avLst/>
            <a:gdLst/>
            <a:ahLst/>
            <a:cxnLst>
              <a:cxn ang="0">
                <a:pos x="0" y="148"/>
              </a:cxn>
              <a:cxn ang="0">
                <a:pos x="14" y="76"/>
              </a:cxn>
              <a:cxn ang="0">
                <a:pos x="40" y="0"/>
              </a:cxn>
            </a:cxnLst>
            <a:rect l="0" t="0" r="r" b="b"/>
            <a:pathLst>
              <a:path w="40" h="148">
                <a:moveTo>
                  <a:pt x="0" y="148"/>
                </a:moveTo>
                <a:cubicBezTo>
                  <a:pt x="3" y="124"/>
                  <a:pt x="7" y="101"/>
                  <a:pt x="14" y="76"/>
                </a:cubicBezTo>
                <a:cubicBezTo>
                  <a:pt x="21" y="51"/>
                  <a:pt x="30" y="25"/>
                  <a:pt x="40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1084263" y="1828800"/>
            <a:ext cx="63500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16" y="48"/>
              </a:cxn>
              <a:cxn ang="0">
                <a:pos x="40" y="0"/>
              </a:cxn>
            </a:cxnLst>
            <a:rect l="0" t="0" r="r" b="b"/>
            <a:pathLst>
              <a:path w="40" h="90">
                <a:moveTo>
                  <a:pt x="0" y="90"/>
                </a:moveTo>
                <a:cubicBezTo>
                  <a:pt x="4" y="76"/>
                  <a:pt x="9" y="63"/>
                  <a:pt x="16" y="48"/>
                </a:cubicBezTo>
                <a:cubicBezTo>
                  <a:pt x="23" y="33"/>
                  <a:pt x="35" y="9"/>
                  <a:pt x="40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Freeform 31"/>
          <p:cNvSpPr>
            <a:spLocks/>
          </p:cNvSpPr>
          <p:nvPr/>
        </p:nvSpPr>
        <p:spPr bwMode="auto">
          <a:xfrm>
            <a:off x="1141413" y="1701800"/>
            <a:ext cx="85725" cy="13970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18" y="46"/>
              </a:cxn>
              <a:cxn ang="0">
                <a:pos x="54" y="0"/>
              </a:cxn>
            </a:cxnLst>
            <a:rect l="0" t="0" r="r" b="b"/>
            <a:pathLst>
              <a:path w="54" h="88">
                <a:moveTo>
                  <a:pt x="0" y="88"/>
                </a:moveTo>
                <a:cubicBezTo>
                  <a:pt x="4" y="74"/>
                  <a:pt x="9" y="61"/>
                  <a:pt x="18" y="46"/>
                </a:cubicBezTo>
                <a:cubicBezTo>
                  <a:pt x="27" y="31"/>
                  <a:pt x="40" y="15"/>
                  <a:pt x="54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Freeform 32"/>
          <p:cNvSpPr>
            <a:spLocks/>
          </p:cNvSpPr>
          <p:nvPr/>
        </p:nvSpPr>
        <p:spPr bwMode="auto">
          <a:xfrm>
            <a:off x="1217613" y="1584325"/>
            <a:ext cx="165100" cy="127000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4" y="44"/>
              </a:cxn>
              <a:cxn ang="0">
                <a:pos x="104" y="0"/>
              </a:cxn>
            </a:cxnLst>
            <a:rect l="0" t="0" r="r" b="b"/>
            <a:pathLst>
              <a:path w="104" h="80">
                <a:moveTo>
                  <a:pt x="0" y="80"/>
                </a:moveTo>
                <a:cubicBezTo>
                  <a:pt x="8" y="68"/>
                  <a:pt x="17" y="57"/>
                  <a:pt x="34" y="44"/>
                </a:cubicBezTo>
                <a:cubicBezTo>
                  <a:pt x="51" y="31"/>
                  <a:pt x="90" y="6"/>
                  <a:pt x="104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1373188" y="1549400"/>
            <a:ext cx="231775" cy="34925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68" y="4"/>
              </a:cxn>
              <a:cxn ang="0">
                <a:pos x="146" y="0"/>
              </a:cxn>
            </a:cxnLst>
            <a:rect l="0" t="0" r="r" b="b"/>
            <a:pathLst>
              <a:path w="146" h="22">
                <a:moveTo>
                  <a:pt x="0" y="22"/>
                </a:moveTo>
                <a:cubicBezTo>
                  <a:pt x="22" y="15"/>
                  <a:pt x="44" y="8"/>
                  <a:pt x="68" y="4"/>
                </a:cubicBezTo>
                <a:cubicBezTo>
                  <a:pt x="92" y="0"/>
                  <a:pt x="119" y="0"/>
                  <a:pt x="146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1601788" y="154622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1903413" y="180657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2490788" y="231457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2784475" y="257175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2195513" y="2058988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3009900" y="276860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3225800" y="295592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3374316" y="309245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2414588" y="833438"/>
            <a:ext cx="11874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Kicker On</a:t>
            </a:r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H="1">
            <a:off x="1725613" y="1050925"/>
            <a:ext cx="63500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652463" y="3779838"/>
            <a:ext cx="12001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Fill Period</a:t>
            </a:r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V="1">
            <a:off x="1243013" y="2816225"/>
            <a:ext cx="0" cy="977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2325688" y="1773238"/>
            <a:ext cx="23050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Measurement Period</a:t>
            </a:r>
          </a:p>
        </p:txBody>
      </p: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2497138" y="3411538"/>
            <a:ext cx="548467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</a:t>
            </a:r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 rot="16200000">
            <a:off x="-461324" y="2164123"/>
            <a:ext cx="1813236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Number (log scale)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 rot="20552552">
            <a:off x="2986087" y="6121315"/>
            <a:ext cx="1436688" cy="109538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 rot="20601052">
            <a:off x="2700337" y="5245034"/>
            <a:ext cx="1447800" cy="111125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 rot="20625452">
            <a:off x="3019792" y="4933613"/>
            <a:ext cx="1092200" cy="274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91400" tIns="45702" rIns="91400" bIns="45702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-12.5 kV</a:t>
            </a:r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auto">
          <a:xfrm rot="20579971">
            <a:off x="3584564" y="6148782"/>
            <a:ext cx="708025" cy="274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12.5 kV</a:t>
            </a:r>
          </a:p>
        </p:txBody>
      </p:sp>
      <p:grpSp>
        <p:nvGrpSpPr>
          <p:cNvPr id="55" name="Group 55"/>
          <p:cNvGrpSpPr>
            <a:grpSpLocks/>
          </p:cNvGrpSpPr>
          <p:nvPr/>
        </p:nvGrpSpPr>
        <p:grpSpPr bwMode="auto">
          <a:xfrm rot="399382">
            <a:off x="3062287" y="5283115"/>
            <a:ext cx="1103313" cy="877888"/>
            <a:chOff x="1921" y="3264"/>
            <a:chExt cx="695" cy="553"/>
          </a:xfrm>
        </p:grpSpPr>
        <p:sp>
          <p:nvSpPr>
            <p:cNvPr id="56" name="Line 56"/>
            <p:cNvSpPr>
              <a:spLocks noChangeShapeType="1"/>
            </p:cNvSpPr>
            <p:nvPr/>
          </p:nvSpPr>
          <p:spPr bwMode="auto">
            <a:xfrm flipH="1" flipV="1">
              <a:off x="2480" y="3264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 flipH="1" flipV="1">
              <a:off x="1921" y="3521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 flipH="1" flipV="1">
              <a:off x="2094" y="3434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H="1" flipV="1">
              <a:off x="2283" y="3347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2647950" y="6008603"/>
            <a:ext cx="112712" cy="109537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 Box 61"/>
          <p:cNvSpPr txBox="1">
            <a:spLocks noChangeArrowheads="1"/>
          </p:cNvSpPr>
          <p:nvPr/>
        </p:nvSpPr>
        <p:spPr bwMode="auto">
          <a:xfrm>
            <a:off x="1443038" y="820738"/>
            <a:ext cx="1010132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Real data</a:t>
            </a:r>
          </a:p>
        </p:txBody>
      </p:sp>
      <p:pic>
        <p:nvPicPr>
          <p:cNvPr id="62" name="Picture 64" descr="ExperimentalOverviewFromDat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804532"/>
            <a:ext cx="3914775" cy="2846388"/>
          </a:xfrm>
          <a:prstGeom prst="rect">
            <a:avLst/>
          </a:prstGeom>
          <a:noFill/>
        </p:spPr>
      </p:pic>
      <p:pic>
        <p:nvPicPr>
          <p:cNvPr id="63" name="Picture 22" descr="F:\EigeneDateien\MuLan\Kicker\PICT0313.JPG"/>
          <p:cNvPicPr>
            <a:picLocks noChangeAspect="1" noChangeArrowheads="1"/>
          </p:cNvPicPr>
          <p:nvPr/>
        </p:nvPicPr>
        <p:blipFill>
          <a:blip r:embed="rId4" cstate="print"/>
          <a:srcRect r="9833"/>
          <a:stretch>
            <a:fillRect/>
          </a:stretch>
        </p:blipFill>
        <p:spPr bwMode="auto">
          <a:xfrm>
            <a:off x="228600" y="4191000"/>
            <a:ext cx="2058988" cy="254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4" descr="http://www.pa.uky.edu/~tishenko/eLog/eLogs/MuLan/Presentations/001649/attachments/MuLanBall_v2b_art_hit_3.png"/>
          <p:cNvPicPr>
            <a:picLocks noChangeAspect="1" noChangeArrowheads="1"/>
          </p:cNvPicPr>
          <p:nvPr/>
        </p:nvPicPr>
        <p:blipFill>
          <a:blip r:embed="rId2" cstate="print"/>
          <a:srcRect l="24897" t="65850" r="64178" b="25090"/>
          <a:stretch>
            <a:fillRect/>
          </a:stretch>
        </p:blipFill>
        <p:spPr bwMode="auto">
          <a:xfrm rot="516736">
            <a:off x="5105237" y="4965055"/>
            <a:ext cx="583323" cy="363075"/>
          </a:xfrm>
          <a:prstGeom prst="rect">
            <a:avLst/>
          </a:prstGeom>
          <a:noFill/>
        </p:spPr>
      </p:pic>
      <p:grpSp>
        <p:nvGrpSpPr>
          <p:cNvPr id="98" name="Group 97"/>
          <p:cNvGrpSpPr/>
          <p:nvPr/>
        </p:nvGrpSpPr>
        <p:grpSpPr>
          <a:xfrm>
            <a:off x="3394308" y="1539232"/>
            <a:ext cx="6064198" cy="1821491"/>
            <a:chOff x="1662113" y="1997075"/>
            <a:chExt cx="6064198" cy="1821491"/>
          </a:xfrm>
        </p:grpSpPr>
        <p:grpSp>
          <p:nvGrpSpPr>
            <p:cNvPr id="99" name="Group 98"/>
            <p:cNvGrpSpPr/>
            <p:nvPr/>
          </p:nvGrpSpPr>
          <p:grpSpPr>
            <a:xfrm>
              <a:off x="1662113" y="1997075"/>
              <a:ext cx="3286125" cy="1816100"/>
              <a:chOff x="1662113" y="1997075"/>
              <a:chExt cx="3286125" cy="1816100"/>
            </a:xfrm>
          </p:grpSpPr>
          <p:sp>
            <p:nvSpPr>
              <p:cNvPr id="119" name="Line 24"/>
              <p:cNvSpPr>
                <a:spLocks noChangeShapeType="1"/>
              </p:cNvSpPr>
              <p:nvPr/>
            </p:nvSpPr>
            <p:spPr bwMode="auto">
              <a:xfrm>
                <a:off x="1662113" y="3813175"/>
                <a:ext cx="328612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0" name="Group 119"/>
              <p:cNvGrpSpPr/>
              <p:nvPr/>
            </p:nvGrpSpPr>
            <p:grpSpPr>
              <a:xfrm>
                <a:off x="1952858" y="1997075"/>
                <a:ext cx="2772653" cy="1812925"/>
                <a:chOff x="2637547" y="1698625"/>
                <a:chExt cx="2772653" cy="1812925"/>
              </a:xfrm>
            </p:grpSpPr>
            <p:sp>
              <p:nvSpPr>
                <p:cNvPr id="121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637547" y="2940050"/>
                  <a:ext cx="42862" cy="5540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2" name="Freeform 27"/>
                <p:cNvSpPr>
                  <a:spLocks/>
                </p:cNvSpPr>
                <p:nvPr/>
              </p:nvSpPr>
              <p:spPr bwMode="auto">
                <a:xfrm>
                  <a:off x="2678822" y="2519363"/>
                  <a:ext cx="42862" cy="425450"/>
                </a:xfrm>
                <a:custGeom>
                  <a:avLst/>
                  <a:gdLst/>
                  <a:ahLst/>
                  <a:cxnLst>
                    <a:cxn ang="0">
                      <a:pos x="1" y="152"/>
                    </a:cxn>
                    <a:cxn ang="0">
                      <a:pos x="3" y="13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157">
                      <a:moveTo>
                        <a:pt x="1" y="152"/>
                      </a:moveTo>
                      <a:cubicBezTo>
                        <a:pt x="0" y="154"/>
                        <a:pt x="0" y="157"/>
                        <a:pt x="3" y="132"/>
                      </a:cubicBezTo>
                      <a:cubicBezTo>
                        <a:pt x="6" y="107"/>
                        <a:pt x="14" y="22"/>
                        <a:pt x="1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3" name="Freeform 28"/>
                <p:cNvSpPr>
                  <a:spLocks/>
                </p:cNvSpPr>
                <p:nvPr/>
              </p:nvSpPr>
              <p:spPr bwMode="auto">
                <a:xfrm>
                  <a:off x="2723272" y="2346325"/>
                  <a:ext cx="28575" cy="184150"/>
                </a:xfrm>
                <a:custGeom>
                  <a:avLst/>
                  <a:gdLst/>
                  <a:ahLst/>
                  <a:cxnLst>
                    <a:cxn ang="0">
                      <a:pos x="0" y="116"/>
                    </a:cxn>
                    <a:cxn ang="0">
                      <a:pos x="10" y="5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18" h="116">
                      <a:moveTo>
                        <a:pt x="0" y="116"/>
                      </a:moveTo>
                      <a:cubicBezTo>
                        <a:pt x="3" y="92"/>
                        <a:pt x="7" y="69"/>
                        <a:pt x="10" y="50"/>
                      </a:cubicBezTo>
                      <a:cubicBezTo>
                        <a:pt x="13" y="31"/>
                        <a:pt x="15" y="15"/>
                        <a:pt x="18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4" name="Freeform 29"/>
                <p:cNvSpPr>
                  <a:spLocks/>
                </p:cNvSpPr>
                <p:nvPr/>
              </p:nvSpPr>
              <p:spPr bwMode="auto">
                <a:xfrm>
                  <a:off x="2751847" y="2117725"/>
                  <a:ext cx="63500" cy="234950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14" y="76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0" h="148">
                      <a:moveTo>
                        <a:pt x="0" y="148"/>
                      </a:moveTo>
                      <a:cubicBezTo>
                        <a:pt x="3" y="124"/>
                        <a:pt x="7" y="101"/>
                        <a:pt x="14" y="76"/>
                      </a:cubicBezTo>
                      <a:cubicBezTo>
                        <a:pt x="21" y="51"/>
                        <a:pt x="30" y="25"/>
                        <a:pt x="4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5" name="Freeform 30"/>
                <p:cNvSpPr>
                  <a:spLocks/>
                </p:cNvSpPr>
                <p:nvPr/>
              </p:nvSpPr>
              <p:spPr bwMode="auto">
                <a:xfrm>
                  <a:off x="2815347" y="1981200"/>
                  <a:ext cx="63500" cy="142875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16" y="48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0" h="90">
                      <a:moveTo>
                        <a:pt x="0" y="90"/>
                      </a:moveTo>
                      <a:cubicBezTo>
                        <a:pt x="4" y="76"/>
                        <a:pt x="9" y="63"/>
                        <a:pt x="16" y="48"/>
                      </a:cubicBezTo>
                      <a:cubicBezTo>
                        <a:pt x="23" y="33"/>
                        <a:pt x="35" y="9"/>
                        <a:pt x="4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6" name="Freeform 31"/>
                <p:cNvSpPr>
                  <a:spLocks/>
                </p:cNvSpPr>
                <p:nvPr/>
              </p:nvSpPr>
              <p:spPr bwMode="auto">
                <a:xfrm>
                  <a:off x="2872497" y="1854200"/>
                  <a:ext cx="85725" cy="139700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8" y="46"/>
                    </a:cxn>
                    <a:cxn ang="0">
                      <a:pos x="54" y="0"/>
                    </a:cxn>
                  </a:cxnLst>
                  <a:rect l="0" t="0" r="r" b="b"/>
                  <a:pathLst>
                    <a:path w="54" h="88">
                      <a:moveTo>
                        <a:pt x="0" y="88"/>
                      </a:moveTo>
                      <a:cubicBezTo>
                        <a:pt x="4" y="74"/>
                        <a:pt x="9" y="61"/>
                        <a:pt x="18" y="46"/>
                      </a:cubicBezTo>
                      <a:cubicBezTo>
                        <a:pt x="27" y="31"/>
                        <a:pt x="40" y="15"/>
                        <a:pt x="54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7" name="Freeform 32"/>
                <p:cNvSpPr>
                  <a:spLocks/>
                </p:cNvSpPr>
                <p:nvPr/>
              </p:nvSpPr>
              <p:spPr bwMode="auto">
                <a:xfrm>
                  <a:off x="2948697" y="1736725"/>
                  <a:ext cx="165100" cy="127000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34" y="44"/>
                    </a:cxn>
                    <a:cxn ang="0">
                      <a:pos x="104" y="0"/>
                    </a:cxn>
                  </a:cxnLst>
                  <a:rect l="0" t="0" r="r" b="b"/>
                  <a:pathLst>
                    <a:path w="104" h="80">
                      <a:moveTo>
                        <a:pt x="0" y="80"/>
                      </a:moveTo>
                      <a:cubicBezTo>
                        <a:pt x="8" y="68"/>
                        <a:pt x="17" y="57"/>
                        <a:pt x="34" y="44"/>
                      </a:cubicBezTo>
                      <a:cubicBezTo>
                        <a:pt x="51" y="31"/>
                        <a:pt x="90" y="6"/>
                        <a:pt x="104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8" name="Freeform 33"/>
                <p:cNvSpPr>
                  <a:spLocks/>
                </p:cNvSpPr>
                <p:nvPr/>
              </p:nvSpPr>
              <p:spPr bwMode="auto">
                <a:xfrm>
                  <a:off x="3104272" y="1701800"/>
                  <a:ext cx="231775" cy="349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68" y="4"/>
                    </a:cxn>
                    <a:cxn ang="0">
                      <a:pos x="146" y="0"/>
                    </a:cxn>
                  </a:cxnLst>
                  <a:rect l="0" t="0" r="r" b="b"/>
                  <a:pathLst>
                    <a:path w="146" h="22">
                      <a:moveTo>
                        <a:pt x="0" y="22"/>
                      </a:moveTo>
                      <a:cubicBezTo>
                        <a:pt x="22" y="15"/>
                        <a:pt x="44" y="8"/>
                        <a:pt x="68" y="4"/>
                      </a:cubicBezTo>
                      <a:cubicBezTo>
                        <a:pt x="92" y="0"/>
                        <a:pt x="119" y="0"/>
                        <a:pt x="146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9" name="Line 34"/>
                <p:cNvSpPr>
                  <a:spLocks noChangeShapeType="1"/>
                </p:cNvSpPr>
                <p:nvPr/>
              </p:nvSpPr>
              <p:spPr bwMode="auto">
                <a:xfrm>
                  <a:off x="3332872" y="169862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0" name="Line 35"/>
                <p:cNvSpPr>
                  <a:spLocks noChangeShapeType="1"/>
                </p:cNvSpPr>
                <p:nvPr/>
              </p:nvSpPr>
              <p:spPr bwMode="auto">
                <a:xfrm>
                  <a:off x="3634497" y="195897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1" name="Line 36"/>
                <p:cNvSpPr>
                  <a:spLocks noChangeShapeType="1"/>
                </p:cNvSpPr>
                <p:nvPr/>
              </p:nvSpPr>
              <p:spPr bwMode="auto">
                <a:xfrm>
                  <a:off x="4221872" y="246697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2" name="Line 37"/>
                <p:cNvSpPr>
                  <a:spLocks noChangeShapeType="1"/>
                </p:cNvSpPr>
                <p:nvPr/>
              </p:nvSpPr>
              <p:spPr bwMode="auto">
                <a:xfrm>
                  <a:off x="4515559" y="272415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3" name="Line 38"/>
                <p:cNvSpPr>
                  <a:spLocks noChangeShapeType="1"/>
                </p:cNvSpPr>
                <p:nvPr/>
              </p:nvSpPr>
              <p:spPr bwMode="auto">
                <a:xfrm>
                  <a:off x="3926597" y="2211388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4" name="Line 39"/>
                <p:cNvSpPr>
                  <a:spLocks noChangeShapeType="1"/>
                </p:cNvSpPr>
                <p:nvPr/>
              </p:nvSpPr>
              <p:spPr bwMode="auto">
                <a:xfrm>
                  <a:off x="4740984" y="292100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5" name="Line 40"/>
                <p:cNvSpPr>
                  <a:spLocks noChangeShapeType="1"/>
                </p:cNvSpPr>
                <p:nvPr/>
              </p:nvSpPr>
              <p:spPr bwMode="auto">
                <a:xfrm>
                  <a:off x="4956884" y="310832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6" name="Line 41"/>
                <p:cNvSpPr>
                  <a:spLocks noChangeShapeType="1"/>
                </p:cNvSpPr>
                <p:nvPr/>
              </p:nvSpPr>
              <p:spPr bwMode="auto">
                <a:xfrm>
                  <a:off x="5105400" y="324485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00" name="Group 99"/>
            <p:cNvGrpSpPr/>
            <p:nvPr/>
          </p:nvGrpSpPr>
          <p:grpSpPr>
            <a:xfrm>
              <a:off x="4440186" y="2002466"/>
              <a:ext cx="3286125" cy="1816100"/>
              <a:chOff x="1662113" y="1997075"/>
              <a:chExt cx="3286125" cy="1816100"/>
            </a:xfrm>
          </p:grpSpPr>
          <p:sp>
            <p:nvSpPr>
              <p:cNvPr id="101" name="Line 24"/>
              <p:cNvSpPr>
                <a:spLocks noChangeShapeType="1"/>
              </p:cNvSpPr>
              <p:nvPr/>
            </p:nvSpPr>
            <p:spPr bwMode="auto">
              <a:xfrm>
                <a:off x="1662113" y="3813175"/>
                <a:ext cx="328612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1952858" y="1997075"/>
                <a:ext cx="2772653" cy="1812925"/>
                <a:chOff x="2637547" y="1698625"/>
                <a:chExt cx="2772653" cy="1812925"/>
              </a:xfrm>
            </p:grpSpPr>
            <p:sp>
              <p:nvSpPr>
                <p:cNvPr id="103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637547" y="2940050"/>
                  <a:ext cx="42862" cy="5540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" name="Freeform 27"/>
                <p:cNvSpPr>
                  <a:spLocks/>
                </p:cNvSpPr>
                <p:nvPr/>
              </p:nvSpPr>
              <p:spPr bwMode="auto">
                <a:xfrm>
                  <a:off x="2678822" y="2519363"/>
                  <a:ext cx="42862" cy="425450"/>
                </a:xfrm>
                <a:custGeom>
                  <a:avLst/>
                  <a:gdLst/>
                  <a:ahLst/>
                  <a:cxnLst>
                    <a:cxn ang="0">
                      <a:pos x="1" y="152"/>
                    </a:cxn>
                    <a:cxn ang="0">
                      <a:pos x="3" y="13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157">
                      <a:moveTo>
                        <a:pt x="1" y="152"/>
                      </a:moveTo>
                      <a:cubicBezTo>
                        <a:pt x="0" y="154"/>
                        <a:pt x="0" y="157"/>
                        <a:pt x="3" y="132"/>
                      </a:cubicBezTo>
                      <a:cubicBezTo>
                        <a:pt x="6" y="107"/>
                        <a:pt x="14" y="22"/>
                        <a:pt x="1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Freeform 28"/>
                <p:cNvSpPr>
                  <a:spLocks/>
                </p:cNvSpPr>
                <p:nvPr/>
              </p:nvSpPr>
              <p:spPr bwMode="auto">
                <a:xfrm>
                  <a:off x="2723272" y="2346325"/>
                  <a:ext cx="28575" cy="184150"/>
                </a:xfrm>
                <a:custGeom>
                  <a:avLst/>
                  <a:gdLst/>
                  <a:ahLst/>
                  <a:cxnLst>
                    <a:cxn ang="0">
                      <a:pos x="0" y="116"/>
                    </a:cxn>
                    <a:cxn ang="0">
                      <a:pos x="10" y="5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18" h="116">
                      <a:moveTo>
                        <a:pt x="0" y="116"/>
                      </a:moveTo>
                      <a:cubicBezTo>
                        <a:pt x="3" y="92"/>
                        <a:pt x="7" y="69"/>
                        <a:pt x="10" y="50"/>
                      </a:cubicBezTo>
                      <a:cubicBezTo>
                        <a:pt x="13" y="31"/>
                        <a:pt x="15" y="15"/>
                        <a:pt x="18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Freeform 29"/>
                <p:cNvSpPr>
                  <a:spLocks/>
                </p:cNvSpPr>
                <p:nvPr/>
              </p:nvSpPr>
              <p:spPr bwMode="auto">
                <a:xfrm>
                  <a:off x="2751847" y="2117725"/>
                  <a:ext cx="63500" cy="234950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14" y="76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0" h="148">
                      <a:moveTo>
                        <a:pt x="0" y="148"/>
                      </a:moveTo>
                      <a:cubicBezTo>
                        <a:pt x="3" y="124"/>
                        <a:pt x="7" y="101"/>
                        <a:pt x="14" y="76"/>
                      </a:cubicBezTo>
                      <a:cubicBezTo>
                        <a:pt x="21" y="51"/>
                        <a:pt x="30" y="25"/>
                        <a:pt x="4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7" name="Freeform 30"/>
                <p:cNvSpPr>
                  <a:spLocks/>
                </p:cNvSpPr>
                <p:nvPr/>
              </p:nvSpPr>
              <p:spPr bwMode="auto">
                <a:xfrm>
                  <a:off x="2815347" y="1981200"/>
                  <a:ext cx="63500" cy="142875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16" y="48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0" h="90">
                      <a:moveTo>
                        <a:pt x="0" y="90"/>
                      </a:moveTo>
                      <a:cubicBezTo>
                        <a:pt x="4" y="76"/>
                        <a:pt x="9" y="63"/>
                        <a:pt x="16" y="48"/>
                      </a:cubicBezTo>
                      <a:cubicBezTo>
                        <a:pt x="23" y="33"/>
                        <a:pt x="35" y="9"/>
                        <a:pt x="4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Freeform 31"/>
                <p:cNvSpPr>
                  <a:spLocks/>
                </p:cNvSpPr>
                <p:nvPr/>
              </p:nvSpPr>
              <p:spPr bwMode="auto">
                <a:xfrm>
                  <a:off x="2872497" y="1854200"/>
                  <a:ext cx="85725" cy="139700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8" y="46"/>
                    </a:cxn>
                    <a:cxn ang="0">
                      <a:pos x="54" y="0"/>
                    </a:cxn>
                  </a:cxnLst>
                  <a:rect l="0" t="0" r="r" b="b"/>
                  <a:pathLst>
                    <a:path w="54" h="88">
                      <a:moveTo>
                        <a:pt x="0" y="88"/>
                      </a:moveTo>
                      <a:cubicBezTo>
                        <a:pt x="4" y="74"/>
                        <a:pt x="9" y="61"/>
                        <a:pt x="18" y="46"/>
                      </a:cubicBezTo>
                      <a:cubicBezTo>
                        <a:pt x="27" y="31"/>
                        <a:pt x="40" y="15"/>
                        <a:pt x="54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9" name="Freeform 32"/>
                <p:cNvSpPr>
                  <a:spLocks/>
                </p:cNvSpPr>
                <p:nvPr/>
              </p:nvSpPr>
              <p:spPr bwMode="auto">
                <a:xfrm>
                  <a:off x="2948697" y="1736725"/>
                  <a:ext cx="165100" cy="127000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34" y="44"/>
                    </a:cxn>
                    <a:cxn ang="0">
                      <a:pos x="104" y="0"/>
                    </a:cxn>
                  </a:cxnLst>
                  <a:rect l="0" t="0" r="r" b="b"/>
                  <a:pathLst>
                    <a:path w="104" h="80">
                      <a:moveTo>
                        <a:pt x="0" y="80"/>
                      </a:moveTo>
                      <a:cubicBezTo>
                        <a:pt x="8" y="68"/>
                        <a:pt x="17" y="57"/>
                        <a:pt x="34" y="44"/>
                      </a:cubicBezTo>
                      <a:cubicBezTo>
                        <a:pt x="51" y="31"/>
                        <a:pt x="90" y="6"/>
                        <a:pt x="104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0" name="Freeform 33"/>
                <p:cNvSpPr>
                  <a:spLocks/>
                </p:cNvSpPr>
                <p:nvPr/>
              </p:nvSpPr>
              <p:spPr bwMode="auto">
                <a:xfrm>
                  <a:off x="3104272" y="1701800"/>
                  <a:ext cx="231775" cy="349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68" y="4"/>
                    </a:cxn>
                    <a:cxn ang="0">
                      <a:pos x="146" y="0"/>
                    </a:cxn>
                  </a:cxnLst>
                  <a:rect l="0" t="0" r="r" b="b"/>
                  <a:pathLst>
                    <a:path w="146" h="22">
                      <a:moveTo>
                        <a:pt x="0" y="22"/>
                      </a:moveTo>
                      <a:cubicBezTo>
                        <a:pt x="22" y="15"/>
                        <a:pt x="44" y="8"/>
                        <a:pt x="68" y="4"/>
                      </a:cubicBezTo>
                      <a:cubicBezTo>
                        <a:pt x="92" y="0"/>
                        <a:pt x="119" y="0"/>
                        <a:pt x="146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Line 34"/>
                <p:cNvSpPr>
                  <a:spLocks noChangeShapeType="1"/>
                </p:cNvSpPr>
                <p:nvPr/>
              </p:nvSpPr>
              <p:spPr bwMode="auto">
                <a:xfrm>
                  <a:off x="3332872" y="169862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2" name="Line 35"/>
                <p:cNvSpPr>
                  <a:spLocks noChangeShapeType="1"/>
                </p:cNvSpPr>
                <p:nvPr/>
              </p:nvSpPr>
              <p:spPr bwMode="auto">
                <a:xfrm>
                  <a:off x="3634497" y="195897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3" name="Line 36"/>
                <p:cNvSpPr>
                  <a:spLocks noChangeShapeType="1"/>
                </p:cNvSpPr>
                <p:nvPr/>
              </p:nvSpPr>
              <p:spPr bwMode="auto">
                <a:xfrm>
                  <a:off x="4221872" y="246697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4" name="Line 37"/>
                <p:cNvSpPr>
                  <a:spLocks noChangeShapeType="1"/>
                </p:cNvSpPr>
                <p:nvPr/>
              </p:nvSpPr>
              <p:spPr bwMode="auto">
                <a:xfrm>
                  <a:off x="4515559" y="272415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5" name="Line 38"/>
                <p:cNvSpPr>
                  <a:spLocks noChangeShapeType="1"/>
                </p:cNvSpPr>
                <p:nvPr/>
              </p:nvSpPr>
              <p:spPr bwMode="auto">
                <a:xfrm>
                  <a:off x="3926597" y="2211388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6" name="Line 39"/>
                <p:cNvSpPr>
                  <a:spLocks noChangeShapeType="1"/>
                </p:cNvSpPr>
                <p:nvPr/>
              </p:nvSpPr>
              <p:spPr bwMode="auto">
                <a:xfrm>
                  <a:off x="4740984" y="292100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7" name="Line 40"/>
                <p:cNvSpPr>
                  <a:spLocks noChangeShapeType="1"/>
                </p:cNvSpPr>
                <p:nvPr/>
              </p:nvSpPr>
              <p:spPr bwMode="auto">
                <a:xfrm>
                  <a:off x="4956884" y="310832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8" name="Line 41"/>
                <p:cNvSpPr>
                  <a:spLocks noChangeShapeType="1"/>
                </p:cNvSpPr>
                <p:nvPr/>
              </p:nvSpPr>
              <p:spPr bwMode="auto">
                <a:xfrm>
                  <a:off x="5105400" y="324485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77458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227 L 0.42413 -0.1972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799 -0.00116 L 0.43402 -0.1798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34 -0.00116 L 0.43819 -0.2131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" y="-1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35 -0.01227 L 0.44236 -0.188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8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5.E-6 5.92593E-6 L -0.19167 -0.16666 " pathEditMode="relative" ptsTypes="AA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798 -0.01227 L 0.425 -0.2016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-9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7.40741E-7 L 0.43107 -0.1877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34 -0.00116 L 0.4309 -0.191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9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5.E-6 4.81481E-6 L 0.15834 0.16666 " pathEditMode="relative" ptsTypes="AA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6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035 -0.00116 L 0.42674 -0.1937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-9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23 C 0.03976 -0.0243 0.08021 -0.04814 0.1 -0.07037 C 0.1198 -0.09259 0.11511 -0.12199 0.11771 -0.13379 " pathEditMode="relative" ptsTypes="aaA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14722 -0.27222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13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6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-3.7037E-6 L -0.10556 -0.26111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-131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6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0.0037 L 0.22865 0.06203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2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91 0.00463 L 0.11128 0.23241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11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3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52 0.00556 L -0.23524 -0.06944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8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6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3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18 0.00185 L -0.10469 0.25463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0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3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4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66667E-6 -0.00116 L -1.66667E-6 -0.33449 " pathEditMode="relative" rAng="0" ptsTypes="AA">
                                      <p:cBhvr>
                                        <p:cTn id="1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18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" presetClass="emph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19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/>
      <p:bldP spid="46" grpId="1"/>
      <p:bldP spid="47" grpId="0" animBg="1"/>
      <p:bldP spid="47" grpId="1" animBg="1"/>
      <p:bldP spid="48" grpId="0"/>
      <p:bldP spid="49" grpId="0"/>
      <p:bldP spid="50" grpId="0"/>
      <p:bldP spid="53" grpId="0"/>
      <p:bldP spid="54" grpId="0"/>
      <p:bldP spid="60" grpId="0" animBg="1"/>
      <p:bldP spid="60" grpId="1" animBg="1"/>
      <p:bldP spid="6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result for 2 x 10</a:t>
            </a:r>
            <a:r>
              <a:rPr lang="en-US" baseline="30000"/>
              <a:t>12</a:t>
            </a:r>
            <a:r>
              <a:rPr lang="en-US"/>
              <a:t> muon decays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1981200" y="5257800"/>
            <a:ext cx="5105400" cy="938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smtClean="0">
                <a:effectLst/>
                <a:latin typeface="Symbol" pitchFamily="18" charset="2"/>
              </a:rPr>
              <a:t>t</a:t>
            </a:r>
            <a:r>
              <a:rPr lang="en-US" sz="2800" baseline="-25000" smtClean="0">
                <a:effectLst/>
                <a:latin typeface="Symbol" pitchFamily="18" charset="2"/>
              </a:rPr>
              <a:t>m</a:t>
            </a:r>
            <a:r>
              <a:rPr lang="en-US" sz="2800" smtClean="0">
                <a:effectLst/>
              </a:rPr>
              <a:t>(R06) = 2196979.9 </a:t>
            </a:r>
            <a:r>
              <a:rPr lang="en-US" sz="2800" smtClean="0">
                <a:effectLst/>
                <a:sym typeface="Symbol"/>
              </a:rPr>
              <a:t> 2.5  0.9 ps</a:t>
            </a:r>
          </a:p>
          <a:p>
            <a:pPr>
              <a:spcBef>
                <a:spcPts val="600"/>
              </a:spcBef>
            </a:pPr>
            <a:r>
              <a:rPr lang="en-US" sz="2800" smtClean="0">
                <a:effectLst/>
                <a:latin typeface="Symbol" pitchFamily="18" charset="2"/>
              </a:rPr>
              <a:t>t</a:t>
            </a:r>
            <a:r>
              <a:rPr lang="en-US" sz="2800" baseline="-25000" smtClean="0">
                <a:effectLst/>
                <a:latin typeface="Symbol" pitchFamily="18" charset="2"/>
              </a:rPr>
              <a:t>m</a:t>
            </a:r>
            <a:r>
              <a:rPr lang="en-US" sz="2800" smtClean="0">
                <a:effectLst/>
              </a:rPr>
              <a:t>(R07) = 2196981.2 </a:t>
            </a:r>
            <a:r>
              <a:rPr lang="en-US" sz="2800" smtClean="0">
                <a:effectLst/>
                <a:sym typeface="Symbol"/>
              </a:rPr>
              <a:t> 3.7  0.9 ps</a:t>
            </a:r>
          </a:p>
        </p:txBody>
      </p:sp>
      <p:pic>
        <p:nvPicPr>
          <p:cNvPr id="9" name="Picture 8" descr="SystematicTab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838200"/>
            <a:ext cx="641976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0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example: Pileup systematic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AutoShape 5"/>
          <p:cNvSpPr>
            <a:spLocks noChangeArrowheads="1"/>
          </p:cNvSpPr>
          <p:nvPr/>
        </p:nvSpPr>
        <p:spPr bwMode="auto">
          <a:xfrm rot="1260000">
            <a:off x="1456108" y="1637321"/>
            <a:ext cx="1166813" cy="1042988"/>
          </a:xfrm>
          <a:prstGeom prst="triangle">
            <a:avLst>
              <a:gd name="adj" fmla="val 49530"/>
            </a:avLst>
          </a:prstGeom>
          <a:solidFill>
            <a:srgbClr val="BBE0E3"/>
          </a:solidFill>
          <a:ln w="936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8600" prstMaterial="legacyMatte">
            <a:bevelT w="13500" h="13500" prst="angle"/>
            <a:bevelB w="13500" h="13500" prst="angle"/>
            <a:extrusionClr>
              <a:srgbClr val="BBE0E3"/>
            </a:extrusionClr>
          </a:sp3d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3" name="Group 100"/>
          <p:cNvGrpSpPr>
            <a:grpSpLocks/>
          </p:cNvGrpSpPr>
          <p:nvPr/>
        </p:nvGrpSpPr>
        <p:grpSpPr bwMode="auto">
          <a:xfrm>
            <a:off x="453147" y="1951500"/>
            <a:ext cx="2511425" cy="3524141"/>
            <a:chOff x="299" y="1248"/>
            <a:chExt cx="1582" cy="2032"/>
          </a:xfrm>
        </p:grpSpPr>
        <p:grpSp>
          <p:nvGrpSpPr>
            <p:cNvPr id="64" name="Group 92"/>
            <p:cNvGrpSpPr>
              <a:grpSpLocks/>
            </p:cNvGrpSpPr>
            <p:nvPr/>
          </p:nvGrpSpPr>
          <p:grpSpPr bwMode="auto">
            <a:xfrm>
              <a:off x="299" y="1248"/>
              <a:ext cx="1582" cy="1084"/>
              <a:chOff x="616" y="1438"/>
              <a:chExt cx="1582" cy="1084"/>
            </a:xfrm>
          </p:grpSpPr>
          <p:sp>
            <p:nvSpPr>
              <p:cNvPr id="70" name="Line 93"/>
              <p:cNvSpPr>
                <a:spLocks noChangeShapeType="1"/>
              </p:cNvSpPr>
              <p:nvPr/>
            </p:nvSpPr>
            <p:spPr bwMode="auto">
              <a:xfrm flipV="1">
                <a:off x="616" y="1752"/>
                <a:ext cx="1104" cy="770"/>
              </a:xfrm>
              <a:prstGeom prst="line">
                <a:avLst/>
              </a:prstGeom>
              <a:noFill/>
              <a:ln w="27360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Line 94"/>
              <p:cNvSpPr>
                <a:spLocks noChangeShapeType="1"/>
              </p:cNvSpPr>
              <p:nvPr/>
            </p:nvSpPr>
            <p:spPr bwMode="auto">
              <a:xfrm flipV="1">
                <a:off x="1862" y="1438"/>
                <a:ext cx="336" cy="242"/>
              </a:xfrm>
              <a:prstGeom prst="line">
                <a:avLst/>
              </a:prstGeom>
              <a:noFill/>
              <a:ln w="27360">
                <a:solidFill>
                  <a:srgbClr val="0000FF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5" name="Group 95"/>
            <p:cNvGrpSpPr>
              <a:grpSpLocks/>
            </p:cNvGrpSpPr>
            <p:nvPr/>
          </p:nvGrpSpPr>
          <p:grpSpPr bwMode="auto">
            <a:xfrm>
              <a:off x="355" y="2724"/>
              <a:ext cx="192" cy="556"/>
              <a:chOff x="672" y="2914"/>
              <a:chExt cx="192" cy="556"/>
            </a:xfrm>
          </p:grpSpPr>
          <p:sp>
            <p:nvSpPr>
              <p:cNvPr id="66" name="Rectangle 96"/>
              <p:cNvSpPr>
                <a:spLocks noChangeArrowheads="1"/>
              </p:cNvSpPr>
              <p:nvPr/>
            </p:nvSpPr>
            <p:spPr bwMode="auto">
              <a:xfrm>
                <a:off x="672" y="3192"/>
                <a:ext cx="48" cy="278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Rectangle 97"/>
              <p:cNvSpPr>
                <a:spLocks noChangeArrowheads="1"/>
              </p:cNvSpPr>
              <p:nvPr/>
            </p:nvSpPr>
            <p:spPr bwMode="auto">
              <a:xfrm>
                <a:off x="720" y="2914"/>
                <a:ext cx="48" cy="55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Rectangle 98"/>
              <p:cNvSpPr>
                <a:spLocks noChangeArrowheads="1"/>
              </p:cNvSpPr>
              <p:nvPr/>
            </p:nvSpPr>
            <p:spPr bwMode="auto">
              <a:xfrm>
                <a:off x="768" y="3025"/>
                <a:ext cx="48" cy="445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Rectangle 99"/>
              <p:cNvSpPr>
                <a:spLocks noChangeArrowheads="1"/>
              </p:cNvSpPr>
              <p:nvPr/>
            </p:nvSpPr>
            <p:spPr bwMode="auto">
              <a:xfrm>
                <a:off x="816" y="3248"/>
                <a:ext cx="48" cy="22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72" name="Rectangle 27"/>
          <p:cNvSpPr>
            <a:spLocks noChangeArrowheads="1"/>
          </p:cNvSpPr>
          <p:nvPr/>
        </p:nvSpPr>
        <p:spPr bwMode="auto">
          <a:xfrm>
            <a:off x="1066800" y="5398548"/>
            <a:ext cx="990600" cy="119063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Rectangle 28"/>
          <p:cNvSpPr>
            <a:spLocks noChangeArrowheads="1"/>
          </p:cNvSpPr>
          <p:nvPr/>
        </p:nvSpPr>
        <p:spPr bwMode="auto">
          <a:xfrm>
            <a:off x="95250" y="5398548"/>
            <a:ext cx="990600" cy="119063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Rectangle 29"/>
          <p:cNvSpPr>
            <a:spLocks noChangeArrowheads="1"/>
          </p:cNvSpPr>
          <p:nvPr/>
        </p:nvSpPr>
        <p:spPr bwMode="auto">
          <a:xfrm>
            <a:off x="2039938" y="5398549"/>
            <a:ext cx="990600" cy="119062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5" name="Group 107"/>
          <p:cNvGrpSpPr>
            <a:grpSpLocks/>
          </p:cNvGrpSpPr>
          <p:nvPr/>
        </p:nvGrpSpPr>
        <p:grpSpPr bwMode="auto">
          <a:xfrm>
            <a:off x="3208338" y="3886200"/>
            <a:ext cx="303212" cy="1620838"/>
            <a:chOff x="2338" y="2547"/>
            <a:chExt cx="191" cy="1112"/>
          </a:xfrm>
        </p:grpSpPr>
        <p:sp>
          <p:nvSpPr>
            <p:cNvPr id="76" name="Rectangle 108"/>
            <p:cNvSpPr>
              <a:spLocks noChangeArrowheads="1"/>
            </p:cNvSpPr>
            <p:nvPr/>
          </p:nvSpPr>
          <p:spPr bwMode="auto">
            <a:xfrm>
              <a:off x="2338" y="3104"/>
              <a:ext cx="48" cy="560"/>
            </a:xfrm>
            <a:prstGeom prst="rect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109"/>
            <p:cNvSpPr>
              <a:spLocks noChangeArrowheads="1"/>
            </p:cNvSpPr>
            <p:nvPr/>
          </p:nvSpPr>
          <p:spPr bwMode="auto">
            <a:xfrm>
              <a:off x="2386" y="2547"/>
              <a:ext cx="48" cy="1113"/>
            </a:xfrm>
            <a:prstGeom prst="rect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110"/>
            <p:cNvSpPr>
              <a:spLocks noChangeArrowheads="1"/>
            </p:cNvSpPr>
            <p:nvPr/>
          </p:nvSpPr>
          <p:spPr bwMode="auto">
            <a:xfrm>
              <a:off x="2434" y="2770"/>
              <a:ext cx="48" cy="890"/>
            </a:xfrm>
            <a:prstGeom prst="rect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111"/>
            <p:cNvSpPr>
              <a:spLocks noChangeArrowheads="1"/>
            </p:cNvSpPr>
            <p:nvPr/>
          </p:nvSpPr>
          <p:spPr bwMode="auto">
            <a:xfrm>
              <a:off x="2482" y="3215"/>
              <a:ext cx="48" cy="445"/>
            </a:xfrm>
            <a:prstGeom prst="rect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0" name="Rectangle 30"/>
          <p:cNvSpPr>
            <a:spLocks noChangeArrowheads="1"/>
          </p:cNvSpPr>
          <p:nvPr/>
        </p:nvSpPr>
        <p:spPr bwMode="auto">
          <a:xfrm>
            <a:off x="3011488" y="5400338"/>
            <a:ext cx="990600" cy="117273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1" name="Group 53"/>
          <p:cNvGrpSpPr>
            <a:grpSpLocks/>
          </p:cNvGrpSpPr>
          <p:nvPr/>
        </p:nvGrpSpPr>
        <p:grpSpPr bwMode="auto">
          <a:xfrm>
            <a:off x="1708150" y="5507747"/>
            <a:ext cx="984250" cy="261937"/>
            <a:chOff x="1393" y="3409"/>
            <a:chExt cx="620" cy="165"/>
          </a:xfrm>
        </p:grpSpPr>
        <p:sp>
          <p:nvSpPr>
            <p:cNvPr id="82" name="Text Box 54"/>
            <p:cNvSpPr txBox="1">
              <a:spLocks noChangeArrowheads="1"/>
            </p:cNvSpPr>
            <p:nvPr/>
          </p:nvSpPr>
          <p:spPr bwMode="auto">
            <a:xfrm>
              <a:off x="1393" y="3409"/>
              <a:ext cx="296" cy="1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0" marR="0" lvl="0" indent="0" algn="l" defTabSz="91440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sgothic"/>
                  <a:cs typeface="msgothic"/>
                </a:rPr>
                <a:t>time</a:t>
              </a:r>
            </a:p>
          </p:txBody>
        </p:sp>
        <p:sp>
          <p:nvSpPr>
            <p:cNvPr id="83" name="Line 55"/>
            <p:cNvSpPr>
              <a:spLocks noChangeShapeType="1"/>
            </p:cNvSpPr>
            <p:nvPr/>
          </p:nvSpPr>
          <p:spPr bwMode="auto">
            <a:xfrm>
              <a:off x="1719" y="3493"/>
              <a:ext cx="294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4" name="Text Box 56"/>
          <p:cNvSpPr txBox="1">
            <a:spLocks noChangeArrowheads="1"/>
          </p:cNvSpPr>
          <p:nvPr/>
        </p:nvSpPr>
        <p:spPr bwMode="auto">
          <a:xfrm>
            <a:off x="231775" y="1617663"/>
            <a:ext cx="97790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</a:tabLst>
            </a:pPr>
            <a:r>
              <a:rPr lang="en-GB" sz="1800">
                <a:solidFill>
                  <a:srgbClr val="000000"/>
                </a:solidFill>
                <a:effectLst/>
                <a:ea typeface="msgothic"/>
                <a:cs typeface="msgothic"/>
              </a:rPr>
              <a:t>A MuLan </a:t>
            </a:r>
          </a:p>
          <a:p>
            <a:pPr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</a:tabLst>
            </a:pPr>
            <a:r>
              <a:rPr lang="en-GB" sz="1800">
                <a:solidFill>
                  <a:srgbClr val="000000"/>
                </a:solidFill>
                <a:effectLst/>
                <a:ea typeface="msgothic"/>
                <a:cs typeface="msgothic"/>
              </a:rPr>
              <a:t>detector </a:t>
            </a:r>
          </a:p>
          <a:p>
            <a:pPr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</a:tabLst>
            </a:pPr>
            <a:r>
              <a:rPr lang="en-GB" sz="1800" smtClean="0">
                <a:solidFill>
                  <a:srgbClr val="000000"/>
                </a:solidFill>
                <a:effectLst/>
                <a:ea typeface="msgothic"/>
                <a:cs typeface="msgothic"/>
              </a:rPr>
              <a:t>tile</a:t>
            </a:r>
            <a:endParaRPr lang="en-GB" sz="1800">
              <a:solidFill>
                <a:srgbClr val="000000"/>
              </a:solidFill>
              <a:effectLst/>
              <a:ea typeface="msgothic"/>
              <a:cs typeface="msgothic"/>
            </a:endParaRPr>
          </a:p>
        </p:txBody>
      </p:sp>
      <p:grpSp>
        <p:nvGrpSpPr>
          <p:cNvPr id="85" name="Group 91"/>
          <p:cNvGrpSpPr>
            <a:grpSpLocks/>
          </p:cNvGrpSpPr>
          <p:nvPr/>
        </p:nvGrpSpPr>
        <p:grpSpPr bwMode="auto">
          <a:xfrm>
            <a:off x="246063" y="1596856"/>
            <a:ext cx="2649537" cy="4643437"/>
            <a:chOff x="155" y="1033"/>
            <a:chExt cx="1669" cy="2925"/>
          </a:xfrm>
        </p:grpSpPr>
        <p:grpSp>
          <p:nvGrpSpPr>
            <p:cNvPr id="86" name="Group 79"/>
            <p:cNvGrpSpPr>
              <a:grpSpLocks/>
            </p:cNvGrpSpPr>
            <p:nvPr/>
          </p:nvGrpSpPr>
          <p:grpSpPr bwMode="auto">
            <a:xfrm>
              <a:off x="155" y="1033"/>
              <a:ext cx="1669" cy="1155"/>
              <a:chOff x="472" y="1223"/>
              <a:chExt cx="1669" cy="1155"/>
            </a:xfrm>
          </p:grpSpPr>
          <p:sp>
            <p:nvSpPr>
              <p:cNvPr id="96" name="Line 81"/>
              <p:cNvSpPr>
                <a:spLocks noChangeShapeType="1"/>
              </p:cNvSpPr>
              <p:nvPr/>
            </p:nvSpPr>
            <p:spPr bwMode="auto">
              <a:xfrm flipV="1">
                <a:off x="1805" y="1223"/>
                <a:ext cx="336" cy="242"/>
              </a:xfrm>
              <a:prstGeom prst="line">
                <a:avLst/>
              </a:prstGeom>
              <a:noFill/>
              <a:ln w="2736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Line 80"/>
              <p:cNvSpPr>
                <a:spLocks noChangeShapeType="1"/>
              </p:cNvSpPr>
              <p:nvPr/>
            </p:nvSpPr>
            <p:spPr bwMode="auto">
              <a:xfrm flipV="1">
                <a:off x="472" y="1608"/>
                <a:ext cx="1104" cy="770"/>
              </a:xfrm>
              <a:prstGeom prst="line">
                <a:avLst/>
              </a:prstGeom>
              <a:noFill/>
              <a:ln w="27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7" name="Group 82"/>
            <p:cNvGrpSpPr>
              <a:grpSpLocks/>
            </p:cNvGrpSpPr>
            <p:nvPr/>
          </p:nvGrpSpPr>
          <p:grpSpPr bwMode="auto">
            <a:xfrm>
              <a:off x="218" y="2522"/>
              <a:ext cx="191" cy="959"/>
              <a:chOff x="535" y="2712"/>
              <a:chExt cx="191" cy="959"/>
            </a:xfrm>
          </p:grpSpPr>
          <p:sp>
            <p:nvSpPr>
              <p:cNvPr id="92" name="Rectangle 83"/>
              <p:cNvSpPr>
                <a:spLocks noChangeArrowheads="1"/>
              </p:cNvSpPr>
              <p:nvPr/>
            </p:nvSpPr>
            <p:spPr bwMode="auto">
              <a:xfrm>
                <a:off x="535" y="3192"/>
                <a:ext cx="48" cy="48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Rectangle 84"/>
              <p:cNvSpPr>
                <a:spLocks noChangeArrowheads="1"/>
              </p:cNvSpPr>
              <p:nvPr/>
            </p:nvSpPr>
            <p:spPr bwMode="auto">
              <a:xfrm>
                <a:off x="583" y="2712"/>
                <a:ext cx="48" cy="96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Rectangle 85"/>
              <p:cNvSpPr>
                <a:spLocks noChangeArrowheads="1"/>
              </p:cNvSpPr>
              <p:nvPr/>
            </p:nvSpPr>
            <p:spPr bwMode="auto">
              <a:xfrm>
                <a:off x="631" y="2904"/>
                <a:ext cx="48" cy="76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Rectangle 86"/>
              <p:cNvSpPr>
                <a:spLocks noChangeArrowheads="1"/>
              </p:cNvSpPr>
              <p:nvPr/>
            </p:nvSpPr>
            <p:spPr bwMode="auto">
              <a:xfrm>
                <a:off x="679" y="3288"/>
                <a:ext cx="48" cy="38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8" name="Group 87"/>
            <p:cNvGrpSpPr>
              <a:grpSpLocks/>
            </p:cNvGrpSpPr>
            <p:nvPr/>
          </p:nvGrpSpPr>
          <p:grpSpPr bwMode="auto">
            <a:xfrm>
              <a:off x="205" y="2424"/>
              <a:ext cx="634" cy="1534"/>
              <a:chOff x="522" y="2614"/>
              <a:chExt cx="634" cy="1534"/>
            </a:xfrm>
          </p:grpSpPr>
          <p:sp>
            <p:nvSpPr>
              <p:cNvPr id="89" name="Text Box 88"/>
              <p:cNvSpPr txBox="1">
                <a:spLocks noChangeArrowheads="1"/>
              </p:cNvSpPr>
              <p:nvPr/>
            </p:nvSpPr>
            <p:spPr bwMode="auto">
              <a:xfrm>
                <a:off x="547" y="3719"/>
                <a:ext cx="563" cy="43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Symbol"/>
                  <a:buNone/>
                  <a:tabLst>
                    <a:tab pos="723900" algn="l"/>
                  </a:tabLst>
                  <a:defRPr/>
                </a:pPr>
                <a:r>
                  <a: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msgothic"/>
                    <a:cs typeface="msgothic"/>
                  </a:rPr>
                  <a:t>Pulse</a:t>
                </a:r>
              </a:p>
              <a:p>
                <a:pPr marL="0" marR="0" lvl="0" indent="0" defTabSz="45720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Symbol"/>
                  <a:buNone/>
                  <a:tabLst>
                    <a:tab pos="723900" algn="l"/>
                  </a:tabLst>
                  <a:defRPr/>
                </a:pPr>
                <a:r>
                  <a: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msgothic"/>
                    <a:cs typeface="msgothic"/>
                  </a:rPr>
                  <a:t>Resolving</a:t>
                </a:r>
              </a:p>
              <a:p>
                <a:pPr marL="0" marR="0" lvl="0" indent="0" defTabSz="45720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Symbol"/>
                  <a:buNone/>
                  <a:tabLst>
                    <a:tab pos="723900" algn="l"/>
                  </a:tabLst>
                  <a:defRPr/>
                </a:pPr>
                <a:r>
                  <a: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msgothic"/>
                    <a:cs typeface="msgothic"/>
                  </a:rPr>
                  <a:t>Time</a:t>
                </a:r>
              </a:p>
            </p:txBody>
          </p:sp>
          <p:sp>
            <p:nvSpPr>
              <p:cNvPr id="90" name="Line 89"/>
              <p:cNvSpPr>
                <a:spLocks noChangeShapeType="1"/>
              </p:cNvSpPr>
              <p:nvPr/>
            </p:nvSpPr>
            <p:spPr bwMode="auto">
              <a:xfrm>
                <a:off x="1157" y="2614"/>
                <a:ext cx="1" cy="1056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Line 90"/>
              <p:cNvSpPr>
                <a:spLocks noChangeShapeType="1"/>
              </p:cNvSpPr>
              <p:nvPr/>
            </p:nvSpPr>
            <p:spPr bwMode="auto">
              <a:xfrm>
                <a:off x="522" y="2614"/>
                <a:ext cx="1" cy="1056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98" name="Text Box 101"/>
          <p:cNvSpPr txBox="1">
            <a:spLocks noChangeArrowheads="1"/>
          </p:cNvSpPr>
          <p:nvPr/>
        </p:nvSpPr>
        <p:spPr bwMode="auto">
          <a:xfrm>
            <a:off x="3340100" y="1709738"/>
            <a:ext cx="3506788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l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200">
                <a:solidFill>
                  <a:srgbClr val="0000FF"/>
                </a:solidFill>
                <a:effectLst/>
                <a:ea typeface="msgothic"/>
                <a:cs typeface="msgothic"/>
              </a:rPr>
              <a:t>Pileup pulses measurably distort the lifetime</a:t>
            </a:r>
          </a:p>
        </p:txBody>
      </p:sp>
      <p:grpSp>
        <p:nvGrpSpPr>
          <p:cNvPr id="99" name="Group 102"/>
          <p:cNvGrpSpPr>
            <a:grpSpLocks/>
          </p:cNvGrpSpPr>
          <p:nvPr/>
        </p:nvGrpSpPr>
        <p:grpSpPr bwMode="auto">
          <a:xfrm>
            <a:off x="3097213" y="3815826"/>
            <a:ext cx="877887" cy="2238375"/>
            <a:chOff x="2268" y="2614"/>
            <a:chExt cx="553" cy="1410"/>
          </a:xfrm>
        </p:grpSpPr>
        <p:grpSp>
          <p:nvGrpSpPr>
            <p:cNvPr id="100" name="Group 103"/>
            <p:cNvGrpSpPr>
              <a:grpSpLocks/>
            </p:cNvGrpSpPr>
            <p:nvPr/>
          </p:nvGrpSpPr>
          <p:grpSpPr bwMode="auto">
            <a:xfrm>
              <a:off x="2268" y="2614"/>
              <a:ext cx="553" cy="1055"/>
              <a:chOff x="2268" y="2614"/>
              <a:chExt cx="553" cy="1055"/>
            </a:xfrm>
          </p:grpSpPr>
          <p:sp>
            <p:nvSpPr>
              <p:cNvPr id="102" name="Line 104"/>
              <p:cNvSpPr>
                <a:spLocks noChangeShapeType="1"/>
              </p:cNvSpPr>
              <p:nvPr/>
            </p:nvSpPr>
            <p:spPr bwMode="auto">
              <a:xfrm>
                <a:off x="2822" y="2614"/>
                <a:ext cx="1" cy="1056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Line 105"/>
              <p:cNvSpPr>
                <a:spLocks noChangeShapeType="1"/>
              </p:cNvSpPr>
              <p:nvPr/>
            </p:nvSpPr>
            <p:spPr bwMode="auto">
              <a:xfrm>
                <a:off x="2268" y="2614"/>
                <a:ext cx="1" cy="1056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1" name="Text Box 106"/>
            <p:cNvSpPr txBox="1">
              <a:spLocks noChangeArrowheads="1"/>
            </p:cNvSpPr>
            <p:nvPr/>
          </p:nvSpPr>
          <p:spPr bwMode="auto">
            <a:xfrm>
              <a:off x="2304" y="3738"/>
              <a:ext cx="461" cy="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0" marR="0" lvl="0" indent="0" defTabSz="45720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sgothic"/>
                  <a:cs typeface="msgothic"/>
                </a:rPr>
                <a:t>Shadow</a:t>
              </a:r>
            </a:p>
            <a:p>
              <a:pPr marL="0" marR="0" lvl="0" indent="0" defTabSz="45720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sgothic"/>
                  <a:cs typeface="msgothic"/>
                </a:rPr>
                <a:t>window</a:t>
              </a:r>
            </a:p>
          </p:txBody>
        </p:sp>
      </p:grpSp>
      <p:sp>
        <p:nvSpPr>
          <p:cNvPr id="104" name="Text Box 112"/>
          <p:cNvSpPr txBox="1">
            <a:spLocks noChangeArrowheads="1"/>
          </p:cNvSpPr>
          <p:nvPr/>
        </p:nvSpPr>
        <p:spPr bwMode="auto">
          <a:xfrm>
            <a:off x="3548063" y="2819400"/>
            <a:ext cx="3157537" cy="93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l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200" smtClean="0">
                <a:solidFill>
                  <a:srgbClr val="0000FF"/>
                </a:solidFill>
                <a:effectLst/>
                <a:ea typeface="msgothic"/>
                <a:cs typeface="msgothic"/>
              </a:rPr>
              <a:t>Shadow </a:t>
            </a:r>
            <a:r>
              <a:rPr lang="en-GB" sz="2200">
                <a:solidFill>
                  <a:srgbClr val="0000FF"/>
                </a:solidFill>
                <a:effectLst/>
                <a:ea typeface="msgothic"/>
                <a:cs typeface="msgothic"/>
              </a:rPr>
              <a:t>and pileup pulses have the same </a:t>
            </a:r>
            <a:r>
              <a:rPr lang="en-GB" sz="2200" smtClean="0">
                <a:solidFill>
                  <a:srgbClr val="0000FF"/>
                </a:solidFill>
                <a:effectLst/>
                <a:ea typeface="msgothic"/>
                <a:cs typeface="msgothic"/>
              </a:rPr>
              <a:t>probability distribution</a:t>
            </a:r>
            <a:r>
              <a:rPr lang="en-GB" sz="2200">
                <a:solidFill>
                  <a:srgbClr val="0000FF"/>
                </a:solidFill>
                <a:effectLst/>
                <a:ea typeface="msgothic"/>
                <a:cs typeface="msgothic"/>
              </a:rPr>
              <a:t>!</a:t>
            </a:r>
          </a:p>
        </p:txBody>
      </p:sp>
      <p:grpSp>
        <p:nvGrpSpPr>
          <p:cNvPr id="105" name="Group 123"/>
          <p:cNvGrpSpPr>
            <a:grpSpLocks/>
          </p:cNvGrpSpPr>
          <p:nvPr/>
        </p:nvGrpSpPr>
        <p:grpSpPr bwMode="auto">
          <a:xfrm>
            <a:off x="4419600" y="3808413"/>
            <a:ext cx="4605338" cy="3051175"/>
            <a:chOff x="2784" y="2399"/>
            <a:chExt cx="2901" cy="1922"/>
          </a:xfrm>
        </p:grpSpPr>
        <p:pic>
          <p:nvPicPr>
            <p:cNvPr id="106" name="Picture 114"/>
            <p:cNvPicPr>
              <a:picLocks noChangeAspect="1" noChangeArrowheads="1"/>
            </p:cNvPicPr>
            <p:nvPr/>
          </p:nvPicPr>
          <p:blipFill>
            <a:blip r:embed="rId2" cstate="print"/>
            <a:srcRect t="4756" r="8063"/>
            <a:stretch>
              <a:fillRect/>
            </a:stretch>
          </p:blipFill>
          <p:spPr bwMode="auto">
            <a:xfrm>
              <a:off x="2784" y="2399"/>
              <a:ext cx="2901" cy="19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7" name="Text Box 115"/>
            <p:cNvSpPr txBox="1">
              <a:spLocks noChangeArrowheads="1"/>
            </p:cNvSpPr>
            <p:nvPr/>
          </p:nvSpPr>
          <p:spPr bwMode="auto">
            <a:xfrm>
              <a:off x="4582" y="3407"/>
              <a:ext cx="1004" cy="4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  <a:defRPr/>
              </a:pPr>
              <a:r>
                <a: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ea typeface="msgothic"/>
                  <a:cs typeface="msgothic"/>
                </a:rPr>
                <a:t>Pileup Time </a:t>
              </a:r>
            </a:p>
            <a:p>
              <a:pPr marL="0" marR="0" lvl="0" indent="0" defTabSz="45720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  <a:defRPr/>
              </a:pPr>
              <a:r>
                <a: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ea typeface="msgothic"/>
                  <a:cs typeface="msgothic"/>
                </a:rPr>
                <a:t>Distribution</a:t>
              </a:r>
            </a:p>
          </p:txBody>
        </p:sp>
        <p:sp>
          <p:nvSpPr>
            <p:cNvPr id="108" name="Text Box 116"/>
            <p:cNvSpPr txBox="1">
              <a:spLocks noChangeArrowheads="1"/>
            </p:cNvSpPr>
            <p:nvPr/>
          </p:nvSpPr>
          <p:spPr bwMode="auto">
            <a:xfrm>
              <a:off x="4595" y="2495"/>
              <a:ext cx="1074" cy="4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  <a:defRPr/>
              </a:pPr>
              <a:r>
                <a: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msgothic"/>
                  <a:cs typeface="msgothic"/>
                </a:rPr>
                <a:t>Normal Time </a:t>
              </a:r>
            </a:p>
            <a:p>
              <a:pPr marL="0" marR="0" lvl="0" indent="0" defTabSz="45720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  <a:defRPr/>
              </a:pPr>
              <a:r>
                <a: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msgothic"/>
                  <a:cs typeface="msgothic"/>
                </a:rPr>
                <a:t>Distribution</a:t>
              </a:r>
            </a:p>
          </p:txBody>
        </p:sp>
        <p:sp>
          <p:nvSpPr>
            <p:cNvPr id="109" name="Line 117"/>
            <p:cNvSpPr>
              <a:spLocks noChangeShapeType="1"/>
            </p:cNvSpPr>
            <p:nvPr/>
          </p:nvSpPr>
          <p:spPr bwMode="auto">
            <a:xfrm flipH="1">
              <a:off x="4147" y="3599"/>
              <a:ext cx="434" cy="96"/>
            </a:xfrm>
            <a:prstGeom prst="line">
              <a:avLst/>
            </a:prstGeom>
            <a:noFill/>
            <a:ln w="5724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18"/>
            <p:cNvSpPr>
              <a:spLocks noChangeShapeType="1"/>
            </p:cNvSpPr>
            <p:nvPr/>
          </p:nvSpPr>
          <p:spPr bwMode="auto">
            <a:xfrm flipH="1">
              <a:off x="4147" y="2687"/>
              <a:ext cx="434" cy="96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1" name="Picture 1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2" y="2983"/>
              <a:ext cx="691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12" name="Picture 1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3" y="3694"/>
              <a:ext cx="807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3" name="Rectangle 121" descr="Light upward diagonal"/>
            <p:cNvSpPr>
              <a:spLocks noChangeArrowheads="1"/>
            </p:cNvSpPr>
            <p:nvPr/>
          </p:nvSpPr>
          <p:spPr bwMode="auto">
            <a:xfrm rot="1025365">
              <a:off x="3197" y="2705"/>
              <a:ext cx="895" cy="32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ea typeface="msgothic"/>
                  <a:cs typeface="msgothic"/>
                </a:rPr>
                <a:t>1/t </a:t>
              </a: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ea typeface="msgothic"/>
                  <a:cs typeface="msgothic"/>
                </a:rPr>
                <a:t>- 2/t</a:t>
              </a: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msgothic"/>
                <a:cs typeface="msgothic"/>
              </a:endParaRPr>
            </a:p>
          </p:txBody>
        </p:sp>
        <p:sp>
          <p:nvSpPr>
            <p:cNvPr id="114" name="Rectangle 122" descr="Light upward diagonal"/>
            <p:cNvSpPr>
              <a:spLocks noChangeArrowheads="1"/>
            </p:cNvSpPr>
            <p:nvPr/>
          </p:nvSpPr>
          <p:spPr bwMode="auto">
            <a:xfrm rot="1694149">
              <a:off x="3325" y="3420"/>
              <a:ext cx="388" cy="32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ea typeface="msgothic"/>
                  <a:cs typeface="msgothic"/>
                </a:rPr>
                <a:t>2/t</a:t>
              </a: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msgothic"/>
                <a:cs typeface="msgothic"/>
              </a:endParaRPr>
            </a:p>
          </p:txBody>
        </p:sp>
      </p:grpSp>
      <p:sp>
        <p:nvSpPr>
          <p:cNvPr id="115" name="Rectangle 114"/>
          <p:cNvSpPr/>
          <p:nvPr/>
        </p:nvSpPr>
        <p:spPr bwMode="auto">
          <a:xfrm>
            <a:off x="5009064" y="5053036"/>
            <a:ext cx="3911652" cy="1446999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67612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utoUpdateAnimBg="0"/>
      <p:bldP spid="104" grpId="0" autoUpdateAnimBg="0"/>
      <p:bldP spid="115" grpId="0" animBg="1"/>
      <p:bldP spid="11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only takes one grad student and many months to figure it all out at the sub-ppm level...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3386" y="1259998"/>
            <a:ext cx="8562014" cy="5445602"/>
            <a:chOff x="439111" y="955192"/>
            <a:chExt cx="8562014" cy="5445602"/>
          </a:xfrm>
          <a:solidFill>
            <a:srgbClr val="FFFFFF"/>
          </a:solidFill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439111" y="955192"/>
              <a:ext cx="8399561" cy="5445602"/>
              <a:chOff x="446" y="1216"/>
              <a:chExt cx="4979" cy="2979"/>
            </a:xfrm>
            <a:grpFill/>
          </p:grpSpPr>
          <p:grpSp>
            <p:nvGrpSpPr>
              <p:cNvPr id="11" name="Group 13"/>
              <p:cNvGrpSpPr>
                <a:grpSpLocks/>
              </p:cNvGrpSpPr>
              <p:nvPr/>
            </p:nvGrpSpPr>
            <p:grpSpPr bwMode="auto">
              <a:xfrm>
                <a:off x="1089" y="2510"/>
                <a:ext cx="3418" cy="1685"/>
                <a:chOff x="1089" y="2510"/>
                <a:chExt cx="3418" cy="1685"/>
              </a:xfrm>
              <a:grpFill/>
            </p:grpSpPr>
            <p:pic>
              <p:nvPicPr>
                <p:cNvPr id="17" name="Picture 4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6410" t="28571" r="12820" b="8447"/>
                <a:stretch>
                  <a:fillRect/>
                </a:stretch>
              </p:blipFill>
              <p:spPr bwMode="auto">
                <a:xfrm>
                  <a:off x="1440" y="2510"/>
                  <a:ext cx="3024" cy="1618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8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804" y="2914"/>
                  <a:ext cx="0" cy="657"/>
                </a:xfrm>
                <a:prstGeom prst="line">
                  <a:avLst/>
                </a:prstGeom>
                <a:grpFill/>
                <a:ln w="19050">
                  <a:solidFill>
                    <a:srgbClr val="3366FF"/>
                  </a:solidFill>
                  <a:round/>
                  <a:headEnd type="triangle" w="lg" len="lg"/>
                  <a:tailEnd type="triangle" w="lg" len="lg"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" name="Line 6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2924" y="2573"/>
                  <a:ext cx="14" cy="2409"/>
                </a:xfrm>
                <a:prstGeom prst="line">
                  <a:avLst/>
                </a:prstGeom>
                <a:grpFill/>
                <a:ln w="19050">
                  <a:solidFill>
                    <a:srgbClr val="FFCC66"/>
                  </a:solidFill>
                  <a:prstDash val="dash"/>
                  <a:round/>
                  <a:headEnd type="triangle" w="lg" len="lg"/>
                  <a:tailEnd type="triangle" w="lg" len="lg"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834" y="3096"/>
                  <a:ext cx="624" cy="173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1 ppm</a:t>
                  </a:r>
                </a:p>
              </p:txBody>
            </p:sp>
            <p:sp>
              <p:nvSpPr>
                <p:cNvPr id="21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99" y="3610"/>
                  <a:ext cx="1680" cy="154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CC66"/>
                      </a:solidFill>
                      <a:effectLst/>
                      <a:uLnTx/>
                      <a:uFillTx/>
                    </a:rPr>
                    <a:t>150 ns deadtime range</a:t>
                  </a:r>
                </a:p>
              </p:txBody>
            </p:sp>
            <p:sp>
              <p:nvSpPr>
                <p:cNvPr id="22" name="Rectangle 9"/>
                <p:cNvSpPr>
                  <a:spLocks noChangeArrowheads="1"/>
                </p:cNvSpPr>
                <p:nvPr/>
              </p:nvSpPr>
              <p:spPr bwMode="auto">
                <a:xfrm>
                  <a:off x="3067" y="4051"/>
                  <a:ext cx="1440" cy="144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Artificial Deadtime (ct)</a:t>
                  </a:r>
                </a:p>
              </p:txBody>
            </p:sp>
            <p:sp>
              <p:nvSpPr>
                <p:cNvPr id="2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89" y="2832"/>
                  <a:ext cx="720" cy="173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R (ppm)</a:t>
                  </a:r>
                </a:p>
              </p:txBody>
            </p:sp>
          </p:grpSp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0371" r="4221"/>
              <a:stretch>
                <a:fillRect/>
              </a:stretch>
            </p:blipFill>
            <p:spPr bwMode="auto">
              <a:xfrm>
                <a:off x="446" y="1216"/>
                <a:ext cx="4834" cy="2973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4657" y="1233"/>
                <a:ext cx="768" cy="336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Rectangle 17"/>
              <p:cNvSpPr>
                <a:spLocks noChangeArrowheads="1"/>
              </p:cNvSpPr>
              <p:nvPr/>
            </p:nvSpPr>
            <p:spPr bwMode="auto">
              <a:xfrm>
                <a:off x="4854" y="1242"/>
                <a:ext cx="516" cy="2706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tangle 18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768" cy="336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Rectangle 20"/>
              <p:cNvSpPr>
                <a:spLocks noChangeArrowheads="1"/>
              </p:cNvSpPr>
              <p:nvPr/>
            </p:nvSpPr>
            <p:spPr bwMode="auto">
              <a:xfrm>
                <a:off x="4524" y="1224"/>
                <a:ext cx="804" cy="1776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7010400" y="1371600"/>
              <a:ext cx="523875" cy="2362200"/>
            </a:xfrm>
            <a:prstGeom prst="rightBrace">
              <a:avLst>
                <a:gd name="adj1" fmla="val 37576"/>
                <a:gd name="adj2" fmla="val 50000"/>
              </a:avLst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7629525" y="2000250"/>
              <a:ext cx="1371600" cy="823913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Pileup terms at different orders …</a:t>
              </a:r>
            </a:p>
          </p:txBody>
        </p:sp>
        <p:sp>
          <p:nvSpPr>
            <p:cNvPr id="10" name="Text Box 25"/>
            <p:cNvSpPr txBox="1">
              <a:spLocks noChangeArrowheads="1"/>
            </p:cNvSpPr>
            <p:nvPr/>
          </p:nvSpPr>
          <p:spPr bwMode="auto">
            <a:xfrm rot="984087">
              <a:off x="2181225" y="1668662"/>
              <a:ext cx="1676400" cy="274638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uncorrected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566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1" y="533400"/>
            <a:ext cx="4667250" cy="268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62" y="1371600"/>
            <a:ext cx="23717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10756" y="3276600"/>
            <a:ext cx="6747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uLnTx/>
                <a:uFillTx/>
                <a:latin typeface="Arial" pitchFamily="34" charset="0"/>
                <a:cs typeface="Arial" pitchFamily="34" charset="0"/>
              </a:rPr>
              <a:t>500 MHz precise master clock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8502" y="51155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uLnTx/>
                <a:uFillTx/>
              </a:rPr>
              <a:t>Analyzers add secret offset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16161"/>
              </a:solidFill>
              <a:uLnTx/>
              <a:uFillTx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257800" y="762000"/>
            <a:ext cx="4572000" cy="5002888"/>
            <a:chOff x="245909" y="1567190"/>
            <a:chExt cx="4572000" cy="5002888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15" y="1567190"/>
              <a:ext cx="3285894" cy="3540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245909" y="5185083"/>
              <a:ext cx="4572000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800" kern="0">
                  <a:solidFill>
                    <a:srgbClr val="616161"/>
                  </a:solidFill>
                </a:rPr>
                <a:t>Commonly used in most precision experiments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800" kern="0">
                  <a:solidFill>
                    <a:srgbClr val="616161"/>
                  </a:solidFill>
                </a:rPr>
                <a:t>to prevent bias.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6833" y="1369831"/>
            <a:ext cx="4572000" cy="3470476"/>
            <a:chOff x="86833" y="1981200"/>
            <a:chExt cx="4572000" cy="3470476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1751" y="1981200"/>
              <a:ext cx="2373236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86833" y="4497569"/>
              <a:ext cx="4572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uLnTx/>
                  <a:uFillTx/>
                </a:rPr>
                <a:t>Detune clock 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uLnTx/>
                  <a:uFillTx/>
                </a:rPr>
                <a:t/>
              </a:r>
              <a:b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uLnTx/>
                  <a:uFillTx/>
                </a:rPr>
              </a:b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16161"/>
                </a:solidFill>
                <a:uLnTx/>
                <a:uFillTx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9653" y="1248140"/>
            <a:ext cx="4572000" cy="3770880"/>
            <a:chOff x="4212266" y="2493653"/>
            <a:chExt cx="4572000" cy="3770880"/>
          </a:xfrm>
        </p:grpSpPr>
        <p:sp>
          <p:nvSpPr>
            <p:cNvPr id="49" name="Rectangle 48"/>
            <p:cNvSpPr/>
            <p:nvPr/>
          </p:nvSpPr>
          <p:spPr>
            <a:xfrm>
              <a:off x="4212266" y="5741313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uLnTx/>
                  <a:uFillTx/>
                </a:rPr>
                <a:t>Hide from analyzers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16161"/>
                </a:solidFill>
                <a:uLnTx/>
                <a:uFillTx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789967" y="2493653"/>
              <a:ext cx="2931813" cy="714201"/>
              <a:chOff x="4789967" y="2493653"/>
              <a:chExt cx="2931813" cy="714201"/>
            </a:xfrm>
          </p:grpSpPr>
          <p:sp>
            <p:nvSpPr>
              <p:cNvPr id="51" name="Rectangle 50"/>
              <p:cNvSpPr/>
              <p:nvPr/>
            </p:nvSpPr>
            <p:spPr bwMode="auto">
              <a:xfrm>
                <a:off x="4856310" y="2493653"/>
                <a:ext cx="2819400" cy="369332"/>
              </a:xfrm>
              <a:prstGeom prst="rect">
                <a:avLst/>
              </a:prstGeom>
              <a:solidFill>
                <a:srgbClr val="00000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uLnTx/>
                  <a:uFillTx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4902380" y="2718021"/>
                <a:ext cx="2819400" cy="369332"/>
              </a:xfrm>
              <a:prstGeom prst="rect">
                <a:avLst/>
              </a:prstGeom>
              <a:solidFill>
                <a:srgbClr val="00000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uLnTx/>
                  <a:uFillTx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789967" y="2838522"/>
                <a:ext cx="2819400" cy="369332"/>
              </a:xfrm>
              <a:prstGeom prst="rect">
                <a:avLst/>
              </a:prstGeom>
              <a:solidFill>
                <a:srgbClr val="00000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uLnTx/>
                  <a:uFillTx/>
                </a:endParaRPr>
              </a:p>
            </p:txBody>
          </p:sp>
        </p:grp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Important: Double blinding technique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395" y="5791200"/>
            <a:ext cx="8453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Master secret offset only removed after all systematics evaluated!</a:t>
            </a:r>
          </a:p>
        </p:txBody>
      </p:sp>
    </p:spTree>
    <p:extLst>
      <p:ext uri="{BB962C8B-B14F-4D97-AF65-F5344CB8AC3E}">
        <p14:creationId xmlns:p14="http://schemas.microsoft.com/office/powerpoint/2010/main" val="274656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FinalResul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838200"/>
            <a:ext cx="89916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</a:t>
            </a:r>
            <a:r>
              <a:rPr lang="fr-FR" baseline="-25000"/>
              <a:t>F </a:t>
            </a:r>
            <a:r>
              <a:rPr lang="fr-FR"/>
              <a:t>= 1.1663818(7) x 10-5 GeV-2  (0.6 ppm)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25" name="Rectangle 1028"/>
          <p:cNvSpPr>
            <a:spLocks noChangeArrowheads="1"/>
          </p:cNvSpPr>
          <p:nvPr/>
        </p:nvSpPr>
        <p:spPr bwMode="auto">
          <a:xfrm>
            <a:off x="981075" y="884986"/>
            <a:ext cx="71818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eaLnBrk="1" hangingPunct="1">
              <a:defRPr/>
            </a:pPr>
            <a:endParaRPr lang="de-DE" sz="4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Text Box 1029"/>
          <p:cNvSpPr txBox="1">
            <a:spLocks noChangeArrowheads="1"/>
          </p:cNvSpPr>
          <p:nvPr/>
        </p:nvSpPr>
        <p:spPr bwMode="auto">
          <a:xfrm>
            <a:off x="756008" y="5181600"/>
            <a:ext cx="762000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D.B. Chitwood et al., Phys. Rev. Lett. 99, 03201 (2007)   </a:t>
            </a:r>
          </a:p>
        </p:txBody>
      </p:sp>
      <p:sp>
        <p:nvSpPr>
          <p:cNvPr id="27" name="Text Box 1029"/>
          <p:cNvSpPr txBox="1">
            <a:spLocks noChangeArrowheads="1"/>
          </p:cNvSpPr>
          <p:nvPr/>
        </p:nvSpPr>
        <p:spPr bwMode="auto">
          <a:xfrm>
            <a:off x="762000" y="5525869"/>
            <a:ext cx="762000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D. Webber et al., Phys. Rev. Lett. 106, 041803  (2011)  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700323" y="2038571"/>
            <a:ext cx="4701793" cy="2667000"/>
            <a:chOff x="1700323" y="2287769"/>
            <a:chExt cx="4701793" cy="2667000"/>
          </a:xfrm>
        </p:grpSpPr>
        <p:sp>
          <p:nvSpPr>
            <p:cNvPr id="30" name="Oval 29"/>
            <p:cNvSpPr/>
            <p:nvPr/>
          </p:nvSpPr>
          <p:spPr bwMode="auto">
            <a:xfrm rot="2278465">
              <a:off x="1700323" y="2287769"/>
              <a:ext cx="1600200" cy="26670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56099" y="3933134"/>
              <a:ext cx="3246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</a:rPr>
                <a:t>MuLan 2007 and 2011</a:t>
              </a:r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32" name="Text Box 1029"/>
          <p:cNvSpPr txBox="1">
            <a:spLocks noChangeArrowheads="1"/>
          </p:cNvSpPr>
          <p:nvPr/>
        </p:nvSpPr>
        <p:spPr bwMode="auto">
          <a:xfrm>
            <a:off x="762000" y="5839599"/>
            <a:ext cx="762000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V. Tishchenko et al., Phys. Rev. D. 87, 052003 (2013)</a:t>
            </a:r>
          </a:p>
          <a:p>
            <a:pPr>
              <a:spcBef>
                <a:spcPct val="50000"/>
              </a:spcBef>
            </a:pPr>
            <a:r>
              <a:rPr lang="en-US" sz="160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5075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 muon lifetime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MuLan:	</a:t>
            </a:r>
            <a:r>
              <a:rPr lang="en-US" sz="28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+</a:t>
            </a:r>
            <a:r>
              <a:rPr lang="en-US" sz="2800"/>
              <a:t> lifetime</a:t>
            </a:r>
            <a:br>
              <a:rPr lang="en-US" sz="2800"/>
            </a:br>
            <a:endParaRPr lang="en-US" sz="2800"/>
          </a:p>
          <a:p>
            <a:r>
              <a:rPr lang="en-US" sz="2800"/>
              <a:t>MuCap:	</a:t>
            </a:r>
            <a:r>
              <a:rPr lang="en-US" sz="28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-</a:t>
            </a:r>
            <a:r>
              <a:rPr lang="en-US" sz="2800"/>
              <a:t> lifetime in hydrogen</a:t>
            </a:r>
          </a:p>
          <a:p>
            <a:r>
              <a:rPr lang="en-US" sz="2800">
                <a:solidFill>
                  <a:srgbClr val="D9D9D9"/>
                </a:solidFill>
              </a:rPr>
              <a:t>MuSun:	</a:t>
            </a:r>
            <a:r>
              <a:rPr lang="en-US" sz="2800">
                <a:solidFill>
                  <a:srgbClr val="D9D9D9"/>
                </a:solidFill>
                <a:latin typeface="Symbol" charset="2"/>
                <a:cs typeface="Symbol" charset="2"/>
              </a:rPr>
              <a:t>m</a:t>
            </a:r>
            <a:r>
              <a:rPr lang="en-US" sz="2800" baseline="30000">
                <a:solidFill>
                  <a:srgbClr val="D9D9D9"/>
                </a:solidFill>
              </a:rPr>
              <a:t>-</a:t>
            </a:r>
            <a:r>
              <a:rPr lang="en-US" sz="2800">
                <a:solidFill>
                  <a:srgbClr val="D9D9D9"/>
                </a:solidFill>
              </a:rPr>
              <a:t> lifetime in deuterium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16647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Nucleon form factors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1828800" y="838200"/>
            <a:ext cx="5486400" cy="411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9" name="Text Box 60"/>
          <p:cNvSpPr txBox="1">
            <a:spLocks noChangeArrowheads="1"/>
          </p:cNvSpPr>
          <p:nvPr/>
        </p:nvSpPr>
        <p:spPr bwMode="auto">
          <a:xfrm>
            <a:off x="493713" y="4724400"/>
            <a:ext cx="8450262" cy="823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118800" rIns="92075" bIns="118800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 ~ G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ud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·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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(1-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5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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·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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(V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-A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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endParaRPr kumimoji="0" lang="de-DE" sz="3800" b="0" i="0" u="none" strike="noStrike" kern="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mmi10"/>
              <a:cs typeface="Arial" pitchFamily="34" charset="0"/>
            </a:endParaRP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1828800" y="838200"/>
            <a:ext cx="5486400" cy="411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+mn-cs"/>
            </a:endParaRPr>
          </a:p>
        </p:txBody>
      </p:sp>
      <p:grpSp>
        <p:nvGrpSpPr>
          <p:cNvPr id="36" name="Group 39"/>
          <p:cNvGrpSpPr>
            <a:grpSpLocks/>
          </p:cNvGrpSpPr>
          <p:nvPr/>
        </p:nvGrpSpPr>
        <p:grpSpPr bwMode="auto">
          <a:xfrm flipV="1">
            <a:off x="3352800" y="3752850"/>
            <a:ext cx="2438400" cy="533400"/>
            <a:chOff x="1872" y="240"/>
            <a:chExt cx="1536" cy="336"/>
          </a:xfrm>
        </p:grpSpPr>
        <p:sp>
          <p:nvSpPr>
            <p:cNvPr id="37" name="Line 40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38" name="Line 41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39" name="Group 42"/>
          <p:cNvGrpSpPr>
            <a:grpSpLocks/>
          </p:cNvGrpSpPr>
          <p:nvPr/>
        </p:nvGrpSpPr>
        <p:grpSpPr bwMode="auto">
          <a:xfrm flipV="1">
            <a:off x="3352800" y="3905250"/>
            <a:ext cx="2438400" cy="533400"/>
            <a:chOff x="1872" y="240"/>
            <a:chExt cx="1536" cy="336"/>
          </a:xfrm>
        </p:grpSpPr>
        <p:sp>
          <p:nvSpPr>
            <p:cNvPr id="40" name="Line 43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1" name="Line 44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42" name="Group 45"/>
          <p:cNvGrpSpPr>
            <a:grpSpLocks/>
          </p:cNvGrpSpPr>
          <p:nvPr/>
        </p:nvGrpSpPr>
        <p:grpSpPr bwMode="auto">
          <a:xfrm flipV="1">
            <a:off x="3352800" y="4057650"/>
            <a:ext cx="2438400" cy="533400"/>
            <a:chOff x="1872" y="240"/>
            <a:chExt cx="1536" cy="336"/>
          </a:xfrm>
        </p:grpSpPr>
        <p:sp>
          <p:nvSpPr>
            <p:cNvPr id="43" name="Line 46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4" name="Line 47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sp>
        <p:nvSpPr>
          <p:cNvPr id="45" name="Line 31"/>
          <p:cNvSpPr>
            <a:spLocks noChangeShapeType="1"/>
          </p:cNvSpPr>
          <p:nvPr/>
        </p:nvSpPr>
        <p:spPr bwMode="auto">
          <a:xfrm>
            <a:off x="3343275" y="2105025"/>
            <a:ext cx="1219200" cy="533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46" name="Line 33"/>
          <p:cNvSpPr>
            <a:spLocks noChangeShapeType="1"/>
          </p:cNvSpPr>
          <p:nvPr/>
        </p:nvSpPr>
        <p:spPr bwMode="auto">
          <a:xfrm flipH="1">
            <a:off x="4562475" y="2105025"/>
            <a:ext cx="1219200" cy="533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>
            <a:off x="5775325" y="1730375"/>
            <a:ext cx="422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</a:t>
            </a:r>
          </a:p>
        </p:txBody>
      </p:sp>
      <p:sp>
        <p:nvSpPr>
          <p:cNvPr id="48" name="Rectangle 35"/>
          <p:cNvSpPr>
            <a:spLocks noChangeArrowheads="1"/>
          </p:cNvSpPr>
          <p:nvPr/>
        </p:nvSpPr>
        <p:spPr bwMode="auto">
          <a:xfrm>
            <a:off x="2817813" y="1714500"/>
            <a:ext cx="549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</a:t>
            </a:r>
            <a:r>
              <a:rPr kumimoji="0" lang="de-DE" sz="36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</a:t>
            </a:r>
          </a:p>
        </p:txBody>
      </p:sp>
      <p:sp>
        <p:nvSpPr>
          <p:cNvPr id="49" name="Line 37"/>
          <p:cNvSpPr>
            <a:spLocks noChangeShapeType="1"/>
          </p:cNvSpPr>
          <p:nvPr/>
        </p:nvSpPr>
        <p:spPr bwMode="auto">
          <a:xfrm>
            <a:off x="4562475" y="2638425"/>
            <a:ext cx="0" cy="114300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2797175" y="4086225"/>
            <a:ext cx="4794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</a:t>
            </a: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5845175" y="4086225"/>
            <a:ext cx="4794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52" name="Line 50"/>
          <p:cNvSpPr>
            <a:spLocks noChangeAspect="1" noChangeShapeType="1"/>
          </p:cNvSpPr>
          <p:nvPr/>
        </p:nvSpPr>
        <p:spPr bwMode="auto">
          <a:xfrm>
            <a:off x="3881438" y="2343150"/>
            <a:ext cx="144462" cy="635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53" name="Line 52"/>
          <p:cNvSpPr>
            <a:spLocks noChangeAspect="1" noChangeShapeType="1"/>
          </p:cNvSpPr>
          <p:nvPr/>
        </p:nvSpPr>
        <p:spPr bwMode="auto">
          <a:xfrm rot="10800000" flipH="1">
            <a:off x="5113338" y="2333625"/>
            <a:ext cx="144462" cy="635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54" name="Line 53"/>
          <p:cNvSpPr>
            <a:spLocks noChangeAspect="1" noChangeShapeType="1"/>
          </p:cNvSpPr>
          <p:nvPr/>
        </p:nvSpPr>
        <p:spPr bwMode="auto">
          <a:xfrm rot="10800000" flipH="1">
            <a:off x="3810000" y="4175125"/>
            <a:ext cx="144463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55" name="Line 54"/>
          <p:cNvSpPr>
            <a:spLocks noChangeAspect="1" noChangeShapeType="1"/>
          </p:cNvSpPr>
          <p:nvPr/>
        </p:nvSpPr>
        <p:spPr bwMode="auto">
          <a:xfrm>
            <a:off x="5341938" y="4243388"/>
            <a:ext cx="144462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2992438" y="989013"/>
            <a:ext cx="3127375" cy="650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</a:t>
            </a:r>
            <a:r>
              <a:rPr kumimoji="0" lang="de-DE" sz="36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</a:t>
            </a: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+ p</a:t>
            </a: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mi10"/>
              </a:rPr>
              <a:t> </a:t>
            </a: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</a:t>
            </a: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mi10"/>
              </a:rPr>
              <a:t> </a:t>
            </a: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 + </a:t>
            </a: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</a:t>
            </a: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4648200" y="2886075"/>
            <a:ext cx="2306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</a:t>
            </a:r>
            <a:r>
              <a:rPr kumimoji="0" lang="de-DE" sz="2800" b="0" i="0" u="none" strike="noStrike" kern="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= -0.88m</a:t>
            </a:r>
            <a:r>
              <a:rPr kumimoji="0" lang="de-DE" sz="28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de-DE" sz="2800" b="0" i="0" u="none" strike="noStrike" kern="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8" name="Oval 38" descr="Diagonal hell nach unten"/>
          <p:cNvSpPr>
            <a:spLocks noChangeArrowheads="1"/>
          </p:cNvSpPr>
          <p:nvPr/>
        </p:nvSpPr>
        <p:spPr bwMode="auto">
          <a:xfrm>
            <a:off x="4292600" y="3668713"/>
            <a:ext cx="533400" cy="5334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59" name="Oval 38" descr="Diagonal hell nach unten"/>
          <p:cNvSpPr>
            <a:spLocks noChangeArrowheads="1"/>
          </p:cNvSpPr>
          <p:nvPr/>
        </p:nvSpPr>
        <p:spPr bwMode="auto">
          <a:xfrm>
            <a:off x="4295775" y="3667125"/>
            <a:ext cx="533400" cy="533400"/>
          </a:xfrm>
          <a:prstGeom prst="ellipse">
            <a:avLst/>
          </a:prstGeom>
          <a:solidFill>
            <a:srgbClr val="FF0000">
              <a:alpha val="2902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grpSp>
        <p:nvGrpSpPr>
          <p:cNvPr id="67" name="Group 4"/>
          <p:cNvGrpSpPr>
            <a:grpSpLocks/>
          </p:cNvGrpSpPr>
          <p:nvPr/>
        </p:nvGrpSpPr>
        <p:grpSpPr bwMode="auto">
          <a:xfrm>
            <a:off x="7230058" y="1135010"/>
            <a:ext cx="1524000" cy="1023620"/>
            <a:chOff x="2784" y="3480"/>
            <a:chExt cx="720" cy="744"/>
          </a:xfrm>
        </p:grpSpPr>
        <p:sp>
          <p:nvSpPr>
            <p:cNvPr id="68" name="AutoShape 5"/>
            <p:cNvSpPr>
              <a:spLocks noChangeArrowheads="1"/>
            </p:cNvSpPr>
            <p:nvPr/>
          </p:nvSpPr>
          <p:spPr bwMode="auto">
            <a:xfrm>
              <a:off x="2784" y="3648"/>
              <a:ext cx="432" cy="576"/>
            </a:xfrm>
            <a:prstGeom prst="curvedRightArrow">
              <a:avLst>
                <a:gd name="adj1" fmla="val 5741"/>
                <a:gd name="adj2" fmla="val 32407"/>
                <a:gd name="adj3" fmla="val 33333"/>
              </a:avLst>
            </a:prstGeom>
            <a:solidFill>
              <a:srgbClr val="333399"/>
            </a:solidFill>
            <a:ln w="127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Text Box 6"/>
            <p:cNvSpPr txBox="1">
              <a:spLocks noChangeArrowheads="1"/>
            </p:cNvSpPr>
            <p:nvPr/>
          </p:nvSpPr>
          <p:spPr bwMode="auto">
            <a:xfrm>
              <a:off x="3198" y="3480"/>
              <a:ext cx="203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Times New Roman" pitchFamily="18" charset="0"/>
                </a:rPr>
                <a:t>-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0" name="Group 7"/>
            <p:cNvGrpSpPr>
              <a:grpSpLocks/>
            </p:cNvGrpSpPr>
            <p:nvPr/>
          </p:nvGrpSpPr>
          <p:grpSpPr bwMode="auto">
            <a:xfrm>
              <a:off x="3012" y="3714"/>
              <a:ext cx="288" cy="332"/>
              <a:chOff x="2976" y="3714"/>
              <a:chExt cx="288" cy="332"/>
            </a:xfrm>
          </p:grpSpPr>
          <p:sp>
            <p:nvSpPr>
              <p:cNvPr id="72" name="Oval 8"/>
              <p:cNvSpPr>
                <a:spLocks noChangeArrowheads="1"/>
              </p:cNvSpPr>
              <p:nvPr/>
            </p:nvSpPr>
            <p:spPr bwMode="auto">
              <a:xfrm>
                <a:off x="2976" y="374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00"/>
                  </a:gs>
                  <a:gs pos="100000">
                    <a:srgbClr val="99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3" name="Text Box 9"/>
              <p:cNvSpPr txBox="1">
                <a:spLocks noChangeArrowheads="1"/>
              </p:cNvSpPr>
              <p:nvPr/>
            </p:nvSpPr>
            <p:spPr bwMode="auto">
              <a:xfrm>
                <a:off x="3018" y="3714"/>
                <a:ext cx="159" cy="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0" tIns="45702" rIns="91400" bIns="45702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rPr>
                  <a:t>p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71" name="Arc 10"/>
            <p:cNvSpPr>
              <a:spLocks/>
            </p:cNvSpPr>
            <p:nvPr/>
          </p:nvSpPr>
          <p:spPr bwMode="auto">
            <a:xfrm flipV="1">
              <a:off x="3264" y="3685"/>
              <a:ext cx="240" cy="443"/>
            </a:xfrm>
            <a:custGeom>
              <a:avLst/>
              <a:gdLst>
                <a:gd name="T0" fmla="*/ 0 w 21600"/>
                <a:gd name="T1" fmla="*/ 0 h 41034"/>
                <a:gd name="T2" fmla="*/ 0 w 21600"/>
                <a:gd name="T3" fmla="*/ 0 h 41034"/>
                <a:gd name="T4" fmla="*/ 0 w 21600"/>
                <a:gd name="T5" fmla="*/ 0 h 410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103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874"/>
                    <a:pt x="16872" y="37422"/>
                    <a:pt x="9427" y="41034"/>
                  </a:cubicBezTo>
                </a:path>
                <a:path w="21600" h="4103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874"/>
                    <a:pt x="16872" y="37422"/>
                    <a:pt x="9427" y="4103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75" name="TextBox 74"/>
          <p:cNvSpPr txBox="1"/>
          <p:nvPr/>
        </p:nvSpPr>
        <p:spPr>
          <a:xfrm>
            <a:off x="1905000" y="5715000"/>
            <a:ext cx="5324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Observable: Singlet capture rate </a:t>
            </a:r>
            <a:r>
              <a:rPr lang="en-US" sz="2800">
                <a:latin typeface="Symbol" charset="2"/>
                <a:cs typeface="Symbol" charset="2"/>
              </a:rPr>
              <a:t>L</a:t>
            </a:r>
            <a:r>
              <a:rPr lang="en-US" sz="2800" baseline="-2500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8279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Muon in  a nutshell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881380"/>
            <a:ext cx="8686800" cy="51054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Discovered in cosmic rays in 1936 by Anderson and Neddermeyer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057400"/>
            <a:ext cx="7810500" cy="39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6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Nucleon form factors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427070" y="1668044"/>
            <a:ext cx="5715000" cy="16433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118800" rIns="92075" bIns="118800">
            <a:spAutoFit/>
          </a:bodyPr>
          <a:lstStyle>
            <a:lvl1pPr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0" algn="l"/>
              </a:tabLst>
              <a:defRPr/>
            </a:pP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=	  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(q</a:t>
            </a:r>
            <a:r>
              <a:rPr kumimoji="0" lang="de-DE" sz="3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0" algn="l"/>
              </a:tabLst>
              <a:defRPr/>
            </a:pP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+ i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(q</a:t>
            </a:r>
            <a:r>
              <a:rPr kumimoji="0" lang="de-DE" sz="3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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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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</a:t>
            </a:r>
            <a:r>
              <a:rPr kumimoji="0" lang="de-DE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2M</a:t>
            </a:r>
            <a:r>
              <a:rPr kumimoji="0" lang="de-DE" sz="38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</a:t>
            </a:r>
            <a:endParaRPr kumimoji="0" lang="de-DE" sz="38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93713" y="762000"/>
            <a:ext cx="8450262" cy="823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118800" rIns="92075" bIns="118800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 ~ G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ud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·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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(1-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5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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·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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(V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-A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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endParaRPr kumimoji="0" lang="de-DE" sz="3800" b="0" i="0" u="none" strike="noStrike" kern="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mmi10"/>
              <a:cs typeface="Arial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427070" y="3437704"/>
            <a:ext cx="4876800" cy="16433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118800" rIns="92075" bIns="118800">
            <a:spAutoFit/>
          </a:bodyPr>
          <a:lstStyle>
            <a:lvl1pPr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40000"/>
              </a:spcAft>
              <a:buClrTx/>
              <a:buSzTx/>
              <a:buFontTx/>
              <a:buNone/>
              <a:tabLst>
                <a:tab pos="1143000" algn="l"/>
              </a:tabLst>
              <a:defRPr/>
            </a:pP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=	  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(q</a:t>
            </a:r>
            <a:r>
              <a:rPr kumimoji="0" lang="de-DE" sz="3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5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de-DE" sz="38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mi1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40000"/>
              </a:spcAft>
              <a:buClrTx/>
              <a:buSzTx/>
              <a:buFontTx/>
              <a:buNone/>
              <a:tabLst>
                <a:tab pos="1143000" algn="l"/>
              </a:tabLst>
              <a:defRPr/>
            </a:pP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(q</a:t>
            </a:r>
            <a:r>
              <a:rPr kumimoji="0" lang="de-DE" sz="3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 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</a:t>
            </a:r>
            <a:r>
              <a: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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/m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de-DE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kumimoji="0" lang="de-DE" sz="3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5</a:t>
            </a:r>
          </a:p>
        </p:txBody>
      </p:sp>
      <p:pic>
        <p:nvPicPr>
          <p:cNvPr id="29" name="Picture 1035" descr="latex-imag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30394"/>
            <a:ext cx="86868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1082"/>
          <p:cNvGrpSpPr>
            <a:grpSpLocks/>
          </p:cNvGrpSpPr>
          <p:nvPr/>
        </p:nvGrpSpPr>
        <p:grpSpPr bwMode="auto">
          <a:xfrm>
            <a:off x="1371601" y="5230394"/>
            <a:ext cx="6096001" cy="1181100"/>
            <a:chOff x="864" y="2916"/>
            <a:chExt cx="3840" cy="744"/>
          </a:xfrm>
        </p:grpSpPr>
        <p:sp>
          <p:nvSpPr>
            <p:cNvPr id="31" name="Text Box 1038"/>
            <p:cNvSpPr txBox="1">
              <a:spLocks noChangeArrowheads="1"/>
            </p:cNvSpPr>
            <p:nvPr/>
          </p:nvSpPr>
          <p:spPr bwMode="auto">
            <a:xfrm>
              <a:off x="870" y="3408"/>
              <a:ext cx="3829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Arial" pitchFamily="34" charset="0"/>
                </a:rPr>
                <a:t>Well known, contribute</a:t>
              </a:r>
              <a:r>
                <a:rPr kumimoji="0" lang="de-DE" sz="2000" b="0" i="0" u="none" strike="noStrike" kern="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Arial" pitchFamily="34" charset="0"/>
                </a:rPr>
                <a:t> only</a:t>
              </a: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Arial" pitchFamily="34" charset="0"/>
                </a:rPr>
                <a:t> 0.45% uncertainty to </a:t>
              </a: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  <a:sym typeface="cmmi10"/>
                </a:rPr>
                <a:t>L</a:t>
              </a:r>
              <a:r>
                <a:rPr kumimoji="0" lang="de-DE" sz="20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Arial" pitchFamily="34" charset="0"/>
                </a:rPr>
                <a:t>S</a:t>
              </a:r>
              <a:endParaRPr kumimoji="0" lang="de-DE" sz="20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32" name="Rectangle 1037"/>
            <p:cNvSpPr>
              <a:spLocks noChangeArrowheads="1"/>
            </p:cNvSpPr>
            <p:nvPr/>
          </p:nvSpPr>
          <p:spPr bwMode="auto">
            <a:xfrm>
              <a:off x="864" y="2916"/>
              <a:ext cx="3840" cy="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33" name="Group 1081"/>
          <p:cNvGrpSpPr>
            <a:grpSpLocks/>
          </p:cNvGrpSpPr>
          <p:nvPr/>
        </p:nvGrpSpPr>
        <p:grpSpPr bwMode="auto">
          <a:xfrm>
            <a:off x="6415500" y="2083969"/>
            <a:ext cx="2301875" cy="2387600"/>
            <a:chOff x="288" y="1644"/>
            <a:chExt cx="1450" cy="1504"/>
          </a:xfrm>
        </p:grpSpPr>
        <p:sp>
          <p:nvSpPr>
            <p:cNvPr id="34" name="Text Box 1061"/>
            <p:cNvSpPr txBox="1">
              <a:spLocks noChangeArrowheads="1"/>
            </p:cNvSpPr>
            <p:nvPr/>
          </p:nvSpPr>
          <p:spPr bwMode="auto">
            <a:xfrm>
              <a:off x="912" y="1690"/>
              <a:ext cx="288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144000" rIns="92075" bIns="144000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>
                  <a:solidFill>
                    <a:srgbClr val="0000FF"/>
                  </a:solidFill>
                  <a:sym typeface="Symbol" pitchFamily="18" charset="2"/>
                </a:rPr>
                <a:t></a:t>
              </a:r>
              <a:endParaRPr lang="de-DE" sz="2400">
                <a:solidFill>
                  <a:srgbClr val="0000FF"/>
                </a:solidFill>
              </a:endParaRPr>
            </a:p>
          </p:txBody>
        </p:sp>
        <p:grpSp>
          <p:nvGrpSpPr>
            <p:cNvPr id="35" name="Group 1074"/>
            <p:cNvGrpSpPr>
              <a:grpSpLocks/>
            </p:cNvGrpSpPr>
            <p:nvPr/>
          </p:nvGrpSpPr>
          <p:grpSpPr bwMode="auto">
            <a:xfrm>
              <a:off x="1411" y="1644"/>
              <a:ext cx="327" cy="460"/>
              <a:chOff x="1151" y="1663"/>
              <a:chExt cx="327" cy="460"/>
            </a:xfrm>
          </p:grpSpPr>
          <p:sp>
            <p:nvSpPr>
              <p:cNvPr id="41" name="Line 1066"/>
              <p:cNvSpPr>
                <a:spLocks noChangeShapeType="1"/>
              </p:cNvSpPr>
              <p:nvPr/>
            </p:nvSpPr>
            <p:spPr bwMode="auto">
              <a:xfrm flipH="1">
                <a:off x="1172" y="1931"/>
                <a:ext cx="27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42" name="Text Box 1068"/>
              <p:cNvSpPr txBox="1">
                <a:spLocks noChangeArrowheads="1"/>
              </p:cNvSpPr>
              <p:nvPr/>
            </p:nvSpPr>
            <p:spPr bwMode="auto">
              <a:xfrm>
                <a:off x="1151" y="1663"/>
                <a:ext cx="32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>
                    <a:solidFill>
                      <a:srgbClr val="0000FF"/>
                    </a:solidFill>
                    <a:latin typeface="Symbol" charset="2"/>
                    <a:cs typeface="Symbol" charset="2"/>
                    <a:sym typeface="cmmi10" pitchFamily="34" charset="0"/>
                  </a:rPr>
                  <a:t>D</a:t>
                </a:r>
                <a:r>
                  <a:rPr lang="de-DE">
                    <a:solidFill>
                      <a:srgbClr val="0000FF"/>
                    </a:solidFill>
                  </a:rPr>
                  <a:t>g</a:t>
                </a:r>
                <a:r>
                  <a:rPr lang="de-DE" baseline="-25000">
                    <a:solidFill>
                      <a:srgbClr val="0000FF"/>
                    </a:solidFill>
                  </a:rPr>
                  <a:t>P</a:t>
                </a:r>
              </a:p>
            </p:txBody>
          </p:sp>
          <p:sp>
            <p:nvSpPr>
              <p:cNvPr id="43" name="Text Box 1069"/>
              <p:cNvSpPr txBox="1">
                <a:spLocks noChangeArrowheads="1"/>
              </p:cNvSpPr>
              <p:nvPr/>
            </p:nvSpPr>
            <p:spPr bwMode="auto">
              <a:xfrm>
                <a:off x="1210" y="1890"/>
                <a:ext cx="23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>
                    <a:solidFill>
                      <a:srgbClr val="0000FF"/>
                    </a:solidFill>
                  </a:rPr>
                  <a:t>g</a:t>
                </a:r>
                <a:r>
                  <a:rPr lang="de-DE" baseline="-25000">
                    <a:solidFill>
                      <a:srgbClr val="0000FF"/>
                    </a:solidFill>
                  </a:rPr>
                  <a:t>P</a:t>
                </a:r>
              </a:p>
            </p:txBody>
          </p:sp>
        </p:grpSp>
        <p:grpSp>
          <p:nvGrpSpPr>
            <p:cNvPr id="36" name="Group 1075"/>
            <p:cNvGrpSpPr>
              <a:grpSpLocks/>
            </p:cNvGrpSpPr>
            <p:nvPr/>
          </p:nvGrpSpPr>
          <p:grpSpPr bwMode="auto">
            <a:xfrm>
              <a:off x="372" y="1654"/>
              <a:ext cx="350" cy="466"/>
              <a:chOff x="427" y="2183"/>
              <a:chExt cx="350" cy="466"/>
            </a:xfrm>
          </p:grpSpPr>
          <p:sp>
            <p:nvSpPr>
              <p:cNvPr id="38" name="Text Box 1062"/>
              <p:cNvSpPr txBox="1">
                <a:spLocks noChangeArrowheads="1"/>
              </p:cNvSpPr>
              <p:nvPr/>
            </p:nvSpPr>
            <p:spPr bwMode="auto">
              <a:xfrm>
                <a:off x="427" y="2183"/>
                <a:ext cx="35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lvl="0" algn="ctr">
                  <a:defRPr/>
                </a:pPr>
                <a:r>
                  <a:rPr lang="de-DE">
                    <a:solidFill>
                      <a:srgbClr val="0000FF"/>
                    </a:solidFill>
                    <a:latin typeface="Symbol" charset="2"/>
                    <a:cs typeface="Symbol" charset="2"/>
                    <a:sym typeface="cmmi10" pitchFamily="34" charset="0"/>
                  </a:rPr>
                  <a:t>DL</a:t>
                </a:r>
                <a:r>
                  <a:rPr lang="de-DE" baseline="-25000">
                    <a:solidFill>
                      <a:srgbClr val="0000FF"/>
                    </a:solidFill>
                    <a:cs typeface="Symbol" charset="2"/>
                  </a:rPr>
                  <a:t>S</a:t>
                </a:r>
              </a:p>
            </p:txBody>
          </p:sp>
          <p:sp>
            <p:nvSpPr>
              <p:cNvPr id="39" name="Text Box 1067"/>
              <p:cNvSpPr txBox="1">
                <a:spLocks noChangeArrowheads="1"/>
              </p:cNvSpPr>
              <p:nvPr/>
            </p:nvSpPr>
            <p:spPr bwMode="auto">
              <a:xfrm>
                <a:off x="483" y="2416"/>
                <a:ext cx="26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>
                    <a:solidFill>
                      <a:srgbClr val="0000FF"/>
                    </a:solidFill>
                    <a:latin typeface="Symbol" charset="2"/>
                    <a:cs typeface="Symbol" charset="2"/>
                    <a:sym typeface="cmmi10" pitchFamily="34" charset="0"/>
                  </a:rPr>
                  <a:t>L</a:t>
                </a:r>
                <a:r>
                  <a:rPr lang="de-DE" baseline="-25000">
                    <a:solidFill>
                      <a:srgbClr val="0000FF"/>
                    </a:solidFill>
                    <a:cs typeface="Symbol" charset="2"/>
                  </a:rPr>
                  <a:t>S</a:t>
                </a:r>
              </a:p>
            </p:txBody>
          </p:sp>
          <p:sp>
            <p:nvSpPr>
              <p:cNvPr id="40" name="Line 1073"/>
              <p:cNvSpPr>
                <a:spLocks noChangeShapeType="1"/>
              </p:cNvSpPr>
              <p:nvPr/>
            </p:nvSpPr>
            <p:spPr bwMode="auto">
              <a:xfrm flipH="1">
                <a:off x="450" y="2441"/>
                <a:ext cx="27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7" name="Rectangle 1078"/>
            <p:cNvSpPr>
              <a:spLocks noChangeArrowheads="1"/>
            </p:cNvSpPr>
            <p:nvPr/>
          </p:nvSpPr>
          <p:spPr bwMode="auto">
            <a:xfrm>
              <a:off x="288" y="2304"/>
              <a:ext cx="1450" cy="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l"/>
                </a:tabLst>
                <a:defRPr/>
              </a:pPr>
              <a:r>
                <a:rPr lang="de-DE">
                  <a:solidFill>
                    <a:srgbClr val="0000FF"/>
                  </a:solidFill>
                </a:rPr>
                <a:t>2.4%	13.6%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750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l"/>
                </a:tabLst>
                <a:defRPr/>
              </a:pPr>
              <a:r>
                <a:rPr lang="de-DE">
                  <a:solidFill>
                    <a:srgbClr val="0000FF"/>
                  </a:solidFill>
                </a:rPr>
                <a:t>1.0%	  6.1%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750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l"/>
                </a:tabLst>
                <a:defRPr/>
              </a:pPr>
              <a:r>
                <a:rPr lang="de-DE">
                  <a:solidFill>
                    <a:srgbClr val="0000FF"/>
                  </a:solidFill>
                </a:rPr>
                <a:t>0.5%	  3.8%</a:t>
              </a:r>
            </a:p>
          </p:txBody>
        </p:sp>
      </p:grpSp>
      <p:sp>
        <p:nvSpPr>
          <p:cNvPr id="44" name="Oval 1083" descr="Light upward diagonal"/>
          <p:cNvSpPr>
            <a:spLocks noChangeArrowheads="1"/>
          </p:cNvSpPr>
          <p:nvPr/>
        </p:nvSpPr>
        <p:spPr bwMode="auto">
          <a:xfrm>
            <a:off x="6096000" y="3496844"/>
            <a:ext cx="29718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pic>
        <p:nvPicPr>
          <p:cNvPr id="45" name="Picture 17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24200"/>
            <a:ext cx="1663448" cy="123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14400" y="54864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000"/>
              <a:t>Note: Here, we neglected second class currents g</a:t>
            </a:r>
            <a:r>
              <a:rPr lang="en-US" sz="2000" baseline="-25000"/>
              <a:t>S</a:t>
            </a:r>
            <a:r>
              <a:rPr lang="en-US" sz="2000"/>
              <a:t> and g</a:t>
            </a:r>
            <a:r>
              <a:rPr lang="en-US" sz="2000" baseline="-25000"/>
              <a:t>T</a:t>
            </a:r>
            <a:r>
              <a:rPr lang="en-US" sz="2000"/>
              <a:t> that are small.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408189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Pseudoscalar form factor g</a:t>
            </a:r>
            <a:r>
              <a:rPr lang="en-US" baseline="-25000"/>
              <a:t>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381000" y="4315361"/>
            <a:ext cx="79200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000"/>
              <a:t>ChPT based on the spontaneous symmetry breaking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000"/>
              <a:t>solid QCD prediction via ChPT (2-3% level)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000"/>
              <a:t>basic test of chiral symmetries and low energy QCD</a:t>
            </a:r>
          </a:p>
        </p:txBody>
      </p:sp>
      <p:grpSp>
        <p:nvGrpSpPr>
          <p:cNvPr id="227" name="Group 36"/>
          <p:cNvGrpSpPr>
            <a:grpSpLocks/>
          </p:cNvGrpSpPr>
          <p:nvPr/>
        </p:nvGrpSpPr>
        <p:grpSpPr bwMode="auto">
          <a:xfrm>
            <a:off x="190500" y="889000"/>
            <a:ext cx="8648700" cy="1524000"/>
            <a:chOff x="120" y="672"/>
            <a:chExt cx="5448" cy="960"/>
          </a:xfrm>
        </p:grpSpPr>
        <p:sp>
          <p:nvSpPr>
            <p:cNvPr id="228" name="Rectangle 32"/>
            <p:cNvSpPr>
              <a:spLocks noChangeArrowheads="1"/>
            </p:cNvSpPr>
            <p:nvPr/>
          </p:nvSpPr>
          <p:spPr bwMode="auto">
            <a:xfrm>
              <a:off x="120" y="672"/>
              <a:ext cx="5448" cy="9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29" name="Rectangle 28"/>
            <p:cNvSpPr>
              <a:spLocks noChangeArrowheads="1"/>
            </p:cNvSpPr>
            <p:nvPr/>
          </p:nvSpPr>
          <p:spPr bwMode="auto">
            <a:xfrm>
              <a:off x="127" y="912"/>
              <a:ext cx="5301" cy="4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g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(q</a:t>
              </a:r>
              <a:r>
                <a:rPr kumimoji="0" lang="de-DE" sz="38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) </a:t>
              </a:r>
              <a:r>
                <a:rPr kumimoji="0" lang="de-DE" sz="4000" b="0" i="0" u="none" strike="noStrike" kern="0" cap="none" spc="0" normalizeH="0" baseline="-1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=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-        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                    -</a:t>
              </a:r>
              <a:r>
                <a:rPr kumimoji="0" lang="de-DE" sz="4000" b="0" i="0" u="none" strike="noStrike" kern="0" cap="none" spc="0" normalizeH="0" baseline="-1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     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g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(0)m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</a:t>
              </a:r>
              <a:r>
                <a:rPr kumimoji="0" lang="de-DE" sz="38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30" name="Rectangle 29"/>
            <p:cNvSpPr>
              <a:spLocks noChangeArrowheads="1"/>
            </p:cNvSpPr>
            <p:nvPr/>
          </p:nvSpPr>
          <p:spPr bwMode="auto">
            <a:xfrm>
              <a:off x="1406" y="708"/>
              <a:ext cx="1728" cy="4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2m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/>
                </a:rPr>
                <a:t>¹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g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(0)</a:t>
              </a:r>
            </a:p>
          </p:txBody>
        </p:sp>
        <p:sp>
          <p:nvSpPr>
            <p:cNvPr id="231" name="Rectangle 30"/>
            <p:cNvSpPr>
              <a:spLocks noChangeArrowheads="1"/>
            </p:cNvSpPr>
            <p:nvPr/>
          </p:nvSpPr>
          <p:spPr bwMode="auto">
            <a:xfrm>
              <a:off x="1890" y="1134"/>
              <a:ext cx="975" cy="4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q</a:t>
              </a:r>
              <a:r>
                <a:rPr kumimoji="0" lang="de-DE" sz="38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-m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/>
                </a:rPr>
                <a:t>¼</a:t>
              </a:r>
              <a:r>
                <a:rPr kumimoji="0" lang="de-DE" sz="38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endParaRPr kumimoji="0" lang="de-DE" sz="3800" b="0" i="0" u="none" strike="noStrike" kern="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mi10"/>
              </a:endParaRPr>
            </a:p>
          </p:txBody>
        </p:sp>
        <p:sp>
          <p:nvSpPr>
            <p:cNvPr id="232" name="Line 31"/>
            <p:cNvSpPr>
              <a:spLocks noChangeShapeType="1"/>
            </p:cNvSpPr>
            <p:nvPr/>
          </p:nvSpPr>
          <p:spPr bwMode="auto">
            <a:xfrm>
              <a:off x="1410" y="1158"/>
              <a:ext cx="174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33" name="Rectangle 33"/>
            <p:cNvSpPr>
              <a:spLocks noChangeArrowheads="1"/>
            </p:cNvSpPr>
            <p:nvPr/>
          </p:nvSpPr>
          <p:spPr bwMode="auto">
            <a:xfrm>
              <a:off x="3367" y="720"/>
              <a:ext cx="285" cy="4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234" name="Rectangle 34"/>
            <p:cNvSpPr>
              <a:spLocks noChangeArrowheads="1"/>
            </p:cNvSpPr>
            <p:nvPr/>
          </p:nvSpPr>
          <p:spPr bwMode="auto">
            <a:xfrm>
              <a:off x="3366" y="1152"/>
              <a:ext cx="285" cy="4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235" name="Line 35"/>
            <p:cNvSpPr>
              <a:spLocks noChangeShapeType="1"/>
            </p:cNvSpPr>
            <p:nvPr/>
          </p:nvSpPr>
          <p:spPr bwMode="auto">
            <a:xfrm>
              <a:off x="3396" y="1158"/>
              <a:ext cx="2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236" name="Group 47"/>
          <p:cNvGrpSpPr>
            <a:grpSpLocks/>
          </p:cNvGrpSpPr>
          <p:nvPr/>
        </p:nvGrpSpPr>
        <p:grpSpPr bwMode="auto">
          <a:xfrm>
            <a:off x="190500" y="889000"/>
            <a:ext cx="4857750" cy="1524000"/>
            <a:chOff x="120" y="672"/>
            <a:chExt cx="3060" cy="960"/>
          </a:xfrm>
        </p:grpSpPr>
        <p:sp>
          <p:nvSpPr>
            <p:cNvPr id="237" name="Rectangle 38"/>
            <p:cNvSpPr>
              <a:spLocks noChangeArrowheads="1"/>
            </p:cNvSpPr>
            <p:nvPr/>
          </p:nvSpPr>
          <p:spPr bwMode="auto">
            <a:xfrm>
              <a:off x="120" y="672"/>
              <a:ext cx="3060" cy="9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38" name="Rectangle 39"/>
            <p:cNvSpPr>
              <a:spLocks noChangeArrowheads="1"/>
            </p:cNvSpPr>
            <p:nvPr/>
          </p:nvSpPr>
          <p:spPr bwMode="auto">
            <a:xfrm>
              <a:off x="127" y="912"/>
              <a:ext cx="1159" cy="4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g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(q</a:t>
              </a:r>
              <a:r>
                <a:rPr kumimoji="0" lang="de-DE" sz="38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) </a:t>
              </a:r>
              <a:r>
                <a:rPr kumimoji="0" lang="de-DE" sz="4000" b="0" i="0" u="none" strike="noStrike" kern="0" cap="none" spc="0" normalizeH="0" baseline="-1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=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-                     </a:t>
              </a:r>
            </a:p>
          </p:txBody>
        </p:sp>
        <p:sp>
          <p:nvSpPr>
            <p:cNvPr id="239" name="Rectangle 40"/>
            <p:cNvSpPr>
              <a:spLocks noChangeArrowheads="1"/>
            </p:cNvSpPr>
            <p:nvPr/>
          </p:nvSpPr>
          <p:spPr bwMode="auto">
            <a:xfrm>
              <a:off x="1409" y="708"/>
              <a:ext cx="1723" cy="4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2m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g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(0)</a:t>
              </a:r>
            </a:p>
          </p:txBody>
        </p:sp>
        <p:sp>
          <p:nvSpPr>
            <p:cNvPr id="240" name="Rectangle 41"/>
            <p:cNvSpPr>
              <a:spLocks noChangeArrowheads="1"/>
            </p:cNvSpPr>
            <p:nvPr/>
          </p:nvSpPr>
          <p:spPr bwMode="auto">
            <a:xfrm>
              <a:off x="1892" y="1134"/>
              <a:ext cx="971" cy="4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q</a:t>
              </a:r>
              <a:r>
                <a:rPr kumimoji="0" lang="de-DE" sz="38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r>
                <a:rPr kumimoji="0" lang="de-DE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-m</a:t>
              </a:r>
              <a:r>
                <a:rPr kumimoji="0" lang="de-DE" sz="3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</a:t>
              </a:r>
              <a:r>
                <a:rPr kumimoji="0" lang="de-DE" sz="38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41" name="Line 42"/>
            <p:cNvSpPr>
              <a:spLocks noChangeShapeType="1"/>
            </p:cNvSpPr>
            <p:nvPr/>
          </p:nvSpPr>
          <p:spPr bwMode="auto">
            <a:xfrm>
              <a:off x="1410" y="1158"/>
              <a:ext cx="174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sp>
        <p:nvSpPr>
          <p:cNvPr id="242" name="Rectangle 48"/>
          <p:cNvSpPr>
            <a:spLocks noChangeArrowheads="1"/>
          </p:cNvSpPr>
          <p:nvPr/>
        </p:nvSpPr>
        <p:spPr bwMode="auto">
          <a:xfrm>
            <a:off x="1967666" y="2565400"/>
            <a:ext cx="3186194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>
                <a:ln>
                  <a:noFill/>
                </a:ln>
                <a:uLnTx/>
                <a:uFillTx/>
                <a:cs typeface="+mn-cs"/>
              </a:rPr>
              <a:t>PCAC pole term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uLnTx/>
                <a:uFillTx/>
                <a:cs typeface="+mn-cs"/>
              </a:rPr>
              <a:t>(Adler, Dothan, Wolfenstein)</a:t>
            </a:r>
          </a:p>
        </p:txBody>
      </p:sp>
      <p:sp>
        <p:nvSpPr>
          <p:cNvPr id="243" name="Rectangle 49"/>
          <p:cNvSpPr>
            <a:spLocks noChangeArrowheads="1"/>
          </p:cNvSpPr>
          <p:nvPr/>
        </p:nvSpPr>
        <p:spPr bwMode="auto">
          <a:xfrm>
            <a:off x="5757260" y="2479675"/>
            <a:ext cx="2858705" cy="12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>
                <a:ln>
                  <a:noFill/>
                </a:ln>
                <a:uLnTx/>
                <a:uFillTx/>
                <a:cs typeface="+mn-cs"/>
              </a:rPr>
              <a:t>NLO (ChPT)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uLnTx/>
                <a:uFillTx/>
                <a:cs typeface="+mn-cs"/>
              </a:rPr>
              <a:t>Bernard, Kaiser, Meissner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uLnTx/>
                <a:uFillTx/>
                <a:cs typeface="+mn-cs"/>
              </a:rPr>
            </a:b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uLnTx/>
                <a:uFillTx/>
                <a:cs typeface="+mn-cs"/>
              </a:rPr>
              <a:t>PR D50, 6899 (1994)</a:t>
            </a:r>
          </a:p>
        </p:txBody>
      </p:sp>
      <p:sp>
        <p:nvSpPr>
          <p:cNvPr id="244" name="Rectangle 51"/>
          <p:cNvSpPr>
            <a:spLocks noChangeArrowheads="1"/>
          </p:cNvSpPr>
          <p:nvPr/>
        </p:nvSpPr>
        <p:spPr bwMode="auto">
          <a:xfrm>
            <a:off x="2700603" y="3545116"/>
            <a:ext cx="3718983" cy="7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>
                <a:ln>
                  <a:noFill/>
                </a:ln>
                <a:uLnTx/>
                <a:uFillTx/>
                <a:cs typeface="+mn-cs"/>
              </a:rPr>
              <a:t>g</a:t>
            </a:r>
            <a:r>
              <a:rPr kumimoji="0" lang="de-DE" sz="4400" b="0" i="0" u="none" strike="noStrike" kern="0" cap="none" spc="0" normalizeH="0" baseline="-25000" noProof="0">
                <a:ln>
                  <a:noFill/>
                </a:ln>
                <a:uLnTx/>
                <a:uFillTx/>
                <a:cs typeface="+mn-cs"/>
              </a:rPr>
              <a:t>P</a:t>
            </a:r>
            <a:r>
              <a:rPr kumimoji="0" lang="de-DE" sz="4400" b="0" i="0" u="none" strike="noStrike" kern="0" cap="none" spc="0" normalizeH="0" baseline="0" noProof="0">
                <a:ln>
                  <a:noFill/>
                </a:ln>
                <a:uLnTx/>
                <a:uFillTx/>
                <a:cs typeface="+mn-cs"/>
              </a:rPr>
              <a:t> = </a:t>
            </a:r>
            <a:r>
              <a:rPr kumimoji="0" lang="de-DE" sz="4400" b="0" i="0" u="none" strike="noStrike" kern="0" cap="none" spc="0" normalizeH="0" baseline="0" noProof="0">
                <a:ln>
                  <a:noFill/>
                </a:ln>
                <a:uLnTx/>
                <a:uFillTx/>
              </a:rPr>
              <a:t>8.26 ± 0.23</a:t>
            </a:r>
          </a:p>
        </p:txBody>
      </p:sp>
      <p:grpSp>
        <p:nvGrpSpPr>
          <p:cNvPr id="245" name="Group 53"/>
          <p:cNvGrpSpPr>
            <a:grpSpLocks/>
          </p:cNvGrpSpPr>
          <p:nvPr/>
        </p:nvGrpSpPr>
        <p:grpSpPr bwMode="auto">
          <a:xfrm>
            <a:off x="5181600" y="838200"/>
            <a:ext cx="3733800" cy="3557588"/>
            <a:chOff x="1536" y="1050"/>
            <a:chExt cx="2688" cy="2197"/>
          </a:xfrm>
        </p:grpSpPr>
        <p:sp>
          <p:nvSpPr>
            <p:cNvPr id="246" name="Rectangle 54"/>
            <p:cNvSpPr>
              <a:spLocks noChangeArrowheads="1"/>
            </p:cNvSpPr>
            <p:nvPr/>
          </p:nvSpPr>
          <p:spPr bwMode="auto">
            <a:xfrm>
              <a:off x="1536" y="1170"/>
              <a:ext cx="2688" cy="20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+mn-cs"/>
              </a:endParaRPr>
            </a:p>
          </p:txBody>
        </p:sp>
        <p:grpSp>
          <p:nvGrpSpPr>
            <p:cNvPr id="247" name="Group 55"/>
            <p:cNvGrpSpPr>
              <a:grpSpLocks/>
            </p:cNvGrpSpPr>
            <p:nvPr/>
          </p:nvGrpSpPr>
          <p:grpSpPr bwMode="auto">
            <a:xfrm flipV="1">
              <a:off x="2112" y="2718"/>
              <a:ext cx="1536" cy="336"/>
              <a:chOff x="1872" y="240"/>
              <a:chExt cx="1536" cy="336"/>
            </a:xfrm>
          </p:grpSpPr>
          <p:sp>
            <p:nvSpPr>
              <p:cNvPr id="264" name="Line 56"/>
              <p:cNvSpPr>
                <a:spLocks noChangeShapeType="1"/>
              </p:cNvSpPr>
              <p:nvPr/>
            </p:nvSpPr>
            <p:spPr bwMode="auto">
              <a:xfrm>
                <a:off x="1872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265" name="Line 57"/>
              <p:cNvSpPr>
                <a:spLocks noChangeShapeType="1"/>
              </p:cNvSpPr>
              <p:nvPr/>
            </p:nvSpPr>
            <p:spPr bwMode="auto">
              <a:xfrm flipH="1">
                <a:off x="2640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248" name="Line 58"/>
            <p:cNvSpPr>
              <a:spLocks noChangeShapeType="1"/>
            </p:cNvSpPr>
            <p:nvPr/>
          </p:nvSpPr>
          <p:spPr bwMode="auto">
            <a:xfrm>
              <a:off x="2106" y="1296"/>
              <a:ext cx="768" cy="3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49" name="Line 59"/>
            <p:cNvSpPr>
              <a:spLocks noChangeShapeType="1"/>
            </p:cNvSpPr>
            <p:nvPr/>
          </p:nvSpPr>
          <p:spPr bwMode="auto">
            <a:xfrm flipH="1">
              <a:off x="2874" y="1296"/>
              <a:ext cx="768" cy="3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50" name="Rectangle 60"/>
            <p:cNvSpPr>
              <a:spLocks noChangeArrowheads="1"/>
            </p:cNvSpPr>
            <p:nvPr/>
          </p:nvSpPr>
          <p:spPr bwMode="auto">
            <a:xfrm>
              <a:off x="3619" y="1067"/>
              <a:ext cx="304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  <a:endPara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mi10"/>
              </a:endParaRPr>
            </a:p>
          </p:txBody>
        </p:sp>
        <p:sp>
          <p:nvSpPr>
            <p:cNvPr id="251" name="Rectangle 61"/>
            <p:cNvSpPr>
              <a:spLocks noChangeArrowheads="1"/>
            </p:cNvSpPr>
            <p:nvPr/>
          </p:nvSpPr>
          <p:spPr bwMode="auto">
            <a:xfrm>
              <a:off x="1787" y="1050"/>
              <a:ext cx="323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endPara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Line 62"/>
            <p:cNvSpPr>
              <a:spLocks noChangeShapeType="1"/>
            </p:cNvSpPr>
            <p:nvPr/>
          </p:nvSpPr>
          <p:spPr bwMode="auto">
            <a:xfrm flipH="1">
              <a:off x="2880" y="1632"/>
              <a:ext cx="6" cy="10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53" name="Rectangle 63"/>
            <p:cNvSpPr>
              <a:spLocks noChangeArrowheads="1"/>
            </p:cNvSpPr>
            <p:nvPr/>
          </p:nvSpPr>
          <p:spPr bwMode="auto">
            <a:xfrm>
              <a:off x="1741" y="2832"/>
              <a:ext cx="345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</a:t>
              </a:r>
            </a:p>
          </p:txBody>
        </p:sp>
        <p:sp>
          <p:nvSpPr>
            <p:cNvPr id="254" name="Rectangle 64"/>
            <p:cNvSpPr>
              <a:spLocks noChangeArrowheads="1"/>
            </p:cNvSpPr>
            <p:nvPr/>
          </p:nvSpPr>
          <p:spPr bwMode="auto">
            <a:xfrm>
              <a:off x="3661" y="2832"/>
              <a:ext cx="345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</a:t>
              </a:r>
            </a:p>
          </p:txBody>
        </p:sp>
        <p:sp>
          <p:nvSpPr>
            <p:cNvPr id="255" name="Line 65"/>
            <p:cNvSpPr>
              <a:spLocks noChangeAspect="1" noChangeShapeType="1"/>
            </p:cNvSpPr>
            <p:nvPr/>
          </p:nvSpPr>
          <p:spPr bwMode="auto">
            <a:xfrm>
              <a:off x="2445" y="1446"/>
              <a:ext cx="91" cy="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56" name="Line 66"/>
            <p:cNvSpPr>
              <a:spLocks noChangeAspect="1" noChangeShapeType="1"/>
            </p:cNvSpPr>
            <p:nvPr/>
          </p:nvSpPr>
          <p:spPr bwMode="auto">
            <a:xfrm rot="10800000" flipH="1">
              <a:off x="3221" y="1440"/>
              <a:ext cx="91" cy="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57" name="Line 67"/>
            <p:cNvSpPr>
              <a:spLocks noChangeAspect="1" noChangeShapeType="1"/>
            </p:cNvSpPr>
            <p:nvPr/>
          </p:nvSpPr>
          <p:spPr bwMode="auto">
            <a:xfrm rot="10800000" flipH="1">
              <a:off x="2400" y="2888"/>
              <a:ext cx="91" cy="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58" name="Line 68"/>
            <p:cNvSpPr>
              <a:spLocks noChangeAspect="1" noChangeShapeType="1"/>
            </p:cNvSpPr>
            <p:nvPr/>
          </p:nvSpPr>
          <p:spPr bwMode="auto">
            <a:xfrm>
              <a:off x="3365" y="2931"/>
              <a:ext cx="91" cy="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59" name="Oval 70"/>
            <p:cNvSpPr>
              <a:spLocks noChangeArrowheads="1"/>
            </p:cNvSpPr>
            <p:nvPr/>
          </p:nvSpPr>
          <p:spPr bwMode="auto">
            <a:xfrm>
              <a:off x="2838" y="15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60" name="Oval 71"/>
            <p:cNvSpPr>
              <a:spLocks noChangeArrowheads="1"/>
            </p:cNvSpPr>
            <p:nvPr/>
          </p:nvSpPr>
          <p:spPr bwMode="auto">
            <a:xfrm>
              <a:off x="2838" y="2676"/>
              <a:ext cx="96" cy="8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61" name="Rectangle 72"/>
            <p:cNvSpPr>
              <a:spLocks noChangeArrowheads="1"/>
            </p:cNvSpPr>
            <p:nvPr/>
          </p:nvSpPr>
          <p:spPr bwMode="auto">
            <a:xfrm>
              <a:off x="2855" y="1928"/>
              <a:ext cx="273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sym typeface="Symbol" pitchFamily="18" charset="2"/>
                </a:rPr>
                <a:t></a:t>
              </a:r>
              <a:endPara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Rectangle 74"/>
            <p:cNvSpPr>
              <a:spLocks noChangeArrowheads="1"/>
            </p:cNvSpPr>
            <p:nvPr/>
          </p:nvSpPr>
          <p:spPr bwMode="auto">
            <a:xfrm>
              <a:off x="2646" y="2725"/>
              <a:ext cx="621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g</a:t>
              </a:r>
              <a:r>
                <a:rPr kumimoji="0" lang="de-DE" sz="28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sym typeface="Symbol" pitchFamily="18" charset="2"/>
                </a:rPr>
                <a:t></a:t>
              </a:r>
              <a:r>
                <a:rPr kumimoji="0" lang="de-DE" sz="28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NN</a:t>
              </a:r>
            </a:p>
          </p:txBody>
        </p:sp>
        <p:sp>
          <p:nvSpPr>
            <p:cNvPr id="263" name="Rectangle 75"/>
            <p:cNvSpPr>
              <a:spLocks noChangeArrowheads="1"/>
            </p:cNvSpPr>
            <p:nvPr/>
          </p:nvSpPr>
          <p:spPr bwMode="auto">
            <a:xfrm>
              <a:off x="2734" y="1245"/>
              <a:ext cx="298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f</a:t>
              </a:r>
              <a:r>
                <a:rPr kumimoji="0" lang="de-DE" sz="28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sym typeface="Symbol" pitchFamily="18" charset="2"/>
                </a:rPr>
                <a:t></a:t>
              </a:r>
              <a:endParaRPr kumimoji="0" lang="de-DE" sz="2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6" name="TextBox 265"/>
          <p:cNvSpPr txBox="1"/>
          <p:nvPr/>
        </p:nvSpPr>
        <p:spPr>
          <a:xfrm>
            <a:off x="1600200" y="5867400"/>
            <a:ext cx="6472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Recent review: Kammel, P. and Kubodera, K., Annu. Rev. Nucl. Part. Sci. 60 (2010), 327</a:t>
            </a: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68" name="Picture 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36812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utoUpdateAnimBg="0"/>
      <p:bldP spid="244" grpId="0" autoUpdateAnimBg="0"/>
      <p:bldP spid="26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how do we measure the rate </a:t>
            </a:r>
            <a:r>
              <a:rPr lang="en-US">
                <a:latin typeface="Symbol" charset="2"/>
                <a:cs typeface="Symbol" charset="2"/>
              </a:rPr>
              <a:t>L</a:t>
            </a:r>
            <a:r>
              <a:rPr lang="en-US" baseline="-25000"/>
              <a:t>S</a:t>
            </a:r>
            <a:r>
              <a:rPr lang="en-US"/>
              <a:t> of </a:t>
            </a:r>
            <a:r>
              <a:rPr lang="en-US">
                <a:latin typeface="Symbol" charset="2"/>
                <a:cs typeface="Symbol" charset="2"/>
              </a:rPr>
              <a:t>m</a:t>
            </a:r>
            <a:r>
              <a:rPr lang="en-US" baseline="30000"/>
              <a:t>-</a:t>
            </a:r>
            <a:r>
              <a:rPr lang="en-US"/>
              <a:t> p </a:t>
            </a:r>
            <a:r>
              <a:rPr lang="de-DE" sz="2800">
                <a:solidFill>
                  <a:srgbClr val="1F497D"/>
                </a:solidFill>
                <a:sym typeface="Symbol" pitchFamily="18" charset="2"/>
              </a:rPr>
              <a:t></a:t>
            </a:r>
            <a:r>
              <a:rPr lang="de-DE" sz="2800">
                <a:solidFill>
                  <a:srgbClr val="1F497D"/>
                </a:solidFill>
                <a:latin typeface="cmmi10"/>
              </a:rPr>
              <a:t> </a:t>
            </a:r>
            <a:r>
              <a:rPr lang="en-US"/>
              <a:t>n </a:t>
            </a:r>
            <a:r>
              <a:rPr lang="en-US">
                <a:latin typeface="Symbol" charset="2"/>
                <a:cs typeface="Symbol" charset="2"/>
              </a:rPr>
              <a:t>n 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Rectangle 1053"/>
          <p:cNvSpPr>
            <a:spLocks noChangeArrowheads="1"/>
          </p:cNvSpPr>
          <p:nvPr/>
        </p:nvSpPr>
        <p:spPr bwMode="auto">
          <a:xfrm>
            <a:off x="473075" y="838200"/>
            <a:ext cx="7200589" cy="13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tabLst>
                <a:tab pos="762000" algn="l"/>
              </a:tabLst>
              <a:defRPr/>
            </a:pPr>
            <a:r>
              <a:rPr lang="de-DE" sz="2800" dirty="0"/>
              <a:t>Direct method:</a:t>
            </a:r>
          </a:p>
          <a:p>
            <a:pPr>
              <a:tabLst>
                <a:tab pos="762000" algn="l"/>
              </a:tabLst>
              <a:defRPr/>
            </a:pPr>
            <a:r>
              <a:rPr lang="de-DE" sz="2800" dirty="0"/>
              <a:t>	- Measure outgoing neutrons</a:t>
            </a:r>
          </a:p>
          <a:p>
            <a:pPr>
              <a:tabLst>
                <a:tab pos="762000" algn="l"/>
              </a:tabLst>
              <a:defRPr/>
            </a:pPr>
            <a:r>
              <a:rPr lang="de-DE" sz="2800" dirty="0"/>
              <a:t>	- Typical experiments ~10% precision in </a:t>
            </a:r>
            <a:r>
              <a:rPr lang="de-DE" sz="2800" dirty="0">
                <a:latin typeface="Symbol" charset="2"/>
                <a:cs typeface="Symbol" charset="2"/>
              </a:rPr>
              <a:t>L</a:t>
            </a:r>
            <a:r>
              <a:rPr lang="de-DE" sz="2800" baseline="-25000" dirty="0"/>
              <a:t>S</a:t>
            </a:r>
          </a:p>
        </p:txBody>
      </p:sp>
      <p:pic>
        <p:nvPicPr>
          <p:cNvPr id="7" name="Picture 1054" descr="Light upward diag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06573"/>
            <a:ext cx="51054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8" name="Rectangle 1055"/>
          <p:cNvSpPr>
            <a:spLocks noChangeArrowheads="1"/>
          </p:cNvSpPr>
          <p:nvPr/>
        </p:nvSpPr>
        <p:spPr bwMode="auto">
          <a:xfrm>
            <a:off x="473075" y="2438400"/>
            <a:ext cx="2702788" cy="22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tabLst>
                <a:tab pos="762000" algn="l"/>
              </a:tabLst>
              <a:defRPr/>
            </a:pPr>
            <a:r>
              <a:rPr lang="de-DE" sz="2800" dirty="0"/>
              <a:t>Lifetime method:</a:t>
            </a:r>
          </a:p>
          <a:p>
            <a:pPr>
              <a:tabLst>
                <a:tab pos="762000" algn="l"/>
              </a:tabLst>
              <a:defRPr/>
            </a:pPr>
            <a:r>
              <a:rPr lang="de-DE" sz="2800" dirty="0"/>
              <a:t>	</a:t>
            </a:r>
          </a:p>
          <a:p>
            <a:pPr>
              <a:tabLst>
                <a:tab pos="762000" algn="l"/>
              </a:tabLst>
              <a:defRPr/>
            </a:pPr>
            <a:r>
              <a:rPr lang="de-DE" sz="2800" dirty="0">
                <a:latin typeface="Symbol" charset="2"/>
                <a:cs typeface="Symbol" charset="2"/>
                <a:sym typeface="cmmi10" pitchFamily="34" charset="0"/>
              </a:rPr>
              <a:t>L</a:t>
            </a:r>
            <a:r>
              <a:rPr lang="de-DE" sz="2800" baseline="-25000" dirty="0">
                <a:cs typeface="Symbol" charset="2"/>
              </a:rPr>
              <a:t>S</a:t>
            </a:r>
            <a:r>
              <a:rPr lang="de-DE" sz="2800" dirty="0">
                <a:latin typeface="Symbol" charset="2"/>
                <a:cs typeface="Symbol" charset="2"/>
              </a:rPr>
              <a:t> </a:t>
            </a:r>
            <a:r>
              <a:rPr lang="de-DE" sz="2800">
                <a:latin typeface="Symbol" charset="2"/>
                <a:cs typeface="Symbol" charset="2"/>
                <a:sym typeface="Symbol"/>
              </a:rPr>
              <a:t></a:t>
            </a:r>
            <a:r>
              <a:rPr lang="de-DE" sz="2800">
                <a:latin typeface="Symbol" charset="2"/>
                <a:cs typeface="Symbol" charset="2"/>
              </a:rPr>
              <a:t> l</a:t>
            </a:r>
            <a:r>
              <a:rPr lang="de-DE" sz="2800" baseline="30000">
                <a:latin typeface="Symbol" charset="2"/>
                <a:cs typeface="Symbol" charset="2"/>
              </a:rPr>
              <a:t>-</a:t>
            </a:r>
            <a:r>
              <a:rPr lang="de-DE" sz="2800">
                <a:latin typeface="Symbol" charset="2"/>
                <a:cs typeface="Symbol" charset="2"/>
              </a:rPr>
              <a:t> - l</a:t>
            </a:r>
            <a:r>
              <a:rPr lang="de-DE" sz="2800" baseline="30000">
                <a:latin typeface="Symbol" charset="2"/>
                <a:cs typeface="Symbol" charset="2"/>
              </a:rPr>
              <a:t>+</a:t>
            </a:r>
            <a:endParaRPr lang="de-DE" sz="2800" baseline="30000" dirty="0">
              <a:latin typeface="Symbol" charset="2"/>
              <a:cs typeface="Symbol" charset="2"/>
            </a:endParaRPr>
          </a:p>
          <a:p>
            <a:pPr>
              <a:tabLst>
                <a:tab pos="762000" algn="l"/>
              </a:tabLst>
              <a:defRPr/>
            </a:pPr>
            <a:endParaRPr lang="de-DE" sz="2800" dirty="0">
              <a:sym typeface="cmmi10" pitchFamily="34" charset="0"/>
            </a:endParaRPr>
          </a:p>
          <a:p>
            <a:pPr>
              <a:tabLst>
                <a:tab pos="762000" algn="l"/>
              </a:tabLst>
              <a:defRPr/>
            </a:pPr>
            <a:r>
              <a:rPr lang="de-DE" sz="2800" dirty="0">
                <a:latin typeface="Symbol" charset="2"/>
                <a:cs typeface="Symbol" charset="2"/>
                <a:sym typeface="cmmi10" pitchFamily="34" charset="0"/>
              </a:rPr>
              <a:t>L</a:t>
            </a:r>
            <a:r>
              <a:rPr lang="de-DE" sz="2800" baseline="-25000" dirty="0"/>
              <a:t>S</a:t>
            </a:r>
            <a:r>
              <a:rPr lang="de-DE" sz="2800" dirty="0"/>
              <a:t> = 0.15</a:t>
            </a:r>
            <a:r>
              <a:rPr lang="de-DE" sz="2800"/>
              <a:t>% </a:t>
            </a:r>
            <a:r>
              <a:rPr lang="de-DE" sz="2800">
                <a:latin typeface="Symbol" charset="2"/>
                <a:cs typeface="Symbol" charset="2"/>
              </a:rPr>
              <a:t>l</a:t>
            </a:r>
            <a:r>
              <a:rPr lang="de-DE" sz="2800" baseline="30000"/>
              <a:t>-  </a:t>
            </a:r>
            <a:r>
              <a:rPr lang="de-DE" sz="2800"/>
              <a:t>!</a:t>
            </a:r>
            <a:endParaRPr lang="de-DE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5257800"/>
            <a:ext cx="7310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Quiz: How precise do you have to measure </a:t>
            </a:r>
            <a:r>
              <a:rPr lang="en-US">
                <a:latin typeface="Symbol" charset="2"/>
                <a:cs typeface="Symbol" charset="2"/>
              </a:rPr>
              <a:t>l</a:t>
            </a:r>
            <a:r>
              <a:rPr lang="en-US" baseline="30000"/>
              <a:t>-</a:t>
            </a:r>
            <a:r>
              <a:rPr lang="en-US"/>
              <a:t> if you want to know </a:t>
            </a:r>
            <a:r>
              <a:rPr lang="en-US">
                <a:latin typeface="Symbol" charset="2"/>
                <a:cs typeface="Symbol" charset="2"/>
              </a:rPr>
              <a:t>L</a:t>
            </a:r>
            <a:r>
              <a:rPr lang="en-US" baseline="-25000"/>
              <a:t>S</a:t>
            </a:r>
            <a:r>
              <a:rPr lang="en-US"/>
              <a:t> to 1%?</a:t>
            </a:r>
          </a:p>
          <a:p>
            <a:r>
              <a:rPr lang="en-US"/>
              <a:t>Note: </a:t>
            </a:r>
            <a:r>
              <a:rPr lang="en-US">
                <a:latin typeface="Symbol" charset="2"/>
                <a:cs typeface="Symbol" charset="2"/>
              </a:rPr>
              <a:t>l</a:t>
            </a:r>
            <a:r>
              <a:rPr lang="en-US" baseline="30000"/>
              <a:t>+</a:t>
            </a:r>
            <a:r>
              <a:rPr lang="en-US"/>
              <a:t> is known to 1 ppm from MuLan, so negligible!</a:t>
            </a:r>
          </a:p>
          <a:p>
            <a:r>
              <a:rPr lang="en-US"/>
              <a:t>Correct: 15 ppm   (1% * 0.15% = 0.000 015)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15224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8" grpId="0" autoUpdateAnimBg="0"/>
      <p:bldP spid="9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MuCap key elements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530833" y="1447800"/>
            <a:ext cx="6174767" cy="477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indent="-342900">
              <a:spcAft>
                <a:spcPts val="1800"/>
              </a:spcAft>
              <a:buClr>
                <a:schemeClr val="tx2"/>
              </a:buClr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400">
                <a:solidFill>
                  <a:srgbClr val="616161"/>
                </a:solidFill>
              </a:rPr>
              <a:t>Lifetime method</a:t>
            </a:r>
            <a:br>
              <a:rPr lang="de-DE" sz="2400">
                <a:solidFill>
                  <a:srgbClr val="616161"/>
                </a:solidFill>
              </a:rPr>
            </a:br>
            <a:r>
              <a:rPr lang="de-DE" sz="2400">
                <a:solidFill>
                  <a:srgbClr val="616161"/>
                </a:solidFill>
              </a:rPr>
              <a:t>	</a:t>
            </a:r>
          </a:p>
          <a:p>
            <a:pPr marL="342900" indent="-342900">
              <a:spcAft>
                <a:spcPts val="1800"/>
              </a:spcAft>
              <a:buClr>
                <a:schemeClr val="tx2"/>
              </a:buClr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400">
                <a:solidFill>
                  <a:srgbClr val="616161"/>
                </a:solidFill>
              </a:rPr>
              <a:t>Low gas density </a:t>
            </a:r>
            <a:br>
              <a:rPr lang="de-DE" sz="2400">
                <a:solidFill>
                  <a:srgbClr val="616161"/>
                </a:solidFill>
              </a:rPr>
            </a:br>
            <a:endParaRPr lang="de-DE" sz="2400">
              <a:solidFill>
                <a:srgbClr val="616161"/>
              </a:solidFill>
              <a:sym typeface="Symbol" pitchFamily="18" charset="2"/>
            </a:endParaRPr>
          </a:p>
          <a:p>
            <a:pPr marL="342900" indent="-342900">
              <a:spcAft>
                <a:spcPts val="1800"/>
              </a:spcAft>
              <a:buClr>
                <a:schemeClr val="tx2"/>
              </a:buClr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400">
                <a:solidFill>
                  <a:srgbClr val="616161"/>
                </a:solidFill>
                <a:sym typeface="Symbol" pitchFamily="18" charset="2"/>
              </a:rPr>
              <a:t>Active gas target (TPC) </a:t>
            </a:r>
            <a:br>
              <a:rPr lang="de-DE" sz="2400">
                <a:solidFill>
                  <a:srgbClr val="616161"/>
                </a:solidFill>
                <a:sym typeface="Symbol" pitchFamily="18" charset="2"/>
              </a:rPr>
            </a:br>
            <a:endParaRPr lang="de-DE" sz="2400">
              <a:solidFill>
                <a:srgbClr val="616161"/>
              </a:solidFill>
              <a:sym typeface="Symbol" pitchFamily="18" charset="2"/>
            </a:endParaRPr>
          </a:p>
          <a:p>
            <a:pPr marL="342900" indent="-342900">
              <a:spcAft>
                <a:spcPts val="1800"/>
              </a:spcAft>
              <a:buClr>
                <a:schemeClr val="tx2"/>
              </a:buClr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400">
                <a:solidFill>
                  <a:srgbClr val="616161"/>
                </a:solidFill>
                <a:sym typeface="Symbol" pitchFamily="18" charset="2"/>
              </a:rPr>
              <a:t>Ultra pure gas system with in-situ monitoring</a:t>
            </a:r>
            <a:br>
              <a:rPr lang="de-DE" sz="2400">
                <a:solidFill>
                  <a:srgbClr val="616161"/>
                </a:solidFill>
                <a:sym typeface="Symbol" pitchFamily="18" charset="2"/>
              </a:rPr>
            </a:br>
            <a:r>
              <a:rPr lang="de-DE" sz="2400">
                <a:solidFill>
                  <a:srgbClr val="616161"/>
                </a:solidFill>
                <a:sym typeface="Symbol" pitchFamily="18" charset="2"/>
              </a:rPr>
              <a:t>	</a:t>
            </a:r>
          </a:p>
          <a:p>
            <a:pPr marL="342900" indent="-342900">
              <a:spcAft>
                <a:spcPts val="1800"/>
              </a:spcAft>
              <a:buClr>
                <a:schemeClr val="tx2"/>
              </a:buClr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400">
                <a:solidFill>
                  <a:srgbClr val="616161"/>
                </a:solidFill>
                <a:sym typeface="Symbol" pitchFamily="18" charset="2"/>
              </a:rPr>
              <a:t>Isotopically pure hydrogen gas</a:t>
            </a:r>
            <a:br>
              <a:rPr lang="de-DE" sz="2400">
                <a:solidFill>
                  <a:srgbClr val="616161"/>
                </a:solidFill>
                <a:sym typeface="Symbol" pitchFamily="18" charset="2"/>
              </a:rPr>
            </a:b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  <a:t>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06" y="762000"/>
            <a:ext cx="4199281" cy="3429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43321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muon in a hydrogen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2238375" y="1300888"/>
            <a:ext cx="4146550" cy="46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5A00"/>
                </a:solidFill>
                <a:uLnTx/>
                <a:uFillTx/>
                <a:latin typeface="Symbol" pitchFamily="18" charset="2"/>
                <a:cs typeface="+mn-cs"/>
                <a:sym typeface="Wingdings" pitchFamily="2" charset="2"/>
              </a:rPr>
              <a:t>f: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5A00"/>
                </a:solidFill>
                <a:uLnTx/>
                <a:uFillTx/>
                <a:cs typeface="+mn-cs"/>
                <a:sym typeface="Wingdings" pitchFamily="2" charset="2"/>
              </a:rPr>
              <a:t> Hydrogen density, (LH</a:t>
            </a:r>
            <a:r>
              <a:rPr kumimoji="0" lang="en-US" sz="2400" b="1" i="0" u="none" strike="noStrike" kern="0" cap="none" spc="0" normalizeH="0" baseline="-25000" noProof="0">
                <a:ln>
                  <a:noFill/>
                </a:ln>
                <a:solidFill>
                  <a:srgbClr val="F45A00"/>
                </a:solidFill>
                <a:uLnTx/>
                <a:uFillTx/>
                <a:cs typeface="+mn-cs"/>
                <a:sym typeface="Wingdings" pitchFamily="2" charset="2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5A00"/>
                </a:solidFill>
                <a:uLnTx/>
                <a:uFillTx/>
                <a:cs typeface="+mn-cs"/>
                <a:sym typeface="Wingdings" pitchFamily="2" charset="2"/>
              </a:rPr>
              <a:t>: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5A00"/>
                </a:solidFill>
                <a:uLnTx/>
                <a:uFillTx/>
                <a:latin typeface="Symbol" pitchFamily="18" charset="2"/>
                <a:cs typeface="+mn-cs"/>
                <a:sym typeface="Wingdings" pitchFamily="2" charset="2"/>
              </a:rPr>
              <a:t>f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5A00"/>
                </a:solidFill>
                <a:uLnTx/>
                <a:uFillTx/>
                <a:cs typeface="+mn-cs"/>
                <a:sym typeface="Wingdings" pitchFamily="2" charset="2"/>
              </a:rPr>
              <a:t>=1)</a:t>
            </a:r>
            <a:endParaRPr kumimoji="0" lang="de-DE" sz="2400" b="1" i="0" u="none" strike="noStrike" kern="0" cap="none" spc="0" normalizeH="0" baseline="0" noProof="0">
              <a:ln>
                <a:noFill/>
              </a:ln>
              <a:solidFill>
                <a:srgbClr val="F45A00"/>
              </a:solidFill>
              <a:uLnTx/>
              <a:uFillTx/>
              <a:cs typeface="+mn-cs"/>
              <a:sym typeface="Wingdings" pitchFamily="2" charset="2"/>
            </a:endParaRPr>
          </a:p>
        </p:txBody>
      </p:sp>
      <p:grpSp>
        <p:nvGrpSpPr>
          <p:cNvPr id="35" name="Group 28"/>
          <p:cNvGrpSpPr>
            <a:grpSpLocks/>
          </p:cNvGrpSpPr>
          <p:nvPr/>
        </p:nvGrpSpPr>
        <p:grpSpPr bwMode="auto">
          <a:xfrm>
            <a:off x="1905000" y="3479800"/>
            <a:ext cx="685800" cy="685800"/>
            <a:chOff x="405" y="1756"/>
            <a:chExt cx="432" cy="432"/>
          </a:xfrm>
        </p:grpSpPr>
        <p:sp>
          <p:nvSpPr>
            <p:cNvPr id="36" name="Oval 18"/>
            <p:cNvSpPr>
              <a:spLocks noChangeArrowheads="1"/>
            </p:cNvSpPr>
            <p:nvPr/>
          </p:nvSpPr>
          <p:spPr bwMode="auto">
            <a:xfrm>
              <a:off x="405" y="1756"/>
              <a:ext cx="432" cy="432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68" y="1803"/>
              <a:ext cx="27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μ-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38" name="Group 29"/>
          <p:cNvGrpSpPr>
            <a:grpSpLocks/>
          </p:cNvGrpSpPr>
          <p:nvPr/>
        </p:nvGrpSpPr>
        <p:grpSpPr bwMode="auto">
          <a:xfrm>
            <a:off x="3486150" y="2663825"/>
            <a:ext cx="1416050" cy="990600"/>
            <a:chOff x="1401" y="1242"/>
            <a:chExt cx="892" cy="624"/>
          </a:xfrm>
        </p:grpSpPr>
        <p:sp>
          <p:nvSpPr>
            <p:cNvPr id="39" name="Oval 20"/>
            <p:cNvSpPr>
              <a:spLocks noChangeArrowheads="1"/>
            </p:cNvSpPr>
            <p:nvPr/>
          </p:nvSpPr>
          <p:spPr bwMode="auto">
            <a:xfrm>
              <a:off x="1849" y="1242"/>
              <a:ext cx="432" cy="43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0" name="Text Box 21"/>
            <p:cNvSpPr txBox="1">
              <a:spLocks noChangeArrowheads="1"/>
            </p:cNvSpPr>
            <p:nvPr/>
          </p:nvSpPr>
          <p:spPr bwMode="auto">
            <a:xfrm>
              <a:off x="1809" y="1290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 pμ</a:t>
              </a:r>
              <a:r>
                <a:rPr kumimoji="0" lang="en-US" sz="2400" b="0" i="1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↑↑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41" name="Line 22"/>
            <p:cNvSpPr>
              <a:spLocks noChangeShapeType="1"/>
            </p:cNvSpPr>
            <p:nvPr/>
          </p:nvSpPr>
          <p:spPr bwMode="auto">
            <a:xfrm flipV="1">
              <a:off x="1401" y="1530"/>
              <a:ext cx="432" cy="3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42" name="Group 30"/>
          <p:cNvGrpSpPr>
            <a:grpSpLocks/>
          </p:cNvGrpSpPr>
          <p:nvPr/>
        </p:nvGrpSpPr>
        <p:grpSpPr bwMode="auto">
          <a:xfrm>
            <a:off x="3452813" y="3990975"/>
            <a:ext cx="1524000" cy="1114425"/>
            <a:chOff x="1380" y="2078"/>
            <a:chExt cx="960" cy="702"/>
          </a:xfrm>
        </p:grpSpPr>
        <p:sp>
          <p:nvSpPr>
            <p:cNvPr id="43" name="Oval 16"/>
            <p:cNvSpPr>
              <a:spLocks noChangeArrowheads="1"/>
            </p:cNvSpPr>
            <p:nvPr/>
          </p:nvSpPr>
          <p:spPr bwMode="auto">
            <a:xfrm>
              <a:off x="1881" y="2348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4" name="Text Box 17"/>
            <p:cNvSpPr txBox="1">
              <a:spLocks noChangeArrowheads="1"/>
            </p:cNvSpPr>
            <p:nvPr/>
          </p:nvSpPr>
          <p:spPr bwMode="auto">
            <a:xfrm>
              <a:off x="1845" y="2396"/>
              <a:ext cx="4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 pμ</a:t>
              </a:r>
              <a:r>
                <a:rPr kumimoji="0" lang="en-US" sz="2400" b="1" i="1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↑↓</a:t>
              </a:r>
              <a:endPara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45" name="Line 23"/>
            <p:cNvSpPr>
              <a:spLocks noChangeShapeType="1"/>
            </p:cNvSpPr>
            <p:nvPr/>
          </p:nvSpPr>
          <p:spPr bwMode="auto">
            <a:xfrm>
              <a:off x="1380" y="2078"/>
              <a:ext cx="507" cy="36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46" name="Group 32"/>
          <p:cNvGrpSpPr>
            <a:grpSpLocks/>
          </p:cNvGrpSpPr>
          <p:nvPr/>
        </p:nvGrpSpPr>
        <p:grpSpPr bwMode="auto">
          <a:xfrm>
            <a:off x="2709863" y="3473450"/>
            <a:ext cx="685800" cy="685800"/>
            <a:chOff x="912" y="1660"/>
            <a:chExt cx="432" cy="432"/>
          </a:xfrm>
        </p:grpSpPr>
        <p:sp>
          <p:nvSpPr>
            <p:cNvPr id="47" name="Oval 26"/>
            <p:cNvSpPr>
              <a:spLocks noChangeArrowheads="1"/>
            </p:cNvSpPr>
            <p:nvPr/>
          </p:nvSpPr>
          <p:spPr bwMode="auto">
            <a:xfrm>
              <a:off x="912" y="1660"/>
              <a:ext cx="432" cy="432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1008" y="1708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p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49" name="Group 46"/>
          <p:cNvGrpSpPr>
            <a:grpSpLocks/>
          </p:cNvGrpSpPr>
          <p:nvPr/>
        </p:nvGrpSpPr>
        <p:grpSpPr bwMode="auto">
          <a:xfrm>
            <a:off x="4538663" y="2057400"/>
            <a:ext cx="1558925" cy="530225"/>
            <a:chOff x="2859" y="1296"/>
            <a:chExt cx="982" cy="334"/>
          </a:xfrm>
        </p:grpSpPr>
        <p:sp>
          <p:nvSpPr>
            <p:cNvPr id="50" name="Line 34"/>
            <p:cNvSpPr>
              <a:spLocks noChangeShapeType="1"/>
            </p:cNvSpPr>
            <p:nvPr/>
          </p:nvSpPr>
          <p:spPr bwMode="auto">
            <a:xfrm flipV="1">
              <a:off x="2859" y="1296"/>
              <a:ext cx="0" cy="33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1" name="Text Box 35"/>
            <p:cNvSpPr txBox="1">
              <a:spLocks noChangeArrowheads="1"/>
            </p:cNvSpPr>
            <p:nvPr/>
          </p:nvSpPr>
          <p:spPr bwMode="auto">
            <a:xfrm>
              <a:off x="2873" y="1323"/>
              <a:ext cx="9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12s</a:t>
              </a:r>
              <a:r>
                <a:rPr kumimoji="0" lang="de-DE" sz="2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52" name="Group 45"/>
          <p:cNvGrpSpPr>
            <a:grpSpLocks/>
          </p:cNvGrpSpPr>
          <p:nvPr/>
        </p:nvGrpSpPr>
        <p:grpSpPr bwMode="auto">
          <a:xfrm>
            <a:off x="3744913" y="5181600"/>
            <a:ext cx="1735137" cy="938213"/>
            <a:chOff x="2359" y="3264"/>
            <a:chExt cx="1093" cy="591"/>
          </a:xfrm>
        </p:grpSpPr>
        <p:sp>
          <p:nvSpPr>
            <p:cNvPr id="53" name="Line 3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4" name="Text Box 39"/>
            <p:cNvSpPr txBox="1">
              <a:spLocks noChangeArrowheads="1"/>
            </p:cNvSpPr>
            <p:nvPr/>
          </p:nvSpPr>
          <p:spPr bwMode="auto">
            <a:xfrm>
              <a:off x="2359" y="3567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Symbol" pitchFamily="18" charset="2"/>
                </a:rPr>
                <a:t>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700s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55" name="Group 47"/>
          <p:cNvGrpSpPr>
            <a:grpSpLocks/>
          </p:cNvGrpSpPr>
          <p:nvPr/>
        </p:nvGrpSpPr>
        <p:grpSpPr bwMode="auto">
          <a:xfrm>
            <a:off x="4586288" y="3414713"/>
            <a:ext cx="1243012" cy="928687"/>
            <a:chOff x="2889" y="2151"/>
            <a:chExt cx="783" cy="585"/>
          </a:xfrm>
        </p:grpSpPr>
        <p:sp>
          <p:nvSpPr>
            <p:cNvPr id="56" name="Line 41"/>
            <p:cNvSpPr>
              <a:spLocks noChangeShapeType="1"/>
            </p:cNvSpPr>
            <p:nvPr/>
          </p:nvSpPr>
          <p:spPr bwMode="auto">
            <a:xfrm>
              <a:off x="2889" y="2160"/>
              <a:ext cx="0" cy="5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7" name="Rectangle 42"/>
            <p:cNvSpPr>
              <a:spLocks noChangeArrowheads="1"/>
            </p:cNvSpPr>
            <p:nvPr/>
          </p:nvSpPr>
          <p:spPr bwMode="auto">
            <a:xfrm>
              <a:off x="2920" y="2151"/>
              <a:ext cx="75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&gt;0.01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&lt;100ns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44188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muon in a hydrogen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91" name="Rectangle 1101"/>
          <p:cNvSpPr>
            <a:spLocks noChangeArrowheads="1"/>
          </p:cNvSpPr>
          <p:nvPr/>
        </p:nvSpPr>
        <p:spPr bwMode="auto">
          <a:xfrm>
            <a:off x="486581" y="5131759"/>
            <a:ext cx="6764672" cy="106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400">
                <a:solidFill>
                  <a:srgbClr val="616161"/>
                </a:solidFill>
              </a:rPr>
              <a:t> Molecular pp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de-DE" sz="2400">
                <a:solidFill>
                  <a:srgbClr val="616161"/>
                </a:solidFill>
              </a:rPr>
              <a:t> formation depends on density </a:t>
            </a:r>
            <a:r>
              <a:rPr lang="de-DE" sz="2400">
                <a:solidFill>
                  <a:srgbClr val="FF6600"/>
                </a:solidFill>
                <a:latin typeface="Symbol" charset="2"/>
                <a:cs typeface="Symbol" charset="2"/>
              </a:rPr>
              <a:t>f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400">
                <a:solidFill>
                  <a:srgbClr val="616161"/>
                </a:solidFill>
              </a:rPr>
              <a:t> Interpretation requires knowledge of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l</a:t>
            </a:r>
            <a:r>
              <a:rPr lang="de-DE" sz="2400" baseline="-25000">
                <a:solidFill>
                  <a:srgbClr val="616161"/>
                </a:solidFill>
              </a:rPr>
              <a:t>OF</a:t>
            </a:r>
            <a:r>
              <a:rPr lang="de-DE" sz="2400">
                <a:solidFill>
                  <a:srgbClr val="616161"/>
                </a:solidFill>
              </a:rPr>
              <a:t> and </a:t>
            </a:r>
            <a:r>
              <a:rPr lang="de-DE" sz="2400">
                <a:solidFill>
                  <a:srgbClr val="616161"/>
                </a:solidFill>
                <a:latin typeface="Symbol" charset="2"/>
                <a:cs typeface="Symbol" charset="2"/>
              </a:rPr>
              <a:t>l</a:t>
            </a:r>
            <a:r>
              <a:rPr lang="de-DE" sz="2400" baseline="-25000">
                <a:solidFill>
                  <a:srgbClr val="616161"/>
                </a:solidFill>
              </a:rPr>
              <a:t>OP</a:t>
            </a:r>
            <a:endParaRPr lang="de-DE" sz="2400">
              <a:solidFill>
                <a:srgbClr val="616161"/>
              </a:solidFill>
            </a:endParaRPr>
          </a:p>
        </p:txBody>
      </p:sp>
      <p:grpSp>
        <p:nvGrpSpPr>
          <p:cNvPr id="93" name="Group 4"/>
          <p:cNvGrpSpPr>
            <a:grpSpLocks/>
          </p:cNvGrpSpPr>
          <p:nvPr/>
        </p:nvGrpSpPr>
        <p:grpSpPr bwMode="auto">
          <a:xfrm>
            <a:off x="3044825" y="2600325"/>
            <a:ext cx="768350" cy="685800"/>
            <a:chOff x="1079" y="2164"/>
            <a:chExt cx="484" cy="432"/>
          </a:xfrm>
        </p:grpSpPr>
        <p:sp>
          <p:nvSpPr>
            <p:cNvPr id="94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5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 pμ</a:t>
              </a:r>
              <a:r>
                <a:rPr kumimoji="0" lang="en-US" sz="2400" b="1" i="1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↑↓</a:t>
              </a:r>
              <a:endPara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96" name="Group 7"/>
          <p:cNvGrpSpPr>
            <a:grpSpLocks/>
          </p:cNvGrpSpPr>
          <p:nvPr/>
        </p:nvGrpSpPr>
        <p:grpSpPr bwMode="auto">
          <a:xfrm>
            <a:off x="2568575" y="3359150"/>
            <a:ext cx="1735138" cy="952500"/>
            <a:chOff x="2359" y="3264"/>
            <a:chExt cx="1093" cy="600"/>
          </a:xfrm>
        </p:grpSpPr>
        <p:sp>
          <p:nvSpPr>
            <p:cNvPr id="97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8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700s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99" name="Group 10"/>
          <p:cNvGrpSpPr>
            <a:grpSpLocks/>
          </p:cNvGrpSpPr>
          <p:nvPr/>
        </p:nvGrpSpPr>
        <p:grpSpPr bwMode="auto">
          <a:xfrm>
            <a:off x="5943600" y="2257425"/>
            <a:ext cx="688975" cy="1600200"/>
            <a:chOff x="2880" y="1968"/>
            <a:chExt cx="434" cy="1008"/>
          </a:xfrm>
        </p:grpSpPr>
        <p:sp>
          <p:nvSpPr>
            <p:cNvPr id="100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01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OP</a:t>
              </a:r>
            </a:p>
          </p:txBody>
        </p:sp>
      </p:grpSp>
      <p:grpSp>
        <p:nvGrpSpPr>
          <p:cNvPr id="102" name="Group 13"/>
          <p:cNvGrpSpPr>
            <a:grpSpLocks/>
          </p:cNvGrpSpPr>
          <p:nvPr/>
        </p:nvGrpSpPr>
        <p:grpSpPr bwMode="auto">
          <a:xfrm>
            <a:off x="3768725" y="1295400"/>
            <a:ext cx="2755900" cy="1003300"/>
            <a:chOff x="1487" y="1346"/>
            <a:chExt cx="1736" cy="632"/>
          </a:xfrm>
        </p:grpSpPr>
        <p:grpSp>
          <p:nvGrpSpPr>
            <p:cNvPr id="103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106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ortho (J=1)</a:t>
                </a:r>
              </a:p>
            </p:txBody>
          </p: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10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04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05" name="Rectangle 20"/>
            <p:cNvSpPr>
              <a:spLocks noChangeArrowheads="1"/>
            </p:cNvSpPr>
            <p:nvPr/>
          </p:nvSpPr>
          <p:spPr bwMode="auto">
            <a:xfrm>
              <a:off x="1768" y="1592"/>
              <a:ext cx="4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OF</a:t>
              </a:r>
            </a:p>
          </p:txBody>
        </p:sp>
      </p:grpSp>
      <p:grpSp>
        <p:nvGrpSpPr>
          <p:cNvPr id="110" name="Group 21"/>
          <p:cNvGrpSpPr>
            <a:grpSpLocks/>
          </p:cNvGrpSpPr>
          <p:nvPr/>
        </p:nvGrpSpPr>
        <p:grpSpPr bwMode="auto">
          <a:xfrm>
            <a:off x="3770313" y="3606800"/>
            <a:ext cx="2713037" cy="1390650"/>
            <a:chOff x="1488" y="2792"/>
            <a:chExt cx="1709" cy="876"/>
          </a:xfrm>
        </p:grpSpPr>
        <p:grpSp>
          <p:nvGrpSpPr>
            <p:cNvPr id="111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114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para (J=0)</a:t>
                </a:r>
              </a:p>
            </p:txBody>
          </p:sp>
          <p:grpSp>
            <p:nvGrpSpPr>
              <p:cNvPr id="115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116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4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11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12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13" name="Rectangle 28"/>
            <p:cNvSpPr>
              <a:spLocks noChangeArrowheads="1"/>
            </p:cNvSpPr>
            <p:nvPr/>
          </p:nvSpPr>
          <p:spPr bwMode="auto">
            <a:xfrm>
              <a:off x="1811" y="2792"/>
              <a:ext cx="45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PF</a:t>
              </a:r>
            </a:p>
          </p:txBody>
        </p:sp>
      </p:grpSp>
      <p:grpSp>
        <p:nvGrpSpPr>
          <p:cNvPr id="118" name="Group 29"/>
          <p:cNvGrpSpPr>
            <a:grpSpLocks/>
          </p:cNvGrpSpPr>
          <p:nvPr/>
        </p:nvGrpSpPr>
        <p:grpSpPr bwMode="auto">
          <a:xfrm>
            <a:off x="6553200" y="1343025"/>
            <a:ext cx="2249487" cy="457200"/>
            <a:chOff x="3168" y="1382"/>
            <a:chExt cx="1417" cy="288"/>
          </a:xfrm>
        </p:grpSpPr>
        <p:sp>
          <p:nvSpPr>
            <p:cNvPr id="119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20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¾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121" name="Group 32"/>
          <p:cNvGrpSpPr>
            <a:grpSpLocks/>
          </p:cNvGrpSpPr>
          <p:nvPr/>
        </p:nvGrpSpPr>
        <p:grpSpPr bwMode="auto">
          <a:xfrm>
            <a:off x="6553200" y="4054475"/>
            <a:ext cx="2238375" cy="457200"/>
            <a:chOff x="3168" y="3090"/>
            <a:chExt cx="1410" cy="288"/>
          </a:xfrm>
        </p:grpSpPr>
        <p:sp>
          <p:nvSpPr>
            <p:cNvPr id="122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23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¼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403272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muon in a hydrogen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66</a:t>
            </a:fld>
            <a:endParaRPr lang="en-US"/>
          </a:p>
        </p:txBody>
      </p:sp>
      <p:grpSp>
        <p:nvGrpSpPr>
          <p:cNvPr id="72" name="Group 4"/>
          <p:cNvGrpSpPr>
            <a:grpSpLocks/>
          </p:cNvGrpSpPr>
          <p:nvPr/>
        </p:nvGrpSpPr>
        <p:grpSpPr bwMode="auto">
          <a:xfrm>
            <a:off x="3044825" y="2600325"/>
            <a:ext cx="768350" cy="685800"/>
            <a:chOff x="1079" y="2164"/>
            <a:chExt cx="484" cy="432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4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 pμ</a:t>
              </a:r>
              <a:r>
                <a:rPr kumimoji="0" lang="en-US" sz="2400" b="1" i="1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↑↓</a:t>
              </a:r>
              <a:endPara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75" name="Group 7"/>
          <p:cNvGrpSpPr>
            <a:grpSpLocks/>
          </p:cNvGrpSpPr>
          <p:nvPr/>
        </p:nvGrpSpPr>
        <p:grpSpPr bwMode="auto">
          <a:xfrm>
            <a:off x="2568575" y="3359150"/>
            <a:ext cx="1735138" cy="952500"/>
            <a:chOff x="2359" y="3264"/>
            <a:chExt cx="1093" cy="600"/>
          </a:xfrm>
        </p:grpSpPr>
        <p:sp>
          <p:nvSpPr>
            <p:cNvPr id="76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7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700s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78" name="Group 10"/>
          <p:cNvGrpSpPr>
            <a:grpSpLocks/>
          </p:cNvGrpSpPr>
          <p:nvPr/>
        </p:nvGrpSpPr>
        <p:grpSpPr bwMode="auto">
          <a:xfrm>
            <a:off x="5943600" y="2257425"/>
            <a:ext cx="688975" cy="1600200"/>
            <a:chOff x="2880" y="1968"/>
            <a:chExt cx="434" cy="1008"/>
          </a:xfrm>
        </p:grpSpPr>
        <p:sp>
          <p:nvSpPr>
            <p:cNvPr id="79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0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OP</a:t>
              </a:r>
            </a:p>
          </p:txBody>
        </p:sp>
      </p:grpSp>
      <p:grpSp>
        <p:nvGrpSpPr>
          <p:cNvPr id="81" name="Group 13"/>
          <p:cNvGrpSpPr>
            <a:grpSpLocks/>
          </p:cNvGrpSpPr>
          <p:nvPr/>
        </p:nvGrpSpPr>
        <p:grpSpPr bwMode="auto">
          <a:xfrm>
            <a:off x="3768725" y="1295400"/>
            <a:ext cx="2755900" cy="1003300"/>
            <a:chOff x="1487" y="1346"/>
            <a:chExt cx="1736" cy="632"/>
          </a:xfrm>
        </p:grpSpPr>
        <p:grpSp>
          <p:nvGrpSpPr>
            <p:cNvPr id="82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85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ortho (J=1)</a:t>
                </a:r>
              </a:p>
            </p:txBody>
          </p:sp>
          <p:grpSp>
            <p:nvGrpSpPr>
              <p:cNvPr id="86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8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8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1768" y="1592"/>
              <a:ext cx="4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OF</a:t>
              </a:r>
            </a:p>
          </p:txBody>
        </p:sp>
      </p:grpSp>
      <p:grpSp>
        <p:nvGrpSpPr>
          <p:cNvPr id="89" name="Group 21"/>
          <p:cNvGrpSpPr>
            <a:grpSpLocks/>
          </p:cNvGrpSpPr>
          <p:nvPr/>
        </p:nvGrpSpPr>
        <p:grpSpPr bwMode="auto">
          <a:xfrm>
            <a:off x="3770313" y="3606800"/>
            <a:ext cx="2713037" cy="1390650"/>
            <a:chOff x="1488" y="2792"/>
            <a:chExt cx="1709" cy="876"/>
          </a:xfrm>
        </p:grpSpPr>
        <p:grpSp>
          <p:nvGrpSpPr>
            <p:cNvPr id="90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93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para (J=0)</a:t>
                </a:r>
              </a:p>
            </p:txBody>
          </p:sp>
          <p:grpSp>
            <p:nvGrpSpPr>
              <p:cNvPr id="94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9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4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9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2" name="Rectangle 28"/>
            <p:cNvSpPr>
              <a:spLocks noChangeArrowheads="1"/>
            </p:cNvSpPr>
            <p:nvPr/>
          </p:nvSpPr>
          <p:spPr bwMode="auto">
            <a:xfrm>
              <a:off x="1811" y="2792"/>
              <a:ext cx="45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PF</a:t>
              </a:r>
            </a:p>
          </p:txBody>
        </p:sp>
      </p:grpSp>
      <p:grpSp>
        <p:nvGrpSpPr>
          <p:cNvPr id="97" name="Group 29"/>
          <p:cNvGrpSpPr>
            <a:grpSpLocks/>
          </p:cNvGrpSpPr>
          <p:nvPr/>
        </p:nvGrpSpPr>
        <p:grpSpPr bwMode="auto">
          <a:xfrm>
            <a:off x="6553200" y="1343025"/>
            <a:ext cx="2249487" cy="457200"/>
            <a:chOff x="3168" y="1382"/>
            <a:chExt cx="1417" cy="288"/>
          </a:xfrm>
        </p:grpSpPr>
        <p:sp>
          <p:nvSpPr>
            <p:cNvPr id="98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9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¾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100" name="Group 32"/>
          <p:cNvGrpSpPr>
            <a:grpSpLocks/>
          </p:cNvGrpSpPr>
          <p:nvPr/>
        </p:nvGrpSpPr>
        <p:grpSpPr bwMode="auto">
          <a:xfrm>
            <a:off x="6553200" y="4054475"/>
            <a:ext cx="2238375" cy="457200"/>
            <a:chOff x="3168" y="3090"/>
            <a:chExt cx="1410" cy="288"/>
          </a:xfrm>
        </p:grpSpPr>
        <p:sp>
          <p:nvSpPr>
            <p:cNvPr id="101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02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¼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00" y="1187301"/>
            <a:ext cx="4107290" cy="4114800"/>
          </a:xfrm>
          <a:prstGeom prst="rect">
            <a:avLst/>
          </a:prstGeom>
        </p:spPr>
      </p:pic>
      <p:sp>
        <p:nvSpPr>
          <p:cNvPr id="103" name="Rectangle 1101"/>
          <p:cNvSpPr>
            <a:spLocks noChangeArrowheads="1"/>
          </p:cNvSpPr>
          <p:nvPr/>
        </p:nvSpPr>
        <p:spPr bwMode="auto">
          <a:xfrm>
            <a:off x="334181" y="5328893"/>
            <a:ext cx="8581219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charset="2"/>
              <a:buChar char="§"/>
              <a:tabLst>
                <a:tab pos="1143000" algn="l"/>
              </a:tabLst>
              <a:defRPr/>
            </a:pPr>
            <a:r>
              <a:rPr lang="de-DE" sz="2400">
                <a:solidFill>
                  <a:srgbClr val="616161"/>
                </a:solidFill>
              </a:rPr>
              <a:t>MuCap solution: Low gas density </a:t>
            </a:r>
            <a:r>
              <a:rPr lang="de-DE" sz="2400">
                <a:solidFill>
                  <a:srgbClr val="FF6600"/>
                </a:solidFill>
                <a:latin typeface="Symbol" charset="2"/>
                <a:cs typeface="Symbol" charset="2"/>
              </a:rPr>
              <a:t>f</a:t>
            </a:r>
            <a:r>
              <a:rPr lang="de-DE" sz="2400">
                <a:solidFill>
                  <a:srgbClr val="616161"/>
                </a:solidFill>
              </a:rPr>
              <a:t> (10 bar at room temperature) reduces molecular states!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63647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results suffer from molecular states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28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685800"/>
            <a:ext cx="64071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636838" y="4195762"/>
            <a:ext cx="674687" cy="23812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628900" y="4121150"/>
            <a:ext cx="527050" cy="1841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6045200" y="5180012"/>
            <a:ext cx="1603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l</a:t>
            </a:r>
            <a:r>
              <a:rPr kumimoji="0" lang="en-US" sz="2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(ms</a:t>
            </a:r>
            <a:r>
              <a:rPr kumimoji="0" lang="en-US" sz="24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-1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178050" y="3052762"/>
            <a:ext cx="5400675" cy="574675"/>
            <a:chOff x="2035175" y="3187700"/>
            <a:chExt cx="5400675" cy="574675"/>
          </a:xfrm>
        </p:grpSpPr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 rot="60000">
              <a:off x="2079625" y="3187700"/>
              <a:ext cx="5356225" cy="2206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2035175" y="3305175"/>
              <a:ext cx="2838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m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Cap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precision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goal</a:t>
              </a:r>
            </a:p>
          </p:txBody>
        </p:sp>
      </p:grp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3398838" y="4291012"/>
            <a:ext cx="925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exp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4789488" y="4292600"/>
            <a:ext cx="925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theory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>
            <a:off x="2203450" y="3149600"/>
            <a:ext cx="5445125" cy="1587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324600" y="4581525"/>
            <a:ext cx="1819275" cy="88900"/>
            <a:chOff x="3648" y="2982"/>
            <a:chExt cx="1146" cy="56"/>
          </a:xfrm>
        </p:grpSpPr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3648" y="3012"/>
              <a:ext cx="11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4188" y="2982"/>
              <a:ext cx="56" cy="56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6307138" y="4194175"/>
            <a:ext cx="1617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TRIUMF 2005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2160588" y="3121025"/>
            <a:ext cx="5507037" cy="80962"/>
          </a:xfrm>
          <a:prstGeom prst="rect">
            <a:avLst/>
          </a:prstGeom>
          <a:solidFill>
            <a:srgbClr val="0000FF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1800225" y="3028950"/>
            <a:ext cx="342900" cy="1905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 rot="1959780">
            <a:off x="2214563" y="2090737"/>
            <a:ext cx="2738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m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n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 @ SACLAY</a:t>
            </a: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 rot="445396">
            <a:off x="4648200" y="2436812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m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  <a:sym typeface="Symbol" pitchFamily="18" charset="2"/>
              </a:rPr>
              <a:t>n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g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@ TRIUMF</a:t>
            </a:r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914400" y="2589212"/>
            <a:ext cx="1603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6553200" y="3124200"/>
            <a:ext cx="1042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ChPT</a:t>
            </a:r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381000" y="5486400"/>
            <a:ext cx="4392228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indent="-342900">
              <a:buClr>
                <a:schemeClr val="tx2"/>
              </a:buClr>
              <a:buFont typeface="Wingdings" charset="2"/>
              <a:buChar char="§"/>
              <a:defRPr/>
            </a:pPr>
            <a:r>
              <a:rPr lang="de-DE" sz="2000"/>
              <a:t> </a:t>
            </a:r>
            <a:r>
              <a:rPr lang="en-US" sz="2000"/>
              <a:t>No overlap theory, OMC &amp; RMC</a:t>
            </a:r>
          </a:p>
          <a:p>
            <a:pPr marL="342900" indent="-342900"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2000"/>
              <a:t> Large uncertainty in </a:t>
            </a:r>
            <a:r>
              <a:rPr lang="en-US" sz="2000">
                <a:latin typeface="Symbol" charset="2"/>
                <a:cs typeface="Symbol" charset="2"/>
              </a:rPr>
              <a:t>l</a:t>
            </a:r>
            <a:r>
              <a:rPr lang="en-US" sz="2000" baseline="-25000"/>
              <a:t>OP</a:t>
            </a:r>
            <a:r>
              <a:rPr lang="en-US" sz="2000"/>
              <a:t> </a:t>
            </a:r>
            <a:r>
              <a:rPr lang="en-US" sz="2000">
                <a:sym typeface="Symbol" pitchFamily="18" charset="2"/>
              </a:rPr>
              <a:t></a:t>
            </a:r>
            <a:r>
              <a:rPr lang="en-US" sz="2000"/>
              <a:t> g</a:t>
            </a:r>
            <a:r>
              <a:rPr lang="en-US" sz="2000" baseline="-25000"/>
              <a:t>P</a:t>
            </a:r>
            <a:r>
              <a:rPr lang="en-US" sz="2000"/>
              <a:t> ± 50%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28012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muon in a hydrogen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68</a:t>
            </a:fld>
            <a:endParaRPr lang="en-US"/>
          </a:p>
        </p:txBody>
      </p:sp>
      <p:grpSp>
        <p:nvGrpSpPr>
          <p:cNvPr id="72" name="Group 4"/>
          <p:cNvGrpSpPr>
            <a:grpSpLocks/>
          </p:cNvGrpSpPr>
          <p:nvPr/>
        </p:nvGrpSpPr>
        <p:grpSpPr bwMode="auto">
          <a:xfrm>
            <a:off x="3044825" y="2600325"/>
            <a:ext cx="768350" cy="685800"/>
            <a:chOff x="1079" y="2164"/>
            <a:chExt cx="484" cy="432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4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 pμ</a:t>
              </a:r>
              <a:r>
                <a:rPr kumimoji="0" lang="en-US" sz="2400" b="1" i="1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↑↓</a:t>
              </a:r>
              <a:endPara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75" name="Group 7"/>
          <p:cNvGrpSpPr>
            <a:grpSpLocks/>
          </p:cNvGrpSpPr>
          <p:nvPr/>
        </p:nvGrpSpPr>
        <p:grpSpPr bwMode="auto">
          <a:xfrm>
            <a:off x="2568575" y="3359150"/>
            <a:ext cx="1735138" cy="952500"/>
            <a:chOff x="2359" y="3264"/>
            <a:chExt cx="1093" cy="600"/>
          </a:xfrm>
        </p:grpSpPr>
        <p:sp>
          <p:nvSpPr>
            <p:cNvPr id="76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7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700s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78" name="Group 10"/>
          <p:cNvGrpSpPr>
            <a:grpSpLocks/>
          </p:cNvGrpSpPr>
          <p:nvPr/>
        </p:nvGrpSpPr>
        <p:grpSpPr bwMode="auto">
          <a:xfrm>
            <a:off x="5943600" y="2257425"/>
            <a:ext cx="688975" cy="1600200"/>
            <a:chOff x="2880" y="1968"/>
            <a:chExt cx="434" cy="1008"/>
          </a:xfrm>
        </p:grpSpPr>
        <p:sp>
          <p:nvSpPr>
            <p:cNvPr id="79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0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OP</a:t>
              </a:r>
            </a:p>
          </p:txBody>
        </p:sp>
      </p:grpSp>
      <p:grpSp>
        <p:nvGrpSpPr>
          <p:cNvPr id="81" name="Group 13"/>
          <p:cNvGrpSpPr>
            <a:grpSpLocks/>
          </p:cNvGrpSpPr>
          <p:nvPr/>
        </p:nvGrpSpPr>
        <p:grpSpPr bwMode="auto">
          <a:xfrm>
            <a:off x="3768725" y="1295400"/>
            <a:ext cx="2755900" cy="1003300"/>
            <a:chOff x="1487" y="1346"/>
            <a:chExt cx="1736" cy="632"/>
          </a:xfrm>
        </p:grpSpPr>
        <p:grpSp>
          <p:nvGrpSpPr>
            <p:cNvPr id="82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85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ortho (J=1)</a:t>
                </a:r>
              </a:p>
            </p:txBody>
          </p:sp>
          <p:grpSp>
            <p:nvGrpSpPr>
              <p:cNvPr id="86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8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8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1768" y="1592"/>
              <a:ext cx="4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OF</a:t>
              </a:r>
            </a:p>
          </p:txBody>
        </p:sp>
      </p:grpSp>
      <p:grpSp>
        <p:nvGrpSpPr>
          <p:cNvPr id="89" name="Group 21"/>
          <p:cNvGrpSpPr>
            <a:grpSpLocks/>
          </p:cNvGrpSpPr>
          <p:nvPr/>
        </p:nvGrpSpPr>
        <p:grpSpPr bwMode="auto">
          <a:xfrm>
            <a:off x="3770313" y="3606800"/>
            <a:ext cx="2713037" cy="1390650"/>
            <a:chOff x="1488" y="2792"/>
            <a:chExt cx="1709" cy="876"/>
          </a:xfrm>
        </p:grpSpPr>
        <p:grpSp>
          <p:nvGrpSpPr>
            <p:cNvPr id="90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93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para (J=0)</a:t>
                </a:r>
              </a:p>
            </p:txBody>
          </p:sp>
          <p:grpSp>
            <p:nvGrpSpPr>
              <p:cNvPr id="94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9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4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9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2" name="Rectangle 28"/>
            <p:cNvSpPr>
              <a:spLocks noChangeArrowheads="1"/>
            </p:cNvSpPr>
            <p:nvPr/>
          </p:nvSpPr>
          <p:spPr bwMode="auto">
            <a:xfrm>
              <a:off x="1811" y="2792"/>
              <a:ext cx="45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PF</a:t>
              </a:r>
            </a:p>
          </p:txBody>
        </p:sp>
      </p:grpSp>
      <p:grpSp>
        <p:nvGrpSpPr>
          <p:cNvPr id="97" name="Group 29"/>
          <p:cNvGrpSpPr>
            <a:grpSpLocks/>
          </p:cNvGrpSpPr>
          <p:nvPr/>
        </p:nvGrpSpPr>
        <p:grpSpPr bwMode="auto">
          <a:xfrm>
            <a:off x="6553200" y="1343025"/>
            <a:ext cx="2249487" cy="457200"/>
            <a:chOff x="3168" y="1382"/>
            <a:chExt cx="1417" cy="288"/>
          </a:xfrm>
        </p:grpSpPr>
        <p:sp>
          <p:nvSpPr>
            <p:cNvPr id="98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9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¾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100" name="Group 32"/>
          <p:cNvGrpSpPr>
            <a:grpSpLocks/>
          </p:cNvGrpSpPr>
          <p:nvPr/>
        </p:nvGrpSpPr>
        <p:grpSpPr bwMode="auto">
          <a:xfrm>
            <a:off x="6553200" y="4054475"/>
            <a:ext cx="2238375" cy="457200"/>
            <a:chOff x="3168" y="3090"/>
            <a:chExt cx="1410" cy="288"/>
          </a:xfrm>
        </p:grpSpPr>
        <p:sp>
          <p:nvSpPr>
            <p:cNvPr id="101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02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¼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00" y="1187301"/>
            <a:ext cx="4107290" cy="4114800"/>
          </a:xfrm>
          <a:prstGeom prst="rect">
            <a:avLst/>
          </a:prstGeom>
        </p:spPr>
      </p:pic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1314450" y="2667000"/>
            <a:ext cx="1736725" cy="1165225"/>
            <a:chOff x="486" y="2122"/>
            <a:chExt cx="1094" cy="734"/>
          </a:xfrm>
        </p:grpSpPr>
        <p:grpSp>
          <p:nvGrpSpPr>
            <p:cNvPr id="51" name="Group 57"/>
            <p:cNvGrpSpPr>
              <a:grpSpLocks/>
            </p:cNvGrpSpPr>
            <p:nvPr/>
          </p:nvGrpSpPr>
          <p:grpSpPr bwMode="auto">
            <a:xfrm>
              <a:off x="486" y="2424"/>
              <a:ext cx="432" cy="432"/>
              <a:chOff x="486" y="2424"/>
              <a:chExt cx="432" cy="432"/>
            </a:xfrm>
          </p:grpSpPr>
          <p:sp>
            <p:nvSpPr>
              <p:cNvPr id="54" name="Oval 40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55" name="Text Box 41"/>
              <p:cNvSpPr txBox="1">
                <a:spLocks noChangeArrowheads="1"/>
              </p:cNvSpPr>
              <p:nvPr/>
            </p:nvSpPr>
            <p:spPr bwMode="auto">
              <a:xfrm>
                <a:off x="540" y="2478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μd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52" name="Rectangle 43"/>
            <p:cNvSpPr>
              <a:spLocks noChangeArrowheads="1"/>
            </p:cNvSpPr>
            <p:nvPr/>
          </p:nvSpPr>
          <p:spPr bwMode="auto">
            <a:xfrm>
              <a:off x="982" y="2122"/>
              <a:ext cx="5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cs typeface="+mn-cs"/>
                </a:rPr>
                <a:t>c</a:t>
              </a:r>
              <a:r>
                <a:rPr kumimoji="0" lang="en-US" sz="2400" b="1" i="0" u="none" strike="noStrike" kern="0" cap="none" spc="0" normalizeH="0" baseline="-2500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cs typeface="+mn-cs"/>
                </a:rPr>
                <a:t>d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pd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rot="-1700821" flipH="1" flipV="1">
              <a:off x="935" y="2418"/>
              <a:ext cx="645" cy="1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56" name="Group 56"/>
          <p:cNvGrpSpPr>
            <a:grpSpLocks/>
          </p:cNvGrpSpPr>
          <p:nvPr/>
        </p:nvGrpSpPr>
        <p:grpSpPr bwMode="auto">
          <a:xfrm>
            <a:off x="1427163" y="3889375"/>
            <a:ext cx="517525" cy="971550"/>
            <a:chOff x="557" y="2892"/>
            <a:chExt cx="326" cy="612"/>
          </a:xfrm>
        </p:grpSpPr>
        <p:sp>
          <p:nvSpPr>
            <p:cNvPr id="57" name="Line 54"/>
            <p:cNvSpPr>
              <a:spLocks noChangeShapeType="1"/>
            </p:cNvSpPr>
            <p:nvPr/>
          </p:nvSpPr>
          <p:spPr bwMode="auto">
            <a:xfrm flipH="1">
              <a:off x="708" y="2892"/>
              <a:ext cx="1" cy="33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8" name="Text Box 55"/>
            <p:cNvSpPr txBox="1">
              <a:spLocks noChangeArrowheads="1"/>
            </p:cNvSpPr>
            <p:nvPr/>
          </p:nvSpPr>
          <p:spPr bwMode="auto">
            <a:xfrm>
              <a:off x="557" y="3216"/>
              <a:ext cx="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</p:grpSp>
      <p:sp>
        <p:nvSpPr>
          <p:cNvPr id="59" name="Rectangle 68" descr="Light upward diagonal"/>
          <p:cNvSpPr>
            <a:spLocks noChangeArrowheads="1"/>
          </p:cNvSpPr>
          <p:nvPr/>
        </p:nvSpPr>
        <p:spPr bwMode="auto">
          <a:xfrm>
            <a:off x="1073150" y="477520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diffusion</a:t>
            </a:r>
          </a:p>
        </p:txBody>
      </p:sp>
      <p:sp>
        <p:nvSpPr>
          <p:cNvPr id="60" name="Rectangle 1101"/>
          <p:cNvSpPr>
            <a:spLocks noChangeArrowheads="1"/>
          </p:cNvSpPr>
          <p:nvPr/>
        </p:nvSpPr>
        <p:spPr bwMode="auto">
          <a:xfrm>
            <a:off x="964047" y="5486400"/>
            <a:ext cx="7341753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0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de-DE" sz="2000" baseline="30000">
                <a:solidFill>
                  <a:srgbClr val="616161"/>
                </a:solidFill>
              </a:rPr>
              <a:t>-</a:t>
            </a:r>
            <a:r>
              <a:rPr lang="de-DE" sz="2000">
                <a:solidFill>
                  <a:srgbClr val="616161"/>
                </a:solidFill>
              </a:rPr>
              <a:t>d atoms can drift out of your hydrogen target due to a so-called</a:t>
            </a:r>
            <a:br>
              <a:rPr lang="de-DE" sz="2000">
                <a:solidFill>
                  <a:srgbClr val="616161"/>
                </a:solidFill>
              </a:rPr>
            </a:br>
            <a:r>
              <a:rPr lang="de-DE" sz="2000">
                <a:solidFill>
                  <a:srgbClr val="616161"/>
                </a:solidFill>
              </a:rPr>
              <a:t>Ramsauer-Townsend minimum in the scattering cross section.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17321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utoUpdateAnimBg="0"/>
      <p:bldP spid="60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muon in a hydrogen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69</a:t>
            </a:fld>
            <a:endParaRPr lang="en-US"/>
          </a:p>
        </p:txBody>
      </p:sp>
      <p:grpSp>
        <p:nvGrpSpPr>
          <p:cNvPr id="72" name="Group 4"/>
          <p:cNvGrpSpPr>
            <a:grpSpLocks/>
          </p:cNvGrpSpPr>
          <p:nvPr/>
        </p:nvGrpSpPr>
        <p:grpSpPr bwMode="auto">
          <a:xfrm>
            <a:off x="3044825" y="2600325"/>
            <a:ext cx="768350" cy="685800"/>
            <a:chOff x="1079" y="2164"/>
            <a:chExt cx="484" cy="432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4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 pμ</a:t>
              </a:r>
              <a:r>
                <a:rPr kumimoji="0" lang="en-US" sz="2400" b="1" i="1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↑↓</a:t>
              </a:r>
              <a:endPara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75" name="Group 7"/>
          <p:cNvGrpSpPr>
            <a:grpSpLocks/>
          </p:cNvGrpSpPr>
          <p:nvPr/>
        </p:nvGrpSpPr>
        <p:grpSpPr bwMode="auto">
          <a:xfrm>
            <a:off x="2568575" y="3359150"/>
            <a:ext cx="1735138" cy="952500"/>
            <a:chOff x="2359" y="3264"/>
            <a:chExt cx="1093" cy="600"/>
          </a:xfrm>
        </p:grpSpPr>
        <p:sp>
          <p:nvSpPr>
            <p:cNvPr id="76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7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700s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78" name="Group 10"/>
          <p:cNvGrpSpPr>
            <a:grpSpLocks/>
          </p:cNvGrpSpPr>
          <p:nvPr/>
        </p:nvGrpSpPr>
        <p:grpSpPr bwMode="auto">
          <a:xfrm>
            <a:off x="5943600" y="2257425"/>
            <a:ext cx="688975" cy="1600200"/>
            <a:chOff x="2880" y="1968"/>
            <a:chExt cx="434" cy="1008"/>
          </a:xfrm>
        </p:grpSpPr>
        <p:sp>
          <p:nvSpPr>
            <p:cNvPr id="79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0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OP</a:t>
              </a:r>
            </a:p>
          </p:txBody>
        </p:sp>
      </p:grpSp>
      <p:grpSp>
        <p:nvGrpSpPr>
          <p:cNvPr id="81" name="Group 13"/>
          <p:cNvGrpSpPr>
            <a:grpSpLocks/>
          </p:cNvGrpSpPr>
          <p:nvPr/>
        </p:nvGrpSpPr>
        <p:grpSpPr bwMode="auto">
          <a:xfrm>
            <a:off x="3768725" y="1295400"/>
            <a:ext cx="2755900" cy="1003300"/>
            <a:chOff x="1487" y="1346"/>
            <a:chExt cx="1736" cy="632"/>
          </a:xfrm>
        </p:grpSpPr>
        <p:grpSp>
          <p:nvGrpSpPr>
            <p:cNvPr id="82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85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ortho (J=1)</a:t>
                </a:r>
              </a:p>
            </p:txBody>
          </p:sp>
          <p:grpSp>
            <p:nvGrpSpPr>
              <p:cNvPr id="86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8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8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1768" y="1592"/>
              <a:ext cx="4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OF</a:t>
              </a:r>
            </a:p>
          </p:txBody>
        </p:sp>
      </p:grpSp>
      <p:grpSp>
        <p:nvGrpSpPr>
          <p:cNvPr id="89" name="Group 21"/>
          <p:cNvGrpSpPr>
            <a:grpSpLocks/>
          </p:cNvGrpSpPr>
          <p:nvPr/>
        </p:nvGrpSpPr>
        <p:grpSpPr bwMode="auto">
          <a:xfrm>
            <a:off x="3770313" y="3606800"/>
            <a:ext cx="2713037" cy="1390650"/>
            <a:chOff x="1488" y="2792"/>
            <a:chExt cx="1709" cy="876"/>
          </a:xfrm>
        </p:grpSpPr>
        <p:grpSp>
          <p:nvGrpSpPr>
            <p:cNvPr id="90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93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para (J=0)</a:t>
                </a:r>
              </a:p>
            </p:txBody>
          </p:sp>
          <p:grpSp>
            <p:nvGrpSpPr>
              <p:cNvPr id="94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9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4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9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2" name="Rectangle 28"/>
            <p:cNvSpPr>
              <a:spLocks noChangeArrowheads="1"/>
            </p:cNvSpPr>
            <p:nvPr/>
          </p:nvSpPr>
          <p:spPr bwMode="auto">
            <a:xfrm>
              <a:off x="1811" y="2792"/>
              <a:ext cx="45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PF</a:t>
              </a:r>
            </a:p>
          </p:txBody>
        </p:sp>
      </p:grpSp>
      <p:grpSp>
        <p:nvGrpSpPr>
          <p:cNvPr id="97" name="Group 29"/>
          <p:cNvGrpSpPr>
            <a:grpSpLocks/>
          </p:cNvGrpSpPr>
          <p:nvPr/>
        </p:nvGrpSpPr>
        <p:grpSpPr bwMode="auto">
          <a:xfrm>
            <a:off x="6553200" y="1343025"/>
            <a:ext cx="2249487" cy="457200"/>
            <a:chOff x="3168" y="1382"/>
            <a:chExt cx="1417" cy="288"/>
          </a:xfrm>
        </p:grpSpPr>
        <p:sp>
          <p:nvSpPr>
            <p:cNvPr id="98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9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¾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100" name="Group 32"/>
          <p:cNvGrpSpPr>
            <a:grpSpLocks/>
          </p:cNvGrpSpPr>
          <p:nvPr/>
        </p:nvGrpSpPr>
        <p:grpSpPr bwMode="auto">
          <a:xfrm>
            <a:off x="6553200" y="4054475"/>
            <a:ext cx="2238375" cy="457200"/>
            <a:chOff x="3168" y="3090"/>
            <a:chExt cx="1410" cy="288"/>
          </a:xfrm>
        </p:grpSpPr>
        <p:sp>
          <p:nvSpPr>
            <p:cNvPr id="101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02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¼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00" y="1187301"/>
            <a:ext cx="4107290" cy="4114800"/>
          </a:xfrm>
          <a:prstGeom prst="rect">
            <a:avLst/>
          </a:prstGeom>
        </p:spPr>
      </p:pic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1314450" y="2667000"/>
            <a:ext cx="1736725" cy="1165225"/>
            <a:chOff x="486" y="2122"/>
            <a:chExt cx="1094" cy="734"/>
          </a:xfrm>
        </p:grpSpPr>
        <p:grpSp>
          <p:nvGrpSpPr>
            <p:cNvPr id="51" name="Group 57"/>
            <p:cNvGrpSpPr>
              <a:grpSpLocks/>
            </p:cNvGrpSpPr>
            <p:nvPr/>
          </p:nvGrpSpPr>
          <p:grpSpPr bwMode="auto">
            <a:xfrm>
              <a:off x="486" y="2424"/>
              <a:ext cx="432" cy="432"/>
              <a:chOff x="486" y="2424"/>
              <a:chExt cx="432" cy="432"/>
            </a:xfrm>
          </p:grpSpPr>
          <p:sp>
            <p:nvSpPr>
              <p:cNvPr id="54" name="Oval 40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55" name="Text Box 41"/>
              <p:cNvSpPr txBox="1">
                <a:spLocks noChangeArrowheads="1"/>
              </p:cNvSpPr>
              <p:nvPr/>
            </p:nvSpPr>
            <p:spPr bwMode="auto">
              <a:xfrm>
                <a:off x="540" y="2478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μd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52" name="Rectangle 43"/>
            <p:cNvSpPr>
              <a:spLocks noChangeArrowheads="1"/>
            </p:cNvSpPr>
            <p:nvPr/>
          </p:nvSpPr>
          <p:spPr bwMode="auto">
            <a:xfrm>
              <a:off x="982" y="2122"/>
              <a:ext cx="5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cs typeface="+mn-cs"/>
                </a:rPr>
                <a:t>c</a:t>
              </a:r>
              <a:r>
                <a:rPr kumimoji="0" lang="en-US" sz="2400" b="1" i="0" u="none" strike="noStrike" kern="0" cap="none" spc="0" normalizeH="0" baseline="-2500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cs typeface="+mn-cs"/>
                </a:rPr>
                <a:t>d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pd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rot="-1700821" flipH="1" flipV="1">
              <a:off x="935" y="2418"/>
              <a:ext cx="645" cy="1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56" name="Group 56"/>
          <p:cNvGrpSpPr>
            <a:grpSpLocks/>
          </p:cNvGrpSpPr>
          <p:nvPr/>
        </p:nvGrpSpPr>
        <p:grpSpPr bwMode="auto">
          <a:xfrm>
            <a:off x="1427163" y="3889375"/>
            <a:ext cx="517525" cy="971550"/>
            <a:chOff x="557" y="2892"/>
            <a:chExt cx="326" cy="612"/>
          </a:xfrm>
        </p:grpSpPr>
        <p:sp>
          <p:nvSpPr>
            <p:cNvPr id="57" name="Line 54"/>
            <p:cNvSpPr>
              <a:spLocks noChangeShapeType="1"/>
            </p:cNvSpPr>
            <p:nvPr/>
          </p:nvSpPr>
          <p:spPr bwMode="auto">
            <a:xfrm flipH="1">
              <a:off x="708" y="2892"/>
              <a:ext cx="1" cy="33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8" name="Text Box 55"/>
            <p:cNvSpPr txBox="1">
              <a:spLocks noChangeArrowheads="1"/>
            </p:cNvSpPr>
            <p:nvPr/>
          </p:nvSpPr>
          <p:spPr bwMode="auto">
            <a:xfrm>
              <a:off x="557" y="3216"/>
              <a:ext cx="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</p:grpSp>
      <p:sp>
        <p:nvSpPr>
          <p:cNvPr id="59" name="Rectangle 68" descr="Light upward diagonal"/>
          <p:cNvSpPr>
            <a:spLocks noChangeArrowheads="1"/>
          </p:cNvSpPr>
          <p:nvPr/>
        </p:nvSpPr>
        <p:spPr bwMode="auto">
          <a:xfrm>
            <a:off x="1073150" y="477520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diffusion</a:t>
            </a:r>
          </a:p>
        </p:txBody>
      </p:sp>
      <p:sp>
        <p:nvSpPr>
          <p:cNvPr id="60" name="Rectangle 1101"/>
          <p:cNvSpPr>
            <a:spLocks noChangeArrowheads="1"/>
          </p:cNvSpPr>
          <p:nvPr/>
        </p:nvSpPr>
        <p:spPr bwMode="auto">
          <a:xfrm>
            <a:off x="1111808" y="5562600"/>
            <a:ext cx="6508192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1143000" algn="l"/>
              </a:tabLst>
              <a:defRPr/>
            </a:pPr>
            <a:r>
              <a:rPr lang="de-DE" sz="2000">
                <a:solidFill>
                  <a:srgbClr val="616161"/>
                </a:solidFill>
                <a:cs typeface="Symbol" charset="2"/>
              </a:rPr>
              <a:t>MuCap solution: Distill deuterium out of gas: </a:t>
            </a:r>
            <a:r>
              <a:rPr lang="de-DE" sz="2000" b="1">
                <a:solidFill>
                  <a:srgbClr val="FF6600"/>
                </a:solidFill>
                <a:cs typeface="Symbol" charset="2"/>
              </a:rPr>
              <a:t>c</a:t>
            </a:r>
            <a:r>
              <a:rPr lang="de-DE" sz="2000" b="1" baseline="-25000">
                <a:solidFill>
                  <a:srgbClr val="FF6600"/>
                </a:solidFill>
                <a:cs typeface="Symbol" charset="2"/>
              </a:rPr>
              <a:t>d</a:t>
            </a:r>
            <a:r>
              <a:rPr lang="de-DE" sz="2000" b="1">
                <a:solidFill>
                  <a:srgbClr val="FF6600"/>
                </a:solidFill>
                <a:cs typeface="Symbol" charset="2"/>
              </a:rPr>
              <a:t> &lt; 6 ppb</a:t>
            </a:r>
            <a:r>
              <a:rPr lang="de-DE" sz="2000">
                <a:solidFill>
                  <a:srgbClr val="616161"/>
                </a:solidFill>
                <a:cs typeface="Symbol" charset="2"/>
              </a:rPr>
              <a:t>!!! </a:t>
            </a:r>
            <a:br>
              <a:rPr lang="de-DE" sz="2000">
                <a:solidFill>
                  <a:srgbClr val="616161"/>
                </a:solidFill>
                <a:cs typeface="Symbol" charset="2"/>
              </a:rPr>
            </a:br>
            <a:r>
              <a:rPr lang="de-DE" sz="2000">
                <a:solidFill>
                  <a:srgbClr val="616161"/>
                </a:solidFill>
                <a:cs typeface="Symbol" charset="2"/>
              </a:rPr>
              <a:t>We should apply for world‘s cleanest gas record!</a:t>
            </a:r>
            <a:endParaRPr lang="de-DE" sz="2000">
              <a:solidFill>
                <a:srgbClr val="616161"/>
              </a:solidFill>
            </a:endParaRPr>
          </a:p>
        </p:txBody>
      </p:sp>
      <p:pic>
        <p:nvPicPr>
          <p:cNvPr id="49" name="Content Placeholder 7" descr="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7" y="3049754"/>
            <a:ext cx="1753328" cy="249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00208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Muon in  a nutshell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881380"/>
            <a:ext cx="8686800" cy="559562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Discovered in cosmic rays in 1936 by Anderson and Neddermeyer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Big brother of the electron, m</a:t>
            </a:r>
            <a:r>
              <a:rPr lang="de-DE" sz="2800" baseline="-25000">
                <a:latin typeface="Symbol" charset="2"/>
                <a:cs typeface="Symbol" charset="2"/>
              </a:rPr>
              <a:t>m</a:t>
            </a:r>
            <a:r>
              <a:rPr lang="de-DE" sz="2800"/>
              <a:t> = 207∙m</a:t>
            </a:r>
            <a:r>
              <a:rPr lang="de-DE" sz="2800" baseline="-25000"/>
              <a:t>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Weak decay gives "long" lifetime (</a:t>
            </a:r>
            <a:r>
              <a:rPr lang="de-DE" sz="2800">
                <a:latin typeface="Symbol" charset="2"/>
                <a:cs typeface="Symbol" charset="2"/>
              </a:rPr>
              <a:t>m</a:t>
            </a:r>
            <a:r>
              <a:rPr lang="de-DE" sz="2800"/>
              <a:t>s): beams and probe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Main decay </a:t>
            </a:r>
            <a:r>
              <a:rPr lang="de-DE" sz="2800">
                <a:latin typeface="Symbol" charset="2"/>
                <a:cs typeface="Symbol" charset="2"/>
              </a:rPr>
              <a:t>m</a:t>
            </a:r>
            <a:r>
              <a:rPr lang="de-DE" sz="2800"/>
              <a:t> → e </a:t>
            </a:r>
            <a:r>
              <a:rPr lang="de-DE" sz="2800">
                <a:latin typeface="Symbol" charset="2"/>
                <a:cs typeface="Symbol" charset="2"/>
              </a:rPr>
              <a:t>n</a:t>
            </a:r>
            <a:r>
              <a:rPr lang="de-DE" sz="2800" baseline="-25000"/>
              <a:t>e</a:t>
            </a:r>
            <a:r>
              <a:rPr lang="de-DE" sz="2800"/>
              <a:t> </a:t>
            </a:r>
            <a:r>
              <a:rPr lang="de-DE" sz="2800">
                <a:latin typeface="Symbol" charset="2"/>
                <a:cs typeface="Symbol" charset="2"/>
              </a:rPr>
              <a:t>n</a:t>
            </a:r>
            <a:r>
              <a:rPr lang="de-DE" sz="2800" baseline="-25000">
                <a:latin typeface="Symbol" charset="2"/>
                <a:cs typeface="Symbol" charset="2"/>
              </a:rPr>
              <a:t>m</a:t>
            </a:r>
            <a:r>
              <a:rPr lang="de-DE" sz="2800"/>
              <a:t>  (parity violating)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Polarized muon beams from pion decay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Hydrogen-like states (</a:t>
            </a:r>
            <a:r>
              <a:rPr lang="de-DE" sz="2800">
                <a:latin typeface="Symbol" charset="2"/>
                <a:cs typeface="Symbol" charset="2"/>
              </a:rPr>
              <a:t>m</a:t>
            </a:r>
            <a:r>
              <a:rPr lang="de-DE" sz="2800" baseline="30000"/>
              <a:t>-</a:t>
            </a:r>
            <a:r>
              <a:rPr lang="de-DE" sz="2800"/>
              <a:t>p, </a:t>
            </a:r>
            <a:r>
              <a:rPr lang="de-DE" sz="2800">
                <a:latin typeface="Symbol" charset="2"/>
                <a:cs typeface="Symbol" charset="2"/>
              </a:rPr>
              <a:t>m</a:t>
            </a:r>
            <a:r>
              <a:rPr lang="de-DE" sz="2800" baseline="30000"/>
              <a:t>-</a:t>
            </a:r>
            <a:r>
              <a:rPr lang="de-DE" sz="2800"/>
              <a:t>d,      muonium: </a:t>
            </a:r>
            <a:r>
              <a:rPr lang="de-DE" sz="2800">
                <a:latin typeface="Symbol" charset="2"/>
                <a:cs typeface="Symbol" charset="2"/>
              </a:rPr>
              <a:t>m</a:t>
            </a:r>
            <a:r>
              <a:rPr lang="de-DE" sz="2800" baseline="30000"/>
              <a:t>+</a:t>
            </a:r>
            <a:r>
              <a:rPr lang="de-DE" sz="2800"/>
              <a:t>e</a:t>
            </a:r>
            <a:r>
              <a:rPr lang="de-DE" sz="2800" baseline="30000"/>
              <a:t>-</a:t>
            </a:r>
            <a:r>
              <a:rPr lang="de-DE" sz="2800"/>
              <a:t>)</a:t>
            </a:r>
            <a:br>
              <a:rPr lang="de-DE" sz="2800"/>
            </a:br>
            <a:r>
              <a:rPr lang="de-DE" sz="2800"/>
              <a:t/>
            </a:r>
            <a:br>
              <a:rPr lang="de-DE" sz="2800"/>
            </a:br>
            <a:endParaRPr lang="de-DE" sz="280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Enhanced sensitivity to new physics ~(m</a:t>
            </a:r>
            <a:r>
              <a:rPr lang="de-DE" sz="2800" baseline="-25000">
                <a:latin typeface="Symbol" charset="2"/>
                <a:cs typeface="Symbol" charset="2"/>
              </a:rPr>
              <a:t>m</a:t>
            </a:r>
            <a:r>
              <a:rPr lang="de-DE" sz="2800"/>
              <a:t>/m</a:t>
            </a:r>
            <a:r>
              <a:rPr lang="de-DE" sz="2800" baseline="-25000"/>
              <a:t>e</a:t>
            </a:r>
            <a:r>
              <a:rPr lang="de-DE" sz="2800"/>
              <a:t>)</a:t>
            </a:r>
            <a:r>
              <a:rPr lang="de-DE" sz="2800" baseline="30000"/>
              <a:t>2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/>
              <a:t>Lepton number violation (</a:t>
            </a:r>
            <a:r>
              <a:rPr lang="de-DE" sz="2800">
                <a:sym typeface="Symbol"/>
              </a:rPr>
              <a:t>e)</a:t>
            </a:r>
            <a:r>
              <a:rPr lang="de-DE" sz="2800"/>
              <a:t> extremely small in SM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endParaRPr lang="de-DE" sz="2800"/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endParaRPr lang="en-US" sz="2800"/>
          </a:p>
        </p:txBody>
      </p:sp>
      <p:grpSp>
        <p:nvGrpSpPr>
          <p:cNvPr id="3" name="Group 2"/>
          <p:cNvGrpSpPr/>
          <p:nvPr/>
        </p:nvGrpSpPr>
        <p:grpSpPr>
          <a:xfrm>
            <a:off x="3780900" y="4215658"/>
            <a:ext cx="3831629" cy="1023620"/>
            <a:chOff x="3505200" y="5181600"/>
            <a:chExt cx="3831629" cy="102362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3505200" y="5181600"/>
              <a:ext cx="1524000" cy="1023620"/>
              <a:chOff x="2784" y="3480"/>
              <a:chExt cx="720" cy="744"/>
            </a:xfrm>
          </p:grpSpPr>
          <p:sp>
            <p:nvSpPr>
              <p:cNvPr id="8" name="AutoShape 5"/>
              <p:cNvSpPr>
                <a:spLocks noChangeArrowheads="1"/>
              </p:cNvSpPr>
              <p:nvPr/>
            </p:nvSpPr>
            <p:spPr bwMode="auto">
              <a:xfrm>
                <a:off x="2784" y="3648"/>
                <a:ext cx="432" cy="576"/>
              </a:xfrm>
              <a:prstGeom prst="curvedRightArrow">
                <a:avLst>
                  <a:gd name="adj1" fmla="val 5741"/>
                  <a:gd name="adj2" fmla="val 32407"/>
                  <a:gd name="adj3" fmla="val 33333"/>
                </a:avLst>
              </a:prstGeom>
              <a:solidFill>
                <a:srgbClr val="333399"/>
              </a:solidFill>
              <a:ln w="12700">
                <a:solidFill>
                  <a:srgbClr val="33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3198" y="3480"/>
                <a:ext cx="203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00" tIns="45702" rIns="91400" bIns="45702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Symbol" pitchFamily="18" charset="2"/>
                  </a:rPr>
                  <a:t>m</a:t>
                </a:r>
                <a:r>
                  <a:rPr kumimoji="0" lang="en-US" sz="2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Times New Roman" pitchFamily="18" charset="0"/>
                  </a:rPr>
                  <a:t>-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10" name="Group 7"/>
              <p:cNvGrpSpPr>
                <a:grpSpLocks/>
              </p:cNvGrpSpPr>
              <p:nvPr/>
            </p:nvGrpSpPr>
            <p:grpSpPr bwMode="auto">
              <a:xfrm>
                <a:off x="3012" y="3714"/>
                <a:ext cx="288" cy="332"/>
                <a:chOff x="2976" y="3714"/>
                <a:chExt cx="288" cy="332"/>
              </a:xfrm>
            </p:grpSpPr>
            <p:sp>
              <p:nvSpPr>
                <p:cNvPr id="12" name="Oval 8"/>
                <p:cNvSpPr>
                  <a:spLocks noChangeArrowheads="1"/>
                </p:cNvSpPr>
                <p:nvPr/>
              </p:nvSpPr>
              <p:spPr bwMode="auto">
                <a:xfrm>
                  <a:off x="2976" y="3744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CC00"/>
                    </a:gs>
                    <a:gs pos="100000">
                      <a:srgbClr val="99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018" y="3714"/>
                  <a:ext cx="159" cy="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00" tIns="45702" rIns="91400" bIns="45702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l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p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1" name="Arc 10"/>
              <p:cNvSpPr>
                <a:spLocks/>
              </p:cNvSpPr>
              <p:nvPr/>
            </p:nvSpPr>
            <p:spPr bwMode="auto">
              <a:xfrm flipV="1">
                <a:off x="3264" y="3685"/>
                <a:ext cx="240" cy="443"/>
              </a:xfrm>
              <a:custGeom>
                <a:avLst/>
                <a:gdLst>
                  <a:gd name="T0" fmla="*/ 0 w 21600"/>
                  <a:gd name="T1" fmla="*/ 0 h 41034"/>
                  <a:gd name="T2" fmla="*/ 0 w 21600"/>
                  <a:gd name="T3" fmla="*/ 0 h 41034"/>
                  <a:gd name="T4" fmla="*/ 0 w 21600"/>
                  <a:gd name="T5" fmla="*/ 0 h 410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10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9874"/>
                      <a:pt x="16872" y="37422"/>
                      <a:pt x="9427" y="41034"/>
                    </a:cubicBezTo>
                  </a:path>
                  <a:path w="21600" h="410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9874"/>
                      <a:pt x="16872" y="37422"/>
                      <a:pt x="9427" y="41034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5400">
                <a:solidFill>
                  <a:srgbClr val="3333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14" name="Picture 8" descr="myoniu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70"/>
            <a:stretch/>
          </p:blipFill>
          <p:spPr bwMode="auto">
            <a:xfrm>
              <a:off x="5943600" y="5410200"/>
              <a:ext cx="1393229" cy="76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812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muon in a hydrogen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70</a:t>
            </a:fld>
            <a:endParaRPr lang="en-US"/>
          </a:p>
        </p:txBody>
      </p:sp>
      <p:grpSp>
        <p:nvGrpSpPr>
          <p:cNvPr id="72" name="Group 4"/>
          <p:cNvGrpSpPr>
            <a:grpSpLocks/>
          </p:cNvGrpSpPr>
          <p:nvPr/>
        </p:nvGrpSpPr>
        <p:grpSpPr bwMode="auto">
          <a:xfrm>
            <a:off x="3044825" y="2600325"/>
            <a:ext cx="768350" cy="685800"/>
            <a:chOff x="1079" y="2164"/>
            <a:chExt cx="484" cy="432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4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 pμ</a:t>
              </a:r>
              <a:r>
                <a:rPr kumimoji="0" lang="en-US" sz="2400" b="1" i="1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↑↓</a:t>
              </a:r>
              <a:endPara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75" name="Group 7"/>
          <p:cNvGrpSpPr>
            <a:grpSpLocks/>
          </p:cNvGrpSpPr>
          <p:nvPr/>
        </p:nvGrpSpPr>
        <p:grpSpPr bwMode="auto">
          <a:xfrm>
            <a:off x="2568575" y="3359150"/>
            <a:ext cx="1735138" cy="952500"/>
            <a:chOff x="2359" y="3264"/>
            <a:chExt cx="1093" cy="600"/>
          </a:xfrm>
        </p:grpSpPr>
        <p:sp>
          <p:nvSpPr>
            <p:cNvPr id="76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7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700s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78" name="Group 10"/>
          <p:cNvGrpSpPr>
            <a:grpSpLocks/>
          </p:cNvGrpSpPr>
          <p:nvPr/>
        </p:nvGrpSpPr>
        <p:grpSpPr bwMode="auto">
          <a:xfrm>
            <a:off x="5943600" y="2257425"/>
            <a:ext cx="688975" cy="1600200"/>
            <a:chOff x="2880" y="1968"/>
            <a:chExt cx="434" cy="1008"/>
          </a:xfrm>
        </p:grpSpPr>
        <p:sp>
          <p:nvSpPr>
            <p:cNvPr id="79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0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OP</a:t>
              </a:r>
            </a:p>
          </p:txBody>
        </p:sp>
      </p:grpSp>
      <p:grpSp>
        <p:nvGrpSpPr>
          <p:cNvPr id="81" name="Group 13"/>
          <p:cNvGrpSpPr>
            <a:grpSpLocks/>
          </p:cNvGrpSpPr>
          <p:nvPr/>
        </p:nvGrpSpPr>
        <p:grpSpPr bwMode="auto">
          <a:xfrm>
            <a:off x="3768725" y="1295400"/>
            <a:ext cx="2755900" cy="1003300"/>
            <a:chOff x="1487" y="1346"/>
            <a:chExt cx="1736" cy="632"/>
          </a:xfrm>
        </p:grpSpPr>
        <p:grpSp>
          <p:nvGrpSpPr>
            <p:cNvPr id="82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85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ortho (J=1)</a:t>
                </a:r>
              </a:p>
            </p:txBody>
          </p:sp>
          <p:grpSp>
            <p:nvGrpSpPr>
              <p:cNvPr id="86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8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8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1768" y="1592"/>
              <a:ext cx="4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OF</a:t>
              </a:r>
            </a:p>
          </p:txBody>
        </p:sp>
      </p:grpSp>
      <p:grpSp>
        <p:nvGrpSpPr>
          <p:cNvPr id="89" name="Group 21"/>
          <p:cNvGrpSpPr>
            <a:grpSpLocks/>
          </p:cNvGrpSpPr>
          <p:nvPr/>
        </p:nvGrpSpPr>
        <p:grpSpPr bwMode="auto">
          <a:xfrm>
            <a:off x="3770313" y="3606800"/>
            <a:ext cx="2713037" cy="1390650"/>
            <a:chOff x="1488" y="2792"/>
            <a:chExt cx="1709" cy="876"/>
          </a:xfrm>
        </p:grpSpPr>
        <p:grpSp>
          <p:nvGrpSpPr>
            <p:cNvPr id="90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93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para (J=0)</a:t>
                </a:r>
              </a:p>
            </p:txBody>
          </p:sp>
          <p:grpSp>
            <p:nvGrpSpPr>
              <p:cNvPr id="94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9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4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9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2" name="Rectangle 28"/>
            <p:cNvSpPr>
              <a:spLocks noChangeArrowheads="1"/>
            </p:cNvSpPr>
            <p:nvPr/>
          </p:nvSpPr>
          <p:spPr bwMode="auto">
            <a:xfrm>
              <a:off x="1811" y="2792"/>
              <a:ext cx="45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PF</a:t>
              </a:r>
            </a:p>
          </p:txBody>
        </p:sp>
      </p:grpSp>
      <p:grpSp>
        <p:nvGrpSpPr>
          <p:cNvPr id="97" name="Group 29"/>
          <p:cNvGrpSpPr>
            <a:grpSpLocks/>
          </p:cNvGrpSpPr>
          <p:nvPr/>
        </p:nvGrpSpPr>
        <p:grpSpPr bwMode="auto">
          <a:xfrm>
            <a:off x="6553200" y="1343025"/>
            <a:ext cx="2249487" cy="457200"/>
            <a:chOff x="3168" y="1382"/>
            <a:chExt cx="1417" cy="288"/>
          </a:xfrm>
        </p:grpSpPr>
        <p:sp>
          <p:nvSpPr>
            <p:cNvPr id="98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9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¾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100" name="Group 32"/>
          <p:cNvGrpSpPr>
            <a:grpSpLocks/>
          </p:cNvGrpSpPr>
          <p:nvPr/>
        </p:nvGrpSpPr>
        <p:grpSpPr bwMode="auto">
          <a:xfrm>
            <a:off x="6553200" y="4054475"/>
            <a:ext cx="2238375" cy="457200"/>
            <a:chOff x="3168" y="3090"/>
            <a:chExt cx="1410" cy="288"/>
          </a:xfrm>
        </p:grpSpPr>
        <p:sp>
          <p:nvSpPr>
            <p:cNvPr id="101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02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¼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00" y="1187301"/>
            <a:ext cx="4107290" cy="4114800"/>
          </a:xfrm>
          <a:prstGeom prst="rect">
            <a:avLst/>
          </a:prstGeom>
        </p:spPr>
      </p:pic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1314450" y="2667000"/>
            <a:ext cx="1736725" cy="1165225"/>
            <a:chOff x="486" y="2122"/>
            <a:chExt cx="1094" cy="734"/>
          </a:xfrm>
        </p:grpSpPr>
        <p:grpSp>
          <p:nvGrpSpPr>
            <p:cNvPr id="51" name="Group 57"/>
            <p:cNvGrpSpPr>
              <a:grpSpLocks/>
            </p:cNvGrpSpPr>
            <p:nvPr/>
          </p:nvGrpSpPr>
          <p:grpSpPr bwMode="auto">
            <a:xfrm>
              <a:off x="486" y="2424"/>
              <a:ext cx="432" cy="432"/>
              <a:chOff x="486" y="2424"/>
              <a:chExt cx="432" cy="432"/>
            </a:xfrm>
          </p:grpSpPr>
          <p:sp>
            <p:nvSpPr>
              <p:cNvPr id="54" name="Oval 40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55" name="Text Box 41"/>
              <p:cNvSpPr txBox="1">
                <a:spLocks noChangeArrowheads="1"/>
              </p:cNvSpPr>
              <p:nvPr/>
            </p:nvSpPr>
            <p:spPr bwMode="auto">
              <a:xfrm>
                <a:off x="540" y="2478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μd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52" name="Rectangle 43"/>
            <p:cNvSpPr>
              <a:spLocks noChangeArrowheads="1"/>
            </p:cNvSpPr>
            <p:nvPr/>
          </p:nvSpPr>
          <p:spPr bwMode="auto">
            <a:xfrm>
              <a:off x="982" y="2122"/>
              <a:ext cx="5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cs typeface="+mn-cs"/>
                </a:rPr>
                <a:t>c</a:t>
              </a:r>
              <a:r>
                <a:rPr kumimoji="0" lang="en-US" sz="2400" b="1" i="0" u="none" strike="noStrike" kern="0" cap="none" spc="0" normalizeH="0" baseline="-2500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cs typeface="+mn-cs"/>
                </a:rPr>
                <a:t>d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pd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rot="-1700821" flipH="1" flipV="1">
              <a:off x="935" y="2418"/>
              <a:ext cx="645" cy="1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56" name="Group 56"/>
          <p:cNvGrpSpPr>
            <a:grpSpLocks/>
          </p:cNvGrpSpPr>
          <p:nvPr/>
        </p:nvGrpSpPr>
        <p:grpSpPr bwMode="auto">
          <a:xfrm>
            <a:off x="1427163" y="3889375"/>
            <a:ext cx="517525" cy="971550"/>
            <a:chOff x="557" y="2892"/>
            <a:chExt cx="326" cy="612"/>
          </a:xfrm>
        </p:grpSpPr>
        <p:sp>
          <p:nvSpPr>
            <p:cNvPr id="57" name="Line 54"/>
            <p:cNvSpPr>
              <a:spLocks noChangeShapeType="1"/>
            </p:cNvSpPr>
            <p:nvPr/>
          </p:nvSpPr>
          <p:spPr bwMode="auto">
            <a:xfrm flipH="1">
              <a:off x="708" y="2892"/>
              <a:ext cx="1" cy="33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8" name="Text Box 55"/>
            <p:cNvSpPr txBox="1">
              <a:spLocks noChangeArrowheads="1"/>
            </p:cNvSpPr>
            <p:nvPr/>
          </p:nvSpPr>
          <p:spPr bwMode="auto">
            <a:xfrm>
              <a:off x="557" y="3216"/>
              <a:ext cx="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</p:grpSp>
      <p:sp>
        <p:nvSpPr>
          <p:cNvPr id="59" name="Rectangle 68" descr="Light upward diagonal"/>
          <p:cNvSpPr>
            <a:spLocks noChangeArrowheads="1"/>
          </p:cNvSpPr>
          <p:nvPr/>
        </p:nvSpPr>
        <p:spPr bwMode="auto">
          <a:xfrm>
            <a:off x="1073150" y="477520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diffusion</a:t>
            </a:r>
          </a:p>
        </p:txBody>
      </p:sp>
      <p:pic>
        <p:nvPicPr>
          <p:cNvPr id="49" name="Content Placeholder 7" descr="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7" y="3049754"/>
            <a:ext cx="1753328" cy="249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8" name="Group 64"/>
          <p:cNvGrpSpPr>
            <a:grpSpLocks/>
          </p:cNvGrpSpPr>
          <p:nvPr/>
        </p:nvGrpSpPr>
        <p:grpSpPr bwMode="auto">
          <a:xfrm>
            <a:off x="2867860" y="771943"/>
            <a:ext cx="2025650" cy="457200"/>
            <a:chOff x="1632" y="912"/>
            <a:chExt cx="1276" cy="288"/>
          </a:xfrm>
        </p:grpSpPr>
        <p:sp>
          <p:nvSpPr>
            <p:cNvPr id="109" name="Line 62"/>
            <p:cNvSpPr>
              <a:spLocks noChangeShapeType="1"/>
            </p:cNvSpPr>
            <p:nvPr/>
          </p:nvSpPr>
          <p:spPr bwMode="auto">
            <a:xfrm rot="16200000" flipH="1">
              <a:off x="1799" y="899"/>
              <a:ext cx="0" cy="334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10" name="Text Box 63"/>
            <p:cNvSpPr txBox="1">
              <a:spLocks noChangeArrowheads="1"/>
            </p:cNvSpPr>
            <p:nvPr/>
          </p:nvSpPr>
          <p:spPr bwMode="auto">
            <a:xfrm>
              <a:off x="1923" y="912"/>
              <a:ext cx="98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Z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Z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126" name="Group 60"/>
          <p:cNvGrpSpPr>
            <a:grpSpLocks/>
          </p:cNvGrpSpPr>
          <p:nvPr/>
        </p:nvGrpSpPr>
        <p:grpSpPr bwMode="auto">
          <a:xfrm>
            <a:off x="2169361" y="762000"/>
            <a:ext cx="774700" cy="1903413"/>
            <a:chOff x="1152" y="912"/>
            <a:chExt cx="488" cy="1199"/>
          </a:xfrm>
        </p:grpSpPr>
        <p:sp>
          <p:nvSpPr>
            <p:cNvPr id="127" name="Line 42"/>
            <p:cNvSpPr>
              <a:spLocks noChangeShapeType="1"/>
            </p:cNvSpPr>
            <p:nvPr/>
          </p:nvSpPr>
          <p:spPr bwMode="auto">
            <a:xfrm rot="19899179" flipV="1">
              <a:off x="1586" y="1296"/>
              <a:ext cx="48" cy="8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grpSp>
          <p:nvGrpSpPr>
            <p:cNvPr id="128" name="Group 51"/>
            <p:cNvGrpSpPr>
              <a:grpSpLocks/>
            </p:cNvGrpSpPr>
            <p:nvPr/>
          </p:nvGrpSpPr>
          <p:grpSpPr bwMode="auto">
            <a:xfrm>
              <a:off x="1152" y="912"/>
              <a:ext cx="432" cy="432"/>
              <a:chOff x="891" y="1104"/>
              <a:chExt cx="432" cy="432"/>
            </a:xfrm>
          </p:grpSpPr>
          <p:sp>
            <p:nvSpPr>
              <p:cNvPr id="130" name="Oval 47"/>
              <p:cNvSpPr>
                <a:spLocks noChangeArrowheads="1"/>
              </p:cNvSpPr>
              <p:nvPr/>
            </p:nvSpPr>
            <p:spPr bwMode="auto">
              <a:xfrm>
                <a:off x="891" y="1104"/>
                <a:ext cx="432" cy="432"/>
              </a:xfrm>
              <a:prstGeom prst="ellipse">
                <a:avLst/>
              </a:prstGeom>
              <a:solidFill>
                <a:srgbClr val="66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131" name="Text Box 48"/>
              <p:cNvSpPr txBox="1">
                <a:spLocks noChangeArrowheads="1"/>
              </p:cNvSpPr>
              <p:nvPr/>
            </p:nvSpPr>
            <p:spPr bwMode="auto">
              <a:xfrm>
                <a:off x="940" y="1151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μZ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129" name="Rectangle 50"/>
            <p:cNvSpPr>
              <a:spLocks noChangeArrowheads="1"/>
            </p:cNvSpPr>
            <p:nvPr/>
          </p:nvSpPr>
          <p:spPr bwMode="auto">
            <a:xfrm>
              <a:off x="1184" y="1581"/>
              <a:ext cx="45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>
                  <a:solidFill>
                    <a:srgbClr val="F45A00"/>
                  </a:solidFill>
                </a:rPr>
                <a:t>c</a:t>
              </a:r>
              <a:r>
                <a:rPr lang="en-US" sz="2400" b="1" kern="0" baseline="-25000">
                  <a:solidFill>
                    <a:srgbClr val="F45A00"/>
                  </a:solidFill>
                </a:rPr>
                <a:t>Z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Z</a:t>
              </a:r>
            </a:p>
          </p:txBody>
        </p:sp>
      </p:grpSp>
      <p:pic>
        <p:nvPicPr>
          <p:cNvPr id="132" name="Picture 1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16225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High-Z impurities in MuCap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57800" y="5363867"/>
            <a:ext cx="2250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mtClean="0">
                <a:solidFill>
                  <a:srgbClr val="FF0000"/>
                </a:solidFill>
                <a:cs typeface="+mn-cs"/>
              </a:rPr>
              <a:t>c</a:t>
            </a:r>
            <a:r>
              <a:rPr lang="en-US" sz="2400" baseline="-25000" smtClean="0">
                <a:solidFill>
                  <a:srgbClr val="FF0000"/>
                </a:solidFill>
                <a:cs typeface="+mn-cs"/>
              </a:rPr>
              <a:t>N</a:t>
            </a:r>
            <a:r>
              <a:rPr lang="en-US" sz="2400" smtClean="0">
                <a:solidFill>
                  <a:srgbClr val="FF0000"/>
                </a:solidFill>
                <a:cs typeface="+mn-cs"/>
              </a:rPr>
              <a:t>, c</a:t>
            </a:r>
            <a:r>
              <a:rPr lang="en-US" sz="2400" baseline="-25000" smtClean="0">
                <a:solidFill>
                  <a:srgbClr val="FF0000"/>
                </a:solidFill>
                <a:cs typeface="+mn-cs"/>
              </a:rPr>
              <a:t>H2O</a:t>
            </a:r>
            <a:r>
              <a:rPr lang="en-US" sz="2400" smtClean="0">
                <a:solidFill>
                  <a:srgbClr val="FF0000"/>
                </a:solidFill>
                <a:cs typeface="+mn-cs"/>
              </a:rPr>
              <a:t> </a:t>
            </a:r>
            <a:r>
              <a:rPr lang="en-US" sz="2400">
                <a:solidFill>
                  <a:srgbClr val="FF0000"/>
                </a:solidFill>
                <a:cs typeface="+mn-cs"/>
              </a:rPr>
              <a:t>&lt; 10 ppb</a:t>
            </a:r>
          </a:p>
        </p:txBody>
      </p:sp>
      <p:sp>
        <p:nvSpPr>
          <p:cNvPr id="7" name="Rectangle 7" descr="Light upward diagonal"/>
          <p:cNvSpPr>
            <a:spLocks noChangeArrowheads="1"/>
          </p:cNvSpPr>
          <p:nvPr/>
        </p:nvSpPr>
        <p:spPr bwMode="auto">
          <a:xfrm>
            <a:off x="3682558" y="732133"/>
            <a:ext cx="528582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u="sng" smtClean="0">
                <a:cs typeface="+mn-cs"/>
              </a:rPr>
              <a:t>C</a:t>
            </a:r>
            <a:r>
              <a:rPr lang="en-US" sz="2400" smtClean="0">
                <a:cs typeface="+mn-cs"/>
              </a:rPr>
              <a:t>irculating  </a:t>
            </a:r>
            <a:r>
              <a:rPr lang="en-US" sz="2400" u="sng">
                <a:cs typeface="+mn-cs"/>
              </a:rPr>
              <a:t>H</a:t>
            </a:r>
            <a:r>
              <a:rPr lang="en-US" sz="2400" baseline="-25000">
                <a:cs typeface="+mn-cs"/>
              </a:rPr>
              <a:t>2</a:t>
            </a:r>
            <a:r>
              <a:rPr lang="en-US" sz="2400">
                <a:cs typeface="+mn-cs"/>
              </a:rPr>
              <a:t>  </a:t>
            </a:r>
            <a:r>
              <a:rPr lang="en-US" sz="2400" u="sng">
                <a:cs typeface="+mn-cs"/>
              </a:rPr>
              <a:t>U</a:t>
            </a:r>
            <a:r>
              <a:rPr lang="en-US" sz="2400">
                <a:cs typeface="+mn-cs"/>
              </a:rPr>
              <a:t>ltra-</a:t>
            </a:r>
            <a:r>
              <a:rPr lang="en-US" sz="2400" u="sng">
                <a:cs typeface="+mn-cs"/>
              </a:rPr>
              <a:t>P</a:t>
            </a:r>
            <a:r>
              <a:rPr lang="en-US" sz="2400">
                <a:cs typeface="+mn-cs"/>
              </a:rPr>
              <a:t>urification  </a:t>
            </a:r>
            <a:r>
              <a:rPr lang="en-US" sz="2400" u="sng">
                <a:cs typeface="+mn-cs"/>
              </a:rPr>
              <a:t>S</a:t>
            </a:r>
            <a:r>
              <a:rPr lang="en-US" sz="2400">
                <a:cs typeface="+mn-cs"/>
              </a:rPr>
              <a:t>ystem</a:t>
            </a:r>
            <a:endParaRPr lang="de-DE" sz="2400">
              <a:cs typeface="+mn-cs"/>
            </a:endParaRPr>
          </a:p>
        </p:txBody>
      </p:sp>
      <p:sp>
        <p:nvSpPr>
          <p:cNvPr id="8" name="Rectangle 8" descr="Light upward diagonal"/>
          <p:cNvSpPr>
            <a:spLocks noChangeArrowheads="1"/>
          </p:cNvSpPr>
          <p:nvPr/>
        </p:nvSpPr>
        <p:spPr bwMode="auto">
          <a:xfrm>
            <a:off x="5257800" y="5788223"/>
            <a:ext cx="2911286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Nucl. Instr. &amp; Meth. A578 (2007), 485</a:t>
            </a:r>
          </a:p>
        </p:txBody>
      </p:sp>
      <p:pic>
        <p:nvPicPr>
          <p:cNvPr id="9" name="Picture 9" descr="Light upward diag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01738"/>
            <a:ext cx="55626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0525" y="1592286"/>
            <a:ext cx="4148048" cy="4427514"/>
            <a:chOff x="170525" y="1916136"/>
            <a:chExt cx="4148048" cy="4427514"/>
          </a:xfrm>
        </p:grpSpPr>
        <p:pic>
          <p:nvPicPr>
            <p:cNvPr id="11" name="Picture 21" descr="Light upward diagona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25" y="3276600"/>
              <a:ext cx="4148048" cy="306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70526" y="1916136"/>
              <a:ext cx="31960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400" dirty="0" smtClean="0"/>
                <a:t>Active target (TPC)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400" dirty="0" smtClean="0"/>
                <a:t>No materials in </a:t>
              </a:r>
              <a:r>
                <a:rPr lang="en-US" sz="2400" dirty="0" err="1" smtClean="0"/>
                <a:t>fiducial</a:t>
              </a:r>
              <a:r>
                <a:rPr lang="en-US" sz="2400" dirty="0" smtClean="0"/>
                <a:t> volume</a:t>
              </a:r>
              <a:endParaRPr lang="en-US" sz="2400" dirty="0"/>
            </a:p>
          </p:txBody>
        </p:sp>
      </p:grpSp>
      <p:sp>
        <p:nvSpPr>
          <p:cNvPr id="13" name="Rectangle 1101"/>
          <p:cNvSpPr>
            <a:spLocks noChangeArrowheads="1"/>
          </p:cNvSpPr>
          <p:nvPr/>
        </p:nvSpPr>
        <p:spPr bwMode="auto">
          <a:xfrm>
            <a:off x="3962400" y="6096000"/>
            <a:ext cx="18594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tabLst>
                <a:tab pos="1143000" algn="l"/>
              </a:tabLst>
              <a:defRPr/>
            </a:pPr>
            <a:endParaRPr lang="de-DE" sz="2000">
              <a:solidFill>
                <a:srgbClr val="616161"/>
              </a:solidFill>
            </a:endParaRPr>
          </a:p>
        </p:txBody>
      </p:sp>
      <p:sp>
        <p:nvSpPr>
          <p:cNvPr id="3" name="Cloud Callout 2"/>
          <p:cNvSpPr/>
          <p:nvPr/>
        </p:nvSpPr>
        <p:spPr bwMode="auto">
          <a:xfrm>
            <a:off x="5410200" y="2362200"/>
            <a:ext cx="3124200" cy="838200"/>
          </a:xfrm>
          <a:prstGeom prst="cloudCallout">
            <a:avLst>
              <a:gd name="adj1" fmla="val -49736"/>
              <a:gd name="adj2" fmla="val -82218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Yes</a:t>
            </a:r>
            <a: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definitely the worlds cleanest gas now!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49953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muon in a hydrogen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72</a:t>
            </a:fld>
            <a:endParaRPr lang="en-US"/>
          </a:p>
        </p:txBody>
      </p:sp>
      <p:grpSp>
        <p:nvGrpSpPr>
          <p:cNvPr id="72" name="Group 4"/>
          <p:cNvGrpSpPr>
            <a:grpSpLocks/>
          </p:cNvGrpSpPr>
          <p:nvPr/>
        </p:nvGrpSpPr>
        <p:grpSpPr bwMode="auto">
          <a:xfrm>
            <a:off x="3044825" y="2600325"/>
            <a:ext cx="768350" cy="685800"/>
            <a:chOff x="1079" y="2164"/>
            <a:chExt cx="484" cy="432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4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 pμ</a:t>
              </a:r>
              <a:r>
                <a:rPr kumimoji="0" lang="en-US" sz="2400" b="1" i="1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↑↓</a:t>
              </a:r>
              <a:endPara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75" name="Group 7"/>
          <p:cNvGrpSpPr>
            <a:grpSpLocks/>
          </p:cNvGrpSpPr>
          <p:nvPr/>
        </p:nvGrpSpPr>
        <p:grpSpPr bwMode="auto">
          <a:xfrm>
            <a:off x="2568575" y="3359150"/>
            <a:ext cx="1735138" cy="952500"/>
            <a:chOff x="2359" y="3264"/>
            <a:chExt cx="1093" cy="600"/>
          </a:xfrm>
        </p:grpSpPr>
        <p:sp>
          <p:nvSpPr>
            <p:cNvPr id="76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7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700s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78" name="Group 10"/>
          <p:cNvGrpSpPr>
            <a:grpSpLocks/>
          </p:cNvGrpSpPr>
          <p:nvPr/>
        </p:nvGrpSpPr>
        <p:grpSpPr bwMode="auto">
          <a:xfrm>
            <a:off x="5943600" y="2257425"/>
            <a:ext cx="688975" cy="1600200"/>
            <a:chOff x="2880" y="1968"/>
            <a:chExt cx="434" cy="1008"/>
          </a:xfrm>
        </p:grpSpPr>
        <p:sp>
          <p:nvSpPr>
            <p:cNvPr id="79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0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OP</a:t>
              </a:r>
            </a:p>
          </p:txBody>
        </p:sp>
      </p:grpSp>
      <p:grpSp>
        <p:nvGrpSpPr>
          <p:cNvPr id="81" name="Group 13"/>
          <p:cNvGrpSpPr>
            <a:grpSpLocks/>
          </p:cNvGrpSpPr>
          <p:nvPr/>
        </p:nvGrpSpPr>
        <p:grpSpPr bwMode="auto">
          <a:xfrm>
            <a:off x="3768725" y="1295400"/>
            <a:ext cx="2755900" cy="1003300"/>
            <a:chOff x="1487" y="1346"/>
            <a:chExt cx="1736" cy="632"/>
          </a:xfrm>
        </p:grpSpPr>
        <p:grpSp>
          <p:nvGrpSpPr>
            <p:cNvPr id="82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85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ortho (J=1)</a:t>
                </a:r>
              </a:p>
            </p:txBody>
          </p:sp>
          <p:grpSp>
            <p:nvGrpSpPr>
              <p:cNvPr id="86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8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8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1768" y="1592"/>
              <a:ext cx="4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OF</a:t>
              </a:r>
            </a:p>
          </p:txBody>
        </p:sp>
      </p:grpSp>
      <p:grpSp>
        <p:nvGrpSpPr>
          <p:cNvPr id="89" name="Group 21"/>
          <p:cNvGrpSpPr>
            <a:grpSpLocks/>
          </p:cNvGrpSpPr>
          <p:nvPr/>
        </p:nvGrpSpPr>
        <p:grpSpPr bwMode="auto">
          <a:xfrm>
            <a:off x="3770313" y="3606800"/>
            <a:ext cx="2713037" cy="1390650"/>
            <a:chOff x="1488" y="2792"/>
            <a:chExt cx="1709" cy="876"/>
          </a:xfrm>
        </p:grpSpPr>
        <p:grpSp>
          <p:nvGrpSpPr>
            <p:cNvPr id="90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93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para (J=0)</a:t>
                </a:r>
              </a:p>
            </p:txBody>
          </p:sp>
          <p:grpSp>
            <p:nvGrpSpPr>
              <p:cNvPr id="94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9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4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9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cs typeface="Arial" pitchFamily="34" charset="0"/>
                    </a:rPr>
                    <a:t> ppμ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2" name="Rectangle 28"/>
            <p:cNvSpPr>
              <a:spLocks noChangeArrowheads="1"/>
            </p:cNvSpPr>
            <p:nvPr/>
          </p:nvSpPr>
          <p:spPr bwMode="auto">
            <a:xfrm>
              <a:off x="1811" y="2792"/>
              <a:ext cx="45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latin typeface="Symbol" pitchFamily="18" charset="2"/>
                  <a:cs typeface="+mn-cs"/>
                </a:rPr>
                <a:t>f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PF</a:t>
              </a:r>
            </a:p>
          </p:txBody>
        </p:sp>
      </p:grpSp>
      <p:grpSp>
        <p:nvGrpSpPr>
          <p:cNvPr id="97" name="Group 29"/>
          <p:cNvGrpSpPr>
            <a:grpSpLocks/>
          </p:cNvGrpSpPr>
          <p:nvPr/>
        </p:nvGrpSpPr>
        <p:grpSpPr bwMode="auto">
          <a:xfrm>
            <a:off x="6553200" y="1343025"/>
            <a:ext cx="2249487" cy="457200"/>
            <a:chOff x="3168" y="1382"/>
            <a:chExt cx="1417" cy="288"/>
          </a:xfrm>
        </p:grpSpPr>
        <p:sp>
          <p:nvSpPr>
            <p:cNvPr id="98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99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¾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100" name="Group 32"/>
          <p:cNvGrpSpPr>
            <a:grpSpLocks/>
          </p:cNvGrpSpPr>
          <p:nvPr/>
        </p:nvGrpSpPr>
        <p:grpSpPr bwMode="auto">
          <a:xfrm>
            <a:off x="6553200" y="4054475"/>
            <a:ext cx="2238375" cy="457200"/>
            <a:chOff x="3168" y="3090"/>
            <a:chExt cx="1410" cy="288"/>
          </a:xfrm>
        </p:grpSpPr>
        <p:sp>
          <p:nvSpPr>
            <p:cNvPr id="101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02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PM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¼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00" y="1187301"/>
            <a:ext cx="4107290" cy="4114800"/>
          </a:xfrm>
          <a:prstGeom prst="rect">
            <a:avLst/>
          </a:prstGeom>
        </p:spPr>
      </p:pic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1314450" y="2667000"/>
            <a:ext cx="1736725" cy="1165225"/>
            <a:chOff x="486" y="2122"/>
            <a:chExt cx="1094" cy="734"/>
          </a:xfrm>
        </p:grpSpPr>
        <p:grpSp>
          <p:nvGrpSpPr>
            <p:cNvPr id="51" name="Group 57"/>
            <p:cNvGrpSpPr>
              <a:grpSpLocks/>
            </p:cNvGrpSpPr>
            <p:nvPr/>
          </p:nvGrpSpPr>
          <p:grpSpPr bwMode="auto">
            <a:xfrm>
              <a:off x="486" y="2424"/>
              <a:ext cx="432" cy="432"/>
              <a:chOff x="486" y="2424"/>
              <a:chExt cx="432" cy="432"/>
            </a:xfrm>
          </p:grpSpPr>
          <p:sp>
            <p:nvSpPr>
              <p:cNvPr id="54" name="Oval 40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55" name="Text Box 41"/>
              <p:cNvSpPr txBox="1">
                <a:spLocks noChangeArrowheads="1"/>
              </p:cNvSpPr>
              <p:nvPr/>
            </p:nvSpPr>
            <p:spPr bwMode="auto">
              <a:xfrm>
                <a:off x="540" y="2478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μd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52" name="Rectangle 43"/>
            <p:cNvSpPr>
              <a:spLocks noChangeArrowheads="1"/>
            </p:cNvSpPr>
            <p:nvPr/>
          </p:nvSpPr>
          <p:spPr bwMode="auto">
            <a:xfrm>
              <a:off x="982" y="2122"/>
              <a:ext cx="5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cs typeface="+mn-cs"/>
                </a:rPr>
                <a:t>c</a:t>
              </a:r>
              <a:r>
                <a:rPr kumimoji="0" lang="en-US" sz="2400" b="1" i="0" u="none" strike="noStrike" kern="0" cap="none" spc="0" normalizeH="0" baseline="-25000" noProof="0">
                  <a:ln>
                    <a:noFill/>
                  </a:ln>
                  <a:solidFill>
                    <a:srgbClr val="F45A00"/>
                  </a:solidFill>
                  <a:uLnTx/>
                  <a:uFillTx/>
                  <a:cs typeface="+mn-cs"/>
                </a:rPr>
                <a:t>d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pd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rot="-1700821" flipH="1" flipV="1">
              <a:off x="935" y="2418"/>
              <a:ext cx="645" cy="1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56" name="Group 56"/>
          <p:cNvGrpSpPr>
            <a:grpSpLocks/>
          </p:cNvGrpSpPr>
          <p:nvPr/>
        </p:nvGrpSpPr>
        <p:grpSpPr bwMode="auto">
          <a:xfrm>
            <a:off x="1427163" y="3889375"/>
            <a:ext cx="517525" cy="971550"/>
            <a:chOff x="557" y="2892"/>
            <a:chExt cx="326" cy="612"/>
          </a:xfrm>
        </p:grpSpPr>
        <p:sp>
          <p:nvSpPr>
            <p:cNvPr id="57" name="Line 54"/>
            <p:cNvSpPr>
              <a:spLocks noChangeShapeType="1"/>
            </p:cNvSpPr>
            <p:nvPr/>
          </p:nvSpPr>
          <p:spPr bwMode="auto">
            <a:xfrm flipH="1">
              <a:off x="708" y="2892"/>
              <a:ext cx="1" cy="33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8" name="Text Box 55"/>
            <p:cNvSpPr txBox="1">
              <a:spLocks noChangeArrowheads="1"/>
            </p:cNvSpPr>
            <p:nvPr/>
          </p:nvSpPr>
          <p:spPr bwMode="auto">
            <a:xfrm>
              <a:off x="557" y="3216"/>
              <a:ext cx="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</p:grpSp>
      <p:sp>
        <p:nvSpPr>
          <p:cNvPr id="59" name="Rectangle 68" descr="Light upward diagonal"/>
          <p:cNvSpPr>
            <a:spLocks noChangeArrowheads="1"/>
          </p:cNvSpPr>
          <p:nvPr/>
        </p:nvSpPr>
        <p:spPr bwMode="auto">
          <a:xfrm>
            <a:off x="1073150" y="477520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diffusion</a:t>
            </a:r>
          </a:p>
        </p:txBody>
      </p:sp>
      <p:pic>
        <p:nvPicPr>
          <p:cNvPr id="49" name="Content Placeholder 7" descr="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7" y="3049754"/>
            <a:ext cx="1753328" cy="249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0" name="Group 60"/>
          <p:cNvGrpSpPr>
            <a:grpSpLocks/>
          </p:cNvGrpSpPr>
          <p:nvPr/>
        </p:nvGrpSpPr>
        <p:grpSpPr bwMode="auto">
          <a:xfrm>
            <a:off x="2169361" y="762000"/>
            <a:ext cx="774700" cy="1903413"/>
            <a:chOff x="1152" y="912"/>
            <a:chExt cx="488" cy="1199"/>
          </a:xfrm>
        </p:grpSpPr>
        <p:sp>
          <p:nvSpPr>
            <p:cNvPr id="103" name="Line 42"/>
            <p:cNvSpPr>
              <a:spLocks noChangeShapeType="1"/>
            </p:cNvSpPr>
            <p:nvPr/>
          </p:nvSpPr>
          <p:spPr bwMode="auto">
            <a:xfrm rot="19899179" flipV="1">
              <a:off x="1586" y="1296"/>
              <a:ext cx="48" cy="8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grpSp>
          <p:nvGrpSpPr>
            <p:cNvPr id="104" name="Group 51"/>
            <p:cNvGrpSpPr>
              <a:grpSpLocks/>
            </p:cNvGrpSpPr>
            <p:nvPr/>
          </p:nvGrpSpPr>
          <p:grpSpPr bwMode="auto">
            <a:xfrm>
              <a:off x="1152" y="912"/>
              <a:ext cx="432" cy="432"/>
              <a:chOff x="891" y="1104"/>
              <a:chExt cx="432" cy="432"/>
            </a:xfrm>
          </p:grpSpPr>
          <p:sp>
            <p:nvSpPr>
              <p:cNvPr id="106" name="Oval 47"/>
              <p:cNvSpPr>
                <a:spLocks noChangeArrowheads="1"/>
              </p:cNvSpPr>
              <p:nvPr/>
            </p:nvSpPr>
            <p:spPr bwMode="auto">
              <a:xfrm>
                <a:off x="891" y="1104"/>
                <a:ext cx="432" cy="432"/>
              </a:xfrm>
              <a:prstGeom prst="ellipse">
                <a:avLst/>
              </a:prstGeom>
              <a:solidFill>
                <a:srgbClr val="66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107" name="Text Box 48"/>
              <p:cNvSpPr txBox="1">
                <a:spLocks noChangeArrowheads="1"/>
              </p:cNvSpPr>
              <p:nvPr/>
            </p:nvSpPr>
            <p:spPr bwMode="auto">
              <a:xfrm>
                <a:off x="940" y="1151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cs typeface="Arial" pitchFamily="34" charset="0"/>
                  </a:rPr>
                  <a:t>μZ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105" name="Rectangle 50"/>
            <p:cNvSpPr>
              <a:spLocks noChangeArrowheads="1"/>
            </p:cNvSpPr>
            <p:nvPr/>
          </p:nvSpPr>
          <p:spPr bwMode="auto">
            <a:xfrm>
              <a:off x="1184" y="1581"/>
              <a:ext cx="45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>
                  <a:solidFill>
                    <a:srgbClr val="F45A00"/>
                  </a:solidFill>
                </a:rPr>
                <a:t>c</a:t>
              </a:r>
              <a:r>
                <a:rPr lang="en-US" sz="2400" b="1" kern="0" baseline="-25000">
                  <a:solidFill>
                    <a:srgbClr val="F45A00"/>
                  </a:solidFill>
                </a:rPr>
                <a:t>Z</a:t>
              </a: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cs typeface="+mn-cs"/>
                </a:rPr>
                <a:t>L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Z</a:t>
              </a:r>
            </a:p>
          </p:txBody>
        </p:sp>
      </p:grpSp>
      <p:grpSp>
        <p:nvGrpSpPr>
          <p:cNvPr id="108" name="Group 64"/>
          <p:cNvGrpSpPr>
            <a:grpSpLocks/>
          </p:cNvGrpSpPr>
          <p:nvPr/>
        </p:nvGrpSpPr>
        <p:grpSpPr bwMode="auto">
          <a:xfrm>
            <a:off x="2867860" y="771943"/>
            <a:ext cx="2025650" cy="457200"/>
            <a:chOff x="1632" y="912"/>
            <a:chExt cx="1276" cy="288"/>
          </a:xfrm>
        </p:grpSpPr>
        <p:sp>
          <p:nvSpPr>
            <p:cNvPr id="109" name="Line 62"/>
            <p:cNvSpPr>
              <a:spLocks noChangeShapeType="1"/>
            </p:cNvSpPr>
            <p:nvPr/>
          </p:nvSpPr>
          <p:spPr bwMode="auto">
            <a:xfrm rot="16200000" flipH="1">
              <a:off x="1799" y="899"/>
              <a:ext cx="0" cy="334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10" name="Text Box 63"/>
            <p:cNvSpPr txBox="1">
              <a:spLocks noChangeArrowheads="1"/>
            </p:cNvSpPr>
            <p:nvPr/>
          </p:nvSpPr>
          <p:spPr bwMode="auto">
            <a:xfrm>
              <a:off x="1923" y="912"/>
              <a:ext cx="98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Z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~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Symbol" pitchFamily="18" charset="2"/>
                  <a:cs typeface="Arial" pitchFamily="34" charset="0"/>
                </a:rPr>
                <a:t>L</a:t>
              </a:r>
              <a:r>
                <a:rPr kumimoji="0" lang="de-DE" sz="2400" b="1" i="0" u="none" strike="noStrike" kern="0" cap="none" spc="0" normalizeH="0" baseline="-2500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 </a:t>
              </a:r>
              <a:r>
                <a:rPr kumimoji="0" lang="de-DE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Z</a:t>
              </a:r>
              <a:r>
                <a:rPr kumimoji="0" lang="de-DE" sz="2400" b="1" i="0" u="none" strike="noStrike" kern="0" cap="none" spc="0" normalizeH="0" baseline="3000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61" name="Picture 9" descr="Light upward diago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75" y="731027"/>
            <a:ext cx="1787025" cy="124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1" descr="Light upward diago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739383"/>
            <a:ext cx="1447800" cy="107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60" name="TextBox 59"/>
          <p:cNvSpPr txBox="1"/>
          <p:nvPr/>
        </p:nvSpPr>
        <p:spPr>
          <a:xfrm>
            <a:off x="792379" y="5715000"/>
            <a:ext cx="8199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So MuCap design ensures that we measure the rate </a:t>
            </a:r>
            <a:r>
              <a:rPr lang="en-US" sz="2000" b="1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000" b="1" baseline="-25000">
                <a:solidFill>
                  <a:srgbClr val="0000FF"/>
                </a:solidFill>
              </a:rPr>
              <a:t>S</a:t>
            </a:r>
            <a:r>
              <a:rPr lang="en-US" sz="2000"/>
              <a:t> of the singlet state!</a:t>
            </a:r>
          </a:p>
        </p:txBody>
      </p:sp>
    </p:spTree>
    <p:extLst>
      <p:ext uri="{BB962C8B-B14F-4D97-AF65-F5344CB8AC3E}">
        <p14:creationId xmlns:p14="http://schemas.microsoft.com/office/powerpoint/2010/main" val="390502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experiment MuCap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8" y="762000"/>
            <a:ext cx="845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18"/>
          <p:cNvGrpSpPr>
            <a:grpSpLocks/>
          </p:cNvGrpSpPr>
          <p:nvPr/>
        </p:nvGrpSpPr>
        <p:grpSpPr bwMode="auto">
          <a:xfrm>
            <a:off x="3971627" y="1260475"/>
            <a:ext cx="1911350" cy="2484438"/>
            <a:chOff x="2494" y="638"/>
            <a:chExt cx="1204" cy="1565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 flipV="1">
              <a:off x="2494" y="638"/>
              <a:ext cx="1204" cy="156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62" name="Oval 8"/>
            <p:cNvSpPr>
              <a:spLocks noChangeArrowheads="1"/>
            </p:cNvSpPr>
            <p:nvPr/>
          </p:nvSpPr>
          <p:spPr bwMode="auto">
            <a:xfrm>
              <a:off x="2763" y="1775"/>
              <a:ext cx="72" cy="62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63" name="Oval 9"/>
            <p:cNvSpPr>
              <a:spLocks noChangeArrowheads="1"/>
            </p:cNvSpPr>
            <p:nvPr/>
          </p:nvSpPr>
          <p:spPr bwMode="auto">
            <a:xfrm>
              <a:off x="3047" y="1414"/>
              <a:ext cx="72" cy="62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64" name="Oval 10"/>
            <p:cNvSpPr>
              <a:spLocks noChangeArrowheads="1"/>
            </p:cNvSpPr>
            <p:nvPr/>
          </p:nvSpPr>
          <p:spPr bwMode="auto">
            <a:xfrm>
              <a:off x="3176" y="1240"/>
              <a:ext cx="72" cy="62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65" name="Group 17"/>
          <p:cNvGrpSpPr>
            <a:grpSpLocks/>
          </p:cNvGrpSpPr>
          <p:nvPr/>
        </p:nvGrpSpPr>
        <p:grpSpPr bwMode="auto">
          <a:xfrm>
            <a:off x="2896890" y="3497263"/>
            <a:ext cx="1116012" cy="288925"/>
            <a:chOff x="1817" y="2047"/>
            <a:chExt cx="703" cy="182"/>
          </a:xfrm>
        </p:grpSpPr>
        <p:sp>
          <p:nvSpPr>
            <p:cNvPr id="66" name="Line 6"/>
            <p:cNvSpPr>
              <a:spLocks noChangeShapeType="1"/>
            </p:cNvSpPr>
            <p:nvPr/>
          </p:nvSpPr>
          <p:spPr bwMode="auto">
            <a:xfrm>
              <a:off x="1817" y="2047"/>
              <a:ext cx="703" cy="18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67" name="Oval 11"/>
            <p:cNvSpPr>
              <a:spLocks noChangeArrowheads="1"/>
            </p:cNvSpPr>
            <p:nvPr/>
          </p:nvSpPr>
          <p:spPr bwMode="auto">
            <a:xfrm>
              <a:off x="1952" y="2070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68" name="Oval 12"/>
            <p:cNvSpPr>
              <a:spLocks noChangeArrowheads="1"/>
            </p:cNvSpPr>
            <p:nvPr/>
          </p:nvSpPr>
          <p:spPr bwMode="auto">
            <a:xfrm>
              <a:off x="2050" y="208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69" name="Oval 13"/>
            <p:cNvSpPr>
              <a:spLocks noChangeArrowheads="1"/>
            </p:cNvSpPr>
            <p:nvPr/>
          </p:nvSpPr>
          <p:spPr bwMode="auto">
            <a:xfrm>
              <a:off x="2151" y="2121"/>
              <a:ext cx="34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0" name="Oval 14"/>
            <p:cNvSpPr>
              <a:spLocks noChangeArrowheads="1"/>
            </p:cNvSpPr>
            <p:nvPr/>
          </p:nvSpPr>
          <p:spPr bwMode="auto">
            <a:xfrm>
              <a:off x="2255" y="2155"/>
              <a:ext cx="35" cy="3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1" name="Oval 15"/>
            <p:cNvSpPr>
              <a:spLocks noChangeArrowheads="1"/>
            </p:cNvSpPr>
            <p:nvPr/>
          </p:nvSpPr>
          <p:spPr bwMode="auto">
            <a:xfrm>
              <a:off x="2375" y="217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3822402" y="3657600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  <a:sym typeface="Symbol" pitchFamily="18" charset="2"/>
              </a:rPr>
              <a:t>m</a:t>
            </a:r>
          </a:p>
        </p:txBody>
      </p:sp>
      <p:sp>
        <p:nvSpPr>
          <p:cNvPr id="73" name="Text Box 20"/>
          <p:cNvSpPr txBox="1">
            <a:spLocks noChangeArrowheads="1"/>
          </p:cNvSpPr>
          <p:nvPr/>
        </p:nvSpPr>
        <p:spPr bwMode="auto">
          <a:xfrm>
            <a:off x="5822652" y="93345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e</a:t>
            </a:r>
          </a:p>
        </p:txBody>
      </p:sp>
      <p:grpSp>
        <p:nvGrpSpPr>
          <p:cNvPr id="74" name="Group 4"/>
          <p:cNvGrpSpPr>
            <a:grpSpLocks/>
          </p:cNvGrpSpPr>
          <p:nvPr/>
        </p:nvGrpSpPr>
        <p:grpSpPr bwMode="auto">
          <a:xfrm>
            <a:off x="796840" y="2569206"/>
            <a:ext cx="685800" cy="703893"/>
            <a:chOff x="1824" y="1536"/>
            <a:chExt cx="285" cy="285"/>
          </a:xfrm>
        </p:grpSpPr>
        <p:sp>
          <p:nvSpPr>
            <p:cNvPr id="75" name="Oval 5"/>
            <p:cNvSpPr>
              <a:spLocks noChangeArrowheads="1"/>
            </p:cNvSpPr>
            <p:nvPr/>
          </p:nvSpPr>
          <p:spPr bwMode="auto">
            <a:xfrm>
              <a:off x="1824" y="1536"/>
              <a:ext cx="285" cy="28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6"/>
            <p:cNvSpPr>
              <a:spLocks noChangeShapeType="1"/>
            </p:cNvSpPr>
            <p:nvPr/>
          </p:nvSpPr>
          <p:spPr bwMode="auto">
            <a:xfrm>
              <a:off x="1968" y="1545"/>
              <a:ext cx="0" cy="14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7"/>
            <p:cNvSpPr>
              <a:spLocks noChangeShapeType="1"/>
            </p:cNvSpPr>
            <p:nvPr/>
          </p:nvSpPr>
          <p:spPr bwMode="auto">
            <a:xfrm>
              <a:off x="1968" y="1542"/>
              <a:ext cx="0" cy="5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8"/>
            <p:cNvSpPr>
              <a:spLocks noChangeShapeType="1"/>
            </p:cNvSpPr>
            <p:nvPr/>
          </p:nvSpPr>
          <p:spPr bwMode="auto">
            <a:xfrm rot="-5400000">
              <a:off x="2078" y="1651"/>
              <a:ext cx="0" cy="5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9"/>
            <p:cNvSpPr>
              <a:spLocks noChangeShapeType="1"/>
            </p:cNvSpPr>
            <p:nvPr/>
          </p:nvSpPr>
          <p:spPr bwMode="auto">
            <a:xfrm rot="-5400000">
              <a:off x="1856" y="1651"/>
              <a:ext cx="0" cy="5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10"/>
            <p:cNvSpPr>
              <a:spLocks noChangeShapeType="1"/>
            </p:cNvSpPr>
            <p:nvPr/>
          </p:nvSpPr>
          <p:spPr bwMode="auto">
            <a:xfrm>
              <a:off x="1968" y="1764"/>
              <a:ext cx="0" cy="5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11"/>
            <p:cNvSpPr>
              <a:spLocks noChangeShapeType="1"/>
            </p:cNvSpPr>
            <p:nvPr/>
          </p:nvSpPr>
          <p:spPr bwMode="auto">
            <a:xfrm rot="1800000">
              <a:off x="2028" y="1562"/>
              <a:ext cx="0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Line 12"/>
            <p:cNvSpPr>
              <a:spLocks noChangeShapeType="1"/>
            </p:cNvSpPr>
            <p:nvPr/>
          </p:nvSpPr>
          <p:spPr bwMode="auto">
            <a:xfrm rot="1800000">
              <a:off x="1911" y="1764"/>
              <a:ext cx="0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Line 13"/>
            <p:cNvSpPr>
              <a:spLocks noChangeShapeType="1"/>
            </p:cNvSpPr>
            <p:nvPr/>
          </p:nvSpPr>
          <p:spPr bwMode="auto">
            <a:xfrm rot="3600000">
              <a:off x="2070" y="1606"/>
              <a:ext cx="0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Line 14"/>
            <p:cNvSpPr>
              <a:spLocks noChangeShapeType="1"/>
            </p:cNvSpPr>
            <p:nvPr/>
          </p:nvSpPr>
          <p:spPr bwMode="auto">
            <a:xfrm rot="3600000">
              <a:off x="1870" y="1718"/>
              <a:ext cx="0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5" name="Group 15"/>
            <p:cNvGrpSpPr>
              <a:grpSpLocks/>
            </p:cNvGrpSpPr>
            <p:nvPr/>
          </p:nvGrpSpPr>
          <p:grpSpPr bwMode="auto">
            <a:xfrm flipH="1">
              <a:off x="1913" y="1562"/>
              <a:ext cx="112" cy="236"/>
              <a:chOff x="1281" y="3696"/>
              <a:chExt cx="207" cy="438"/>
            </a:xfrm>
          </p:grpSpPr>
          <p:sp>
            <p:nvSpPr>
              <p:cNvPr id="89" name="Line 16"/>
              <p:cNvSpPr>
                <a:spLocks noChangeShapeType="1"/>
              </p:cNvSpPr>
              <p:nvPr/>
            </p:nvSpPr>
            <p:spPr bwMode="auto">
              <a:xfrm rot="1800000">
                <a:off x="1488" y="3696"/>
                <a:ext cx="0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Line 17"/>
              <p:cNvSpPr>
                <a:spLocks noChangeShapeType="1"/>
              </p:cNvSpPr>
              <p:nvPr/>
            </p:nvSpPr>
            <p:spPr bwMode="auto">
              <a:xfrm rot="1800000">
                <a:off x="1281" y="4074"/>
                <a:ext cx="0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6" name="Group 18"/>
            <p:cNvGrpSpPr>
              <a:grpSpLocks/>
            </p:cNvGrpSpPr>
            <p:nvPr/>
          </p:nvGrpSpPr>
          <p:grpSpPr bwMode="auto">
            <a:xfrm flipV="1">
              <a:off x="1850" y="1622"/>
              <a:ext cx="233" cy="113"/>
              <a:chOff x="678" y="3903"/>
              <a:chExt cx="432" cy="210"/>
            </a:xfrm>
          </p:grpSpPr>
          <p:sp>
            <p:nvSpPr>
              <p:cNvPr id="87" name="Line 19"/>
              <p:cNvSpPr>
                <a:spLocks noChangeShapeType="1"/>
              </p:cNvSpPr>
              <p:nvPr/>
            </p:nvSpPr>
            <p:spPr bwMode="auto">
              <a:xfrm rot="3600000">
                <a:off x="1080" y="3873"/>
                <a:ext cx="0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Line 20"/>
              <p:cNvSpPr>
                <a:spLocks noChangeShapeType="1"/>
              </p:cNvSpPr>
              <p:nvPr/>
            </p:nvSpPr>
            <p:spPr bwMode="auto">
              <a:xfrm rot="3600000">
                <a:off x="708" y="4083"/>
                <a:ext cx="0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1" name="Group 26"/>
          <p:cNvGrpSpPr>
            <a:grpSpLocks/>
          </p:cNvGrpSpPr>
          <p:nvPr/>
        </p:nvGrpSpPr>
        <p:grpSpPr bwMode="auto">
          <a:xfrm>
            <a:off x="5508854" y="1682454"/>
            <a:ext cx="1051598" cy="862307"/>
            <a:chOff x="4800" y="2592"/>
            <a:chExt cx="418" cy="333"/>
          </a:xfrm>
        </p:grpSpPr>
        <p:grpSp>
          <p:nvGrpSpPr>
            <p:cNvPr id="92" name="Group 27"/>
            <p:cNvGrpSpPr>
              <a:grpSpLocks/>
            </p:cNvGrpSpPr>
            <p:nvPr/>
          </p:nvGrpSpPr>
          <p:grpSpPr bwMode="auto">
            <a:xfrm>
              <a:off x="4800" y="2640"/>
              <a:ext cx="285" cy="285"/>
              <a:chOff x="4800" y="2640"/>
              <a:chExt cx="285" cy="285"/>
            </a:xfrm>
          </p:grpSpPr>
          <p:sp>
            <p:nvSpPr>
              <p:cNvPr id="94" name="Oval 28"/>
              <p:cNvSpPr>
                <a:spLocks noChangeArrowheads="1"/>
              </p:cNvSpPr>
              <p:nvPr/>
            </p:nvSpPr>
            <p:spPr bwMode="auto">
              <a:xfrm>
                <a:off x="4800" y="2640"/>
                <a:ext cx="285" cy="285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FF0000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Line 29"/>
              <p:cNvSpPr>
                <a:spLocks noChangeShapeType="1"/>
              </p:cNvSpPr>
              <p:nvPr/>
            </p:nvSpPr>
            <p:spPr bwMode="auto">
              <a:xfrm>
                <a:off x="4944" y="2661"/>
                <a:ext cx="0" cy="128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Line 30"/>
              <p:cNvSpPr>
                <a:spLocks noChangeShapeType="1"/>
              </p:cNvSpPr>
              <p:nvPr/>
            </p:nvSpPr>
            <p:spPr bwMode="auto">
              <a:xfrm>
                <a:off x="4944" y="2646"/>
                <a:ext cx="0" cy="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Line 31"/>
              <p:cNvSpPr>
                <a:spLocks noChangeShapeType="1"/>
              </p:cNvSpPr>
              <p:nvPr/>
            </p:nvSpPr>
            <p:spPr bwMode="auto">
              <a:xfrm rot="-5400000">
                <a:off x="5054" y="2755"/>
                <a:ext cx="0" cy="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Line 32"/>
              <p:cNvSpPr>
                <a:spLocks noChangeShapeType="1"/>
              </p:cNvSpPr>
              <p:nvPr/>
            </p:nvSpPr>
            <p:spPr bwMode="auto">
              <a:xfrm rot="-5400000">
                <a:off x="4832" y="2755"/>
                <a:ext cx="0" cy="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Line 33"/>
              <p:cNvSpPr>
                <a:spLocks noChangeShapeType="1"/>
              </p:cNvSpPr>
              <p:nvPr/>
            </p:nvSpPr>
            <p:spPr bwMode="auto">
              <a:xfrm>
                <a:off x="4944" y="2868"/>
                <a:ext cx="0" cy="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Arc 34"/>
              <p:cNvSpPr>
                <a:spLocks/>
              </p:cNvSpPr>
              <p:nvPr/>
            </p:nvSpPr>
            <p:spPr bwMode="auto">
              <a:xfrm>
                <a:off x="4948" y="2653"/>
                <a:ext cx="128" cy="137"/>
              </a:xfrm>
              <a:custGeom>
                <a:avLst/>
                <a:gdLst>
                  <a:gd name="G0" fmla="+- 0 0 0"/>
                  <a:gd name="G1" fmla="+- 21595 0 0"/>
                  <a:gd name="G2" fmla="+- 21600 0 0"/>
                  <a:gd name="T0" fmla="*/ 474 w 21156"/>
                  <a:gd name="T1" fmla="*/ 0 h 21595"/>
                  <a:gd name="T2" fmla="*/ 21156 w 21156"/>
                  <a:gd name="T3" fmla="*/ 17239 h 21595"/>
                  <a:gd name="T4" fmla="*/ 0 w 21156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156" h="21595" fill="none" extrusionOk="0">
                    <a:moveTo>
                      <a:pt x="473" y="0"/>
                    </a:moveTo>
                    <a:cubicBezTo>
                      <a:pt x="10544" y="221"/>
                      <a:pt x="19124" y="7373"/>
                      <a:pt x="21156" y="17238"/>
                    </a:cubicBezTo>
                  </a:path>
                  <a:path w="21156" h="21595" stroke="0" extrusionOk="0">
                    <a:moveTo>
                      <a:pt x="473" y="0"/>
                    </a:moveTo>
                    <a:cubicBezTo>
                      <a:pt x="10544" y="221"/>
                      <a:pt x="19124" y="7373"/>
                      <a:pt x="21156" y="17238"/>
                    </a:cubicBezTo>
                    <a:lnTo>
                      <a:pt x="0" y="21595"/>
                    </a:lnTo>
                    <a:close/>
                  </a:path>
                </a:pathLst>
              </a:custGeom>
              <a:solidFill>
                <a:srgbClr val="00FF00"/>
              </a:solidFill>
              <a:ln w="19050">
                <a:solidFill>
                  <a:srgbClr val="00FF00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Line 35"/>
              <p:cNvSpPr>
                <a:spLocks noChangeShapeType="1"/>
              </p:cNvSpPr>
              <p:nvPr/>
            </p:nvSpPr>
            <p:spPr bwMode="auto">
              <a:xfrm rot="1800000">
                <a:off x="5004" y="2666"/>
                <a:ext cx="0" cy="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Line 36"/>
              <p:cNvSpPr>
                <a:spLocks noChangeShapeType="1"/>
              </p:cNvSpPr>
              <p:nvPr/>
            </p:nvSpPr>
            <p:spPr bwMode="auto">
              <a:xfrm rot="1800000">
                <a:off x="4887" y="2868"/>
                <a:ext cx="0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Line 37"/>
              <p:cNvSpPr>
                <a:spLocks noChangeShapeType="1"/>
              </p:cNvSpPr>
              <p:nvPr/>
            </p:nvSpPr>
            <p:spPr bwMode="auto">
              <a:xfrm rot="3600000">
                <a:off x="5046" y="2710"/>
                <a:ext cx="0" cy="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Line 38"/>
              <p:cNvSpPr>
                <a:spLocks noChangeShapeType="1"/>
              </p:cNvSpPr>
              <p:nvPr/>
            </p:nvSpPr>
            <p:spPr bwMode="auto">
              <a:xfrm rot="3600000">
                <a:off x="4846" y="2822"/>
                <a:ext cx="0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5" name="Group 39"/>
              <p:cNvGrpSpPr>
                <a:grpSpLocks/>
              </p:cNvGrpSpPr>
              <p:nvPr/>
            </p:nvGrpSpPr>
            <p:grpSpPr bwMode="auto">
              <a:xfrm flipH="1">
                <a:off x="4889" y="2666"/>
                <a:ext cx="112" cy="236"/>
                <a:chOff x="1281" y="3696"/>
                <a:chExt cx="207" cy="438"/>
              </a:xfrm>
            </p:grpSpPr>
            <p:sp>
              <p:nvSpPr>
                <p:cNvPr id="109" name="Line 40"/>
                <p:cNvSpPr>
                  <a:spLocks noChangeShapeType="1"/>
                </p:cNvSpPr>
                <p:nvPr/>
              </p:nvSpPr>
              <p:spPr bwMode="auto">
                <a:xfrm rot="1800000">
                  <a:off x="1488" y="3696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" name="Line 41"/>
                <p:cNvSpPr>
                  <a:spLocks noChangeShapeType="1"/>
                </p:cNvSpPr>
                <p:nvPr/>
              </p:nvSpPr>
              <p:spPr bwMode="auto">
                <a:xfrm rot="1800000">
                  <a:off x="1281" y="4074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06" name="Group 42"/>
              <p:cNvGrpSpPr>
                <a:grpSpLocks/>
              </p:cNvGrpSpPr>
              <p:nvPr/>
            </p:nvGrpSpPr>
            <p:grpSpPr bwMode="auto">
              <a:xfrm flipV="1">
                <a:off x="4826" y="2726"/>
                <a:ext cx="233" cy="113"/>
                <a:chOff x="678" y="3903"/>
                <a:chExt cx="432" cy="210"/>
              </a:xfrm>
            </p:grpSpPr>
            <p:sp>
              <p:nvSpPr>
                <p:cNvPr id="107" name="Line 43"/>
                <p:cNvSpPr>
                  <a:spLocks noChangeShapeType="1"/>
                </p:cNvSpPr>
                <p:nvPr/>
              </p:nvSpPr>
              <p:spPr bwMode="auto">
                <a:xfrm rot="3600000">
                  <a:off x="1080" y="387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Line 44"/>
                <p:cNvSpPr>
                  <a:spLocks noChangeShapeType="1"/>
                </p:cNvSpPr>
                <p:nvPr/>
              </p:nvSpPr>
              <p:spPr bwMode="auto">
                <a:xfrm rot="3600000">
                  <a:off x="708" y="408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93" name="Rectangle 45"/>
            <p:cNvSpPr>
              <a:spLocks noChangeArrowheads="1"/>
            </p:cNvSpPr>
            <p:nvPr/>
          </p:nvSpPr>
          <p:spPr bwMode="auto">
            <a:xfrm>
              <a:off x="5076" y="2592"/>
              <a:ext cx="142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FF00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800" b="0" i="0" u="none" strike="noStrike" kern="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39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utoUpdateAnimBg="0"/>
      <p:bldP spid="73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technique: Hydrogen time projection chamber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207" name="Rectangle 206"/>
          <p:cNvSpPr/>
          <p:nvPr/>
        </p:nvSpPr>
        <p:spPr bwMode="auto">
          <a:xfrm>
            <a:off x="0" y="3505200"/>
            <a:ext cx="9144000" cy="33528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</a:endParaRPr>
          </a:p>
        </p:txBody>
      </p:sp>
      <p:pic>
        <p:nvPicPr>
          <p:cNvPr id="208" name="Picture 21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65833"/>
            <a:ext cx="3370004" cy="24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" name="Rectangle 22" descr="Light upward diagonal"/>
          <p:cNvSpPr>
            <a:spLocks noChangeArrowheads="1"/>
          </p:cNvSpPr>
          <p:nvPr/>
        </p:nvSpPr>
        <p:spPr bwMode="auto">
          <a:xfrm>
            <a:off x="4419600" y="1446073"/>
            <a:ext cx="4572000" cy="17543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7500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400"/>
              <a:t>10 bar ultra-pure H</a:t>
            </a:r>
            <a:r>
              <a:rPr lang="en-US" sz="2400" baseline="-25000"/>
              <a:t>2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7500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400"/>
              <a:t>No materials in fiducial volume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7500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400"/>
              <a:t>3D muon track reconstruction</a:t>
            </a:r>
          </a:p>
        </p:txBody>
      </p:sp>
      <p:grpSp>
        <p:nvGrpSpPr>
          <p:cNvPr id="210" name="Group 11"/>
          <p:cNvGrpSpPr>
            <a:grpSpLocks/>
          </p:cNvGrpSpPr>
          <p:nvPr/>
        </p:nvGrpSpPr>
        <p:grpSpPr bwMode="auto">
          <a:xfrm>
            <a:off x="3276600" y="3676650"/>
            <a:ext cx="5743575" cy="3105150"/>
            <a:chOff x="1122" y="1014"/>
            <a:chExt cx="3618" cy="1956"/>
          </a:xfrm>
        </p:grpSpPr>
        <p:sp>
          <p:nvSpPr>
            <p:cNvPr id="211" name="AutoShape 12"/>
            <p:cNvSpPr>
              <a:spLocks noChangeArrowheads="1"/>
            </p:cNvSpPr>
            <p:nvPr/>
          </p:nvSpPr>
          <p:spPr bwMode="auto">
            <a:xfrm>
              <a:off x="1122" y="1020"/>
              <a:ext cx="3618" cy="1950"/>
            </a:xfrm>
            <a:prstGeom prst="cube">
              <a:avLst>
                <a:gd name="adj" fmla="val 34255"/>
              </a:avLst>
            </a:prstGeom>
            <a:no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Line 13"/>
            <p:cNvSpPr>
              <a:spLocks noChangeShapeType="1"/>
            </p:cNvSpPr>
            <p:nvPr/>
          </p:nvSpPr>
          <p:spPr bwMode="auto">
            <a:xfrm flipV="1">
              <a:off x="1134" y="2280"/>
              <a:ext cx="666" cy="67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Line 14"/>
            <p:cNvSpPr>
              <a:spLocks noChangeShapeType="1"/>
            </p:cNvSpPr>
            <p:nvPr/>
          </p:nvSpPr>
          <p:spPr bwMode="auto">
            <a:xfrm>
              <a:off x="1794" y="1014"/>
              <a:ext cx="1" cy="127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Line 15"/>
            <p:cNvSpPr>
              <a:spLocks noChangeShapeType="1"/>
            </p:cNvSpPr>
            <p:nvPr/>
          </p:nvSpPr>
          <p:spPr bwMode="auto">
            <a:xfrm flipH="1">
              <a:off x="1794" y="2292"/>
              <a:ext cx="2946" cy="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5" name="Line 17"/>
          <p:cNvSpPr>
            <a:spLocks noChangeShapeType="1"/>
          </p:cNvSpPr>
          <p:nvPr/>
        </p:nvSpPr>
        <p:spPr bwMode="auto">
          <a:xfrm>
            <a:off x="609600" y="4533900"/>
            <a:ext cx="6019800" cy="68580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6" name="Line 18"/>
          <p:cNvSpPr>
            <a:spLocks noChangeShapeType="1"/>
          </p:cNvSpPr>
          <p:nvPr/>
        </p:nvSpPr>
        <p:spPr bwMode="auto">
          <a:xfrm flipV="1">
            <a:off x="3938524" y="5905500"/>
            <a:ext cx="2882900" cy="213519"/>
          </a:xfrm>
          <a:prstGeom prst="line">
            <a:avLst/>
          </a:prstGeom>
          <a:noFill/>
          <a:ln w="635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7" name="Oval 19"/>
          <p:cNvSpPr>
            <a:spLocks noChangeArrowheads="1"/>
          </p:cNvSpPr>
          <p:nvPr/>
        </p:nvSpPr>
        <p:spPr bwMode="auto">
          <a:xfrm>
            <a:off x="3886200" y="4972704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8" name="Oval 20"/>
          <p:cNvSpPr>
            <a:spLocks noChangeArrowheads="1"/>
          </p:cNvSpPr>
          <p:nvPr/>
        </p:nvSpPr>
        <p:spPr bwMode="auto">
          <a:xfrm>
            <a:off x="4041775" y="49895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9" name="Oval 21"/>
          <p:cNvSpPr>
            <a:spLocks noChangeArrowheads="1"/>
          </p:cNvSpPr>
          <p:nvPr/>
        </p:nvSpPr>
        <p:spPr bwMode="auto">
          <a:xfrm>
            <a:off x="4184650" y="50085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0" name="Oval 22"/>
          <p:cNvSpPr>
            <a:spLocks noChangeArrowheads="1"/>
          </p:cNvSpPr>
          <p:nvPr/>
        </p:nvSpPr>
        <p:spPr bwMode="auto">
          <a:xfrm>
            <a:off x="4318000" y="503713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1" name="Oval 23"/>
          <p:cNvSpPr>
            <a:spLocks noChangeArrowheads="1"/>
          </p:cNvSpPr>
          <p:nvPr/>
        </p:nvSpPr>
        <p:spPr bwMode="auto">
          <a:xfrm>
            <a:off x="4470400" y="50276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2" name="Oval 24"/>
          <p:cNvSpPr>
            <a:spLocks noChangeArrowheads="1"/>
          </p:cNvSpPr>
          <p:nvPr/>
        </p:nvSpPr>
        <p:spPr bwMode="auto">
          <a:xfrm>
            <a:off x="4603750" y="505618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3" name="Oval 25"/>
          <p:cNvSpPr>
            <a:spLocks noChangeArrowheads="1"/>
          </p:cNvSpPr>
          <p:nvPr/>
        </p:nvSpPr>
        <p:spPr bwMode="auto">
          <a:xfrm>
            <a:off x="4737100" y="50657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4" name="Oval 26"/>
          <p:cNvSpPr>
            <a:spLocks noChangeArrowheads="1"/>
          </p:cNvSpPr>
          <p:nvPr/>
        </p:nvSpPr>
        <p:spPr bwMode="auto">
          <a:xfrm>
            <a:off x="4889500" y="50657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5" name="Oval 27"/>
          <p:cNvSpPr>
            <a:spLocks noChangeArrowheads="1"/>
          </p:cNvSpPr>
          <p:nvPr/>
        </p:nvSpPr>
        <p:spPr bwMode="auto">
          <a:xfrm>
            <a:off x="5041900" y="509428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6" name="Oval 28"/>
          <p:cNvSpPr>
            <a:spLocks noChangeArrowheads="1"/>
          </p:cNvSpPr>
          <p:nvPr/>
        </p:nvSpPr>
        <p:spPr bwMode="auto">
          <a:xfrm>
            <a:off x="5165725" y="509428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7" name="Oval 29"/>
          <p:cNvSpPr>
            <a:spLocks noChangeArrowheads="1"/>
          </p:cNvSpPr>
          <p:nvPr/>
        </p:nvSpPr>
        <p:spPr bwMode="auto">
          <a:xfrm>
            <a:off x="5318125" y="51228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8" name="Oval 30"/>
          <p:cNvSpPr>
            <a:spLocks noChangeArrowheads="1"/>
          </p:cNvSpPr>
          <p:nvPr/>
        </p:nvSpPr>
        <p:spPr bwMode="auto">
          <a:xfrm>
            <a:off x="5461000" y="51419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9" name="Oval 31"/>
          <p:cNvSpPr>
            <a:spLocks noChangeArrowheads="1"/>
          </p:cNvSpPr>
          <p:nvPr/>
        </p:nvSpPr>
        <p:spPr bwMode="auto">
          <a:xfrm>
            <a:off x="5603875" y="513238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0" name="Oval 32"/>
          <p:cNvSpPr>
            <a:spLocks noChangeArrowheads="1"/>
          </p:cNvSpPr>
          <p:nvPr/>
        </p:nvSpPr>
        <p:spPr bwMode="auto">
          <a:xfrm>
            <a:off x="5708650" y="51609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1" name="Oval 33"/>
          <p:cNvSpPr>
            <a:spLocks noChangeArrowheads="1"/>
          </p:cNvSpPr>
          <p:nvPr/>
        </p:nvSpPr>
        <p:spPr bwMode="auto">
          <a:xfrm>
            <a:off x="5851525" y="51990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2" name="Oval 34"/>
          <p:cNvSpPr>
            <a:spLocks noChangeArrowheads="1"/>
          </p:cNvSpPr>
          <p:nvPr/>
        </p:nvSpPr>
        <p:spPr bwMode="auto">
          <a:xfrm>
            <a:off x="5975350" y="51800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3" name="Oval 35"/>
          <p:cNvSpPr>
            <a:spLocks noChangeArrowheads="1"/>
          </p:cNvSpPr>
          <p:nvPr/>
        </p:nvSpPr>
        <p:spPr bwMode="auto">
          <a:xfrm>
            <a:off x="6108700" y="52181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4" name="Oval 36"/>
          <p:cNvSpPr>
            <a:spLocks noChangeArrowheads="1"/>
          </p:cNvSpPr>
          <p:nvPr/>
        </p:nvSpPr>
        <p:spPr bwMode="auto">
          <a:xfrm>
            <a:off x="6232525" y="52371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5" name="Oval 37"/>
          <p:cNvSpPr>
            <a:spLocks noChangeArrowheads="1"/>
          </p:cNvSpPr>
          <p:nvPr/>
        </p:nvSpPr>
        <p:spPr bwMode="auto">
          <a:xfrm>
            <a:off x="6346825" y="52181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6" name="Text Box 39"/>
          <p:cNvSpPr txBox="1">
            <a:spLocks noChangeArrowheads="1"/>
          </p:cNvSpPr>
          <p:nvPr/>
        </p:nvSpPr>
        <p:spPr bwMode="auto">
          <a:xfrm>
            <a:off x="6705600" y="47625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" charset="2"/>
              </a:rPr>
              <a:t>m</a:t>
            </a:r>
            <a:r>
              <a:rPr kumimoji="0" lang="en-US" sz="1800" b="0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</a:t>
            </a:r>
          </a:p>
        </p:txBody>
      </p:sp>
      <p:sp>
        <p:nvSpPr>
          <p:cNvPr id="237" name="Oval 41"/>
          <p:cNvSpPr>
            <a:spLocks noChangeArrowheads="1"/>
          </p:cNvSpPr>
          <p:nvPr/>
        </p:nvSpPr>
        <p:spPr bwMode="auto">
          <a:xfrm>
            <a:off x="6712299" y="5239623"/>
            <a:ext cx="172706" cy="158532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8" name="Line 43"/>
          <p:cNvSpPr>
            <a:spLocks noChangeShapeType="1"/>
          </p:cNvSpPr>
          <p:nvPr/>
        </p:nvSpPr>
        <p:spPr bwMode="auto">
          <a:xfrm flipV="1">
            <a:off x="3422650" y="5665788"/>
            <a:ext cx="1038225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9" name="Line 44"/>
          <p:cNvSpPr>
            <a:spLocks noChangeShapeType="1"/>
          </p:cNvSpPr>
          <p:nvPr/>
        </p:nvSpPr>
        <p:spPr bwMode="auto">
          <a:xfrm flipV="1">
            <a:off x="3527425" y="565626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0" name="Line 45"/>
          <p:cNvSpPr>
            <a:spLocks noChangeShapeType="1"/>
          </p:cNvSpPr>
          <p:nvPr/>
        </p:nvSpPr>
        <p:spPr bwMode="auto">
          <a:xfrm flipV="1">
            <a:off x="3651250" y="563721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1" name="Line 46"/>
          <p:cNvSpPr>
            <a:spLocks noChangeShapeType="1"/>
          </p:cNvSpPr>
          <p:nvPr/>
        </p:nvSpPr>
        <p:spPr bwMode="auto">
          <a:xfrm flipV="1">
            <a:off x="3746500" y="563721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2" name="Line 47"/>
          <p:cNvSpPr>
            <a:spLocks noChangeShapeType="1"/>
          </p:cNvSpPr>
          <p:nvPr/>
        </p:nvSpPr>
        <p:spPr bwMode="auto">
          <a:xfrm flipV="1">
            <a:off x="3841750" y="564673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3" name="Line 48"/>
          <p:cNvSpPr>
            <a:spLocks noChangeShapeType="1"/>
          </p:cNvSpPr>
          <p:nvPr/>
        </p:nvSpPr>
        <p:spPr bwMode="auto">
          <a:xfrm flipV="1">
            <a:off x="3937000" y="565626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4" name="Line 49"/>
          <p:cNvSpPr>
            <a:spLocks noChangeShapeType="1"/>
          </p:cNvSpPr>
          <p:nvPr/>
        </p:nvSpPr>
        <p:spPr bwMode="auto">
          <a:xfrm flipV="1">
            <a:off x="4032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5" name="Line 50"/>
          <p:cNvSpPr>
            <a:spLocks noChangeShapeType="1"/>
          </p:cNvSpPr>
          <p:nvPr/>
        </p:nvSpPr>
        <p:spPr bwMode="auto">
          <a:xfrm flipV="1">
            <a:off x="4127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6" name="Line 51"/>
          <p:cNvSpPr>
            <a:spLocks noChangeShapeType="1"/>
          </p:cNvSpPr>
          <p:nvPr/>
        </p:nvSpPr>
        <p:spPr bwMode="auto">
          <a:xfrm flipV="1">
            <a:off x="4222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7" name="Line 52"/>
          <p:cNvSpPr>
            <a:spLocks noChangeShapeType="1"/>
          </p:cNvSpPr>
          <p:nvPr/>
        </p:nvSpPr>
        <p:spPr bwMode="auto">
          <a:xfrm flipV="1">
            <a:off x="4318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8" name="Line 53"/>
          <p:cNvSpPr>
            <a:spLocks noChangeShapeType="1"/>
          </p:cNvSpPr>
          <p:nvPr/>
        </p:nvSpPr>
        <p:spPr bwMode="auto">
          <a:xfrm flipV="1">
            <a:off x="4413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9" name="Line 54"/>
          <p:cNvSpPr>
            <a:spLocks noChangeShapeType="1"/>
          </p:cNvSpPr>
          <p:nvPr/>
        </p:nvSpPr>
        <p:spPr bwMode="auto">
          <a:xfrm flipV="1">
            <a:off x="4508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0" name="Line 55"/>
          <p:cNvSpPr>
            <a:spLocks noChangeShapeType="1"/>
          </p:cNvSpPr>
          <p:nvPr/>
        </p:nvSpPr>
        <p:spPr bwMode="auto">
          <a:xfrm flipV="1">
            <a:off x="4603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1" name="Line 56"/>
          <p:cNvSpPr>
            <a:spLocks noChangeShapeType="1"/>
          </p:cNvSpPr>
          <p:nvPr/>
        </p:nvSpPr>
        <p:spPr bwMode="auto">
          <a:xfrm flipV="1">
            <a:off x="4699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2" name="Line 57"/>
          <p:cNvSpPr>
            <a:spLocks noChangeShapeType="1"/>
          </p:cNvSpPr>
          <p:nvPr/>
        </p:nvSpPr>
        <p:spPr bwMode="auto">
          <a:xfrm flipV="1">
            <a:off x="4794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3" name="Line 58"/>
          <p:cNvSpPr>
            <a:spLocks noChangeShapeType="1"/>
          </p:cNvSpPr>
          <p:nvPr/>
        </p:nvSpPr>
        <p:spPr bwMode="auto">
          <a:xfrm flipV="1">
            <a:off x="4889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4" name="Line 59"/>
          <p:cNvSpPr>
            <a:spLocks noChangeShapeType="1"/>
          </p:cNvSpPr>
          <p:nvPr/>
        </p:nvSpPr>
        <p:spPr bwMode="auto">
          <a:xfrm flipV="1">
            <a:off x="4984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5" name="Line 60"/>
          <p:cNvSpPr>
            <a:spLocks noChangeShapeType="1"/>
          </p:cNvSpPr>
          <p:nvPr/>
        </p:nvSpPr>
        <p:spPr bwMode="auto">
          <a:xfrm flipV="1">
            <a:off x="5080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6" name="Line 61"/>
          <p:cNvSpPr>
            <a:spLocks noChangeShapeType="1"/>
          </p:cNvSpPr>
          <p:nvPr/>
        </p:nvSpPr>
        <p:spPr bwMode="auto">
          <a:xfrm flipV="1">
            <a:off x="5175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7" name="Line 62"/>
          <p:cNvSpPr>
            <a:spLocks noChangeShapeType="1"/>
          </p:cNvSpPr>
          <p:nvPr/>
        </p:nvSpPr>
        <p:spPr bwMode="auto">
          <a:xfrm flipV="1">
            <a:off x="5270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8" name="Line 63"/>
          <p:cNvSpPr>
            <a:spLocks noChangeShapeType="1"/>
          </p:cNvSpPr>
          <p:nvPr/>
        </p:nvSpPr>
        <p:spPr bwMode="auto">
          <a:xfrm flipV="1">
            <a:off x="5365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9" name="Line 64"/>
          <p:cNvSpPr>
            <a:spLocks noChangeShapeType="1"/>
          </p:cNvSpPr>
          <p:nvPr/>
        </p:nvSpPr>
        <p:spPr bwMode="auto">
          <a:xfrm flipV="1">
            <a:off x="5461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0" name="Line 65"/>
          <p:cNvSpPr>
            <a:spLocks noChangeShapeType="1"/>
          </p:cNvSpPr>
          <p:nvPr/>
        </p:nvSpPr>
        <p:spPr bwMode="auto">
          <a:xfrm flipV="1">
            <a:off x="5556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1" name="Line 66"/>
          <p:cNvSpPr>
            <a:spLocks noChangeShapeType="1"/>
          </p:cNvSpPr>
          <p:nvPr/>
        </p:nvSpPr>
        <p:spPr bwMode="auto">
          <a:xfrm flipV="1">
            <a:off x="5651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2" name="Line 67"/>
          <p:cNvSpPr>
            <a:spLocks noChangeShapeType="1"/>
          </p:cNvSpPr>
          <p:nvPr/>
        </p:nvSpPr>
        <p:spPr bwMode="auto">
          <a:xfrm flipV="1">
            <a:off x="5746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3" name="Line 68"/>
          <p:cNvSpPr>
            <a:spLocks noChangeShapeType="1"/>
          </p:cNvSpPr>
          <p:nvPr/>
        </p:nvSpPr>
        <p:spPr bwMode="auto">
          <a:xfrm flipV="1">
            <a:off x="5842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4" name="Line 69"/>
          <p:cNvSpPr>
            <a:spLocks noChangeShapeType="1"/>
          </p:cNvSpPr>
          <p:nvPr/>
        </p:nvSpPr>
        <p:spPr bwMode="auto">
          <a:xfrm flipV="1">
            <a:off x="5937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5" name="Line 70"/>
          <p:cNvSpPr>
            <a:spLocks noChangeShapeType="1"/>
          </p:cNvSpPr>
          <p:nvPr/>
        </p:nvSpPr>
        <p:spPr bwMode="auto">
          <a:xfrm flipV="1">
            <a:off x="6032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6" name="Line 71"/>
          <p:cNvSpPr>
            <a:spLocks noChangeShapeType="1"/>
          </p:cNvSpPr>
          <p:nvPr/>
        </p:nvSpPr>
        <p:spPr bwMode="auto">
          <a:xfrm flipV="1">
            <a:off x="6127750" y="5676900"/>
            <a:ext cx="1035050" cy="10652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7" name="Line 72"/>
          <p:cNvSpPr>
            <a:spLocks noChangeShapeType="1"/>
          </p:cNvSpPr>
          <p:nvPr/>
        </p:nvSpPr>
        <p:spPr bwMode="auto">
          <a:xfrm flipV="1">
            <a:off x="6223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8" name="Line 73"/>
          <p:cNvSpPr>
            <a:spLocks noChangeShapeType="1"/>
          </p:cNvSpPr>
          <p:nvPr/>
        </p:nvSpPr>
        <p:spPr bwMode="auto">
          <a:xfrm flipV="1">
            <a:off x="6318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9" name="Line 74"/>
          <p:cNvSpPr>
            <a:spLocks noChangeShapeType="1"/>
          </p:cNvSpPr>
          <p:nvPr/>
        </p:nvSpPr>
        <p:spPr bwMode="auto">
          <a:xfrm flipV="1">
            <a:off x="6413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0" name="Line 75"/>
          <p:cNvSpPr>
            <a:spLocks noChangeShapeType="1"/>
          </p:cNvSpPr>
          <p:nvPr/>
        </p:nvSpPr>
        <p:spPr bwMode="auto">
          <a:xfrm flipV="1">
            <a:off x="6508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1" name="Line 76"/>
          <p:cNvSpPr>
            <a:spLocks noChangeShapeType="1"/>
          </p:cNvSpPr>
          <p:nvPr/>
        </p:nvSpPr>
        <p:spPr bwMode="auto">
          <a:xfrm flipV="1">
            <a:off x="6604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2" name="Line 77"/>
          <p:cNvSpPr>
            <a:spLocks noChangeShapeType="1"/>
          </p:cNvSpPr>
          <p:nvPr/>
        </p:nvSpPr>
        <p:spPr bwMode="auto">
          <a:xfrm flipV="1">
            <a:off x="6699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3" name="Line 78"/>
          <p:cNvSpPr>
            <a:spLocks noChangeShapeType="1"/>
          </p:cNvSpPr>
          <p:nvPr/>
        </p:nvSpPr>
        <p:spPr bwMode="auto">
          <a:xfrm flipV="1">
            <a:off x="6794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4" name="Line 79"/>
          <p:cNvSpPr>
            <a:spLocks noChangeShapeType="1"/>
          </p:cNvSpPr>
          <p:nvPr/>
        </p:nvSpPr>
        <p:spPr bwMode="auto">
          <a:xfrm flipV="1">
            <a:off x="6889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5" name="Line 80"/>
          <p:cNvSpPr>
            <a:spLocks noChangeShapeType="1"/>
          </p:cNvSpPr>
          <p:nvPr/>
        </p:nvSpPr>
        <p:spPr bwMode="auto">
          <a:xfrm flipV="1">
            <a:off x="6985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6" name="Line 81"/>
          <p:cNvSpPr>
            <a:spLocks noChangeShapeType="1"/>
          </p:cNvSpPr>
          <p:nvPr/>
        </p:nvSpPr>
        <p:spPr bwMode="auto">
          <a:xfrm flipV="1">
            <a:off x="7080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7" name="Line 82"/>
          <p:cNvSpPr>
            <a:spLocks noChangeShapeType="1"/>
          </p:cNvSpPr>
          <p:nvPr/>
        </p:nvSpPr>
        <p:spPr bwMode="auto">
          <a:xfrm flipV="1">
            <a:off x="7175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8" name="Line 83"/>
          <p:cNvSpPr>
            <a:spLocks noChangeShapeType="1"/>
          </p:cNvSpPr>
          <p:nvPr/>
        </p:nvSpPr>
        <p:spPr bwMode="auto">
          <a:xfrm flipV="1">
            <a:off x="7270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9" name="Line 84"/>
          <p:cNvSpPr>
            <a:spLocks noChangeShapeType="1"/>
          </p:cNvSpPr>
          <p:nvPr/>
        </p:nvSpPr>
        <p:spPr bwMode="auto">
          <a:xfrm flipV="1">
            <a:off x="7366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0" name="Line 85"/>
          <p:cNvSpPr>
            <a:spLocks noChangeShapeType="1"/>
          </p:cNvSpPr>
          <p:nvPr/>
        </p:nvSpPr>
        <p:spPr bwMode="auto">
          <a:xfrm flipV="1">
            <a:off x="7461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1" name="Line 86"/>
          <p:cNvSpPr>
            <a:spLocks noChangeShapeType="1"/>
          </p:cNvSpPr>
          <p:nvPr/>
        </p:nvSpPr>
        <p:spPr bwMode="auto">
          <a:xfrm flipV="1">
            <a:off x="7556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2" name="Line 87"/>
          <p:cNvSpPr>
            <a:spLocks noChangeShapeType="1"/>
          </p:cNvSpPr>
          <p:nvPr/>
        </p:nvSpPr>
        <p:spPr bwMode="auto">
          <a:xfrm flipV="1">
            <a:off x="7651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3" name="Line 88"/>
          <p:cNvSpPr>
            <a:spLocks noChangeShapeType="1"/>
          </p:cNvSpPr>
          <p:nvPr/>
        </p:nvSpPr>
        <p:spPr bwMode="auto">
          <a:xfrm flipV="1">
            <a:off x="7772400" y="5753100"/>
            <a:ext cx="9144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4" name="Line 89"/>
          <p:cNvSpPr>
            <a:spLocks noChangeShapeType="1"/>
          </p:cNvSpPr>
          <p:nvPr/>
        </p:nvSpPr>
        <p:spPr bwMode="auto">
          <a:xfrm flipV="1">
            <a:off x="7842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5" name="Line 90"/>
          <p:cNvSpPr>
            <a:spLocks noChangeShapeType="1"/>
          </p:cNvSpPr>
          <p:nvPr/>
        </p:nvSpPr>
        <p:spPr bwMode="auto">
          <a:xfrm flipV="1">
            <a:off x="7937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6" name="Line 91"/>
          <p:cNvSpPr>
            <a:spLocks noChangeShapeType="1"/>
          </p:cNvSpPr>
          <p:nvPr/>
        </p:nvSpPr>
        <p:spPr bwMode="auto">
          <a:xfrm>
            <a:off x="3394075" y="66563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7" name="Line 92"/>
          <p:cNvSpPr>
            <a:spLocks noChangeShapeType="1"/>
          </p:cNvSpPr>
          <p:nvPr/>
        </p:nvSpPr>
        <p:spPr bwMode="auto">
          <a:xfrm>
            <a:off x="3479800" y="65706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8" name="Line 93"/>
          <p:cNvSpPr>
            <a:spLocks noChangeShapeType="1"/>
          </p:cNvSpPr>
          <p:nvPr/>
        </p:nvSpPr>
        <p:spPr bwMode="auto">
          <a:xfrm>
            <a:off x="3565525" y="64849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9" name="Line 94"/>
          <p:cNvSpPr>
            <a:spLocks noChangeShapeType="1"/>
          </p:cNvSpPr>
          <p:nvPr/>
        </p:nvSpPr>
        <p:spPr bwMode="auto">
          <a:xfrm>
            <a:off x="3651250" y="63992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0" name="Line 95"/>
          <p:cNvSpPr>
            <a:spLocks noChangeShapeType="1"/>
          </p:cNvSpPr>
          <p:nvPr/>
        </p:nvSpPr>
        <p:spPr bwMode="auto">
          <a:xfrm>
            <a:off x="3736975" y="63134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1" name="Line 96"/>
          <p:cNvSpPr>
            <a:spLocks noChangeShapeType="1"/>
          </p:cNvSpPr>
          <p:nvPr/>
        </p:nvSpPr>
        <p:spPr bwMode="auto">
          <a:xfrm>
            <a:off x="3822700" y="62277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2" name="Line 97"/>
          <p:cNvSpPr>
            <a:spLocks noChangeShapeType="1"/>
          </p:cNvSpPr>
          <p:nvPr/>
        </p:nvSpPr>
        <p:spPr bwMode="auto">
          <a:xfrm>
            <a:off x="3908425" y="61420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3" name="Line 98"/>
          <p:cNvSpPr>
            <a:spLocks noChangeShapeType="1"/>
          </p:cNvSpPr>
          <p:nvPr/>
        </p:nvSpPr>
        <p:spPr bwMode="auto">
          <a:xfrm>
            <a:off x="3994150" y="60563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4" name="Line 99"/>
          <p:cNvSpPr>
            <a:spLocks noChangeShapeType="1"/>
          </p:cNvSpPr>
          <p:nvPr/>
        </p:nvSpPr>
        <p:spPr bwMode="auto">
          <a:xfrm>
            <a:off x="4079875" y="59705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5" name="Line 100"/>
          <p:cNvSpPr>
            <a:spLocks noChangeShapeType="1"/>
          </p:cNvSpPr>
          <p:nvPr/>
        </p:nvSpPr>
        <p:spPr bwMode="auto">
          <a:xfrm>
            <a:off x="4165600" y="58848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6" name="Line 101"/>
          <p:cNvSpPr>
            <a:spLocks noChangeShapeType="1"/>
          </p:cNvSpPr>
          <p:nvPr/>
        </p:nvSpPr>
        <p:spPr bwMode="auto">
          <a:xfrm>
            <a:off x="4251325" y="57991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7" name="Line 102"/>
          <p:cNvSpPr>
            <a:spLocks noChangeShapeType="1"/>
          </p:cNvSpPr>
          <p:nvPr/>
        </p:nvSpPr>
        <p:spPr bwMode="auto">
          <a:xfrm>
            <a:off x="4337050" y="57134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8" name="Line 104"/>
          <p:cNvSpPr>
            <a:spLocks noChangeShapeType="1"/>
          </p:cNvSpPr>
          <p:nvPr/>
        </p:nvSpPr>
        <p:spPr bwMode="auto">
          <a:xfrm flipH="1" flipV="1">
            <a:off x="8670794" y="4351337"/>
            <a:ext cx="0" cy="114300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9" name="Text Box 105" descr="Light upward diagonal"/>
          <p:cNvSpPr txBox="1">
            <a:spLocks noChangeArrowheads="1"/>
          </p:cNvSpPr>
          <p:nvPr/>
        </p:nvSpPr>
        <p:spPr bwMode="auto">
          <a:xfrm>
            <a:off x="8686800" y="41529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</a:rPr>
              <a:t>E</a:t>
            </a:r>
          </a:p>
        </p:txBody>
      </p:sp>
      <p:sp>
        <p:nvSpPr>
          <p:cNvPr id="300" name="Text Box 106" descr="Light upward diagonal"/>
          <p:cNvSpPr txBox="1">
            <a:spLocks noChangeArrowheads="1"/>
          </p:cNvSpPr>
          <p:nvPr/>
        </p:nvSpPr>
        <p:spPr bwMode="auto">
          <a:xfrm>
            <a:off x="5334000" y="4838700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e</a:t>
            </a:r>
            <a:r>
              <a:rPr kumimoji="0" lang="en-US" sz="1600" b="1" i="0" u="none" strike="noStrike" kern="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-</a:t>
            </a:r>
          </a:p>
        </p:txBody>
      </p:sp>
      <p:sp>
        <p:nvSpPr>
          <p:cNvPr id="301" name="Rectangle 122"/>
          <p:cNvSpPr>
            <a:spLocks noChangeArrowheads="1"/>
          </p:cNvSpPr>
          <p:nvPr/>
        </p:nvSpPr>
        <p:spPr bwMode="auto">
          <a:xfrm>
            <a:off x="381000" y="3924300"/>
            <a:ext cx="42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" charset="2"/>
              </a:rPr>
              <a:t>m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</a:t>
            </a:r>
          </a:p>
        </p:txBody>
      </p:sp>
      <p:sp>
        <p:nvSpPr>
          <p:cNvPr id="302" name="Oval 124"/>
          <p:cNvSpPr>
            <a:spLocks noChangeArrowheads="1"/>
          </p:cNvSpPr>
          <p:nvPr/>
        </p:nvSpPr>
        <p:spPr bwMode="auto">
          <a:xfrm>
            <a:off x="324059" y="4438650"/>
            <a:ext cx="103624" cy="98425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472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3.88889E-6 0.10278 " pathEditMode="relative" rAng="0" ptsTypes="AA">
                                      <p:cBhvr>
                                        <p:cTn id="207" dur="239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3.88889E-6 0.09861 " pathEditMode="relative" rAng="0" ptsTypes="AA">
                                      <p:cBhvr>
                                        <p:cTn id="209" dur="248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8"/>
                                            </p:cond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00105 0.10556 " pathEditMode="relative" rAng="0" ptsTypes="AA">
                                      <p:cBhvr>
                                        <p:cTn id="211" dur="257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0"/>
                                            </p:cond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0.1125 " pathEditMode="relative" rAng="0" ptsTypes="AA">
                                      <p:cBhvr>
                                        <p:cTn id="213" dur="266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5.55556E-7 0.11111 " pathEditMode="relative" rAng="0" ptsTypes="AA">
                                      <p:cBhvr>
                                        <p:cTn id="215" dur="27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4"/>
                                            </p:cond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4.44444E-6 0.11806 " pathEditMode="relative" rAng="0" ptsTypes="AA">
                                      <p:cBhvr>
                                        <p:cTn id="217" dur="284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6"/>
                                            </p:cond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3.88889E-6 0.12361 " pathEditMode="relative" rAng="0" ptsTypes="AA">
                                      <p:cBhvr>
                                        <p:cTn id="219" dur="293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1.11111E-6 0.12222 " pathEditMode="relative" rAng="0" ptsTypes="AA">
                                      <p:cBhvr>
                                        <p:cTn id="221" dur="30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3.88889E-6 0.12778 " pathEditMode="relative" rAng="0" ptsTypes="AA">
                                      <p:cBhvr>
                                        <p:cTn id="223" dur="31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0.00104 0.13333 " pathEditMode="relative" rAng="0" ptsTypes="AA">
                                      <p:cBhvr>
                                        <p:cTn id="225" dur="319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2.22222E-6 0.13333 " pathEditMode="relative" rAng="0" ptsTypes="AA">
                                      <p:cBhvr>
                                        <p:cTn id="227" dur="328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6"/>
                                            </p:cond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1.11111E-6 0.13889 " pathEditMode="relative" rAng="0" ptsTypes="AA">
                                      <p:cBhvr>
                                        <p:cTn id="229" dur="337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8"/>
                                            </p:cond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4.44444E-6 0.14028 " pathEditMode="relative" rAng="0" ptsTypes="AA">
                                      <p:cBhvr>
                                        <p:cTn id="231" dur="346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00104 0.14167 " pathEditMode="relative" rAng="0" ptsTypes="AA">
                                      <p:cBhvr>
                                        <p:cTn id="233" dur="35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0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2.22222E-6 0.14722 " pathEditMode="relative" rAng="0" ptsTypes="AA">
                                      <p:cBhvr>
                                        <p:cTn id="235" dur="364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4"/>
                                            </p:cond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00104 0.14584 " pathEditMode="relative" rAng="0" ptsTypes="AA">
                                      <p:cBhvr>
                                        <p:cTn id="237" dur="373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2.22222E-6 0.15278 " pathEditMode="relative" rAng="0" ptsTypes="AA">
                                      <p:cBhvr>
                                        <p:cTn id="239" dur="38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0.15556 " pathEditMode="relative" rAng="0" ptsTypes="AA">
                                      <p:cBhvr>
                                        <p:cTn id="241" dur="39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0"/>
                                            </p:cond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3.88889E-6 0.16944 " pathEditMode="relative" rAng="0" ptsTypes="AA">
                                      <p:cBhvr>
                                        <p:cTn id="243" dur="4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/>
      <p:bldP spid="300" grpId="0"/>
      <p:bldP spid="300" grpId="1"/>
      <p:bldP spid="301" grpId="0"/>
      <p:bldP spid="30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typical good stopped muon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24600"/>
            <a:ext cx="5942013" cy="228600"/>
          </a:xfrm>
        </p:spPr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grpSp>
        <p:nvGrpSpPr>
          <p:cNvPr id="127" name="Group 126"/>
          <p:cNvGrpSpPr/>
          <p:nvPr/>
        </p:nvGrpSpPr>
        <p:grpSpPr>
          <a:xfrm>
            <a:off x="442047" y="1536854"/>
            <a:ext cx="5257795" cy="4066482"/>
            <a:chOff x="914401" y="2005359"/>
            <a:chExt cx="4038600" cy="3200400"/>
          </a:xfrm>
        </p:grpSpPr>
        <p:sp>
          <p:nvSpPr>
            <p:cNvPr id="128" name="Rectangle 127"/>
            <p:cNvSpPr/>
            <p:nvPr/>
          </p:nvSpPr>
          <p:spPr bwMode="auto">
            <a:xfrm>
              <a:off x="914401" y="2005359"/>
              <a:ext cx="4038600" cy="320040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FFCC66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</a:endParaRPr>
            </a:p>
          </p:txBody>
        </p:sp>
        <p:pic>
          <p:nvPicPr>
            <p:cNvPr id="12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35"/>
            <a:stretch/>
          </p:blipFill>
          <p:spPr bwMode="auto">
            <a:xfrm rot="5400000">
              <a:off x="1470311" y="1727467"/>
              <a:ext cx="2643634" cy="3736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0" name="Group 129"/>
          <p:cNvGrpSpPr/>
          <p:nvPr/>
        </p:nvGrpSpPr>
        <p:grpSpPr>
          <a:xfrm>
            <a:off x="6306012" y="1536854"/>
            <a:ext cx="2765502" cy="4066482"/>
            <a:chOff x="5867400" y="2005359"/>
            <a:chExt cx="2111298" cy="3200400"/>
          </a:xfrm>
        </p:grpSpPr>
        <p:sp>
          <p:nvSpPr>
            <p:cNvPr id="131" name="Rectangle 130"/>
            <p:cNvSpPr/>
            <p:nvPr/>
          </p:nvSpPr>
          <p:spPr bwMode="auto">
            <a:xfrm>
              <a:off x="5867400" y="2005359"/>
              <a:ext cx="2111298" cy="320040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FFCC66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</a:endParaRPr>
            </a:p>
          </p:txBody>
        </p:sp>
        <p:pic>
          <p:nvPicPr>
            <p:cNvPr id="13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 t="16603" r="18743" b="9884"/>
            <a:stretch/>
          </p:blipFill>
          <p:spPr bwMode="auto">
            <a:xfrm rot="5400000">
              <a:off x="5574743" y="2804422"/>
              <a:ext cx="2658902" cy="15672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3" name="TextBox 132"/>
          <p:cNvSpPr txBox="1"/>
          <p:nvPr/>
        </p:nvSpPr>
        <p:spPr>
          <a:xfrm>
            <a:off x="2925980" y="525630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CC66">
                    <a:lumMod val="50000"/>
                  </a:srgbClr>
                </a:solidFill>
                <a:effectLst/>
                <a:uLnTx/>
                <a:uFillTx/>
              </a:rPr>
              <a:t>TPC active volume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C66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780024" y="527052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CC66">
                    <a:lumMod val="50000"/>
                  </a:srgbClr>
                </a:solidFill>
                <a:effectLst/>
                <a:uLnTx/>
                <a:uFillTx/>
              </a:rPr>
              <a:t>TPC active volume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C66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23043" y="186953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Fiducial volume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818967" y="182678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Fiducial volume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492364" y="914400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/>
              <a:t>Front face view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191143" y="5617559"/>
            <a:ext cx="3755657" cy="369332"/>
            <a:chOff x="379146" y="5965902"/>
            <a:chExt cx="3755657" cy="369332"/>
          </a:xfrm>
        </p:grpSpPr>
        <p:sp>
          <p:nvSpPr>
            <p:cNvPr id="139" name="Rectangle 138"/>
            <p:cNvSpPr/>
            <p:nvPr/>
          </p:nvSpPr>
          <p:spPr>
            <a:xfrm>
              <a:off x="1927197" y="5965902"/>
              <a:ext cx="22076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/>
                <a:t>muon beam direction</a:t>
              </a:r>
            </a:p>
          </p:txBody>
        </p:sp>
        <p:cxnSp>
          <p:nvCxnSpPr>
            <p:cNvPr id="140" name="Straight Arrow Connector 139"/>
            <p:cNvCxnSpPr/>
            <p:nvPr/>
          </p:nvCxnSpPr>
          <p:spPr bwMode="auto">
            <a:xfrm>
              <a:off x="379146" y="6174432"/>
              <a:ext cx="152400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61616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1" name="Group 140"/>
          <p:cNvGrpSpPr/>
          <p:nvPr/>
        </p:nvGrpSpPr>
        <p:grpSpPr>
          <a:xfrm rot="16200000">
            <a:off x="-1570440" y="3891114"/>
            <a:ext cx="3522404" cy="369332"/>
            <a:chOff x="457203" y="5989771"/>
            <a:chExt cx="3522404" cy="369332"/>
          </a:xfrm>
        </p:grpSpPr>
        <p:sp>
          <p:nvSpPr>
            <p:cNvPr id="142" name="Rectangle 141"/>
            <p:cNvSpPr/>
            <p:nvPr/>
          </p:nvSpPr>
          <p:spPr>
            <a:xfrm>
              <a:off x="2214618" y="5989771"/>
              <a:ext cx="17649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/>
                <a:t>vertical direction</a:t>
              </a:r>
            </a:p>
          </p:txBody>
        </p:sp>
        <p:cxnSp>
          <p:nvCxnSpPr>
            <p:cNvPr id="143" name="Straight Arrow Connector 142"/>
            <p:cNvCxnSpPr/>
            <p:nvPr/>
          </p:nvCxnSpPr>
          <p:spPr bwMode="auto">
            <a:xfrm>
              <a:off x="457203" y="6174432"/>
              <a:ext cx="152400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61616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4" name="Rectangle 143"/>
          <p:cNvSpPr/>
          <p:nvPr/>
        </p:nvSpPr>
        <p:spPr>
          <a:xfrm>
            <a:off x="1766226" y="914400"/>
            <a:ext cx="1885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/>
              <a:t>TPC side view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6092427" y="5617559"/>
            <a:ext cx="2749665" cy="369332"/>
            <a:chOff x="379146" y="5970367"/>
            <a:chExt cx="2749665" cy="369332"/>
          </a:xfrm>
        </p:grpSpPr>
        <p:sp>
          <p:nvSpPr>
            <p:cNvPr id="146" name="Rectangle 145"/>
            <p:cNvSpPr/>
            <p:nvPr/>
          </p:nvSpPr>
          <p:spPr>
            <a:xfrm>
              <a:off x="1068519" y="5970367"/>
              <a:ext cx="2060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/>
                <a:t>transverse direction</a:t>
              </a:r>
            </a:p>
          </p:txBody>
        </p:sp>
        <p:cxnSp>
          <p:nvCxnSpPr>
            <p:cNvPr id="147" name="Straight Arrow Connector 146"/>
            <p:cNvCxnSpPr/>
            <p:nvPr/>
          </p:nvCxnSpPr>
          <p:spPr bwMode="auto">
            <a:xfrm>
              <a:off x="379146" y="6174432"/>
              <a:ext cx="72654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8" name="Group 147"/>
          <p:cNvGrpSpPr/>
          <p:nvPr/>
        </p:nvGrpSpPr>
        <p:grpSpPr>
          <a:xfrm rot="16200000">
            <a:off x="4330858" y="3886649"/>
            <a:ext cx="3522404" cy="369332"/>
            <a:chOff x="457203" y="5989771"/>
            <a:chExt cx="3522404" cy="369332"/>
          </a:xfrm>
        </p:grpSpPr>
        <p:sp>
          <p:nvSpPr>
            <p:cNvPr id="149" name="Rectangle 148"/>
            <p:cNvSpPr/>
            <p:nvPr/>
          </p:nvSpPr>
          <p:spPr>
            <a:xfrm>
              <a:off x="2214618" y="5989771"/>
              <a:ext cx="17649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/>
                <a:t>vertical direction</a:t>
              </a:r>
            </a:p>
          </p:txBody>
        </p:sp>
        <p:cxnSp>
          <p:nvCxnSpPr>
            <p:cNvPr id="150" name="Straight Arrow Connector 149"/>
            <p:cNvCxnSpPr/>
            <p:nvPr/>
          </p:nvCxnSpPr>
          <p:spPr bwMode="auto">
            <a:xfrm>
              <a:off x="457203" y="6174432"/>
              <a:ext cx="152400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61616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4686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lifetime_run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609600"/>
            <a:ext cx="681037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Lifetime spectrum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" y="4876800"/>
            <a:ext cx="6677025" cy="1514475"/>
            <a:chOff x="624" y="3318"/>
            <a:chExt cx="4206" cy="954"/>
          </a:xfrm>
        </p:grpSpPr>
        <p:pic>
          <p:nvPicPr>
            <p:cNvPr id="9" name="Picture 14" descr="c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6" t="10001" r="8696"/>
            <a:stretch>
              <a:fillRect/>
            </a:stretch>
          </p:blipFill>
          <p:spPr bwMode="auto">
            <a:xfrm>
              <a:off x="1746" y="3318"/>
              <a:ext cx="3084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624" y="3510"/>
              <a:ext cx="1488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r>
                <a:rPr lang="en-US"/>
                <a:t>Normalized</a:t>
              </a:r>
            </a:p>
            <a:p>
              <a:pPr>
                <a:defRPr/>
              </a:pPr>
              <a:r>
                <a:rPr lang="en-US"/>
                <a:t>residuals </a:t>
              </a: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4469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 many consistency checks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78042"/>
            <a:ext cx="4419600" cy="3163313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6042"/>
            <a:ext cx="5761477" cy="295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31435"/>
            <a:ext cx="3862562" cy="275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30268" y="6096000"/>
            <a:ext cx="34227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en-US" dirty="0" smtClean="0">
                <a:solidFill>
                  <a:srgbClr val="0000FF"/>
                </a:solidFill>
                <a:effectLst/>
                <a:cs typeface="Arial" pitchFamily="34" charset="0"/>
              </a:rPr>
              <a:t>Data run number (~3 minutes per run)</a:t>
            </a:r>
            <a:endParaRPr lang="en-US" dirty="0">
              <a:solidFill>
                <a:srgbClr val="0000FF"/>
              </a:solidFill>
              <a:effectLst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93" y="811599"/>
            <a:ext cx="4216482" cy="29809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400" y="3673642"/>
            <a:ext cx="32703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Rate versus run duration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70648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 measurements is all about systematics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4435"/>
              </p:ext>
            </p:extLst>
          </p:nvPr>
        </p:nvGraphicFramePr>
        <p:xfrm>
          <a:off x="245425" y="2363619"/>
          <a:ext cx="8648699" cy="3808581"/>
        </p:xfrm>
        <a:graphic>
          <a:graphicData uri="http://schemas.openxmlformats.org/drawingml/2006/table">
            <a:tbl>
              <a:tblPr firstRow="1" bandRow="1"/>
              <a:tblGrid>
                <a:gridCol w="3662062"/>
                <a:gridCol w="857078"/>
                <a:gridCol w="934995"/>
                <a:gridCol w="857078"/>
                <a:gridCol w="857078"/>
                <a:gridCol w="1480408"/>
              </a:tblGrid>
              <a:tr h="34910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Systematic errors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mtClean="0">
                          <a:solidFill>
                            <a:srgbClr val="FFFFFF"/>
                          </a:solidFill>
                        </a:rPr>
                        <a:t>Run 2006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rgbClr val="FFFFFF"/>
                          </a:solidFill>
                        </a:rPr>
                        <a:t>Run 2007</a:t>
                      </a:r>
                      <a:endParaRPr lang="en-US" dirty="0" smtClean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chemeClr val="bg1"/>
                          </a:solidFill>
                        </a:rPr>
                        <a:t>Comment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/>
                    </a:solidFill>
                  </a:tcPr>
                </a:tc>
              </a:tr>
              <a:tr h="5167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baseline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l</a:t>
                      </a:r>
                      <a:r>
                        <a:rPr lang="en-US" b="1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smtClean="0">
                          <a:solidFill>
                            <a:schemeClr val="bg1"/>
                          </a:solidFill>
                        </a:rPr>
                        <a:t>(s</a:t>
                      </a:r>
                      <a:r>
                        <a:rPr lang="en-US" b="1" baseline="3000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b="1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dl</a:t>
                      </a:r>
                      <a:r>
                        <a:rPr lang="en-US" b="1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smtClean="0">
                          <a:solidFill>
                            <a:schemeClr val="bg1"/>
                          </a:solidFill>
                        </a:rPr>
                        <a:t>(s</a:t>
                      </a:r>
                      <a:r>
                        <a:rPr lang="en-US" b="1" baseline="3000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b="1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l</a:t>
                      </a:r>
                      <a:r>
                        <a:rPr lang="en-US" b="1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smtClean="0">
                          <a:solidFill>
                            <a:schemeClr val="bg1"/>
                          </a:solidFill>
                        </a:rPr>
                        <a:t>(s</a:t>
                      </a:r>
                      <a:r>
                        <a:rPr lang="en-US" b="1" baseline="3000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b="1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dl</a:t>
                      </a:r>
                      <a:r>
                        <a:rPr lang="en-US" b="1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smtClean="0">
                          <a:solidFill>
                            <a:schemeClr val="bg1"/>
                          </a:solidFill>
                        </a:rPr>
                        <a:t>(s</a:t>
                      </a:r>
                      <a:r>
                        <a:rPr lang="en-US" b="1" baseline="3000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b="1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aseline="0" dirty="0" smtClean="0">
                          <a:latin typeface="+mj-lt"/>
                        </a:rPr>
                        <a:t>High-Z impurities</a:t>
                      </a:r>
                      <a:endParaRPr lang="en-US" baseline="30000" dirty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-7.8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1.87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-4.54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0.93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</a:tr>
              <a:tr h="198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smtClean="0">
                          <a:latin typeface="Symbol" pitchFamily="18" charset="2"/>
                        </a:rPr>
                        <a:t>m</a:t>
                      </a:r>
                      <a:r>
                        <a:rPr lang="en-US" baseline="0" smtClean="0">
                          <a:latin typeface="+mj-lt"/>
                        </a:rPr>
                        <a:t>p scatter</a:t>
                      </a:r>
                      <a:endParaRPr lang="en-US" baseline="0" dirty="0" smtClean="0">
                        <a:latin typeface="+mj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-12.4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3.22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-7.20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1.25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</a:tr>
              <a:tr h="198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smtClean="0">
                          <a:latin typeface="Symbol" pitchFamily="18" charset="2"/>
                        </a:rPr>
                        <a:t>m</a:t>
                      </a: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 diffusion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-3.1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0.1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-3.0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0.1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</a:tr>
              <a:tr h="198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smtClean="0">
                          <a:latin typeface="Symbol" pitchFamily="18" charset="2"/>
                        </a:rPr>
                        <a:t>m</a:t>
                      </a: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 diffusion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0.74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0.12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</a:tr>
              <a:tr h="198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Fiducial volume cut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</a:tr>
              <a:tr h="198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Entrance counter inefficiencies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0.5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0.5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</a:tr>
              <a:tr h="198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Choice of electron detector def.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1.8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1.8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20000"/>
                      </a:srgbClr>
                    </a:solidFill>
                  </a:tcPr>
                </a:tc>
              </a:tr>
              <a:tr h="198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smtClean="0"/>
                        <a:t>-23.3</a:t>
                      </a:r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smtClean="0"/>
                        <a:t>5.14</a:t>
                      </a:r>
                      <a:r>
                        <a:rPr lang="en-US" b="1" baseline="30000" smtClean="0"/>
                        <a:t>§</a:t>
                      </a:r>
                      <a:endParaRPr lang="en-US" b="1" baseline="30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smtClean="0"/>
                        <a:t>-14.74</a:t>
                      </a:r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smtClean="0"/>
                        <a:t>3.88</a:t>
                      </a:r>
                      <a:r>
                        <a:rPr lang="en-US" b="1" baseline="30000" smtClean="0"/>
                        <a:t>§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30000" smtClean="0"/>
                        <a:t>§</a:t>
                      </a:r>
                      <a:r>
                        <a:rPr lang="en-US" b="1" baseline="0" smtClean="0"/>
                        <a:t> = correlated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5CE7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 bwMode="auto">
          <a:xfrm>
            <a:off x="111213" y="3217059"/>
            <a:ext cx="8915400" cy="36576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219200"/>
            <a:ext cx="7393703" cy="584776"/>
          </a:xfrm>
          <a:prstGeom prst="rect">
            <a:avLst/>
          </a:prstGeom>
          <a:ln>
            <a:solidFill>
              <a:srgbClr val="61616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Symbol" pitchFamily="18" charset="2"/>
              </a:rPr>
              <a:t>L</a:t>
            </a:r>
            <a:r>
              <a:rPr lang="en-US" sz="3200" baseline="-25000" dirty="0" smtClean="0"/>
              <a:t>S</a:t>
            </a:r>
            <a:r>
              <a:rPr lang="en-US" sz="3200" dirty="0" smtClean="0"/>
              <a:t> (</a:t>
            </a:r>
            <a:r>
              <a:rPr lang="en-US" sz="3200" dirty="0" err="1" smtClean="0"/>
              <a:t>MuCap</a:t>
            </a:r>
            <a:r>
              <a:rPr lang="en-US" sz="3200" smtClean="0"/>
              <a:t>) </a:t>
            </a:r>
            <a:r>
              <a:rPr lang="en-US" sz="3200" smtClean="0">
                <a:latin typeface="Symbol" pitchFamily="18" charset="2"/>
              </a:rPr>
              <a:t>= </a:t>
            </a:r>
            <a:r>
              <a:rPr lang="en-US" sz="3200" smtClean="0">
                <a:latin typeface="+mj-lt"/>
              </a:rPr>
              <a:t>714.9 </a:t>
            </a:r>
            <a:r>
              <a:rPr lang="en-US" sz="3200" smtClean="0">
                <a:latin typeface="+mj-lt"/>
                <a:cs typeface="Calibri"/>
              </a:rPr>
              <a:t>±</a:t>
            </a:r>
            <a:r>
              <a:rPr lang="en-US" sz="3200" smtClean="0">
                <a:latin typeface="+mj-lt"/>
              </a:rPr>
              <a:t> 5.4</a:t>
            </a:r>
            <a:r>
              <a:rPr lang="en-US" sz="3200" baseline="-25000" smtClean="0">
                <a:latin typeface="+mj-lt"/>
              </a:rPr>
              <a:t>stat</a:t>
            </a:r>
            <a:r>
              <a:rPr lang="en-US" sz="3200" smtClean="0">
                <a:latin typeface="+mj-lt"/>
              </a:rPr>
              <a:t> </a:t>
            </a:r>
            <a:r>
              <a:rPr lang="en-US" sz="3200" smtClean="0">
                <a:latin typeface="+mj-lt"/>
                <a:cs typeface="Calibri"/>
              </a:rPr>
              <a:t>± 5.1</a:t>
            </a:r>
            <a:r>
              <a:rPr lang="en-US" sz="3200" baseline="-25000" smtClean="0">
                <a:latin typeface="+mj-lt"/>
              </a:rPr>
              <a:t>syst</a:t>
            </a:r>
            <a:r>
              <a:rPr lang="en-US" sz="320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s</a:t>
            </a:r>
            <a:r>
              <a:rPr lang="en-US" sz="3200" baseline="30000" dirty="0" smtClean="0">
                <a:latin typeface="+mj-lt"/>
              </a:rPr>
              <a:t>-1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805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019800" y="4953000"/>
            <a:ext cx="1750932" cy="369332"/>
            <a:chOff x="379146" y="5970367"/>
            <a:chExt cx="1750932" cy="369332"/>
          </a:xfrm>
        </p:grpSpPr>
        <p:sp>
          <p:nvSpPr>
            <p:cNvPr id="20" name="Rectangle 19"/>
            <p:cNvSpPr/>
            <p:nvPr/>
          </p:nvSpPr>
          <p:spPr>
            <a:xfrm>
              <a:off x="1068519" y="5970367"/>
              <a:ext cx="10615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/>
                <a:t>drift time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379146" y="6174432"/>
              <a:ext cx="72654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Impurity monitoring with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85825"/>
            <a:ext cx="3114675" cy="3990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6808" y="938941"/>
            <a:ext cx="3226197" cy="2395089"/>
            <a:chOff x="454423" y="2226373"/>
            <a:chExt cx="4864420" cy="335904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35"/>
            <a:stretch/>
          </p:blipFill>
          <p:spPr bwMode="auto">
            <a:xfrm rot="5400000">
              <a:off x="1207110" y="1473686"/>
              <a:ext cx="3359046" cy="48644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1191827" y="1620144"/>
              <a:ext cx="3197986" cy="466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238250" y="5353050"/>
            <a:ext cx="5884543" cy="96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>
                <a:cs typeface="+mn-cs"/>
              </a:rPr>
              <a:t>2004 run: 		c</a:t>
            </a:r>
            <a:r>
              <a:rPr lang="en-US" sz="2400" baseline="-25000">
                <a:cs typeface="+mn-cs"/>
              </a:rPr>
              <a:t>N</a:t>
            </a:r>
            <a:r>
              <a:rPr lang="en-US" sz="2400">
                <a:cs typeface="+mn-cs"/>
              </a:rPr>
              <a:t> &lt; 7 ppb, c</a:t>
            </a:r>
            <a:r>
              <a:rPr lang="en-US" sz="2400" baseline="-25000">
                <a:cs typeface="+mn-cs"/>
              </a:rPr>
              <a:t>H2O</a:t>
            </a:r>
            <a:r>
              <a:rPr lang="en-US" sz="2400">
                <a:cs typeface="+mn-cs"/>
              </a:rPr>
              <a:t>~30 ppb</a:t>
            </a:r>
          </a:p>
          <a:p>
            <a:pPr>
              <a:lnSpc>
                <a:spcPct val="120000"/>
              </a:lnSpc>
              <a:defRPr/>
            </a:pPr>
            <a:r>
              <a:rPr lang="en-US" sz="2400">
                <a:cs typeface="+mn-cs"/>
              </a:rPr>
              <a:t>2006 / 2007 runs:  	c</a:t>
            </a:r>
            <a:r>
              <a:rPr lang="en-US" sz="2400" baseline="-25000">
                <a:cs typeface="+mn-cs"/>
              </a:rPr>
              <a:t>N</a:t>
            </a:r>
            <a:r>
              <a:rPr lang="en-US" sz="2400">
                <a:cs typeface="+mn-cs"/>
              </a:rPr>
              <a:t> &lt; 7 ppb, c</a:t>
            </a:r>
            <a:r>
              <a:rPr lang="en-US" sz="2400" baseline="-25000">
                <a:cs typeface="+mn-cs"/>
              </a:rPr>
              <a:t>H2O</a:t>
            </a:r>
            <a:r>
              <a:rPr lang="en-US" sz="2400">
                <a:cs typeface="+mn-cs"/>
              </a:rPr>
              <a:t>~10 ppb</a:t>
            </a:r>
          </a:p>
        </p:txBody>
      </p: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1828800" y="1628775"/>
            <a:ext cx="5181600" cy="3038475"/>
            <a:chOff x="1152" y="1296"/>
            <a:chExt cx="3264" cy="1914"/>
          </a:xfrm>
        </p:grpSpPr>
        <p:grpSp>
          <p:nvGrpSpPr>
            <p:cNvPr id="14" name="Group 28"/>
            <p:cNvGrpSpPr>
              <a:grpSpLocks/>
            </p:cNvGrpSpPr>
            <p:nvPr/>
          </p:nvGrpSpPr>
          <p:grpSpPr bwMode="auto">
            <a:xfrm>
              <a:off x="1152" y="1296"/>
              <a:ext cx="1858" cy="1914"/>
              <a:chOff x="1152" y="1296"/>
              <a:chExt cx="1858" cy="1914"/>
            </a:xfrm>
          </p:grpSpPr>
          <p:sp>
            <p:nvSpPr>
              <p:cNvPr id="16" name="Text Box 11"/>
              <p:cNvSpPr txBox="1">
                <a:spLocks noChangeArrowheads="1"/>
              </p:cNvSpPr>
              <p:nvPr/>
            </p:nvSpPr>
            <p:spPr bwMode="auto">
              <a:xfrm>
                <a:off x="1152" y="2764"/>
                <a:ext cx="1858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1"/>
                    </a:solidFill>
                  </a:rPr>
                  <a:t>Imp. Capture:           </a:t>
                </a:r>
                <a:br>
                  <a:rPr lang="en-US" sz="2000" b="1">
                    <a:solidFill>
                      <a:schemeClr val="tx1"/>
                    </a:solidFill>
                  </a:rPr>
                </a:br>
                <a:r>
                  <a:rPr lang="en-US" sz="2000" b="1">
                    <a:solidFill>
                      <a:schemeClr val="tx1"/>
                    </a:solidFill>
                  </a:rPr>
                  <a:t>             </a:t>
                </a:r>
                <a:r>
                  <a:rPr lang="en-US" sz="2000" b="1">
                    <a:solidFill>
                      <a:schemeClr val="tx1"/>
                    </a:solidFill>
                    <a:latin typeface="Symbol" pitchFamily="18" charset="2"/>
                  </a:rPr>
                  <a:t>m</a:t>
                </a:r>
                <a:r>
                  <a:rPr lang="en-US" sz="2000" b="1" baseline="30000">
                    <a:solidFill>
                      <a:schemeClr val="tx1"/>
                    </a:solidFill>
                    <a:latin typeface="Symbol" pitchFamily="18" charset="2"/>
                  </a:rPr>
                  <a:t>-</a:t>
                </a:r>
                <a:r>
                  <a:rPr lang="en-US" sz="2000" b="1">
                    <a:solidFill>
                      <a:schemeClr val="tx1"/>
                    </a:solidFill>
                    <a:latin typeface="Symbol" pitchFamily="18" charset="2"/>
                  </a:rPr>
                  <a:t> </a:t>
                </a:r>
                <a:r>
                  <a:rPr lang="en-US" sz="2000" b="1">
                    <a:solidFill>
                      <a:schemeClr val="tx1"/>
                    </a:solidFill>
                  </a:rPr>
                  <a:t>Z </a:t>
                </a:r>
                <a:r>
                  <a:rPr lang="en-US" sz="2000" b="1">
                    <a:solidFill>
                      <a:schemeClr val="tx1"/>
                    </a:solidFill>
                    <a:sym typeface="Symbol" pitchFamily="18" charset="2"/>
                  </a:rPr>
                  <a:t> </a:t>
                </a:r>
                <a:r>
                  <a:rPr lang="en-US" sz="2000" b="1">
                    <a:solidFill>
                      <a:srgbClr val="FF0000"/>
                    </a:solidFill>
                    <a:sym typeface="Symbol" pitchFamily="18" charset="2"/>
                  </a:rPr>
                  <a:t>(Z-1)</a:t>
                </a:r>
                <a:r>
                  <a:rPr lang="en-US" sz="2000" b="1">
                    <a:solidFill>
                      <a:schemeClr val="tx1"/>
                    </a:solidFill>
                    <a:sym typeface="Symbol" pitchFamily="18" charset="2"/>
                  </a:rPr>
                  <a:t> n </a:t>
                </a:r>
                <a:r>
                  <a:rPr lang="en-US" sz="2000" b="1">
                    <a:solidFill>
                      <a:schemeClr val="tx1"/>
                    </a:solidFill>
                    <a:latin typeface="Symbol" pitchFamily="18" charset="2"/>
                    <a:sym typeface="Symbol" pitchFamily="18" charset="2"/>
                  </a:rPr>
                  <a:t>n</a:t>
                </a:r>
                <a:endParaRPr lang="en-US" sz="2000" b="1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17" name="Line 18"/>
              <p:cNvSpPr>
                <a:spLocks noChangeShapeType="1"/>
              </p:cNvSpPr>
              <p:nvPr/>
            </p:nvSpPr>
            <p:spPr bwMode="auto">
              <a:xfrm flipH="1" flipV="1">
                <a:off x="1824" y="1296"/>
                <a:ext cx="479" cy="167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2400" y="2016"/>
              <a:ext cx="2016" cy="95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18" name="Picture 24" descr="yield_vs_h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629400" cy="4206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Muon is part of the 2</a:t>
            </a:r>
            <a:r>
              <a:rPr lang="en-US" baseline="30000"/>
              <a:t>nd</a:t>
            </a:r>
            <a:r>
              <a:rPr lang="en-US"/>
              <a:t> lepton family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2445238" y="5105400"/>
            <a:ext cx="12700" cy="127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2457938" y="1841500"/>
            <a:ext cx="63500" cy="63500"/>
          </a:xfrm>
          <a:prstGeom prst="ellipse">
            <a:avLst/>
          </a:prstGeom>
          <a:solidFill>
            <a:srgbClr val="FF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3600000"/>
            </a:lightRig>
          </a:scene3d>
          <a:sp3d>
            <a:bevelT w="177800" h="107950"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solidFill>
                <a:srgbClr val="A22B38"/>
              </a:solidFill>
              <a:effectLst/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4134338" y="1689100"/>
            <a:ext cx="381000" cy="38100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3600000"/>
            </a:lightRig>
          </a:scene3d>
          <a:sp3d>
            <a:bevelT w="177800" h="107950"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solidFill>
                <a:srgbClr val="A22B38"/>
              </a:solidFill>
              <a:effectLst/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734538" y="1371600"/>
            <a:ext cx="977900" cy="977900"/>
          </a:xfrm>
          <a:prstGeom prst="ellipse">
            <a:avLst/>
          </a:prstGeom>
          <a:solidFill>
            <a:srgbClr val="8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3600000"/>
            </a:lightRig>
          </a:scene3d>
          <a:sp3d>
            <a:bevelT w="1085850" h="292100"/>
            <a:bevelB w="419100" h="1587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solidFill>
                <a:srgbClr val="A22B38"/>
              </a:solidFill>
              <a:effectLst/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362938" y="5105400"/>
            <a:ext cx="12700" cy="127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255238" y="5118100"/>
            <a:ext cx="12700" cy="12700"/>
          </a:xfrm>
          <a:prstGeom prst="ellipse">
            <a:avLst/>
          </a:prstGeom>
          <a:solidFill>
            <a:srgbClr val="8000FF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2000738" y="2534920"/>
            <a:ext cx="1143000" cy="1143000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5400000">
            <a:off x="2000738" y="3733800"/>
            <a:ext cx="1143000" cy="1143000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0338" y="2721114"/>
            <a:ext cx="439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34138" y="3962400"/>
            <a:ext cx="578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20276" y="2525542"/>
            <a:ext cx="68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S = 1/2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00738" y="3352800"/>
            <a:ext cx="1215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0.511 MeV/c</a:t>
            </a:r>
            <a:r>
              <a:rPr lang="en-US" sz="1400" baseline="30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20276" y="2773680"/>
            <a:ext cx="595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q = -1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00738" y="3714262"/>
            <a:ext cx="68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S = 1/2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1200" y="457200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&lt; 2 eV/c</a:t>
            </a:r>
            <a:r>
              <a:rPr lang="en-US" sz="1400" baseline="30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0738" y="39624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q = 0</a:t>
            </a:r>
          </a:p>
        </p:txBody>
      </p:sp>
      <p:sp>
        <p:nvSpPr>
          <p:cNvPr id="27" name="Rectangle 26"/>
          <p:cNvSpPr/>
          <p:nvPr/>
        </p:nvSpPr>
        <p:spPr bwMode="auto">
          <a:xfrm rot="5400000">
            <a:off x="3757028" y="2534138"/>
            <a:ext cx="1143000" cy="1143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 rot="5400000">
            <a:off x="3757028" y="3753338"/>
            <a:ext cx="1143000" cy="1143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6628" y="2740652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90428" y="3981938"/>
            <a:ext cx="60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6566" y="2514600"/>
            <a:ext cx="68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S = 1/2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96676" y="3372338"/>
            <a:ext cx="1276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105.66 MeV/c</a:t>
            </a:r>
            <a:r>
              <a:rPr lang="en-US" sz="1400" baseline="30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76566" y="2762738"/>
            <a:ext cx="595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q = -1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57028" y="3733800"/>
            <a:ext cx="68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S = 1/2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37490" y="459153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&lt; 2 eV/c</a:t>
            </a:r>
            <a:r>
              <a:rPr lang="en-US" sz="1400" baseline="30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57028" y="39819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q = 0</a:t>
            </a:r>
          </a:p>
        </p:txBody>
      </p:sp>
      <p:sp>
        <p:nvSpPr>
          <p:cNvPr id="37" name="Rectangle 36"/>
          <p:cNvSpPr/>
          <p:nvPr/>
        </p:nvSpPr>
        <p:spPr bwMode="auto">
          <a:xfrm rot="5400000">
            <a:off x="5677876" y="2534138"/>
            <a:ext cx="1143000" cy="1143000"/>
          </a:xfrm>
          <a:prstGeom prst="rect">
            <a:avLst/>
          </a:prstGeom>
          <a:solidFill>
            <a:srgbClr val="8000FF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5677876" y="3753338"/>
            <a:ext cx="1143000" cy="1143000"/>
          </a:xfrm>
          <a:prstGeom prst="rect">
            <a:avLst/>
          </a:prstGeom>
          <a:solidFill>
            <a:srgbClr val="8000FF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87476" y="2740652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11276" y="3981938"/>
            <a:ext cx="56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>
                <a:solidFill>
                  <a:srgbClr val="FFFFFF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97414" y="2514600"/>
            <a:ext cx="68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S = 1/2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09493" y="3372338"/>
            <a:ext cx="1276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1776.8 MeV/c</a:t>
            </a:r>
            <a:r>
              <a:rPr lang="en-US" sz="1400" baseline="30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97414" y="2762738"/>
            <a:ext cx="595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q = -1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77876" y="3733800"/>
            <a:ext cx="68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S = 1/2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58338" y="459153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&lt; 2 eV/c</a:t>
            </a:r>
            <a:r>
              <a:rPr lang="en-US" sz="1400" baseline="30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77876" y="39819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q = 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066800" y="5638800"/>
            <a:ext cx="7239000" cy="5334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r>
              <a:rPr lang="de-DE"/>
              <a:t>* Size of sphere represents mass of particle, neutrinos are still exaggerated!</a:t>
            </a:r>
          </a:p>
        </p:txBody>
      </p:sp>
    </p:spTree>
    <p:extLst>
      <p:ext uri="{BB962C8B-B14F-4D97-AF65-F5344CB8AC3E}">
        <p14:creationId xmlns:p14="http://schemas.microsoft.com/office/powerpoint/2010/main" val="117741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 correction from linear extrapolation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6" name="Rectangle 1053"/>
          <p:cNvSpPr>
            <a:spLocks noChangeArrowheads="1"/>
          </p:cNvSpPr>
          <p:nvPr/>
        </p:nvSpPr>
        <p:spPr bwMode="auto">
          <a:xfrm>
            <a:off x="342900" y="1524000"/>
            <a:ext cx="8458200" cy="34385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7" name="Line 1035"/>
          <p:cNvSpPr>
            <a:spLocks noChangeShapeType="1"/>
          </p:cNvSpPr>
          <p:nvPr/>
        </p:nvSpPr>
        <p:spPr bwMode="auto">
          <a:xfrm>
            <a:off x="2749550" y="4292600"/>
            <a:ext cx="28194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8" name="Line 1036"/>
          <p:cNvSpPr>
            <a:spLocks noChangeShapeType="1"/>
          </p:cNvSpPr>
          <p:nvPr/>
        </p:nvSpPr>
        <p:spPr bwMode="auto">
          <a:xfrm flipV="1">
            <a:off x="2749550" y="2311400"/>
            <a:ext cx="0" cy="1981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9" name="Text Box 1037"/>
          <p:cNvSpPr txBox="1">
            <a:spLocks noChangeArrowheads="1"/>
          </p:cNvSpPr>
          <p:nvPr/>
        </p:nvSpPr>
        <p:spPr bwMode="auto">
          <a:xfrm>
            <a:off x="2368550" y="2155825"/>
            <a:ext cx="407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l</a:t>
            </a:r>
          </a:p>
        </p:txBody>
      </p:sp>
      <p:sp>
        <p:nvSpPr>
          <p:cNvPr id="10" name="Line 1040"/>
          <p:cNvSpPr>
            <a:spLocks noChangeShapeType="1"/>
          </p:cNvSpPr>
          <p:nvPr/>
        </p:nvSpPr>
        <p:spPr bwMode="auto">
          <a:xfrm flipH="1">
            <a:off x="2749550" y="2921000"/>
            <a:ext cx="2438400" cy="99060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  <p:sp>
        <p:nvSpPr>
          <p:cNvPr id="11" name="Text Box 1043"/>
          <p:cNvSpPr txBox="1">
            <a:spLocks noChangeArrowheads="1"/>
          </p:cNvSpPr>
          <p:nvPr/>
        </p:nvSpPr>
        <p:spPr bwMode="auto">
          <a:xfrm>
            <a:off x="2590800" y="42672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0</a:t>
            </a:r>
          </a:p>
        </p:txBody>
      </p:sp>
      <p:grpSp>
        <p:nvGrpSpPr>
          <p:cNvPr id="12" name="Group 1055"/>
          <p:cNvGrpSpPr>
            <a:grpSpLocks/>
          </p:cNvGrpSpPr>
          <p:nvPr/>
        </p:nvGrpSpPr>
        <p:grpSpPr bwMode="auto">
          <a:xfrm>
            <a:off x="2057400" y="1752600"/>
            <a:ext cx="1968500" cy="2235200"/>
            <a:chOff x="1296" y="786"/>
            <a:chExt cx="1240" cy="1408"/>
          </a:xfrm>
        </p:grpSpPr>
        <p:sp>
          <p:nvSpPr>
            <p:cNvPr id="13" name="Line 1038"/>
            <p:cNvSpPr>
              <a:spLocks noChangeShapeType="1"/>
            </p:cNvSpPr>
            <p:nvPr/>
          </p:nvSpPr>
          <p:spPr bwMode="auto">
            <a:xfrm>
              <a:off x="1828" y="2002"/>
              <a:ext cx="0" cy="19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Text Box 1044"/>
            <p:cNvSpPr txBox="1">
              <a:spLocks noChangeArrowheads="1"/>
            </p:cNvSpPr>
            <p:nvPr/>
          </p:nvSpPr>
          <p:spPr bwMode="auto">
            <a:xfrm>
              <a:off x="1296" y="786"/>
              <a:ext cx="1240" cy="243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Production Data</a:t>
              </a:r>
            </a:p>
          </p:txBody>
        </p:sp>
        <p:sp>
          <p:nvSpPr>
            <p:cNvPr id="15" name="Line 1045"/>
            <p:cNvSpPr>
              <a:spLocks noChangeShapeType="1"/>
            </p:cNvSpPr>
            <p:nvPr/>
          </p:nvSpPr>
          <p:spPr bwMode="auto">
            <a:xfrm flipH="1">
              <a:off x="1824" y="1026"/>
              <a:ext cx="48" cy="91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16" name="Group 1056"/>
          <p:cNvGrpSpPr>
            <a:grpSpLocks/>
          </p:cNvGrpSpPr>
          <p:nvPr/>
        </p:nvGrpSpPr>
        <p:grpSpPr bwMode="auto">
          <a:xfrm>
            <a:off x="5035550" y="1905000"/>
            <a:ext cx="2736850" cy="1397000"/>
            <a:chOff x="3172" y="882"/>
            <a:chExt cx="1724" cy="880"/>
          </a:xfrm>
        </p:grpSpPr>
        <p:sp>
          <p:nvSpPr>
            <p:cNvPr id="17" name="Line 1039"/>
            <p:cNvSpPr>
              <a:spLocks noChangeShapeType="1"/>
            </p:cNvSpPr>
            <p:nvPr/>
          </p:nvSpPr>
          <p:spPr bwMode="auto">
            <a:xfrm>
              <a:off x="3268" y="1282"/>
              <a:ext cx="0" cy="48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8" name="Line 1042"/>
            <p:cNvSpPr>
              <a:spLocks noChangeShapeType="1"/>
            </p:cNvSpPr>
            <p:nvPr/>
          </p:nvSpPr>
          <p:spPr bwMode="auto">
            <a:xfrm rot="-5400000">
              <a:off x="3267" y="1427"/>
              <a:ext cx="1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9" name="Text Box 1046"/>
            <p:cNvSpPr txBox="1">
              <a:spLocks noChangeArrowheads="1"/>
            </p:cNvSpPr>
            <p:nvPr/>
          </p:nvSpPr>
          <p:spPr bwMode="auto">
            <a:xfrm>
              <a:off x="3456" y="882"/>
              <a:ext cx="1440" cy="589"/>
            </a:xfrm>
            <a:prstGeom prst="rect">
              <a:avLst/>
            </a:prstGeom>
            <a:noFill/>
            <a:ln w="19050" algn="ctr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Calibration Data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(oxygen added to production gas)</a:t>
              </a:r>
            </a:p>
          </p:txBody>
        </p:sp>
        <p:sp>
          <p:nvSpPr>
            <p:cNvPr id="20" name="Line 1047"/>
            <p:cNvSpPr>
              <a:spLocks noChangeShapeType="1"/>
            </p:cNvSpPr>
            <p:nvPr/>
          </p:nvSpPr>
          <p:spPr bwMode="auto">
            <a:xfrm flipH="1">
              <a:off x="3312" y="1074"/>
              <a:ext cx="144" cy="384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21" name="Group 1054"/>
          <p:cNvGrpSpPr>
            <a:grpSpLocks/>
          </p:cNvGrpSpPr>
          <p:nvPr/>
        </p:nvGrpSpPr>
        <p:grpSpPr bwMode="auto">
          <a:xfrm>
            <a:off x="533400" y="3581400"/>
            <a:ext cx="2216150" cy="660400"/>
            <a:chOff x="336" y="1938"/>
            <a:chExt cx="1396" cy="416"/>
          </a:xfrm>
        </p:grpSpPr>
        <p:sp>
          <p:nvSpPr>
            <p:cNvPr id="22" name="Line 1041"/>
            <p:cNvSpPr>
              <a:spLocks noChangeShapeType="1"/>
            </p:cNvSpPr>
            <p:nvPr/>
          </p:nvSpPr>
          <p:spPr bwMode="auto">
            <a:xfrm>
              <a:off x="1732" y="2050"/>
              <a:ext cx="0" cy="192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3" name="Text Box 1048"/>
            <p:cNvSpPr txBox="1">
              <a:spLocks noChangeArrowheads="1"/>
            </p:cNvSpPr>
            <p:nvPr/>
          </p:nvSpPr>
          <p:spPr bwMode="auto">
            <a:xfrm>
              <a:off x="336" y="1938"/>
              <a:ext cx="1056" cy="416"/>
            </a:xfrm>
            <a:prstGeom prst="rect">
              <a:avLst/>
            </a:prstGeom>
            <a:noFill/>
            <a:ln w="19050" algn="ctr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Extrapolated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Result</a:t>
              </a:r>
            </a:p>
          </p:txBody>
        </p:sp>
        <p:sp>
          <p:nvSpPr>
            <p:cNvPr id="24" name="Line 1049"/>
            <p:cNvSpPr>
              <a:spLocks noChangeShapeType="1"/>
            </p:cNvSpPr>
            <p:nvPr/>
          </p:nvSpPr>
          <p:spPr bwMode="auto">
            <a:xfrm>
              <a:off x="1392" y="2138"/>
              <a:ext cx="28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sp>
        <p:nvSpPr>
          <p:cNvPr id="25" name="Text Box 1050"/>
          <p:cNvSpPr txBox="1">
            <a:spLocks noChangeArrowheads="1"/>
          </p:cNvSpPr>
          <p:nvPr/>
        </p:nvSpPr>
        <p:spPr bwMode="auto">
          <a:xfrm>
            <a:off x="3124200" y="43434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Observed capture yield Y</a:t>
            </a:r>
            <a:r>
              <a:rPr kumimoji="0" lang="en-US" sz="2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1051"/>
          <p:cNvSpPr txBox="1">
            <a:spLocks noChangeArrowheads="1"/>
          </p:cNvSpPr>
          <p:nvPr/>
        </p:nvSpPr>
        <p:spPr bwMode="auto">
          <a:xfrm>
            <a:off x="495203" y="5410200"/>
            <a:ext cx="81153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This works since lifetime deviation is linear for small impurity contamination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75507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Pecise and unambiguous MuCap result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7" name="Rectangle 51"/>
          <p:cNvSpPr>
            <a:spLocks noChangeArrowheads="1"/>
          </p:cNvSpPr>
          <p:nvPr/>
        </p:nvSpPr>
        <p:spPr bwMode="auto">
          <a:xfrm>
            <a:off x="3122999" y="5791200"/>
            <a:ext cx="3126557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2400" smtClean="0">
                <a:solidFill>
                  <a:srgbClr val="616161"/>
                </a:solidFill>
              </a:rPr>
              <a:t>g</a:t>
            </a:r>
            <a:r>
              <a:rPr lang="de-DE" sz="2400" baseline="-25000" smtClean="0">
                <a:solidFill>
                  <a:srgbClr val="616161"/>
                </a:solidFill>
              </a:rPr>
              <a:t>P</a:t>
            </a:r>
            <a:r>
              <a:rPr lang="de-DE" sz="2400" smtClean="0">
                <a:solidFill>
                  <a:srgbClr val="616161"/>
                </a:solidFill>
              </a:rPr>
              <a:t>(theory) </a:t>
            </a:r>
            <a:r>
              <a:rPr lang="de-DE" sz="2400">
                <a:solidFill>
                  <a:srgbClr val="616161"/>
                </a:solidFill>
              </a:rPr>
              <a:t>= 8.26 ± 0.23</a:t>
            </a:r>
          </a:p>
        </p:txBody>
      </p:sp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2580062" y="5141774"/>
            <a:ext cx="4201738" cy="585418"/>
          </a:xfrm>
          <a:prstGeom prst="rect">
            <a:avLst/>
          </a:prstGeom>
          <a:noFill/>
          <a:ln w="9525">
            <a:solidFill>
              <a:srgbClr val="61616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3200" smtClean="0">
                <a:solidFill>
                  <a:srgbClr val="616161"/>
                </a:solidFill>
              </a:rPr>
              <a:t>g</a:t>
            </a:r>
            <a:r>
              <a:rPr lang="de-DE" sz="3200" baseline="-25000" smtClean="0">
                <a:solidFill>
                  <a:srgbClr val="616161"/>
                </a:solidFill>
              </a:rPr>
              <a:t>P</a:t>
            </a:r>
            <a:r>
              <a:rPr lang="de-DE" sz="3200" smtClean="0">
                <a:solidFill>
                  <a:srgbClr val="616161"/>
                </a:solidFill>
              </a:rPr>
              <a:t>(MuCap) </a:t>
            </a:r>
            <a:r>
              <a:rPr lang="de-DE" sz="3200">
                <a:solidFill>
                  <a:srgbClr val="616161"/>
                </a:solidFill>
              </a:rPr>
              <a:t>= </a:t>
            </a:r>
            <a:r>
              <a:rPr lang="de-DE" sz="3200" smtClean="0">
                <a:solidFill>
                  <a:srgbClr val="616161"/>
                </a:solidFill>
              </a:rPr>
              <a:t>8.06 ± 0.55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757515"/>
            <a:ext cx="6745224" cy="43478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" y="4724400"/>
            <a:ext cx="3848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/>
              <a:t>Andreev et al., Phys. Rev. Lett. 110, 012504 (2013)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7703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 muon lifetime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MuLan:	</a:t>
            </a:r>
            <a:r>
              <a:rPr lang="en-US" sz="28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+</a:t>
            </a:r>
            <a:r>
              <a:rPr lang="en-US" sz="2800"/>
              <a:t> lifetime</a:t>
            </a:r>
            <a:br>
              <a:rPr lang="en-US" sz="2800"/>
            </a:br>
            <a:endParaRPr lang="en-US" sz="2800"/>
          </a:p>
          <a:p>
            <a:r>
              <a:rPr lang="en-US" sz="2800"/>
              <a:t>MuCap:	</a:t>
            </a:r>
            <a:r>
              <a:rPr lang="en-US" sz="2800">
                <a:latin typeface="Symbol" charset="2"/>
                <a:cs typeface="Symbol" charset="2"/>
              </a:rPr>
              <a:t>m</a:t>
            </a:r>
            <a:r>
              <a:rPr lang="en-US" sz="2800" baseline="30000"/>
              <a:t>-</a:t>
            </a:r>
            <a:r>
              <a:rPr lang="en-US" sz="2800"/>
              <a:t> lifetime in hydrogen</a:t>
            </a:r>
          </a:p>
          <a:p>
            <a:r>
              <a:rPr lang="en-US" sz="2800">
                <a:solidFill>
                  <a:srgbClr val="616161"/>
                </a:solidFill>
              </a:rPr>
              <a:t>MuSun:	</a:t>
            </a:r>
            <a:r>
              <a:rPr lang="en-US" sz="2800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en-US" sz="2800" baseline="30000">
                <a:solidFill>
                  <a:srgbClr val="616161"/>
                </a:solidFill>
              </a:rPr>
              <a:t>-</a:t>
            </a:r>
            <a:r>
              <a:rPr lang="en-US" sz="2800">
                <a:solidFill>
                  <a:srgbClr val="616161"/>
                </a:solidFill>
              </a:rPr>
              <a:t> lifetime in deuterium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93960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MuSun: Muon capture on deuterium </a:t>
            </a:r>
            <a:r>
              <a:rPr lang="en-US">
                <a:latin typeface="Symbol" charset="2"/>
                <a:cs typeface="Symbol" charset="2"/>
              </a:rPr>
              <a:t>m</a:t>
            </a:r>
            <a:r>
              <a:rPr lang="en-US" baseline="30000"/>
              <a:t>-</a:t>
            </a:r>
            <a:r>
              <a:rPr lang="en-US"/>
              <a:t> d </a:t>
            </a:r>
            <a:r>
              <a:rPr lang="de-DE" sz="2800">
                <a:solidFill>
                  <a:srgbClr val="1F497D"/>
                </a:solidFill>
                <a:sym typeface="Symbol" pitchFamily="18" charset="2"/>
              </a:rPr>
              <a:t></a:t>
            </a:r>
            <a:r>
              <a:rPr lang="de-DE" sz="2800">
                <a:solidFill>
                  <a:srgbClr val="1F497D"/>
                </a:solidFill>
                <a:latin typeface="cmmi10"/>
              </a:rPr>
              <a:t> n </a:t>
            </a:r>
            <a:r>
              <a:rPr lang="en-US"/>
              <a:t>n </a:t>
            </a:r>
            <a:r>
              <a:rPr lang="en-US">
                <a:latin typeface="Symbol" charset="2"/>
                <a:cs typeface="Symbol" charset="2"/>
              </a:rPr>
              <a:t>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pic>
        <p:nvPicPr>
          <p:cNvPr id="6" name="Picture 1078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07805"/>
            <a:ext cx="179435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74" descr="Light upward diag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07805"/>
            <a:ext cx="1828800" cy="154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76"/>
          <p:cNvGrpSpPr>
            <a:grpSpLocks/>
          </p:cNvGrpSpPr>
          <p:nvPr/>
        </p:nvGrpSpPr>
        <p:grpSpPr bwMode="auto">
          <a:xfrm>
            <a:off x="3810000" y="2565005"/>
            <a:ext cx="1120775" cy="824403"/>
            <a:chOff x="4707" y="3598"/>
            <a:chExt cx="706" cy="452"/>
          </a:xfrm>
        </p:grpSpPr>
        <p:sp>
          <p:nvSpPr>
            <p:cNvPr id="13" name="Line 1036"/>
            <p:cNvSpPr>
              <a:spLocks noChangeShapeType="1"/>
            </p:cNvSpPr>
            <p:nvPr/>
          </p:nvSpPr>
          <p:spPr bwMode="auto">
            <a:xfrm>
              <a:off x="4707" y="3654"/>
              <a:ext cx="706" cy="20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4" name="Line 1037"/>
            <p:cNvSpPr>
              <a:spLocks noChangeShapeType="1"/>
            </p:cNvSpPr>
            <p:nvPr/>
          </p:nvSpPr>
          <p:spPr bwMode="auto">
            <a:xfrm flipV="1">
              <a:off x="4712" y="3633"/>
              <a:ext cx="680" cy="245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" name="Freeform 1040"/>
            <p:cNvSpPr>
              <a:spLocks/>
            </p:cNvSpPr>
            <p:nvPr/>
          </p:nvSpPr>
          <p:spPr bwMode="auto">
            <a:xfrm>
              <a:off x="5012" y="3613"/>
              <a:ext cx="87" cy="141"/>
            </a:xfrm>
            <a:custGeom>
              <a:avLst/>
              <a:gdLst/>
              <a:ahLst/>
              <a:cxnLst>
                <a:cxn ang="0">
                  <a:pos x="35" y="254"/>
                </a:cxn>
                <a:cxn ang="0">
                  <a:pos x="37" y="223"/>
                </a:cxn>
                <a:cxn ang="0">
                  <a:pos x="6" y="194"/>
                </a:cxn>
                <a:cxn ang="0">
                  <a:pos x="71" y="163"/>
                </a:cxn>
                <a:cxn ang="0">
                  <a:pos x="6" y="132"/>
                </a:cxn>
                <a:cxn ang="0">
                  <a:pos x="71" y="100"/>
                </a:cxn>
                <a:cxn ang="0">
                  <a:pos x="4" y="74"/>
                </a:cxn>
                <a:cxn ang="0">
                  <a:pos x="71" y="43"/>
                </a:cxn>
                <a:cxn ang="0">
                  <a:pos x="35" y="28"/>
                </a:cxn>
                <a:cxn ang="0">
                  <a:pos x="30" y="0"/>
                </a:cxn>
              </a:cxnLst>
              <a:rect l="0" t="0" r="r" b="b"/>
              <a:pathLst>
                <a:path w="76" h="254">
                  <a:moveTo>
                    <a:pt x="35" y="254"/>
                  </a:moveTo>
                  <a:cubicBezTo>
                    <a:pt x="38" y="243"/>
                    <a:pt x="42" y="233"/>
                    <a:pt x="37" y="223"/>
                  </a:cubicBezTo>
                  <a:cubicBezTo>
                    <a:pt x="32" y="213"/>
                    <a:pt x="0" y="204"/>
                    <a:pt x="6" y="194"/>
                  </a:cubicBezTo>
                  <a:cubicBezTo>
                    <a:pt x="12" y="184"/>
                    <a:pt x="71" y="173"/>
                    <a:pt x="71" y="163"/>
                  </a:cubicBezTo>
                  <a:cubicBezTo>
                    <a:pt x="71" y="153"/>
                    <a:pt x="6" y="142"/>
                    <a:pt x="6" y="132"/>
                  </a:cubicBezTo>
                  <a:cubicBezTo>
                    <a:pt x="6" y="122"/>
                    <a:pt x="71" y="110"/>
                    <a:pt x="71" y="100"/>
                  </a:cubicBezTo>
                  <a:cubicBezTo>
                    <a:pt x="71" y="90"/>
                    <a:pt x="4" y="83"/>
                    <a:pt x="4" y="74"/>
                  </a:cubicBezTo>
                  <a:cubicBezTo>
                    <a:pt x="4" y="65"/>
                    <a:pt x="66" y="51"/>
                    <a:pt x="71" y="43"/>
                  </a:cubicBezTo>
                  <a:cubicBezTo>
                    <a:pt x="76" y="35"/>
                    <a:pt x="42" y="35"/>
                    <a:pt x="35" y="28"/>
                  </a:cubicBezTo>
                  <a:cubicBezTo>
                    <a:pt x="28" y="21"/>
                    <a:pt x="29" y="10"/>
                    <a:pt x="30" y="0"/>
                  </a:cubicBezTo>
                </a:path>
              </a:pathLst>
            </a:custGeom>
            <a:solidFill>
              <a:schemeClr val="bg1"/>
            </a:solidFill>
            <a:ln w="12700" cmpd="sng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" name="Line 1041"/>
            <p:cNvSpPr>
              <a:spLocks noChangeShapeType="1"/>
            </p:cNvSpPr>
            <p:nvPr/>
          </p:nvSpPr>
          <p:spPr bwMode="auto">
            <a:xfrm>
              <a:off x="5004" y="3601"/>
              <a:ext cx="74" cy="2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" name="Line 1042"/>
            <p:cNvSpPr>
              <a:spLocks noChangeShapeType="1"/>
            </p:cNvSpPr>
            <p:nvPr/>
          </p:nvSpPr>
          <p:spPr bwMode="auto">
            <a:xfrm flipV="1">
              <a:off x="5004" y="3598"/>
              <a:ext cx="74" cy="27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" name="Oval 1046"/>
            <p:cNvSpPr>
              <a:spLocks noChangeArrowheads="1"/>
            </p:cNvSpPr>
            <p:nvPr/>
          </p:nvSpPr>
          <p:spPr bwMode="auto">
            <a:xfrm>
              <a:off x="5019" y="3736"/>
              <a:ext cx="66" cy="4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" name="Text Box 1048"/>
            <p:cNvSpPr txBox="1">
              <a:spLocks noChangeArrowheads="1"/>
            </p:cNvSpPr>
            <p:nvPr/>
          </p:nvSpPr>
          <p:spPr bwMode="auto">
            <a:xfrm>
              <a:off x="4800" y="3849"/>
              <a:ext cx="537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1800" b="1">
                  <a:solidFill>
                    <a:schemeClr val="tx1"/>
                  </a:solidFill>
                </a:rPr>
                <a:t>L</a:t>
              </a:r>
              <a:r>
                <a:rPr lang="en-US" sz="1800" b="1" baseline="-25000">
                  <a:solidFill>
                    <a:schemeClr val="tx1"/>
                  </a:solidFill>
                </a:rPr>
                <a:t>1A, </a:t>
              </a:r>
              <a:r>
                <a:rPr lang="en-US" sz="1800" b="1">
                  <a:solidFill>
                    <a:schemeClr val="tx1"/>
                  </a:solidFill>
                </a:rPr>
                <a:t>d</a:t>
              </a:r>
              <a:r>
                <a:rPr lang="en-US" sz="1800" b="1" baseline="-25000">
                  <a:solidFill>
                    <a:schemeClr val="tx1"/>
                  </a:solidFill>
                </a:rPr>
                <a:t>R</a:t>
              </a:r>
            </a:p>
          </p:txBody>
        </p:sp>
      </p:grp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12954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tabLst>
                <a:tab pos="1143000" algn="l"/>
              </a:tabLst>
              <a:defRPr/>
            </a:pPr>
            <a:r>
              <a:rPr lang="de-DE" sz="2000"/>
              <a:t>After MuCap, next step to measure two nucleon system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tabLst>
                <a:tab pos="1143000" algn="l"/>
              </a:tabLst>
              <a:defRPr/>
            </a:pPr>
            <a:r>
              <a:rPr lang="de-DE" sz="2000"/>
              <a:t>Effective field theory connects </a:t>
            </a:r>
            <a:r>
              <a:rPr lang="de-DE" sz="2000">
                <a:latin typeface="Symbol" charset="2"/>
                <a:cs typeface="Symbol" charset="2"/>
              </a:rPr>
              <a:t>m</a:t>
            </a:r>
            <a:r>
              <a:rPr lang="de-DE" sz="2000" baseline="30000"/>
              <a:t>-</a:t>
            </a:r>
            <a:r>
              <a:rPr lang="de-DE" sz="2000"/>
              <a:t>d capture to pp solar fusion or 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/>
              <a:t>d scattering via a single low energy constant L</a:t>
            </a:r>
            <a:r>
              <a:rPr lang="de-DE" sz="2000" baseline="-25000"/>
              <a:t>1A</a:t>
            </a:r>
            <a:r>
              <a:rPr lang="de-DE" sz="2000"/>
              <a:t>, d</a:t>
            </a:r>
            <a:r>
              <a:rPr lang="de-DE" sz="2000" baseline="-25000"/>
              <a:t>R</a:t>
            </a:r>
            <a:endParaRPr lang="de-DE" sz="2000" baseline="-25000">
              <a:solidFill>
                <a:srgbClr val="616161"/>
              </a:solidFill>
              <a:sym typeface="Symbol" pitchFamily="18" charset="2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57200" y="373380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tabLst>
                <a:tab pos="1143000" algn="l"/>
              </a:tabLst>
              <a:defRPr/>
            </a:pPr>
            <a:r>
              <a:rPr lang="de-DE" sz="2000"/>
              <a:t>Experimental conditions optimized at 30 K, i.e. need cryo-TPC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tabLst>
                <a:tab pos="1143000" algn="l"/>
              </a:tabLst>
              <a:defRPr/>
            </a:pPr>
            <a:r>
              <a:rPr lang="de-DE" sz="2000"/>
              <a:t>Aim to measure doublet capture rate </a:t>
            </a:r>
            <a:r>
              <a:rPr lang="de-DE" sz="2000">
                <a:latin typeface="Symbol" charset="2"/>
                <a:cs typeface="Symbol" charset="2"/>
              </a:rPr>
              <a:t>L</a:t>
            </a:r>
            <a:r>
              <a:rPr lang="de-DE" sz="2000" baseline="-25000"/>
              <a:t>d</a:t>
            </a:r>
            <a:r>
              <a:rPr lang="de-DE" sz="2000"/>
              <a:t> to 1.5% precision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tabLst>
                <a:tab pos="1143000" algn="l"/>
              </a:tabLst>
              <a:defRPr/>
            </a:pPr>
            <a:r>
              <a:rPr lang="de-DE" sz="2000"/>
              <a:t>Many upgrades compared to MuCap setup (cryo-TPC, full waveform digitization, cryo-preamplifiers, ...)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tabLst>
                <a:tab pos="1143000" algn="l"/>
              </a:tabLst>
              <a:defRPr/>
            </a:pPr>
            <a:r>
              <a:rPr lang="de-DE" sz="2000"/>
              <a:t>Experiment aims to take full statistics end of this year and in 2014</a:t>
            </a:r>
          </a:p>
        </p:txBody>
      </p:sp>
    </p:spTree>
    <p:extLst>
      <p:ext uri="{BB962C8B-B14F-4D97-AF65-F5344CB8AC3E}">
        <p14:creationId xmlns:p14="http://schemas.microsoft.com/office/powerpoint/2010/main" val="405803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Some lessons on muons</a:t>
            </a:r>
            <a:endParaRPr lang="en-US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2837"/>
            <a:ext cx="8686800" cy="4525963"/>
          </a:xfrm>
        </p:spPr>
        <p:txBody>
          <a:bodyPr/>
          <a:lstStyle/>
          <a:p>
            <a:r>
              <a:rPr lang="en-US" sz="2800"/>
              <a:t>Muons have very useful properties:</a:t>
            </a:r>
          </a:p>
          <a:p>
            <a:pPr lvl="1"/>
            <a:r>
              <a:rPr lang="en-US" sz="2600"/>
              <a:t>Long lifetime</a:t>
            </a:r>
          </a:p>
          <a:p>
            <a:pPr lvl="1"/>
            <a:r>
              <a:rPr lang="en-US" sz="2600"/>
              <a:t>Polarized beams available</a:t>
            </a:r>
          </a:p>
          <a:p>
            <a:pPr lvl="1"/>
            <a:r>
              <a:rPr lang="en-US" sz="2600"/>
              <a:t>Self-analyzing decay</a:t>
            </a:r>
          </a:p>
          <a:p>
            <a:r>
              <a:rPr lang="en-US" sz="2800"/>
              <a:t>Muon physics is rich:</a:t>
            </a:r>
          </a:p>
          <a:p>
            <a:pPr lvl="1"/>
            <a:r>
              <a:rPr lang="en-US" sz="2600"/>
              <a:t>Measurement of SM parameters (e.g. MuLan, MuCap, Lamb shift)</a:t>
            </a:r>
          </a:p>
          <a:p>
            <a:pPr lvl="1"/>
            <a:r>
              <a:rPr lang="en-US" sz="2600"/>
              <a:t>Search for BSM (e.g. TWIST and tomorrow CLFV, g-2, ...)</a:t>
            </a:r>
          </a:p>
          <a:p>
            <a:pPr lvl="1"/>
            <a:r>
              <a:rPr lang="en-US" sz="2600"/>
              <a:t>Applied science (muSR)</a:t>
            </a:r>
          </a:p>
          <a:p>
            <a:r>
              <a:rPr lang="en-US" sz="2800"/>
              <a:t>It’s precision muon physics so it’s all about systematics!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2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TWIST: Michel parameters and coupling constants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26" y="152400"/>
            <a:ext cx="997974" cy="304800"/>
          </a:xfrm>
          <a:prstGeom prst="rect">
            <a:avLst/>
          </a:prstGeom>
          <a:ln w="38100" cmpd="sng">
            <a:noFill/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7200"/>
          </a:xfrm>
        </p:spPr>
        <p:txBody>
          <a:bodyPr/>
          <a:lstStyle/>
          <a:p>
            <a:r>
              <a:rPr lang="en-US"/>
              <a:t>Fetscher and Gerber coupling constants (see PDG)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199"/>
            <a:ext cx="6500281" cy="4229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60115" y="2057400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9600" y="25146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0.75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0" y="32766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0" y="37338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9600" y="45720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0.75</a:t>
            </a:r>
          </a:p>
        </p:txBody>
      </p:sp>
      <p:sp>
        <p:nvSpPr>
          <p:cNvPr id="18" name="Content Placeholder 7"/>
          <p:cNvSpPr txBox="1">
            <a:spLocks/>
          </p:cNvSpPr>
          <p:nvPr/>
        </p:nvSpPr>
        <p:spPr bwMode="auto">
          <a:xfrm>
            <a:off x="457200" y="5562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/>
              <a:t>Deviations from the SM values would be due to right-handed scalar, vector and tensor couplings g</a:t>
            </a:r>
            <a:r>
              <a:rPr lang="en-US" baseline="-25000"/>
              <a:t>RL</a:t>
            </a:r>
            <a:r>
              <a:rPr lang="en-US"/>
              <a:t>, g</a:t>
            </a:r>
            <a:r>
              <a:rPr lang="en-US" baseline="-25000"/>
              <a:t>RR</a:t>
            </a:r>
            <a:r>
              <a:rPr lang="en-US"/>
              <a:t>, g</a:t>
            </a:r>
            <a:r>
              <a:rPr lang="en-US" baseline="-25000"/>
              <a:t>LR </a:t>
            </a:r>
          </a:p>
        </p:txBody>
      </p:sp>
    </p:spTree>
    <p:extLst>
      <p:ext uri="{BB962C8B-B14F-4D97-AF65-F5344CB8AC3E}">
        <p14:creationId xmlns:p14="http://schemas.microsoft.com/office/powerpoint/2010/main" val="242152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ask a bit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/>
              <a:t>How many are graduate students?</a:t>
            </a:r>
          </a:p>
          <a:p>
            <a:r>
              <a:rPr lang="en-US" sz="2400"/>
              <a:t>How many are postdocs?</a:t>
            </a:r>
          </a:p>
          <a:p>
            <a:r>
              <a:rPr lang="en-US" sz="2400"/>
              <a:t>Who is theoretical and who is experimental?</a:t>
            </a:r>
          </a:p>
          <a:p>
            <a:r>
              <a:rPr lang="en-US" sz="2400"/>
              <a:t>Who is working at the Energy Frontier?</a:t>
            </a:r>
          </a:p>
          <a:p>
            <a:r>
              <a:rPr lang="en-US" sz="2400"/>
              <a:t>Who is working at the Cosmic Frontier?</a:t>
            </a:r>
          </a:p>
          <a:p>
            <a:r>
              <a:rPr lang="en-US" sz="2400"/>
              <a:t>Who is working at the Intensity Frontier?</a:t>
            </a:r>
          </a:p>
          <a:p>
            <a:r>
              <a:rPr lang="en-US" sz="2400"/>
              <a:t>Is anybody working or has worked on a Muon Experiment?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So where do we get muons from?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Proton beam on a target to produce pions and other secondaries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8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,dvips]{article}&#10;%&#10;% graphics package&#10;\usepackage{graphicx}&#10;%\usepackage{amsmath}&#10;&#10;% color capability&#10;\usepackage{color}&#10;%&#10;% PSTricks package with color compatibility&#10;\usepackage{pstcol}&#10;%&#10;% tex macros for abbreviations&#10;%\input{$LTX_DIR/texmac}&#10;%\newcommand{\colchars}[1]{\textcolor[named]{Plum}{#1}}&#10;\newcommand{\colchars}[1]{\textcolor[rgb]{1,0,0}{#1}}&#10;\newcommand{\colrho}{\colchars{\ensuremath{\rho}}}&#10;\newcommand{\coleta}{\colchars{\ensuremath{\eta}}}&#10;\newcommand{\coldelta}{\colchars{\ensuremath{\delta}}}&#10;\newcommand{\colxi}{\colchars{\ensuremath{\xi}}}&#10;\newcommand{\Pmu}{\ensuremath{{\cal P}_{\mu}}}&#10;\newcommand{\colPmu}{\colchars{\ensuremath{{\cal P}_{\mu}}}}&#10;\newcommand{\VminusA}{\ensuremath{V \! - \! A}}&#10;&#10;% useful and standardized foil definitions&#10;%\input{$LTX_DIR/foildefs}&#10;&#10;%\setlength{\oddsidemargin}{5mm}&#10;%\setlength{\evensidemargin}{5mm}&#10;%\setlength{\textheight}{180mm}&#10;\setlength{\textheight}{220mm}&#10;%\setlength{\textwidth}{220mm}&#10;\setlength{\textwidth}{185mm}&#10;%\setlength{\topmargin}{-25mm}&#10;%\setlength{\parindent}{0mm}&#10;%\setlength{\parskip}{1ex}&#10;%\setlength{\baselineskip}{2ex}&#10;&#10;\pagestyle{empty}&#10;&#10;%%%%%%%%%%%%%%%%%%%%%%%%%%%%%%%%%%%%%%%%%%%%%%%%%%%%%%%%%%%%%&#10;&#10;\begin{document}&#10;&#10;% default page background color is white (i.e. transparent)&#10;%\pagecolor{white}                 %transparent&#10;%\pagecolor[cmyk]{0.01,0.01,0,0}   %light blue&#10;%\pagecolor[cmyk]{0,0,0.1,0}        %light yellow&#10;&#10;\color{black}&#10;&#10;\raggedright&#10;&#10;\normalsize&#10;\mathversion{bold}&#10;$\colchars{\vec{\cal P}_{\mu}}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2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,dvips]{article}&#10;%&#10;% graphics package&#10;\usepackage{graphicx}&#10;%\usepackage{amsmath}&#10;&#10;% color capability&#10;\usepackage{color}&#10;%&#10;% PSTricks package with color compatibility&#10;\usepackage{pstcol}&#10;%&#10;% tex macros for abbreviations&#10;%\input{$LTX_DIR/texmac}&#10;%\newcommand{\colchars}[1]{\textcolor[named]{Plum}{#1}}&#10;\newcommand{\colchars}[1]{\textcolor[rgb]{1,0,0}{#1}}&#10;\newcommand{\colrho}{\colchars{\ensuremath{\rho}}}&#10;\newcommand{\coleta}{\colchars{\ensuremath{\eta}}}&#10;\newcommand{\coldelta}{\colchars{\ensuremath{\delta}}}&#10;\newcommand{\colxi}{\colchars{\ensuremath{\xi}}}&#10;\newcommand{\Pmu}{\ensuremath{{\cal P}_{\mu}}}&#10;\newcommand{\colPmu}{\colchars{\ensuremath{{\cal P}_{\mu}}}}&#10;\newcommand{\VminusA}{\ensuremath{V \! - \! A}}&#10;&#10;% useful and standardized foil definitions&#10;%\input{$LTX_DIR/foildefs}&#10;&#10;%\setlength{\oddsidemargin}{5mm}&#10;%\setlength{\evensidemargin}{5mm}&#10;%\setlength{\textheight}{180mm}&#10;\setlength{\textheight}{220mm}&#10;%\setlength{\textwidth}{220mm}&#10;\setlength{\textwidth}{185mm}&#10;%\setlength{\topmargin}{-25mm}&#10;%\setlength{\parindent}{0mm}&#10;%\setlength{\parskip}{1ex}&#10;%\setlength{\baselineskip}{2ex}&#10;&#10;\pagestyle{empty}&#10;&#10;%%%%%%%%%%%%%%%%%%%%%%%%%%%%%%%%%%%%%%%%%%%%%%%%%%%%%%%%%%%%%&#10;&#10;\begin{document}&#10;&#10;% default page background color is white (i.e. transparent)&#10;%\pagecolor{white}                 %transparent&#10;%\pagecolor[cmyk]{0.01,0.01,0,0}   %light blue&#10;%\pagecolor[cmyk]{0,0,0.1,0}        %light yellow&#10;&#10;\color{black}&#10;&#10;\raggedright&#10;&#10;\normalsize&#10;\mathversion{bold}&#10;$\vec{p}_{e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"/>
</p:tagLst>
</file>

<file path=ppt/theme/theme1.xml><?xml version="1.0" encoding="utf-8"?>
<a:theme xmlns:a="http://schemas.openxmlformats.org/drawingml/2006/main" name="blue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blue_2007.potx</Template>
  <TotalTime>10379</TotalTime>
  <Words>5654</Words>
  <Application>Microsoft Macintosh PowerPoint</Application>
  <PresentationFormat>On-screen Show (4:3)</PresentationFormat>
  <Paragraphs>1013</Paragraphs>
  <Slides>86</Slides>
  <Notes>3</Notes>
  <HiddenSlides>2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blue_2007</vt:lpstr>
      <vt:lpstr>Equation</vt:lpstr>
      <vt:lpstr>Muon Physics around the world and at the Intensity Frontier</vt:lpstr>
      <vt:lpstr>Myself</vt:lpstr>
      <vt:lpstr>Overview</vt:lpstr>
      <vt:lpstr>Overview</vt:lpstr>
      <vt:lpstr>Overview</vt:lpstr>
      <vt:lpstr>The Muon in  a nutshell</vt:lpstr>
      <vt:lpstr>The Muon in  a nutshell</vt:lpstr>
      <vt:lpstr>The Muon is part of the 2nd lepton family</vt:lpstr>
      <vt:lpstr>Muon sources</vt:lpstr>
      <vt:lpstr>Muon sources</vt:lpstr>
      <vt:lpstr>Muon sources</vt:lpstr>
      <vt:lpstr>Muon sources</vt:lpstr>
      <vt:lpstr>Muon decay</vt:lpstr>
      <vt:lpstr>Muon decay</vt:lpstr>
      <vt:lpstr>Muon decay</vt:lpstr>
      <vt:lpstr>Muon decay</vt:lpstr>
      <vt:lpstr>Muon decay #2</vt:lpstr>
      <vt:lpstr>Muon decay</vt:lpstr>
      <vt:lpstr>Muon Physics: Worldwide Effort</vt:lpstr>
      <vt:lpstr>Different categories of muon experiments</vt:lpstr>
      <vt:lpstr>Different categories of muon experiments</vt:lpstr>
      <vt:lpstr>Different categories of muon experiments</vt:lpstr>
      <vt:lpstr>Precision Muon Physics at the Parts-Per-Million Level</vt:lpstr>
      <vt:lpstr>Overview</vt:lpstr>
      <vt:lpstr>Muon beams: Surface muons (pm = 29.8 MeV/c)</vt:lpstr>
      <vt:lpstr>Muon beams: Cloud muons</vt:lpstr>
      <vt:lpstr>Muon production yields </vt:lpstr>
      <vt:lpstr>Muon facilities</vt:lpstr>
      <vt:lpstr>Throughout my talk</vt:lpstr>
      <vt:lpstr>Two types of proton targets</vt:lpstr>
      <vt:lpstr>Two types of proton targets</vt:lpstr>
      <vt:lpstr>Proposal: High intensity muon beam</vt:lpstr>
      <vt:lpstr>Muon beams</vt:lpstr>
      <vt:lpstr>Muon experiments: Beam rates</vt:lpstr>
      <vt:lpstr>Overview</vt:lpstr>
      <vt:lpstr>TWIST: Triumf Weak Interaction Symmetry Test</vt:lpstr>
      <vt:lpstr>TWIST: Results</vt:lpstr>
      <vt:lpstr>Muon Spin Resonance</vt:lpstr>
      <vt:lpstr>A typical MuSR experiment</vt:lpstr>
      <vt:lpstr>Muonic Hydrogen Lamb Shift – Proton Charge Radius</vt:lpstr>
      <vt:lpstr>Muonic Lamb Shift – Experimental technique</vt:lpstr>
      <vt:lpstr>Muonic Lamb Shift – Experimental technique</vt:lpstr>
      <vt:lpstr>Muonic Lamb Shift – Results</vt:lpstr>
      <vt:lpstr>Precision muon lifetime measurements</vt:lpstr>
      <vt:lpstr>Precision muon lifetime measurements</vt:lpstr>
      <vt:lpstr>Electroweak Theory needs 3 input parameters</vt:lpstr>
      <vt:lpstr>Fermi constant GF: weak interaction strength</vt:lpstr>
      <vt:lpstr>Fermi constant GF: weak interaction strength</vt:lpstr>
      <vt:lpstr>The facility: pE3 at PSI</vt:lpstr>
      <vt:lpstr>The electrostatic kicker</vt:lpstr>
      <vt:lpstr>Other beamline elements</vt:lpstr>
      <vt:lpstr>The MuLan concept in one slide...</vt:lpstr>
      <vt:lpstr>Final result for 2 x 1012 muon decays</vt:lpstr>
      <vt:lpstr>One example: Pileup systematic</vt:lpstr>
      <vt:lpstr>It only takes one grad student and many months to figure it all out at the sub-ppm level...</vt:lpstr>
      <vt:lpstr>Important: Double blinding technique</vt:lpstr>
      <vt:lpstr>GF = 1.1663818(7) x 10-5 GeV-2  (0.6 ppm) </vt:lpstr>
      <vt:lpstr>Precision muon lifetime measurements</vt:lpstr>
      <vt:lpstr>Nucleon form factors</vt:lpstr>
      <vt:lpstr>Nucleon form factors</vt:lpstr>
      <vt:lpstr>Pseudoscalar form factor gP</vt:lpstr>
      <vt:lpstr>So how do we measure the rate LS of m- p  n n ?</vt:lpstr>
      <vt:lpstr>MuCap key elements</vt:lpstr>
      <vt:lpstr>A muon in a hydrogen environment</vt:lpstr>
      <vt:lpstr>A muon in a hydrogen environment</vt:lpstr>
      <vt:lpstr>A muon in a hydrogen environment</vt:lpstr>
      <vt:lpstr>Previous results suffer from molecular states</vt:lpstr>
      <vt:lpstr>A muon in a hydrogen environment</vt:lpstr>
      <vt:lpstr>A muon in a hydrogen environment</vt:lpstr>
      <vt:lpstr>A muon in a hydrogen environment</vt:lpstr>
      <vt:lpstr>High-Z impurities in MuCap</vt:lpstr>
      <vt:lpstr>A muon in a hydrogen environment</vt:lpstr>
      <vt:lpstr>The experiment MuCap</vt:lpstr>
      <vt:lpstr>Novel technique: Hydrogen time projection chamber</vt:lpstr>
      <vt:lpstr>A typical good stopped muon</vt:lpstr>
      <vt:lpstr>Lifetime spectrum </vt:lpstr>
      <vt:lpstr>Perform many consistency checks</vt:lpstr>
      <vt:lpstr>Precision measurements is all about systematics</vt:lpstr>
      <vt:lpstr>Impurity monitoring with data</vt:lpstr>
      <vt:lpstr>Apply correction from linear extrapolation</vt:lpstr>
      <vt:lpstr>Pecise and unambiguous MuCap result</vt:lpstr>
      <vt:lpstr>Precision muon lifetime measurements</vt:lpstr>
      <vt:lpstr>MuSun: Muon capture on deuterium m- d  n n n</vt:lpstr>
      <vt:lpstr>Summary: Some lessons on muons</vt:lpstr>
      <vt:lpstr>TWIST: Michel parameters and coupling constants</vt:lpstr>
      <vt:lpstr>Let’s ask a bit about you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Betty Waterman</dc:creator>
  <cp:lastModifiedBy>Peter Winter</cp:lastModifiedBy>
  <cp:revision>522</cp:revision>
  <dcterms:created xsi:type="dcterms:W3CDTF">2009-09-22T20:45:00Z</dcterms:created>
  <dcterms:modified xsi:type="dcterms:W3CDTF">2013-07-15T14:50:54Z</dcterms:modified>
</cp:coreProperties>
</file>