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sldIdLst>
    <p:sldId id="280" r:id="rId2"/>
    <p:sldId id="319" r:id="rId3"/>
    <p:sldId id="325" r:id="rId4"/>
    <p:sldId id="320" r:id="rId5"/>
    <p:sldId id="359" r:id="rId6"/>
    <p:sldId id="329" r:id="rId7"/>
    <p:sldId id="347" r:id="rId8"/>
    <p:sldId id="348" r:id="rId9"/>
    <p:sldId id="332" r:id="rId10"/>
    <p:sldId id="399" r:id="rId11"/>
    <p:sldId id="400" r:id="rId12"/>
    <p:sldId id="401" r:id="rId13"/>
    <p:sldId id="402" r:id="rId14"/>
    <p:sldId id="404" r:id="rId15"/>
    <p:sldId id="322" r:id="rId16"/>
    <p:sldId id="334" r:id="rId17"/>
    <p:sldId id="349" r:id="rId18"/>
    <p:sldId id="398" r:id="rId19"/>
    <p:sldId id="321" r:id="rId20"/>
    <p:sldId id="314" r:id="rId21"/>
    <p:sldId id="388" r:id="rId22"/>
    <p:sldId id="389" r:id="rId23"/>
    <p:sldId id="397" r:id="rId24"/>
    <p:sldId id="392" r:id="rId25"/>
    <p:sldId id="417" r:id="rId26"/>
    <p:sldId id="406" r:id="rId27"/>
    <p:sldId id="408" r:id="rId28"/>
    <p:sldId id="379" r:id="rId29"/>
    <p:sldId id="382" r:id="rId30"/>
    <p:sldId id="261" r:id="rId31"/>
    <p:sldId id="262" r:id="rId32"/>
    <p:sldId id="315" r:id="rId33"/>
    <p:sldId id="418" r:id="rId34"/>
    <p:sldId id="419" r:id="rId35"/>
    <p:sldId id="263" r:id="rId36"/>
    <p:sldId id="264" r:id="rId37"/>
    <p:sldId id="265" r:id="rId38"/>
    <p:sldId id="266" r:id="rId39"/>
    <p:sldId id="267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331" r:id="rId49"/>
    <p:sldId id="367" r:id="rId50"/>
    <p:sldId id="354" r:id="rId51"/>
    <p:sldId id="394" r:id="rId52"/>
    <p:sldId id="395" r:id="rId53"/>
    <p:sldId id="393" r:id="rId54"/>
    <p:sldId id="368" r:id="rId55"/>
    <p:sldId id="384" r:id="rId56"/>
    <p:sldId id="385" r:id="rId57"/>
    <p:sldId id="380" r:id="rId58"/>
    <p:sldId id="38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43" autoAdjust="0"/>
  </p:normalViewPr>
  <p:slideViewPr>
    <p:cSldViewPr>
      <p:cViewPr varScale="1">
        <p:scale>
          <a:sx n="57" d="100"/>
          <a:sy n="57" d="100"/>
        </p:scale>
        <p:origin x="-17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3EA26-3010-4B10-B891-AC75407CA662}" type="datetimeFigureOut">
              <a:rPr lang="en-GB" smtClean="0"/>
              <a:t>15/07/16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37DE-E9C8-4EB8-9540-CC025A5CD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54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Collider</a:t>
            </a:r>
            <a:r>
              <a:rPr lang="en-GB" dirty="0" smtClean="0"/>
              <a:t> phenomenology only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CCDC-5BDD-445F-B37A-250FFB06064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75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 kit for</a:t>
            </a:r>
            <a:r>
              <a:rPr lang="en-US" baseline="0" dirty="0" smtClean="0"/>
              <a:t> physics</a:t>
            </a:r>
          </a:p>
          <a:p>
            <a:r>
              <a:rPr lang="en-US" baseline="0" dirty="0" smtClean="0"/>
              <a:t>Helps with nitty-gritty of producing predictions</a:t>
            </a:r>
          </a:p>
          <a:p>
            <a:r>
              <a:rPr lang="en-US" baseline="0" dirty="0" smtClean="0"/>
              <a:t>Equally important to see inside the </a:t>
            </a:r>
            <a:r>
              <a:rPr lang="en-US" baseline="0" dirty="0" err="1" smtClean="0"/>
              <a:t>saussage</a:t>
            </a:r>
            <a:r>
              <a:rPr lang="en-US" baseline="0" dirty="0" smtClean="0"/>
              <a:t> factory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337DE-E9C8-4EB8-9540-CC025A5CDD8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21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man who until recently we called prime minister in our country recently said “I was the future once”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337DE-E9C8-4EB8-9540-CC025A5CDD8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863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 is central to what we do on Hadron Colliders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337DE-E9C8-4EB8-9540-CC025A5CDD8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21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shoulders of giants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337DE-E9C8-4EB8-9540-CC025A5CDD8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79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How well do you understand your resolution?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337DE-E9C8-4EB8-9540-CC025A5CDD8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986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responsibility</a:t>
            </a:r>
          </a:p>
          <a:p>
            <a:r>
              <a:rPr lang="en-US" dirty="0" smtClean="0"/>
              <a:t>PhD</a:t>
            </a:r>
            <a:r>
              <a:rPr lang="en-US" baseline="0" dirty="0" smtClean="0"/>
              <a:t> students and postdocs already have healthy skepticism</a:t>
            </a:r>
          </a:p>
          <a:p>
            <a:r>
              <a:rPr lang="en-US" baseline="0" dirty="0" smtClean="0"/>
              <a:t>Rush to get out conference results should not short-circuit process of analysis, reflection, skepticism, challenge, </a:t>
            </a:r>
            <a:r>
              <a:rPr lang="en-US" baseline="0" dirty="0" err="1" smtClean="0"/>
              <a:t>checkings</a:t>
            </a:r>
            <a:r>
              <a:rPr lang="en-US" baseline="0" dirty="0" smtClean="0"/>
              <a:t>, 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6 copies at CERN library – contrary to </a:t>
            </a:r>
            <a:r>
              <a:rPr lang="en-US" dirty="0" err="1" smtClean="0"/>
              <a:t>rumours</a:t>
            </a:r>
            <a:r>
              <a:rPr lang="en-US" dirty="0" smtClean="0"/>
              <a:t> of being banned at CERN 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cds.cern.ch</a:t>
            </a:r>
            <a:r>
              <a:rPr lang="en-US" dirty="0" smtClean="0"/>
              <a:t>/record/109431/</a:t>
            </a:r>
            <a:r>
              <a:rPr lang="en-US" dirty="0" err="1" smtClean="0"/>
              <a:t>holdings?ln</a:t>
            </a:r>
            <a:r>
              <a:rPr lang="en-US" dirty="0" smtClean="0"/>
              <a:t>=en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337DE-E9C8-4EB8-9540-CC025A5CDD8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033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arxiv.org</a:t>
            </a:r>
            <a:r>
              <a:rPr lang="en-US" dirty="0" smtClean="0"/>
              <a:t>/</a:t>
            </a:r>
            <a:r>
              <a:rPr lang="en-US" dirty="0" err="1" smtClean="0"/>
              <a:t>pdf</a:t>
            </a:r>
            <a:r>
              <a:rPr lang="en-US" dirty="0" smtClean="0"/>
              <a:t>/1602.07588v3.pdf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337DE-E9C8-4EB8-9540-CC025A5CDD80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56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14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17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2016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Alan Barr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790DA-B3F4-486D-906A-0EB4457BFE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3963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53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3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99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90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58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79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75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64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722-A95E-4014-AF78-019A3A46F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79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rxiv.org/pdf/1406.5375v2.pdf" TargetMode="Externa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rxiv.org/pdf/1406.5375v2.pdf" TargetMode="Externa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arxiv.org/pdf/1602.06194v3.pdf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tlas.web.cern.ch/Atlas/GROUPS/PHYSICS/PAPERS/SUSY-2015-07/" TargetMode="Externa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hyperlink" Target="http://arxiv.org/pdf/1105.2977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://arxiv.org/pdf/hep-ph/0201231v1.pdf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arxiv.org/pdf/hep-ph/0201231v1.pdf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arxiv.org/pdf/1605.09502.pdf" TargetMode="External"/><Relationship Id="rId3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>
            <a:normAutofit/>
          </a:bodyPr>
          <a:lstStyle/>
          <a:p>
            <a:r>
              <a:rPr lang="en-GB" b="1" dirty="0" smtClean="0"/>
              <a:t>Search techniques</a:t>
            </a:r>
            <a:endParaRPr lang="en-GB" sz="2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149080"/>
            <a:ext cx="6400800" cy="985664"/>
          </a:xfrm>
        </p:spPr>
        <p:txBody>
          <a:bodyPr>
            <a:normAutofit/>
          </a:bodyPr>
          <a:lstStyle/>
          <a:p>
            <a:r>
              <a:rPr lang="en-GB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Alan Barr</a:t>
            </a:r>
          </a:p>
        </p:txBody>
      </p:sp>
      <p:pic>
        <p:nvPicPr>
          <p:cNvPr id="1032" name="Picture 8" descr="https://upload.wikimedia.org/wikipedia/en/thumb/2/2f/University_of_Oxford.svg/1280px-University_of_Oxford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85184"/>
            <a:ext cx="3168352" cy="97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336" y="6464369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 July 2016 DESY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453000"/>
            <a:ext cx="2308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CTEQ/</a:t>
            </a:r>
            <a:r>
              <a:rPr lang="en-GB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MCnet</a:t>
            </a:r>
            <a:r>
              <a:rPr lang="en-GB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summer school 2016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7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6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technology </a:t>
            </a:r>
            <a:r>
              <a:rPr lang="en-US" dirty="0" smtClean="0"/>
              <a:t>has also moved on…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 descr="Screen Shot 2016-07-14 at 18.49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r="3618"/>
          <a:stretch/>
        </p:blipFill>
        <p:spPr>
          <a:xfrm>
            <a:off x="114641" y="1916832"/>
            <a:ext cx="9029359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5517232"/>
            <a:ext cx="244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physics TDR 1999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05571" y="4509120"/>
            <a:ext cx="7638429" cy="5847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“the main background to SUSY is SUSY itself”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97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technology </a:t>
            </a:r>
            <a:r>
              <a:rPr lang="en-US" dirty="0" smtClean="0"/>
              <a:t>has also moved on…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 descr="Screen Shot 2016-07-14 at 18.49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r="3618"/>
          <a:stretch/>
        </p:blipFill>
        <p:spPr>
          <a:xfrm>
            <a:off x="114641" y="1916832"/>
            <a:ext cx="9029359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5517232"/>
            <a:ext cx="244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physics TDR 1999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4653136"/>
            <a:ext cx="7358505" cy="5847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“large MC samples of order 10,000 events”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97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technology </a:t>
            </a:r>
            <a:r>
              <a:rPr lang="en-US" dirty="0" smtClean="0"/>
              <a:t>has also moved on…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 descr="Screen Shot 2016-07-14 at 18.49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r="3618"/>
          <a:stretch/>
        </p:blipFill>
        <p:spPr>
          <a:xfrm>
            <a:off x="114641" y="1916832"/>
            <a:ext cx="9029359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5517232"/>
            <a:ext cx="244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physics TDR 1999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63688" y="4581128"/>
            <a:ext cx="6395301" cy="5847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smeared truth as detector simulation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97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technology </a:t>
            </a:r>
            <a:r>
              <a:rPr lang="en-US" dirty="0" smtClean="0"/>
              <a:t>has also moved on…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 descr="Screen Shot 2016-07-14 at 18.49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r="3618"/>
          <a:stretch/>
        </p:blipFill>
        <p:spPr>
          <a:xfrm>
            <a:off x="114641" y="1916832"/>
            <a:ext cx="9029359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5517232"/>
            <a:ext cx="244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physics TDR 1999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91680" y="4581128"/>
            <a:ext cx="5274200" cy="5847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2 -&gt; 2 MC for jets backgrounds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200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technology </a:t>
            </a:r>
            <a:r>
              <a:rPr lang="en-US" dirty="0" smtClean="0"/>
              <a:t>has also moved on…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 descr="Screen Shot 2016-07-14 at 18.49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r="3618"/>
          <a:stretch/>
        </p:blipFill>
        <p:spPr>
          <a:xfrm>
            <a:off x="114641" y="1916832"/>
            <a:ext cx="9029359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5517232"/>
            <a:ext cx="244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physics TDR 1999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91680" y="4581128"/>
            <a:ext cx="6766396" cy="5847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Boson + (Jets only from Parton Shower)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05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15</a:t>
            </a:fld>
            <a:endParaRPr lang="en-GB"/>
          </a:p>
        </p:txBody>
      </p:sp>
      <p:pic>
        <p:nvPicPr>
          <p:cNvPr id="9" name="Picture 8" descr="ATLAS_b_SMSummary_FiducialXsec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849"/>
            <a:ext cx="8748464" cy="62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Autofit/>
          </a:bodyPr>
          <a:lstStyle/>
          <a:p>
            <a:r>
              <a:rPr lang="en-US" b="1" dirty="0" smtClean="0"/>
              <a:t>High </a:t>
            </a:r>
            <a:r>
              <a:rPr lang="en-US" b="1" u="sng" dirty="0" smtClean="0"/>
              <a:t>multiplicity</a:t>
            </a:r>
            <a:r>
              <a:rPr lang="en-US" b="1" dirty="0" smtClean="0"/>
              <a:t> MC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 descr="multijet-C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824536" cy="54778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8144" y="1700808"/>
            <a:ext cx="17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arXiv:1308.1841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20199" y="3356992"/>
            <a:ext cx="37184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ttbar</a:t>
            </a:r>
            <a:r>
              <a:rPr lang="en-US" sz="2800" dirty="0" smtClean="0"/>
              <a:t> MC is Sherpa-1.4.1</a:t>
            </a:r>
            <a:br>
              <a:rPr lang="en-US" sz="2800" dirty="0" smtClean="0"/>
            </a:br>
            <a:r>
              <a:rPr lang="en-US" sz="2800" dirty="0" smtClean="0"/>
              <a:t>with up to 4 additional </a:t>
            </a:r>
            <a:br>
              <a:rPr lang="en-US" sz="2800" dirty="0" smtClean="0"/>
            </a:br>
            <a:r>
              <a:rPr lang="en-US" sz="2800" dirty="0" err="1" smtClean="0"/>
              <a:t>partons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402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17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428602" y="0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http://arxiv.org/pdf/1406.5375v2.</a:t>
            </a:r>
            <a:r>
              <a:rPr lang="en-US" dirty="0" smtClean="0">
                <a:hlinkClick r:id="rId2"/>
              </a:rPr>
              <a:t>pdf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Screen Shot 2016-07-14 at 23.2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212713" cy="5512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High </a:t>
            </a:r>
            <a:r>
              <a:rPr lang="en-US" sz="3600" b="1" u="sng" dirty="0" smtClean="0"/>
              <a:t>Precision</a:t>
            </a:r>
            <a:r>
              <a:rPr lang="en-US" sz="3600" b="1" dirty="0" smtClean="0"/>
              <a:t> MC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23728" y="1052736"/>
            <a:ext cx="5070218" cy="5847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Scalar top mass around m(t)?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80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18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428602" y="0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http://arxiv.org/pdf/1406.5375v2.</a:t>
            </a:r>
            <a:r>
              <a:rPr lang="en-US" dirty="0" smtClean="0">
                <a:hlinkClick r:id="rId2"/>
              </a:rPr>
              <a:t>pdf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Screen Shot 2016-07-14 at 23.2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212713" cy="5512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0"/>
            <a:ext cx="359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High </a:t>
            </a:r>
            <a:r>
              <a:rPr lang="en-US" sz="3600" u="sng" dirty="0" smtClean="0"/>
              <a:t>Precision</a:t>
            </a:r>
            <a:r>
              <a:rPr lang="en-US" sz="3600" dirty="0" smtClean="0"/>
              <a:t> </a:t>
            </a:r>
            <a:r>
              <a:rPr lang="en-US" sz="3600" dirty="0" smtClean="0"/>
              <a:t>MC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1835696" y="3501008"/>
            <a:ext cx="4320480" cy="79208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55776" y="5013176"/>
            <a:ext cx="5744682" cy="5847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% level QCD calculations at NNLO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342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19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187624" y="1844824"/>
            <a:ext cx="6804248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Technology is nothing. What's important is that you have a faith in people, that they're basically good and smart, and if you give them tools, they'll do wonderful things with them</a:t>
            </a:r>
            <a:r>
              <a:rPr lang="en-US" sz="2800" i="1" dirty="0" smtClean="0"/>
              <a:t>.</a:t>
            </a:r>
          </a:p>
          <a:p>
            <a:endParaRPr lang="en-US" sz="2800" i="1" dirty="0"/>
          </a:p>
          <a:p>
            <a:r>
              <a:rPr lang="en-US" sz="2800" i="1" dirty="0" smtClean="0"/>
              <a:t>Steve Jobs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3051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dirty="0" smtClean="0"/>
              <a:t>A very busy week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</a:t>
            </a:fld>
            <a:endParaRPr lang="en-GB"/>
          </a:p>
        </p:txBody>
      </p:sp>
      <p:pic>
        <p:nvPicPr>
          <p:cNvPr id="8" name="Picture 7" descr="DESY-Agenda_Wee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7"/>
          <a:stretch/>
        </p:blipFill>
        <p:spPr>
          <a:xfrm>
            <a:off x="-229163" y="1412776"/>
            <a:ext cx="937316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0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3" b="-1"/>
          <a:stretch/>
        </p:blipFill>
        <p:spPr>
          <a:xfrm>
            <a:off x="62359" y="0"/>
            <a:ext cx="4365625" cy="68580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3790DA-B3F4-486D-906A-0EB4457BFE4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-12872"/>
            <a:ext cx="4608512" cy="68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43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21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71600" y="764704"/>
            <a:ext cx="4774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So what do I do…?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5074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22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71600" y="764704"/>
            <a:ext cx="4774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So what do I do…?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3861048"/>
            <a:ext cx="76065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Improve things!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3848" y="3284984"/>
            <a:ext cx="190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… and …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2132856"/>
            <a:ext cx="7832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Be skeptical of your predecessors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2353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never thought this would happen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23</a:t>
            </a:fld>
            <a:endParaRPr lang="en-GB"/>
          </a:p>
        </p:txBody>
      </p:sp>
      <p:pic>
        <p:nvPicPr>
          <p:cNvPr id="9" name="Picture 8" descr="Screen Shot 2016-07-15 at 11.58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187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23928" y="5733256"/>
            <a:ext cx="382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http://arxiv.org/pdf/1602.06194v3.</a:t>
            </a:r>
            <a:r>
              <a:rPr lang="en-US" dirty="0" smtClean="0">
                <a:hlinkClick r:id="rId3"/>
              </a:rPr>
              <a:t>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63688" y="3501008"/>
            <a:ext cx="3024336" cy="79208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99992" y="4725144"/>
            <a:ext cx="3883796" cy="5847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Search with &gt;=10 jets!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591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24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211960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https://atlas.web.cern.ch/Atlas/GROUPS/PHYSICS/PAPERS/SUSY-2015-07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32656"/>
            <a:ext cx="5637982" cy="54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6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/>
          <a:lstStyle/>
          <a:p>
            <a:r>
              <a:rPr lang="en-US" dirty="0" smtClean="0"/>
              <a:t>Better kinematic variables?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127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26</a:t>
            </a:fld>
            <a:endParaRPr lang="en-GB"/>
          </a:p>
        </p:txBody>
      </p:sp>
      <p:pic>
        <p:nvPicPr>
          <p:cNvPr id="6" name="Picture 5" descr="Screen Shot 2016-07-14 at 23.01.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1" t="2183" r="3129" b="23140"/>
          <a:stretch/>
        </p:blipFill>
        <p:spPr>
          <a:xfrm>
            <a:off x="827584" y="0"/>
            <a:ext cx="7704856" cy="6614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3928" y="6488668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http://arxiv.org/pdf/1105.2977.</a:t>
            </a:r>
            <a:r>
              <a:rPr lang="en-US" dirty="0" smtClean="0">
                <a:hlinkClick r:id="rId3"/>
              </a:rPr>
              <a:t>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96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behind these things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195736" y="2276872"/>
            <a:ext cx="41156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White board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228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28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71600" y="764704"/>
            <a:ext cx="4774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So what do I do…?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5264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29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71600" y="764704"/>
            <a:ext cx="4774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So what do I do…?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3861048"/>
            <a:ext cx="78087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Measure things!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3848" y="3284984"/>
            <a:ext cx="190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… and …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3608" y="2132856"/>
            <a:ext cx="6456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smtClean="0"/>
              <a:t>Question</a:t>
            </a:r>
            <a:r>
              <a:rPr lang="en-US" sz="4400" dirty="0" smtClean="0"/>
              <a:t> your assumptions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5636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b="1" dirty="0" smtClean="0"/>
              <a:t>Much learned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3754760" cy="4785395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QCD</a:t>
            </a:r>
          </a:p>
          <a:p>
            <a:r>
              <a:rPr lang="en-US" sz="3600" dirty="0" smtClean="0"/>
              <a:t>Electroweak </a:t>
            </a:r>
            <a:br>
              <a:rPr lang="en-US" sz="3600" dirty="0" smtClean="0"/>
            </a:br>
            <a:r>
              <a:rPr lang="en-US" sz="3600" dirty="0" smtClean="0"/>
              <a:t>physics</a:t>
            </a:r>
          </a:p>
          <a:p>
            <a:r>
              <a:rPr lang="en-US" sz="3600" dirty="0" smtClean="0"/>
              <a:t>Higgs</a:t>
            </a:r>
          </a:p>
          <a:p>
            <a:r>
              <a:rPr lang="en-US" sz="3600" dirty="0" smtClean="0"/>
              <a:t>PDFs </a:t>
            </a:r>
          </a:p>
          <a:p>
            <a:r>
              <a:rPr lang="en-US" sz="3600" dirty="0" smtClean="0"/>
              <a:t>Jets</a:t>
            </a:r>
          </a:p>
          <a:p>
            <a:r>
              <a:rPr lang="en-US" sz="3600" dirty="0" smtClean="0"/>
              <a:t>Matching</a:t>
            </a:r>
          </a:p>
          <a:p>
            <a:r>
              <a:rPr lang="en-US" sz="3600" dirty="0" smtClean="0"/>
              <a:t>Substructure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6" descr="ev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54" y="1196752"/>
            <a:ext cx="5187746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6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t="1555" r="33505" b="33447"/>
          <a:stretch/>
        </p:blipFill>
        <p:spPr bwMode="auto">
          <a:xfrm>
            <a:off x="1219200" y="323850"/>
            <a:ext cx="6018690" cy="604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5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58775" y="1752600"/>
            <a:ext cx="5038725" cy="4895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JETS + MISSING MOMENTUM</a:t>
            </a:r>
          </a:p>
        </p:txBody>
      </p:sp>
      <p:sp>
        <p:nvSpPr>
          <p:cNvPr id="3" name="Oval 2"/>
          <p:cNvSpPr/>
          <p:nvPr/>
        </p:nvSpPr>
        <p:spPr>
          <a:xfrm>
            <a:off x="1255713" y="2595563"/>
            <a:ext cx="3244850" cy="3209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781175" y="3144838"/>
            <a:ext cx="2193925" cy="2111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12913" y="3357563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87488" y="4268788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781175" y="3429000"/>
            <a:ext cx="1096963" cy="771525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670050" y="4200525"/>
            <a:ext cx="1208088" cy="16510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32040" y="1628800"/>
            <a:ext cx="3598862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600" dirty="0"/>
              <a:t>The signal…</a:t>
            </a:r>
          </a:p>
        </p:txBody>
      </p:sp>
      <p:sp>
        <p:nvSpPr>
          <p:cNvPr id="40971" name="TextBox 21"/>
          <p:cNvSpPr txBox="1">
            <a:spLocks noChangeArrowheads="1"/>
          </p:cNvSpPr>
          <p:nvPr/>
        </p:nvSpPr>
        <p:spPr bwMode="auto">
          <a:xfrm>
            <a:off x="539750" y="2781300"/>
            <a:ext cx="1031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3200" b="1"/>
              <a:t>Jets</a:t>
            </a:r>
            <a:endParaRPr lang="en-GB" sz="3200" b="1" baseline="30000"/>
          </a:p>
        </p:txBody>
      </p:sp>
      <p:sp>
        <p:nvSpPr>
          <p:cNvPr id="31" name="Rectangle 30"/>
          <p:cNvSpPr/>
          <p:nvPr/>
        </p:nvSpPr>
        <p:spPr>
          <a:xfrm>
            <a:off x="1585913" y="4484688"/>
            <a:ext cx="195262" cy="17621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606550" y="3535363"/>
            <a:ext cx="131763" cy="14446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712913" y="3573463"/>
            <a:ext cx="1177925" cy="639762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682750" y="4213225"/>
            <a:ext cx="1196975" cy="36830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87650" y="4110038"/>
            <a:ext cx="180975" cy="1809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928938" y="4238625"/>
            <a:ext cx="2854325" cy="663575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8" name="Rectangle 35"/>
          <p:cNvSpPr>
            <a:spLocks noChangeArrowheads="1"/>
          </p:cNvSpPr>
          <p:nvPr/>
        </p:nvSpPr>
        <p:spPr bwMode="auto">
          <a:xfrm>
            <a:off x="5913438" y="4670425"/>
            <a:ext cx="136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600" b="1"/>
              <a:t>P</a:t>
            </a:r>
            <a:r>
              <a:rPr lang="en-GB" sz="3600" b="1" baseline="-25000"/>
              <a:t>T</a:t>
            </a:r>
            <a:r>
              <a:rPr lang="en-GB" sz="3600" b="1" baseline="30000"/>
              <a:t>miss</a:t>
            </a:r>
          </a:p>
        </p:txBody>
      </p:sp>
      <p:sp>
        <p:nvSpPr>
          <p:cNvPr id="40979" name="TextBox 36"/>
          <p:cNvSpPr txBox="1">
            <a:spLocks noChangeArrowheads="1"/>
          </p:cNvSpPr>
          <p:nvPr/>
        </p:nvSpPr>
        <p:spPr bwMode="auto">
          <a:xfrm>
            <a:off x="395288" y="4319588"/>
            <a:ext cx="927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/>
              <a:t>Jets</a:t>
            </a:r>
            <a:endParaRPr lang="en-GB" b="1" baseline="30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58775" y="1752600"/>
            <a:ext cx="5038725" cy="4895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JETS + MISSING MOMENTUM</a:t>
            </a:r>
          </a:p>
        </p:txBody>
      </p:sp>
      <p:sp>
        <p:nvSpPr>
          <p:cNvPr id="3" name="Oval 2"/>
          <p:cNvSpPr/>
          <p:nvPr/>
        </p:nvSpPr>
        <p:spPr>
          <a:xfrm>
            <a:off x="1255713" y="2595563"/>
            <a:ext cx="3244850" cy="3209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781175" y="3144838"/>
            <a:ext cx="2193925" cy="2111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12913" y="3357563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87488" y="4268788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781175" y="3429000"/>
            <a:ext cx="1096963" cy="771525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670050" y="4200525"/>
            <a:ext cx="1208088" cy="16510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64088" y="1556792"/>
            <a:ext cx="2808312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 smtClean="0"/>
              <a:t>Background?</a:t>
            </a:r>
            <a:endParaRPr lang="en-GB" sz="3600" dirty="0"/>
          </a:p>
        </p:txBody>
      </p:sp>
      <p:sp>
        <p:nvSpPr>
          <p:cNvPr id="40971" name="TextBox 21"/>
          <p:cNvSpPr txBox="1">
            <a:spLocks noChangeArrowheads="1"/>
          </p:cNvSpPr>
          <p:nvPr/>
        </p:nvSpPr>
        <p:spPr bwMode="auto">
          <a:xfrm>
            <a:off x="539750" y="2781300"/>
            <a:ext cx="1031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3200" b="1"/>
              <a:t>Jets</a:t>
            </a:r>
            <a:endParaRPr lang="en-GB" sz="3200" b="1" baseline="30000"/>
          </a:p>
        </p:txBody>
      </p:sp>
      <p:sp>
        <p:nvSpPr>
          <p:cNvPr id="31" name="Rectangle 30"/>
          <p:cNvSpPr/>
          <p:nvPr/>
        </p:nvSpPr>
        <p:spPr>
          <a:xfrm>
            <a:off x="1585913" y="4484688"/>
            <a:ext cx="195262" cy="17621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606550" y="3535363"/>
            <a:ext cx="131763" cy="14446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712913" y="3573463"/>
            <a:ext cx="1177925" cy="639762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682750" y="4213225"/>
            <a:ext cx="1196975" cy="36830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87650" y="4110038"/>
            <a:ext cx="180975" cy="1809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928938" y="4238625"/>
            <a:ext cx="2854325" cy="663575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8" name="Rectangle 35"/>
          <p:cNvSpPr>
            <a:spLocks noChangeArrowheads="1"/>
          </p:cNvSpPr>
          <p:nvPr/>
        </p:nvSpPr>
        <p:spPr bwMode="auto">
          <a:xfrm>
            <a:off x="5913438" y="4670425"/>
            <a:ext cx="136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600" b="1"/>
              <a:t>P</a:t>
            </a:r>
            <a:r>
              <a:rPr lang="en-GB" sz="3600" b="1" baseline="-25000"/>
              <a:t>T</a:t>
            </a:r>
            <a:r>
              <a:rPr lang="en-GB" sz="3600" b="1" baseline="30000"/>
              <a:t>miss</a:t>
            </a:r>
          </a:p>
        </p:txBody>
      </p:sp>
      <p:sp>
        <p:nvSpPr>
          <p:cNvPr id="40979" name="TextBox 36"/>
          <p:cNvSpPr txBox="1">
            <a:spLocks noChangeArrowheads="1"/>
          </p:cNvSpPr>
          <p:nvPr/>
        </p:nvSpPr>
        <p:spPr bwMode="auto">
          <a:xfrm>
            <a:off x="395288" y="4319588"/>
            <a:ext cx="927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/>
              <a:t>Jets</a:t>
            </a:r>
            <a:endParaRPr lang="en-GB" b="1" baseline="30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32</a:t>
            </a:fld>
            <a:endParaRPr lang="en-GB"/>
          </a:p>
        </p:txBody>
      </p:sp>
      <p:cxnSp>
        <p:nvCxnSpPr>
          <p:cNvPr id="24" name="Straight Arrow Connector 23"/>
          <p:cNvCxnSpPr>
            <a:stCxn id="20" idx="4"/>
          </p:cNvCxnSpPr>
          <p:nvPr/>
        </p:nvCxnSpPr>
        <p:spPr>
          <a:xfrm flipV="1">
            <a:off x="2878138" y="3717032"/>
            <a:ext cx="2990006" cy="573981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5"/>
          </p:cNvCxnSpPr>
          <p:nvPr/>
        </p:nvCxnSpPr>
        <p:spPr>
          <a:xfrm>
            <a:off x="2942122" y="4264510"/>
            <a:ext cx="2493974" cy="175677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12160" y="3429000"/>
            <a:ext cx="1266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neutrino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08104" y="5877272"/>
            <a:ext cx="1266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F6228"/>
                </a:solidFill>
              </a:rPr>
              <a:t>neutrino</a:t>
            </a:r>
            <a:endParaRPr lang="en-US" sz="2400" dirty="0">
              <a:solidFill>
                <a:srgbClr val="4F6228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96136" y="2492896"/>
            <a:ext cx="2808312" cy="64611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 smtClean="0"/>
              <a:t>Z </a:t>
            </a:r>
            <a:r>
              <a:rPr lang="en-GB" sz="3600" dirty="0" smtClean="0">
                <a:sym typeface="Wingdings"/>
              </a:rPr>
              <a:t> </a:t>
            </a:r>
            <a:r>
              <a:rPr lang="en-GB" sz="3600" dirty="0" err="1" smtClean="0">
                <a:latin typeface="Symbol" charset="2"/>
                <a:cs typeface="Symbol" charset="2"/>
                <a:sym typeface="Wingdings"/>
              </a:rPr>
              <a:t>nn</a:t>
            </a:r>
            <a:r>
              <a:rPr lang="en-GB" sz="3600" dirty="0" smtClean="0">
                <a:sym typeface="Wingdings"/>
              </a:rPr>
              <a:t> + jets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23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58775" y="1752600"/>
            <a:ext cx="5038725" cy="4895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JETS + MISSING MOMENTUM</a:t>
            </a:r>
          </a:p>
        </p:txBody>
      </p:sp>
      <p:sp>
        <p:nvSpPr>
          <p:cNvPr id="3" name="Oval 2"/>
          <p:cNvSpPr/>
          <p:nvPr/>
        </p:nvSpPr>
        <p:spPr>
          <a:xfrm>
            <a:off x="1255713" y="2595563"/>
            <a:ext cx="3244850" cy="3209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781175" y="3144838"/>
            <a:ext cx="2193925" cy="2111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12913" y="3357563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87488" y="4268788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781175" y="3429000"/>
            <a:ext cx="1096963" cy="771525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670050" y="4200525"/>
            <a:ext cx="1208088" cy="16510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64088" y="1556792"/>
            <a:ext cx="2808312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 smtClean="0"/>
              <a:t>Background?</a:t>
            </a:r>
            <a:endParaRPr lang="en-GB" sz="3600" dirty="0"/>
          </a:p>
        </p:txBody>
      </p:sp>
      <p:sp>
        <p:nvSpPr>
          <p:cNvPr id="40971" name="TextBox 21"/>
          <p:cNvSpPr txBox="1">
            <a:spLocks noChangeArrowheads="1"/>
          </p:cNvSpPr>
          <p:nvPr/>
        </p:nvSpPr>
        <p:spPr bwMode="auto">
          <a:xfrm>
            <a:off x="539750" y="2781300"/>
            <a:ext cx="1031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3200" b="1"/>
              <a:t>Jets</a:t>
            </a:r>
            <a:endParaRPr lang="en-GB" sz="3200" b="1" baseline="30000"/>
          </a:p>
        </p:txBody>
      </p:sp>
      <p:sp>
        <p:nvSpPr>
          <p:cNvPr id="31" name="Rectangle 30"/>
          <p:cNvSpPr/>
          <p:nvPr/>
        </p:nvSpPr>
        <p:spPr>
          <a:xfrm>
            <a:off x="1585913" y="4484688"/>
            <a:ext cx="195262" cy="17621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606550" y="3535363"/>
            <a:ext cx="131763" cy="14446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712913" y="3573463"/>
            <a:ext cx="1177925" cy="639762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682750" y="4213225"/>
            <a:ext cx="1196975" cy="36830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87650" y="4110038"/>
            <a:ext cx="180975" cy="1809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928938" y="4238625"/>
            <a:ext cx="2854325" cy="663575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8" name="Rectangle 35"/>
          <p:cNvSpPr>
            <a:spLocks noChangeArrowheads="1"/>
          </p:cNvSpPr>
          <p:nvPr/>
        </p:nvSpPr>
        <p:spPr bwMode="auto">
          <a:xfrm>
            <a:off x="5913438" y="4670425"/>
            <a:ext cx="136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600" b="1"/>
              <a:t>P</a:t>
            </a:r>
            <a:r>
              <a:rPr lang="en-GB" sz="3600" b="1" baseline="-25000"/>
              <a:t>T</a:t>
            </a:r>
            <a:r>
              <a:rPr lang="en-GB" sz="3600" b="1" baseline="30000"/>
              <a:t>miss</a:t>
            </a:r>
          </a:p>
        </p:txBody>
      </p:sp>
      <p:sp>
        <p:nvSpPr>
          <p:cNvPr id="40979" name="TextBox 36"/>
          <p:cNvSpPr txBox="1">
            <a:spLocks noChangeArrowheads="1"/>
          </p:cNvSpPr>
          <p:nvPr/>
        </p:nvSpPr>
        <p:spPr bwMode="auto">
          <a:xfrm>
            <a:off x="395288" y="4319588"/>
            <a:ext cx="927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/>
              <a:t>Jets</a:t>
            </a:r>
            <a:endParaRPr lang="en-GB" b="1" baseline="30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33</a:t>
            </a:fld>
            <a:endParaRPr lang="en-GB"/>
          </a:p>
        </p:txBody>
      </p:sp>
      <p:cxnSp>
        <p:nvCxnSpPr>
          <p:cNvPr id="24" name="Straight Arrow Connector 23"/>
          <p:cNvCxnSpPr>
            <a:stCxn id="20" idx="4"/>
          </p:cNvCxnSpPr>
          <p:nvPr/>
        </p:nvCxnSpPr>
        <p:spPr>
          <a:xfrm flipV="1">
            <a:off x="2878138" y="3717032"/>
            <a:ext cx="2990006" cy="573981"/>
          </a:xfrm>
          <a:prstGeom prst="straightConnector1">
            <a:avLst/>
          </a:prstGeom>
          <a:ln w="57150">
            <a:solidFill>
              <a:srgbClr val="660066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5"/>
          </p:cNvCxnSpPr>
          <p:nvPr/>
        </p:nvCxnSpPr>
        <p:spPr>
          <a:xfrm>
            <a:off x="2942122" y="4264510"/>
            <a:ext cx="2493974" cy="1756778"/>
          </a:xfrm>
          <a:prstGeom prst="straightConnector1">
            <a:avLst/>
          </a:prstGeom>
          <a:ln w="57150">
            <a:solidFill>
              <a:srgbClr val="660066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12160" y="3429000"/>
            <a:ext cx="9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660066"/>
                </a:solidFill>
              </a:rPr>
              <a:t>muon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08104" y="5877272"/>
            <a:ext cx="9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660066"/>
                </a:solidFill>
              </a:rPr>
              <a:t>muon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96136" y="2492896"/>
            <a:ext cx="2808312" cy="64611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 smtClean="0"/>
              <a:t>Z </a:t>
            </a:r>
            <a:r>
              <a:rPr lang="en-GB" sz="3600" dirty="0" smtClean="0">
                <a:sym typeface="Wingdings"/>
              </a:rPr>
              <a:t> </a:t>
            </a:r>
            <a:r>
              <a:rPr lang="en-GB" sz="3600" dirty="0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GB" sz="3600" dirty="0" smtClean="0">
                <a:sym typeface="Wingdings"/>
              </a:rPr>
              <a:t> </a:t>
            </a:r>
            <a:r>
              <a:rPr lang="en-GB" sz="3600" dirty="0" smtClean="0">
                <a:sym typeface="Wingdings"/>
              </a:rPr>
              <a:t>+ jets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209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/>
          <a:lstStyle/>
          <a:p>
            <a:r>
              <a:rPr lang="en-US" dirty="0" smtClean="0"/>
              <a:t>When does this break down?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39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58775" y="1752600"/>
            <a:ext cx="5038725" cy="4895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467544" y="104306"/>
            <a:ext cx="8229600" cy="1143000"/>
          </a:xfrm>
        </p:spPr>
        <p:txBody>
          <a:bodyPr/>
          <a:lstStyle/>
          <a:p>
            <a:r>
              <a:rPr lang="en-GB" dirty="0" smtClean="0"/>
              <a:t>JETS</a:t>
            </a:r>
          </a:p>
        </p:txBody>
      </p:sp>
      <p:sp>
        <p:nvSpPr>
          <p:cNvPr id="3" name="Oval 2"/>
          <p:cNvSpPr/>
          <p:nvPr/>
        </p:nvSpPr>
        <p:spPr>
          <a:xfrm>
            <a:off x="1255713" y="2595563"/>
            <a:ext cx="3244850" cy="3209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781175" y="3144838"/>
            <a:ext cx="2193925" cy="2111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12913" y="3357563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975100" y="4619625"/>
            <a:ext cx="195263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878138" y="4200525"/>
            <a:ext cx="1092200" cy="52705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88024" y="1268760"/>
            <a:ext cx="4103687" cy="646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600" dirty="0"/>
              <a:t>From collisions</a:t>
            </a:r>
          </a:p>
        </p:txBody>
      </p:sp>
      <p:sp>
        <p:nvSpPr>
          <p:cNvPr id="41994" name="TextBox 21"/>
          <p:cNvSpPr txBox="1">
            <a:spLocks noChangeArrowheads="1"/>
          </p:cNvSpPr>
          <p:nvPr/>
        </p:nvSpPr>
        <p:spPr bwMode="auto">
          <a:xfrm>
            <a:off x="5651500" y="2560638"/>
            <a:ext cx="34099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/>
              <a:t>Jets:</a:t>
            </a:r>
          </a:p>
          <a:p>
            <a:pPr eaLnBrk="1" hangingPunct="1"/>
            <a:r>
              <a:rPr lang="en-GB" sz="2800"/>
              <a:t>Had. Calorimeter</a:t>
            </a:r>
            <a:br>
              <a:rPr lang="en-GB" sz="2800"/>
            </a:br>
            <a:r>
              <a:rPr lang="en-GB" sz="2800"/>
              <a:t>E.M. Calorimeter</a:t>
            </a:r>
            <a:br>
              <a:rPr lang="en-GB" sz="2800"/>
            </a:br>
            <a:r>
              <a:rPr lang="en-GB" sz="2800"/>
              <a:t>Tracks from vertex</a:t>
            </a:r>
            <a:br>
              <a:rPr lang="en-GB" sz="2800"/>
            </a:br>
            <a:r>
              <a:rPr lang="en-GB" sz="2800"/>
              <a:t>In-time</a:t>
            </a:r>
            <a:br>
              <a:rPr lang="en-GB" sz="2800"/>
            </a:br>
            <a:endParaRPr lang="en-GB" sz="2800"/>
          </a:p>
        </p:txBody>
      </p:sp>
      <p:sp>
        <p:nvSpPr>
          <p:cNvPr id="14" name="Rectangle 13"/>
          <p:cNvSpPr/>
          <p:nvPr/>
        </p:nvSpPr>
        <p:spPr>
          <a:xfrm>
            <a:off x="3873500" y="4868863"/>
            <a:ext cx="193675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616075" y="3471863"/>
            <a:ext cx="193675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90838" y="4221163"/>
            <a:ext cx="982662" cy="75565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1781175" y="3429000"/>
            <a:ext cx="1096963" cy="771525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5"/>
          </p:cNvCxnSpPr>
          <p:nvPr/>
        </p:nvCxnSpPr>
        <p:spPr>
          <a:xfrm flipH="1" flipV="1">
            <a:off x="1616075" y="3581400"/>
            <a:ext cx="1325563" cy="682625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87650" y="4110038"/>
            <a:ext cx="180975" cy="1809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2001" name="TextBox 4"/>
          <p:cNvSpPr txBox="1">
            <a:spLocks noChangeArrowheads="1"/>
          </p:cNvSpPr>
          <p:nvPr/>
        </p:nvSpPr>
        <p:spPr bwMode="auto">
          <a:xfrm>
            <a:off x="5651500" y="5084763"/>
            <a:ext cx="25352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/>
              <a:t>b,c quark jets</a:t>
            </a:r>
            <a:br>
              <a:rPr lang="en-GB" sz="2800"/>
            </a:br>
            <a:r>
              <a:rPr lang="en-GB" sz="2800">
                <a:sym typeface="Wingdings" pitchFamily="2" charset="2"/>
              </a:rPr>
              <a:t> </a:t>
            </a:r>
            <a:r>
              <a:rPr lang="en-GB" sz="2800"/>
              <a:t> can decay</a:t>
            </a:r>
            <a:br>
              <a:rPr lang="en-GB" sz="2800"/>
            </a:br>
            <a:r>
              <a:rPr lang="en-GB" sz="2800"/>
              <a:t>to neutrinos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4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58775" y="1752600"/>
            <a:ext cx="5038725" cy="4895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JETS + MISSING MOMENTUM</a:t>
            </a:r>
          </a:p>
        </p:txBody>
      </p:sp>
      <p:sp>
        <p:nvSpPr>
          <p:cNvPr id="3" name="Oval 2"/>
          <p:cNvSpPr/>
          <p:nvPr/>
        </p:nvSpPr>
        <p:spPr>
          <a:xfrm>
            <a:off x="1255713" y="2595563"/>
            <a:ext cx="3244850" cy="3209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781175" y="3144838"/>
            <a:ext cx="2193925" cy="2111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12913" y="3357563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975100" y="4619625"/>
            <a:ext cx="96838" cy="10795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878138" y="4200525"/>
            <a:ext cx="830262" cy="41910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03800" y="1844675"/>
            <a:ext cx="3927475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600" dirty="0"/>
              <a:t>Measurements</a:t>
            </a:r>
          </a:p>
        </p:txBody>
      </p:sp>
      <p:sp>
        <p:nvSpPr>
          <p:cNvPr id="43018" name="TextBox 21"/>
          <p:cNvSpPr txBox="1">
            <a:spLocks noChangeArrowheads="1"/>
          </p:cNvSpPr>
          <p:nvPr/>
        </p:nvSpPr>
        <p:spPr bwMode="auto">
          <a:xfrm>
            <a:off x="5857875" y="2781300"/>
            <a:ext cx="3090863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400" b="1"/>
              <a:t>Jets:</a:t>
            </a:r>
          </a:p>
          <a:p>
            <a:pPr eaLnBrk="1" hangingPunct="1"/>
            <a:r>
              <a:rPr lang="en-GB" sz="2400">
                <a:sym typeface="Symbol" pitchFamily="18" charset="2"/>
              </a:rPr>
              <a:t></a:t>
            </a:r>
            <a:r>
              <a:rPr lang="en-GB" sz="2400"/>
              <a:t> cut</a:t>
            </a:r>
            <a:br>
              <a:rPr lang="en-GB" sz="2400"/>
            </a:br>
            <a:endParaRPr lang="en-GB" sz="2400"/>
          </a:p>
          <a:p>
            <a:pPr eaLnBrk="1" hangingPunct="1"/>
            <a:r>
              <a:rPr lang="en-GB" sz="2400"/>
              <a:t>Reduce:</a:t>
            </a:r>
          </a:p>
          <a:p>
            <a:pPr eaLnBrk="1" hangingPunct="1"/>
            <a:r>
              <a:rPr lang="en-GB" sz="2400"/>
              <a:t>Had. Calorimeter</a:t>
            </a:r>
            <a:br>
              <a:rPr lang="en-GB" sz="2400"/>
            </a:br>
            <a:r>
              <a:rPr lang="en-GB" sz="2400"/>
              <a:t>E.M. Calorimeter</a:t>
            </a:r>
            <a:br>
              <a:rPr lang="en-GB" sz="2400"/>
            </a:br>
            <a:r>
              <a:rPr lang="en-GB" sz="2400"/>
              <a:t>Tracks from vertex</a:t>
            </a:r>
            <a:br>
              <a:rPr lang="en-GB" sz="2400"/>
            </a:br>
            <a:endParaRPr lang="en-GB" sz="2400"/>
          </a:p>
          <a:p>
            <a:pPr eaLnBrk="1" hangingPunct="1"/>
            <a:r>
              <a:rPr lang="en-GB" sz="2400" b="1"/>
              <a:t>Measure</a:t>
            </a:r>
            <a:r>
              <a:rPr lang="en-GB" sz="2400"/>
              <a:t> remainder</a:t>
            </a:r>
            <a:br>
              <a:rPr lang="en-GB" sz="2400"/>
            </a:br>
            <a:r>
              <a:rPr lang="en-GB" sz="2400"/>
              <a:t>at small </a:t>
            </a:r>
            <a:r>
              <a:rPr lang="en-GB" sz="2400">
                <a:sym typeface="Symbol" pitchFamily="18" charset="2"/>
              </a:rPr>
              <a:t></a:t>
            </a:r>
            <a:r>
              <a:rPr lang="en-GB" sz="240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51275" y="4833938"/>
            <a:ext cx="123825" cy="17938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616075" y="3471863"/>
            <a:ext cx="193675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90838" y="4221163"/>
            <a:ext cx="744537" cy="506412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1781175" y="3429000"/>
            <a:ext cx="1096963" cy="771525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5"/>
          </p:cNvCxnSpPr>
          <p:nvPr/>
        </p:nvCxnSpPr>
        <p:spPr>
          <a:xfrm flipH="1" flipV="1">
            <a:off x="1616075" y="3581400"/>
            <a:ext cx="1325563" cy="682625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87650" y="4110038"/>
            <a:ext cx="180975" cy="1809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9" name="Straight Arrow Connector 8"/>
          <p:cNvCxnSpPr>
            <a:stCxn id="20" idx="5"/>
          </p:cNvCxnSpPr>
          <p:nvPr/>
        </p:nvCxnSpPr>
        <p:spPr>
          <a:xfrm>
            <a:off x="2941638" y="4264025"/>
            <a:ext cx="2566987" cy="1325563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58775" y="1752600"/>
            <a:ext cx="5038725" cy="4895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JETS + MISSING MOMENTUM</a:t>
            </a:r>
          </a:p>
        </p:txBody>
      </p:sp>
      <p:sp>
        <p:nvSpPr>
          <p:cNvPr id="3" name="Oval 2"/>
          <p:cNvSpPr/>
          <p:nvPr/>
        </p:nvSpPr>
        <p:spPr>
          <a:xfrm>
            <a:off x="1255713" y="2595563"/>
            <a:ext cx="3244850" cy="3209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781175" y="3144838"/>
            <a:ext cx="2193925" cy="2111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573213" y="3535363"/>
            <a:ext cx="193675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41450" y="4292600"/>
            <a:ext cx="193675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255713" y="2251075"/>
            <a:ext cx="652462" cy="3768725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787650" y="4110038"/>
            <a:ext cx="180975" cy="1809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148263" y="1954213"/>
            <a:ext cx="3746500" cy="646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600" dirty="0"/>
              <a:t>From </a:t>
            </a:r>
            <a:r>
              <a:rPr lang="en-GB" sz="3600" dirty="0" err="1"/>
              <a:t>cosmics</a:t>
            </a:r>
            <a:endParaRPr lang="en-GB" sz="3600" dirty="0"/>
          </a:p>
        </p:txBody>
      </p:sp>
      <p:sp>
        <p:nvSpPr>
          <p:cNvPr id="44043" name="TextBox 14"/>
          <p:cNvSpPr txBox="1">
            <a:spLocks noChangeArrowheads="1"/>
          </p:cNvSpPr>
          <p:nvPr/>
        </p:nvSpPr>
        <p:spPr bwMode="auto">
          <a:xfrm>
            <a:off x="5707063" y="3284538"/>
            <a:ext cx="31654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Reduce by: </a:t>
            </a:r>
            <a:br>
              <a:rPr lang="en-GB" sz="2400"/>
            </a:br>
            <a:r>
              <a:rPr lang="en-GB" sz="2400"/>
              <a:t>(a) requiring tracks with jets</a:t>
            </a:r>
          </a:p>
          <a:p>
            <a:pPr eaLnBrk="1" hangingPunct="1"/>
            <a:r>
              <a:rPr lang="en-GB" sz="2400"/>
              <a:t>(b) look for muon hits</a:t>
            </a:r>
          </a:p>
          <a:p>
            <a:pPr eaLnBrk="1" hangingPunct="1"/>
            <a:endParaRPr lang="en-GB" sz="2400"/>
          </a:p>
          <a:p>
            <a:pPr eaLnBrk="1" hangingPunct="1"/>
            <a:r>
              <a:rPr lang="en-GB" sz="2400" b="1"/>
              <a:t>Measure</a:t>
            </a:r>
            <a:r>
              <a:rPr lang="en-GB" sz="2400"/>
              <a:t> remainder: (a) no beam</a:t>
            </a:r>
          </a:p>
          <a:p>
            <a:pPr eaLnBrk="1" hangingPunct="1"/>
            <a:r>
              <a:rPr lang="en-GB" sz="2400"/>
              <a:t>(b) timing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4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JETS + MISSING MOMENTUM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6100" y="1954213"/>
            <a:ext cx="4392613" cy="646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600" dirty="0"/>
              <a:t>From beam halo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252413" y="4292600"/>
            <a:ext cx="9720263" cy="73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339975" y="3419475"/>
            <a:ext cx="3887788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Arc 17"/>
          <p:cNvSpPr/>
          <p:nvPr/>
        </p:nvSpPr>
        <p:spPr>
          <a:xfrm>
            <a:off x="468313" y="4005263"/>
            <a:ext cx="71437" cy="4603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39688" y="3790950"/>
            <a:ext cx="8909050" cy="254000"/>
          </a:xfrm>
          <a:custGeom>
            <a:avLst/>
            <a:gdLst>
              <a:gd name="connsiteX0" fmla="*/ 59520 w 8777636"/>
              <a:gd name="connsiteY0" fmla="*/ 237995 h 241906"/>
              <a:gd name="connsiteX1" fmla="*/ 122151 w 8777636"/>
              <a:gd name="connsiteY1" fmla="*/ 225469 h 241906"/>
              <a:gd name="connsiteX2" fmla="*/ 2401888 w 8777636"/>
              <a:gd name="connsiteY2" fmla="*/ 0 h 241906"/>
              <a:gd name="connsiteX3" fmla="*/ 7512507 w 8777636"/>
              <a:gd name="connsiteY3" fmla="*/ 87682 h 241906"/>
              <a:gd name="connsiteX4" fmla="*/ 8777636 w 8777636"/>
              <a:gd name="connsiteY4" fmla="*/ 150313 h 241906"/>
              <a:gd name="connsiteX0" fmla="*/ 185860 w 8903976"/>
              <a:gd name="connsiteY0" fmla="*/ 200417 h 211823"/>
              <a:gd name="connsiteX1" fmla="*/ 248491 w 8903976"/>
              <a:gd name="connsiteY1" fmla="*/ 187891 h 211823"/>
              <a:gd name="connsiteX2" fmla="*/ 2640962 w 8903976"/>
              <a:gd name="connsiteY2" fmla="*/ 0 h 211823"/>
              <a:gd name="connsiteX3" fmla="*/ 7638847 w 8903976"/>
              <a:gd name="connsiteY3" fmla="*/ 50104 h 211823"/>
              <a:gd name="connsiteX4" fmla="*/ 8903976 w 8903976"/>
              <a:gd name="connsiteY4" fmla="*/ 112735 h 211823"/>
              <a:gd name="connsiteX0" fmla="*/ 185860 w 8903976"/>
              <a:gd name="connsiteY0" fmla="*/ 235556 h 246962"/>
              <a:gd name="connsiteX1" fmla="*/ 248491 w 8903976"/>
              <a:gd name="connsiteY1" fmla="*/ 223030 h 246962"/>
              <a:gd name="connsiteX2" fmla="*/ 2640962 w 8903976"/>
              <a:gd name="connsiteY2" fmla="*/ 35139 h 246962"/>
              <a:gd name="connsiteX3" fmla="*/ 7638847 w 8903976"/>
              <a:gd name="connsiteY3" fmla="*/ 85243 h 246962"/>
              <a:gd name="connsiteX4" fmla="*/ 8903976 w 8903976"/>
              <a:gd name="connsiteY4" fmla="*/ 147874 h 246962"/>
              <a:gd name="connsiteX0" fmla="*/ 185860 w 8909613"/>
              <a:gd name="connsiteY0" fmla="*/ 242285 h 253691"/>
              <a:gd name="connsiteX1" fmla="*/ 248491 w 8909613"/>
              <a:gd name="connsiteY1" fmla="*/ 229759 h 253691"/>
              <a:gd name="connsiteX2" fmla="*/ 2640962 w 8909613"/>
              <a:gd name="connsiteY2" fmla="*/ 41868 h 253691"/>
              <a:gd name="connsiteX3" fmla="*/ 7638847 w 8909613"/>
              <a:gd name="connsiteY3" fmla="*/ 91972 h 253691"/>
              <a:gd name="connsiteX4" fmla="*/ 8903976 w 8909613"/>
              <a:gd name="connsiteY4" fmla="*/ 154603 h 25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9613" h="253691">
                <a:moveTo>
                  <a:pt x="185860" y="242285"/>
                </a:moveTo>
                <a:cubicBezTo>
                  <a:pt x="21978" y="255855"/>
                  <a:pt x="-160693" y="263162"/>
                  <a:pt x="248491" y="229759"/>
                </a:cubicBezTo>
                <a:cubicBezTo>
                  <a:pt x="1045981" y="167129"/>
                  <a:pt x="1842303" y="87224"/>
                  <a:pt x="2640962" y="41868"/>
                </a:cubicBezTo>
                <a:cubicBezTo>
                  <a:pt x="4331977" y="-54165"/>
                  <a:pt x="5935307" y="37693"/>
                  <a:pt x="7638847" y="91972"/>
                </a:cubicBezTo>
                <a:cubicBezTo>
                  <a:pt x="9342387" y="146251"/>
                  <a:pt x="8802724" y="135813"/>
                  <a:pt x="8903976" y="15460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640763" y="3916363"/>
            <a:ext cx="303212" cy="0"/>
          </a:xfrm>
          <a:prstGeom prst="straightConnector1">
            <a:avLst/>
          </a:prstGeom>
          <a:ln w="57150">
            <a:solidFill>
              <a:srgbClr val="F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916238" y="3683000"/>
            <a:ext cx="193675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186238" y="3683000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5067" name="TextBox 23"/>
          <p:cNvSpPr txBox="1">
            <a:spLocks noChangeArrowheads="1"/>
          </p:cNvSpPr>
          <p:nvPr/>
        </p:nvSpPr>
        <p:spPr bwMode="auto">
          <a:xfrm>
            <a:off x="971550" y="5589588"/>
            <a:ext cx="8034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/>
              <a:t>Reduce by requiring tracks with jets</a:t>
            </a:r>
          </a:p>
          <a:p>
            <a:pPr eaLnBrk="1" hangingPunct="1"/>
            <a:r>
              <a:rPr lang="en-GB" sz="2800" b="1"/>
              <a:t>Measure</a:t>
            </a:r>
            <a:r>
              <a:rPr lang="en-GB" sz="2800"/>
              <a:t> remainder with single beam /  timing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0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58775" y="1752600"/>
            <a:ext cx="5038725" cy="4895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JETS + MISSING MOMENTUM</a:t>
            </a:r>
          </a:p>
        </p:txBody>
      </p:sp>
      <p:sp>
        <p:nvSpPr>
          <p:cNvPr id="3" name="Oval 2"/>
          <p:cNvSpPr/>
          <p:nvPr/>
        </p:nvSpPr>
        <p:spPr>
          <a:xfrm>
            <a:off x="1255713" y="2595563"/>
            <a:ext cx="3244850" cy="3209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781175" y="3144838"/>
            <a:ext cx="2193925" cy="2111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12913" y="3357563"/>
            <a:ext cx="195262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76375" y="4268788"/>
            <a:ext cx="193675" cy="2159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787650" y="4110038"/>
            <a:ext cx="180975" cy="1809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4211638" y="1846263"/>
            <a:ext cx="4681537" cy="646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600" dirty="0"/>
              <a:t>Calorimeter noise</a:t>
            </a:r>
          </a:p>
        </p:txBody>
      </p:sp>
      <p:sp>
        <p:nvSpPr>
          <p:cNvPr id="46090" name="TextBox 12"/>
          <p:cNvSpPr txBox="1">
            <a:spLocks noChangeArrowheads="1"/>
          </p:cNvSpPr>
          <p:nvPr/>
        </p:nvSpPr>
        <p:spPr bwMode="auto">
          <a:xfrm>
            <a:off x="5724525" y="3751263"/>
            <a:ext cx="316388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Reduce by requiring tracks with jets</a:t>
            </a:r>
          </a:p>
          <a:p>
            <a:pPr eaLnBrk="1" hangingPunct="1"/>
            <a:endParaRPr lang="en-GB" sz="2400"/>
          </a:p>
          <a:p>
            <a:pPr eaLnBrk="1" hangingPunct="1"/>
            <a:r>
              <a:rPr lang="en-GB" sz="2400" b="1"/>
              <a:t>Measure</a:t>
            </a:r>
            <a:r>
              <a:rPr lang="en-GB" sz="2400"/>
              <a:t> remainder (a) no beam</a:t>
            </a:r>
          </a:p>
          <a:p>
            <a:pPr eaLnBrk="1" hangingPunct="1"/>
            <a:r>
              <a:rPr lang="en-GB" sz="2400"/>
              <a:t>(b) timing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7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Searches also rely on MC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 descr="Screen Shot 2016-07-11 at 19.25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5" y="1196752"/>
            <a:ext cx="9028215" cy="210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60588" y="3501008"/>
            <a:ext cx="87531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Even for “data-driven” methods, MC often used to test</a:t>
            </a:r>
            <a:br>
              <a:rPr lang="en-US" sz="2800" dirty="0" smtClean="0"/>
            </a:br>
            <a:r>
              <a:rPr lang="en-US" sz="2800" dirty="0" smtClean="0"/>
              <a:t>assumptions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MC almost always used in analysis design and </a:t>
            </a:r>
            <a:r>
              <a:rPr lang="en-US" sz="2800" dirty="0" err="1" smtClean="0"/>
              <a:t>optimisation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MC central to interpretation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699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/>
          <a:lstStyle/>
          <a:p>
            <a:r>
              <a:rPr lang="en-US" dirty="0" smtClean="0"/>
              <a:t>It’s </a:t>
            </a:r>
            <a:r>
              <a:rPr lang="en-US" u="sng" dirty="0" smtClean="0"/>
              <a:t>very</a:t>
            </a:r>
            <a:r>
              <a:rPr lang="en-US" dirty="0" smtClean="0"/>
              <a:t> easy to get it wrong…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43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41</a:t>
            </a:fld>
            <a:endParaRPr lang="en-GB"/>
          </a:p>
        </p:txBody>
      </p:sp>
      <p:pic>
        <p:nvPicPr>
          <p:cNvPr id="5" name="Picture 4" descr="intlumivsye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04" y="15195"/>
            <a:ext cx="8064896" cy="5795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5805264"/>
            <a:ext cx="62432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…and getting easier (to get it wrong)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983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loose cable…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556792"/>
            <a:ext cx="6215605" cy="41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43</a:t>
            </a:fld>
            <a:endParaRPr lang="en-GB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496" t="414" r="-5245" b="-17997"/>
          <a:stretch/>
        </p:blipFill>
        <p:spPr>
          <a:xfrm>
            <a:off x="1403648" y="1027832"/>
            <a:ext cx="6004075" cy="58301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Something goes bump in the night…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5733256"/>
            <a:ext cx="3776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W+ di-jet events @ </a:t>
            </a:r>
            <a:r>
              <a:rPr lang="en-US" sz="2400" dirty="0" err="1" smtClean="0"/>
              <a:t>Tevatron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1982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-8211"/>
            <a:ext cx="7128792" cy="68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19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Shot 2016-07-15 at 00.41.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>
            <a:fillRect/>
          </a:stretch>
        </p:blipFill>
        <p:spPr>
          <a:xfrm>
            <a:off x="251519" y="980728"/>
            <a:ext cx="8641565" cy="47525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45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067944" y="188640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http://arxiv.org/pdf/hep-ph/0201231v1.</a:t>
            </a:r>
            <a:r>
              <a:rPr lang="en-US" dirty="0" smtClean="0">
                <a:hlinkClick r:id="rId3"/>
              </a:rPr>
              <a:t>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Lies, damn lies, and statistics…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46</a:t>
            </a:fld>
            <a:endParaRPr lang="en-GB"/>
          </a:p>
        </p:txBody>
      </p:sp>
      <p:pic>
        <p:nvPicPr>
          <p:cNvPr id="8" name="Picture 7" descr="Screen Shot 2016-07-15 at 00.3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663116" cy="48965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95936" y="6093296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http://arxiv.org/pdf/hep-ph/0201231v1.</a:t>
            </a:r>
            <a:r>
              <a:rPr lang="en-US" dirty="0" smtClean="0">
                <a:hlinkClick r:id="rId3"/>
              </a:rPr>
              <a:t>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51920" y="1628800"/>
            <a:ext cx="319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Moscow Heidelberg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5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</a:t>
            </a:r>
            <a:r>
              <a:rPr lang="en-US" dirty="0" err="1" smtClean="0"/>
              <a:t>nvalidated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47</a:t>
            </a:fld>
            <a:endParaRPr lang="en-GB"/>
          </a:p>
        </p:txBody>
      </p:sp>
      <p:pic>
        <p:nvPicPr>
          <p:cNvPr id="8" name="Picture 7" descr="Screen Shot 2016-07-15 at 01.30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" y="836712"/>
            <a:ext cx="9125931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3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With great power…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48</a:t>
            </a:fld>
            <a:endParaRPr lang="en-GB"/>
          </a:p>
        </p:txBody>
      </p:sp>
      <p:pic>
        <p:nvPicPr>
          <p:cNvPr id="8" name="Picture 7" descr="NobelDrea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52736"/>
            <a:ext cx="3384376" cy="50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en-US" dirty="0" smtClean="0"/>
              <a:t>It has an impact…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189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en-US" dirty="0" smtClean="0"/>
              <a:t>A brief retrospective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6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50</a:t>
            </a:fld>
            <a:endParaRPr lang="en-GB"/>
          </a:p>
        </p:txBody>
      </p:sp>
      <p:pic>
        <p:nvPicPr>
          <p:cNvPr id="7170" name="Picture 2" descr="https://atlas.web.cern.ch/Atlas/GROUPS/PHYSICS/PAPERS/SUSY-2014-08/figaux_26.p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211" y="0"/>
            <a:ext cx="938423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6309320"/>
            <a:ext cx="3242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arxiv.org</a:t>
            </a:r>
            <a:r>
              <a:rPr lang="en-US" dirty="0">
                <a:solidFill>
                  <a:schemeClr val="bg1"/>
                </a:solidFill>
              </a:rPr>
              <a:t>/abs/1508.06608</a:t>
            </a:r>
          </a:p>
        </p:txBody>
      </p:sp>
    </p:spTree>
    <p:extLst>
      <p:ext uri="{BB962C8B-B14F-4D97-AF65-F5344CB8AC3E}">
        <p14:creationId xmlns:p14="http://schemas.microsoft.com/office/powerpoint/2010/main" val="209526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en-US" dirty="0" smtClean="0"/>
              <a:t>Unexpected things </a:t>
            </a:r>
            <a:r>
              <a:rPr lang="en-US" u="sng" dirty="0" smtClean="0"/>
              <a:t>do</a:t>
            </a:r>
            <a:r>
              <a:rPr lang="en-US" dirty="0" smtClean="0"/>
              <a:t> happen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86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8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93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60648"/>
            <a:ext cx="3546149" cy="4434762"/>
          </a:xfrm>
          <a:prstGeom prst="rect">
            <a:avLst/>
          </a:prstGeom>
        </p:spPr>
      </p:pic>
      <p:pic>
        <p:nvPicPr>
          <p:cNvPr id="8" name="Picture 7" descr="Screen Shot 2016-07-15 at 09.51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672408" cy="5189272"/>
          </a:xfrm>
          <a:prstGeom prst="rect">
            <a:avLst/>
          </a:prstGeom>
        </p:spPr>
      </p:pic>
      <p:pic>
        <p:nvPicPr>
          <p:cNvPr id="2" name="Picture 1" descr="Screen Shot 2016-07-15 at 11.48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064"/>
            <a:ext cx="3942670" cy="2478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60403" y="3861048"/>
            <a:ext cx="2683597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err="1" smtClean="0"/>
              <a:t>Tetraquarks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188640"/>
            <a:ext cx="2888982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Gravitational </a:t>
            </a:r>
            <a:br>
              <a:rPr lang="en-US" sz="4000" dirty="0" smtClean="0"/>
            </a:br>
            <a:r>
              <a:rPr lang="en-US" sz="4000" dirty="0" smtClean="0"/>
              <a:t>waves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827584" y="260648"/>
            <a:ext cx="271165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Higgs Boson</a:t>
            </a:r>
            <a:endParaRPr lang="en-US" sz="4000" dirty="0"/>
          </a:p>
        </p:txBody>
      </p:sp>
      <p:pic>
        <p:nvPicPr>
          <p:cNvPr id="3" name="Picture 2" descr="Screen Shot 2016-07-15 at 11.51.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49080"/>
            <a:ext cx="3862691" cy="24208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9632" y="3717032"/>
            <a:ext cx="4547339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Neutrino Oscillations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1146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4932"/>
          <a:stretch/>
        </p:blipFill>
        <p:spPr>
          <a:xfrm>
            <a:off x="-34025" y="-16449"/>
            <a:ext cx="9178026" cy="6874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3739"/>
            <a:ext cx="8229600" cy="821907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Lots of questions…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51520" y="678985"/>
            <a:ext cx="864096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What is Dark Matter?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Why is it stable? Is it even stable?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What is Dark Energy?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What shapes the Higgs potential?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Are there more Higgs bosons?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Does SUSY solve the naturalness problem?</a:t>
            </a:r>
            <a:br>
              <a:rPr lang="en-US" sz="3600" b="1" dirty="0" smtClean="0">
                <a:solidFill>
                  <a:srgbClr val="FFFFFF"/>
                </a:solidFill>
              </a:rPr>
            </a:br>
            <a:r>
              <a:rPr lang="en-US" sz="3600" b="1" dirty="0" smtClean="0">
                <a:solidFill>
                  <a:srgbClr val="FFFFFF"/>
                </a:solidFill>
              </a:rPr>
              <a:t>If so, where are the </a:t>
            </a:r>
            <a:r>
              <a:rPr lang="en-US" sz="3600" b="1" dirty="0" err="1" smtClean="0">
                <a:solidFill>
                  <a:srgbClr val="FFFFFF"/>
                </a:solidFill>
              </a:rPr>
              <a:t>sparticles</a:t>
            </a:r>
            <a:r>
              <a:rPr lang="en-US" sz="3600" b="1" dirty="0" smtClean="0">
                <a:solidFill>
                  <a:srgbClr val="FFFFFF"/>
                </a:solidFill>
              </a:rPr>
              <a:t> hiding?</a:t>
            </a:r>
            <a:br>
              <a:rPr lang="en-US" sz="3600" b="1" dirty="0" smtClean="0">
                <a:solidFill>
                  <a:srgbClr val="FFFFFF"/>
                </a:solidFill>
              </a:rPr>
            </a:br>
            <a:r>
              <a:rPr lang="en-US" sz="3600" b="1" dirty="0" smtClean="0">
                <a:solidFill>
                  <a:srgbClr val="FFFFFF"/>
                </a:solidFill>
              </a:rPr>
              <a:t>If not, what does?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Are neutrinos their own anti-particles?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Are there other forces?</a:t>
            </a:r>
            <a:endParaRPr lang="en-US" sz="3600" b="1" dirty="0">
              <a:solidFill>
                <a:srgbClr val="FFFFFF"/>
              </a:solidFill>
            </a:endParaRPr>
          </a:p>
          <a:p>
            <a:r>
              <a:rPr lang="en-US" sz="3600" b="1" dirty="0" smtClean="0">
                <a:solidFill>
                  <a:srgbClr val="FFFFFF"/>
                </a:solidFill>
              </a:rPr>
              <a:t>What causes the baryon asymmetry?</a:t>
            </a:r>
          </a:p>
        </p:txBody>
      </p:sp>
    </p:spTree>
    <p:extLst>
      <p:ext uri="{BB962C8B-B14F-4D97-AF65-F5344CB8AC3E}">
        <p14:creationId xmlns:p14="http://schemas.microsoft.com/office/powerpoint/2010/main" val="174511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HUNTING!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55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7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4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049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57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535320" y="188640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http://arxiv.org/pdf/1605.09502.</a:t>
            </a:r>
            <a:r>
              <a:rPr lang="en-US" dirty="0" smtClean="0">
                <a:hlinkClick r:id="rId2"/>
              </a:rPr>
              <a:t>pdf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Screen Shot 2016-07-14 at 23.45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6912768" cy="4989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5736" y="5805264"/>
            <a:ext cx="535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Run-2 searches already expanding the reach of the 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8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appropriate models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58</a:t>
            </a:fld>
            <a:endParaRPr lang="en-GB"/>
          </a:p>
        </p:txBody>
      </p:sp>
      <p:pic>
        <p:nvPicPr>
          <p:cNvPr id="6" name="Picture 5" descr="Screen Shot 2016-07-14 at 23.57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31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8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 descr="Screen Shot 2016-07-14 at 18.1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72008"/>
            <a:ext cx="4386426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139952" y="216024"/>
            <a:ext cx="2490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 CERN/LHCC 99-15</a:t>
            </a:r>
          </a:p>
        </p:txBody>
      </p:sp>
    </p:spTree>
    <p:extLst>
      <p:ext uri="{BB962C8B-B14F-4D97-AF65-F5344CB8AC3E}">
        <p14:creationId xmlns:p14="http://schemas.microsoft.com/office/powerpoint/2010/main" val="300672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7</a:t>
            </a:fld>
            <a:endParaRPr lang="en-GB"/>
          </a:p>
        </p:txBody>
      </p:sp>
      <p:pic>
        <p:nvPicPr>
          <p:cNvPr id="9" name="Picture 8" descr="Usborne-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5616624" cy="73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6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 descr="Future-Ho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8" y="764703"/>
            <a:ext cx="11646121" cy="54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5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technology </a:t>
            </a:r>
            <a:r>
              <a:rPr lang="en-US" dirty="0" smtClean="0"/>
              <a:t>has also moved on…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Alan Barr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B722-A95E-4014-AF78-019A3A46FFF7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6" descr="Screen Shot 2016-07-14 at 18.49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r="3618"/>
          <a:stretch/>
        </p:blipFill>
        <p:spPr>
          <a:xfrm>
            <a:off x="114641" y="1916832"/>
            <a:ext cx="9029359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5517232"/>
            <a:ext cx="244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physics TDR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87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5844</TotalTime>
  <Words>1100</Words>
  <Application>Microsoft Macintosh PowerPoint</Application>
  <PresentationFormat>On-screen Show (4:3)</PresentationFormat>
  <Paragraphs>345</Paragraphs>
  <Slides>58</Slides>
  <Notes>8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Search techniques</vt:lpstr>
      <vt:lpstr>A very busy week</vt:lpstr>
      <vt:lpstr>Much learned</vt:lpstr>
      <vt:lpstr>Searches also rely on MC</vt:lpstr>
      <vt:lpstr>A brief retrospective</vt:lpstr>
      <vt:lpstr>PowerPoint Presentation</vt:lpstr>
      <vt:lpstr>PowerPoint Presentation</vt:lpstr>
      <vt:lpstr>PowerPoint Presentation</vt:lpstr>
      <vt:lpstr>Our technology has also moved on…</vt:lpstr>
      <vt:lpstr>Our technology has also moved on…</vt:lpstr>
      <vt:lpstr>Our technology has also moved on…</vt:lpstr>
      <vt:lpstr>Our technology has also moved on…</vt:lpstr>
      <vt:lpstr>Our technology has also moved on…</vt:lpstr>
      <vt:lpstr>Our technology has also moved on…</vt:lpstr>
      <vt:lpstr>PowerPoint Presentation</vt:lpstr>
      <vt:lpstr>High multiplicity MC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never thought this would happen</vt:lpstr>
      <vt:lpstr>PowerPoint Presentation</vt:lpstr>
      <vt:lpstr>Better kinematic variables?</vt:lpstr>
      <vt:lpstr>PowerPoint Presentation</vt:lpstr>
      <vt:lpstr>Philosophy behind these things</vt:lpstr>
      <vt:lpstr>PowerPoint Presentation</vt:lpstr>
      <vt:lpstr>PowerPoint Presentation</vt:lpstr>
      <vt:lpstr>PowerPoint Presentation</vt:lpstr>
      <vt:lpstr>JETS + MISSING MOMENTUM</vt:lpstr>
      <vt:lpstr>JETS + MISSING MOMENTUM</vt:lpstr>
      <vt:lpstr>JETS + MISSING MOMENTUM</vt:lpstr>
      <vt:lpstr>When does this break down?</vt:lpstr>
      <vt:lpstr>JETS</vt:lpstr>
      <vt:lpstr>JETS + MISSING MOMENTUM</vt:lpstr>
      <vt:lpstr>JETS + MISSING MOMENTUM</vt:lpstr>
      <vt:lpstr>JETS + MISSING MOMENTUM</vt:lpstr>
      <vt:lpstr>JETS + MISSING MOMENTUM</vt:lpstr>
      <vt:lpstr>It’s very easy to get it wrong…</vt:lpstr>
      <vt:lpstr>PowerPoint Presentation</vt:lpstr>
      <vt:lpstr>A loose cable…</vt:lpstr>
      <vt:lpstr>Something goes bump in the night…</vt:lpstr>
      <vt:lpstr>PowerPoint Presentation</vt:lpstr>
      <vt:lpstr>PowerPoint Presentation</vt:lpstr>
      <vt:lpstr>Lies, damn lies, and statistics…</vt:lpstr>
      <vt:lpstr>Unvalidated analysis</vt:lpstr>
      <vt:lpstr>With great power…</vt:lpstr>
      <vt:lpstr>It has an impact…</vt:lpstr>
      <vt:lpstr>PowerPoint Presentation</vt:lpstr>
      <vt:lpstr>Unexpected things do happen</vt:lpstr>
      <vt:lpstr>PowerPoint Presentation</vt:lpstr>
      <vt:lpstr>PowerPoint Presentation</vt:lpstr>
      <vt:lpstr>Lots of questions…</vt:lpstr>
      <vt:lpstr>HAPPY HUNTING!</vt:lpstr>
      <vt:lpstr>EXTRAS</vt:lpstr>
      <vt:lpstr>PowerPoint Presentation</vt:lpstr>
      <vt:lpstr>Select appropriate models</vt:lpstr>
    </vt:vector>
  </TitlesOfParts>
  <Company>Department of Physics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Barr</dc:creator>
  <cp:lastModifiedBy>Alan Barr</cp:lastModifiedBy>
  <cp:revision>258</cp:revision>
  <dcterms:created xsi:type="dcterms:W3CDTF">2015-12-21T15:50:47Z</dcterms:created>
  <dcterms:modified xsi:type="dcterms:W3CDTF">2016-07-15T10:53:36Z</dcterms:modified>
</cp:coreProperties>
</file>