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  <p:sldMasterId id="2147483720" r:id="rId3"/>
    <p:sldMasterId id="2147483780" r:id="rId4"/>
    <p:sldMasterId id="2147483918" r:id="rId5"/>
    <p:sldMasterId id="2147483946" r:id="rId6"/>
    <p:sldMasterId id="2147483962" r:id="rId7"/>
    <p:sldMasterId id="2147483974" r:id="rId8"/>
    <p:sldMasterId id="2147483990" r:id="rId9"/>
    <p:sldMasterId id="2147484003" r:id="rId10"/>
    <p:sldMasterId id="2147484016" r:id="rId11"/>
  </p:sldMasterIdLst>
  <p:notesMasterIdLst>
    <p:notesMasterId r:id="rId61"/>
  </p:notesMasterIdLst>
  <p:sldIdLst>
    <p:sldId id="476" r:id="rId12"/>
    <p:sldId id="754" r:id="rId13"/>
    <p:sldId id="758" r:id="rId14"/>
    <p:sldId id="715" r:id="rId15"/>
    <p:sldId id="762" r:id="rId16"/>
    <p:sldId id="764" r:id="rId17"/>
    <p:sldId id="765" r:id="rId18"/>
    <p:sldId id="761" r:id="rId19"/>
    <p:sldId id="713" r:id="rId20"/>
    <p:sldId id="767" r:id="rId21"/>
    <p:sldId id="779" r:id="rId22"/>
    <p:sldId id="671" r:id="rId23"/>
    <p:sldId id="770" r:id="rId24"/>
    <p:sldId id="771" r:id="rId25"/>
    <p:sldId id="780" r:id="rId26"/>
    <p:sldId id="675" r:id="rId27"/>
    <p:sldId id="725" r:id="rId28"/>
    <p:sldId id="795" r:id="rId29"/>
    <p:sldId id="783" r:id="rId30"/>
    <p:sldId id="796" r:id="rId31"/>
    <p:sldId id="786" r:id="rId32"/>
    <p:sldId id="790" r:id="rId33"/>
    <p:sldId id="791" r:id="rId34"/>
    <p:sldId id="793" r:id="rId35"/>
    <p:sldId id="756" r:id="rId36"/>
    <p:sldId id="797" r:id="rId37"/>
    <p:sldId id="816" r:id="rId38"/>
    <p:sldId id="817" r:id="rId39"/>
    <p:sldId id="798" r:id="rId40"/>
    <p:sldId id="800" r:id="rId41"/>
    <p:sldId id="801" r:id="rId42"/>
    <p:sldId id="802" r:id="rId43"/>
    <p:sldId id="804" r:id="rId44"/>
    <p:sldId id="807" r:id="rId45"/>
    <p:sldId id="806" r:id="rId46"/>
    <p:sldId id="808" r:id="rId47"/>
    <p:sldId id="809" r:id="rId48"/>
    <p:sldId id="810" r:id="rId49"/>
    <p:sldId id="811" r:id="rId50"/>
    <p:sldId id="812" r:id="rId51"/>
    <p:sldId id="813" r:id="rId52"/>
    <p:sldId id="814" r:id="rId53"/>
    <p:sldId id="815" r:id="rId54"/>
    <p:sldId id="819" r:id="rId55"/>
    <p:sldId id="723" r:id="rId56"/>
    <p:sldId id="818" r:id="rId57"/>
    <p:sldId id="748" r:id="rId58"/>
    <p:sldId id="788" r:id="rId59"/>
    <p:sldId id="766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CC0066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6" autoAdjust="0"/>
    <p:restoredTop sz="93884" autoAdjust="0"/>
  </p:normalViewPr>
  <p:slideViewPr>
    <p:cSldViewPr>
      <p:cViewPr>
        <p:scale>
          <a:sx n="99" d="100"/>
          <a:sy n="99" d="100"/>
        </p:scale>
        <p:origin x="1448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Relationship Id="rId2" Type="http://schemas.openxmlformats.org/officeDocument/2006/relationships/image" Target="../media/image119.emf"/><Relationship Id="rId3" Type="http://schemas.openxmlformats.org/officeDocument/2006/relationships/image" Target="../media/image1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Relationship Id="rId2" Type="http://schemas.openxmlformats.org/officeDocument/2006/relationships/image" Target="../media/image1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7/26/17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Teoria_perturbativa" TargetMode="External"/><Relationship Id="rId4" Type="http://schemas.openxmlformats.org/officeDocument/2006/relationships/hyperlink" Target="http://it.wikipedia.org/wiki/Meccanica_quantistica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Quando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parliamo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neutroni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protoni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parliamo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forza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forte. La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interazione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forte e’ la QCD. La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costante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accoppiamento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dell’interazione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forte ha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questo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andamento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ben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noto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funzione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delle’energia</a:t>
            </a:r>
            <a:endParaRPr lang="en-US" sz="20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Le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proprietà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mondo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reale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QCD (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descrive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forzaforte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standard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dominate da due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fenomeni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b="1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Confinamento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– SLIDE - quark 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gluoni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non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stati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rilevati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isolamento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e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rottura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spontanea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simmetria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chirale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che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e’ un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meccanismo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efficace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per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generazione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massa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J. Gross, H. David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Politzer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Frank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Wilczek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responsible per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più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del 98% di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materia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visibile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nell'Universo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scoperta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liberta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asintotica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permesso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effettuare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previsioni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precise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riguardo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risultati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esperimenti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utilizzando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tecniche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teoria perturbativa della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meccanica quantistica.</a:t>
            </a:r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L'esistenza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gluoni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e’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dimostrata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1979 as HERA.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confinamento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e’ un 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postulato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QCD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e’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verificato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mezzo di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calcoli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QCD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reticolo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 non e’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matematicamente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provato</a:t>
            </a:r>
            <a:endParaRPr lang="en-US" u="sng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BA594E-1269-E646-A988-E912139B81DC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8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Molto importante ma non completa la nostra conoscenza della materia che ci circonda…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 sostiene che l'origine della massa è il meccanismo di Higgs, che è responsabile della rottura della simmetria elettrodebole che ininterrotta vieti masse dei quark.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E4D07-1CDA-5343-B3FB-907CB797FEBF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35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0443E-81A9-EA4F-A2C3-92B8D10389F6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scaling for F1 looks very good.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However it is time to repeat measurement of the absolute cross section at JLab.</a:t>
            </a:r>
          </a:p>
          <a:p>
            <a:r>
              <a:rPr lang="en-US" baseline="0" dirty="0" smtClean="0"/>
              <a:t>The scaling fit stays well for </a:t>
            </a:r>
            <a:r>
              <a:rPr lang="en-US" baseline="0" dirty="0" err="1" smtClean="0"/>
              <a:t>GMp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GMn</a:t>
            </a:r>
            <a:r>
              <a:rPr lang="en-US" baseline="0" dirty="0" smtClean="0"/>
              <a:t>. For GEN the accuracy was not sufficient.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28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0443E-81A9-EA4F-A2C3-92B8D10389F6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scaling for F1 looks very good.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However it is time to repeat measurement of the absolute cross section at JLab.</a:t>
            </a:r>
          </a:p>
          <a:p>
            <a:r>
              <a:rPr lang="en-US" baseline="0" dirty="0" smtClean="0"/>
              <a:t>The scaling fit stays well for </a:t>
            </a:r>
            <a:r>
              <a:rPr lang="en-US" baseline="0" dirty="0" err="1" smtClean="0"/>
              <a:t>GMp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GMn</a:t>
            </a:r>
            <a:r>
              <a:rPr lang="en-US" baseline="0" dirty="0" smtClean="0"/>
              <a:t>. For GEN the accuracy was not sufficient.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69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63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0443E-81A9-EA4F-A2C3-92B8D10389F6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scaling for F1 looks very good.</a:t>
            </a:r>
            <a:r>
              <a:rPr lang="en-US" baseline="0" dirty="0" smtClean="0"/>
              <a:t> However it is time to repeat measurement</a:t>
            </a:r>
          </a:p>
          <a:p>
            <a:r>
              <a:rPr lang="en-US" baseline="0" dirty="0" smtClean="0"/>
              <a:t>Of the absolute cross section at JLab.</a:t>
            </a:r>
          </a:p>
          <a:p>
            <a:r>
              <a:rPr lang="en-US" baseline="0" dirty="0" smtClean="0"/>
              <a:t>The famous </a:t>
            </a:r>
            <a:r>
              <a:rPr lang="en-US" baseline="0" dirty="0" err="1" smtClean="0"/>
              <a:t>Bosted</a:t>
            </a:r>
            <a:r>
              <a:rPr lang="en-US" baseline="0" dirty="0" smtClean="0"/>
              <a:t> fit stay well for </a:t>
            </a:r>
            <a:r>
              <a:rPr lang="en-US" baseline="0" dirty="0" err="1" smtClean="0"/>
              <a:t>GMp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GMn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For GEN the accuracy was not sufficient.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9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6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32</a:t>
            </a:fld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 fontAlgn="auto">
                <a:spcBef>
                  <a:spcPct val="0"/>
                </a:spcBef>
                <a:spcAft>
                  <a:spcPts val="0"/>
                </a:spcAft>
              </a:pPr>
              <a:t>32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r>
              <a:rPr lang="en-US" altLang="en-US" smtClean="0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59494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electrical neutron from factor will be investigated via</a:t>
            </a:r>
          </a:p>
          <a:p>
            <a:r>
              <a:rPr lang="en-US" dirty="0" smtClean="0"/>
              <a:t>Double</a:t>
            </a:r>
            <a:r>
              <a:rPr lang="en-US" baseline="0" dirty="0" smtClean="0"/>
              <a:t> polarization asymmetry in quasi-elastic neutron</a:t>
            </a:r>
          </a:p>
          <a:p>
            <a:r>
              <a:rPr lang="en-US" baseline="0" dirty="0" smtClean="0"/>
              <a:t>Knockout from the He-3 nuclei. Large acceptance setup</a:t>
            </a:r>
          </a:p>
          <a:p>
            <a:r>
              <a:rPr lang="en-US" baseline="0" dirty="0" smtClean="0"/>
              <a:t>And the novel polarized target are under preparation.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FB8DF-03F8-F444-B8A9-CAF036C219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4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Magnetic form</a:t>
            </a:r>
            <a:r>
              <a:rPr lang="en-US" baseline="0" dirty="0" smtClean="0"/>
              <a:t> factor of the neutron will be measured via a ratio method</a:t>
            </a:r>
          </a:p>
          <a:p>
            <a:r>
              <a:rPr lang="en-US" baseline="0" dirty="0" smtClean="0"/>
              <a:t>By detection of the neutron and proton knockout from the deuteron</a:t>
            </a:r>
          </a:p>
          <a:p>
            <a:r>
              <a:rPr lang="en-US" baseline="0" dirty="0" smtClean="0"/>
              <a:t>Currently approved measurements cover the range up to 14 GeV2</a:t>
            </a:r>
          </a:p>
          <a:p>
            <a:r>
              <a:rPr lang="en-US" baseline="0" dirty="0" smtClean="0"/>
              <a:t>However, the Hall A setup could extend the study up to 18 GeV2.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FB8DF-03F8-F444-B8A9-CAF036C219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5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DCA20-A8D0-254A-904A-5639DD172F67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experiment is a flagship of our program as it will provide</a:t>
            </a:r>
          </a:p>
          <a:p>
            <a:r>
              <a:rPr lang="en-US" baseline="0" dirty="0" smtClean="0"/>
              <a:t>Very significant improvement of the </a:t>
            </a:r>
            <a:r>
              <a:rPr lang="en-US" baseline="0" dirty="0" err="1" smtClean="0"/>
              <a:t>GEp</a:t>
            </a:r>
            <a:r>
              <a:rPr lang="en-US" baseline="0" dirty="0" smtClean="0"/>
              <a:t> knowledge and extend</a:t>
            </a:r>
          </a:p>
          <a:p>
            <a:r>
              <a:rPr lang="en-US" baseline="0" dirty="0" smtClean="0"/>
              <a:t>Data up to 12 GeV2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FB8DF-03F8-F444-B8A9-CAF036C219B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59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42BD76-B103-2745-B32A-F587EE0485B0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9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075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3AA35-4502-3546-84A6-39747DCFBBAA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5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EE2F7-8141-0C4E-8A4F-E87958BFC84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30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 dirty="0">
                <a:latin typeface="Comic Sans MS" charset="0"/>
                <a:cs typeface="Times New Roman" charset="0"/>
              </a:rPr>
              <a:t>F1 and g1 are called </a:t>
            </a:r>
            <a:r>
              <a:rPr lang="en-GB" sz="2800" dirty="0" err="1">
                <a:solidFill>
                  <a:schemeClr val="hlink"/>
                </a:solidFill>
                <a:latin typeface="Comic Sans MS" charset="0"/>
                <a:cs typeface="Times New Roman" charset="0"/>
              </a:rPr>
              <a:t>parton</a:t>
            </a:r>
            <a:r>
              <a:rPr lang="en-GB" sz="2800" dirty="0">
                <a:solidFill>
                  <a:schemeClr val="hlink"/>
                </a:solidFill>
                <a:latin typeface="Comic Sans MS" charset="0"/>
                <a:cs typeface="Times New Roman" charset="0"/>
              </a:rPr>
              <a:t> distribution functions</a:t>
            </a:r>
            <a:r>
              <a:rPr lang="en-GB" sz="2800" dirty="0">
                <a:latin typeface="Comic Sans MS" charset="0"/>
                <a:cs typeface="Times New Roman" charset="0"/>
              </a:rPr>
              <a:t> (</a:t>
            </a:r>
            <a:r>
              <a:rPr lang="en-GB" sz="2800" dirty="0" err="1">
                <a:latin typeface="Comic Sans MS" charset="0"/>
                <a:cs typeface="Times New Roman" charset="0"/>
              </a:rPr>
              <a:t>pdfs</a:t>
            </a:r>
            <a:r>
              <a:rPr lang="en-GB" sz="2800" dirty="0">
                <a:latin typeface="Comic Sans MS" charset="0"/>
                <a:cs typeface="Times New Roman" charset="0"/>
              </a:rPr>
              <a:t>) - they encode information about the proton’s deep </a:t>
            </a:r>
            <a:r>
              <a:rPr lang="en-GB" sz="2800" dirty="0" smtClean="0">
                <a:latin typeface="Comic Sans MS" charset="0"/>
                <a:cs typeface="Times New Roman" charset="0"/>
              </a:rPr>
              <a:t>structure</a:t>
            </a:r>
          </a:p>
          <a:p>
            <a:r>
              <a:rPr lang="en-GB" sz="2800" dirty="0" err="1" smtClean="0">
                <a:latin typeface="Comic Sans MS" charset="0"/>
                <a:cs typeface="Times New Roman" charset="0"/>
              </a:rPr>
              <a:t>Emax</a:t>
            </a:r>
            <a:r>
              <a:rPr lang="en-GB" sz="2800" dirty="0" smtClean="0">
                <a:latin typeface="Comic Sans MS" charset="0"/>
                <a:cs typeface="Times New Roman" charset="0"/>
              </a:rPr>
              <a:t> = 20 </a:t>
            </a:r>
            <a:r>
              <a:rPr lang="en-GB" sz="2800" dirty="0" err="1" smtClean="0">
                <a:latin typeface="Comic Sans MS" charset="0"/>
                <a:cs typeface="Times New Roman" charset="0"/>
              </a:rPr>
              <a:t>GeV</a:t>
            </a:r>
            <a:endParaRPr lang="en-US" sz="2800" dirty="0">
              <a:latin typeface="Comic Sans MS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4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01BE3-9F9B-F14B-A45E-DD1A7A5F713E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0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charset="0"/>
              </a:rPr>
              <a:t>QCD evolution tells us how distribution evolves, but not original distributions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7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28A6A-D69C-3F43-9331-879392713DB6}" type="slidenum">
              <a:rPr lang="en-US"/>
              <a:pPr/>
              <a:t>16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8AC5B-CBB8-284C-81B7-134DFCFDA05A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2000" b="1">
                <a:latin typeface="Calibri" charset="0"/>
                <a:ea typeface="ＭＳ Ｐゴシック" charset="0"/>
                <a:cs typeface="ＭＳ Ｐゴシック" charset="0"/>
              </a:rPr>
              <a:t>Quando parliamo di neutroni e protoni parliamo di forza forte. La teoria della interazione forte e’ la QCD. La costante di accoppiamento dell’interazione forte ha questo andamento ben noto in funzione delle’energia</a:t>
            </a:r>
          </a:p>
          <a:p>
            <a:r>
              <a:rPr lang="en-US" sz="2000" b="1">
                <a:latin typeface="Calibri" charset="0"/>
                <a:ea typeface="ＭＳ Ｐゴシック" charset="0"/>
                <a:cs typeface="ＭＳ Ｐゴシック" charset="0"/>
              </a:rPr>
              <a:t>Le proprietà del mondo reale della QCD (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la teoria che descrive la forzaforte del modello standard</a:t>
            </a:r>
            <a:r>
              <a:rPr lang="en-US" sz="2000" b="1">
                <a:latin typeface="Calibri" charset="0"/>
                <a:ea typeface="ＭＳ Ｐゴシック" charset="0"/>
                <a:cs typeface="ＭＳ Ｐゴシック" charset="0"/>
              </a:rPr>
              <a:t>) sono dominate da due fenomeni:</a:t>
            </a:r>
          </a:p>
          <a:p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Confinamento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– SLIDE - quark e gluoni  non sono mai stati rilevati in isolamento e la rottura spontanea della simmetria chirale che e’ un meccanismo efficace per la generazione della massa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responsible per la massa di più del 98% di materia visibile nell'Universo.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BA594E-1269-E646-A988-E912139B81DC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90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La QCD in regime asintotico e’ stato un grande successo! Le funzione di struttura F2 misurata ad HERA…e dalle quali abbiamo ricavato la distribuzioni di impulso dei quark e gluoni all’interno del nucleone, ben descrivono le sezioni d’urto di pp in un range ben + ampio di energie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E006EF-00ED-D044-B239-1174989EECAF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" y="6132905"/>
            <a:ext cx="9143390" cy="72509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Presenter, March 2015 DOE OPA Review - 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, Slide </a:t>
            </a:r>
            <a:fld id="{35AD4620-7552-4207-8973-898801ED212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732235" y="187523"/>
            <a:ext cx="7679531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732235" y="187523"/>
            <a:ext cx="7679531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7/26/17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732235" y="187523"/>
            <a:ext cx="7679531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9C4A3-6D8F-4445-A97C-A3A4651E8F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73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8E47F-2640-6247-84AA-7D83096F1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24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9BCF-2025-DB40-A547-33C9B4FBC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1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25BA-6F50-B945-81EB-6F59D67B0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5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0791-5747-174A-B08B-ADF74DBE60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56691-455B-8247-AFC7-BC1BED53A9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6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110E-022D-4745-88EC-F1A0E0A66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69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2EAC1-5BC9-FA4E-B893-D6318EA888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77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1DC0B-762A-4D44-BD38-118BAA46EE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8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21CA-D6F1-584B-86D9-781537F3A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54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049-4604-FB4A-A9D9-257CE649A3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6758124-CFA5-1D4E-BD4F-890569AFF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96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FC4DA5-EEB2-0648-9F9A-B936C4EA7F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64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A082E8-8040-8043-AD49-226FBB6FF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9C4A3-6D8F-4445-A97C-A3A4651E8F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73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8E47F-2640-6247-84AA-7D83096F1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24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9BCF-2025-DB40-A547-33C9B4FBC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1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25BA-6F50-B945-81EB-6F59D67B0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56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0791-5747-174A-B08B-ADF74DBE60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56691-455B-8247-AFC7-BC1BED53A9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6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110E-022D-4745-88EC-F1A0E0A66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69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2EAC1-5BC9-FA4E-B893-D6318EA888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77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1DC0B-762A-4D44-BD38-118BAA46EE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86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21CA-D6F1-584B-86D9-781537F3A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5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049-4604-FB4A-A9D9-257CE649A3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6758124-CFA5-1D4E-BD4F-890569AFF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96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FC4DA5-EEB2-0648-9F9A-B936C4EA7F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64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A082E8-8040-8043-AD49-226FBB6FF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61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8DD85-CADA-904C-A1DE-80672403AE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19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7849-494D-8941-B0A5-DBD30A8FB5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40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23A7-2C17-D442-A061-EB52BA335A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7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0A769-6DE4-3048-A9E9-A6513ABD04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09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C804E-465C-8343-A6F3-EE877F59A8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0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59399-A356-B648-BF42-D582CA9DEE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9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B337D-53EF-E54D-90A4-66BBFDC039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61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1CCF-FBE5-5D4C-BBD9-DB83444E96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33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CFCDF-5FA1-EB44-B204-75E457DF6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25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EBFB7-DDF0-FD4F-BB1C-1B737EDC45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8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4A861-B238-464B-A55F-1C550F9A19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5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5320A7-4505-BA4A-AAA3-9E67292BD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65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E16FE6-D767-5246-B226-60C7484EF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16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BB840F-F988-4645-B458-A7836A65B7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87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D5BF-524C-407C-A7BE-670E6FC31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09CE-D439-42DC-B65F-19832F4F2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3CE4-F4FD-46CA-B409-2F8984A4F7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724B-0828-4830-A487-65FBD50304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4FD6-EED3-4E40-AFF7-5EDAEE9D3D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D00E-AD1C-4CF5-BA15-9518EE75D7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5260-4E03-4EDD-84F1-EEA385D1CC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DB968-06C1-4819-8F11-B99B75794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29A3-7E67-46BF-9AC6-2A9D6DFF09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51DD-7C4D-4E43-86B7-C363E65546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AFE-AA81-4FF5-A9C6-6227E88E5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B075F896-C352-8A43-9E55-22DA37695069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  <p:transition>
    <p:pull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FEE3332-04BB-3E49-A61F-1CA8E856439E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8C61F2C-DABA-1848-9275-C5D72F19C871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87442" y="6487824"/>
            <a:ext cx="503331" cy="248949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/>
            </a:lvl1pPr>
          </a:lstStyle>
          <a:p>
            <a:pPr eaLnBrk="0" hangingPunct="0">
              <a:defRPr/>
            </a:pPr>
            <a:fld id="{152DE29D-B569-AC48-AE81-24F7FDCC22C5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C0518DD-E2D9-ED4D-9D07-E2574B0F4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4BF19740-6D4B-D644-A0A8-3B7FDA4BC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30F61442-E140-BF40-AFD1-200CC5B91D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D3E1F4F0-2AD9-4E46-A5F7-2798BF1CF3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692E7EF2-7791-7A42-B238-4BCDC2DC3A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F6F2A6BA-3B16-B448-8634-406424148F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0629272E-5D07-0447-BB0E-75A15D460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866202E3-041E-7440-900D-9E364F40B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0436B2E4-1FFD-4B4C-A38F-2E1E9C39A5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9/11/13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PHIPSI 2013           Baryon FFs Program at JLab,     Bogdan Wojtsekhowski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4A758CB0-52BB-9F41-A319-AB4A00CFC9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theme" Target="../theme/theme10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theme" Target="../theme/theme1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theme" Target="../theme/theme6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8.xml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theme" Target="../theme/theme9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8F192E2-171C-B64A-A20D-951A085C8596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7/26/17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72597231-2C07-CA41-B6B7-0CC4120E37E7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5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8F192E2-171C-B64A-A20D-951A085C8596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7/26/17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72597231-2C07-CA41-B6B7-0CC4120E37E7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6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59EBBD-009C-DA4C-9219-F823F60A3782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59EBBD-009C-DA4C-9219-F823F60A3782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72CACC-C575-5D47-83FB-86EFB35469AC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A4AB0C-7AFD-484E-BDB5-9D60B5FB4A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9030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7315200" y="63963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67200" y="6402221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fld id="{39142736-EAAD-564A-A2E4-2A0684FB7E80}" type="slidenum">
              <a:rPr lang="en-US" smtClean="0">
                <a:solidFill>
                  <a:srgbClr val="FFFFFF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 dirty="0">
              <a:solidFill>
                <a:srgbClr val="FFFFFF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394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9/11/13</a:t>
            </a:r>
            <a:endParaRPr lang="en-US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477000"/>
            <a:ext cx="693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PHIPSI 2013           Baryon FFs Program at JLab,     Bogdan Wojtsekhowski</a:t>
            </a:r>
            <a:endParaRPr lang="en-US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4770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</a:rPr>
              <a:t>slide </a:t>
            </a:r>
            <a:fld id="{4FCC0100-2841-1649-B719-5CF255C5CC0A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4502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8F192E2-171C-B64A-A20D-951A085C8596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7/26/17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72597231-2C07-CA41-B6B7-0CC4120E37E7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9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380.png"/><Relationship Id="rId7" Type="http://schemas.openxmlformats.org/officeDocument/2006/relationships/image" Target="../media/image390.png"/><Relationship Id="rId10" Type="http://schemas.openxmlformats.org/officeDocument/2006/relationships/image" Target="../media/image29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8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png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71.png"/><Relationship Id="rId3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tif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png"/><Relationship Id="rId6" Type="http://schemas.openxmlformats.org/officeDocument/2006/relationships/image" Target="../media/image91.jp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png"/><Relationship Id="rId6" Type="http://schemas.openxmlformats.org/officeDocument/2006/relationships/image" Target="../media/image95.jpe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JP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tiff"/><Relationship Id="rId6" Type="http://schemas.openxmlformats.org/officeDocument/2006/relationships/image" Target="../media/image102.png"/><Relationship Id="rId7" Type="http://schemas.openxmlformats.org/officeDocument/2006/relationships/image" Target="../media/image103.tiff"/><Relationship Id="rId8" Type="http://schemas.openxmlformats.org/officeDocument/2006/relationships/image" Target="../media/image104.tiff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112.png"/><Relationship Id="rId3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1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9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0.emf"/><Relationship Id="rId10" Type="http://schemas.openxmlformats.org/officeDocument/2006/relationships/image" Target="../media/image1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4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27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28.wmf"/><Relationship Id="rId7" Type="http://schemas.openxmlformats.org/officeDocument/2006/relationships/image" Target="../media/image129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0.jpg"/><Relationship Id="rId3" Type="http://schemas.openxmlformats.org/officeDocument/2006/relationships/image" Target="../media/image1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0.png"/><Relationship Id="rId5" Type="http://schemas.openxmlformats.org/officeDocument/2006/relationships/image" Target="../media/image21.png"/><Relationship Id="rId6" Type="http://schemas.openxmlformats.org/officeDocument/2006/relationships/image" Target="../media/image240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08"/>
          <p:cNvSpPr>
            <a:spLocks noChangeArrowheads="1"/>
          </p:cNvSpPr>
          <p:nvPr/>
        </p:nvSpPr>
        <p:spPr bwMode="auto">
          <a:xfrm>
            <a:off x="1619672" y="711460"/>
            <a:ext cx="5904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i="1" dirty="0" err="1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Thia</a:t>
            </a:r>
            <a:r>
              <a:rPr lang="en-US" i="1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Keppel</a:t>
            </a:r>
          </a:p>
          <a:p>
            <a:pPr algn="ctr" defTabSz="457200"/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CTEQ Summer School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87015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Particle/Nuclear Interface - 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096000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chemeClr val="bg1"/>
                </a:solidFill>
                <a:ea typeface="Arial" pitchFamily="84" charset="0"/>
                <a:cs typeface="Arial" pitchFamily="84" charset="0"/>
              </a:rPr>
              <a:t>University of </a:t>
            </a:r>
            <a:r>
              <a:rPr lang="en-US" sz="2000" dirty="0" smtClean="0">
                <a:solidFill>
                  <a:schemeClr val="bg1"/>
                </a:solidFill>
                <a:ea typeface="Arial" pitchFamily="84" charset="0"/>
                <a:cs typeface="Arial" pitchFamily="84" charset="0"/>
              </a:rPr>
              <a:t>Pittsburgh</a:t>
            </a:r>
            <a:endParaRPr lang="en-US" sz="2000" dirty="0">
              <a:solidFill>
                <a:schemeClr val="bg1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>
                <a:solidFill>
                  <a:schemeClr val="bg1"/>
                </a:solidFill>
                <a:ea typeface="Arial" pitchFamily="84" charset="0"/>
                <a:cs typeface="Arial" pitchFamily="84" charset="0"/>
              </a:rPr>
              <a:t>July 2017</a:t>
            </a:r>
            <a:endParaRPr lang="en-US" sz="2000" b="1" i="1" dirty="0">
              <a:solidFill>
                <a:schemeClr val="bg1"/>
              </a:solidFill>
              <a:ea typeface="Arial" pitchFamily="84" charset="0"/>
              <a:cs typeface="Arial" pitchFamily="84" charset="0"/>
            </a:endParaRPr>
          </a:p>
        </p:txBody>
      </p:sp>
      <p:grpSp>
        <p:nvGrpSpPr>
          <p:cNvPr id="18437" name="Group 1"/>
          <p:cNvGrpSpPr>
            <a:grpSpLocks/>
          </p:cNvGrpSpPr>
          <p:nvPr/>
        </p:nvGrpSpPr>
        <p:grpSpPr bwMode="auto">
          <a:xfrm>
            <a:off x="3826578" y="1628800"/>
            <a:ext cx="4993894" cy="4264244"/>
            <a:chOff x="196113" y="914400"/>
            <a:chExt cx="5073320" cy="5423210"/>
          </a:xfrm>
        </p:grpSpPr>
        <p:pic>
          <p:nvPicPr>
            <p:cNvPr id="18439" name="Picture 2" descr="aerialOverview2.jpg"/>
            <p:cNvPicPr>
              <a:picLocks noChangeAspect="1"/>
            </p:cNvPicPr>
            <p:nvPr/>
          </p:nvPicPr>
          <p:blipFill>
            <a:blip r:embed="rId5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latin typeface="Times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628800"/>
            <a:ext cx="3215018" cy="428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Matter Puzzle: What’s Inside the Proton?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Is the </a:t>
            </a:r>
            <a:r>
              <a:rPr lang="en-US" sz="2000" dirty="0" smtClean="0">
                <a:solidFill>
                  <a:srgbClr val="D816A5"/>
                </a:solidFill>
              </a:rPr>
              <a:t>proton elementary?</a:t>
            </a:r>
            <a:endParaRPr lang="en-US" sz="2000" dirty="0">
              <a:solidFill>
                <a:srgbClr val="D816A5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1989" y="1676400"/>
            <a:ext cx="3290411" cy="1371600"/>
            <a:chOff x="2957989" y="1676400"/>
            <a:chExt cx="3290411" cy="1371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989" y="1676400"/>
              <a:ext cx="3214211" cy="130349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96000" y="28956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4800" y="897316"/>
            <a:ext cx="8212536" cy="659476"/>
            <a:chOff x="1066800" y="5171564"/>
            <a:chExt cx="7213642" cy="659476"/>
          </a:xfrm>
        </p:grpSpPr>
        <p:sp>
          <p:nvSpPr>
            <p:cNvPr id="11" name="TextBox 10"/>
            <p:cNvSpPr txBox="1"/>
            <p:nvPr/>
          </p:nvSpPr>
          <p:spPr>
            <a:xfrm>
              <a:off x="1066800" y="5334000"/>
              <a:ext cx="7213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To find out increase the probe’s ability of resolving structure (decrease     )</a:t>
              </a:r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368260" y="5171564"/>
                  <a:ext cx="262157" cy="6594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1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8260" y="5171564"/>
                  <a:ext cx="262157" cy="6594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14800" y="1676400"/>
                <a:ext cx="1643463" cy="785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1300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3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3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3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300" b="0" i="1" smtClean="0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3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3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3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num>
                        <m:den>
                          <m:r>
                            <a:rPr lang="en-US" sz="1300" b="0" i="1" smtClean="0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3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3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3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3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en-US" sz="1300" b="0" i="0" baseline="46000" smtClean="0">
                                  <a:latin typeface="Cambria Math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3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1676400"/>
                <a:ext cx="1643463" cy="7850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7893" y="1905106"/>
                <a:ext cx="11287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D816A5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93" y="1905106"/>
                <a:ext cx="1128707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32285" y="1699557"/>
                <a:ext cx="1010533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D816A5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285" y="1699557"/>
                <a:ext cx="1010533" cy="5864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39792" y="2679412"/>
                <a:ext cx="22043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D816A5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+2</m:t>
                      </m:r>
                      <m:r>
                        <a:rPr lang="en-US" sz="1600" b="0" i="1" smtClean="0">
                          <a:latin typeface="Cambria Math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rgbClr val="D816A5"/>
                          </a:solidFill>
                          <a:latin typeface="Cambria Math"/>
                          <a:ea typeface="Cambria Math"/>
                        </a:rPr>
                        <m:t>𝜐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D816A5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792" y="2679412"/>
                <a:ext cx="2204321" cy="338554"/>
              </a:xfrm>
              <a:prstGeom prst="rect">
                <a:avLst/>
              </a:prstGeom>
              <a:blipFill rotWithShape="1">
                <a:blip r:embed="rId7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648200" y="3581400"/>
            <a:ext cx="3869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816A5"/>
                </a:solidFill>
              </a:rPr>
              <a:t>Elastic scattering</a:t>
            </a:r>
            <a:r>
              <a:rPr lang="en-US" sz="1600" dirty="0" smtClean="0"/>
              <a:t>: proton stays intact, </a:t>
            </a:r>
            <a:r>
              <a:rPr lang="en-US" sz="1600" i="1" dirty="0" smtClean="0">
                <a:solidFill>
                  <a:srgbClr val="D816A5"/>
                </a:solidFill>
              </a:rPr>
              <a:t>W</a:t>
            </a:r>
            <a:r>
              <a:rPr lang="en-US" sz="1600" i="1" dirty="0" smtClean="0"/>
              <a:t> = M</a:t>
            </a:r>
            <a:endParaRPr lang="en-US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4267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816A5"/>
                </a:solidFill>
              </a:rPr>
              <a:t>Inelastic scattering</a:t>
            </a:r>
            <a:r>
              <a:rPr lang="en-US" sz="1600" dirty="0" smtClean="0"/>
              <a:t>: proton gets excited, produce excited states or proton’s resonances, </a:t>
            </a:r>
            <a:r>
              <a:rPr lang="en-US" sz="1600" i="1" dirty="0" smtClean="0">
                <a:solidFill>
                  <a:srgbClr val="D816A5"/>
                </a:solidFill>
              </a:rPr>
              <a:t>W</a:t>
            </a:r>
            <a:r>
              <a:rPr lang="en-US" sz="1600" i="1" dirty="0" smtClean="0"/>
              <a:t> = 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resonance</a:t>
            </a:r>
            <a:endParaRPr lang="en-US" sz="1600" i="1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51816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816A5"/>
                </a:solidFill>
              </a:rPr>
              <a:t>Deep inelastic scattering</a:t>
            </a:r>
            <a:r>
              <a:rPr lang="en-US" sz="1600" dirty="0" smtClean="0"/>
              <a:t>: proton breaks up and we end up with a many particle final state, </a:t>
            </a:r>
            <a:r>
              <a:rPr lang="en-US" sz="1600" i="1" dirty="0" smtClean="0">
                <a:solidFill>
                  <a:srgbClr val="D816A5"/>
                </a:solidFill>
              </a:rPr>
              <a:t>W</a:t>
            </a:r>
            <a:r>
              <a:rPr lang="en-US" sz="1600" i="1" dirty="0" smtClean="0"/>
              <a:t> = large</a:t>
            </a:r>
            <a:endParaRPr lang="en-US" sz="1600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99997" y="1827703"/>
                <a:ext cx="748603" cy="497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D816A5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997" y="1827703"/>
                <a:ext cx="748603" cy="4977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260032" y="3429000"/>
            <a:ext cx="4464368" cy="3080004"/>
            <a:chOff x="260032" y="3429000"/>
            <a:chExt cx="4464368" cy="3080004"/>
          </a:xfrm>
        </p:grpSpPr>
        <p:grpSp>
          <p:nvGrpSpPr>
            <p:cNvPr id="26" name="Group 25"/>
            <p:cNvGrpSpPr/>
            <p:nvPr/>
          </p:nvGrpSpPr>
          <p:grpSpPr>
            <a:xfrm>
              <a:off x="260032" y="3429000"/>
              <a:ext cx="4464368" cy="3080004"/>
              <a:chOff x="260032" y="3429000"/>
              <a:chExt cx="4464368" cy="30800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60032" y="3429000"/>
                <a:ext cx="4464368" cy="3080004"/>
                <a:chOff x="260032" y="3429000"/>
                <a:chExt cx="4464368" cy="3080004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60032" y="3429000"/>
                  <a:ext cx="4464368" cy="3080004"/>
                  <a:chOff x="260032" y="3429000"/>
                  <a:chExt cx="4464368" cy="3080004"/>
                </a:xfrm>
              </p:grpSpPr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0032" y="3429000"/>
                    <a:ext cx="4464368" cy="3080004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1828800" y="3793123"/>
                    <a:ext cx="152400" cy="169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1752600" y="3733800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E</a:t>
                  </a:r>
                  <a:r>
                    <a:rPr lang="en-US" sz="1600" baseline="-25000" dirty="0" smtClean="0"/>
                    <a:t>0</a:t>
                  </a:r>
                  <a:endParaRPr lang="en-US" sz="1600" baseline="-25000" dirty="0"/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4038600" y="5867400"/>
                <a:ext cx="1524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915934" y="5797034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E’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09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 descr="Screen Shot 2013-03-24 at 13.3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" y="838200"/>
            <a:ext cx="4846321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572000" y="2667000"/>
            <a:ext cx="4572000" cy="769441"/>
            <a:chOff x="4572000" y="2667000"/>
            <a:chExt cx="4572000" cy="769441"/>
          </a:xfrm>
        </p:grpSpPr>
        <p:sp>
          <p:nvSpPr>
            <p:cNvPr id="85" name="TextBox 84"/>
            <p:cNvSpPr txBox="1"/>
            <p:nvPr/>
          </p:nvSpPr>
          <p:spPr>
            <a:xfrm>
              <a:off x="5181600" y="2667000"/>
              <a:ext cx="3962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buFont typeface="Wingdings" charset="2"/>
                <a:buChar char="§"/>
              </a:pPr>
              <a:endParaRPr lang="en-US" sz="1600" dirty="0" smtClean="0">
                <a:solidFill>
                  <a:srgbClr val="000090"/>
                </a:solidFill>
                <a:latin typeface="Tahoma"/>
                <a:ea typeface="ＭＳ Ｐゴシック" charset="0"/>
                <a:cs typeface="Tahoma"/>
              </a:endParaRPr>
            </a:p>
            <a:p>
              <a:pPr marL="285750" indent="-285750" eaLnBrk="0" hangingPunct="0">
                <a:buFont typeface="Wingdings" charset="2"/>
                <a:buChar char="§"/>
              </a:pPr>
              <a:r>
                <a:rPr lang="en-US" sz="1400" b="1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Inelastic scattering 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cross sections only weakly dependent on Q</a:t>
              </a:r>
              <a:r>
                <a:rPr lang="en-US" sz="1400" baseline="300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2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 </a:t>
              </a:r>
            </a:p>
          </p:txBody>
        </p:sp>
        <p:cxnSp>
          <p:nvCxnSpPr>
            <p:cNvPr id="93" name="Curved Connector 92"/>
            <p:cNvCxnSpPr/>
            <p:nvPr/>
          </p:nvCxnSpPr>
          <p:spPr bwMode="auto">
            <a:xfrm rot="10800000" flipV="1">
              <a:off x="4572000" y="3124200"/>
              <a:ext cx="609600" cy="762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4114800" y="914400"/>
            <a:ext cx="4876800" cy="1676400"/>
            <a:chOff x="4114800" y="914400"/>
            <a:chExt cx="4876800" cy="1676400"/>
          </a:xfrm>
        </p:grpSpPr>
        <p:sp>
          <p:nvSpPr>
            <p:cNvPr id="87" name="Rectangle 86"/>
            <p:cNvSpPr/>
            <p:nvPr/>
          </p:nvSpPr>
          <p:spPr>
            <a:xfrm>
              <a:off x="5410200" y="1981200"/>
              <a:ext cx="3581400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FF0000"/>
                  </a:solidFill>
                  <a:latin typeface="Tahoma"/>
                  <a:cs typeface="Tahoma"/>
                </a:rPr>
                <a:t>Scattering </a:t>
              </a:r>
              <a:r>
                <a:rPr lang="en-US" sz="1400" b="1" dirty="0" smtClean="0">
                  <a:solidFill>
                    <a:srgbClr val="FF0000"/>
                  </a:solidFill>
                  <a:latin typeface="Tahoma"/>
                  <a:cs typeface="Tahoma"/>
                </a:rPr>
                <a:t>off </a:t>
              </a:r>
              <a:r>
                <a:rPr lang="en-US" sz="1400" b="1" dirty="0">
                  <a:solidFill>
                    <a:srgbClr val="FF0000"/>
                  </a:solidFill>
                  <a:latin typeface="Tahoma"/>
                  <a:cs typeface="Tahoma"/>
                </a:rPr>
                <a:t>point-like objects within the </a:t>
              </a:r>
              <a:r>
                <a:rPr lang="en-US" sz="1400" b="1" dirty="0" smtClean="0">
                  <a:solidFill>
                    <a:srgbClr val="FF0000"/>
                  </a:solidFill>
                  <a:latin typeface="Tahoma"/>
                  <a:cs typeface="Tahoma"/>
                </a:rPr>
                <a:t>proton</a:t>
              </a:r>
              <a:endParaRPr lang="en-US" sz="1400" dirty="0">
                <a:solidFill>
                  <a:srgbClr val="FF0000"/>
                </a:solidFill>
                <a:latin typeface="Tahoma"/>
                <a:cs typeface="Tahom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029200" y="914400"/>
              <a:ext cx="39624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endParaRPr lang="en-US" sz="1600" b="1" dirty="0" smtClean="0">
                <a:solidFill>
                  <a:srgbClr val="000090"/>
                </a:solidFill>
                <a:latin typeface="Tahoma"/>
                <a:ea typeface="ＭＳ Ｐゴシック" charset="0"/>
                <a:cs typeface="Tahoma"/>
              </a:endParaRPr>
            </a:p>
            <a:p>
              <a:pPr marL="285750" indent="-285750" eaLnBrk="0" hangingPunct="0">
                <a:buFont typeface="Wingdings" charset="2"/>
                <a:buChar char="§"/>
              </a:pPr>
              <a:r>
                <a:rPr lang="en-US" sz="1400" b="1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Deep Inelastic scattering 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cross sections almost independent of Q</a:t>
              </a:r>
              <a:r>
                <a:rPr lang="en-US" sz="1400" baseline="300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2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!</a:t>
              </a:r>
              <a:b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</a:br>
              <a:r>
                <a:rPr lang="en-US" sz="1400" dirty="0" smtClean="0">
                  <a:solidFill>
                    <a:srgbClr val="000000"/>
                  </a:solidFill>
                  <a:latin typeface="Tahoma"/>
                  <a:ea typeface="ＭＳ Ｐゴシック" charset="0"/>
                  <a:cs typeface="Tahoma"/>
                </a:rPr>
                <a:t>i.e. “Form factor” </a:t>
              </a:r>
              <a:r>
                <a:rPr lang="en-US" sz="140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400" dirty="0" smtClean="0">
                  <a:solidFill>
                    <a:srgbClr val="000000"/>
                  </a:solidFill>
                  <a:latin typeface="Tahoma"/>
                  <a:ea typeface="ＭＳ Ｐゴシック" charset="0"/>
                  <a:cs typeface="Tahoma"/>
                </a:rPr>
                <a:t>1</a:t>
              </a:r>
              <a:endParaRPr lang="en-US" sz="1400" dirty="0" smtClean="0">
                <a:solidFill>
                  <a:srgbClr val="002060"/>
                </a:solidFill>
                <a:latin typeface="Tahoma"/>
                <a:ea typeface="ＭＳ Ｐゴシック" charset="0"/>
                <a:cs typeface="Tahoma"/>
              </a:endParaRPr>
            </a:p>
          </p:txBody>
        </p:sp>
        <p:cxnSp>
          <p:nvCxnSpPr>
            <p:cNvPr id="95" name="Curved Connector 94"/>
            <p:cNvCxnSpPr/>
            <p:nvPr/>
          </p:nvCxnSpPr>
          <p:spPr bwMode="auto">
            <a:xfrm rot="5400000">
              <a:off x="3962400" y="1447800"/>
              <a:ext cx="1295400" cy="9906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4114800" y="3886200"/>
            <a:ext cx="5105400" cy="1447800"/>
            <a:chOff x="4114800" y="3886200"/>
            <a:chExt cx="5105400" cy="1447800"/>
          </a:xfrm>
        </p:grpSpPr>
        <p:sp>
          <p:nvSpPr>
            <p:cNvPr id="88" name="TextBox 87"/>
            <p:cNvSpPr txBox="1"/>
            <p:nvPr/>
          </p:nvSpPr>
          <p:spPr>
            <a:xfrm>
              <a:off x="5257800" y="3886200"/>
              <a:ext cx="396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buFont typeface="Wingdings" charset="2"/>
                <a:buChar char="§"/>
              </a:pPr>
              <a:r>
                <a:rPr lang="en-US" sz="1400" b="1" dirty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Elastic scattering </a:t>
              </a:r>
              <a:r>
                <a:rPr lang="en-US" sz="1400" dirty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falls of rapidly with 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Q</a:t>
              </a:r>
              <a:r>
                <a:rPr lang="en-US" sz="1400" baseline="300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2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 due </a:t>
              </a:r>
              <a:r>
                <a:rPr lang="en-US" sz="1400" dirty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to the proton not being </a:t>
              </a:r>
              <a:r>
                <a:rPr lang="en-US" sz="1400" dirty="0" smtClean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point</a:t>
              </a:r>
              <a:r>
                <a:rPr lang="en-US" sz="1400" dirty="0">
                  <a:solidFill>
                    <a:srgbClr val="000090"/>
                  </a:solidFill>
                  <a:latin typeface="Tahoma"/>
                  <a:ea typeface="ＭＳ Ｐゴシック" charset="0"/>
                  <a:cs typeface="Tahoma"/>
                </a:rPr>
                <a:t>-like (i.e. form factors) </a:t>
              </a:r>
              <a:endParaRPr lang="en-US" sz="1400" dirty="0" smtClean="0">
                <a:solidFill>
                  <a:srgbClr val="000090"/>
                </a:solidFill>
                <a:latin typeface="Tahoma"/>
                <a:ea typeface="ＭＳ Ｐゴシック" charset="0"/>
                <a:cs typeface="Tahoma"/>
              </a:endParaRPr>
            </a:p>
          </p:txBody>
        </p:sp>
        <p:cxnSp>
          <p:nvCxnSpPr>
            <p:cNvPr id="4" name="Curved Connector 3"/>
            <p:cNvCxnSpPr/>
            <p:nvPr/>
          </p:nvCxnSpPr>
          <p:spPr bwMode="auto">
            <a:xfrm rot="5400000">
              <a:off x="4076700" y="4076700"/>
              <a:ext cx="1295400" cy="12192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4648200"/>
              <a:ext cx="3314700" cy="52632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 noGrp="1"/>
          </p:cNvSpPr>
          <p:nvPr>
            <p:ph type="title" sz="quarter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Looking deep inside the Proton</a:t>
            </a:r>
            <a:endParaRPr lang="en-US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4499992" y="2283634"/>
            <a:ext cx="4371890" cy="40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rgbClr val="0000FF"/>
              </a:buClr>
              <a:buSzPct val="150000"/>
            </a:pPr>
            <a:r>
              <a:rPr lang="en-US" sz="1800" dirty="0" err="1"/>
              <a:t>Unpolarized</a:t>
            </a:r>
            <a:r>
              <a:rPr lang="en-US" sz="1800" dirty="0"/>
              <a:t> </a:t>
            </a:r>
            <a:r>
              <a:rPr lang="en-US" sz="1800" dirty="0" smtClean="0">
                <a:solidFill>
                  <a:srgbClr val="7030A0"/>
                </a:solidFill>
              </a:rPr>
              <a:t>“</a:t>
            </a:r>
            <a:r>
              <a:rPr lang="en-US" sz="1800" i="1" dirty="0">
                <a:solidFill>
                  <a:srgbClr val="7030A0"/>
                </a:solidFill>
              </a:rPr>
              <a:t>S</a:t>
            </a:r>
            <a:r>
              <a:rPr lang="en-US" sz="1800" i="1" dirty="0" smtClean="0">
                <a:solidFill>
                  <a:srgbClr val="7030A0"/>
                </a:solidFill>
              </a:rPr>
              <a:t>tructure </a:t>
            </a:r>
            <a:r>
              <a:rPr lang="en-US" sz="1800" i="1" dirty="0">
                <a:solidFill>
                  <a:srgbClr val="7030A0"/>
                </a:solidFill>
              </a:rPr>
              <a:t>F</a:t>
            </a:r>
            <a:r>
              <a:rPr lang="en-US" sz="1800" i="1" dirty="0" smtClean="0">
                <a:solidFill>
                  <a:srgbClr val="7030A0"/>
                </a:solidFill>
              </a:rPr>
              <a:t>unctions” </a:t>
            </a:r>
            <a:r>
              <a:rPr lang="en-US" sz="1800" dirty="0">
                <a:solidFill>
                  <a:srgbClr val="7030A0"/>
                </a:solidFill>
              </a:rPr>
              <a:t>F</a:t>
            </a:r>
            <a:r>
              <a:rPr lang="en-US" sz="1800" baseline="-25000" dirty="0">
                <a:solidFill>
                  <a:srgbClr val="7030A0"/>
                </a:solidFill>
              </a:rPr>
              <a:t>1</a:t>
            </a:r>
            <a:r>
              <a:rPr lang="en-US" sz="1800" dirty="0">
                <a:solidFill>
                  <a:srgbClr val="7030A0"/>
                </a:solidFill>
              </a:rPr>
              <a:t>(x,Q</a:t>
            </a:r>
            <a:r>
              <a:rPr lang="en-US" sz="1800" baseline="30000" dirty="0">
                <a:solidFill>
                  <a:srgbClr val="7030A0"/>
                </a:solidFill>
              </a:rPr>
              <a:t>2</a:t>
            </a:r>
            <a:r>
              <a:rPr lang="en-US" sz="1800" dirty="0">
                <a:solidFill>
                  <a:srgbClr val="7030A0"/>
                </a:solidFill>
              </a:rPr>
              <a:t>)</a:t>
            </a:r>
            <a:r>
              <a:rPr lang="en-US" sz="1800" baseline="-25000" dirty="0"/>
              <a:t>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7030A0"/>
                </a:solidFill>
              </a:rPr>
              <a:t>F</a:t>
            </a:r>
            <a:r>
              <a:rPr lang="en-US" sz="1800" baseline="-25000" dirty="0">
                <a:solidFill>
                  <a:srgbClr val="7030A0"/>
                </a:solidFill>
              </a:rPr>
              <a:t>2</a:t>
            </a:r>
            <a:r>
              <a:rPr lang="en-US" sz="1800" dirty="0">
                <a:solidFill>
                  <a:srgbClr val="7030A0"/>
                </a:solidFill>
              </a:rPr>
              <a:t>(x,Q</a:t>
            </a:r>
            <a:r>
              <a:rPr lang="en-US" sz="1800" baseline="30000" dirty="0">
                <a:solidFill>
                  <a:srgbClr val="7030A0"/>
                </a:solidFill>
              </a:rPr>
              <a:t>2</a:t>
            </a:r>
            <a:r>
              <a:rPr lang="en-US" sz="1800" dirty="0" smtClean="0">
                <a:solidFill>
                  <a:srgbClr val="7030A0"/>
                </a:solidFill>
              </a:rPr>
              <a:t>):</a:t>
            </a:r>
          </a:p>
          <a:p>
            <a:pPr marL="457200" indent="-457200">
              <a:spcBef>
                <a:spcPct val="20000"/>
              </a:spcBef>
              <a:buClr>
                <a:srgbClr val="0000FF"/>
              </a:buClr>
              <a:buSzPct val="150000"/>
              <a:buFont typeface="Lucida Grande"/>
              <a:buChar char="‑"/>
            </a:pPr>
            <a:r>
              <a:rPr lang="en-US" sz="1800" dirty="0" smtClean="0"/>
              <a:t>Account </a:t>
            </a:r>
            <a:r>
              <a:rPr lang="en-US" sz="1800" dirty="0"/>
              <a:t>for the sub-structure of the protons and neutrons</a:t>
            </a:r>
            <a:endParaRPr lang="en-US" sz="1800" dirty="0" smtClean="0">
              <a:solidFill>
                <a:srgbClr val="7030A0"/>
              </a:solidFill>
            </a:endParaRPr>
          </a:p>
          <a:p>
            <a:pPr marL="457200" indent="-457200" algn="l">
              <a:spcBef>
                <a:spcPct val="20000"/>
              </a:spcBef>
              <a:buClr>
                <a:srgbClr val="0000FF"/>
              </a:buClr>
              <a:buSzPct val="150000"/>
              <a:buFont typeface="Lucida Grande"/>
              <a:buChar char="‑"/>
            </a:pPr>
            <a:r>
              <a:rPr lang="en-US" sz="1800" dirty="0" smtClean="0"/>
              <a:t>x = fraction of nucleon momentum carried by struck quark</a:t>
            </a:r>
          </a:p>
          <a:p>
            <a:pPr marL="457200" indent="-457200" algn="l">
              <a:spcBef>
                <a:spcPct val="20000"/>
              </a:spcBef>
              <a:buClr>
                <a:srgbClr val="0000FF"/>
              </a:buClr>
              <a:buSzPct val="150000"/>
              <a:buFont typeface="Lucida Grande"/>
              <a:buChar char="‑"/>
            </a:pPr>
            <a:r>
              <a:rPr lang="en-US" sz="1800" dirty="0" smtClean="0"/>
              <a:t>Give access to </a:t>
            </a:r>
            <a:r>
              <a:rPr lang="en-US" sz="1800" i="1" dirty="0" err="1" smtClean="0">
                <a:solidFill>
                  <a:srgbClr val="7030A0"/>
                </a:solidFill>
              </a:rPr>
              <a:t>partonic</a:t>
            </a:r>
            <a:r>
              <a:rPr lang="en-US" sz="1800" i="1" dirty="0" smtClean="0">
                <a:solidFill>
                  <a:srgbClr val="7030A0"/>
                </a:solidFill>
              </a:rPr>
              <a:t> structure </a:t>
            </a:r>
            <a:r>
              <a:rPr lang="en-US" sz="1800" dirty="0" smtClean="0"/>
              <a:t>of the nucleon, i.e.</a:t>
            </a: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288032" y="-171400"/>
            <a:ext cx="87484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2200" b="1" i="1" u="sng" dirty="0" smtClean="0">
                <a:solidFill>
                  <a:srgbClr val="0000CC"/>
                </a:solidFill>
              </a:rPr>
              <a:t>Structure Functions </a:t>
            </a:r>
            <a:r>
              <a:rPr lang="en-US" sz="2200" dirty="0" smtClean="0">
                <a:solidFill>
                  <a:srgbClr val="0000CC"/>
                </a:solidFill>
              </a:rPr>
              <a:t>in Deep Inelastic Electron-Nucleon Scattering</a:t>
            </a:r>
            <a:endParaRPr lang="en-US" sz="2200" dirty="0">
              <a:solidFill>
                <a:srgbClr val="0000CC"/>
              </a:solidFill>
              <a:latin typeface="Comic Sans MS" charset="0"/>
            </a:endParaRPr>
          </a:p>
        </p:txBody>
      </p:sp>
      <p:pic>
        <p:nvPicPr>
          <p:cNvPr id="1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7152"/>
            <a:ext cx="4716016" cy="43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6308" y="724634"/>
            <a:ext cx="435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Probability of </a:t>
            </a:r>
            <a:r>
              <a:rPr lang="en-US" sz="2000" dirty="0" smtClean="0">
                <a:solidFill>
                  <a:srgbClr val="D816A5"/>
                </a:solidFill>
              </a:rPr>
              <a:t>inelastic</a:t>
            </a:r>
            <a:r>
              <a:rPr lang="en-US" sz="2000" dirty="0" smtClean="0"/>
              <a:t> interaction: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77441"/>
            <a:ext cx="3404767" cy="35701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85794" y="5462984"/>
            <a:ext cx="4706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Comparing the DIS cross section formula with the Mott and Dirac elastic cross sections for particles of mass </a:t>
            </a:r>
            <a:r>
              <a:rPr lang="en-US" sz="16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m = </a:t>
            </a:r>
            <a:r>
              <a:rPr lang="en-US" sz="1600" dirty="0" err="1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xM</a:t>
            </a:r>
            <a:r>
              <a:rPr lang="en-US" sz="16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spin </a:t>
            </a:r>
            <a:r>
              <a:rPr lang="en-US" sz="16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1/2</a:t>
            </a:r>
            <a:endParaRPr lang="en-US" sz="1600" i="1" dirty="0" smtClean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i="1" dirty="0" smtClean="0">
                <a:latin typeface="Tahoma" charset="0"/>
                <a:ea typeface="Tahoma" charset="0"/>
                <a:cs typeface="Tahoma" charset="0"/>
              </a:rPr>
              <a:t>If point-like constituents were spin zero particles, we would expect F</a:t>
            </a:r>
            <a:r>
              <a:rPr lang="en-US" sz="1600" i="1" baseline="-25000" dirty="0" smtClean="0">
                <a:latin typeface="Tahoma" charset="0"/>
                <a:ea typeface="Tahoma" charset="0"/>
                <a:cs typeface="Tahoma" charset="0"/>
              </a:rPr>
              <a:t>1</a:t>
            </a:r>
            <a:r>
              <a:rPr lang="en-US" sz="1600" i="1" dirty="0" smtClean="0">
                <a:latin typeface="Tahoma" charset="0"/>
                <a:ea typeface="Tahoma" charset="0"/>
                <a:cs typeface="Tahoma" charset="0"/>
              </a:rPr>
              <a:t> to be zero</a:t>
            </a:r>
            <a:endParaRPr lang="en-US" sz="1600" i="1" dirty="0">
              <a:latin typeface="Tahoma" charset="0"/>
              <a:ea typeface="Tahoma" charset="0"/>
              <a:cs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11760" y="1203304"/>
                <a:ext cx="7776864" cy="785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1600" b="0" i="1" baseline="46000" smtClean="0">
                                  <a:latin typeface="Cambria Math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en-US" sz="1600" b="0" i="0" baseline="46000" smtClean="0">
                                  <a:latin typeface="Cambria Math"/>
                                </a:rPr>
                                <m:t>4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cos</m:t>
                          </m:r>
                          <m:r>
                            <a:rPr lang="en-US" sz="1600" b="0" i="0" baseline="46000" smtClean="0">
                              <a:latin typeface="Cambria Math"/>
                            </a:rPr>
                            <m:t>2</m:t>
                          </m:r>
                        </m:fName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D816A5"/>
                                      </a:solidFill>
                                      <a:effectLst/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rgbClr val="D816A5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</a:rPr>
                                    <m:t>tan</m:t>
                                  </m:r>
                                  <m:r>
                                    <a:rPr lang="en-US" sz="1600" b="0" i="0" baseline="46000" smtClean="0">
                                      <a:latin typeface="Cambria Math"/>
                                    </a:rPr>
                                    <m:t>2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1203304"/>
                <a:ext cx="7776864" cy="78553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 bwMode="auto">
          <a:xfrm flipV="1">
            <a:off x="6732240" y="1744506"/>
            <a:ext cx="0" cy="488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7164288" y="1758638"/>
            <a:ext cx="720080" cy="4745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872312" y="5589240"/>
            <a:ext cx="44230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 flipH="1">
            <a:off x="53752" y="5715253"/>
            <a:ext cx="2286000" cy="954107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/>
                <a:cs typeface="Tahoma"/>
              </a:rPr>
              <a:t>Same as if target was a free spin ½ particle: the photon is scattering on quasi-free quark !</a:t>
            </a:r>
            <a:endParaRPr lang="en-US" sz="1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64" y="764704"/>
            <a:ext cx="2066860" cy="20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152" y="1124744"/>
            <a:ext cx="8735888" cy="32004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30+ </a:t>
            </a:r>
            <a:r>
              <a:rPr lang="en-US" dirty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years of </a:t>
            </a:r>
            <a:r>
              <a:rPr lang="en-US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charged lepton Deep Inelastic Scattering at </a:t>
            </a:r>
            <a:r>
              <a:rPr lang="en-US" i="1" u="sng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multiple</a:t>
            </a:r>
            <a:r>
              <a:rPr lang="en-US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 laboratories including SLAC (to ~2000), CERN 80-90s EMC, NMC, BCDMS..), DESY (90s – 21</a:t>
            </a:r>
            <a:r>
              <a:rPr lang="en-US" baseline="3000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 century H1, ZEUS,</a:t>
            </a:r>
            <a:r>
              <a:rPr lang="is-IS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...), and </a:t>
            </a:r>
            <a:r>
              <a:rPr lang="is-IS" b="1" i="1" u="sng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more!</a:t>
            </a:r>
            <a:endParaRPr lang="en-US" b="1" i="1" u="sng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latin typeface="Chalkboard" charset="0"/>
              </a:rPr>
              <a:t>		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116632"/>
            <a:ext cx="585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forward</a:t>
            </a:r>
            <a:r>
              <a:rPr lang="is-IS" dirty="0" smtClean="0"/>
              <a:t>….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253" y="3234929"/>
            <a:ext cx="3208240" cy="25605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130" y="5268725"/>
            <a:ext cx="11262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BCDMS </a:t>
            </a:r>
            <a:endParaRPr lang="en-US" sz="2000" dirty="0"/>
          </a:p>
        </p:txBody>
      </p:sp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51" y="3215173"/>
            <a:ext cx="359700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39504" y="5285849"/>
            <a:ext cx="12811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HERMES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5694355" y="3207429"/>
            <a:ext cx="4297560" cy="2595950"/>
            <a:chOff x="-36512" y="3976260"/>
            <a:chExt cx="4248472" cy="25490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6512" y="3976260"/>
              <a:ext cx="4248472" cy="254908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077451" y="6017157"/>
              <a:ext cx="5587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H1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70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9" descr="f2p_q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76" y="914400"/>
            <a:ext cx="4270924" cy="55626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09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116434"/>
            <a:ext cx="8686800" cy="576262"/>
          </a:xfrm>
        </p:spPr>
        <p:txBody>
          <a:bodyPr/>
          <a:lstStyle/>
          <a:p>
            <a:pPr algn="ctr"/>
            <a:r>
              <a:rPr lang="en-US" sz="3200" b="0" dirty="0">
                <a:solidFill>
                  <a:srgbClr val="4619ED"/>
                </a:solidFill>
                <a:latin typeface="Times New Roman" charset="0"/>
              </a:rPr>
              <a:t>Q</a:t>
            </a:r>
            <a:r>
              <a:rPr lang="en-US" sz="3200" b="0" baseline="30000" dirty="0">
                <a:solidFill>
                  <a:srgbClr val="4619ED"/>
                </a:solidFill>
                <a:latin typeface="Times New Roman" charset="0"/>
              </a:rPr>
              <a:t>2</a:t>
            </a:r>
            <a:r>
              <a:rPr lang="en-US" sz="3200" b="0" dirty="0">
                <a:solidFill>
                  <a:srgbClr val="4619ED"/>
                </a:solidFill>
                <a:latin typeface="Times New Roman" charset="0"/>
              </a:rPr>
              <a:t> Evolution of </a:t>
            </a:r>
            <a:r>
              <a:rPr lang="en-US" sz="3200" b="0" dirty="0" smtClean="0">
                <a:solidFill>
                  <a:srgbClr val="4619ED"/>
                </a:solidFill>
                <a:latin typeface="Times New Roman" charset="0"/>
              </a:rPr>
              <a:t>the </a:t>
            </a:r>
            <a:r>
              <a:rPr lang="en-US" sz="3200" b="0" dirty="0">
                <a:solidFill>
                  <a:srgbClr val="4619ED"/>
                </a:solidFill>
                <a:latin typeface="Times New Roman" charset="0"/>
              </a:rPr>
              <a:t>F</a:t>
            </a:r>
            <a:r>
              <a:rPr lang="en-US" sz="3200" b="0" baseline="-25000" dirty="0">
                <a:solidFill>
                  <a:srgbClr val="4619ED"/>
                </a:solidFill>
                <a:latin typeface="Times New Roman" charset="0"/>
              </a:rPr>
              <a:t>2</a:t>
            </a:r>
            <a:r>
              <a:rPr lang="en-US" sz="3200" b="0" dirty="0">
                <a:solidFill>
                  <a:srgbClr val="4619ED"/>
                </a:solidFill>
                <a:latin typeface="Times New Roman" charset="0"/>
              </a:rPr>
              <a:t> </a:t>
            </a:r>
            <a:r>
              <a:rPr lang="en-US" sz="3200" b="0" i="1" dirty="0" smtClean="0">
                <a:solidFill>
                  <a:srgbClr val="660066"/>
                </a:solidFill>
                <a:latin typeface="Times New Roman" charset="0"/>
              </a:rPr>
              <a:t>Proton </a:t>
            </a:r>
            <a:r>
              <a:rPr lang="en-US" sz="3200" b="0" dirty="0" smtClean="0">
                <a:solidFill>
                  <a:srgbClr val="4619ED"/>
                </a:solidFill>
                <a:latin typeface="Times New Roman" charset="0"/>
              </a:rPr>
              <a:t>Structure </a:t>
            </a:r>
            <a:r>
              <a:rPr lang="en-US" sz="3200" b="0" dirty="0">
                <a:solidFill>
                  <a:srgbClr val="4619ED"/>
                </a:solidFill>
                <a:latin typeface="Times New Roman" charset="0"/>
              </a:rPr>
              <a:t>Function</a:t>
            </a:r>
            <a:endParaRPr lang="en-US" sz="4400" b="0" baseline="-25000" dirty="0">
              <a:solidFill>
                <a:srgbClr val="4619ED"/>
              </a:solidFill>
              <a:latin typeface="Comic Sans MS" charset="0"/>
            </a:endParaRP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79512" y="1064930"/>
            <a:ext cx="42860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8080"/>
                </a:solidFill>
              </a:rPr>
              <a:t>F</a:t>
            </a:r>
            <a:r>
              <a:rPr lang="en-US" sz="2000" b="1" baseline="-25000" dirty="0" smtClean="0">
                <a:solidFill>
                  <a:srgbClr val="008080"/>
                </a:solidFill>
              </a:rPr>
              <a:t>2</a:t>
            </a:r>
            <a:r>
              <a:rPr lang="en-US" sz="2000" b="1" baseline="30000" dirty="0" smtClean="0">
                <a:solidFill>
                  <a:srgbClr val="008080"/>
                </a:solidFill>
              </a:rPr>
              <a:t>p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>
                <a:solidFill>
                  <a:srgbClr val="008080"/>
                </a:solidFill>
              </a:rPr>
              <a:t>Structure Function measured</a:t>
            </a:r>
          </a:p>
          <a:p>
            <a:r>
              <a:rPr lang="en-US" sz="2000" b="1" dirty="0">
                <a:solidFill>
                  <a:srgbClr val="008080"/>
                </a:solidFill>
              </a:rPr>
              <a:t>over impressive range of x and </a:t>
            </a:r>
            <a:r>
              <a:rPr lang="en-US" sz="2000" b="1" dirty="0" smtClean="0">
                <a:solidFill>
                  <a:srgbClr val="008080"/>
                </a:solidFill>
              </a:rPr>
              <a:t>Q</a:t>
            </a:r>
            <a:r>
              <a:rPr lang="en-US" sz="2000" b="1" baseline="30000" dirty="0" smtClean="0">
                <a:solidFill>
                  <a:srgbClr val="008080"/>
                </a:solidFill>
              </a:rPr>
              <a:t>2</a:t>
            </a: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8840"/>
            <a:ext cx="41148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228600" y="5293657"/>
            <a:ext cx="441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336699"/>
                </a:solidFill>
              </a:rPr>
              <a:t>Allows extraction of </a:t>
            </a:r>
            <a:r>
              <a:rPr lang="en-US" sz="2000" i="1" dirty="0" smtClean="0">
                <a:solidFill>
                  <a:srgbClr val="7030A0"/>
                </a:solidFill>
              </a:rPr>
              <a:t>Parton </a:t>
            </a:r>
            <a:r>
              <a:rPr lang="en-US" sz="2000" i="1" dirty="0">
                <a:solidFill>
                  <a:srgbClr val="7030A0"/>
                </a:solidFill>
              </a:rPr>
              <a:t>Distribution </a:t>
            </a:r>
            <a:r>
              <a:rPr lang="en-US" sz="2000" i="1" dirty="0" smtClean="0">
                <a:solidFill>
                  <a:srgbClr val="7030A0"/>
                </a:solidFill>
              </a:rPr>
              <a:t>Functions</a:t>
            </a:r>
            <a:r>
              <a:rPr lang="en-US" sz="2000" dirty="0" smtClean="0">
                <a:solidFill>
                  <a:srgbClr val="336699"/>
                </a:solidFill>
              </a:rPr>
              <a:t> f(x,Q</a:t>
            </a:r>
            <a:r>
              <a:rPr lang="en-US" sz="2000" baseline="30000" dirty="0" smtClean="0">
                <a:solidFill>
                  <a:srgbClr val="336699"/>
                </a:solidFill>
              </a:rPr>
              <a:t>2</a:t>
            </a:r>
            <a:r>
              <a:rPr lang="en-US" sz="2000" dirty="0" smtClean="0">
                <a:solidFill>
                  <a:srgbClr val="336699"/>
                </a:solidFill>
              </a:rPr>
              <a:t>) - think momentum distribution of quarks</a:t>
            </a:r>
            <a:endParaRPr lang="en-US" sz="2000" dirty="0">
              <a:solidFill>
                <a:srgbClr val="336699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220072" y="5084192"/>
            <a:ext cx="576064" cy="577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68ADB-6CF7-6B46-B3EB-44DC7148C348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251910" name="Rectangle 6"/>
          <p:cNvSpPr>
            <a:spLocks noChangeArrowheads="1"/>
          </p:cNvSpPr>
          <p:nvPr/>
        </p:nvSpPr>
        <p:spPr bwMode="auto">
          <a:xfrm>
            <a:off x="5181600" y="908720"/>
            <a:ext cx="396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000" indent="-288000" defTabSz="400050">
              <a:spcBef>
                <a:spcPct val="20000"/>
              </a:spcBef>
              <a:buClr>
                <a:srgbClr val="FF9900"/>
              </a:buClr>
              <a:buSzPct val="48000"/>
              <a:buFontTx/>
              <a:buBlip>
                <a:blip r:embed="rId3"/>
              </a:buBlip>
            </a:pPr>
            <a:r>
              <a:rPr lang="it-IT" sz="1800" dirty="0" err="1" smtClean="0">
                <a:latin typeface="Tahoma"/>
                <a:cs typeface="Tahoma"/>
              </a:rPr>
              <a:t>Scaling</a:t>
            </a:r>
            <a:r>
              <a:rPr lang="it-IT" sz="1800" dirty="0" smtClean="0">
                <a:latin typeface="Tahoma"/>
                <a:cs typeface="Tahoma"/>
              </a:rPr>
              <a:t> </a:t>
            </a:r>
            <a:r>
              <a:rPr lang="it-IT" sz="1800" dirty="0" err="1">
                <a:latin typeface="Tahoma"/>
                <a:cs typeface="Tahoma"/>
              </a:rPr>
              <a:t>violation</a:t>
            </a:r>
            <a:r>
              <a:rPr lang="it-IT" sz="1800" dirty="0">
                <a:latin typeface="Tahoma"/>
                <a:cs typeface="Tahoma"/>
              </a:rPr>
              <a:t> </a:t>
            </a:r>
            <a:r>
              <a:rPr lang="it-IT" sz="1800" dirty="0" err="1" smtClean="0">
                <a:latin typeface="Tahoma"/>
                <a:cs typeface="Tahoma"/>
              </a:rPr>
              <a:t>is</a:t>
            </a:r>
            <a:r>
              <a:rPr lang="it-IT" sz="1800" dirty="0" smtClean="0">
                <a:latin typeface="Tahoma"/>
                <a:cs typeface="Tahoma"/>
              </a:rPr>
              <a:t> </a:t>
            </a:r>
            <a:r>
              <a:rPr lang="it-IT" sz="1800" dirty="0">
                <a:latin typeface="Tahoma"/>
                <a:cs typeface="Tahoma"/>
              </a:rPr>
              <a:t>due to the </a:t>
            </a:r>
            <a:r>
              <a:rPr lang="it-IT" sz="1800" dirty="0" err="1" smtClean="0">
                <a:latin typeface="Tahoma"/>
                <a:cs typeface="Tahoma"/>
              </a:rPr>
              <a:t>fact</a:t>
            </a:r>
            <a:r>
              <a:rPr lang="it-IT" sz="1800" dirty="0" smtClean="0">
                <a:latin typeface="Tahoma"/>
                <a:cs typeface="Tahoma"/>
              </a:rPr>
              <a:t> </a:t>
            </a:r>
            <a:r>
              <a:rPr lang="it-IT" sz="1800" dirty="0" err="1" smtClean="0">
                <a:latin typeface="Tahoma"/>
                <a:cs typeface="Tahoma"/>
              </a:rPr>
              <a:t>that</a:t>
            </a:r>
            <a:r>
              <a:rPr lang="it-IT" sz="1800" dirty="0" smtClean="0">
                <a:latin typeface="Tahoma"/>
                <a:cs typeface="Tahoma"/>
              </a:rPr>
              <a:t> </a:t>
            </a:r>
            <a:r>
              <a:rPr lang="it-IT" sz="1800" dirty="0">
                <a:latin typeface="Tahoma"/>
                <a:cs typeface="Tahoma"/>
              </a:rPr>
              <a:t>the </a:t>
            </a:r>
            <a:r>
              <a:rPr lang="it-IT" sz="1800" dirty="0" err="1">
                <a:latin typeface="Tahoma"/>
                <a:cs typeface="Tahoma"/>
              </a:rPr>
              <a:t>quarks</a:t>
            </a:r>
            <a:r>
              <a:rPr lang="it-IT" sz="1800" dirty="0">
                <a:latin typeface="Tahoma"/>
                <a:cs typeface="Tahoma"/>
              </a:rPr>
              <a:t> radiate </a:t>
            </a:r>
            <a:r>
              <a:rPr lang="it-IT" sz="1800" dirty="0" err="1">
                <a:latin typeface="Tahoma"/>
                <a:cs typeface="Tahoma"/>
              </a:rPr>
              <a:t>gluons</a:t>
            </a:r>
            <a:r>
              <a:rPr lang="it-IT" sz="1800" dirty="0">
                <a:latin typeface="Tahoma"/>
                <a:cs typeface="Tahoma"/>
              </a:rPr>
              <a:t> </a:t>
            </a:r>
            <a:r>
              <a:rPr lang="it-IT" sz="1800" dirty="0" err="1">
                <a:latin typeface="Tahoma"/>
                <a:cs typeface="Tahoma"/>
              </a:rPr>
              <a:t>that</a:t>
            </a:r>
            <a:r>
              <a:rPr lang="it-IT" sz="1800" dirty="0">
                <a:latin typeface="Tahoma"/>
                <a:cs typeface="Tahoma"/>
              </a:rPr>
              <a:t> can "</a:t>
            </a:r>
            <a:r>
              <a:rPr lang="it-IT" sz="1800" dirty="0" err="1">
                <a:latin typeface="Tahoma"/>
                <a:cs typeface="Tahoma"/>
              </a:rPr>
              <a:t>materialize</a:t>
            </a:r>
            <a:r>
              <a:rPr lang="it-IT" sz="1800" dirty="0">
                <a:latin typeface="Tahoma"/>
                <a:cs typeface="Tahoma"/>
              </a:rPr>
              <a:t>" </a:t>
            </a:r>
            <a:r>
              <a:rPr lang="it-IT" sz="1800" dirty="0" err="1">
                <a:latin typeface="Tahoma"/>
                <a:cs typeface="Tahoma"/>
              </a:rPr>
              <a:t>as</a:t>
            </a:r>
            <a:r>
              <a:rPr lang="it-IT" sz="1800" dirty="0">
                <a:latin typeface="Tahoma"/>
                <a:cs typeface="Tahoma"/>
              </a:rPr>
              <a:t> </a:t>
            </a:r>
            <a:r>
              <a:rPr lang="it-IT" sz="1800" dirty="0" err="1" smtClean="0">
                <a:latin typeface="Tahoma"/>
                <a:cs typeface="Tahoma"/>
              </a:rPr>
              <a:t>q-qbar</a:t>
            </a:r>
            <a:r>
              <a:rPr lang="it-IT" sz="1800" dirty="0" smtClean="0">
                <a:latin typeface="Tahoma"/>
                <a:cs typeface="Tahoma"/>
              </a:rPr>
              <a:t> </a:t>
            </a:r>
            <a:r>
              <a:rPr lang="it-IT" sz="1800" dirty="0" err="1">
                <a:latin typeface="Tahoma"/>
                <a:cs typeface="Tahoma"/>
              </a:rPr>
              <a:t>pairs</a:t>
            </a:r>
            <a:r>
              <a:rPr lang="it-IT" sz="1800" dirty="0">
                <a:latin typeface="Tahoma"/>
                <a:cs typeface="Tahoma"/>
              </a:rPr>
              <a:t> (</a:t>
            </a:r>
            <a:r>
              <a:rPr lang="it-IT" sz="1800" dirty="0" err="1">
                <a:latin typeface="Tahoma"/>
                <a:cs typeface="Tahoma"/>
              </a:rPr>
              <a:t>sea</a:t>
            </a:r>
            <a:r>
              <a:rPr lang="it-IT" sz="1800" dirty="0">
                <a:latin typeface="Tahoma"/>
                <a:cs typeface="Tahoma"/>
              </a:rPr>
              <a:t> </a:t>
            </a:r>
            <a:r>
              <a:rPr lang="it-IT" sz="1800" dirty="0" err="1">
                <a:latin typeface="Tahoma"/>
                <a:cs typeface="Tahoma"/>
              </a:rPr>
              <a:t>quarks</a:t>
            </a:r>
            <a:r>
              <a:rPr lang="it-IT" sz="1800" dirty="0" smtClean="0">
                <a:latin typeface="Tahoma"/>
                <a:cs typeface="Tahoma"/>
              </a:rPr>
              <a:t>)</a:t>
            </a:r>
          </a:p>
          <a:p>
            <a:pPr defTabSz="400050">
              <a:spcBef>
                <a:spcPct val="20000"/>
              </a:spcBef>
              <a:buClr>
                <a:srgbClr val="FF9900"/>
              </a:buClr>
              <a:buSzPct val="48000"/>
            </a:pPr>
            <a:endParaRPr lang="it-IT" sz="1800" dirty="0" smtClean="0">
              <a:latin typeface="Tahoma"/>
              <a:cs typeface="Tahoma"/>
            </a:endParaRPr>
          </a:p>
          <a:p>
            <a:pPr defTabSz="400050">
              <a:spcBef>
                <a:spcPct val="20000"/>
              </a:spcBef>
              <a:buClr>
                <a:srgbClr val="FF9900"/>
              </a:buClr>
              <a:buSzPct val="48000"/>
            </a:pPr>
            <a:endParaRPr lang="it-IT" sz="800" dirty="0" smtClean="0">
              <a:latin typeface="Tahoma"/>
              <a:cs typeface="Tahoma"/>
            </a:endParaRPr>
          </a:p>
          <a:p>
            <a:pPr marL="288000" indent="-288000" defTabSz="400050">
              <a:spcBef>
                <a:spcPct val="20000"/>
              </a:spcBef>
              <a:buClr>
                <a:srgbClr val="FF9900"/>
              </a:buClr>
              <a:buSzPct val="48000"/>
              <a:buBlip>
                <a:blip r:embed="rId3"/>
              </a:buBlip>
            </a:pP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I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ncreasing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Q</a:t>
            </a:r>
            <a:r>
              <a:rPr lang="it-IT" sz="1800" baseline="30000" dirty="0">
                <a:solidFill>
                  <a:srgbClr val="000000"/>
                </a:solidFill>
                <a:latin typeface="Tahoma"/>
                <a:cs typeface="Tahoma"/>
              </a:rPr>
              <a:t>2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increases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 the </a:t>
            </a: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resolution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 of the probe (~</a:t>
            </a: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ħ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/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Q</a:t>
            </a:r>
            <a:r>
              <a:rPr lang="it-IT" sz="1800" baseline="30000" dirty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2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) 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and </a:t>
            </a: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thus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Tahoma"/>
                <a:cs typeface="Tahoma"/>
              </a:rPr>
              <a:t>increases</a:t>
            </a:r>
            <a:r>
              <a:rPr lang="it-IT" sz="1800" dirty="0">
                <a:solidFill>
                  <a:srgbClr val="000000"/>
                </a:solidFill>
                <a:latin typeface="Tahoma"/>
                <a:cs typeface="Tahoma"/>
              </a:rPr>
              <a:t> the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probability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 of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seeing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these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 (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abundant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)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low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</a:rPr>
              <a:t> x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</a:rPr>
              <a:t>partons</a:t>
            </a:r>
            <a:endParaRPr lang="it-IT" sz="180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 marL="288000" indent="-288000" defTabSz="400050">
              <a:spcBef>
                <a:spcPct val="20000"/>
              </a:spcBef>
              <a:buClr>
                <a:srgbClr val="FF9900"/>
              </a:buClr>
              <a:buSzPct val="48000"/>
              <a:buBlip>
                <a:blip r:embed="rId3"/>
              </a:buBlip>
            </a:pPr>
            <a:endParaRPr lang="it-IT" sz="1800" dirty="0">
              <a:latin typeface="Tahoma"/>
              <a:cs typeface="Tahoma"/>
            </a:endParaRPr>
          </a:p>
          <a:p>
            <a:pPr marL="288000" indent="-288000" defTabSz="400050">
              <a:spcBef>
                <a:spcPct val="20000"/>
              </a:spcBef>
              <a:buClr>
                <a:srgbClr val="FF9900"/>
              </a:buClr>
              <a:buSzPct val="48000"/>
              <a:buBlip>
                <a:blip r:embed="rId3"/>
              </a:buBlip>
            </a:pP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The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parton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distribution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functions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(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PDFs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) can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not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be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calculated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from first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principle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of QCD </a:t>
            </a:r>
            <a:r>
              <a:rPr lang="it-IT" sz="1800" dirty="0" err="1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but</a:t>
            </a:r>
            <a:r>
              <a:rPr lang="it-IT" sz="1800" dirty="0" smtClean="0">
                <a:solidFill>
                  <a:srgbClr val="000000"/>
                </a:solidFill>
                <a:latin typeface="Tahoma"/>
                <a:cs typeface="Tahoma"/>
                <a:sym typeface="Symbol" charset="0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Tahoma"/>
                <a:cs typeface="Tahoma"/>
                <a:sym typeface="Symbol" charset="0"/>
              </a:rPr>
              <a:t>their</a:t>
            </a:r>
            <a:r>
              <a:rPr lang="it-IT" sz="1800" dirty="0" smtClean="0">
                <a:solidFill>
                  <a:srgbClr val="FF0000"/>
                </a:solidFill>
                <a:latin typeface="Tahoma"/>
                <a:cs typeface="Tahoma"/>
                <a:sym typeface="Symbol" charset="0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Tahoma"/>
                <a:cs typeface="Tahoma"/>
              </a:rPr>
              <a:t>Q</a:t>
            </a:r>
            <a:r>
              <a:rPr lang="it-IT" sz="1800" baseline="30000" dirty="0" smtClean="0">
                <a:solidFill>
                  <a:srgbClr val="FF0000"/>
                </a:solidFill>
                <a:latin typeface="Tahoma"/>
                <a:cs typeface="Tahoma"/>
              </a:rPr>
              <a:t>2 </a:t>
            </a:r>
            <a:r>
              <a:rPr lang="it-IT" sz="1800" dirty="0" err="1" smtClean="0">
                <a:solidFill>
                  <a:srgbClr val="FF0000"/>
                </a:solidFill>
                <a:latin typeface="Tahoma"/>
                <a:cs typeface="Tahoma"/>
                <a:sym typeface="Symbol" charset="0"/>
              </a:rPr>
              <a:t>dependence</a:t>
            </a:r>
            <a:r>
              <a:rPr lang="it-IT" sz="1800" dirty="0" smtClean="0">
                <a:solidFill>
                  <a:srgbClr val="FF0000"/>
                </a:solidFill>
                <a:latin typeface="Tahoma"/>
                <a:cs typeface="Tahoma"/>
                <a:sym typeface="Symbol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Tahoma"/>
                <a:cs typeface="Tahoma"/>
              </a:rPr>
              <a:t>is calculable </a:t>
            </a:r>
            <a:r>
              <a:rPr lang="en-US" sz="1800" dirty="0" smtClean="0">
                <a:solidFill>
                  <a:srgbClr val="FF0000"/>
                </a:solidFill>
                <a:latin typeface="Tahoma"/>
                <a:cs typeface="Tahoma"/>
              </a:rPr>
              <a:t>in </a:t>
            </a:r>
            <a:r>
              <a:rPr lang="en-US" sz="1800" dirty="0" err="1" smtClean="0">
                <a:solidFill>
                  <a:srgbClr val="FF0000"/>
                </a:solidFill>
                <a:latin typeface="Tahoma"/>
                <a:cs typeface="Tahoma"/>
              </a:rPr>
              <a:t>perturbative</a:t>
            </a:r>
            <a:r>
              <a:rPr lang="en-US" sz="1800" dirty="0" smtClean="0">
                <a:solidFill>
                  <a:srgbClr val="FF0000"/>
                </a:solidFill>
                <a:latin typeface="Tahoma"/>
                <a:cs typeface="Tahoma"/>
              </a:rPr>
              <a:t> QCD using </a:t>
            </a:r>
            <a:r>
              <a:rPr lang="en-US" sz="1800" dirty="0">
                <a:solidFill>
                  <a:srgbClr val="FF0000"/>
                </a:solidFill>
                <a:latin typeface="Tahoma"/>
                <a:cs typeface="Tahoma"/>
              </a:rPr>
              <a:t>the DGLAP evolution equations</a:t>
            </a:r>
            <a:endParaRPr lang="it-IT" sz="1800" dirty="0">
              <a:solidFill>
                <a:srgbClr val="FF0000"/>
              </a:solidFill>
              <a:latin typeface="Tahoma"/>
              <a:cs typeface="Tahoma"/>
              <a:sym typeface="Symbol" charset="0"/>
            </a:endParaRPr>
          </a:p>
        </p:txBody>
      </p:sp>
      <p:pic>
        <p:nvPicPr>
          <p:cNvPr id="8" name="Picture 7" descr="Screen Shot 2014-05-24 at 17.19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5105400" cy="4611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78904"/>
            <a:ext cx="9144000" cy="685800"/>
          </a:xfrm>
        </p:spPr>
        <p:txBody>
          <a:bodyPr>
            <a:normAutofit/>
          </a:bodyPr>
          <a:lstStyle/>
          <a:p>
            <a:pPr defTabSz="400050" eaLnBrk="1" hangingPunct="1"/>
            <a:r>
              <a:rPr lang="it-IT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Scaling</a:t>
            </a:r>
            <a:r>
              <a:rPr lang="it-IT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it-IT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Violations</a:t>
            </a:r>
            <a:endParaRPr lang="it-IT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m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871663"/>
            <a:ext cx="254317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f2_axis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3431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 descr="f2_axis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333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6" descr="key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64758"/>
            <a:ext cx="2819400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6500813" y="1159312"/>
            <a:ext cx="253568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libri"/>
                <a:cs typeface="Calibri"/>
              </a:rPr>
              <a:t>Q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 dependence described </a:t>
            </a:r>
            <a:r>
              <a:rPr lang="en-US" sz="2000" dirty="0">
                <a:latin typeface="Calibri"/>
                <a:cs typeface="Calibri"/>
              </a:rPr>
              <a:t>by </a:t>
            </a:r>
            <a:r>
              <a:rPr lang="en-US" sz="2000" dirty="0" smtClean="0">
                <a:latin typeface="Calibri"/>
                <a:cs typeface="Calibri"/>
              </a:rPr>
              <a:t>the </a:t>
            </a:r>
            <a:r>
              <a:rPr lang="en-US" sz="2000" dirty="0" err="1" smtClean="0">
                <a:latin typeface="Calibri"/>
                <a:cs typeface="Calibri"/>
              </a:rPr>
              <a:t>Dokshitzer</a:t>
            </a:r>
            <a:r>
              <a:rPr lang="en-US" sz="2000" dirty="0" err="1">
                <a:latin typeface="Calibri"/>
                <a:cs typeface="Calibri"/>
              </a:rPr>
              <a:t>-Gribov-Lipatov-Altarelli-Parisi</a:t>
            </a:r>
            <a:r>
              <a:rPr lang="en-US" sz="2000" dirty="0">
                <a:latin typeface="Calibri"/>
                <a:cs typeface="Calibri"/>
              </a:rPr>
              <a:t> (DGLAP) </a:t>
            </a:r>
            <a:r>
              <a:rPr lang="en-US" sz="2000" dirty="0" smtClean="0">
                <a:latin typeface="Calibri"/>
                <a:cs typeface="Calibri"/>
              </a:rPr>
              <a:t>evolution equations</a:t>
            </a:r>
          </a:p>
          <a:p>
            <a:pPr algn="l"/>
            <a:endParaRPr lang="en-US" sz="2000" dirty="0">
              <a:latin typeface="Calibri"/>
              <a:cs typeface="Calibri"/>
            </a:endParaRPr>
          </a:p>
          <a:p>
            <a:pPr algn="l"/>
            <a:r>
              <a:rPr lang="en-US" sz="2000" dirty="0" smtClean="0">
                <a:latin typeface="Calibri"/>
                <a:cs typeface="Calibri"/>
              </a:rPr>
              <a:t>Increasing Q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Calibri"/>
                <a:cs typeface="Calibri"/>
              </a:rPr>
              <a:t>High x decrease</a:t>
            </a:r>
          </a:p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Calibri"/>
                <a:cs typeface="Calibri"/>
              </a:rPr>
              <a:t>Low x increase</a:t>
            </a:r>
          </a:p>
          <a:p>
            <a:endParaRPr lang="en-US" sz="2000" dirty="0" smtClean="0">
              <a:solidFill>
                <a:srgbClr val="336699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99"/>
                </a:solidFill>
                <a:latin typeface="Calibri"/>
                <a:cs typeface="Calibri"/>
              </a:rPr>
              <a:t>Allows </a:t>
            </a:r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extraction of Parton Distribution </a:t>
            </a:r>
          </a:p>
          <a:p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Functions f(x,Q</a:t>
            </a:r>
            <a:r>
              <a:rPr lang="en-US" sz="2000" baseline="30000" dirty="0">
                <a:solidFill>
                  <a:srgbClr val="336699"/>
                </a:solidFill>
                <a:latin typeface="Calibri"/>
                <a:cs typeface="Calibri"/>
              </a:rPr>
              <a:t>2</a:t>
            </a:r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) through Q</a:t>
            </a:r>
            <a:r>
              <a:rPr lang="en-US" sz="2000" baseline="30000" dirty="0">
                <a:solidFill>
                  <a:srgbClr val="336699"/>
                </a:solidFill>
                <a:latin typeface="Calibri"/>
                <a:cs typeface="Calibri"/>
              </a:rPr>
              <a:t>2</a:t>
            </a:r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 evolution </a:t>
            </a:r>
          </a:p>
          <a:p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From </a:t>
            </a:r>
            <a:r>
              <a:rPr lang="en-US" sz="2000" dirty="0" smtClean="0">
                <a:solidFill>
                  <a:srgbClr val="336699"/>
                </a:solidFill>
                <a:latin typeface="Calibri"/>
                <a:cs typeface="Calibri"/>
              </a:rPr>
              <a:t>high x</a:t>
            </a:r>
            <a:r>
              <a:rPr lang="en-US" sz="2000" dirty="0">
                <a:solidFill>
                  <a:srgbClr val="336699"/>
                </a:solidFill>
                <a:latin typeface="Calibri"/>
                <a:cs typeface="Calibri"/>
              </a:rPr>
              <a:t>, low Q to high Q, low x </a:t>
            </a:r>
          </a:p>
          <a:p>
            <a:pPr algn="l"/>
            <a:endParaRPr lang="en-US" sz="2000" dirty="0" smtClean="0">
              <a:solidFill>
                <a:srgbClr val="9D01B3"/>
              </a:solidFill>
              <a:latin typeface="Arial"/>
              <a:cs typeface="Arial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2771800" cy="175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0" y="1556792"/>
            <a:ext cx="2652340" cy="514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6413266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3226988" y="323944"/>
            <a:ext cx="53774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333399"/>
                </a:solidFill>
                <a:latin typeface="Arial"/>
                <a:cs typeface="Arial"/>
              </a:rPr>
              <a:t>Proton </a:t>
            </a:r>
            <a:r>
              <a:rPr lang="en-US" sz="3200" dirty="0">
                <a:solidFill>
                  <a:srgbClr val="333399"/>
                </a:solidFill>
                <a:latin typeface="Arial"/>
                <a:cs typeface="Arial"/>
              </a:rPr>
              <a:t>Structure Function F</a:t>
            </a:r>
            <a:r>
              <a:rPr lang="en-US" sz="3200" baseline="-25000" dirty="0">
                <a:solidFill>
                  <a:srgbClr val="333399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140291" name="Picture 3" descr="f2_anim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69" y="1227498"/>
            <a:ext cx="3047231" cy="37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24928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9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all_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0118"/>
            <a:ext cx="5715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1172120" y="152400"/>
            <a:ext cx="68562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Parton Distribution Functions and </a:t>
            </a:r>
            <a:r>
              <a:rPr lang="en-US" dirty="0" smtClean="0">
                <a:solidFill>
                  <a:srgbClr val="FF1209"/>
                </a:solidFill>
                <a:latin typeface="Comic Sans MS" charset="0"/>
              </a:rPr>
              <a:t>Q</a:t>
            </a:r>
            <a:r>
              <a:rPr lang="en-US" dirty="0" smtClean="0">
                <a:solidFill>
                  <a:schemeClr val="accent2"/>
                </a:solidFill>
                <a:latin typeface="Comic Sans MS" charset="0"/>
              </a:rPr>
              <a:t>C</a:t>
            </a:r>
            <a:r>
              <a:rPr lang="en-US" dirty="0" smtClean="0">
                <a:solidFill>
                  <a:srgbClr val="009900"/>
                </a:solidFill>
                <a:latin typeface="Comic Sans MS" charset="0"/>
              </a:rPr>
              <a:t>D </a:t>
            </a:r>
            <a:r>
              <a:rPr lang="en-US" dirty="0" smtClean="0">
                <a:latin typeface="Arial"/>
                <a:cs typeface="Arial"/>
              </a:rPr>
              <a:t>Evolution</a:t>
            </a:r>
            <a:endParaRPr lang="en-US" dirty="0">
              <a:latin typeface="Comic Sans MS" charset="0"/>
            </a:endParaRP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6012160" y="5725705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1209"/>
                </a:solidFill>
                <a:latin typeface="Arial"/>
                <a:ea typeface="ＭＳ Ｐゴシック" charset="0"/>
                <a:cs typeface="Arial"/>
              </a:rPr>
              <a:t>Sea quarks and gluons - contribute at low values of x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5942980" y="4573577"/>
            <a:ext cx="31683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Valence quarks maximum around </a:t>
            </a:r>
            <a:r>
              <a:rPr lang="en-US" sz="2000" i="1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x=0.2;</a:t>
            </a:r>
            <a:r>
              <a:rPr lang="en-US" sz="2000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i="1" dirty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f</a:t>
            </a:r>
            <a:r>
              <a:rPr lang="en-US" sz="2000" i="1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(x)</a:t>
            </a:r>
            <a:r>
              <a:rPr lang="en-US" sz="2000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 →</a:t>
            </a:r>
            <a:r>
              <a:rPr lang="en-US" sz="2000" i="1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0</a:t>
            </a:r>
            <a:r>
              <a:rPr lang="en-US" sz="2000" dirty="0" smtClean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 for x→1 and x→0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16216" y="844723"/>
            <a:ext cx="1800200" cy="3304357"/>
            <a:chOff x="1346200" y="2171700"/>
            <a:chExt cx="2382838" cy="3808413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1403350" y="2622550"/>
              <a:ext cx="2016125" cy="574675"/>
            </a:xfrm>
            <a:custGeom>
              <a:avLst/>
              <a:gdLst>
                <a:gd name="T0" fmla="*/ 0 w 1343"/>
                <a:gd name="T1" fmla="*/ 0 h 436"/>
                <a:gd name="T2" fmla="*/ 762 w 1343"/>
                <a:gd name="T3" fmla="*/ 0 h 436"/>
                <a:gd name="T4" fmla="*/ 1343 w 1343"/>
                <a:gd name="T5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3" h="436">
                  <a:moveTo>
                    <a:pt x="0" y="0"/>
                  </a:moveTo>
                  <a:lnTo>
                    <a:pt x="762" y="0"/>
                  </a:lnTo>
                  <a:lnTo>
                    <a:pt x="1343" y="4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-1916998">
              <a:off x="2498725" y="2276475"/>
              <a:ext cx="1098550" cy="131763"/>
            </a:xfrm>
            <a:custGeom>
              <a:avLst/>
              <a:gdLst>
                <a:gd name="T0" fmla="*/ 0 w 3665"/>
                <a:gd name="T1" fmla="*/ 302 h 654"/>
                <a:gd name="T2" fmla="*/ 580 w 3665"/>
                <a:gd name="T3" fmla="*/ 302 h 654"/>
                <a:gd name="T4" fmla="*/ 435 w 3665"/>
                <a:gd name="T5" fmla="*/ 12 h 654"/>
                <a:gd name="T6" fmla="*/ 326 w 3665"/>
                <a:gd name="T7" fmla="*/ 302 h 654"/>
                <a:gd name="T8" fmla="*/ 435 w 3665"/>
                <a:gd name="T9" fmla="*/ 593 h 654"/>
                <a:gd name="T10" fmla="*/ 725 w 3665"/>
                <a:gd name="T11" fmla="*/ 593 h 654"/>
                <a:gd name="T12" fmla="*/ 907 w 3665"/>
                <a:gd name="T13" fmla="*/ 302 h 654"/>
                <a:gd name="T14" fmla="*/ 725 w 3665"/>
                <a:gd name="T15" fmla="*/ 12 h 654"/>
                <a:gd name="T16" fmla="*/ 616 w 3665"/>
                <a:gd name="T17" fmla="*/ 302 h 654"/>
                <a:gd name="T18" fmla="*/ 798 w 3665"/>
                <a:gd name="T19" fmla="*/ 593 h 654"/>
                <a:gd name="T20" fmla="*/ 1088 w 3665"/>
                <a:gd name="T21" fmla="*/ 593 h 654"/>
                <a:gd name="T22" fmla="*/ 1233 w 3665"/>
                <a:gd name="T23" fmla="*/ 266 h 654"/>
                <a:gd name="T24" fmla="*/ 1052 w 3665"/>
                <a:gd name="T25" fmla="*/ 12 h 654"/>
                <a:gd name="T26" fmla="*/ 943 w 3665"/>
                <a:gd name="T27" fmla="*/ 302 h 654"/>
                <a:gd name="T28" fmla="*/ 1088 w 3665"/>
                <a:gd name="T29" fmla="*/ 593 h 654"/>
                <a:gd name="T30" fmla="*/ 1451 w 3665"/>
                <a:gd name="T31" fmla="*/ 593 h 654"/>
                <a:gd name="T32" fmla="*/ 1560 w 3665"/>
                <a:gd name="T33" fmla="*/ 266 h 654"/>
                <a:gd name="T34" fmla="*/ 1379 w 3665"/>
                <a:gd name="T35" fmla="*/ 12 h 654"/>
                <a:gd name="T36" fmla="*/ 1270 w 3665"/>
                <a:gd name="T37" fmla="*/ 266 h 654"/>
                <a:gd name="T38" fmla="*/ 1415 w 3665"/>
                <a:gd name="T39" fmla="*/ 593 h 654"/>
                <a:gd name="T40" fmla="*/ 1741 w 3665"/>
                <a:gd name="T41" fmla="*/ 593 h 654"/>
                <a:gd name="T42" fmla="*/ 1850 w 3665"/>
                <a:gd name="T43" fmla="*/ 302 h 654"/>
                <a:gd name="T44" fmla="*/ 1669 w 3665"/>
                <a:gd name="T45" fmla="*/ 12 h 654"/>
                <a:gd name="T46" fmla="*/ 1596 w 3665"/>
                <a:gd name="T47" fmla="*/ 339 h 654"/>
                <a:gd name="T48" fmla="*/ 1705 w 3665"/>
                <a:gd name="T49" fmla="*/ 593 h 654"/>
                <a:gd name="T50" fmla="*/ 2068 w 3665"/>
                <a:gd name="T51" fmla="*/ 593 h 654"/>
                <a:gd name="T52" fmla="*/ 2177 w 3665"/>
                <a:gd name="T53" fmla="*/ 230 h 654"/>
                <a:gd name="T54" fmla="*/ 2032 w 3665"/>
                <a:gd name="T55" fmla="*/ 12 h 654"/>
                <a:gd name="T56" fmla="*/ 1887 w 3665"/>
                <a:gd name="T57" fmla="*/ 302 h 654"/>
                <a:gd name="T58" fmla="*/ 2068 w 3665"/>
                <a:gd name="T59" fmla="*/ 593 h 654"/>
                <a:gd name="T60" fmla="*/ 2358 w 3665"/>
                <a:gd name="T61" fmla="*/ 593 h 654"/>
                <a:gd name="T62" fmla="*/ 2503 w 3665"/>
                <a:gd name="T63" fmla="*/ 302 h 654"/>
                <a:gd name="T64" fmla="*/ 2286 w 3665"/>
                <a:gd name="T65" fmla="*/ 12 h 654"/>
                <a:gd name="T66" fmla="*/ 2213 w 3665"/>
                <a:gd name="T67" fmla="*/ 339 h 654"/>
                <a:gd name="T68" fmla="*/ 2358 w 3665"/>
                <a:gd name="T69" fmla="*/ 593 h 654"/>
                <a:gd name="T70" fmla="*/ 2685 w 3665"/>
                <a:gd name="T71" fmla="*/ 593 h 654"/>
                <a:gd name="T72" fmla="*/ 2757 w 3665"/>
                <a:gd name="T73" fmla="*/ 266 h 654"/>
                <a:gd name="T74" fmla="*/ 2612 w 3665"/>
                <a:gd name="T75" fmla="*/ 12 h 654"/>
                <a:gd name="T76" fmla="*/ 2540 w 3665"/>
                <a:gd name="T77" fmla="*/ 339 h 654"/>
                <a:gd name="T78" fmla="*/ 2685 w 3665"/>
                <a:gd name="T79" fmla="*/ 593 h 654"/>
                <a:gd name="T80" fmla="*/ 2975 w 3665"/>
                <a:gd name="T81" fmla="*/ 593 h 654"/>
                <a:gd name="T82" fmla="*/ 3084 w 3665"/>
                <a:gd name="T83" fmla="*/ 302 h 654"/>
                <a:gd name="T84" fmla="*/ 2903 w 3665"/>
                <a:gd name="T85" fmla="*/ 12 h 654"/>
                <a:gd name="T86" fmla="*/ 2794 w 3665"/>
                <a:gd name="T87" fmla="*/ 339 h 654"/>
                <a:gd name="T88" fmla="*/ 3011 w 3665"/>
                <a:gd name="T89" fmla="*/ 593 h 654"/>
                <a:gd name="T90" fmla="*/ 3265 w 3665"/>
                <a:gd name="T91" fmla="*/ 593 h 654"/>
                <a:gd name="T92" fmla="*/ 3374 w 3665"/>
                <a:gd name="T93" fmla="*/ 302 h 654"/>
                <a:gd name="T94" fmla="*/ 3229 w 3665"/>
                <a:gd name="T95" fmla="*/ 12 h 654"/>
                <a:gd name="T96" fmla="*/ 3120 w 3665"/>
                <a:gd name="T97" fmla="*/ 302 h 654"/>
                <a:gd name="T98" fmla="*/ 3665 w 3665"/>
                <a:gd name="T99" fmla="*/ 33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5" h="654">
                  <a:moveTo>
                    <a:pt x="0" y="302"/>
                  </a:moveTo>
                  <a:cubicBezTo>
                    <a:pt x="254" y="326"/>
                    <a:pt x="508" y="350"/>
                    <a:pt x="580" y="302"/>
                  </a:cubicBezTo>
                  <a:cubicBezTo>
                    <a:pt x="652" y="254"/>
                    <a:pt x="477" y="12"/>
                    <a:pt x="435" y="12"/>
                  </a:cubicBezTo>
                  <a:cubicBezTo>
                    <a:pt x="393" y="12"/>
                    <a:pt x="326" y="205"/>
                    <a:pt x="326" y="302"/>
                  </a:cubicBezTo>
                  <a:cubicBezTo>
                    <a:pt x="326" y="399"/>
                    <a:pt x="368" y="544"/>
                    <a:pt x="435" y="593"/>
                  </a:cubicBezTo>
                  <a:cubicBezTo>
                    <a:pt x="502" y="642"/>
                    <a:pt x="647" y="641"/>
                    <a:pt x="725" y="593"/>
                  </a:cubicBezTo>
                  <a:cubicBezTo>
                    <a:pt x="803" y="545"/>
                    <a:pt x="907" y="399"/>
                    <a:pt x="907" y="302"/>
                  </a:cubicBezTo>
                  <a:cubicBezTo>
                    <a:pt x="907" y="205"/>
                    <a:pt x="773" y="12"/>
                    <a:pt x="725" y="12"/>
                  </a:cubicBezTo>
                  <a:cubicBezTo>
                    <a:pt x="677" y="12"/>
                    <a:pt x="604" y="205"/>
                    <a:pt x="616" y="302"/>
                  </a:cubicBezTo>
                  <a:cubicBezTo>
                    <a:pt x="628" y="399"/>
                    <a:pt x="720" y="545"/>
                    <a:pt x="798" y="593"/>
                  </a:cubicBezTo>
                  <a:cubicBezTo>
                    <a:pt x="876" y="641"/>
                    <a:pt x="1016" y="648"/>
                    <a:pt x="1088" y="593"/>
                  </a:cubicBezTo>
                  <a:cubicBezTo>
                    <a:pt x="1160" y="538"/>
                    <a:pt x="1239" y="363"/>
                    <a:pt x="1233" y="266"/>
                  </a:cubicBezTo>
                  <a:cubicBezTo>
                    <a:pt x="1227" y="169"/>
                    <a:pt x="1100" y="6"/>
                    <a:pt x="1052" y="12"/>
                  </a:cubicBezTo>
                  <a:cubicBezTo>
                    <a:pt x="1004" y="18"/>
                    <a:pt x="937" y="205"/>
                    <a:pt x="943" y="302"/>
                  </a:cubicBezTo>
                  <a:cubicBezTo>
                    <a:pt x="949" y="399"/>
                    <a:pt x="1003" y="545"/>
                    <a:pt x="1088" y="593"/>
                  </a:cubicBezTo>
                  <a:cubicBezTo>
                    <a:pt x="1173" y="641"/>
                    <a:pt x="1373" y="647"/>
                    <a:pt x="1451" y="593"/>
                  </a:cubicBezTo>
                  <a:cubicBezTo>
                    <a:pt x="1529" y="539"/>
                    <a:pt x="1572" y="363"/>
                    <a:pt x="1560" y="266"/>
                  </a:cubicBezTo>
                  <a:cubicBezTo>
                    <a:pt x="1548" y="169"/>
                    <a:pt x="1427" y="12"/>
                    <a:pt x="1379" y="12"/>
                  </a:cubicBezTo>
                  <a:cubicBezTo>
                    <a:pt x="1331" y="12"/>
                    <a:pt x="1264" y="169"/>
                    <a:pt x="1270" y="266"/>
                  </a:cubicBezTo>
                  <a:cubicBezTo>
                    <a:pt x="1276" y="363"/>
                    <a:pt x="1337" y="539"/>
                    <a:pt x="1415" y="593"/>
                  </a:cubicBezTo>
                  <a:cubicBezTo>
                    <a:pt x="1493" y="647"/>
                    <a:pt x="1669" y="641"/>
                    <a:pt x="1741" y="593"/>
                  </a:cubicBezTo>
                  <a:cubicBezTo>
                    <a:pt x="1813" y="545"/>
                    <a:pt x="1862" y="399"/>
                    <a:pt x="1850" y="302"/>
                  </a:cubicBezTo>
                  <a:cubicBezTo>
                    <a:pt x="1838" y="205"/>
                    <a:pt x="1711" y="6"/>
                    <a:pt x="1669" y="12"/>
                  </a:cubicBezTo>
                  <a:cubicBezTo>
                    <a:pt x="1627" y="18"/>
                    <a:pt x="1590" y="242"/>
                    <a:pt x="1596" y="339"/>
                  </a:cubicBezTo>
                  <a:cubicBezTo>
                    <a:pt x="1602" y="436"/>
                    <a:pt x="1626" y="551"/>
                    <a:pt x="1705" y="593"/>
                  </a:cubicBezTo>
                  <a:cubicBezTo>
                    <a:pt x="1784" y="635"/>
                    <a:pt x="1989" y="654"/>
                    <a:pt x="2068" y="593"/>
                  </a:cubicBezTo>
                  <a:cubicBezTo>
                    <a:pt x="2147" y="532"/>
                    <a:pt x="2183" y="327"/>
                    <a:pt x="2177" y="230"/>
                  </a:cubicBezTo>
                  <a:cubicBezTo>
                    <a:pt x="2171" y="133"/>
                    <a:pt x="2080" y="0"/>
                    <a:pt x="2032" y="12"/>
                  </a:cubicBezTo>
                  <a:cubicBezTo>
                    <a:pt x="1984" y="24"/>
                    <a:pt x="1881" y="205"/>
                    <a:pt x="1887" y="302"/>
                  </a:cubicBezTo>
                  <a:cubicBezTo>
                    <a:pt x="1893" y="399"/>
                    <a:pt x="1990" y="545"/>
                    <a:pt x="2068" y="593"/>
                  </a:cubicBezTo>
                  <a:cubicBezTo>
                    <a:pt x="2146" y="641"/>
                    <a:pt x="2286" y="641"/>
                    <a:pt x="2358" y="593"/>
                  </a:cubicBezTo>
                  <a:cubicBezTo>
                    <a:pt x="2430" y="545"/>
                    <a:pt x="2515" y="399"/>
                    <a:pt x="2503" y="302"/>
                  </a:cubicBezTo>
                  <a:cubicBezTo>
                    <a:pt x="2491" y="205"/>
                    <a:pt x="2334" y="6"/>
                    <a:pt x="2286" y="12"/>
                  </a:cubicBezTo>
                  <a:cubicBezTo>
                    <a:pt x="2238" y="18"/>
                    <a:pt x="2201" y="242"/>
                    <a:pt x="2213" y="339"/>
                  </a:cubicBezTo>
                  <a:cubicBezTo>
                    <a:pt x="2225" y="436"/>
                    <a:pt x="2279" y="551"/>
                    <a:pt x="2358" y="593"/>
                  </a:cubicBezTo>
                  <a:cubicBezTo>
                    <a:pt x="2437" y="635"/>
                    <a:pt x="2619" y="647"/>
                    <a:pt x="2685" y="593"/>
                  </a:cubicBezTo>
                  <a:cubicBezTo>
                    <a:pt x="2751" y="539"/>
                    <a:pt x="2769" y="363"/>
                    <a:pt x="2757" y="266"/>
                  </a:cubicBezTo>
                  <a:cubicBezTo>
                    <a:pt x="2745" y="169"/>
                    <a:pt x="2648" y="0"/>
                    <a:pt x="2612" y="12"/>
                  </a:cubicBezTo>
                  <a:cubicBezTo>
                    <a:pt x="2576" y="24"/>
                    <a:pt x="2528" y="242"/>
                    <a:pt x="2540" y="339"/>
                  </a:cubicBezTo>
                  <a:cubicBezTo>
                    <a:pt x="2552" y="436"/>
                    <a:pt x="2613" y="551"/>
                    <a:pt x="2685" y="593"/>
                  </a:cubicBezTo>
                  <a:cubicBezTo>
                    <a:pt x="2757" y="635"/>
                    <a:pt x="2908" y="642"/>
                    <a:pt x="2975" y="593"/>
                  </a:cubicBezTo>
                  <a:cubicBezTo>
                    <a:pt x="3042" y="544"/>
                    <a:pt x="3096" y="399"/>
                    <a:pt x="3084" y="302"/>
                  </a:cubicBezTo>
                  <a:cubicBezTo>
                    <a:pt x="3072" y="205"/>
                    <a:pt x="2951" y="6"/>
                    <a:pt x="2903" y="12"/>
                  </a:cubicBezTo>
                  <a:cubicBezTo>
                    <a:pt x="2855" y="18"/>
                    <a:pt x="2776" y="242"/>
                    <a:pt x="2794" y="339"/>
                  </a:cubicBezTo>
                  <a:cubicBezTo>
                    <a:pt x="2812" y="436"/>
                    <a:pt x="2932" y="551"/>
                    <a:pt x="3011" y="593"/>
                  </a:cubicBezTo>
                  <a:cubicBezTo>
                    <a:pt x="3090" y="635"/>
                    <a:pt x="3204" y="642"/>
                    <a:pt x="3265" y="593"/>
                  </a:cubicBezTo>
                  <a:cubicBezTo>
                    <a:pt x="3326" y="544"/>
                    <a:pt x="3380" y="399"/>
                    <a:pt x="3374" y="302"/>
                  </a:cubicBezTo>
                  <a:cubicBezTo>
                    <a:pt x="3368" y="205"/>
                    <a:pt x="3271" y="12"/>
                    <a:pt x="3229" y="12"/>
                  </a:cubicBezTo>
                  <a:cubicBezTo>
                    <a:pt x="3187" y="12"/>
                    <a:pt x="3047" y="247"/>
                    <a:pt x="3120" y="302"/>
                  </a:cubicBezTo>
                  <a:cubicBezTo>
                    <a:pt x="3193" y="357"/>
                    <a:pt x="3568" y="333"/>
                    <a:pt x="3665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46200" y="5618163"/>
              <a:ext cx="1095375" cy="115887"/>
            </a:xfrm>
            <a:custGeom>
              <a:avLst/>
              <a:gdLst>
                <a:gd name="T0" fmla="*/ 0 w 3665"/>
                <a:gd name="T1" fmla="*/ 302 h 654"/>
                <a:gd name="T2" fmla="*/ 580 w 3665"/>
                <a:gd name="T3" fmla="*/ 302 h 654"/>
                <a:gd name="T4" fmla="*/ 435 w 3665"/>
                <a:gd name="T5" fmla="*/ 12 h 654"/>
                <a:gd name="T6" fmla="*/ 326 w 3665"/>
                <a:gd name="T7" fmla="*/ 302 h 654"/>
                <a:gd name="T8" fmla="*/ 435 w 3665"/>
                <a:gd name="T9" fmla="*/ 593 h 654"/>
                <a:gd name="T10" fmla="*/ 725 w 3665"/>
                <a:gd name="T11" fmla="*/ 593 h 654"/>
                <a:gd name="T12" fmla="*/ 907 w 3665"/>
                <a:gd name="T13" fmla="*/ 302 h 654"/>
                <a:gd name="T14" fmla="*/ 725 w 3665"/>
                <a:gd name="T15" fmla="*/ 12 h 654"/>
                <a:gd name="T16" fmla="*/ 616 w 3665"/>
                <a:gd name="T17" fmla="*/ 302 h 654"/>
                <a:gd name="T18" fmla="*/ 798 w 3665"/>
                <a:gd name="T19" fmla="*/ 593 h 654"/>
                <a:gd name="T20" fmla="*/ 1088 w 3665"/>
                <a:gd name="T21" fmla="*/ 593 h 654"/>
                <a:gd name="T22" fmla="*/ 1233 w 3665"/>
                <a:gd name="T23" fmla="*/ 266 h 654"/>
                <a:gd name="T24" fmla="*/ 1052 w 3665"/>
                <a:gd name="T25" fmla="*/ 12 h 654"/>
                <a:gd name="T26" fmla="*/ 943 w 3665"/>
                <a:gd name="T27" fmla="*/ 302 h 654"/>
                <a:gd name="T28" fmla="*/ 1088 w 3665"/>
                <a:gd name="T29" fmla="*/ 593 h 654"/>
                <a:gd name="T30" fmla="*/ 1451 w 3665"/>
                <a:gd name="T31" fmla="*/ 593 h 654"/>
                <a:gd name="T32" fmla="*/ 1560 w 3665"/>
                <a:gd name="T33" fmla="*/ 266 h 654"/>
                <a:gd name="T34" fmla="*/ 1379 w 3665"/>
                <a:gd name="T35" fmla="*/ 12 h 654"/>
                <a:gd name="T36" fmla="*/ 1270 w 3665"/>
                <a:gd name="T37" fmla="*/ 266 h 654"/>
                <a:gd name="T38" fmla="*/ 1415 w 3665"/>
                <a:gd name="T39" fmla="*/ 593 h 654"/>
                <a:gd name="T40" fmla="*/ 1741 w 3665"/>
                <a:gd name="T41" fmla="*/ 593 h 654"/>
                <a:gd name="T42" fmla="*/ 1850 w 3665"/>
                <a:gd name="T43" fmla="*/ 302 h 654"/>
                <a:gd name="T44" fmla="*/ 1669 w 3665"/>
                <a:gd name="T45" fmla="*/ 12 h 654"/>
                <a:gd name="T46" fmla="*/ 1596 w 3665"/>
                <a:gd name="T47" fmla="*/ 339 h 654"/>
                <a:gd name="T48" fmla="*/ 1705 w 3665"/>
                <a:gd name="T49" fmla="*/ 593 h 654"/>
                <a:gd name="T50" fmla="*/ 2068 w 3665"/>
                <a:gd name="T51" fmla="*/ 593 h 654"/>
                <a:gd name="T52" fmla="*/ 2177 w 3665"/>
                <a:gd name="T53" fmla="*/ 230 h 654"/>
                <a:gd name="T54" fmla="*/ 2032 w 3665"/>
                <a:gd name="T55" fmla="*/ 12 h 654"/>
                <a:gd name="T56" fmla="*/ 1887 w 3665"/>
                <a:gd name="T57" fmla="*/ 302 h 654"/>
                <a:gd name="T58" fmla="*/ 2068 w 3665"/>
                <a:gd name="T59" fmla="*/ 593 h 654"/>
                <a:gd name="T60" fmla="*/ 2358 w 3665"/>
                <a:gd name="T61" fmla="*/ 593 h 654"/>
                <a:gd name="T62" fmla="*/ 2503 w 3665"/>
                <a:gd name="T63" fmla="*/ 302 h 654"/>
                <a:gd name="T64" fmla="*/ 2286 w 3665"/>
                <a:gd name="T65" fmla="*/ 12 h 654"/>
                <a:gd name="T66" fmla="*/ 2213 w 3665"/>
                <a:gd name="T67" fmla="*/ 339 h 654"/>
                <a:gd name="T68" fmla="*/ 2358 w 3665"/>
                <a:gd name="T69" fmla="*/ 593 h 654"/>
                <a:gd name="T70" fmla="*/ 2685 w 3665"/>
                <a:gd name="T71" fmla="*/ 593 h 654"/>
                <a:gd name="T72" fmla="*/ 2757 w 3665"/>
                <a:gd name="T73" fmla="*/ 266 h 654"/>
                <a:gd name="T74" fmla="*/ 2612 w 3665"/>
                <a:gd name="T75" fmla="*/ 12 h 654"/>
                <a:gd name="T76" fmla="*/ 2540 w 3665"/>
                <a:gd name="T77" fmla="*/ 339 h 654"/>
                <a:gd name="T78" fmla="*/ 2685 w 3665"/>
                <a:gd name="T79" fmla="*/ 593 h 654"/>
                <a:gd name="T80" fmla="*/ 2975 w 3665"/>
                <a:gd name="T81" fmla="*/ 593 h 654"/>
                <a:gd name="T82" fmla="*/ 3084 w 3665"/>
                <a:gd name="T83" fmla="*/ 302 h 654"/>
                <a:gd name="T84" fmla="*/ 2903 w 3665"/>
                <a:gd name="T85" fmla="*/ 12 h 654"/>
                <a:gd name="T86" fmla="*/ 2794 w 3665"/>
                <a:gd name="T87" fmla="*/ 339 h 654"/>
                <a:gd name="T88" fmla="*/ 3011 w 3665"/>
                <a:gd name="T89" fmla="*/ 593 h 654"/>
                <a:gd name="T90" fmla="*/ 3265 w 3665"/>
                <a:gd name="T91" fmla="*/ 593 h 654"/>
                <a:gd name="T92" fmla="*/ 3374 w 3665"/>
                <a:gd name="T93" fmla="*/ 302 h 654"/>
                <a:gd name="T94" fmla="*/ 3229 w 3665"/>
                <a:gd name="T95" fmla="*/ 12 h 654"/>
                <a:gd name="T96" fmla="*/ 3120 w 3665"/>
                <a:gd name="T97" fmla="*/ 302 h 654"/>
                <a:gd name="T98" fmla="*/ 3665 w 3665"/>
                <a:gd name="T99" fmla="*/ 33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5" h="654">
                  <a:moveTo>
                    <a:pt x="0" y="302"/>
                  </a:moveTo>
                  <a:cubicBezTo>
                    <a:pt x="254" y="326"/>
                    <a:pt x="508" y="350"/>
                    <a:pt x="580" y="302"/>
                  </a:cubicBezTo>
                  <a:cubicBezTo>
                    <a:pt x="652" y="254"/>
                    <a:pt x="477" y="12"/>
                    <a:pt x="435" y="12"/>
                  </a:cubicBezTo>
                  <a:cubicBezTo>
                    <a:pt x="393" y="12"/>
                    <a:pt x="326" y="205"/>
                    <a:pt x="326" y="302"/>
                  </a:cubicBezTo>
                  <a:cubicBezTo>
                    <a:pt x="326" y="399"/>
                    <a:pt x="368" y="544"/>
                    <a:pt x="435" y="593"/>
                  </a:cubicBezTo>
                  <a:cubicBezTo>
                    <a:pt x="502" y="642"/>
                    <a:pt x="647" y="641"/>
                    <a:pt x="725" y="593"/>
                  </a:cubicBezTo>
                  <a:cubicBezTo>
                    <a:pt x="803" y="545"/>
                    <a:pt x="907" y="399"/>
                    <a:pt x="907" y="302"/>
                  </a:cubicBezTo>
                  <a:cubicBezTo>
                    <a:pt x="907" y="205"/>
                    <a:pt x="773" y="12"/>
                    <a:pt x="725" y="12"/>
                  </a:cubicBezTo>
                  <a:cubicBezTo>
                    <a:pt x="677" y="12"/>
                    <a:pt x="604" y="205"/>
                    <a:pt x="616" y="302"/>
                  </a:cubicBezTo>
                  <a:cubicBezTo>
                    <a:pt x="628" y="399"/>
                    <a:pt x="720" y="545"/>
                    <a:pt x="798" y="593"/>
                  </a:cubicBezTo>
                  <a:cubicBezTo>
                    <a:pt x="876" y="641"/>
                    <a:pt x="1016" y="648"/>
                    <a:pt x="1088" y="593"/>
                  </a:cubicBezTo>
                  <a:cubicBezTo>
                    <a:pt x="1160" y="538"/>
                    <a:pt x="1239" y="363"/>
                    <a:pt x="1233" y="266"/>
                  </a:cubicBezTo>
                  <a:cubicBezTo>
                    <a:pt x="1227" y="169"/>
                    <a:pt x="1100" y="6"/>
                    <a:pt x="1052" y="12"/>
                  </a:cubicBezTo>
                  <a:cubicBezTo>
                    <a:pt x="1004" y="18"/>
                    <a:pt x="937" y="205"/>
                    <a:pt x="943" y="302"/>
                  </a:cubicBezTo>
                  <a:cubicBezTo>
                    <a:pt x="949" y="399"/>
                    <a:pt x="1003" y="545"/>
                    <a:pt x="1088" y="593"/>
                  </a:cubicBezTo>
                  <a:cubicBezTo>
                    <a:pt x="1173" y="641"/>
                    <a:pt x="1373" y="647"/>
                    <a:pt x="1451" y="593"/>
                  </a:cubicBezTo>
                  <a:cubicBezTo>
                    <a:pt x="1529" y="539"/>
                    <a:pt x="1572" y="363"/>
                    <a:pt x="1560" y="266"/>
                  </a:cubicBezTo>
                  <a:cubicBezTo>
                    <a:pt x="1548" y="169"/>
                    <a:pt x="1427" y="12"/>
                    <a:pt x="1379" y="12"/>
                  </a:cubicBezTo>
                  <a:cubicBezTo>
                    <a:pt x="1331" y="12"/>
                    <a:pt x="1264" y="169"/>
                    <a:pt x="1270" y="266"/>
                  </a:cubicBezTo>
                  <a:cubicBezTo>
                    <a:pt x="1276" y="363"/>
                    <a:pt x="1337" y="539"/>
                    <a:pt x="1415" y="593"/>
                  </a:cubicBezTo>
                  <a:cubicBezTo>
                    <a:pt x="1493" y="647"/>
                    <a:pt x="1669" y="641"/>
                    <a:pt x="1741" y="593"/>
                  </a:cubicBezTo>
                  <a:cubicBezTo>
                    <a:pt x="1813" y="545"/>
                    <a:pt x="1862" y="399"/>
                    <a:pt x="1850" y="302"/>
                  </a:cubicBezTo>
                  <a:cubicBezTo>
                    <a:pt x="1838" y="205"/>
                    <a:pt x="1711" y="6"/>
                    <a:pt x="1669" y="12"/>
                  </a:cubicBezTo>
                  <a:cubicBezTo>
                    <a:pt x="1627" y="18"/>
                    <a:pt x="1590" y="242"/>
                    <a:pt x="1596" y="339"/>
                  </a:cubicBezTo>
                  <a:cubicBezTo>
                    <a:pt x="1602" y="436"/>
                    <a:pt x="1626" y="551"/>
                    <a:pt x="1705" y="593"/>
                  </a:cubicBezTo>
                  <a:cubicBezTo>
                    <a:pt x="1784" y="635"/>
                    <a:pt x="1989" y="654"/>
                    <a:pt x="2068" y="593"/>
                  </a:cubicBezTo>
                  <a:cubicBezTo>
                    <a:pt x="2147" y="532"/>
                    <a:pt x="2183" y="327"/>
                    <a:pt x="2177" y="230"/>
                  </a:cubicBezTo>
                  <a:cubicBezTo>
                    <a:pt x="2171" y="133"/>
                    <a:pt x="2080" y="0"/>
                    <a:pt x="2032" y="12"/>
                  </a:cubicBezTo>
                  <a:cubicBezTo>
                    <a:pt x="1984" y="24"/>
                    <a:pt x="1881" y="205"/>
                    <a:pt x="1887" y="302"/>
                  </a:cubicBezTo>
                  <a:cubicBezTo>
                    <a:pt x="1893" y="399"/>
                    <a:pt x="1990" y="545"/>
                    <a:pt x="2068" y="593"/>
                  </a:cubicBezTo>
                  <a:cubicBezTo>
                    <a:pt x="2146" y="641"/>
                    <a:pt x="2286" y="641"/>
                    <a:pt x="2358" y="593"/>
                  </a:cubicBezTo>
                  <a:cubicBezTo>
                    <a:pt x="2430" y="545"/>
                    <a:pt x="2515" y="399"/>
                    <a:pt x="2503" y="302"/>
                  </a:cubicBezTo>
                  <a:cubicBezTo>
                    <a:pt x="2491" y="205"/>
                    <a:pt x="2334" y="6"/>
                    <a:pt x="2286" y="12"/>
                  </a:cubicBezTo>
                  <a:cubicBezTo>
                    <a:pt x="2238" y="18"/>
                    <a:pt x="2201" y="242"/>
                    <a:pt x="2213" y="339"/>
                  </a:cubicBezTo>
                  <a:cubicBezTo>
                    <a:pt x="2225" y="436"/>
                    <a:pt x="2279" y="551"/>
                    <a:pt x="2358" y="593"/>
                  </a:cubicBezTo>
                  <a:cubicBezTo>
                    <a:pt x="2437" y="635"/>
                    <a:pt x="2619" y="647"/>
                    <a:pt x="2685" y="593"/>
                  </a:cubicBezTo>
                  <a:cubicBezTo>
                    <a:pt x="2751" y="539"/>
                    <a:pt x="2769" y="363"/>
                    <a:pt x="2757" y="266"/>
                  </a:cubicBezTo>
                  <a:cubicBezTo>
                    <a:pt x="2745" y="169"/>
                    <a:pt x="2648" y="0"/>
                    <a:pt x="2612" y="12"/>
                  </a:cubicBezTo>
                  <a:cubicBezTo>
                    <a:pt x="2576" y="24"/>
                    <a:pt x="2528" y="242"/>
                    <a:pt x="2540" y="339"/>
                  </a:cubicBezTo>
                  <a:cubicBezTo>
                    <a:pt x="2552" y="436"/>
                    <a:pt x="2613" y="551"/>
                    <a:pt x="2685" y="593"/>
                  </a:cubicBezTo>
                  <a:cubicBezTo>
                    <a:pt x="2757" y="635"/>
                    <a:pt x="2908" y="642"/>
                    <a:pt x="2975" y="593"/>
                  </a:cubicBezTo>
                  <a:cubicBezTo>
                    <a:pt x="3042" y="544"/>
                    <a:pt x="3096" y="399"/>
                    <a:pt x="3084" y="302"/>
                  </a:cubicBezTo>
                  <a:cubicBezTo>
                    <a:pt x="3072" y="205"/>
                    <a:pt x="2951" y="6"/>
                    <a:pt x="2903" y="12"/>
                  </a:cubicBezTo>
                  <a:cubicBezTo>
                    <a:pt x="2855" y="18"/>
                    <a:pt x="2776" y="242"/>
                    <a:pt x="2794" y="339"/>
                  </a:cubicBezTo>
                  <a:cubicBezTo>
                    <a:pt x="2812" y="436"/>
                    <a:pt x="2932" y="551"/>
                    <a:pt x="3011" y="593"/>
                  </a:cubicBezTo>
                  <a:cubicBezTo>
                    <a:pt x="3090" y="635"/>
                    <a:pt x="3204" y="642"/>
                    <a:pt x="3265" y="593"/>
                  </a:cubicBezTo>
                  <a:cubicBezTo>
                    <a:pt x="3326" y="544"/>
                    <a:pt x="3380" y="399"/>
                    <a:pt x="3374" y="302"/>
                  </a:cubicBezTo>
                  <a:cubicBezTo>
                    <a:pt x="3368" y="205"/>
                    <a:pt x="3271" y="12"/>
                    <a:pt x="3229" y="12"/>
                  </a:cubicBezTo>
                  <a:cubicBezTo>
                    <a:pt x="3187" y="12"/>
                    <a:pt x="3047" y="247"/>
                    <a:pt x="3120" y="302"/>
                  </a:cubicBezTo>
                  <a:cubicBezTo>
                    <a:pt x="3193" y="357"/>
                    <a:pt x="3568" y="333"/>
                    <a:pt x="3665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2498725" y="3716338"/>
              <a:ext cx="806450" cy="461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498725" y="4178300"/>
              <a:ext cx="806450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386138" y="3497263"/>
              <a:ext cx="342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charset="0"/>
                </a:rPr>
                <a:t>q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386138" y="4303713"/>
              <a:ext cx="342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charset="0"/>
                </a:rPr>
                <a:t>q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541463" y="2171700"/>
              <a:ext cx="342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charset="0"/>
                </a:rPr>
                <a:t>q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305175" y="2679700"/>
              <a:ext cx="342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charset="0"/>
                </a:rPr>
                <a:t>q</a:t>
              </a: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460500" y="4119563"/>
              <a:ext cx="1095375" cy="115887"/>
            </a:xfrm>
            <a:custGeom>
              <a:avLst/>
              <a:gdLst>
                <a:gd name="T0" fmla="*/ 0 w 3665"/>
                <a:gd name="T1" fmla="*/ 302 h 654"/>
                <a:gd name="T2" fmla="*/ 580 w 3665"/>
                <a:gd name="T3" fmla="*/ 302 h 654"/>
                <a:gd name="T4" fmla="*/ 435 w 3665"/>
                <a:gd name="T5" fmla="*/ 12 h 654"/>
                <a:gd name="T6" fmla="*/ 326 w 3665"/>
                <a:gd name="T7" fmla="*/ 302 h 654"/>
                <a:gd name="T8" fmla="*/ 435 w 3665"/>
                <a:gd name="T9" fmla="*/ 593 h 654"/>
                <a:gd name="T10" fmla="*/ 725 w 3665"/>
                <a:gd name="T11" fmla="*/ 593 h 654"/>
                <a:gd name="T12" fmla="*/ 907 w 3665"/>
                <a:gd name="T13" fmla="*/ 302 h 654"/>
                <a:gd name="T14" fmla="*/ 725 w 3665"/>
                <a:gd name="T15" fmla="*/ 12 h 654"/>
                <a:gd name="T16" fmla="*/ 616 w 3665"/>
                <a:gd name="T17" fmla="*/ 302 h 654"/>
                <a:gd name="T18" fmla="*/ 798 w 3665"/>
                <a:gd name="T19" fmla="*/ 593 h 654"/>
                <a:gd name="T20" fmla="*/ 1088 w 3665"/>
                <a:gd name="T21" fmla="*/ 593 h 654"/>
                <a:gd name="T22" fmla="*/ 1233 w 3665"/>
                <a:gd name="T23" fmla="*/ 266 h 654"/>
                <a:gd name="T24" fmla="*/ 1052 w 3665"/>
                <a:gd name="T25" fmla="*/ 12 h 654"/>
                <a:gd name="T26" fmla="*/ 943 w 3665"/>
                <a:gd name="T27" fmla="*/ 302 h 654"/>
                <a:gd name="T28" fmla="*/ 1088 w 3665"/>
                <a:gd name="T29" fmla="*/ 593 h 654"/>
                <a:gd name="T30" fmla="*/ 1451 w 3665"/>
                <a:gd name="T31" fmla="*/ 593 h 654"/>
                <a:gd name="T32" fmla="*/ 1560 w 3665"/>
                <a:gd name="T33" fmla="*/ 266 h 654"/>
                <a:gd name="T34" fmla="*/ 1379 w 3665"/>
                <a:gd name="T35" fmla="*/ 12 h 654"/>
                <a:gd name="T36" fmla="*/ 1270 w 3665"/>
                <a:gd name="T37" fmla="*/ 266 h 654"/>
                <a:gd name="T38" fmla="*/ 1415 w 3665"/>
                <a:gd name="T39" fmla="*/ 593 h 654"/>
                <a:gd name="T40" fmla="*/ 1741 w 3665"/>
                <a:gd name="T41" fmla="*/ 593 h 654"/>
                <a:gd name="T42" fmla="*/ 1850 w 3665"/>
                <a:gd name="T43" fmla="*/ 302 h 654"/>
                <a:gd name="T44" fmla="*/ 1669 w 3665"/>
                <a:gd name="T45" fmla="*/ 12 h 654"/>
                <a:gd name="T46" fmla="*/ 1596 w 3665"/>
                <a:gd name="T47" fmla="*/ 339 h 654"/>
                <a:gd name="T48" fmla="*/ 1705 w 3665"/>
                <a:gd name="T49" fmla="*/ 593 h 654"/>
                <a:gd name="T50" fmla="*/ 2068 w 3665"/>
                <a:gd name="T51" fmla="*/ 593 h 654"/>
                <a:gd name="T52" fmla="*/ 2177 w 3665"/>
                <a:gd name="T53" fmla="*/ 230 h 654"/>
                <a:gd name="T54" fmla="*/ 2032 w 3665"/>
                <a:gd name="T55" fmla="*/ 12 h 654"/>
                <a:gd name="T56" fmla="*/ 1887 w 3665"/>
                <a:gd name="T57" fmla="*/ 302 h 654"/>
                <a:gd name="T58" fmla="*/ 2068 w 3665"/>
                <a:gd name="T59" fmla="*/ 593 h 654"/>
                <a:gd name="T60" fmla="*/ 2358 w 3665"/>
                <a:gd name="T61" fmla="*/ 593 h 654"/>
                <a:gd name="T62" fmla="*/ 2503 w 3665"/>
                <a:gd name="T63" fmla="*/ 302 h 654"/>
                <a:gd name="T64" fmla="*/ 2286 w 3665"/>
                <a:gd name="T65" fmla="*/ 12 h 654"/>
                <a:gd name="T66" fmla="*/ 2213 w 3665"/>
                <a:gd name="T67" fmla="*/ 339 h 654"/>
                <a:gd name="T68" fmla="*/ 2358 w 3665"/>
                <a:gd name="T69" fmla="*/ 593 h 654"/>
                <a:gd name="T70" fmla="*/ 2685 w 3665"/>
                <a:gd name="T71" fmla="*/ 593 h 654"/>
                <a:gd name="T72" fmla="*/ 2757 w 3665"/>
                <a:gd name="T73" fmla="*/ 266 h 654"/>
                <a:gd name="T74" fmla="*/ 2612 w 3665"/>
                <a:gd name="T75" fmla="*/ 12 h 654"/>
                <a:gd name="T76" fmla="*/ 2540 w 3665"/>
                <a:gd name="T77" fmla="*/ 339 h 654"/>
                <a:gd name="T78" fmla="*/ 2685 w 3665"/>
                <a:gd name="T79" fmla="*/ 593 h 654"/>
                <a:gd name="T80" fmla="*/ 2975 w 3665"/>
                <a:gd name="T81" fmla="*/ 593 h 654"/>
                <a:gd name="T82" fmla="*/ 3084 w 3665"/>
                <a:gd name="T83" fmla="*/ 302 h 654"/>
                <a:gd name="T84" fmla="*/ 2903 w 3665"/>
                <a:gd name="T85" fmla="*/ 12 h 654"/>
                <a:gd name="T86" fmla="*/ 2794 w 3665"/>
                <a:gd name="T87" fmla="*/ 339 h 654"/>
                <a:gd name="T88" fmla="*/ 3011 w 3665"/>
                <a:gd name="T89" fmla="*/ 593 h 654"/>
                <a:gd name="T90" fmla="*/ 3265 w 3665"/>
                <a:gd name="T91" fmla="*/ 593 h 654"/>
                <a:gd name="T92" fmla="*/ 3374 w 3665"/>
                <a:gd name="T93" fmla="*/ 302 h 654"/>
                <a:gd name="T94" fmla="*/ 3229 w 3665"/>
                <a:gd name="T95" fmla="*/ 12 h 654"/>
                <a:gd name="T96" fmla="*/ 3120 w 3665"/>
                <a:gd name="T97" fmla="*/ 302 h 654"/>
                <a:gd name="T98" fmla="*/ 3665 w 3665"/>
                <a:gd name="T99" fmla="*/ 33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5" h="654">
                  <a:moveTo>
                    <a:pt x="0" y="302"/>
                  </a:moveTo>
                  <a:cubicBezTo>
                    <a:pt x="254" y="326"/>
                    <a:pt x="508" y="350"/>
                    <a:pt x="580" y="302"/>
                  </a:cubicBezTo>
                  <a:cubicBezTo>
                    <a:pt x="652" y="254"/>
                    <a:pt x="477" y="12"/>
                    <a:pt x="435" y="12"/>
                  </a:cubicBezTo>
                  <a:cubicBezTo>
                    <a:pt x="393" y="12"/>
                    <a:pt x="326" y="205"/>
                    <a:pt x="326" y="302"/>
                  </a:cubicBezTo>
                  <a:cubicBezTo>
                    <a:pt x="326" y="399"/>
                    <a:pt x="368" y="544"/>
                    <a:pt x="435" y="593"/>
                  </a:cubicBezTo>
                  <a:cubicBezTo>
                    <a:pt x="502" y="642"/>
                    <a:pt x="647" y="641"/>
                    <a:pt x="725" y="593"/>
                  </a:cubicBezTo>
                  <a:cubicBezTo>
                    <a:pt x="803" y="545"/>
                    <a:pt x="907" y="399"/>
                    <a:pt x="907" y="302"/>
                  </a:cubicBezTo>
                  <a:cubicBezTo>
                    <a:pt x="907" y="205"/>
                    <a:pt x="773" y="12"/>
                    <a:pt x="725" y="12"/>
                  </a:cubicBezTo>
                  <a:cubicBezTo>
                    <a:pt x="677" y="12"/>
                    <a:pt x="604" y="205"/>
                    <a:pt x="616" y="302"/>
                  </a:cubicBezTo>
                  <a:cubicBezTo>
                    <a:pt x="628" y="399"/>
                    <a:pt x="720" y="545"/>
                    <a:pt x="798" y="593"/>
                  </a:cubicBezTo>
                  <a:cubicBezTo>
                    <a:pt x="876" y="641"/>
                    <a:pt x="1016" y="648"/>
                    <a:pt x="1088" y="593"/>
                  </a:cubicBezTo>
                  <a:cubicBezTo>
                    <a:pt x="1160" y="538"/>
                    <a:pt x="1239" y="363"/>
                    <a:pt x="1233" y="266"/>
                  </a:cubicBezTo>
                  <a:cubicBezTo>
                    <a:pt x="1227" y="169"/>
                    <a:pt x="1100" y="6"/>
                    <a:pt x="1052" y="12"/>
                  </a:cubicBezTo>
                  <a:cubicBezTo>
                    <a:pt x="1004" y="18"/>
                    <a:pt x="937" y="205"/>
                    <a:pt x="943" y="302"/>
                  </a:cubicBezTo>
                  <a:cubicBezTo>
                    <a:pt x="949" y="399"/>
                    <a:pt x="1003" y="545"/>
                    <a:pt x="1088" y="593"/>
                  </a:cubicBezTo>
                  <a:cubicBezTo>
                    <a:pt x="1173" y="641"/>
                    <a:pt x="1373" y="647"/>
                    <a:pt x="1451" y="593"/>
                  </a:cubicBezTo>
                  <a:cubicBezTo>
                    <a:pt x="1529" y="539"/>
                    <a:pt x="1572" y="363"/>
                    <a:pt x="1560" y="266"/>
                  </a:cubicBezTo>
                  <a:cubicBezTo>
                    <a:pt x="1548" y="169"/>
                    <a:pt x="1427" y="12"/>
                    <a:pt x="1379" y="12"/>
                  </a:cubicBezTo>
                  <a:cubicBezTo>
                    <a:pt x="1331" y="12"/>
                    <a:pt x="1264" y="169"/>
                    <a:pt x="1270" y="266"/>
                  </a:cubicBezTo>
                  <a:cubicBezTo>
                    <a:pt x="1276" y="363"/>
                    <a:pt x="1337" y="539"/>
                    <a:pt x="1415" y="593"/>
                  </a:cubicBezTo>
                  <a:cubicBezTo>
                    <a:pt x="1493" y="647"/>
                    <a:pt x="1669" y="641"/>
                    <a:pt x="1741" y="593"/>
                  </a:cubicBezTo>
                  <a:cubicBezTo>
                    <a:pt x="1813" y="545"/>
                    <a:pt x="1862" y="399"/>
                    <a:pt x="1850" y="302"/>
                  </a:cubicBezTo>
                  <a:cubicBezTo>
                    <a:pt x="1838" y="205"/>
                    <a:pt x="1711" y="6"/>
                    <a:pt x="1669" y="12"/>
                  </a:cubicBezTo>
                  <a:cubicBezTo>
                    <a:pt x="1627" y="18"/>
                    <a:pt x="1590" y="242"/>
                    <a:pt x="1596" y="339"/>
                  </a:cubicBezTo>
                  <a:cubicBezTo>
                    <a:pt x="1602" y="436"/>
                    <a:pt x="1626" y="551"/>
                    <a:pt x="1705" y="593"/>
                  </a:cubicBezTo>
                  <a:cubicBezTo>
                    <a:pt x="1784" y="635"/>
                    <a:pt x="1989" y="654"/>
                    <a:pt x="2068" y="593"/>
                  </a:cubicBezTo>
                  <a:cubicBezTo>
                    <a:pt x="2147" y="532"/>
                    <a:pt x="2183" y="327"/>
                    <a:pt x="2177" y="230"/>
                  </a:cubicBezTo>
                  <a:cubicBezTo>
                    <a:pt x="2171" y="133"/>
                    <a:pt x="2080" y="0"/>
                    <a:pt x="2032" y="12"/>
                  </a:cubicBezTo>
                  <a:cubicBezTo>
                    <a:pt x="1984" y="24"/>
                    <a:pt x="1881" y="205"/>
                    <a:pt x="1887" y="302"/>
                  </a:cubicBezTo>
                  <a:cubicBezTo>
                    <a:pt x="1893" y="399"/>
                    <a:pt x="1990" y="545"/>
                    <a:pt x="2068" y="593"/>
                  </a:cubicBezTo>
                  <a:cubicBezTo>
                    <a:pt x="2146" y="641"/>
                    <a:pt x="2286" y="641"/>
                    <a:pt x="2358" y="593"/>
                  </a:cubicBezTo>
                  <a:cubicBezTo>
                    <a:pt x="2430" y="545"/>
                    <a:pt x="2515" y="399"/>
                    <a:pt x="2503" y="302"/>
                  </a:cubicBezTo>
                  <a:cubicBezTo>
                    <a:pt x="2491" y="205"/>
                    <a:pt x="2334" y="6"/>
                    <a:pt x="2286" y="12"/>
                  </a:cubicBezTo>
                  <a:cubicBezTo>
                    <a:pt x="2238" y="18"/>
                    <a:pt x="2201" y="242"/>
                    <a:pt x="2213" y="339"/>
                  </a:cubicBezTo>
                  <a:cubicBezTo>
                    <a:pt x="2225" y="436"/>
                    <a:pt x="2279" y="551"/>
                    <a:pt x="2358" y="593"/>
                  </a:cubicBezTo>
                  <a:cubicBezTo>
                    <a:pt x="2437" y="635"/>
                    <a:pt x="2619" y="647"/>
                    <a:pt x="2685" y="593"/>
                  </a:cubicBezTo>
                  <a:cubicBezTo>
                    <a:pt x="2751" y="539"/>
                    <a:pt x="2769" y="363"/>
                    <a:pt x="2757" y="266"/>
                  </a:cubicBezTo>
                  <a:cubicBezTo>
                    <a:pt x="2745" y="169"/>
                    <a:pt x="2648" y="0"/>
                    <a:pt x="2612" y="12"/>
                  </a:cubicBezTo>
                  <a:cubicBezTo>
                    <a:pt x="2576" y="24"/>
                    <a:pt x="2528" y="242"/>
                    <a:pt x="2540" y="339"/>
                  </a:cubicBezTo>
                  <a:cubicBezTo>
                    <a:pt x="2552" y="436"/>
                    <a:pt x="2613" y="551"/>
                    <a:pt x="2685" y="593"/>
                  </a:cubicBezTo>
                  <a:cubicBezTo>
                    <a:pt x="2757" y="635"/>
                    <a:pt x="2908" y="642"/>
                    <a:pt x="2975" y="593"/>
                  </a:cubicBezTo>
                  <a:cubicBezTo>
                    <a:pt x="3042" y="544"/>
                    <a:pt x="3096" y="399"/>
                    <a:pt x="3084" y="302"/>
                  </a:cubicBezTo>
                  <a:cubicBezTo>
                    <a:pt x="3072" y="205"/>
                    <a:pt x="2951" y="6"/>
                    <a:pt x="2903" y="12"/>
                  </a:cubicBezTo>
                  <a:cubicBezTo>
                    <a:pt x="2855" y="18"/>
                    <a:pt x="2776" y="242"/>
                    <a:pt x="2794" y="339"/>
                  </a:cubicBezTo>
                  <a:cubicBezTo>
                    <a:pt x="2812" y="436"/>
                    <a:pt x="2932" y="551"/>
                    <a:pt x="3011" y="593"/>
                  </a:cubicBezTo>
                  <a:cubicBezTo>
                    <a:pt x="3090" y="635"/>
                    <a:pt x="3204" y="642"/>
                    <a:pt x="3265" y="593"/>
                  </a:cubicBezTo>
                  <a:cubicBezTo>
                    <a:pt x="3326" y="544"/>
                    <a:pt x="3380" y="399"/>
                    <a:pt x="3374" y="302"/>
                  </a:cubicBezTo>
                  <a:cubicBezTo>
                    <a:pt x="3368" y="205"/>
                    <a:pt x="3271" y="12"/>
                    <a:pt x="3229" y="12"/>
                  </a:cubicBezTo>
                  <a:cubicBezTo>
                    <a:pt x="3187" y="12"/>
                    <a:pt x="3047" y="247"/>
                    <a:pt x="3120" y="302"/>
                  </a:cubicBezTo>
                  <a:cubicBezTo>
                    <a:pt x="3193" y="357"/>
                    <a:pt x="3568" y="333"/>
                    <a:pt x="3665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 rot="1484364">
              <a:off x="2382838" y="5848350"/>
              <a:ext cx="1098550" cy="131763"/>
            </a:xfrm>
            <a:custGeom>
              <a:avLst/>
              <a:gdLst>
                <a:gd name="T0" fmla="*/ 0 w 3665"/>
                <a:gd name="T1" fmla="*/ 302 h 654"/>
                <a:gd name="T2" fmla="*/ 580 w 3665"/>
                <a:gd name="T3" fmla="*/ 302 h 654"/>
                <a:gd name="T4" fmla="*/ 435 w 3665"/>
                <a:gd name="T5" fmla="*/ 12 h 654"/>
                <a:gd name="T6" fmla="*/ 326 w 3665"/>
                <a:gd name="T7" fmla="*/ 302 h 654"/>
                <a:gd name="T8" fmla="*/ 435 w 3665"/>
                <a:gd name="T9" fmla="*/ 593 h 654"/>
                <a:gd name="T10" fmla="*/ 725 w 3665"/>
                <a:gd name="T11" fmla="*/ 593 h 654"/>
                <a:gd name="T12" fmla="*/ 907 w 3665"/>
                <a:gd name="T13" fmla="*/ 302 h 654"/>
                <a:gd name="T14" fmla="*/ 725 w 3665"/>
                <a:gd name="T15" fmla="*/ 12 h 654"/>
                <a:gd name="T16" fmla="*/ 616 w 3665"/>
                <a:gd name="T17" fmla="*/ 302 h 654"/>
                <a:gd name="T18" fmla="*/ 798 w 3665"/>
                <a:gd name="T19" fmla="*/ 593 h 654"/>
                <a:gd name="T20" fmla="*/ 1088 w 3665"/>
                <a:gd name="T21" fmla="*/ 593 h 654"/>
                <a:gd name="T22" fmla="*/ 1233 w 3665"/>
                <a:gd name="T23" fmla="*/ 266 h 654"/>
                <a:gd name="T24" fmla="*/ 1052 w 3665"/>
                <a:gd name="T25" fmla="*/ 12 h 654"/>
                <a:gd name="T26" fmla="*/ 943 w 3665"/>
                <a:gd name="T27" fmla="*/ 302 h 654"/>
                <a:gd name="T28" fmla="*/ 1088 w 3665"/>
                <a:gd name="T29" fmla="*/ 593 h 654"/>
                <a:gd name="T30" fmla="*/ 1451 w 3665"/>
                <a:gd name="T31" fmla="*/ 593 h 654"/>
                <a:gd name="T32" fmla="*/ 1560 w 3665"/>
                <a:gd name="T33" fmla="*/ 266 h 654"/>
                <a:gd name="T34" fmla="*/ 1379 w 3665"/>
                <a:gd name="T35" fmla="*/ 12 h 654"/>
                <a:gd name="T36" fmla="*/ 1270 w 3665"/>
                <a:gd name="T37" fmla="*/ 266 h 654"/>
                <a:gd name="T38" fmla="*/ 1415 w 3665"/>
                <a:gd name="T39" fmla="*/ 593 h 654"/>
                <a:gd name="T40" fmla="*/ 1741 w 3665"/>
                <a:gd name="T41" fmla="*/ 593 h 654"/>
                <a:gd name="T42" fmla="*/ 1850 w 3665"/>
                <a:gd name="T43" fmla="*/ 302 h 654"/>
                <a:gd name="T44" fmla="*/ 1669 w 3665"/>
                <a:gd name="T45" fmla="*/ 12 h 654"/>
                <a:gd name="T46" fmla="*/ 1596 w 3665"/>
                <a:gd name="T47" fmla="*/ 339 h 654"/>
                <a:gd name="T48" fmla="*/ 1705 w 3665"/>
                <a:gd name="T49" fmla="*/ 593 h 654"/>
                <a:gd name="T50" fmla="*/ 2068 w 3665"/>
                <a:gd name="T51" fmla="*/ 593 h 654"/>
                <a:gd name="T52" fmla="*/ 2177 w 3665"/>
                <a:gd name="T53" fmla="*/ 230 h 654"/>
                <a:gd name="T54" fmla="*/ 2032 w 3665"/>
                <a:gd name="T55" fmla="*/ 12 h 654"/>
                <a:gd name="T56" fmla="*/ 1887 w 3665"/>
                <a:gd name="T57" fmla="*/ 302 h 654"/>
                <a:gd name="T58" fmla="*/ 2068 w 3665"/>
                <a:gd name="T59" fmla="*/ 593 h 654"/>
                <a:gd name="T60" fmla="*/ 2358 w 3665"/>
                <a:gd name="T61" fmla="*/ 593 h 654"/>
                <a:gd name="T62" fmla="*/ 2503 w 3665"/>
                <a:gd name="T63" fmla="*/ 302 h 654"/>
                <a:gd name="T64" fmla="*/ 2286 w 3665"/>
                <a:gd name="T65" fmla="*/ 12 h 654"/>
                <a:gd name="T66" fmla="*/ 2213 w 3665"/>
                <a:gd name="T67" fmla="*/ 339 h 654"/>
                <a:gd name="T68" fmla="*/ 2358 w 3665"/>
                <a:gd name="T69" fmla="*/ 593 h 654"/>
                <a:gd name="T70" fmla="*/ 2685 w 3665"/>
                <a:gd name="T71" fmla="*/ 593 h 654"/>
                <a:gd name="T72" fmla="*/ 2757 w 3665"/>
                <a:gd name="T73" fmla="*/ 266 h 654"/>
                <a:gd name="T74" fmla="*/ 2612 w 3665"/>
                <a:gd name="T75" fmla="*/ 12 h 654"/>
                <a:gd name="T76" fmla="*/ 2540 w 3665"/>
                <a:gd name="T77" fmla="*/ 339 h 654"/>
                <a:gd name="T78" fmla="*/ 2685 w 3665"/>
                <a:gd name="T79" fmla="*/ 593 h 654"/>
                <a:gd name="T80" fmla="*/ 2975 w 3665"/>
                <a:gd name="T81" fmla="*/ 593 h 654"/>
                <a:gd name="T82" fmla="*/ 3084 w 3665"/>
                <a:gd name="T83" fmla="*/ 302 h 654"/>
                <a:gd name="T84" fmla="*/ 2903 w 3665"/>
                <a:gd name="T85" fmla="*/ 12 h 654"/>
                <a:gd name="T86" fmla="*/ 2794 w 3665"/>
                <a:gd name="T87" fmla="*/ 339 h 654"/>
                <a:gd name="T88" fmla="*/ 3011 w 3665"/>
                <a:gd name="T89" fmla="*/ 593 h 654"/>
                <a:gd name="T90" fmla="*/ 3265 w 3665"/>
                <a:gd name="T91" fmla="*/ 593 h 654"/>
                <a:gd name="T92" fmla="*/ 3374 w 3665"/>
                <a:gd name="T93" fmla="*/ 302 h 654"/>
                <a:gd name="T94" fmla="*/ 3229 w 3665"/>
                <a:gd name="T95" fmla="*/ 12 h 654"/>
                <a:gd name="T96" fmla="*/ 3120 w 3665"/>
                <a:gd name="T97" fmla="*/ 302 h 654"/>
                <a:gd name="T98" fmla="*/ 3665 w 3665"/>
                <a:gd name="T99" fmla="*/ 33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5" h="654">
                  <a:moveTo>
                    <a:pt x="0" y="302"/>
                  </a:moveTo>
                  <a:cubicBezTo>
                    <a:pt x="254" y="326"/>
                    <a:pt x="508" y="350"/>
                    <a:pt x="580" y="302"/>
                  </a:cubicBezTo>
                  <a:cubicBezTo>
                    <a:pt x="652" y="254"/>
                    <a:pt x="477" y="12"/>
                    <a:pt x="435" y="12"/>
                  </a:cubicBezTo>
                  <a:cubicBezTo>
                    <a:pt x="393" y="12"/>
                    <a:pt x="326" y="205"/>
                    <a:pt x="326" y="302"/>
                  </a:cubicBezTo>
                  <a:cubicBezTo>
                    <a:pt x="326" y="399"/>
                    <a:pt x="368" y="544"/>
                    <a:pt x="435" y="593"/>
                  </a:cubicBezTo>
                  <a:cubicBezTo>
                    <a:pt x="502" y="642"/>
                    <a:pt x="647" y="641"/>
                    <a:pt x="725" y="593"/>
                  </a:cubicBezTo>
                  <a:cubicBezTo>
                    <a:pt x="803" y="545"/>
                    <a:pt x="907" y="399"/>
                    <a:pt x="907" y="302"/>
                  </a:cubicBezTo>
                  <a:cubicBezTo>
                    <a:pt x="907" y="205"/>
                    <a:pt x="773" y="12"/>
                    <a:pt x="725" y="12"/>
                  </a:cubicBezTo>
                  <a:cubicBezTo>
                    <a:pt x="677" y="12"/>
                    <a:pt x="604" y="205"/>
                    <a:pt x="616" y="302"/>
                  </a:cubicBezTo>
                  <a:cubicBezTo>
                    <a:pt x="628" y="399"/>
                    <a:pt x="720" y="545"/>
                    <a:pt x="798" y="593"/>
                  </a:cubicBezTo>
                  <a:cubicBezTo>
                    <a:pt x="876" y="641"/>
                    <a:pt x="1016" y="648"/>
                    <a:pt x="1088" y="593"/>
                  </a:cubicBezTo>
                  <a:cubicBezTo>
                    <a:pt x="1160" y="538"/>
                    <a:pt x="1239" y="363"/>
                    <a:pt x="1233" y="266"/>
                  </a:cubicBezTo>
                  <a:cubicBezTo>
                    <a:pt x="1227" y="169"/>
                    <a:pt x="1100" y="6"/>
                    <a:pt x="1052" y="12"/>
                  </a:cubicBezTo>
                  <a:cubicBezTo>
                    <a:pt x="1004" y="18"/>
                    <a:pt x="937" y="205"/>
                    <a:pt x="943" y="302"/>
                  </a:cubicBezTo>
                  <a:cubicBezTo>
                    <a:pt x="949" y="399"/>
                    <a:pt x="1003" y="545"/>
                    <a:pt x="1088" y="593"/>
                  </a:cubicBezTo>
                  <a:cubicBezTo>
                    <a:pt x="1173" y="641"/>
                    <a:pt x="1373" y="647"/>
                    <a:pt x="1451" y="593"/>
                  </a:cubicBezTo>
                  <a:cubicBezTo>
                    <a:pt x="1529" y="539"/>
                    <a:pt x="1572" y="363"/>
                    <a:pt x="1560" y="266"/>
                  </a:cubicBezTo>
                  <a:cubicBezTo>
                    <a:pt x="1548" y="169"/>
                    <a:pt x="1427" y="12"/>
                    <a:pt x="1379" y="12"/>
                  </a:cubicBezTo>
                  <a:cubicBezTo>
                    <a:pt x="1331" y="12"/>
                    <a:pt x="1264" y="169"/>
                    <a:pt x="1270" y="266"/>
                  </a:cubicBezTo>
                  <a:cubicBezTo>
                    <a:pt x="1276" y="363"/>
                    <a:pt x="1337" y="539"/>
                    <a:pt x="1415" y="593"/>
                  </a:cubicBezTo>
                  <a:cubicBezTo>
                    <a:pt x="1493" y="647"/>
                    <a:pt x="1669" y="641"/>
                    <a:pt x="1741" y="593"/>
                  </a:cubicBezTo>
                  <a:cubicBezTo>
                    <a:pt x="1813" y="545"/>
                    <a:pt x="1862" y="399"/>
                    <a:pt x="1850" y="302"/>
                  </a:cubicBezTo>
                  <a:cubicBezTo>
                    <a:pt x="1838" y="205"/>
                    <a:pt x="1711" y="6"/>
                    <a:pt x="1669" y="12"/>
                  </a:cubicBezTo>
                  <a:cubicBezTo>
                    <a:pt x="1627" y="18"/>
                    <a:pt x="1590" y="242"/>
                    <a:pt x="1596" y="339"/>
                  </a:cubicBezTo>
                  <a:cubicBezTo>
                    <a:pt x="1602" y="436"/>
                    <a:pt x="1626" y="551"/>
                    <a:pt x="1705" y="593"/>
                  </a:cubicBezTo>
                  <a:cubicBezTo>
                    <a:pt x="1784" y="635"/>
                    <a:pt x="1989" y="654"/>
                    <a:pt x="2068" y="593"/>
                  </a:cubicBezTo>
                  <a:cubicBezTo>
                    <a:pt x="2147" y="532"/>
                    <a:pt x="2183" y="327"/>
                    <a:pt x="2177" y="230"/>
                  </a:cubicBezTo>
                  <a:cubicBezTo>
                    <a:pt x="2171" y="133"/>
                    <a:pt x="2080" y="0"/>
                    <a:pt x="2032" y="12"/>
                  </a:cubicBezTo>
                  <a:cubicBezTo>
                    <a:pt x="1984" y="24"/>
                    <a:pt x="1881" y="205"/>
                    <a:pt x="1887" y="302"/>
                  </a:cubicBezTo>
                  <a:cubicBezTo>
                    <a:pt x="1893" y="399"/>
                    <a:pt x="1990" y="545"/>
                    <a:pt x="2068" y="593"/>
                  </a:cubicBezTo>
                  <a:cubicBezTo>
                    <a:pt x="2146" y="641"/>
                    <a:pt x="2286" y="641"/>
                    <a:pt x="2358" y="593"/>
                  </a:cubicBezTo>
                  <a:cubicBezTo>
                    <a:pt x="2430" y="545"/>
                    <a:pt x="2515" y="399"/>
                    <a:pt x="2503" y="302"/>
                  </a:cubicBezTo>
                  <a:cubicBezTo>
                    <a:pt x="2491" y="205"/>
                    <a:pt x="2334" y="6"/>
                    <a:pt x="2286" y="12"/>
                  </a:cubicBezTo>
                  <a:cubicBezTo>
                    <a:pt x="2238" y="18"/>
                    <a:pt x="2201" y="242"/>
                    <a:pt x="2213" y="339"/>
                  </a:cubicBezTo>
                  <a:cubicBezTo>
                    <a:pt x="2225" y="436"/>
                    <a:pt x="2279" y="551"/>
                    <a:pt x="2358" y="593"/>
                  </a:cubicBezTo>
                  <a:cubicBezTo>
                    <a:pt x="2437" y="635"/>
                    <a:pt x="2619" y="647"/>
                    <a:pt x="2685" y="593"/>
                  </a:cubicBezTo>
                  <a:cubicBezTo>
                    <a:pt x="2751" y="539"/>
                    <a:pt x="2769" y="363"/>
                    <a:pt x="2757" y="266"/>
                  </a:cubicBezTo>
                  <a:cubicBezTo>
                    <a:pt x="2745" y="169"/>
                    <a:pt x="2648" y="0"/>
                    <a:pt x="2612" y="12"/>
                  </a:cubicBezTo>
                  <a:cubicBezTo>
                    <a:pt x="2576" y="24"/>
                    <a:pt x="2528" y="242"/>
                    <a:pt x="2540" y="339"/>
                  </a:cubicBezTo>
                  <a:cubicBezTo>
                    <a:pt x="2552" y="436"/>
                    <a:pt x="2613" y="551"/>
                    <a:pt x="2685" y="593"/>
                  </a:cubicBezTo>
                  <a:cubicBezTo>
                    <a:pt x="2757" y="635"/>
                    <a:pt x="2908" y="642"/>
                    <a:pt x="2975" y="593"/>
                  </a:cubicBezTo>
                  <a:cubicBezTo>
                    <a:pt x="3042" y="544"/>
                    <a:pt x="3096" y="399"/>
                    <a:pt x="3084" y="302"/>
                  </a:cubicBezTo>
                  <a:cubicBezTo>
                    <a:pt x="3072" y="205"/>
                    <a:pt x="2951" y="6"/>
                    <a:pt x="2903" y="12"/>
                  </a:cubicBezTo>
                  <a:cubicBezTo>
                    <a:pt x="2855" y="18"/>
                    <a:pt x="2776" y="242"/>
                    <a:pt x="2794" y="339"/>
                  </a:cubicBezTo>
                  <a:cubicBezTo>
                    <a:pt x="2812" y="436"/>
                    <a:pt x="2932" y="551"/>
                    <a:pt x="3011" y="593"/>
                  </a:cubicBezTo>
                  <a:cubicBezTo>
                    <a:pt x="3090" y="635"/>
                    <a:pt x="3204" y="642"/>
                    <a:pt x="3265" y="593"/>
                  </a:cubicBezTo>
                  <a:cubicBezTo>
                    <a:pt x="3326" y="544"/>
                    <a:pt x="3380" y="399"/>
                    <a:pt x="3374" y="302"/>
                  </a:cubicBezTo>
                  <a:cubicBezTo>
                    <a:pt x="3368" y="205"/>
                    <a:pt x="3271" y="12"/>
                    <a:pt x="3229" y="12"/>
                  </a:cubicBezTo>
                  <a:cubicBezTo>
                    <a:pt x="3187" y="12"/>
                    <a:pt x="3047" y="247"/>
                    <a:pt x="3120" y="302"/>
                  </a:cubicBezTo>
                  <a:cubicBezTo>
                    <a:pt x="3193" y="357"/>
                    <a:pt x="3568" y="333"/>
                    <a:pt x="3665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 rot="-1916998">
              <a:off x="2325688" y="5330825"/>
              <a:ext cx="1098550" cy="131763"/>
            </a:xfrm>
            <a:custGeom>
              <a:avLst/>
              <a:gdLst>
                <a:gd name="T0" fmla="*/ 0 w 3665"/>
                <a:gd name="T1" fmla="*/ 302 h 654"/>
                <a:gd name="T2" fmla="*/ 580 w 3665"/>
                <a:gd name="T3" fmla="*/ 302 h 654"/>
                <a:gd name="T4" fmla="*/ 435 w 3665"/>
                <a:gd name="T5" fmla="*/ 12 h 654"/>
                <a:gd name="T6" fmla="*/ 326 w 3665"/>
                <a:gd name="T7" fmla="*/ 302 h 654"/>
                <a:gd name="T8" fmla="*/ 435 w 3665"/>
                <a:gd name="T9" fmla="*/ 593 h 654"/>
                <a:gd name="T10" fmla="*/ 725 w 3665"/>
                <a:gd name="T11" fmla="*/ 593 h 654"/>
                <a:gd name="T12" fmla="*/ 907 w 3665"/>
                <a:gd name="T13" fmla="*/ 302 h 654"/>
                <a:gd name="T14" fmla="*/ 725 w 3665"/>
                <a:gd name="T15" fmla="*/ 12 h 654"/>
                <a:gd name="T16" fmla="*/ 616 w 3665"/>
                <a:gd name="T17" fmla="*/ 302 h 654"/>
                <a:gd name="T18" fmla="*/ 798 w 3665"/>
                <a:gd name="T19" fmla="*/ 593 h 654"/>
                <a:gd name="T20" fmla="*/ 1088 w 3665"/>
                <a:gd name="T21" fmla="*/ 593 h 654"/>
                <a:gd name="T22" fmla="*/ 1233 w 3665"/>
                <a:gd name="T23" fmla="*/ 266 h 654"/>
                <a:gd name="T24" fmla="*/ 1052 w 3665"/>
                <a:gd name="T25" fmla="*/ 12 h 654"/>
                <a:gd name="T26" fmla="*/ 943 w 3665"/>
                <a:gd name="T27" fmla="*/ 302 h 654"/>
                <a:gd name="T28" fmla="*/ 1088 w 3665"/>
                <a:gd name="T29" fmla="*/ 593 h 654"/>
                <a:gd name="T30" fmla="*/ 1451 w 3665"/>
                <a:gd name="T31" fmla="*/ 593 h 654"/>
                <a:gd name="T32" fmla="*/ 1560 w 3665"/>
                <a:gd name="T33" fmla="*/ 266 h 654"/>
                <a:gd name="T34" fmla="*/ 1379 w 3665"/>
                <a:gd name="T35" fmla="*/ 12 h 654"/>
                <a:gd name="T36" fmla="*/ 1270 w 3665"/>
                <a:gd name="T37" fmla="*/ 266 h 654"/>
                <a:gd name="T38" fmla="*/ 1415 w 3665"/>
                <a:gd name="T39" fmla="*/ 593 h 654"/>
                <a:gd name="T40" fmla="*/ 1741 w 3665"/>
                <a:gd name="T41" fmla="*/ 593 h 654"/>
                <a:gd name="T42" fmla="*/ 1850 w 3665"/>
                <a:gd name="T43" fmla="*/ 302 h 654"/>
                <a:gd name="T44" fmla="*/ 1669 w 3665"/>
                <a:gd name="T45" fmla="*/ 12 h 654"/>
                <a:gd name="T46" fmla="*/ 1596 w 3665"/>
                <a:gd name="T47" fmla="*/ 339 h 654"/>
                <a:gd name="T48" fmla="*/ 1705 w 3665"/>
                <a:gd name="T49" fmla="*/ 593 h 654"/>
                <a:gd name="T50" fmla="*/ 2068 w 3665"/>
                <a:gd name="T51" fmla="*/ 593 h 654"/>
                <a:gd name="T52" fmla="*/ 2177 w 3665"/>
                <a:gd name="T53" fmla="*/ 230 h 654"/>
                <a:gd name="T54" fmla="*/ 2032 w 3665"/>
                <a:gd name="T55" fmla="*/ 12 h 654"/>
                <a:gd name="T56" fmla="*/ 1887 w 3665"/>
                <a:gd name="T57" fmla="*/ 302 h 654"/>
                <a:gd name="T58" fmla="*/ 2068 w 3665"/>
                <a:gd name="T59" fmla="*/ 593 h 654"/>
                <a:gd name="T60" fmla="*/ 2358 w 3665"/>
                <a:gd name="T61" fmla="*/ 593 h 654"/>
                <a:gd name="T62" fmla="*/ 2503 w 3665"/>
                <a:gd name="T63" fmla="*/ 302 h 654"/>
                <a:gd name="T64" fmla="*/ 2286 w 3665"/>
                <a:gd name="T65" fmla="*/ 12 h 654"/>
                <a:gd name="T66" fmla="*/ 2213 w 3665"/>
                <a:gd name="T67" fmla="*/ 339 h 654"/>
                <a:gd name="T68" fmla="*/ 2358 w 3665"/>
                <a:gd name="T69" fmla="*/ 593 h 654"/>
                <a:gd name="T70" fmla="*/ 2685 w 3665"/>
                <a:gd name="T71" fmla="*/ 593 h 654"/>
                <a:gd name="T72" fmla="*/ 2757 w 3665"/>
                <a:gd name="T73" fmla="*/ 266 h 654"/>
                <a:gd name="T74" fmla="*/ 2612 w 3665"/>
                <a:gd name="T75" fmla="*/ 12 h 654"/>
                <a:gd name="T76" fmla="*/ 2540 w 3665"/>
                <a:gd name="T77" fmla="*/ 339 h 654"/>
                <a:gd name="T78" fmla="*/ 2685 w 3665"/>
                <a:gd name="T79" fmla="*/ 593 h 654"/>
                <a:gd name="T80" fmla="*/ 2975 w 3665"/>
                <a:gd name="T81" fmla="*/ 593 h 654"/>
                <a:gd name="T82" fmla="*/ 3084 w 3665"/>
                <a:gd name="T83" fmla="*/ 302 h 654"/>
                <a:gd name="T84" fmla="*/ 2903 w 3665"/>
                <a:gd name="T85" fmla="*/ 12 h 654"/>
                <a:gd name="T86" fmla="*/ 2794 w 3665"/>
                <a:gd name="T87" fmla="*/ 339 h 654"/>
                <a:gd name="T88" fmla="*/ 3011 w 3665"/>
                <a:gd name="T89" fmla="*/ 593 h 654"/>
                <a:gd name="T90" fmla="*/ 3265 w 3665"/>
                <a:gd name="T91" fmla="*/ 593 h 654"/>
                <a:gd name="T92" fmla="*/ 3374 w 3665"/>
                <a:gd name="T93" fmla="*/ 302 h 654"/>
                <a:gd name="T94" fmla="*/ 3229 w 3665"/>
                <a:gd name="T95" fmla="*/ 12 h 654"/>
                <a:gd name="T96" fmla="*/ 3120 w 3665"/>
                <a:gd name="T97" fmla="*/ 302 h 654"/>
                <a:gd name="T98" fmla="*/ 3665 w 3665"/>
                <a:gd name="T99" fmla="*/ 33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5" h="654">
                  <a:moveTo>
                    <a:pt x="0" y="302"/>
                  </a:moveTo>
                  <a:cubicBezTo>
                    <a:pt x="254" y="326"/>
                    <a:pt x="508" y="350"/>
                    <a:pt x="580" y="302"/>
                  </a:cubicBezTo>
                  <a:cubicBezTo>
                    <a:pt x="652" y="254"/>
                    <a:pt x="477" y="12"/>
                    <a:pt x="435" y="12"/>
                  </a:cubicBezTo>
                  <a:cubicBezTo>
                    <a:pt x="393" y="12"/>
                    <a:pt x="326" y="205"/>
                    <a:pt x="326" y="302"/>
                  </a:cubicBezTo>
                  <a:cubicBezTo>
                    <a:pt x="326" y="399"/>
                    <a:pt x="368" y="544"/>
                    <a:pt x="435" y="593"/>
                  </a:cubicBezTo>
                  <a:cubicBezTo>
                    <a:pt x="502" y="642"/>
                    <a:pt x="647" y="641"/>
                    <a:pt x="725" y="593"/>
                  </a:cubicBezTo>
                  <a:cubicBezTo>
                    <a:pt x="803" y="545"/>
                    <a:pt x="907" y="399"/>
                    <a:pt x="907" y="302"/>
                  </a:cubicBezTo>
                  <a:cubicBezTo>
                    <a:pt x="907" y="205"/>
                    <a:pt x="773" y="12"/>
                    <a:pt x="725" y="12"/>
                  </a:cubicBezTo>
                  <a:cubicBezTo>
                    <a:pt x="677" y="12"/>
                    <a:pt x="604" y="205"/>
                    <a:pt x="616" y="302"/>
                  </a:cubicBezTo>
                  <a:cubicBezTo>
                    <a:pt x="628" y="399"/>
                    <a:pt x="720" y="545"/>
                    <a:pt x="798" y="593"/>
                  </a:cubicBezTo>
                  <a:cubicBezTo>
                    <a:pt x="876" y="641"/>
                    <a:pt x="1016" y="648"/>
                    <a:pt x="1088" y="593"/>
                  </a:cubicBezTo>
                  <a:cubicBezTo>
                    <a:pt x="1160" y="538"/>
                    <a:pt x="1239" y="363"/>
                    <a:pt x="1233" y="266"/>
                  </a:cubicBezTo>
                  <a:cubicBezTo>
                    <a:pt x="1227" y="169"/>
                    <a:pt x="1100" y="6"/>
                    <a:pt x="1052" y="12"/>
                  </a:cubicBezTo>
                  <a:cubicBezTo>
                    <a:pt x="1004" y="18"/>
                    <a:pt x="937" y="205"/>
                    <a:pt x="943" y="302"/>
                  </a:cubicBezTo>
                  <a:cubicBezTo>
                    <a:pt x="949" y="399"/>
                    <a:pt x="1003" y="545"/>
                    <a:pt x="1088" y="593"/>
                  </a:cubicBezTo>
                  <a:cubicBezTo>
                    <a:pt x="1173" y="641"/>
                    <a:pt x="1373" y="647"/>
                    <a:pt x="1451" y="593"/>
                  </a:cubicBezTo>
                  <a:cubicBezTo>
                    <a:pt x="1529" y="539"/>
                    <a:pt x="1572" y="363"/>
                    <a:pt x="1560" y="266"/>
                  </a:cubicBezTo>
                  <a:cubicBezTo>
                    <a:pt x="1548" y="169"/>
                    <a:pt x="1427" y="12"/>
                    <a:pt x="1379" y="12"/>
                  </a:cubicBezTo>
                  <a:cubicBezTo>
                    <a:pt x="1331" y="12"/>
                    <a:pt x="1264" y="169"/>
                    <a:pt x="1270" y="266"/>
                  </a:cubicBezTo>
                  <a:cubicBezTo>
                    <a:pt x="1276" y="363"/>
                    <a:pt x="1337" y="539"/>
                    <a:pt x="1415" y="593"/>
                  </a:cubicBezTo>
                  <a:cubicBezTo>
                    <a:pt x="1493" y="647"/>
                    <a:pt x="1669" y="641"/>
                    <a:pt x="1741" y="593"/>
                  </a:cubicBezTo>
                  <a:cubicBezTo>
                    <a:pt x="1813" y="545"/>
                    <a:pt x="1862" y="399"/>
                    <a:pt x="1850" y="302"/>
                  </a:cubicBezTo>
                  <a:cubicBezTo>
                    <a:pt x="1838" y="205"/>
                    <a:pt x="1711" y="6"/>
                    <a:pt x="1669" y="12"/>
                  </a:cubicBezTo>
                  <a:cubicBezTo>
                    <a:pt x="1627" y="18"/>
                    <a:pt x="1590" y="242"/>
                    <a:pt x="1596" y="339"/>
                  </a:cubicBezTo>
                  <a:cubicBezTo>
                    <a:pt x="1602" y="436"/>
                    <a:pt x="1626" y="551"/>
                    <a:pt x="1705" y="593"/>
                  </a:cubicBezTo>
                  <a:cubicBezTo>
                    <a:pt x="1784" y="635"/>
                    <a:pt x="1989" y="654"/>
                    <a:pt x="2068" y="593"/>
                  </a:cubicBezTo>
                  <a:cubicBezTo>
                    <a:pt x="2147" y="532"/>
                    <a:pt x="2183" y="327"/>
                    <a:pt x="2177" y="230"/>
                  </a:cubicBezTo>
                  <a:cubicBezTo>
                    <a:pt x="2171" y="133"/>
                    <a:pt x="2080" y="0"/>
                    <a:pt x="2032" y="12"/>
                  </a:cubicBezTo>
                  <a:cubicBezTo>
                    <a:pt x="1984" y="24"/>
                    <a:pt x="1881" y="205"/>
                    <a:pt x="1887" y="302"/>
                  </a:cubicBezTo>
                  <a:cubicBezTo>
                    <a:pt x="1893" y="399"/>
                    <a:pt x="1990" y="545"/>
                    <a:pt x="2068" y="593"/>
                  </a:cubicBezTo>
                  <a:cubicBezTo>
                    <a:pt x="2146" y="641"/>
                    <a:pt x="2286" y="641"/>
                    <a:pt x="2358" y="593"/>
                  </a:cubicBezTo>
                  <a:cubicBezTo>
                    <a:pt x="2430" y="545"/>
                    <a:pt x="2515" y="399"/>
                    <a:pt x="2503" y="302"/>
                  </a:cubicBezTo>
                  <a:cubicBezTo>
                    <a:pt x="2491" y="205"/>
                    <a:pt x="2334" y="6"/>
                    <a:pt x="2286" y="12"/>
                  </a:cubicBezTo>
                  <a:cubicBezTo>
                    <a:pt x="2238" y="18"/>
                    <a:pt x="2201" y="242"/>
                    <a:pt x="2213" y="339"/>
                  </a:cubicBezTo>
                  <a:cubicBezTo>
                    <a:pt x="2225" y="436"/>
                    <a:pt x="2279" y="551"/>
                    <a:pt x="2358" y="593"/>
                  </a:cubicBezTo>
                  <a:cubicBezTo>
                    <a:pt x="2437" y="635"/>
                    <a:pt x="2619" y="647"/>
                    <a:pt x="2685" y="593"/>
                  </a:cubicBezTo>
                  <a:cubicBezTo>
                    <a:pt x="2751" y="539"/>
                    <a:pt x="2769" y="363"/>
                    <a:pt x="2757" y="266"/>
                  </a:cubicBezTo>
                  <a:cubicBezTo>
                    <a:pt x="2745" y="169"/>
                    <a:pt x="2648" y="0"/>
                    <a:pt x="2612" y="12"/>
                  </a:cubicBezTo>
                  <a:cubicBezTo>
                    <a:pt x="2576" y="24"/>
                    <a:pt x="2528" y="242"/>
                    <a:pt x="2540" y="339"/>
                  </a:cubicBezTo>
                  <a:cubicBezTo>
                    <a:pt x="2552" y="436"/>
                    <a:pt x="2613" y="551"/>
                    <a:pt x="2685" y="593"/>
                  </a:cubicBezTo>
                  <a:cubicBezTo>
                    <a:pt x="2757" y="635"/>
                    <a:pt x="2908" y="642"/>
                    <a:pt x="2975" y="593"/>
                  </a:cubicBezTo>
                  <a:cubicBezTo>
                    <a:pt x="3042" y="544"/>
                    <a:pt x="3096" y="399"/>
                    <a:pt x="3084" y="302"/>
                  </a:cubicBezTo>
                  <a:cubicBezTo>
                    <a:pt x="3072" y="205"/>
                    <a:pt x="2951" y="6"/>
                    <a:pt x="2903" y="12"/>
                  </a:cubicBezTo>
                  <a:cubicBezTo>
                    <a:pt x="2855" y="18"/>
                    <a:pt x="2776" y="242"/>
                    <a:pt x="2794" y="339"/>
                  </a:cubicBezTo>
                  <a:cubicBezTo>
                    <a:pt x="2812" y="436"/>
                    <a:pt x="2932" y="551"/>
                    <a:pt x="3011" y="593"/>
                  </a:cubicBezTo>
                  <a:cubicBezTo>
                    <a:pt x="3090" y="635"/>
                    <a:pt x="3204" y="642"/>
                    <a:pt x="3265" y="593"/>
                  </a:cubicBezTo>
                  <a:cubicBezTo>
                    <a:pt x="3326" y="544"/>
                    <a:pt x="3380" y="399"/>
                    <a:pt x="3374" y="302"/>
                  </a:cubicBezTo>
                  <a:cubicBezTo>
                    <a:pt x="3368" y="205"/>
                    <a:pt x="3271" y="12"/>
                    <a:pt x="3229" y="12"/>
                  </a:cubicBezTo>
                  <a:cubicBezTo>
                    <a:pt x="3187" y="12"/>
                    <a:pt x="3047" y="247"/>
                    <a:pt x="3120" y="302"/>
                  </a:cubicBezTo>
                  <a:cubicBezTo>
                    <a:pt x="3193" y="357"/>
                    <a:pt x="3568" y="333"/>
                    <a:pt x="3665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3478213" y="4408488"/>
              <a:ext cx="1730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Slide Number Placeholder 3"/>
          <p:cNvSpPr txBox="1">
            <a:spLocks/>
          </p:cNvSpPr>
          <p:nvPr/>
        </p:nvSpPr>
        <p:spPr bwMode="auto">
          <a:xfrm>
            <a:off x="6643221" y="6460765"/>
            <a:ext cx="2132853" cy="3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 anchor="ctr"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B0EB741-A9FB-C94D-BE86-2CBA455B2CE8}" type="slidenum">
              <a:rPr lang="en-US" sz="1800">
                <a:solidFill>
                  <a:srgbClr val="FF0000"/>
                </a:solidFill>
              </a:rPr>
              <a:pPr algn="r" eaLnBrk="1" hangingPunct="1"/>
              <a:t>18</a:t>
            </a:fld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2" name="Picture 1" descr="Screen Shot 2014-05-03 at 10.21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0" t="24614" r="9922" b="45674"/>
          <a:stretch/>
        </p:blipFill>
        <p:spPr>
          <a:xfrm>
            <a:off x="1066800" y="2057400"/>
            <a:ext cx="2681431" cy="1295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91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latin typeface="Tahoma"/>
                <a:cs typeface="Tahoma"/>
              </a:rPr>
              <a:t>The </a:t>
            </a:r>
            <a:r>
              <a:rPr lang="en-US" sz="1800" dirty="0">
                <a:latin typeface="Tahoma"/>
                <a:cs typeface="Tahoma"/>
              </a:rPr>
              <a:t>strong force does not get weaker with large distances (opposite to the EM force</a:t>
            </a:r>
            <a:r>
              <a:rPr lang="en-US" sz="1800" dirty="0" smtClean="0">
                <a:latin typeface="Tahoma"/>
                <a:cs typeface="Tahoma"/>
              </a:rPr>
              <a:t>) </a:t>
            </a:r>
            <a:r>
              <a:rPr lang="en-US" sz="1800" dirty="0">
                <a:latin typeface="Tahoma"/>
                <a:cs typeface="Tahoma"/>
              </a:rPr>
              <a:t>and blows up at distances around 10</a:t>
            </a:r>
            <a:r>
              <a:rPr lang="en-US" sz="1800" baseline="30000" dirty="0">
                <a:latin typeface="Tahoma"/>
                <a:cs typeface="Tahoma"/>
              </a:rPr>
              <a:t>-15 </a:t>
            </a:r>
            <a:r>
              <a:rPr lang="en-US" sz="1800" dirty="0" smtClean="0">
                <a:latin typeface="Tahoma"/>
                <a:cs typeface="Tahoma"/>
              </a:rPr>
              <a:t>m (the </a:t>
            </a:r>
            <a:r>
              <a:rPr lang="en-US" sz="1800" dirty="0">
                <a:latin typeface="Tahoma"/>
                <a:cs typeface="Tahoma"/>
              </a:rPr>
              <a:t>radius of the </a:t>
            </a:r>
            <a:r>
              <a:rPr lang="en-US" sz="1800" dirty="0" smtClean="0">
                <a:latin typeface="Tahoma"/>
                <a:cs typeface="Tahoma"/>
              </a:rPr>
              <a:t>nucleon)</a:t>
            </a:r>
            <a:endParaRPr lang="en-US" sz="1800" dirty="0">
              <a:latin typeface="Tahoma"/>
              <a:cs typeface="Tahoma"/>
            </a:endParaRPr>
          </a:p>
        </p:txBody>
      </p:sp>
      <p:pic>
        <p:nvPicPr>
          <p:cNvPr id="5" name="Picture 4" descr="Screen Shot 2014-05-03 at 11.58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8400"/>
            <a:ext cx="4616135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9144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Gluons are the messengers for the quark-quark interactions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Tahoma"/>
                <a:cs typeface="Tahoma"/>
              </a:rPr>
              <a:t>Quantum</a:t>
            </a:r>
            <a:r>
              <a:rPr lang="en-US" sz="1800" dirty="0" smtClean="0">
                <a:solidFill>
                  <a:srgbClr val="3366FF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Tahoma"/>
                <a:cs typeface="Tahoma"/>
              </a:rPr>
              <a:t>C</a:t>
            </a:r>
            <a:r>
              <a:rPr lang="en-US" sz="1800" dirty="0">
                <a:solidFill>
                  <a:srgbClr val="00B050"/>
                </a:solidFill>
                <a:latin typeface="Tahoma"/>
                <a:cs typeface="Tahoma"/>
              </a:rPr>
              <a:t>hromo</a:t>
            </a:r>
            <a:r>
              <a:rPr lang="en-US" sz="1800" dirty="0">
                <a:solidFill>
                  <a:srgbClr val="3366FF"/>
                </a:solidFill>
                <a:latin typeface="Tahoma"/>
                <a:cs typeface="Tahoma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Tahoma"/>
                <a:cs typeface="Tahoma"/>
              </a:rPr>
              <a:t>D</a:t>
            </a:r>
            <a:r>
              <a:rPr lang="en-US" sz="1800" dirty="0" smtClean="0">
                <a:solidFill>
                  <a:srgbClr val="3366FF"/>
                </a:solidFill>
                <a:latin typeface="Tahoma"/>
                <a:cs typeface="Tahoma"/>
              </a:rPr>
              <a:t>ynamics (</a:t>
            </a:r>
            <a:r>
              <a:rPr lang="en-US" sz="1800" dirty="0">
                <a:latin typeface="Tahoma"/>
                <a:cs typeface="Tahoma"/>
              </a:rPr>
              <a:t>QCD </a:t>
            </a:r>
            <a:r>
              <a:rPr lang="en-US" sz="1800" dirty="0" smtClean="0">
                <a:latin typeface="Tahoma"/>
                <a:cs typeface="Tahoma"/>
              </a:rPr>
              <a:t>)</a:t>
            </a:r>
            <a:r>
              <a:rPr lang="en-US" sz="1800" dirty="0" smtClean="0">
                <a:solidFill>
                  <a:srgbClr val="3366FF"/>
                </a:solidFill>
                <a:latin typeface="Tahoma"/>
                <a:cs typeface="Tahoma"/>
              </a:rPr>
              <a:t> </a:t>
            </a:r>
            <a:r>
              <a:rPr lang="en-US" sz="1800" dirty="0" smtClean="0">
                <a:latin typeface="Tahoma"/>
                <a:cs typeface="Tahoma"/>
              </a:rPr>
              <a:t>is the theory that governs their </a:t>
            </a:r>
            <a:r>
              <a:rPr lang="en-US" sz="1800" dirty="0" err="1" smtClean="0">
                <a:latin typeface="Tahoma"/>
                <a:cs typeface="Tahoma"/>
              </a:rPr>
              <a:t>behaviour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3200400"/>
            <a:ext cx="3790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ahoma"/>
                <a:cs typeface="Tahoma"/>
              </a:rPr>
              <a:t>Gluons carry color charge, and we can draw 3- and 4- gluon diagrams </a:t>
            </a:r>
            <a:r>
              <a:rPr lang="en-US" sz="1600" i="1" u="sng" dirty="0" smtClean="0">
                <a:solidFill>
                  <a:srgbClr val="FF0000"/>
                </a:solidFill>
                <a:latin typeface="Tahoma"/>
                <a:cs typeface="Tahoma"/>
              </a:rPr>
              <a:t>(self-interaction)</a:t>
            </a:r>
            <a:endParaRPr lang="en-US" sz="1600" i="1" u="sng" dirty="0"/>
          </a:p>
        </p:txBody>
      </p:sp>
      <p:pic>
        <p:nvPicPr>
          <p:cNvPr id="19" name="Picture 18" descr="Screen Shot 2014-05-03 at 10.21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71930" r="3661"/>
          <a:stretch/>
        </p:blipFill>
        <p:spPr>
          <a:xfrm>
            <a:off x="609600" y="3962400"/>
            <a:ext cx="2970188" cy="121490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-76200" y="0"/>
            <a:ext cx="9220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Q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uantum 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hromo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</a:t>
            </a: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y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namics</a:t>
            </a:r>
            <a:endParaRPr lang="en-US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11" name="Picture 10" descr="Screen Shot 2013-03-21 at 16.40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0"/>
            <a:ext cx="3402739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37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4" name="Slide Number Placeholder 3"/>
          <p:cNvSpPr txBox="1">
            <a:spLocks/>
          </p:cNvSpPr>
          <p:nvPr/>
        </p:nvSpPr>
        <p:spPr bwMode="auto">
          <a:xfrm>
            <a:off x="6643221" y="6460765"/>
            <a:ext cx="2132853" cy="3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 anchor="ctr"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892DC9-2FCE-AF42-8339-964691138F8E}" type="slidenum">
              <a:rPr lang="en-US" sz="1800">
                <a:solidFill>
                  <a:srgbClr val="FF0000"/>
                </a:solidFill>
              </a:rPr>
              <a:pPr algn="r" eaLnBrk="1" hangingPunct="1"/>
              <a:t>19</a:t>
            </a:fld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544" y="116898"/>
            <a:ext cx="2223434" cy="403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4751294" y="36801"/>
            <a:ext cx="4392706" cy="7338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bg1"/>
                </a:solidFill>
                <a:latin typeface="Trebuchet MS" charset="0"/>
                <a:cs typeface="Trebuchet MS" charset="0"/>
              </a:rPr>
              <a:t>QCD Success !</a:t>
            </a:r>
          </a:p>
        </p:txBody>
      </p:sp>
      <p:pic>
        <p:nvPicPr>
          <p:cNvPr id="33797" name="Picture 23" descr="Screen Shot 2012-11-12 at 11.48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r="13924" b="3683"/>
          <a:stretch>
            <a:fillRect/>
          </a:stretch>
        </p:blipFill>
        <p:spPr bwMode="auto">
          <a:xfrm>
            <a:off x="5080000" y="770659"/>
            <a:ext cx="3884706" cy="50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alphaModFix amt="69000"/>
          </a:blip>
          <a:srcRect/>
          <a:stretch>
            <a:fillRect/>
          </a:stretch>
        </p:blipFill>
        <p:spPr bwMode="auto">
          <a:xfrm>
            <a:off x="5819902" y="1516423"/>
            <a:ext cx="2659529" cy="368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Screen shot 2013-02-09 at 3.52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5" y="4203989"/>
            <a:ext cx="5090272" cy="261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624978" y="1238250"/>
            <a:ext cx="2604434" cy="2750753"/>
          </a:xfrm>
          <a:prstGeom prst="rect">
            <a:avLst/>
          </a:prstGeom>
          <a:noFill/>
        </p:spPr>
        <p:txBody>
          <a:bodyPr lIns="57150" tIns="28575" rIns="57150" bIns="28575">
            <a:spAutoFit/>
          </a:bodyPr>
          <a:lstStyle/>
          <a:p>
            <a:pPr defTabSz="571500">
              <a:defRPr/>
            </a:pPr>
            <a:r>
              <a:rPr lang="en-US" sz="2500" kern="0" dirty="0">
                <a:solidFill>
                  <a:srgbClr val="FFFF00"/>
                </a:solidFill>
                <a:latin typeface="Tahoma"/>
                <a:cs typeface="Tahoma"/>
              </a:rPr>
              <a:t>Measure e-p @   0.3 </a:t>
            </a:r>
            <a:r>
              <a:rPr lang="en-US" sz="2500" kern="0" dirty="0" err="1">
                <a:solidFill>
                  <a:srgbClr val="FFFF00"/>
                </a:solidFill>
                <a:latin typeface="Tahoma"/>
                <a:cs typeface="Tahoma"/>
              </a:rPr>
              <a:t>TeV</a:t>
            </a:r>
            <a:r>
              <a:rPr lang="en-US" sz="2500" kern="0" dirty="0">
                <a:solidFill>
                  <a:srgbClr val="FFFF00"/>
                </a:solidFill>
                <a:latin typeface="Tahoma"/>
                <a:cs typeface="Tahoma"/>
              </a:rPr>
              <a:t> (HERA)</a:t>
            </a:r>
          </a:p>
          <a:p>
            <a:pPr defTabSz="571500">
              <a:defRPr/>
            </a:pPr>
            <a:endParaRPr lang="en-US" sz="2500" kern="0" dirty="0">
              <a:solidFill>
                <a:srgbClr val="FFFF00"/>
              </a:solidFill>
              <a:latin typeface="Tahoma"/>
              <a:cs typeface="Tahoma"/>
            </a:endParaRPr>
          </a:p>
          <a:p>
            <a:pPr defTabSz="571500">
              <a:defRPr/>
            </a:pPr>
            <a:endParaRPr lang="en-US" sz="2500" kern="0" dirty="0">
              <a:solidFill>
                <a:srgbClr val="FFFF00"/>
              </a:solidFill>
              <a:latin typeface="Tahoma"/>
              <a:cs typeface="Tahoma"/>
            </a:endParaRPr>
          </a:p>
          <a:p>
            <a:pPr defTabSz="571500">
              <a:defRPr/>
            </a:pPr>
            <a:r>
              <a:rPr lang="en-US" sz="2500" kern="0" dirty="0">
                <a:solidFill>
                  <a:srgbClr val="FFFF00"/>
                </a:solidFill>
                <a:latin typeface="Tahoma"/>
                <a:cs typeface="Tahoma"/>
              </a:rPr>
              <a:t>p-p and p-p at 0.2, 1.96, and 7 </a:t>
            </a:r>
            <a:r>
              <a:rPr lang="en-US" sz="2500" kern="0" dirty="0" err="1">
                <a:solidFill>
                  <a:srgbClr val="FFFF00"/>
                </a:solidFill>
                <a:latin typeface="Tahoma"/>
                <a:cs typeface="Tahoma"/>
              </a:rPr>
              <a:t>TeV</a:t>
            </a:r>
            <a:endParaRPr lang="en-US" sz="2500" kern="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cxnSp>
        <p:nvCxnSpPr>
          <p:cNvPr id="33801" name="Straight Connector 17"/>
          <p:cNvCxnSpPr>
            <a:cxnSpLocks noChangeShapeType="1"/>
          </p:cNvCxnSpPr>
          <p:nvPr/>
        </p:nvCxnSpPr>
        <p:spPr bwMode="auto">
          <a:xfrm>
            <a:off x="4143935" y="2819400"/>
            <a:ext cx="12326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677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Lecture Scheme</a:t>
            </a:r>
            <a:endParaRPr lang="en-US" b="0" kern="1200" cap="small" spc="300" dirty="0">
              <a:solidFill>
                <a:srgbClr val="FF0000"/>
              </a:solidFill>
              <a:latin typeface="Times New Roman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929944"/>
            <a:ext cx="3729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1"/>
            <a:r>
              <a:rPr lang="en-US" sz="1800" b="1" dirty="0" smtClean="0">
                <a:solidFill>
                  <a:srgbClr val="FF0000"/>
                </a:solidFill>
                <a:latin typeface="Tahoma"/>
                <a:cs typeface="Tahoma"/>
              </a:rPr>
              <a:t>DAY 1 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Introduction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History and Basics of Electron Scattering </a:t>
            </a:r>
            <a:r>
              <a:rPr lang="en-US" sz="1800" i="1" dirty="0" smtClean="0">
                <a:latin typeface="Tahoma"/>
                <a:cs typeface="Tahoma"/>
              </a:rPr>
              <a:t>– Some Reminders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Jefferson Lab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1D to 3D Nucleon Structure</a:t>
            </a:r>
          </a:p>
          <a:p>
            <a:pPr marL="980100" lvl="2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Form Factors and PDFs</a:t>
            </a:r>
          </a:p>
          <a:p>
            <a:pPr marL="980100" lvl="2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latin typeface="Tahoma"/>
                <a:cs typeface="Tahoma"/>
              </a:rPr>
              <a:t>Large x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Tahoma"/>
                <a:cs typeface="Tahoma"/>
              </a:rPr>
              <a:t>Nucleons in the Nuclear Medium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1800" dirty="0" smtClean="0">
              <a:latin typeface="Tahoma"/>
              <a:cs typeface="Tahoma"/>
            </a:endParaRPr>
          </a:p>
          <a:p>
            <a:pPr marL="180000" lvl="1"/>
            <a:r>
              <a:rPr lang="en-US" sz="1800" b="1" dirty="0" smtClean="0">
                <a:solidFill>
                  <a:srgbClr val="FF0000"/>
                </a:solidFill>
                <a:latin typeface="Tahoma"/>
                <a:cs typeface="Tahoma"/>
              </a:rPr>
              <a:t>DAY 2 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i="1" dirty="0" smtClean="0">
                <a:latin typeface="Tahoma"/>
                <a:cs typeface="Tahoma"/>
              </a:rPr>
              <a:t>Finish What I Didn’t Yet From Day 1!</a:t>
            </a:r>
            <a:endParaRPr lang="en-US" sz="1800" b="1" i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Tahoma"/>
                <a:cs typeface="Tahoma"/>
              </a:rPr>
              <a:t>The Electron Ion Collider</a:t>
            </a:r>
            <a:endParaRPr lang="en-US" sz="1800" b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1800" i="1" dirty="0" smtClean="0">
              <a:latin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18" y="849655"/>
            <a:ext cx="911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in·ter·face</a:t>
            </a:r>
            <a:endParaRPr lang="en-US" sz="1800" dirty="0"/>
          </a:p>
          <a:p>
            <a:r>
              <a:rPr lang="en-US" sz="1800" dirty="0"/>
              <a:t>ˈin(t)</a:t>
            </a:r>
            <a:r>
              <a:rPr lang="en-US" sz="1800" dirty="0" err="1"/>
              <a:t>ərˌ</a:t>
            </a:r>
            <a:r>
              <a:rPr lang="en-US" sz="1800" dirty="0" err="1" smtClean="0"/>
              <a:t>fās</a:t>
            </a:r>
            <a:r>
              <a:rPr lang="en-US" sz="1800" dirty="0" smtClean="0"/>
              <a:t>/  </a:t>
            </a:r>
            <a:r>
              <a:rPr lang="en-US" sz="1800" i="1" dirty="0" smtClean="0"/>
              <a:t>noun</a:t>
            </a:r>
            <a:endParaRPr lang="en-US" sz="1800" dirty="0"/>
          </a:p>
          <a:p>
            <a:r>
              <a:rPr lang="en-US" sz="1800" dirty="0"/>
              <a:t>1. </a:t>
            </a:r>
            <a:r>
              <a:rPr lang="en-US" sz="1800" dirty="0" smtClean="0"/>
              <a:t>a </a:t>
            </a:r>
            <a:r>
              <a:rPr lang="en-US" sz="1800" dirty="0"/>
              <a:t>point where two systems, subjects, </a:t>
            </a:r>
            <a:r>
              <a:rPr lang="en-US" sz="1800" dirty="0" smtClean="0"/>
              <a:t>etc</a:t>
            </a:r>
            <a:r>
              <a:rPr lang="en-US" sz="1800" dirty="0"/>
              <a:t>., meet and interact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764704"/>
            <a:ext cx="2628900" cy="309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2" y="3863504"/>
            <a:ext cx="3439828" cy="2589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298" y="4319736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592700"/>
            <a:ext cx="2962318" cy="21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940275"/>
            <a:ext cx="5143872" cy="432760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49" name="Slide Number Placeholder 3"/>
          <p:cNvSpPr txBox="1">
            <a:spLocks/>
          </p:cNvSpPr>
          <p:nvPr/>
        </p:nvSpPr>
        <p:spPr bwMode="auto">
          <a:xfrm>
            <a:off x="6643221" y="6460765"/>
            <a:ext cx="2132853" cy="3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 anchor="ctr"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B0EB741-A9FB-C94D-BE86-2CBA455B2CE8}" type="slidenum">
              <a:rPr lang="en-US" sz="1800">
                <a:solidFill>
                  <a:srgbClr val="FF0000"/>
                </a:solidFill>
              </a:rPr>
              <a:pPr algn="r" eaLnBrk="1" hangingPunct="1"/>
              <a:t>20</a:t>
            </a:fld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18" y="771131"/>
            <a:ext cx="673486" cy="67348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115616" y="141947"/>
            <a:ext cx="92202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Q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uantum </a:t>
            </a:r>
            <a:r>
              <a:rPr lang="en-US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</a:t>
            </a:r>
            <a:r>
              <a:rPr lang="en-US" b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hromo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</a:t>
            </a:r>
            <a:r>
              <a:rPr lang="en-US" b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ynamics</a:t>
            </a:r>
            <a:endParaRPr lang="en-US" b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25" y="916613"/>
            <a:ext cx="8979065" cy="5801199"/>
            <a:chOff x="204694" y="658322"/>
            <a:chExt cx="8979065" cy="5801199"/>
          </a:xfrm>
        </p:grpSpPr>
        <p:graphicFrame>
          <p:nvGraphicFramePr>
            <p:cNvPr id="31750" name="Object 1029"/>
            <p:cNvGraphicFramePr>
              <a:graphicFrameLocks noChangeAspect="1"/>
            </p:cNvGraphicFramePr>
            <p:nvPr>
              <p:extLst/>
            </p:nvPr>
          </p:nvGraphicFramePr>
          <p:xfrm>
            <a:off x="204694" y="1483518"/>
            <a:ext cx="5617882" cy="4648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7" name="Image" r:id="rId5" imgW="7144747" imgH="5706272" progId="Photoshop.Image.7">
                    <p:embed/>
                  </p:oleObj>
                </mc:Choice>
                <mc:Fallback>
                  <p:oleObj name="Image" r:id="rId5" imgW="7144747" imgH="5706272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694" y="1483518"/>
                          <a:ext cx="5617882" cy="46484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752" name="Group 1"/>
            <p:cNvGrpSpPr>
              <a:grpSpLocks/>
            </p:cNvGrpSpPr>
            <p:nvPr/>
          </p:nvGrpSpPr>
          <p:grpSpPr bwMode="auto">
            <a:xfrm>
              <a:off x="3826435" y="658322"/>
              <a:ext cx="5276283" cy="3654578"/>
              <a:chOff x="6934201" y="489747"/>
              <a:chExt cx="8969679" cy="5755616"/>
            </a:xfrm>
          </p:grpSpPr>
          <p:pic>
            <p:nvPicPr>
              <p:cNvPr id="31753" name="Picture 103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22" r="12779"/>
              <a:stretch>
                <a:fillRect/>
              </a:stretch>
            </p:blipFill>
            <p:spPr bwMode="auto">
              <a:xfrm>
                <a:off x="6934201" y="2179416"/>
                <a:ext cx="2934176" cy="4065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23"/>
              <p:cNvSpPr>
                <a:spLocks noChangeArrowheads="1"/>
              </p:cNvSpPr>
              <p:nvPr/>
            </p:nvSpPr>
            <p:spPr bwMode="auto">
              <a:xfrm>
                <a:off x="10434750" y="489747"/>
                <a:ext cx="5469130" cy="3722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6304" tIns="73152" rIns="146304" bIns="73152">
                <a:spAutoFit/>
              </a:bodyPr>
              <a:lstStyle/>
              <a:p>
                <a:pPr>
                  <a:defRPr/>
                </a:pPr>
                <a:r>
                  <a:rPr lang="en-US" sz="1600" b="1" i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ahoma"/>
                    <a:cs typeface="Tahoma"/>
                  </a:rPr>
                  <a:t>At short distances</a:t>
                </a:r>
                <a:r>
                  <a:rPr lang="en-US" sz="16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ahoma"/>
                    <a:cs typeface="Tahoma"/>
                  </a:rPr>
                  <a:t> </a:t>
                </a:r>
                <a:endParaRPr lang="en-US" sz="1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ahoma"/>
                  <a:cs typeface="Tahoma"/>
                </a:endParaRPr>
              </a:p>
              <a:p>
                <a:pPr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quarks </a:t>
                </a:r>
                <a:r>
                  <a:rPr lang="en-US" sz="1600" dirty="0">
                    <a:solidFill>
                      <a:srgbClr val="000000"/>
                    </a:solidFill>
                    <a:latin typeface="Tahoma"/>
                    <a:cs typeface="Tahoma"/>
                  </a:rPr>
                  <a:t>move as though they are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free → </a:t>
                </a:r>
                <a:r>
                  <a:rPr lang="en-US" altLang="zh-CN" sz="1600" b="1" dirty="0" smtClean="0">
                    <a:solidFill>
                      <a:srgbClr val="008000"/>
                    </a:solidFill>
                    <a:latin typeface="Tahoma"/>
                    <a:ea typeface="Tahoma" charset="0"/>
                    <a:cs typeface="Tahoma"/>
                    <a:sym typeface="Wingdings" charset="0"/>
                  </a:rPr>
                  <a:t>Asymptotic </a:t>
                </a:r>
                <a:r>
                  <a:rPr lang="en-US" altLang="zh-CN" sz="1600" b="1" dirty="0">
                    <a:solidFill>
                      <a:srgbClr val="008000"/>
                    </a:solidFill>
                    <a:latin typeface="Tahoma"/>
                    <a:ea typeface="Tahoma" charset="0"/>
                    <a:cs typeface="Tahoma"/>
                    <a:sym typeface="Wingdings" charset="0"/>
                  </a:rPr>
                  <a:t>freedom </a:t>
                </a:r>
              </a:p>
              <a:p>
                <a:pPr>
                  <a:defRPr/>
                </a:pPr>
                <a:r>
                  <a:rPr lang="en-US" sz="1600" dirty="0" smtClean="0">
                    <a:latin typeface="Tahoma"/>
                    <a:cs typeface="Tahoma"/>
                  </a:rPr>
                  <a:t>Physics </a:t>
                </a:r>
                <a:r>
                  <a:rPr lang="en-US" sz="1600" dirty="0">
                    <a:latin typeface="Tahoma"/>
                    <a:cs typeface="Tahoma"/>
                  </a:rPr>
                  <a:t>at short distance is understood through perturbation </a:t>
                </a:r>
                <a:r>
                  <a:rPr lang="en-US" sz="1600" dirty="0" smtClean="0">
                    <a:latin typeface="Tahoma"/>
                    <a:cs typeface="Tahoma"/>
                  </a:rPr>
                  <a:t>theory - </a:t>
                </a:r>
                <a:r>
                  <a:rPr lang="el-GR" sz="1600" dirty="0" smtClean="0">
                    <a:latin typeface="Tahoma"/>
                    <a:cs typeface="Tahoma"/>
                  </a:rPr>
                  <a:t>α</a:t>
                </a:r>
                <a:r>
                  <a:rPr lang="el-GR" sz="1600" baseline="-25000" dirty="0" smtClean="0">
                    <a:latin typeface="Tahoma"/>
                    <a:cs typeface="Tahoma"/>
                  </a:rPr>
                  <a:t>s</a:t>
                </a:r>
                <a:r>
                  <a:rPr lang="el-GR" sz="1600" dirty="0" smtClean="0">
                    <a:latin typeface="Tahoma"/>
                    <a:cs typeface="Tahoma"/>
                  </a:rPr>
                  <a:t>(m</a:t>
                </a:r>
                <a:r>
                  <a:rPr lang="el-GR" sz="1600" baseline="-25000" dirty="0" smtClean="0">
                    <a:latin typeface="Tahoma"/>
                    <a:cs typeface="Tahoma"/>
                  </a:rPr>
                  <a:t>Z</a:t>
                </a:r>
                <a:r>
                  <a:rPr lang="el-GR" sz="1600" dirty="0" smtClean="0">
                    <a:latin typeface="Tahoma"/>
                    <a:cs typeface="Tahoma"/>
                  </a:rPr>
                  <a:t>)= 0.1189(10)</a:t>
                </a:r>
                <a:endParaRPr lang="en-US" sz="1600" dirty="0" smtClean="0">
                  <a:latin typeface="Tahoma"/>
                  <a:cs typeface="Tahoma"/>
                </a:endParaRPr>
              </a:p>
              <a:p>
                <a:pPr>
                  <a:defRPr/>
                </a:pP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Trebuchet MS"/>
                    <a:ea typeface="Tahoma" charset="0"/>
                    <a:cs typeface="Trebuchet MS"/>
                    <a:sym typeface="Wingdings" charset="0"/>
                  </a:rPr>
                  <a:t>Perturbative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Trebuchet MS"/>
                    <a:ea typeface="Tahoma" charset="0"/>
                    <a:cs typeface="Trebuchet MS"/>
                    <a:sym typeface="Wingdings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rebuchet MS"/>
                    <a:ea typeface="Tahoma" charset="0"/>
                    <a:cs typeface="Trebuchet MS"/>
                    <a:sym typeface="Wingdings" charset="0"/>
                  </a:rPr>
                  <a:t>QCD </a:t>
                </a:r>
                <a:r>
                  <a:rPr lang="en-US" sz="1600" b="1" dirty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tested up to 1%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level</a:t>
                </a:r>
                <a:endParaRPr lang="en-US" sz="1600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019261" y="3110912"/>
              <a:ext cx="8164498" cy="3348609"/>
              <a:chOff x="1019261" y="3110912"/>
              <a:chExt cx="8164498" cy="3348609"/>
            </a:xfrm>
          </p:grpSpPr>
          <p:pic>
            <p:nvPicPr>
              <p:cNvPr id="31756" name="Picture 103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261" y="3262231"/>
                <a:ext cx="1524000" cy="2284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5899566" y="3110912"/>
                <a:ext cx="3284193" cy="334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6304" tIns="73152" rIns="146304" bIns="73152">
                <a:spAutoFit/>
              </a:bodyPr>
              <a:lstStyle/>
              <a:p>
                <a:pPr>
                  <a:defRPr/>
                </a:pPr>
                <a:r>
                  <a:rPr lang="en-US" sz="1600" b="1" i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ahoma"/>
                    <a:cs typeface="Tahoma"/>
                  </a:rPr>
                  <a:t>At longer distances </a:t>
                </a:r>
                <a:r>
                  <a:rPr lang="en-US" sz="1600" b="1" dirty="0">
                    <a:solidFill>
                      <a:srgbClr val="008000"/>
                    </a:solidFill>
                    <a:latin typeface="Tahoma"/>
                    <a:ea typeface="Tahoma" charset="0"/>
                    <a:cs typeface="Tahoma"/>
                  </a:rPr>
                  <a:t>Confinement </a:t>
                </a:r>
                <a:r>
                  <a:rPr lang="en-US" sz="1600" dirty="0">
                    <a:solidFill>
                      <a:srgbClr val="000000"/>
                    </a:solidFill>
                    <a:latin typeface="Tahoma"/>
                    <a:ea typeface="Tahoma" charset="0"/>
                    <a:cs typeface="Tahoma"/>
                  </a:rPr>
                  <a:t>ensures that only </a:t>
                </a:r>
                <a:r>
                  <a:rPr lang="en-US" sz="1600" dirty="0" err="1">
                    <a:solidFill>
                      <a:srgbClr val="000000"/>
                    </a:solidFill>
                    <a:latin typeface="Tahoma"/>
                    <a:ea typeface="Tahoma" charset="0"/>
                    <a:cs typeface="Tahoma"/>
                  </a:rPr>
                  <a:t>hadronic</a:t>
                </a:r>
                <a:r>
                  <a:rPr lang="en-US" sz="1600" dirty="0">
                    <a:solidFill>
                      <a:srgbClr val="000000"/>
                    </a:solidFill>
                    <a:latin typeface="Tahoma"/>
                    <a:ea typeface="Tahoma" charset="0"/>
                    <a:cs typeface="Tahoma"/>
                  </a:rPr>
                  <a:t> final states are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ahoma"/>
                    <a:ea typeface="Tahoma" charset="0"/>
                    <a:cs typeface="Tahoma"/>
                  </a:rPr>
                  <a:t>observed</a:t>
                </a:r>
              </a:p>
              <a:p>
                <a:r>
                  <a:rPr lang="en-US" sz="1600" dirty="0">
                    <a:solidFill>
                      <a:srgbClr val="000000"/>
                    </a:solidFill>
                    <a:latin typeface="Tahoma"/>
                    <a:cs typeface="Tahoma"/>
                  </a:rPr>
                  <a:t>Quarks can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be removed </a:t>
                </a:r>
                <a:r>
                  <a:rPr lang="en-US" sz="1600" dirty="0">
                    <a:solidFill>
                      <a:srgbClr val="000000"/>
                    </a:solidFill>
                    <a:latin typeface="Tahoma"/>
                    <a:cs typeface="Tahoma"/>
                  </a:rPr>
                  <a:t>from the proton, but cannot be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isolated!!!</a:t>
                </a:r>
              </a:p>
              <a:p>
                <a:r>
                  <a:rPr lang="en-US" sz="1600" dirty="0">
                    <a:solidFill>
                      <a:srgbClr val="008000"/>
                    </a:solidFill>
                    <a:latin typeface="Tahoma"/>
                    <a:cs typeface="Tahoma"/>
                  </a:rPr>
                  <a:t>We never see a free quark </a:t>
                </a:r>
                <a:endParaRPr lang="en-US" sz="1600" dirty="0" smtClean="0">
                  <a:solidFill>
                    <a:srgbClr val="008000"/>
                  </a:solidFill>
                  <a:latin typeface="Tahoma"/>
                  <a:cs typeface="Tahoma"/>
                </a:endParaRPr>
              </a:p>
              <a:p>
                <a:r>
                  <a:rPr lang="en-US" sz="1600" b="1" i="1" u="sng" dirty="0" smtClean="0">
                    <a:solidFill>
                      <a:srgbClr val="FF0000"/>
                    </a:solidFill>
                    <a:latin typeface="Tahoma"/>
                    <a:ea typeface="Tahoma" charset="0"/>
                    <a:cs typeface="Tahoma"/>
                  </a:rPr>
                  <a:t>QCD </a:t>
                </a:r>
                <a:r>
                  <a:rPr lang="en-US" sz="1600" b="1" i="1" u="sng" dirty="0">
                    <a:solidFill>
                      <a:srgbClr val="FF0000"/>
                    </a:solidFill>
                    <a:latin typeface="Tahoma"/>
                    <a:ea typeface="Tahoma" charset="0"/>
                    <a:cs typeface="Tahoma"/>
                  </a:rPr>
                  <a:t>still unsolved in </a:t>
                </a:r>
                <a:r>
                  <a:rPr lang="en-US" sz="1600" b="1" i="1" u="sng" dirty="0" smtClean="0">
                    <a:solidFill>
                      <a:srgbClr val="FF0000"/>
                    </a:solidFill>
                    <a:latin typeface="Tahoma"/>
                    <a:ea typeface="Tahoma" charset="0"/>
                    <a:cs typeface="Tahoma"/>
                  </a:rPr>
                  <a:t>non-</a:t>
                </a:r>
                <a:r>
                  <a:rPr lang="en-US" sz="1600" b="1" i="1" u="sng" dirty="0" err="1" smtClean="0">
                    <a:solidFill>
                      <a:srgbClr val="FF0000"/>
                    </a:solidFill>
                    <a:latin typeface="Tahoma"/>
                    <a:ea typeface="Tahoma" charset="0"/>
                    <a:cs typeface="Tahoma"/>
                  </a:rPr>
                  <a:t>perturbative</a:t>
                </a:r>
                <a:r>
                  <a:rPr lang="en-US" sz="1600" b="1" i="1" u="sng" dirty="0" smtClean="0">
                    <a:solidFill>
                      <a:srgbClr val="FF0000"/>
                    </a:solidFill>
                    <a:latin typeface="Tahoma"/>
                    <a:ea typeface="Tahoma" charset="0"/>
                    <a:cs typeface="Tahoma"/>
                  </a:rPr>
                  <a:t> region</a:t>
                </a:r>
              </a:p>
              <a:p>
                <a:r>
                  <a:rPr lang="en-US" sz="1600" dirty="0">
                    <a:solidFill>
                      <a:srgbClr val="000000"/>
                    </a:solidFill>
                    <a:latin typeface="Trebuchet MS"/>
                    <a:cs typeface="Trebuchet MS"/>
                  </a:rPr>
                  <a:t>Insights into soft phenomena exist through qualitative models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rebuchet MS"/>
                    <a:cs typeface="Trebuchet MS"/>
                  </a:rPr>
                  <a:t>and quantitative </a:t>
                </a:r>
                <a:r>
                  <a:rPr lang="en-US" sz="1600" dirty="0">
                    <a:solidFill>
                      <a:srgbClr val="000000"/>
                    </a:solidFill>
                    <a:latin typeface="Trebuchet MS"/>
                    <a:cs typeface="Trebuchet MS"/>
                  </a:rPr>
                  <a:t>numerical (lattice)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rebuchet MS"/>
                    <a:cs typeface="Trebuchet MS"/>
                  </a:rPr>
                  <a:t>calculations</a:t>
                </a:r>
                <a:endParaRPr lang="en-US" sz="1600" dirty="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2717796" y="1052736"/>
            <a:ext cx="653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2004 David </a:t>
            </a:r>
            <a:r>
              <a:rPr lang="en-US" sz="1600" dirty="0"/>
              <a:t>Gross, David </a:t>
            </a:r>
            <a:r>
              <a:rPr lang="en-US" sz="1600" dirty="0" err="1"/>
              <a:t>Politzer</a:t>
            </a:r>
            <a:r>
              <a:rPr lang="en-US" sz="1600" dirty="0"/>
              <a:t> </a:t>
            </a:r>
            <a:endParaRPr lang="en-US" sz="1600" dirty="0" smtClean="0"/>
          </a:p>
          <a:p>
            <a:r>
              <a:rPr lang="en-US" sz="1600" dirty="0" smtClean="0"/>
              <a:t>and</a:t>
            </a:r>
            <a:r>
              <a:rPr lang="en-US" sz="1600" dirty="0"/>
              <a:t> Frank </a:t>
            </a:r>
            <a:r>
              <a:rPr lang="en-US" sz="1600" dirty="0" err="1"/>
              <a:t>Wilczek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305024"/>
            <a:ext cx="2379518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299" y="6213273"/>
            <a:ext cx="1308557" cy="6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603" name="Slide Number Placeholder 3"/>
          <p:cNvSpPr txBox="1">
            <a:spLocks/>
          </p:cNvSpPr>
          <p:nvPr/>
        </p:nvSpPr>
        <p:spPr bwMode="auto">
          <a:xfrm>
            <a:off x="6643221" y="6460765"/>
            <a:ext cx="2132853" cy="3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 anchor="ctr"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CB345CB-6F95-4340-BD41-8EB8DD62332C}" type="slidenum">
              <a:rPr lang="en-US" sz="1800">
                <a:solidFill>
                  <a:srgbClr val="FF0000"/>
                </a:solidFill>
              </a:rPr>
              <a:pPr algn="r" eaLnBrk="1" hangingPunct="1"/>
              <a:t>21</a:t>
            </a:fld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18" name="Picture 17" descr="Screen Shot 2012-10-23 at 17.47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b="2287"/>
          <a:stretch/>
        </p:blipFill>
        <p:spPr>
          <a:xfrm>
            <a:off x="0" y="1360560"/>
            <a:ext cx="4619708" cy="466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684757" y="1290312"/>
            <a:ext cx="4422589" cy="465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300" dirty="0">
                <a:solidFill>
                  <a:srgbClr val="FFFFFF"/>
                </a:solidFill>
                <a:latin typeface="Trebuchet MS"/>
                <a:cs typeface="Trebuchet MS"/>
              </a:rPr>
              <a:t>“It is sometimes claimed that the origin of mass is the Higgs mechanism that is responsible for the breaking of the electroweak symmetry that unbroken would forbid quark masses. </a:t>
            </a:r>
            <a:r>
              <a:rPr lang="en-US" sz="2300" dirty="0" smtClean="0">
                <a:solidFill>
                  <a:srgbClr val="FFFFFF"/>
                </a:solidFill>
                <a:latin typeface="Trebuchet MS"/>
                <a:cs typeface="Trebuchet MS"/>
              </a:rPr>
              <a:t>This </a:t>
            </a:r>
            <a:r>
              <a:rPr lang="en-US" sz="2300" dirty="0">
                <a:solidFill>
                  <a:srgbClr val="FFFFFF"/>
                </a:solidFill>
                <a:latin typeface="Trebuchet MS"/>
                <a:cs typeface="Trebuchet MS"/>
              </a:rPr>
              <a:t>is incorrect</a:t>
            </a:r>
            <a:r>
              <a:rPr lang="en-US" sz="2300" b="1" dirty="0">
                <a:solidFill>
                  <a:srgbClr val="ED8876"/>
                </a:solidFill>
                <a:latin typeface="Trebuchet MS"/>
                <a:cs typeface="Trebuchet MS"/>
              </a:rPr>
              <a:t>. </a:t>
            </a:r>
            <a:endParaRPr lang="en-US" sz="2300" b="1" dirty="0" smtClean="0">
              <a:solidFill>
                <a:srgbClr val="ED8876"/>
              </a:solidFill>
              <a:latin typeface="Trebuchet MS"/>
              <a:cs typeface="Trebuchet MS"/>
            </a:endParaRPr>
          </a:p>
          <a:p>
            <a:pPr eaLnBrk="0" hangingPunct="0">
              <a:defRPr/>
            </a:pPr>
            <a:r>
              <a:rPr lang="en-US" sz="2300" b="1" dirty="0" smtClean="0">
                <a:solidFill>
                  <a:srgbClr val="E62635"/>
                </a:solidFill>
                <a:latin typeface="Trebuchet MS"/>
                <a:cs typeface="Trebuchet MS"/>
              </a:rPr>
              <a:t>Most</a:t>
            </a:r>
            <a:r>
              <a:rPr lang="en-US" sz="2300" b="1" dirty="0">
                <a:solidFill>
                  <a:srgbClr val="E62635"/>
                </a:solidFill>
                <a:latin typeface="Trebuchet MS"/>
                <a:cs typeface="Trebuchet MS"/>
              </a:rPr>
              <a:t>, 99%, of the proton mass is due to the kinetic and potential energy of the massless gluons and the essentially massless quarks, confined within the proton.”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115616" y="492133"/>
            <a:ext cx="7092255" cy="4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800" i="1" dirty="0">
                <a:solidFill>
                  <a:srgbClr val="FFFFFF">
                    <a:lumMod val="65000"/>
                  </a:srgbClr>
                </a:solidFill>
                <a:latin typeface="Trebuchet MS"/>
                <a:cs typeface="Trebuchet MS"/>
              </a:rPr>
              <a:t>From the D. Gross Nobel Lecture (2004):</a:t>
            </a:r>
          </a:p>
        </p:txBody>
      </p:sp>
    </p:spTree>
    <p:extLst>
      <p:ext uri="{BB962C8B-B14F-4D97-AF65-F5344CB8AC3E}">
        <p14:creationId xmlns:p14="http://schemas.microsoft.com/office/powerpoint/2010/main" val="454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9000"/>
            <a:ext cx="9144000" cy="6069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6553436" y="1512728"/>
            <a:ext cx="2209328" cy="52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</a:rPr>
              <a:t>E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’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= (</a:t>
            </a:r>
            <a:r>
              <a:rPr lang="en-US" sz="2800" b="1" dirty="0" smtClean="0">
                <a:solidFill>
                  <a:srgbClr val="FFFF00"/>
                </a:solidFill>
              </a:rPr>
              <a:t>E’, </a:t>
            </a:r>
            <a:r>
              <a:rPr lang="en-US" sz="2800" b="1" dirty="0">
                <a:solidFill>
                  <a:srgbClr val="FFFF00"/>
                </a:solidFill>
              </a:rPr>
              <a:t>k</a:t>
            </a:r>
            <a:r>
              <a:rPr lang="ja-JP" altLang="en-US" sz="2800" b="1" dirty="0">
                <a:solidFill>
                  <a:srgbClr val="FFFF00"/>
                </a:solidFill>
              </a:rPr>
              <a:t>’</a:t>
            </a:r>
            <a:r>
              <a:rPr lang="en-US" sz="2800" b="1" dirty="0">
                <a:solidFill>
                  <a:srgbClr val="FFFF00"/>
                </a:solidFill>
              </a:rPr>
              <a:t>)</a:t>
            </a:r>
          </a:p>
        </p:txBody>
      </p:sp>
      <p:grpSp>
        <p:nvGrpSpPr>
          <p:cNvPr id="54" name="Group 10"/>
          <p:cNvGrpSpPr>
            <a:grpSpLocks/>
          </p:cNvGrpSpPr>
          <p:nvPr/>
        </p:nvGrpSpPr>
        <p:grpSpPr bwMode="auto">
          <a:xfrm>
            <a:off x="2057400" y="5361000"/>
            <a:ext cx="1705180" cy="742129"/>
            <a:chOff x="618" y="3758"/>
            <a:chExt cx="1530" cy="523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618" y="3912"/>
              <a:ext cx="1530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E8E36"/>
                  </a:solidFill>
                </a:rPr>
                <a:t>p = (M, 0)</a:t>
              </a:r>
            </a:p>
          </p:txBody>
        </p: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1247" y="3758"/>
              <a:ext cx="48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E8E36"/>
                  </a:solidFill>
                  <a:sym typeface="Symbol" charset="0"/>
                </a:rPr>
                <a:t></a:t>
              </a:r>
              <a:endParaRPr lang="en-US" sz="2800" dirty="0">
                <a:sym typeface="Symbol" charset="0"/>
              </a:endParaRPr>
            </a:p>
          </p:txBody>
        </p:sp>
      </p:grp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7239000" y="4876800"/>
            <a:ext cx="17053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E4EE9"/>
                </a:solidFill>
              </a:rPr>
              <a:t>Hadrons</a:t>
            </a:r>
            <a:endParaRPr lang="en-US" sz="3200" b="1" dirty="0">
              <a:solidFill>
                <a:srgbClr val="1E4EE9"/>
              </a:solidFill>
            </a:endParaRPr>
          </a:p>
        </p:txBody>
      </p:sp>
      <p:pic>
        <p:nvPicPr>
          <p:cNvPr id="85" name="Picture 84" descr="Screen Shot 2012-11-13 at 03.24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t="11027" r="18973" b="7894"/>
          <a:stretch/>
        </p:blipFill>
        <p:spPr>
          <a:xfrm>
            <a:off x="1775436" y="1371600"/>
            <a:ext cx="4777764" cy="4724400"/>
          </a:xfrm>
          <a:prstGeom prst="rect">
            <a:avLst/>
          </a:prstGeom>
        </p:spPr>
      </p:pic>
      <p:sp>
        <p:nvSpPr>
          <p:cNvPr id="87" name="Line 32"/>
          <p:cNvSpPr>
            <a:spLocks noChangeShapeType="1"/>
          </p:cNvSpPr>
          <p:nvPr/>
        </p:nvSpPr>
        <p:spPr bwMode="auto">
          <a:xfrm flipV="1">
            <a:off x="5410200" y="4724400"/>
            <a:ext cx="1676400" cy="134513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 bwMode="auto">
          <a:xfrm>
            <a:off x="3352800" y="2971800"/>
            <a:ext cx="3276600" cy="3191400"/>
          </a:xfrm>
          <a:prstGeom prst="ellips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6600">
                <a:alpha val="40000"/>
              </a:srgbClr>
            </a:glow>
            <a:outerShdw blurRad="152400" dist="317500" dir="5400000" sx="90000" sy="-19000" rotWithShape="0">
              <a:srgbClr val="FF6600">
                <a:alpha val="1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" pitchFamily="18" charset="0"/>
            </a:endParaRPr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3810000" y="4065600"/>
            <a:ext cx="511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Symbol" charset="0"/>
                <a:sym typeface="Symbol" charset="0"/>
              </a:rPr>
              <a:t></a:t>
            </a:r>
            <a:r>
              <a:rPr lang="en-US" sz="2800" b="1" dirty="0">
                <a:solidFill>
                  <a:srgbClr val="FFFFFF"/>
                </a:solidFill>
              </a:rPr>
              <a:t>*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1" name="Line 32"/>
          <p:cNvSpPr>
            <a:spLocks noChangeShapeType="1"/>
          </p:cNvSpPr>
          <p:nvPr/>
        </p:nvSpPr>
        <p:spPr bwMode="auto">
          <a:xfrm>
            <a:off x="5410200" y="4953000"/>
            <a:ext cx="1600200" cy="246487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Line 32"/>
          <p:cNvSpPr>
            <a:spLocks noChangeShapeType="1"/>
          </p:cNvSpPr>
          <p:nvPr/>
        </p:nvSpPr>
        <p:spPr bwMode="auto">
          <a:xfrm>
            <a:off x="5334000" y="5029200"/>
            <a:ext cx="1600200" cy="533400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7504" y="764704"/>
            <a:ext cx="7443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The best evidence we have 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for 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what 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the nucleon 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looks like comes from 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electron 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scattering experiments </a:t>
            </a:r>
          </a:p>
        </p:txBody>
      </p:sp>
      <p:grpSp>
        <p:nvGrpSpPr>
          <p:cNvPr id="53" name="Group 7"/>
          <p:cNvGrpSpPr>
            <a:grpSpLocks/>
          </p:cNvGrpSpPr>
          <p:nvPr/>
        </p:nvGrpSpPr>
        <p:grpSpPr bwMode="auto">
          <a:xfrm>
            <a:off x="153516" y="4801191"/>
            <a:ext cx="1832996" cy="750897"/>
            <a:chOff x="-3392" y="4576"/>
            <a:chExt cx="1643" cy="528"/>
          </a:xfrm>
        </p:grpSpPr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-2505" y="4576"/>
              <a:ext cx="48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sym typeface="Symbol" charset="0"/>
                </a:rPr>
                <a:t>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-3392" y="4736"/>
              <a:ext cx="164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E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>
                  <a:solidFill>
                    <a:srgbClr val="FFFF00"/>
                  </a:solidFill>
                </a:rPr>
                <a:t>= (E, k)</a:t>
              </a: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7843146" y="1143000"/>
            <a:ext cx="538854" cy="5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sym typeface="Symbol" charset="0"/>
              </a:rPr>
              <a:t>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itle 1"/>
          <p:cNvSpPr txBox="1">
            <a:spLocks noGrp="1"/>
          </p:cNvSpPr>
          <p:nvPr>
            <p:ph type="title"/>
          </p:nvPr>
        </p:nvSpPr>
        <p:spPr bwMode="auto">
          <a:xfrm>
            <a:off x="840520" y="58955"/>
            <a:ext cx="7619912" cy="7036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Lepton Scattering: a Powerful Tool </a:t>
            </a:r>
            <a:endParaRPr lang="en-US" sz="3200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113928" y="2609617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251024" indent="-251024">
              <a:lnSpc>
                <a:spcPts val="1602"/>
              </a:lnSpc>
              <a:buFont typeface="Wingdings" charset="0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Clean probe of hadron structure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Electron (lepton) vertex well-known from </a:t>
            </a:r>
            <a:r>
              <a:rPr lang="en-US" altLang="zh-CN" sz="1800" dirty="0" smtClean="0">
                <a:solidFill>
                  <a:srgbClr val="39FF1E"/>
                </a:solidFill>
                <a:latin typeface="Tahoma" charset="0"/>
                <a:cs typeface="Tahoma" charset="0"/>
              </a:rPr>
              <a:t>QED</a:t>
            </a:r>
            <a:endParaRPr lang="en-US" altLang="zh-CN" sz="1800" dirty="0">
              <a:solidFill>
                <a:srgbClr val="39FF1E"/>
              </a:solidFill>
              <a:latin typeface="Tahoma" charset="0"/>
              <a:cs typeface="Tahoma" charset="0"/>
            </a:endParaRPr>
          </a:p>
          <a:p>
            <a:pPr marL="285750" indent="-285750">
              <a:lnSpc>
                <a:spcPts val="1602"/>
              </a:lnSpc>
              <a:buFont typeface="Wingdings" charset="2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One can vary the wave-length of the probe to view deeper inside the hadron</a:t>
            </a: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5900464" y="2564904"/>
            <a:ext cx="3208040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The interaction is weak </a:t>
            </a:r>
            <a:endParaRPr lang="en-US" altLang="zh-CN" sz="1800" dirty="0" smtClean="0">
              <a:solidFill>
                <a:srgbClr val="FF5B2D"/>
              </a:solidFill>
              <a:latin typeface="Tahoma" charset="0"/>
              <a:cs typeface="Tahoma" charset="0"/>
            </a:endParaRPr>
          </a:p>
          <a:p>
            <a:pPr>
              <a:lnSpc>
                <a:spcPts val="1602"/>
              </a:lnSpc>
              <a:defRPr/>
            </a:pPr>
            <a:r>
              <a:rPr lang="en-US" altLang="zh-CN" sz="1800" dirty="0" smtClean="0">
                <a:solidFill>
                  <a:srgbClr val="FF5B2D"/>
                </a:solidFill>
                <a:latin typeface="Tahoma" charset="0"/>
                <a:cs typeface="Tahoma" charset="0"/>
              </a:rPr>
              <a:t>→ small </a:t>
            </a: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cross </a:t>
            </a:r>
            <a:r>
              <a:rPr lang="en-US" altLang="zh-CN" sz="1800" dirty="0" smtClean="0">
                <a:solidFill>
                  <a:srgbClr val="FF5B2D"/>
                </a:solidFill>
                <a:latin typeface="Tahoma" charset="0"/>
                <a:cs typeface="Tahoma" charset="0"/>
              </a:rPr>
              <a:t>sections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 smtClean="0">
                <a:solidFill>
                  <a:srgbClr val="FF5B2D"/>
                </a:solidFill>
                <a:latin typeface="Tahoma" charset="0"/>
                <a:cs typeface="Tahoma" charset="0"/>
              </a:rPr>
              <a:t>Small cross sections also in large x “valence” regime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 smtClean="0">
                <a:solidFill>
                  <a:srgbClr val="FF5B2D"/>
                </a:solidFill>
                <a:latin typeface="Tahoma" charset="0"/>
                <a:cs typeface="Tahoma" charset="0"/>
              </a:rPr>
              <a:t>Would also like coincidence measurements with struck/created hadrons</a:t>
            </a:r>
            <a:endParaRPr lang="en-US" altLang="zh-CN" sz="1800" dirty="0">
              <a:solidFill>
                <a:srgbClr val="FF5B2D"/>
              </a:solidFill>
              <a:latin typeface="Tahoma" charset="0"/>
              <a:cs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213285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9FF1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/>
                <a:cs typeface="Tahoma"/>
              </a:rPr>
              <a:t>SUCCESS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39FF1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94631" y="2134202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/>
                <a:cs typeface="Tahoma"/>
              </a:rPr>
              <a:t>CHALLENGES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32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004794" cy="5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1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280" y="914400"/>
            <a:ext cx="5073320" cy="5423210"/>
            <a:chOff x="108280" y="914400"/>
            <a:chExt cx="5073320" cy="5423210"/>
          </a:xfrm>
        </p:grpSpPr>
        <p:pic>
          <p:nvPicPr>
            <p:cNvPr id="3" name="Picture 2" descr="aerialOverview2.jpg"/>
            <p:cNvPicPr>
              <a:picLocks noChangeAspect="1"/>
            </p:cNvPicPr>
            <p:nvPr/>
          </p:nvPicPr>
          <p:blipFill rotWithShape="1">
            <a:blip r:embed="rId2" cstate="print"/>
            <a:srcRect t="12345"/>
            <a:stretch/>
          </p:blipFill>
          <p:spPr>
            <a:xfrm>
              <a:off x="108280" y="914400"/>
              <a:ext cx="5073320" cy="54232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438400" y="4648200"/>
            <a:ext cx="838200" cy="51577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886200" y="4648200"/>
            <a:ext cx="685800" cy="45719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3352800" y="4724400"/>
            <a:ext cx="457200" cy="38099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667000" y="4800600"/>
            <a:ext cx="351378" cy="36933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068222" y="4724400"/>
            <a:ext cx="351378" cy="36933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429000" y="5117068"/>
            <a:ext cx="351378" cy="36933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295400" y="914400"/>
            <a:ext cx="351378" cy="36933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1626" y="836712"/>
            <a:ext cx="3667992" cy="1323439"/>
          </a:xfrm>
          <a:prstGeom prst="rect">
            <a:avLst/>
          </a:prstGeom>
          <a:solidFill>
            <a:srgbClr val="FFFF99"/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accent6"/>
                </a:solidFill>
                <a:cs typeface="Arial" pitchFamily="34" charset="0"/>
              </a:rPr>
              <a:t>1995 - 2012</a:t>
            </a:r>
            <a:r>
              <a:rPr lang="is-IS" sz="2000" i="1" dirty="0" smtClean="0">
                <a:solidFill>
                  <a:schemeClr val="accent6"/>
                </a:solidFill>
                <a:cs typeface="Arial" pitchFamily="34" charset="0"/>
              </a:rPr>
              <a:t>…</a:t>
            </a:r>
            <a:endParaRPr lang="en-US" sz="2000" i="1" dirty="0" smtClean="0">
              <a:solidFill>
                <a:schemeClr val="accent6"/>
              </a:solidFill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>Energy </a:t>
            </a:r>
            <a:r>
              <a:rPr lang="en-US" sz="2000" dirty="0">
                <a:cs typeface="Arial" pitchFamily="34" charset="0"/>
              </a:rPr>
              <a:t>0.4 ─ 6.0 GeV</a:t>
            </a:r>
          </a:p>
          <a:p>
            <a:pPr>
              <a:buFontTx/>
              <a:buChar char="•"/>
            </a:pPr>
            <a:r>
              <a:rPr lang="en-US" sz="2000" dirty="0">
                <a:cs typeface="Arial" pitchFamily="34" charset="0"/>
              </a:rPr>
              <a:t> 200 </a:t>
            </a:r>
            <a:r>
              <a:rPr lang="en-US" sz="2000" dirty="0" err="1">
                <a:latin typeface="Symbol" pitchFamily="18" charset="2"/>
                <a:cs typeface="Arial" pitchFamily="34" charset="0"/>
              </a:rPr>
              <a:t>m</a:t>
            </a:r>
            <a:r>
              <a:rPr lang="en-US" sz="2000" dirty="0" err="1">
                <a:cs typeface="Arial" pitchFamily="34" charset="0"/>
              </a:rPr>
              <a:t>A</a:t>
            </a:r>
            <a:r>
              <a:rPr lang="en-US" sz="2000" dirty="0">
                <a:cs typeface="Arial" pitchFamily="34" charset="0"/>
              </a:rPr>
              <a:t>, polarization 85%</a:t>
            </a:r>
          </a:p>
          <a:p>
            <a:pPr>
              <a:buFontTx/>
              <a:buChar char="•"/>
            </a:pPr>
            <a:r>
              <a:rPr lang="en-US" sz="2000" dirty="0" smtClean="0">
                <a:cs typeface="Arial" pitchFamily="34" charset="0"/>
              </a:rPr>
              <a:t> Simultaneous </a:t>
            </a:r>
            <a:r>
              <a:rPr lang="en-US" sz="2000" dirty="0">
                <a:cs typeface="Arial" pitchFamily="34" charset="0"/>
              </a:rPr>
              <a:t>delivery 3 halls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0704" y="188640"/>
            <a:ext cx="9067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itchFamily="34" charset="0"/>
              </a:rPr>
              <a:t>Jefferson Lab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j-ea"/>
                <a:cs typeface="Arial" pitchFamily="34" charset="0"/>
              </a:rPr>
              <a:t>Continuous Electron Beam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itchFamily="34" charset="0"/>
              </a:rPr>
              <a:t>Accelerator Facility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5147" y="2330881"/>
            <a:ext cx="3488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cs typeface="Arial" pitchFamily="34" charset="0"/>
              </a:rPr>
              <a:t> 500+ PhDs completed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cs typeface="Arial" pitchFamily="34" charset="0"/>
              </a:rPr>
              <a:t> On average 22 US PhDs per year, roughly 25-30% of US PhDs in nuclear physics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cs typeface="Arial" pitchFamily="34" charset="0"/>
              </a:rPr>
              <a:t>1530 </a:t>
            </a:r>
            <a:r>
              <a:rPr lang="en-US" sz="1800" dirty="0">
                <a:cs typeface="Arial" pitchFamily="34" charset="0"/>
              </a:rPr>
              <a:t>users in </a:t>
            </a:r>
            <a:r>
              <a:rPr lang="en-US" sz="1800" dirty="0" smtClean="0">
                <a:cs typeface="Arial" pitchFamily="34" charset="0"/>
              </a:rPr>
              <a:t>FY2016, ~1/3 international from 37 countries</a:t>
            </a:r>
            <a:endParaRPr lang="en-US" sz="1800" dirty="0"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353287" y="4293096"/>
            <a:ext cx="3683209" cy="2246769"/>
          </a:xfrm>
          <a:prstGeom prst="rect">
            <a:avLst/>
          </a:prstGeom>
          <a:solidFill>
            <a:srgbClr val="FFFF99"/>
          </a:solidFill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accent6"/>
                </a:solidFill>
                <a:cs typeface="Arial" pitchFamily="34" charset="0"/>
              </a:rPr>
              <a:t>~2016 - </a:t>
            </a:r>
            <a:r>
              <a:rPr lang="is-IS" sz="2000" i="1" dirty="0" smtClean="0">
                <a:solidFill>
                  <a:schemeClr val="accent6"/>
                </a:solidFill>
                <a:cs typeface="Arial" pitchFamily="34" charset="0"/>
              </a:rPr>
              <a:t>…..</a:t>
            </a:r>
            <a:endParaRPr lang="en-US" sz="2000" i="1" dirty="0" smtClean="0">
              <a:solidFill>
                <a:schemeClr val="accent6"/>
              </a:solidFill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>Energy </a:t>
            </a:r>
            <a:r>
              <a:rPr lang="en-US" sz="2000" dirty="0">
                <a:cs typeface="Arial" pitchFamily="34" charset="0"/>
              </a:rPr>
              <a:t>0.4 ─ </a:t>
            </a:r>
            <a:r>
              <a:rPr lang="en-US" sz="2000" dirty="0" smtClean="0">
                <a:solidFill>
                  <a:srgbClr val="FF0000"/>
                </a:solidFill>
                <a:cs typeface="Arial" pitchFamily="34" charset="0"/>
              </a:rPr>
              <a:t>12.0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GeV</a:t>
            </a:r>
            <a:endParaRPr lang="en-US" sz="2000" dirty="0"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150 </a:t>
            </a:r>
            <a:r>
              <a:rPr lang="en-US" sz="2000" dirty="0">
                <a:latin typeface="Symbol" pitchFamily="18" charset="2"/>
                <a:cs typeface="Arial" pitchFamily="34" charset="0"/>
              </a:rPr>
              <a:t>m</a:t>
            </a:r>
            <a:r>
              <a:rPr lang="en-US" sz="2000" dirty="0">
                <a:cs typeface="Arial" pitchFamily="34" charset="0"/>
              </a:rPr>
              <a:t>A, polarization </a:t>
            </a:r>
            <a:r>
              <a:rPr lang="en-US" sz="2000" dirty="0" smtClean="0">
                <a:cs typeface="Arial" pitchFamily="34" charset="0"/>
              </a:rPr>
              <a:t>~85</a:t>
            </a:r>
            <a:r>
              <a:rPr lang="en-US" sz="2000" dirty="0">
                <a:cs typeface="Arial" pitchFamily="34" charset="0"/>
              </a:rPr>
              <a:t>%</a:t>
            </a:r>
          </a:p>
          <a:p>
            <a:pPr>
              <a:buFontTx/>
              <a:buChar char="•"/>
            </a:pPr>
            <a:r>
              <a:rPr lang="en-US" sz="2000" dirty="0" smtClean="0">
                <a:cs typeface="Arial" pitchFamily="34" charset="0"/>
              </a:rPr>
              <a:t> Simultaneous </a:t>
            </a:r>
            <a:r>
              <a:rPr lang="en-US" sz="2000" dirty="0">
                <a:cs typeface="Arial" pitchFamily="34" charset="0"/>
              </a:rPr>
              <a:t>delivery </a:t>
            </a:r>
            <a:r>
              <a:rPr lang="en-US" sz="2000" dirty="0" smtClean="0">
                <a:cs typeface="Arial" pitchFamily="34" charset="0"/>
              </a:rPr>
              <a:t>4 halls</a:t>
            </a:r>
          </a:p>
          <a:p>
            <a:pPr>
              <a:buFontTx/>
              <a:buChar char="•"/>
            </a:pPr>
            <a:r>
              <a:rPr lang="en-US" sz="2000" dirty="0" smtClean="0">
                <a:cs typeface="Arial" pitchFamily="34" charset="0"/>
              </a:rPr>
              <a:t> FY18</a:t>
            </a:r>
            <a:r>
              <a:rPr lang="en-US" sz="2000" dirty="0">
                <a:cs typeface="Arial" pitchFamily="34" charset="0"/>
              </a:rPr>
              <a:t>: First try simultaneous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delivery to 4 halls – A, B, C, D</a:t>
            </a: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Jefferson Lab: What Are We After?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1000" y="1219200"/>
            <a:ext cx="6600825" cy="4114800"/>
            <a:chOff x="485775" y="1219200"/>
            <a:chExt cx="6600825" cy="4114800"/>
          </a:xfrm>
        </p:grpSpPr>
        <p:grpSp>
          <p:nvGrpSpPr>
            <p:cNvPr id="10" name="Group 9"/>
            <p:cNvGrpSpPr/>
            <p:nvPr/>
          </p:nvGrpSpPr>
          <p:grpSpPr>
            <a:xfrm>
              <a:off x="485775" y="1314092"/>
              <a:ext cx="6600825" cy="4019908"/>
              <a:chOff x="1271587" y="1314092"/>
              <a:chExt cx="6600825" cy="401990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271587" y="1314092"/>
                <a:ext cx="6600825" cy="4019908"/>
                <a:chOff x="1271587" y="1314092"/>
                <a:chExt cx="6600825" cy="4019908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1587" y="1314092"/>
                  <a:ext cx="6600825" cy="3869055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5486400" y="4419600"/>
                  <a:ext cx="2386012" cy="914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371600" y="4267200"/>
                <a:ext cx="19050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85775" y="1314092"/>
              <a:ext cx="1876425" cy="2267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33600" y="1219200"/>
              <a:ext cx="1752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59825" r="63020" b="1969"/>
          <a:stretch/>
        </p:blipFill>
        <p:spPr>
          <a:xfrm>
            <a:off x="6918385" y="1314092"/>
            <a:ext cx="2149416" cy="150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8" t="1565" r="1604" b="65744"/>
          <a:stretch/>
        </p:blipFill>
        <p:spPr>
          <a:xfrm>
            <a:off x="228600" y="1578983"/>
            <a:ext cx="2545814" cy="166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2578" r="65189" b="48591"/>
          <a:stretch/>
        </p:blipFill>
        <p:spPr>
          <a:xfrm>
            <a:off x="373995" y="4389258"/>
            <a:ext cx="2445405" cy="201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5" t="50000" r="1888" b="11876"/>
          <a:stretch/>
        </p:blipFill>
        <p:spPr>
          <a:xfrm>
            <a:off x="4800600" y="4419600"/>
            <a:ext cx="2725341" cy="200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133601" y="3200400"/>
            <a:ext cx="304799" cy="533400"/>
          </a:xfrm>
          <a:prstGeom prst="straightConnector1">
            <a:avLst/>
          </a:prstGeom>
          <a:ln>
            <a:solidFill>
              <a:srgbClr val="EE00B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616993" y="4419600"/>
            <a:ext cx="202407" cy="228600"/>
          </a:xfrm>
          <a:prstGeom prst="straightConnector1">
            <a:avLst/>
          </a:prstGeom>
          <a:ln>
            <a:solidFill>
              <a:srgbClr val="EE00B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64676" y="5257800"/>
            <a:ext cx="211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035FC"/>
                </a:solidFill>
              </a:rPr>
              <a:t>Hall B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905125" y="4876800"/>
            <a:ext cx="447675" cy="30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28800" y="3962400"/>
            <a:ext cx="42862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681412" y="4572000"/>
            <a:ext cx="1195388" cy="114300"/>
          </a:xfrm>
          <a:prstGeom prst="straightConnector1">
            <a:avLst/>
          </a:prstGeom>
          <a:ln>
            <a:solidFill>
              <a:srgbClr val="EE00B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67600" y="4724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035FC"/>
                </a:solidFill>
              </a:rPr>
              <a:t>Hall C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858000" y="293209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035FC"/>
                </a:solidFill>
              </a:rPr>
              <a:t>Hall D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533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3035FC"/>
                </a:solidFill>
              </a:rPr>
              <a:t>Jefferson Lab Mission</a:t>
            </a:r>
            <a:r>
              <a:rPr lang="en-US" sz="1600" dirty="0" smtClean="0"/>
              <a:t>: mechanism of confinement, </a:t>
            </a:r>
            <a:r>
              <a:rPr lang="en-US" sz="1600" dirty="0" err="1" smtClean="0"/>
              <a:t>partonic</a:t>
            </a:r>
            <a:r>
              <a:rPr lang="en-US" sz="1600" dirty="0" smtClean="0"/>
              <a:t> structure </a:t>
            </a:r>
            <a:r>
              <a:rPr lang="en-US" sz="1600" dirty="0"/>
              <a:t>of nucleon, </a:t>
            </a:r>
            <a:r>
              <a:rPr lang="en-US" sz="1600" dirty="0" smtClean="0"/>
              <a:t>quark </a:t>
            </a:r>
            <a:r>
              <a:rPr lang="en-US" sz="1600" dirty="0"/>
              <a:t>and gluon dynamics in the nuclear </a:t>
            </a:r>
            <a:r>
              <a:rPr lang="en-US" sz="1600" dirty="0" smtClean="0"/>
              <a:t>medium, </a:t>
            </a:r>
            <a:r>
              <a:rPr lang="en-US" sz="1600" dirty="0"/>
              <a:t>nucleon spin </a:t>
            </a:r>
            <a:r>
              <a:rPr lang="en-US" sz="1600" dirty="0" smtClean="0"/>
              <a:t>decomposition, role of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 in mesons… 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81000" y="3270849"/>
            <a:ext cx="211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035FC"/>
                </a:solidFill>
              </a:rPr>
              <a:t>Hall </a:t>
            </a:r>
            <a:r>
              <a:rPr lang="en-US" sz="1400" b="1" dirty="0">
                <a:solidFill>
                  <a:srgbClr val="3035FC"/>
                </a:solidFill>
              </a:rPr>
              <a:t>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47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268760"/>
            <a:ext cx="74168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/>
              <a:t>“Part of what we will tell you this semester is wrong. </a:t>
            </a:r>
          </a:p>
          <a:p>
            <a:r>
              <a:rPr lang="en-US" i="1" dirty="0" smtClean="0"/>
              <a:t>The problem is that we do not know what part.”</a:t>
            </a:r>
          </a:p>
          <a:p>
            <a:r>
              <a:rPr lang="en-US" dirty="0" smtClean="0"/>
              <a:t>- Multiple sources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i="1" dirty="0"/>
              <a:t>“True wisdom is knowing what you don't know</a:t>
            </a:r>
            <a:r>
              <a:rPr lang="en-US" i="1" dirty="0" smtClean="0"/>
              <a:t>”</a:t>
            </a:r>
          </a:p>
          <a:p>
            <a:r>
              <a:rPr lang="en-US" dirty="0" smtClean="0"/>
              <a:t>- Confucius</a:t>
            </a:r>
            <a:endParaRPr lang="en-US" dirty="0"/>
          </a:p>
          <a:p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81207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Century"/>
              </a:rPr>
              <a:t>Pre-</a:t>
            </a:r>
            <a:r>
              <a:rPr lang="en-US" sz="3200" dirty="0" err="1" smtClean="0">
                <a:solidFill>
                  <a:srgbClr val="002060"/>
                </a:solidFill>
                <a:latin typeface="Century"/>
              </a:rPr>
              <a:t>JLab</a:t>
            </a:r>
            <a:r>
              <a:rPr lang="en-US" sz="3200" dirty="0" smtClean="0">
                <a:solidFill>
                  <a:srgbClr val="002060"/>
                </a:solidFill>
                <a:latin typeface="Century"/>
              </a:rPr>
              <a:t> Results for the Form </a:t>
            </a:r>
            <a:r>
              <a:rPr lang="en-US" sz="3200" dirty="0">
                <a:solidFill>
                  <a:srgbClr val="002060"/>
                </a:solidFill>
                <a:latin typeface="Century"/>
              </a:rPr>
              <a:t>Factors</a:t>
            </a:r>
          </a:p>
        </p:txBody>
      </p:sp>
      <p:pic>
        <p:nvPicPr>
          <p:cNvPr id="9" name="Picture 8" descr="F1p-S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3346591" cy="373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8382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Sill et al,1993</a:t>
            </a:r>
            <a:endParaRPr lang="en-US" sz="2000" dirty="0">
              <a:solidFill>
                <a:srgbClr val="7030A0"/>
              </a:solidFill>
              <a:latin typeface="Century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4" name="Picture 13" descr="Bosted-fi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685800"/>
            <a:ext cx="3048000" cy="5656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19812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Bosted</a:t>
            </a:r>
            <a:r>
              <a:rPr lang="en-US" sz="2000" dirty="0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 et al,1995</a:t>
            </a:r>
            <a:endParaRPr lang="en-US" sz="2000" dirty="0">
              <a:solidFill>
                <a:srgbClr val="7030A0"/>
              </a:solidFill>
              <a:latin typeface="Century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962400" y="2743200"/>
            <a:ext cx="167640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624616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smtClean="0">
                <a:solidFill>
                  <a:srgbClr val="7030A0"/>
                </a:solidFill>
              </a:rPr>
              <a:t>Note log </a:t>
            </a:r>
            <a:r>
              <a:rPr lang="en-US" i="1" u="sng" dirty="0" smtClean="0">
                <a:solidFill>
                  <a:srgbClr val="7030A0"/>
                </a:solidFill>
              </a:rPr>
              <a:t>scale!</a:t>
            </a:r>
            <a:endParaRPr lang="en-US" i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12" y="-465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 the Charge and Magnetic Moment Distribute?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500" b="0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5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1500" b="0" i="1" baseline="-88000" smtClean="0">
                              <a:latin typeface="Cambria Math"/>
                              <a:ea typeface="Cambria Math"/>
                            </a:rPr>
                            <m:t>𝑝𝑜𝑖𝑛𝑡</m:t>
                          </m:r>
                        </m:den>
                      </m:f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𝑮</m:t>
                              </m:r>
                              <m:r>
                                <a:rPr lang="en-US" sz="1500" b="1" i="1" baseline="46000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p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00" b="0" i="0" smtClean="0">
                                  <a:latin typeface="Cambria Math"/>
                                  <a:ea typeface="Cambria Math"/>
                                </a:rPr>
                                <m:t>tan</m:t>
                              </m:r>
                              <m:r>
                                <a:rPr lang="en-US" sz="1500" b="0" i="1" baseline="46000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15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62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Probability of </a:t>
            </a:r>
            <a:r>
              <a:rPr lang="en-US" sz="1800" dirty="0" smtClean="0">
                <a:solidFill>
                  <a:srgbClr val="D816A5"/>
                </a:solidFill>
              </a:rPr>
              <a:t>elastic</a:t>
            </a:r>
            <a:r>
              <a:rPr lang="en-US" sz="1800" dirty="0" smtClean="0"/>
              <a:t> interaction:</a:t>
            </a:r>
            <a:endParaRPr lang="en-US" sz="1800" dirty="0"/>
          </a:p>
        </p:txBody>
      </p:sp>
      <p:sp>
        <p:nvSpPr>
          <p:cNvPr id="63" name="TextBox 62"/>
          <p:cNvSpPr txBox="1"/>
          <p:nvPr/>
        </p:nvSpPr>
        <p:spPr>
          <a:xfrm>
            <a:off x="227012" y="1587898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US" smtClean="0"/>
              <a:t>he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dependence of form factors was measured…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227012" y="2276872"/>
            <a:ext cx="8233420" cy="3600400"/>
            <a:chOff x="670560" y="2527415"/>
            <a:chExt cx="8635413" cy="3408997"/>
          </a:xfrm>
        </p:grpSpPr>
        <p:grpSp>
          <p:nvGrpSpPr>
            <p:cNvPr id="44" name="Group 43"/>
            <p:cNvGrpSpPr/>
            <p:nvPr/>
          </p:nvGrpSpPr>
          <p:grpSpPr>
            <a:xfrm>
              <a:off x="670560" y="2667000"/>
              <a:ext cx="5401416" cy="3269412"/>
              <a:chOff x="304800" y="3904890"/>
              <a:chExt cx="4501180" cy="2724510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304800" y="3904890"/>
                <a:ext cx="3688842" cy="2724510"/>
                <a:chOff x="5612128" y="4114799"/>
                <a:chExt cx="3688842" cy="2724510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612128" y="4114799"/>
                  <a:ext cx="3688842" cy="2724510"/>
                  <a:chOff x="3326128" y="2590799"/>
                  <a:chExt cx="3688842" cy="2724510"/>
                </a:xfrm>
              </p:grpSpPr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818" b="9806"/>
                  <a:stretch/>
                </p:blipFill>
                <p:spPr>
                  <a:xfrm>
                    <a:off x="3326128" y="2590799"/>
                    <a:ext cx="3688842" cy="2420640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196" t="89337" r="30205"/>
                  <a:stretch/>
                </p:blipFill>
                <p:spPr>
                  <a:xfrm>
                    <a:off x="4897185" y="5029199"/>
                    <a:ext cx="974785" cy="28611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172200" y="5955267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D816A5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1965</a:t>
                  </a:r>
                  <a:endParaRPr lang="en-US" dirty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>
                <a:off x="3428999" y="6162855"/>
                <a:ext cx="190500" cy="197870"/>
              </a:xfrm>
              <a:prstGeom prst="straightConnector1">
                <a:avLst/>
              </a:prstGeom>
              <a:ln w="38100">
                <a:solidFill>
                  <a:srgbClr val="D816A5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537743" y="6327577"/>
                <a:ext cx="1268237" cy="291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</a:t>
                </a:r>
                <a:r>
                  <a:rPr lang="en-US" sz="1800" b="1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sz="1800" b="1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 GeV</a:t>
                </a:r>
                <a:r>
                  <a:rPr lang="en-US" sz="1800" b="1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1800" b="1" baseline="30000" dirty="0">
                  <a:solidFill>
                    <a:srgbClr val="D816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404128" y="2527415"/>
              <a:ext cx="2901845" cy="2585193"/>
              <a:chOff x="6404128" y="2352370"/>
              <a:chExt cx="2901845" cy="2585193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55" t="5020" r="3207" b="47490"/>
              <a:stretch/>
            </p:blipFill>
            <p:spPr>
              <a:xfrm>
                <a:off x="6413740" y="3352800"/>
                <a:ext cx="2166127" cy="158476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404128" y="2352370"/>
                <a:ext cx="2901845" cy="67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Distribution of Charge or Magnetic Moment</a:t>
                </a:r>
                <a:endParaRPr lang="en-US" sz="2000" dirty="0"/>
              </a:p>
            </p:txBody>
          </p:sp>
        </p:grpSp>
        <p:sp>
          <p:nvSpPr>
            <p:cNvPr id="46" name="Right Arrow 45"/>
            <p:cNvSpPr/>
            <p:nvPr/>
          </p:nvSpPr>
          <p:spPr>
            <a:xfrm>
              <a:off x="5486400" y="3962400"/>
              <a:ext cx="457200" cy="242316"/>
            </a:xfrm>
            <a:prstGeom prst="rightArrow">
              <a:avLst/>
            </a:prstGeom>
            <a:noFill/>
            <a:ln w="2857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91811" y="316810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FF"/>
                </a:solidFill>
              </a:rPr>
              <a:t>dipole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6093296"/>
            <a:ext cx="800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Caveat: The Form Factor as the Fourier transformation of a charge distribution is a non-relativistic concept.  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6674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Century"/>
              </a:rPr>
              <a:t>Pre-</a:t>
            </a:r>
            <a:r>
              <a:rPr lang="en-US" sz="3200" dirty="0" err="1" smtClean="0">
                <a:solidFill>
                  <a:srgbClr val="002060"/>
                </a:solidFill>
                <a:latin typeface="Century"/>
              </a:rPr>
              <a:t>JLab</a:t>
            </a:r>
            <a:r>
              <a:rPr lang="en-US" sz="3200" dirty="0" smtClean="0">
                <a:solidFill>
                  <a:srgbClr val="002060"/>
                </a:solidFill>
                <a:latin typeface="Century"/>
              </a:rPr>
              <a:t> Results for the Form </a:t>
            </a:r>
            <a:r>
              <a:rPr lang="en-US" sz="3200" dirty="0">
                <a:solidFill>
                  <a:srgbClr val="002060"/>
                </a:solidFill>
                <a:latin typeface="Century"/>
              </a:rPr>
              <a:t>Factors</a:t>
            </a:r>
          </a:p>
        </p:txBody>
      </p:sp>
      <p:pic>
        <p:nvPicPr>
          <p:cNvPr id="9" name="Picture 8" descr="F1p-S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3346591" cy="373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8382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Sill et al,1993</a:t>
            </a:r>
            <a:endParaRPr lang="en-US" sz="2000" dirty="0">
              <a:solidFill>
                <a:srgbClr val="7030A0"/>
              </a:solidFill>
              <a:latin typeface="Century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4" name="Picture 13" descr="Bosted-fi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685800"/>
            <a:ext cx="3048000" cy="5656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19812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Bosted</a:t>
            </a:r>
            <a:r>
              <a:rPr lang="en-US" sz="2000" dirty="0" smtClean="0">
                <a:solidFill>
                  <a:srgbClr val="7030A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 et al,1995</a:t>
            </a:r>
            <a:endParaRPr lang="en-US" sz="2000" dirty="0">
              <a:solidFill>
                <a:srgbClr val="7030A0"/>
              </a:solidFill>
              <a:latin typeface="Century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962400" y="2743200"/>
            <a:ext cx="167640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624616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smtClean="0">
                <a:solidFill>
                  <a:srgbClr val="7030A0"/>
                </a:solidFill>
              </a:rPr>
              <a:t>Note log </a:t>
            </a:r>
            <a:r>
              <a:rPr lang="en-US" i="1" u="sng" dirty="0" smtClean="0">
                <a:solidFill>
                  <a:srgbClr val="7030A0"/>
                </a:solidFill>
              </a:rPr>
              <a:t>scale!</a:t>
            </a:r>
            <a:endParaRPr lang="en-US" i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2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98" y="404664"/>
            <a:ext cx="4583214" cy="1905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22" y="525748"/>
            <a:ext cx="3407236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714" y="1389762"/>
            <a:ext cx="327821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The </a:t>
            </a:r>
            <a:r>
              <a:rPr lang="en-US" sz="1800" dirty="0">
                <a:solidFill>
                  <a:srgbClr val="000000"/>
                </a:solidFill>
              </a:rPr>
              <a:t>double-polarization approach </a:t>
            </a:r>
            <a:r>
              <a:rPr lang="en-US" sz="1800" dirty="0" smtClean="0">
                <a:solidFill>
                  <a:srgbClr val="000000"/>
                </a:solidFill>
              </a:rPr>
              <a:t>obtains </a:t>
            </a:r>
            <a:r>
              <a:rPr lang="en-US" sz="1800" dirty="0">
                <a:solidFill>
                  <a:srgbClr val="000000"/>
                </a:solidFill>
              </a:rPr>
              <a:t>the </a:t>
            </a:r>
            <a:r>
              <a:rPr lang="en-US" sz="1800" dirty="0" smtClean="0">
                <a:solidFill>
                  <a:srgbClr val="000000"/>
                </a:solidFill>
              </a:rPr>
              <a:t>FF </a:t>
            </a:r>
            <a:r>
              <a:rPr lang="en-US" sz="1800" i="1" u="sng" dirty="0" smtClean="0">
                <a:solidFill>
                  <a:srgbClr val="7030A0"/>
                </a:solidFill>
              </a:rPr>
              <a:t>ratio</a:t>
            </a:r>
            <a:r>
              <a:rPr lang="en-US" sz="1800" dirty="0" smtClean="0">
                <a:solidFill>
                  <a:srgbClr val="000000"/>
                </a:solidFill>
              </a:rPr>
              <a:t> by </a:t>
            </a:r>
            <a:r>
              <a:rPr lang="en-US" sz="1800" dirty="0">
                <a:solidFill>
                  <a:srgbClr val="000000"/>
                </a:solidFill>
              </a:rPr>
              <a:t>measuring two </a:t>
            </a:r>
            <a:r>
              <a:rPr lang="en-US" sz="1800" dirty="0" smtClean="0">
                <a:solidFill>
                  <a:srgbClr val="000000"/>
                </a:solidFill>
              </a:rPr>
              <a:t>polarization </a:t>
            </a:r>
            <a:r>
              <a:rPr lang="en-US" sz="1800" dirty="0">
                <a:solidFill>
                  <a:srgbClr val="000000"/>
                </a:solidFill>
              </a:rPr>
              <a:t>components </a:t>
            </a:r>
            <a:r>
              <a:rPr lang="en-US" sz="1800" dirty="0" smtClean="0">
                <a:solidFill>
                  <a:srgbClr val="000000"/>
                </a:solidFill>
              </a:rPr>
              <a:t>simultaneously. 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Employ a </a:t>
            </a:r>
            <a:r>
              <a:rPr lang="en-US" sz="1800" dirty="0">
                <a:solidFill>
                  <a:srgbClr val="000000"/>
                </a:solidFill>
              </a:rPr>
              <a:t>combination of spin precession in a magnetic spectrometer and </a:t>
            </a:r>
            <a:r>
              <a:rPr lang="en-US" sz="1800" dirty="0" smtClean="0">
                <a:solidFill>
                  <a:srgbClr val="000000"/>
                </a:solidFill>
              </a:rPr>
              <a:t>a </a:t>
            </a:r>
            <a:r>
              <a:rPr lang="en-US" sz="1800" dirty="0">
                <a:solidFill>
                  <a:srgbClr val="000000"/>
                </a:solidFill>
              </a:rPr>
              <a:t>proton </a:t>
            </a:r>
            <a:r>
              <a:rPr lang="en-US" sz="1800" dirty="0" err="1">
                <a:solidFill>
                  <a:srgbClr val="000000"/>
                </a:solidFill>
              </a:rPr>
              <a:t>polarimeter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single measurement of the azimuthal angular distribution of the proton scattered in a secondary target gives both the longitudinal, Pl, and transverse, Pt, polarization. </a:t>
            </a:r>
          </a:p>
          <a:p>
            <a:pPr marL="342900" indent="-342900"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252" y="3638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Polarization </a:t>
            </a:r>
            <a:r>
              <a:rPr lang="en-US" dirty="0" smtClean="0">
                <a:solidFill>
                  <a:srgbClr val="2D2D8A"/>
                </a:solidFill>
              </a:rPr>
              <a:t>Transfer </a:t>
            </a:r>
            <a:r>
              <a:rPr lang="en-US" dirty="0">
                <a:solidFill>
                  <a:srgbClr val="2D2D8A"/>
                </a:solidFill>
              </a:rPr>
              <a:t>in </a:t>
            </a:r>
            <a:r>
              <a:rPr lang="en-US" dirty="0" smtClean="0">
                <a:solidFill>
                  <a:srgbClr val="2D2D8A"/>
                </a:solidFill>
              </a:rPr>
              <a:t>Elastic Electron-Proton Scattering</a:t>
            </a:r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564" y="2725448"/>
            <a:ext cx="5004048" cy="2814776"/>
          </a:xfrm>
          <a:prstGeom prst="rect">
            <a:avLst/>
          </a:prstGeom>
        </p:spPr>
      </p:pic>
      <p:pic>
        <p:nvPicPr>
          <p:cNvPr id="14" name="Picture 3" descr="fpp_full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252540" y="4745857"/>
            <a:ext cx="2808312" cy="1764433"/>
          </a:xfrm>
        </p:spPr>
      </p:pic>
      <p:sp>
        <p:nvSpPr>
          <p:cNvPr id="12" name="TextBox 11"/>
          <p:cNvSpPr txBox="1"/>
          <p:nvPr/>
        </p:nvSpPr>
        <p:spPr>
          <a:xfrm>
            <a:off x="5868144" y="5687835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JLab</a:t>
            </a:r>
            <a:r>
              <a:rPr lang="en-US" sz="1800" dirty="0" smtClean="0">
                <a:solidFill>
                  <a:srgbClr val="000000"/>
                </a:solidFill>
              </a:rPr>
              <a:t> Hall A HRS spectrometer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1924" y="226826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Longitudinally polarized electron beam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100392" y="476672"/>
            <a:ext cx="990600" cy="71291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51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372120" cy="628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914"/>
            <a:ext cx="9144000" cy="44118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043608" y="490865"/>
            <a:ext cx="1292456" cy="11521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342346" y="1529270"/>
            <a:ext cx="781382" cy="37719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11560" y="5385990"/>
            <a:ext cx="8064896" cy="92333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Nuclear Physics Seeks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Understand the fundamental structure of visible matter (quarks, gluons,..)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Understand how hadrons (mesons, nucleons,..) and nuclei</a:t>
            </a:r>
            <a:r>
              <a:rPr lang="is-IS" sz="1800" dirty="0" smtClean="0"/>
              <a:t> are formed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79712" y="87015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and </a:t>
            </a:r>
            <a:r>
              <a:rPr lang="en-US" smtClean="0"/>
              <a:t>Nuclear Physics - Related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538884" y="518903"/>
            <a:ext cx="1002072" cy="115212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i="1" dirty="0" smtClean="0">
                <a:solidFill>
                  <a:schemeClr val="accent6"/>
                </a:solidFill>
                <a:latin typeface="Century"/>
              </a:rPr>
              <a:t>Surprising Result for the Form Factors</a:t>
            </a:r>
            <a:r>
              <a:rPr lang="is-IS" sz="3200" i="1" dirty="0" smtClean="0">
                <a:solidFill>
                  <a:schemeClr val="accent6"/>
                </a:solidFill>
                <a:latin typeface="Century"/>
              </a:rPr>
              <a:t>…</a:t>
            </a:r>
            <a:endParaRPr lang="en-US" sz="3200" i="1" dirty="0">
              <a:solidFill>
                <a:schemeClr val="accent6"/>
              </a:solidFill>
              <a:latin typeface="Century"/>
            </a:endParaRPr>
          </a:p>
        </p:txBody>
      </p:sp>
      <p:pic>
        <p:nvPicPr>
          <p:cNvPr id="9" name="Picture 8" descr="F1p-S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3346591" cy="3733800"/>
          </a:xfrm>
          <a:prstGeom prst="rect">
            <a:avLst/>
          </a:prstGeom>
        </p:spPr>
      </p:pic>
      <p:pic>
        <p:nvPicPr>
          <p:cNvPr id="14" name="Picture 13" descr="Bosted-fit.JPEG"/>
          <p:cNvPicPr>
            <a:picLocks noChangeAspect="1"/>
          </p:cNvPicPr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5791200" y="685800"/>
            <a:ext cx="3048000" cy="5656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16396" y="982818"/>
            <a:ext cx="2057400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FF0000"/>
                </a:solidFill>
                <a:latin typeface="Century"/>
                <a:ea typeface="ＭＳ Ｐゴシック" pitchFamily="-112" charset="-128"/>
                <a:cs typeface="ＭＳ Ｐゴシック" pitchFamily="-112" charset="-128"/>
              </a:rPr>
              <a:t>Jefferson Lab polarization transfer results!!</a:t>
            </a:r>
            <a:endParaRPr lang="en-US" sz="2000" dirty="0">
              <a:solidFill>
                <a:srgbClr val="FF0000"/>
              </a:solidFill>
              <a:latin typeface="Century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673796" y="2298140"/>
            <a:ext cx="1641404" cy="6939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gepgd_polar_col.eps"/>
          <p:cNvPicPr>
            <a:picLocks noChangeAspect="1"/>
          </p:cNvPicPr>
          <p:nvPr/>
        </p:nvPicPr>
        <p:blipFill>
          <a:blip r:embed="rId5">
            <a:alphaModFix/>
            <a:lum bright="-4000" contrast="100000"/>
          </a:blip>
          <a:stretch>
            <a:fillRect/>
          </a:stretch>
        </p:blipFill>
        <p:spPr>
          <a:xfrm>
            <a:off x="5638800" y="2133600"/>
            <a:ext cx="2667000" cy="205740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9756" y="6111050"/>
            <a:ext cx="37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2D2D8A"/>
                </a:solidFill>
              </a:rPr>
              <a:t>What is going on?...</a:t>
            </a:r>
            <a:endParaRPr lang="en-US" i="1" dirty="0">
              <a:solidFill>
                <a:srgbClr val="2D2D8A"/>
              </a:solidFill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07255" y="4837657"/>
            <a:ext cx="2701925" cy="163195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) e + p </a:t>
            </a:r>
            <a:r>
              <a:rPr lang="en-US" sz="2000" dirty="0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 e’ + 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2000" baseline="-25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n-US" sz="2000" baseline="30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000" dirty="0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/</a:t>
            </a:r>
            <a:r>
              <a:rPr lang="en-US" sz="2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2000" baseline="-25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2000" baseline="30000" dirty="0" err="1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000" dirty="0">
                <a:solidFill>
                  <a:srgbClr val="FA3904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 constant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  <a:sym typeface="Wingdings" pitchFamily="2" charset="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2) e + p  e’ + 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2000" baseline="-25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n-US" sz="2000" baseline="30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/</a:t>
            </a:r>
            <a:r>
              <a:rPr lang="en-US" sz="2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2000" baseline="-25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2000" baseline="30000" dirty="0" err="1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 drops with Q</a:t>
            </a:r>
            <a:r>
              <a:rPr lang="en-US" sz="2000" baseline="30000" dirty="0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Wingdings" pitchFamily="2" charset="2"/>
              </a:rPr>
              <a:t>2</a:t>
            </a:r>
            <a:endParaRPr lang="en-US" sz="2000" baseline="30000" dirty="0">
              <a:solidFill>
                <a:srgbClr val="00990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4940" y="3156597"/>
            <a:ext cx="1933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7030A0"/>
                </a:solidFill>
              </a:rPr>
              <a:t>First paper 800+ citations! </a:t>
            </a:r>
          </a:p>
          <a:p>
            <a:endParaRPr lang="en-US" sz="2000" i="1" dirty="0" smtClean="0">
              <a:solidFill>
                <a:srgbClr val="7030A0"/>
              </a:solidFill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1103040" y="5877272"/>
            <a:ext cx="2286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2483768" y="5876492"/>
            <a:ext cx="2286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1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5930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59492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Q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5373216"/>
            <a:ext cx="360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C00000"/>
                </a:solidFill>
              </a:rPr>
              <a:t>Dramatic discrepancy!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5982960"/>
            <a:ext cx="58326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 general, polarization observables are rather insensitive to radiative corrections, as they are by </a:t>
            </a:r>
            <a:r>
              <a:rPr lang="en-US" sz="1600" dirty="0" smtClean="0">
                <a:solidFill>
                  <a:srgbClr val="000000"/>
                </a:solidFill>
              </a:rPr>
              <a:t>definition </a:t>
            </a:r>
            <a:r>
              <a:rPr lang="en-US" sz="1600" dirty="0">
                <a:solidFill>
                  <a:srgbClr val="000000"/>
                </a:solidFill>
              </a:rPr>
              <a:t>a ratio of a polarized cross section to an </a:t>
            </a:r>
            <a:r>
              <a:rPr lang="en-US" sz="1600" dirty="0" err="1">
                <a:solidFill>
                  <a:srgbClr val="000000"/>
                </a:solidFill>
              </a:rPr>
              <a:t>unpolarized</a:t>
            </a:r>
            <a:r>
              <a:rPr lang="en-US" sz="1600" dirty="0">
                <a:solidFill>
                  <a:srgbClr val="000000"/>
                </a:solidFill>
              </a:rPr>
              <a:t> one. 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epgmp_S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" r="6172"/>
          <a:stretch/>
        </p:blipFill>
        <p:spPr>
          <a:xfrm>
            <a:off x="2841779" y="961247"/>
            <a:ext cx="6353821" cy="4368553"/>
          </a:xfrm>
          <a:prstGeom prst="rect">
            <a:avLst/>
          </a:prstGeom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0" y="80963"/>
            <a:ext cx="9144000" cy="566737"/>
          </a:xfrm>
          <a:prstGeom prst="rect">
            <a:avLst/>
          </a:prstGeom>
        </p:spPr>
        <p:txBody>
          <a:bodyPr lIns="90360" tIns="44280" rIns="90360" bIns="44280"/>
          <a:lstStyle/>
          <a:p>
            <a:pPr algn="ctr" defTabSz="457200" eaLnBrk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kern="0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Proton Charge and Magnetization</a:t>
            </a:r>
            <a:endParaRPr lang="en-GB" sz="3200" kern="0" dirty="0">
              <a:solidFill>
                <a:prstClr val="black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34298" y="973945"/>
            <a:ext cx="2913063" cy="708025"/>
            <a:chOff x="100" y="2208"/>
            <a:chExt cx="1835" cy="446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00" y="2208"/>
              <a:ext cx="1835" cy="44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    e </a:t>
              </a:r>
              <a:r>
                <a:rPr lang="en-US" sz="2000" dirty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+ p  e’ + p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   </a:t>
              </a:r>
              <a:r>
                <a:rPr lang="en-US" sz="2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G</a:t>
              </a:r>
              <a:r>
                <a:rPr lang="en-US" sz="2000" baseline="-25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E</a:t>
              </a:r>
              <a:r>
                <a:rPr lang="en-US" sz="2000" baseline="30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p</a:t>
              </a:r>
              <a:r>
                <a:rPr lang="en-US" sz="2000" dirty="0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/</a:t>
              </a:r>
              <a:r>
                <a:rPr lang="en-US" sz="2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G</a:t>
              </a:r>
              <a:r>
                <a:rPr lang="en-US" sz="2000" baseline="-25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M</a:t>
              </a:r>
              <a:r>
                <a:rPr lang="en-US" sz="2000" baseline="30000" dirty="0" err="1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p</a:t>
              </a:r>
              <a:r>
                <a:rPr lang="en-US" sz="2000" dirty="0" smtClean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sz="2000" dirty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drops with Q</a:t>
              </a:r>
              <a:r>
                <a:rPr lang="en-US" sz="2000" baseline="30000" dirty="0">
                  <a:solidFill>
                    <a:srgbClr val="009900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  <a:sym typeface="Wingdings" pitchFamily="2" charset="2"/>
                </a:rPr>
                <a:t>2</a:t>
              </a:r>
              <a:endParaRPr lang="en-US" sz="2000" baseline="30000" dirty="0">
                <a:solidFill>
                  <a:srgbClr val="0099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endParaRPr>
            </a:p>
          </p:txBody>
        </p:sp>
        <p:sp>
          <p:nvSpPr>
            <p:cNvPr id="7" name="Line 18"/>
            <p:cNvSpPr>
              <a:spLocks noChangeShapeType="1"/>
            </p:cNvSpPr>
            <p:nvPr/>
          </p:nvSpPr>
          <p:spPr bwMode="auto">
            <a:xfrm>
              <a:off x="310" y="2258"/>
              <a:ext cx="144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endParaRPr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1217" y="2258"/>
              <a:ext cx="144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15435" y="3617982"/>
            <a:ext cx="2455709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charge depletion in interior of proton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3125148" y="3228503"/>
            <a:ext cx="3175043" cy="4546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</p:spPr>
        <p:txBody>
          <a:bodyPr rot="10800000" vert="eaVert"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867400" y="3971925"/>
            <a:ext cx="2436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0000CC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smaller distance </a:t>
            </a:r>
            <a:r>
              <a:rPr lang="en-US" sz="2000" i="1" dirty="0">
                <a:solidFill>
                  <a:srgbClr val="0000CC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  <a:sym typeface="Symbol" pitchFamily="18" charset="2"/>
              </a:rPr>
              <a:t>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94338" y="5477743"/>
            <a:ext cx="515778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Orbital motion of quarks play a key role </a:t>
            </a: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Belitsky</a:t>
            </a:r>
            <a:r>
              <a:rPr lang="en-US" sz="1800" b="1" i="1" dirty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, Ji + Yuan PRL 91 (2003) 092003)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435" y="1916832"/>
            <a:ext cx="2174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Charge &amp; magnetization distributions in the proton </a:t>
            </a:r>
            <a:r>
              <a:rPr lang="en-US" sz="18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are different</a:t>
            </a:r>
            <a:endParaRPr lang="en-US" sz="1800" b="1" u="sng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1424" y="2068082"/>
            <a:ext cx="4862557" cy="85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18542" y="2083746"/>
            <a:ext cx="4043589" cy="1428700"/>
          </a:xfrm>
          <a:prstGeom prst="line">
            <a:avLst/>
          </a:prstGeom>
          <a:ln w="2857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73088" y="1001430"/>
            <a:ext cx="7961312" cy="83099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Neutron has no charge, but does have a charge distributions: n = p +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1600" baseline="30000" dirty="0">
                <a:solidFill>
                  <a:srgbClr val="000000"/>
                </a:solidFill>
              </a:rPr>
              <a:t>-</a:t>
            </a:r>
            <a:r>
              <a:rPr lang="en-US" sz="1600" dirty="0">
                <a:solidFill>
                  <a:srgbClr val="000000"/>
                </a:solidFill>
              </a:rPr>
              <a:t>, n = </a:t>
            </a:r>
            <a:r>
              <a:rPr lang="en-US" sz="1600" dirty="0" err="1">
                <a:solidFill>
                  <a:srgbClr val="000000"/>
                </a:solidFill>
              </a:rPr>
              <a:t>ddu</a:t>
            </a:r>
            <a:r>
              <a:rPr lang="en-US" sz="1600" dirty="0">
                <a:solidFill>
                  <a:srgbClr val="000000"/>
                </a:solidFill>
              </a:rPr>
              <a:t>. Use polarization </a:t>
            </a:r>
            <a:r>
              <a:rPr lang="en-US" sz="1600" dirty="0" smtClean="0">
                <a:solidFill>
                  <a:srgbClr val="000000"/>
                </a:solidFill>
              </a:rPr>
              <a:t>to </a:t>
            </a:r>
            <a:r>
              <a:rPr lang="en-US" sz="1600" dirty="0">
                <a:solidFill>
                  <a:srgbClr val="000000"/>
                </a:solidFill>
              </a:rPr>
              <a:t>access.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  <a:sym typeface="Wingdings" pitchFamily="2" charset="2"/>
              </a:rPr>
              <a:t>“</a:t>
            </a:r>
            <a:r>
              <a:rPr lang="en-US" sz="1600" i="1" dirty="0">
                <a:solidFill>
                  <a:srgbClr val="000000"/>
                </a:solidFill>
              </a:rPr>
              <a:t>Guarantee” that electron hits a neutron AND electron transfers its polarization to this neutron.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62000" y="152400"/>
            <a:ext cx="7772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600" b="1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Also.. </a:t>
            </a:r>
            <a:r>
              <a:rPr lang="en-US" sz="3200" dirty="0" err="1" smtClean="0">
                <a:solidFill>
                  <a:srgbClr val="7030A0"/>
                </a:solidFill>
                <a:latin typeface="+mn-lt"/>
              </a:rPr>
              <a:t>G</a:t>
            </a:r>
            <a:r>
              <a:rPr lang="en-US" sz="3200" baseline="-25000" dirty="0" err="1" smtClean="0">
                <a:solidFill>
                  <a:srgbClr val="7030A0"/>
                </a:solidFill>
                <a:latin typeface="+mn-lt"/>
              </a:rPr>
              <a:t>E</a:t>
            </a:r>
            <a:r>
              <a:rPr lang="en-US" sz="3200" baseline="30000" dirty="0" err="1" smtClean="0">
                <a:solidFill>
                  <a:srgbClr val="7030A0"/>
                </a:solidFill>
                <a:latin typeface="+mn-lt"/>
              </a:rPr>
              <a:t>n</a:t>
            </a:r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 is not zero</a:t>
            </a:r>
            <a:r>
              <a:rPr lang="is-IS" sz="3200" dirty="0" smtClean="0">
                <a:solidFill>
                  <a:srgbClr val="7030A0"/>
                </a:solidFill>
                <a:latin typeface="+mn-lt"/>
              </a:rPr>
              <a:t>…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1295400" y="1981200"/>
            <a:ext cx="2757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(Polarization Experiments only)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381000" y="173038"/>
            <a:ext cx="1311275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0000"/>
                </a:solidFill>
                <a:latin typeface="Times New Roman" pitchFamily="18" charset="0"/>
              </a:rPr>
              <a:t>Hall A</a:t>
            </a:r>
            <a:endParaRPr lang="en-US" sz="32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9162" name="Picture 11" descr="versi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0425" y="92809"/>
            <a:ext cx="12985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1" descr="gen_present.eps"/>
          <p:cNvPicPr>
            <a:picLocks noChangeAspect="1"/>
          </p:cNvPicPr>
          <p:nvPr/>
        </p:nvPicPr>
        <p:blipFill>
          <a:blip r:embed="rId3" cstate="print"/>
          <a:srcRect r="7765"/>
          <a:stretch>
            <a:fillRect/>
          </a:stretch>
        </p:blipFill>
        <p:spPr bwMode="auto">
          <a:xfrm>
            <a:off x="104775" y="2209800"/>
            <a:ext cx="4559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5769114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Combining proton and neutron: down quark has </a:t>
            </a:r>
            <a:r>
              <a:rPr lang="en-US" sz="2000" i="1" u="sng" dirty="0">
                <a:solidFill>
                  <a:srgbClr val="7030A0"/>
                </a:solidFill>
              </a:rPr>
              <a:t>more extended spatial charge distribution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smtClean="0">
                <a:solidFill>
                  <a:srgbClr val="000000"/>
                </a:solidFill>
              </a:rPr>
              <a:t>Could be due to significant influence </a:t>
            </a:r>
            <a:r>
              <a:rPr lang="en-US" sz="2000" dirty="0">
                <a:solidFill>
                  <a:srgbClr val="000000"/>
                </a:solidFill>
              </a:rPr>
              <a:t>of di-quarks?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33625"/>
            <a:ext cx="4191000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169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7400" y="0"/>
            <a:ext cx="4778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12 GeV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G</a:t>
            </a:r>
            <a:r>
              <a:rPr lang="en-US" sz="3600" baseline="-25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3600" baseline="30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 experiment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12345"/>
            <a:ext cx="6477000" cy="672439"/>
          </a:xfrm>
          <a:prstGeom prst="rect">
            <a:avLst/>
          </a:prstGeom>
        </p:spPr>
      </p:pic>
      <p:pic>
        <p:nvPicPr>
          <p:cNvPr id="14" name="Picture 13" descr="gengmn-2011_corr3+Mainz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832000"/>
            <a:ext cx="5970483" cy="435969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1187624" y="4742562"/>
            <a:ext cx="44196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0800000">
            <a:off x="1752600" y="4206240"/>
            <a:ext cx="762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5806578" y="1556792"/>
            <a:ext cx="3337422" cy="23186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4357" y="1484784"/>
            <a:ext cx="24482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JLab</a:t>
            </a:r>
            <a:r>
              <a:rPr lang="en-US" sz="2000" dirty="0" smtClean="0">
                <a:solidFill>
                  <a:srgbClr val="000000"/>
                </a:solidFill>
              </a:rPr>
              <a:t> Hall C SHMS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2" y="3933056"/>
            <a:ext cx="3336533" cy="25088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3972" y="6165304"/>
            <a:ext cx="30350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Polarized </a:t>
            </a:r>
            <a:r>
              <a:rPr lang="en-US" sz="2000" baseline="30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</a:rPr>
              <a:t>He Target Cell for Hall 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89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37044" y="137550"/>
            <a:ext cx="4695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12 GeV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G</a:t>
            </a:r>
            <a:r>
              <a:rPr lang="en-US" sz="3600" baseline="-25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M</a:t>
            </a:r>
            <a:r>
              <a:rPr lang="en-US" sz="3600" baseline="30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 experiment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76" y="965013"/>
            <a:ext cx="6858000" cy="326231"/>
          </a:xfrm>
          <a:prstGeom prst="rect">
            <a:avLst/>
          </a:prstGeom>
        </p:spPr>
      </p:pic>
      <p:pic>
        <p:nvPicPr>
          <p:cNvPr id="10" name="Picture 9" descr="gmngmp_Mod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8" y="1628800"/>
            <a:ext cx="6601564" cy="465646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5" cstate="print">
            <a:lum contrast="8000"/>
          </a:blip>
          <a:srcRect/>
          <a:stretch>
            <a:fillRect/>
          </a:stretch>
        </p:blipFill>
        <p:spPr bwMode="auto">
          <a:xfrm>
            <a:off x="6588224" y="1412776"/>
            <a:ext cx="2592288" cy="259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60232" y="3820978"/>
            <a:ext cx="2592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JLab</a:t>
            </a:r>
            <a:r>
              <a:rPr lang="en-US" sz="2000" dirty="0" smtClean="0">
                <a:solidFill>
                  <a:srgbClr val="000000"/>
                </a:solidFill>
              </a:rPr>
              <a:t> Hall B CLAS12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2760" y="4238674"/>
            <a:ext cx="2741240" cy="185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42162" y="6053226"/>
            <a:ext cx="21018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JLab</a:t>
            </a:r>
            <a:r>
              <a:rPr lang="en-US" sz="2000" dirty="0" smtClean="0">
                <a:solidFill>
                  <a:srgbClr val="000000"/>
                </a:solidFill>
              </a:rPr>
              <a:t> Hall A SBS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13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053765" y="55303"/>
            <a:ext cx="4778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12 GeV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G</a:t>
            </a:r>
            <a:r>
              <a:rPr lang="en-US" sz="3600" baseline="-25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sz="3600" baseline="30000" dirty="0" err="1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pitchFamily="-112" charset="-128"/>
                <a:cs typeface="ＭＳ Ｐゴシック" pitchFamily="-112" charset="-128"/>
              </a:rPr>
              <a:t> experiment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6" descr="gepgmp_pro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" y="1556189"/>
            <a:ext cx="6683137" cy="45340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2078545" y="3645024"/>
            <a:ext cx="3200400" cy="685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rgbClr val="FF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842187"/>
            <a:ext cx="5910263" cy="67852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153400" y="6477000"/>
            <a:ext cx="9906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4CAAB1D-6291-504D-9B3A-CF7F06FAEC70}" type="slidenum">
              <a:rPr lang="en-US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15" descr="HCAL_SBS_rend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-4747" r="19546" b="9542"/>
          <a:stretch/>
        </p:blipFill>
        <p:spPr>
          <a:xfrm>
            <a:off x="6132459" y="1801812"/>
            <a:ext cx="3011541" cy="329439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866224" y="4953985"/>
            <a:ext cx="21018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JLab</a:t>
            </a:r>
            <a:r>
              <a:rPr lang="en-US" sz="2000" dirty="0" smtClean="0">
                <a:solidFill>
                  <a:srgbClr val="000000"/>
                </a:solidFill>
              </a:rPr>
              <a:t> Hall A SBS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6205907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9900CC"/>
                </a:solidFill>
              </a:rPr>
              <a:t>Also measuring at low Q</a:t>
            </a:r>
            <a:r>
              <a:rPr lang="en-US" i="1" baseline="30000" dirty="0" smtClean="0">
                <a:solidFill>
                  <a:srgbClr val="9900CC"/>
                </a:solidFill>
              </a:rPr>
              <a:t>2</a:t>
            </a:r>
            <a:r>
              <a:rPr lang="is-IS" i="1" dirty="0" smtClean="0">
                <a:solidFill>
                  <a:srgbClr val="9900CC"/>
                </a:solidFill>
              </a:rPr>
              <a:t>…</a:t>
            </a:r>
            <a:endParaRPr lang="en-US" i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4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96875"/>
          </a:xfrm>
        </p:spPr>
        <p:txBody>
          <a:bodyPr/>
          <a:lstStyle/>
          <a:p>
            <a:r>
              <a:rPr lang="en-US" sz="3600" dirty="0" err="1" smtClean="0"/>
              <a:t>Muonic</a:t>
            </a:r>
            <a:r>
              <a:rPr lang="en-US" sz="3600" dirty="0" smtClean="0"/>
              <a:t> Hydrogen Data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41946" y="11356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8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986" y="5751310"/>
            <a:ext cx="48498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1400" dirty="0" smtClean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E</a:t>
            </a:r>
            <a:r>
              <a:rPr lang="en-US" sz="1400" baseline="-25000" dirty="0" smtClean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2p</a:t>
            </a:r>
            <a:r>
              <a:rPr lang="en-US" sz="1400" dirty="0" smtClean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– E</a:t>
            </a:r>
            <a:r>
              <a:rPr lang="en-US" sz="1400" baseline="-250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2s</a:t>
            </a:r>
            <a:r>
              <a:rPr lang="en-US" sz="14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 = 209.98 – 5.2262 r</a:t>
            </a:r>
            <a:r>
              <a:rPr lang="en-US" sz="1400" baseline="-250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p</a:t>
            </a:r>
            <a:r>
              <a:rPr lang="en-US" sz="1400" baseline="300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 + 0.0347 r</a:t>
            </a:r>
            <a:r>
              <a:rPr lang="en-US" sz="1400" baseline="-250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p</a:t>
            </a:r>
            <a:r>
              <a:rPr lang="en-US" sz="1400" baseline="300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 M</a:t>
            </a:r>
            <a:r>
              <a:rPr lang="en-US" sz="1400" dirty="0" smtClean="0">
                <a:solidFill>
                  <a:prstClr val="black"/>
                </a:solidFill>
                <a:latin typeface="Verdana"/>
                <a:ea typeface="ＭＳ Ｐゴシック" charset="0"/>
                <a:cs typeface="Verdana"/>
              </a:rPr>
              <a:t>eV</a:t>
            </a:r>
          </a:p>
          <a:p>
            <a:pPr defTabSz="457200">
              <a:lnSpc>
                <a:spcPct val="80000"/>
              </a:lnSpc>
            </a:pPr>
            <a:endParaRPr lang="en-US" sz="1800" dirty="0">
              <a:solidFill>
                <a:prstClr val="black"/>
              </a:solidFill>
              <a:latin typeface="Verdana"/>
              <a:ea typeface="ＭＳ Ｐゴシック" charset="0"/>
              <a:cs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1447" y="2402421"/>
            <a:ext cx="4715768" cy="3252962"/>
            <a:chOff x="7427261" y="10434292"/>
            <a:chExt cx="6779956" cy="53115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261" y="10434292"/>
              <a:ext cx="6779956" cy="531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5953" y="10872964"/>
              <a:ext cx="1582845" cy="271194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215" y="792867"/>
            <a:ext cx="1944402" cy="1855345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70" y="1971379"/>
            <a:ext cx="2316711" cy="3060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970" y="929433"/>
            <a:ext cx="1168140" cy="784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688" y="3645555"/>
            <a:ext cx="2067735" cy="27357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6" y="853876"/>
            <a:ext cx="5147280" cy="1889429"/>
          </a:xfrm>
          <a:ln>
            <a:noFill/>
          </a:ln>
        </p:spPr>
        <p:txBody>
          <a:bodyPr/>
          <a:lstStyle/>
          <a:p>
            <a:r>
              <a:rPr lang="en-US" sz="1800" dirty="0" smtClean="0"/>
              <a:t>High precision results from </a:t>
            </a:r>
            <a:r>
              <a:rPr lang="en-US" sz="1800" dirty="0" err="1" smtClean="0"/>
              <a:t>Muonic</a:t>
            </a:r>
            <a:r>
              <a:rPr lang="en-US" sz="1800" dirty="0" smtClean="0"/>
              <a:t> Lamb shift data give a proton radius of </a:t>
            </a:r>
            <a:r>
              <a:rPr lang="en-US" sz="1800" dirty="0" smtClean="0">
                <a:solidFill>
                  <a:srgbClr val="7030A0"/>
                </a:solidFill>
              </a:rPr>
              <a:t>0.84 fm.</a:t>
            </a:r>
          </a:p>
          <a:p>
            <a:r>
              <a:rPr lang="en-US" sz="1800" dirty="0" smtClean="0"/>
              <a:t>This result contradicts many other extractions </a:t>
            </a:r>
            <a:r>
              <a:rPr lang="en-US" sz="1800" i="1" dirty="0">
                <a:solidFill>
                  <a:srgbClr val="0000FF"/>
                </a:solidFill>
              </a:rPr>
              <a:t>-</a:t>
            </a:r>
            <a:r>
              <a:rPr lang="en-US" sz="1800" i="1" dirty="0" smtClean="0">
                <a:solidFill>
                  <a:srgbClr val="0000FF"/>
                </a:solidFill>
              </a:rPr>
              <a:t> dominantly from electron scattering -  </a:t>
            </a:r>
            <a:r>
              <a:rPr lang="en-US" sz="1800" dirty="0" smtClean="0"/>
              <a:t>which have determined the proton radius to be </a:t>
            </a:r>
            <a:r>
              <a:rPr lang="en-US" sz="1800" dirty="0" smtClean="0">
                <a:solidFill>
                  <a:srgbClr val="7030A0"/>
                </a:solidFill>
              </a:rPr>
              <a:t>~0.88 fm</a:t>
            </a:r>
            <a:r>
              <a:rPr lang="en-US" sz="1800" dirty="0" smtClean="0"/>
              <a:t>.  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01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4501526" y="6661547"/>
            <a:ext cx="149877" cy="210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endParaRPr dirty="0">
              <a:solidFill>
                <a:prstClr val="white"/>
              </a:solidFill>
            </a:endParaRPr>
          </a:p>
        </p:txBody>
      </p:sp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7058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rPr lang="en-US" sz="2800" dirty="0" smtClean="0">
                <a:solidFill>
                  <a:schemeClr val="tx1"/>
                </a:solidFill>
              </a:rPr>
              <a:t>Some Of The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>
                <a:solidFill>
                  <a:schemeClr val="tx1"/>
                </a:solidFill>
              </a:rPr>
              <a:t>Possible Explanations</a:t>
            </a:r>
          </a:p>
        </p:txBody>
      </p:sp>
      <p:sp>
        <p:nvSpPr>
          <p:cNvPr id="260" name="Shape 260"/>
          <p:cNvSpPr/>
          <p:nvPr/>
        </p:nvSpPr>
        <p:spPr>
          <a:xfrm>
            <a:off x="1799968" y="6517759"/>
            <a:ext cx="5492761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1400">
                <a:solidFill>
                  <a:srgbClr val="5C88A5"/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List of possible explanations from </a:t>
            </a:r>
            <a:r>
              <a:rPr dirty="0" err="1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Franziska</a:t>
            </a:r>
            <a:r>
              <a:rPr dirty="0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Hagelstein, </a:t>
            </a:r>
            <a:r>
              <a:rPr dirty="0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Un</a:t>
            </a:r>
            <a:r>
              <a:rPr lang="en-US" dirty="0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iversity of </a:t>
            </a:r>
            <a:r>
              <a:rPr dirty="0" smtClean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Mainz</a:t>
            </a:r>
            <a:endParaRPr dirty="0">
              <a:solidFill>
                <a:prstClr val="white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190222" y="6661547"/>
            <a:ext cx="7213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1400">
                <a:solidFill>
                  <a:srgbClr val="5C88A5"/>
                </a:solidFill>
              </a:defRPr>
            </a:lvl1pPr>
          </a:lstStyle>
          <a:p>
            <a:pPr defTabSz="457200"/>
            <a:endParaRPr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2889619" y="2133371"/>
            <a:ext cx="3297646" cy="1830049"/>
          </a:xfrm>
          <a:prstGeom prst="ellipse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defTabSz="457200">
              <a:defRPr sz="3700" b="1">
                <a:solidFill>
                  <a:srgbClr val="DEDEDE"/>
                </a:solidFill>
              </a:defRPr>
            </a:pPr>
            <a:r>
              <a:rPr sz="2800" b="1" dirty="0">
                <a:solidFill>
                  <a:srgbClr val="DEDEDE"/>
                </a:solidFill>
                <a:latin typeface="Calibri" charset="0"/>
                <a:ea typeface="ＭＳ Ｐゴシック" charset="0"/>
                <a:cs typeface="ＭＳ Ｐゴシック" charset="0"/>
              </a:rPr>
              <a:t>Lamb shift difference of </a:t>
            </a:r>
          </a:p>
          <a:p>
            <a:pPr defTabSz="457200">
              <a:defRPr sz="3700" b="1">
                <a:solidFill>
                  <a:srgbClr val="DEDEDE"/>
                </a:solidFill>
              </a:defRPr>
            </a:pPr>
            <a:r>
              <a:rPr sz="2800" b="1" dirty="0">
                <a:solidFill>
                  <a:srgbClr val="DEDEDE"/>
                </a:solidFill>
                <a:latin typeface="Calibri" charset="0"/>
                <a:ea typeface="ＭＳ Ｐゴシック" charset="0"/>
                <a:cs typeface="ＭＳ Ｐゴシック" charset="0"/>
              </a:rPr>
              <a:t>310 ± 2 μeV</a:t>
            </a:r>
          </a:p>
        </p:txBody>
      </p:sp>
      <p:sp>
        <p:nvSpPr>
          <p:cNvPr id="263" name="Shape 263"/>
          <p:cNvSpPr/>
          <p:nvPr/>
        </p:nvSpPr>
        <p:spPr>
          <a:xfrm>
            <a:off x="6733702" y="896620"/>
            <a:ext cx="2310096" cy="903128"/>
          </a:xfrm>
          <a:prstGeom prst="rect">
            <a:avLst/>
          </a:prstGeom>
          <a:solidFill>
            <a:schemeClr val="accent4">
              <a:satOff val="-13763"/>
              <a:lumOff val="11536"/>
              <a:alpha val="7047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eH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theory</a:t>
            </a:r>
            <a:r>
              <a:rPr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wrong ?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222" y="1016150"/>
            <a:ext cx="2765082" cy="903128"/>
          </a:xfrm>
          <a:prstGeom prst="rect">
            <a:avLst/>
          </a:prstGeom>
          <a:solidFill>
            <a:schemeClr val="accent3">
              <a:satOff val="-11582"/>
              <a:lumOff val="10757"/>
              <a:alpha val="70146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μH experiment wrong ?</a:t>
            </a:r>
          </a:p>
        </p:txBody>
      </p:sp>
      <p:sp>
        <p:nvSpPr>
          <p:cNvPr id="265" name="Shape 265"/>
          <p:cNvSpPr/>
          <p:nvPr/>
        </p:nvSpPr>
        <p:spPr>
          <a:xfrm>
            <a:off x="190222" y="4221208"/>
            <a:ext cx="3895372" cy="2149623"/>
          </a:xfrm>
          <a:prstGeom prst="rect">
            <a:avLst/>
          </a:prstGeom>
          <a:solidFill>
            <a:srgbClr val="BFD2B4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μH theory wrong ?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- 2γ corrections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 missing QED or EW corrections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 soft hadronic corrections</a:t>
            </a:r>
          </a:p>
        </p:txBody>
      </p:sp>
      <p:sp>
        <p:nvSpPr>
          <p:cNvPr id="266" name="Shape 266"/>
          <p:cNvSpPr/>
          <p:nvPr/>
        </p:nvSpPr>
        <p:spPr>
          <a:xfrm>
            <a:off x="6308597" y="3363853"/>
            <a:ext cx="2765083" cy="2980620"/>
          </a:xfrm>
          <a:prstGeom prst="rect">
            <a:avLst/>
          </a:prstGeom>
          <a:solidFill>
            <a:schemeClr val="accent5">
              <a:satOff val="-24684"/>
              <a:lumOff val="17421"/>
              <a:alpha val="69805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eH experiment 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+ ep scattering wrong ? 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 R</a:t>
            </a:r>
            <a:r>
              <a:rPr sz="2700" baseline="-5999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∞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- 2γ corrections</a:t>
            </a:r>
          </a:p>
          <a:p>
            <a:pPr marL="192874" indent="-192874" defTabSz="321457">
              <a:defRPr sz="2700"/>
            </a:pPr>
            <a:r>
              <a:rPr sz="27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- low-Q</a:t>
            </a:r>
            <a:r>
              <a:rPr sz="2700" baseline="31999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sz="27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 extrapolation</a:t>
            </a:r>
          </a:p>
        </p:txBody>
      </p:sp>
      <p:sp>
        <p:nvSpPr>
          <p:cNvPr id="267" name="Shape 267"/>
          <p:cNvSpPr/>
          <p:nvPr/>
        </p:nvSpPr>
        <p:spPr>
          <a:xfrm flipV="1">
            <a:off x="5845076" y="1945471"/>
            <a:ext cx="684377" cy="375800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defTabSz="457200">
              <a:defRPr sz="3000">
                <a:solidFill>
                  <a:srgbClr val="737373"/>
                </a:solidFill>
              </a:defRPr>
            </a:pPr>
            <a:endParaRPr sz="3000">
              <a:solidFill>
                <a:srgbClr val="737373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8" name="Shape 268"/>
          <p:cNvSpPr/>
          <p:nvPr/>
        </p:nvSpPr>
        <p:spPr>
          <a:xfrm flipH="1" flipV="1">
            <a:off x="2352762" y="2133371"/>
            <a:ext cx="372018" cy="372018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defTabSz="457200">
              <a:defRPr sz="3000">
                <a:solidFill>
                  <a:srgbClr val="737373"/>
                </a:solidFill>
              </a:defRPr>
            </a:pPr>
            <a:endParaRPr sz="3000">
              <a:solidFill>
                <a:srgbClr val="737373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9" name="Shape 269"/>
          <p:cNvSpPr/>
          <p:nvPr/>
        </p:nvSpPr>
        <p:spPr>
          <a:xfrm flipH="1">
            <a:off x="2152300" y="3363853"/>
            <a:ext cx="729375" cy="729375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defTabSz="457200">
              <a:defRPr sz="3000">
                <a:solidFill>
                  <a:srgbClr val="737373"/>
                </a:solidFill>
              </a:defRPr>
            </a:pPr>
            <a:endParaRPr sz="3000">
              <a:solidFill>
                <a:srgbClr val="737373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5588426" y="4172384"/>
            <a:ext cx="430026" cy="681779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defTabSz="457200">
              <a:defRPr sz="3000">
                <a:solidFill>
                  <a:srgbClr val="737373"/>
                </a:solidFill>
              </a:defRPr>
            </a:pPr>
            <a:endParaRPr sz="3000">
              <a:solidFill>
                <a:srgbClr val="737373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394759" y="1976038"/>
            <a:ext cx="1649039" cy="1318627"/>
          </a:xfrm>
          <a:prstGeom prst="rect">
            <a:avLst/>
          </a:prstGeom>
          <a:solidFill>
            <a:schemeClr val="accent6">
              <a:hueOff val="52954"/>
              <a:satOff val="-9673"/>
              <a:lumOff val="17364"/>
              <a:alpha val="70330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   </a:t>
            </a:r>
            <a:r>
              <a:rPr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eyond Standard Model</a:t>
            </a:r>
            <a:endParaRPr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348701" y="2804364"/>
            <a:ext cx="863258" cy="1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defTabSz="457200">
              <a:defRPr sz="3000">
                <a:solidFill>
                  <a:srgbClr val="737373"/>
                </a:solidFill>
              </a:defRPr>
            </a:pPr>
            <a:endParaRPr sz="3000">
              <a:solidFill>
                <a:srgbClr val="737373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09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>
                <a:latin typeface="Minion Pro" charset="0"/>
              </a:rPr>
              <a:t>Need </a:t>
            </a:r>
            <a:r>
              <a:rPr lang="en-US" sz="3200" dirty="0">
                <a:latin typeface="Minion Pro" charset="0"/>
              </a:rPr>
              <a:t>t</a:t>
            </a:r>
            <a:r>
              <a:rPr lang="en-US" sz="3200" dirty="0" smtClean="0">
                <a:latin typeface="Minion Pro" charset="0"/>
              </a:rPr>
              <a:t>he Slope of G</a:t>
            </a:r>
            <a:r>
              <a:rPr lang="en-US" sz="3200" baseline="-25000" dirty="0" smtClean="0">
                <a:latin typeface="Minion Pro" charset="0"/>
              </a:rPr>
              <a:t>E</a:t>
            </a:r>
            <a:r>
              <a:rPr lang="en-US" sz="3200" dirty="0" smtClean="0">
                <a:latin typeface="Minion Pro" charset="0"/>
              </a:rPr>
              <a:t>(Q</a:t>
            </a:r>
            <a:r>
              <a:rPr lang="en-US" sz="3200" baseline="30000" dirty="0" smtClean="0">
                <a:latin typeface="Minion Pro" charset="0"/>
              </a:rPr>
              <a:t>2</a:t>
            </a:r>
            <a:r>
              <a:rPr lang="en-US" sz="3200" dirty="0" smtClean="0">
                <a:latin typeface="Minion Pro" charset="0"/>
              </a:rPr>
              <a:t>) Using Low Q</a:t>
            </a:r>
            <a:r>
              <a:rPr lang="en-US" sz="3200" baseline="30000" dirty="0" smtClean="0">
                <a:latin typeface="Minion Pro" charset="0"/>
              </a:rPr>
              <a:t>2</a:t>
            </a:r>
            <a:r>
              <a:rPr lang="en-US" sz="3200" dirty="0" smtClean="0">
                <a:latin typeface="Minion Pro" charset="0"/>
              </a:rPr>
              <a:t> Data </a:t>
            </a:r>
            <a:endParaRPr lang="en-US" sz="3200" dirty="0">
              <a:latin typeface="Minion Pro" charset="0"/>
            </a:endParaRPr>
          </a:p>
        </p:txBody>
      </p:sp>
      <p:pic>
        <p:nvPicPr>
          <p:cNvPr id="15363" name="Picture 5" descr="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95" y="1187902"/>
            <a:ext cx="706596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764" y="314096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What is going to be what function to use for the fitting &amp; extrapolating?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The answer to this question STRONGLY effects the answer!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969" y="5079960"/>
            <a:ext cx="6801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dirty="0">
                <a:solidFill>
                  <a:srgbClr val="7030A0"/>
                </a:solidFill>
              </a:rPr>
              <a:t>Q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&lt; (1/0.88 </a:t>
            </a:r>
            <a:r>
              <a:rPr lang="en-US" sz="2000" dirty="0" err="1">
                <a:solidFill>
                  <a:srgbClr val="7030A0"/>
                </a:solidFill>
              </a:rPr>
              <a:t>fm</a:t>
            </a:r>
            <a:r>
              <a:rPr lang="en-US" sz="2000" dirty="0">
                <a:solidFill>
                  <a:srgbClr val="7030A0"/>
                </a:solidFill>
              </a:rPr>
              <a:t>)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&lt; 1.2 fm</a:t>
            </a:r>
            <a:r>
              <a:rPr lang="en-US" sz="2000" baseline="30000" dirty="0">
                <a:solidFill>
                  <a:srgbClr val="7030A0"/>
                </a:solidFill>
              </a:rPr>
              <a:t>-2</a:t>
            </a:r>
            <a:r>
              <a:rPr lang="en-US" sz="2000" dirty="0">
                <a:solidFill>
                  <a:srgbClr val="7030A0"/>
                </a:solidFill>
              </a:rPr>
              <a:t> to get the radius of the proton </a:t>
            </a:r>
            <a:endParaRPr lang="en-US" sz="2000" dirty="0" smtClean="0">
              <a:solidFill>
                <a:srgbClr val="7030A0"/>
              </a:solidFill>
            </a:endParaRPr>
          </a:p>
          <a:p>
            <a:pPr marL="0" lvl="1" algn="ctr"/>
            <a:r>
              <a:rPr lang="en-US" sz="2000" dirty="0" smtClean="0">
                <a:solidFill>
                  <a:srgbClr val="7030A0"/>
                </a:solidFill>
              </a:rPr>
              <a:t>(equivalent  </a:t>
            </a:r>
            <a:r>
              <a:rPr lang="en-US" sz="2000" dirty="0">
                <a:solidFill>
                  <a:srgbClr val="7030A0"/>
                </a:solidFill>
              </a:rPr>
              <a:t>to  </a:t>
            </a:r>
            <a:r>
              <a:rPr lang="en-US" sz="2000" dirty="0" smtClean="0">
                <a:solidFill>
                  <a:srgbClr val="7030A0"/>
                </a:solidFill>
              </a:rPr>
              <a:t>~0.05 </a:t>
            </a:r>
            <a:r>
              <a:rPr lang="en-US" sz="2000" dirty="0">
                <a:solidFill>
                  <a:srgbClr val="7030A0"/>
                </a:solidFill>
              </a:rPr>
              <a:t>GeV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560" y="-90264"/>
            <a:ext cx="9144000" cy="1143000"/>
          </a:xfrm>
        </p:spPr>
        <p:txBody>
          <a:bodyPr/>
          <a:lstStyle/>
          <a:p>
            <a:pPr algn="l"/>
            <a:r>
              <a:rPr lang="en-US" sz="4000" dirty="0">
                <a:latin typeface="Calibri"/>
                <a:cs typeface="Calibri"/>
              </a:rPr>
              <a:t>  How to probe </a:t>
            </a:r>
            <a:r>
              <a:rPr lang="en-US" sz="4000">
                <a:latin typeface="Calibri"/>
                <a:cs typeface="Calibri"/>
              </a:rPr>
              <a:t>the </a:t>
            </a:r>
            <a:r>
              <a:rPr lang="en-US" sz="4000" smtClean="0">
                <a:latin typeface="Calibri"/>
                <a:cs typeface="Calibri"/>
              </a:rPr>
              <a:t>nucleons </a:t>
            </a:r>
            <a:r>
              <a:rPr lang="en-US" sz="4000" dirty="0">
                <a:latin typeface="Calibri"/>
                <a:cs typeface="Calibri"/>
              </a:rPr>
              <a:t>/ quarks?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4932040" y="692696"/>
            <a:ext cx="4038600" cy="32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en-US" i="1" dirty="0" smtClean="0">
                <a:solidFill>
                  <a:srgbClr val="3333CC"/>
                </a:solidFill>
                <a:latin typeface="Chalkboard" charset="0"/>
                <a:ea typeface="ＭＳ Ｐゴシック" charset="0"/>
                <a:cs typeface="+mn-cs"/>
              </a:rPr>
              <a:t>    </a:t>
            </a:r>
            <a:r>
              <a:rPr lang="en-US" i="1" dirty="0" smtClean="0">
                <a:solidFill>
                  <a:srgbClr val="3333CC"/>
                </a:solidFill>
                <a:latin typeface="Calibri"/>
                <a:ea typeface="ＭＳ Ｐゴシック" charset="0"/>
                <a:cs typeface="Calibri"/>
              </a:rPr>
              <a:t>    </a:t>
            </a:r>
            <a:endParaRPr lang="en-US" dirty="0" smtClean="0">
              <a:solidFill>
                <a:srgbClr val="3333CC"/>
              </a:solidFill>
              <a:latin typeface="Calibri"/>
              <a:ea typeface="ＭＳ Ｐゴシック" charset="0"/>
              <a:cs typeface="Calibri"/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333CC"/>
                </a:solidFill>
                <a:latin typeface="Calibri"/>
                <a:ea typeface="ＭＳ Ｐゴシック" charset="0"/>
                <a:cs typeface="Calibri"/>
              </a:rPr>
              <a:t>  Electron/lepton scattering  experiments employ high momentum point-like leptons, + electromagnetic interactions,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which are well understood, </a:t>
            </a:r>
            <a:r>
              <a:rPr lang="en-US" dirty="0" smtClean="0">
                <a:solidFill>
                  <a:srgbClr val="3333CC"/>
                </a:solidFill>
                <a:latin typeface="Calibri"/>
                <a:ea typeface="ＭＳ Ｐゴシック" charset="0"/>
                <a:cs typeface="Calibri"/>
              </a:rPr>
              <a:t>to probe hadronic structure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(which isn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ヒラギノ角ゴ ProN W3" charset="0"/>
                <a:cs typeface="Calibri"/>
              </a:rPr>
              <a:t>’t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)</a:t>
            </a:r>
            <a:r>
              <a:rPr lang="en-US" dirty="0" smtClean="0">
                <a:solidFill>
                  <a:srgbClr val="3333CC"/>
                </a:solidFill>
                <a:latin typeface="Calibri"/>
                <a:ea typeface="ＭＳ Ｐゴシック" charset="0"/>
                <a:cs typeface="Calibri"/>
              </a:rPr>
              <a:t>. </a:t>
            </a:r>
          </a:p>
          <a:p>
            <a:pPr>
              <a:buFontTx/>
              <a:buChar char="•"/>
            </a:pPr>
            <a:endParaRPr lang="en-US" dirty="0" smtClean="0">
              <a:solidFill>
                <a:srgbClr val="3333CC"/>
              </a:solidFill>
              <a:latin typeface="Calibri"/>
              <a:ea typeface="ＭＳ Ｐゴシック" charset="0"/>
              <a:cs typeface="Calibri"/>
            </a:endParaRPr>
          </a:p>
        </p:txBody>
      </p:sp>
      <p:graphicFrame>
        <p:nvGraphicFramePr>
          <p:cNvPr id="54307" name="Object 35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5020871"/>
              </p:ext>
            </p:extLst>
          </p:nvPr>
        </p:nvGraphicFramePr>
        <p:xfrm>
          <a:off x="5044008" y="5733256"/>
          <a:ext cx="32004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23" name="Equation" r:id="rId4" imgW="1549796" imgH="419497" progId="Equation.3">
                  <p:embed/>
                </p:oleObj>
              </mc:Choice>
              <mc:Fallback>
                <p:oleObj name="Equation" r:id="rId4" imgW="1549796" imgH="4194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4008" y="5733256"/>
                        <a:ext cx="3200400" cy="8239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31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6280"/>
            <a:ext cx="36417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14" name="Text Box 42"/>
          <p:cNvSpPr txBox="1">
            <a:spLocks noChangeArrowheads="1"/>
          </p:cNvSpPr>
          <p:nvPr/>
        </p:nvSpPr>
        <p:spPr bwMode="auto">
          <a:xfrm>
            <a:off x="135632" y="5877272"/>
            <a:ext cx="472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C1C63"/>
                </a:solidFill>
                <a:latin typeface="Calibri"/>
                <a:ea typeface="ＭＳ Ｐゴシック" charset="0"/>
                <a:cs typeface="Calibri"/>
              </a:rPr>
              <a:t>short distance</a:t>
            </a:r>
            <a:r>
              <a:rPr lang="en-US" dirty="0" smtClean="0">
                <a:solidFill>
                  <a:srgbClr val="8C1C63"/>
                </a:solidFill>
                <a:latin typeface="Calibri"/>
                <a:ea typeface="ＭＳ Ｐゴシック" charset="0"/>
                <a:cs typeface="Calibri"/>
              </a:rPr>
              <a:t> -&gt; </a:t>
            </a:r>
            <a:r>
              <a:rPr lang="en-US" dirty="0">
                <a:solidFill>
                  <a:srgbClr val="8C1C63"/>
                </a:solidFill>
                <a:latin typeface="Calibri"/>
                <a:ea typeface="ＭＳ Ｐゴシック" charset="0"/>
                <a:cs typeface="Calibri"/>
              </a:rPr>
              <a:t>large momentum </a:t>
            </a:r>
            <a:r>
              <a:rPr lang="en-US" dirty="0" smtClean="0">
                <a:solidFill>
                  <a:srgbClr val="8C1C63"/>
                </a:solidFill>
                <a:latin typeface="Calibri"/>
                <a:ea typeface="ＭＳ Ｐゴシック" charset="0"/>
                <a:cs typeface="Calibri"/>
              </a:rPr>
              <a:t>(Uncertainty Principle!)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470" y="4801950"/>
            <a:ext cx="2402821" cy="720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3469" y="386572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High energy electrons are a great tool for the job!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211960" y="5373216"/>
            <a:ext cx="827584" cy="360040"/>
          </a:xfrm>
          <a:prstGeom prst="straightConnector1">
            <a:avLst/>
          </a:prstGeom>
          <a:noFill/>
          <a:ln w="38100">
            <a:solidFill>
              <a:schemeClr val="tx1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ight Brace 7"/>
          <p:cNvSpPr/>
          <p:nvPr/>
        </p:nvSpPr>
        <p:spPr bwMode="auto">
          <a:xfrm rot="5400000">
            <a:off x="6564795" y="1724237"/>
            <a:ext cx="550913" cy="3816424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Plotting Published Results &amp; Standard Functions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803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- These are NOT regressions, just the data as published and standard curves. -</a:t>
            </a:r>
            <a:endParaRPr lang="en-US" sz="18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Fig2b-LowQ2-88f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23" y="1713553"/>
            <a:ext cx="4082021" cy="3947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80312" y="1838360"/>
            <a:ext cx="139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8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0.88 </a:t>
            </a: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fm radii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23" y="592951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Closed Circles Mainz 1980 results and open circles Saskatoon 1974 results.</a:t>
            </a:r>
            <a:endParaRPr lang="en-US" sz="18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3528" y="1239816"/>
            <a:ext cx="4474533" cy="4645735"/>
            <a:chOff x="601523" y="957548"/>
            <a:chExt cx="5672767" cy="5461213"/>
          </a:xfrm>
        </p:grpSpPr>
        <p:pic>
          <p:nvPicPr>
            <p:cNvPr id="12" name="Picture 11" descr="fit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9" b="225"/>
            <a:stretch/>
          </p:blipFill>
          <p:spPr>
            <a:xfrm>
              <a:off x="618232" y="1068744"/>
              <a:ext cx="2858541" cy="2535515"/>
            </a:xfrm>
            <a:prstGeom prst="rect">
              <a:avLst/>
            </a:prstGeom>
          </p:spPr>
        </p:pic>
        <p:pic>
          <p:nvPicPr>
            <p:cNvPr id="13" name="Picture 12" descr="fi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" t="5701" r="15870" b="-220"/>
            <a:stretch/>
          </p:blipFill>
          <p:spPr>
            <a:xfrm>
              <a:off x="601523" y="3718768"/>
              <a:ext cx="2437935" cy="2699993"/>
            </a:xfrm>
            <a:prstGeom prst="rect">
              <a:avLst/>
            </a:prstGeom>
          </p:spPr>
        </p:pic>
        <p:pic>
          <p:nvPicPr>
            <p:cNvPr id="14" name="Picture 13" descr="part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46" b="3046"/>
            <a:stretch/>
          </p:blipFill>
          <p:spPr>
            <a:xfrm>
              <a:off x="3092465" y="3576934"/>
              <a:ext cx="2229036" cy="2815625"/>
            </a:xfrm>
            <a:prstGeom prst="rect">
              <a:avLst/>
            </a:prstGeom>
          </p:spPr>
        </p:pic>
        <p:pic>
          <p:nvPicPr>
            <p:cNvPr id="15" name="Picture 14" descr="part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9" b="2594"/>
            <a:stretch/>
          </p:blipFill>
          <p:spPr>
            <a:xfrm>
              <a:off x="3226137" y="957548"/>
              <a:ext cx="3048153" cy="2652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8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Plotting Published Results &amp; Standard Functions</a:t>
            </a:r>
            <a:endParaRPr lang="en-US" sz="3200" dirty="0"/>
          </a:p>
        </p:txBody>
      </p:sp>
      <p:pic>
        <p:nvPicPr>
          <p:cNvPr id="4" name="Picture 3" descr="Fig2a-Low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4" y="1264762"/>
            <a:ext cx="4087876" cy="3961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38124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Note how for a fixed radius, all functions come together as Q</a:t>
            </a:r>
            <a:r>
              <a:rPr lang="en-US" sz="1800" baseline="30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gets &lt; 0.4 fm</a:t>
            </a:r>
            <a:r>
              <a:rPr lang="en-US" sz="1800" baseline="30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US" sz="1800" baseline="300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03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- These are NOT regressions, just the data as published and standard curves. -</a:t>
            </a:r>
            <a:endParaRPr lang="en-US" sz="18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Fig2b-LowQ2-88f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23" y="1264762"/>
            <a:ext cx="4082021" cy="3947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0828" y="1403694"/>
            <a:ext cx="13957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8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0.84 fm</a:t>
            </a:r>
            <a:r>
              <a:rPr lang="en-US" sz="1800" b="1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radii</a:t>
            </a:r>
            <a:endParaRPr lang="en-US" sz="1800" b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8931" y="1403694"/>
            <a:ext cx="139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8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0.88 </a:t>
            </a: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fm radii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77375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i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Need precision data at very low Q</a:t>
            </a:r>
            <a:r>
              <a:rPr lang="en-US" i="1" baseline="300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i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!</a:t>
            </a:r>
            <a:endParaRPr lang="en-US" i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smtClean="0"/>
              <a:t>PRad: </a:t>
            </a:r>
            <a:r>
              <a:rPr lang="en-US" sz="3600" dirty="0" err="1" smtClean="0"/>
              <a:t>JLab</a:t>
            </a:r>
            <a:r>
              <a:rPr lang="en-US" sz="3600" dirty="0" smtClean="0"/>
              <a:t> Hall B Proton Radius Experiment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4568" y="864178"/>
            <a:ext cx="878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Small angle and small Q</a:t>
            </a:r>
            <a:r>
              <a:rPr lang="en-US" sz="1800" baseline="30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to minimize the effects of G</a:t>
            </a:r>
            <a:r>
              <a:rPr lang="en-US" sz="1800" baseline="-25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and provide best measurement of G</a:t>
            </a:r>
            <a:r>
              <a:rPr lang="en-US" sz="1800" baseline="-25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</a:t>
            </a:r>
          </a:p>
          <a:p>
            <a:pPr defTabSz="457200"/>
            <a:r>
              <a:rPr lang="en-US" sz="1800" dirty="0" smtClean="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Gas Target (the proton) and GEM Detectors (scattering angles)</a:t>
            </a:r>
            <a:endParaRPr lang="en-US" sz="1800" dirty="0">
              <a:solidFill>
                <a:srgbClr val="0070C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6" descr="imag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6" y="1611164"/>
            <a:ext cx="4633684" cy="34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GEM_left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4637" y="2193287"/>
            <a:ext cx="4759607" cy="3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802" y="5187082"/>
            <a:ext cx="5047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The Collaboration &amp; Hall B staff managed to  get this experiment ready while installing CLAS12 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1800" i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first completed experiment for the upgraded CEBAF accelerator.</a:t>
            </a:r>
            <a:endParaRPr lang="en-US" sz="1800" i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dirty="0" smtClean="0"/>
              <a:t>Expected Precision of PRad Data</a:t>
            </a:r>
            <a:endParaRPr lang="en-US" dirty="0"/>
          </a:p>
        </p:txBody>
      </p:sp>
      <p:pic>
        <p:nvPicPr>
          <p:cNvPr id="6" name="Picture 5" descr="proj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69"/>
            <a:ext cx="9144000" cy="53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5492" y="106656"/>
            <a:ext cx="9144000" cy="533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kern="0" dirty="0" smtClean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Other Form </a:t>
            </a:r>
            <a:r>
              <a:rPr lang="en-US" kern="0" dirty="0" smtClean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Factors – Testing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kern="0" dirty="0" smtClean="0">
                <a:solidFill>
                  <a:srgbClr val="7030A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in the Confinement Regime</a:t>
            </a:r>
            <a:endParaRPr lang="en-US" kern="0" dirty="0">
              <a:solidFill>
                <a:srgbClr val="7030A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3B0FBB-FA0C-4EE6-BF41-939098ACA0F9}"/>
              </a:ext>
            </a:extLst>
          </p:cNvPr>
          <p:cNvGrpSpPr/>
          <p:nvPr/>
        </p:nvGrpSpPr>
        <p:grpSpPr>
          <a:xfrm>
            <a:off x="3688707" y="1556792"/>
            <a:ext cx="5538176" cy="4003300"/>
            <a:chOff x="220184" y="3742758"/>
            <a:chExt cx="3672376" cy="2373899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16623268-2372-4087-97C6-28EFBC2F6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784" y="5074753"/>
              <a:ext cx="62865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altLang="en-US" sz="9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72FA6E4-D88E-4B59-A5C7-B64230491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84" y="3742758"/>
              <a:ext cx="3627407" cy="2373899"/>
            </a:xfrm>
            <a:prstGeom prst="rect">
              <a:avLst/>
            </a:prstGeom>
          </p:spPr>
        </p:pic>
        <p:sp>
          <p:nvSpPr>
            <p:cNvPr id="8" name="Rectangle 42">
              <a:extLst>
                <a:ext uri="{FF2B5EF4-FFF2-40B4-BE49-F238E27FC236}">
                  <a16:creationId xmlns="" xmlns:a16="http://schemas.microsoft.com/office/drawing/2014/main" id="{8EC2DE74-7FD6-43C6-9772-516C381E4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144" y="4703489"/>
              <a:ext cx="132159" cy="69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altLang="en-US" sz="9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106493F9-AC80-44C1-9AE5-C5AC1D0E7EA0}"/>
                </a:ext>
              </a:extLst>
            </p:cNvPr>
            <p:cNvSpPr/>
            <p:nvPr/>
          </p:nvSpPr>
          <p:spPr bwMode="auto">
            <a:xfrm>
              <a:off x="3361592" y="4173271"/>
              <a:ext cx="114299" cy="14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sz="900">
                <a:solidFill>
                  <a:prstClr val="black"/>
                </a:solidFill>
                <a:latin typeface="Arial" charset="0"/>
                <a:ea typeface=""/>
                <a:cs typeface="Lucida Sans Unicode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08A6633-5A1C-437C-A1FD-A51EDC852102}"/>
                </a:ext>
              </a:extLst>
            </p:cNvPr>
            <p:cNvSpPr/>
            <p:nvPr/>
          </p:nvSpPr>
          <p:spPr bwMode="auto">
            <a:xfrm>
              <a:off x="2951336" y="4488741"/>
              <a:ext cx="114299" cy="14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sz="900">
                <a:solidFill>
                  <a:prstClr val="black"/>
                </a:solidFill>
                <a:latin typeface="Arial" charset="0"/>
                <a:ea typeface=""/>
                <a:cs typeface="Lucida Sans Unicode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B730CA8-C54C-42E1-A0F6-AB6B5C538BA3}"/>
                </a:ext>
              </a:extLst>
            </p:cNvPr>
            <p:cNvSpPr/>
            <p:nvPr/>
          </p:nvSpPr>
          <p:spPr bwMode="auto">
            <a:xfrm>
              <a:off x="2930927" y="5198368"/>
              <a:ext cx="175805" cy="14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sz="900">
                <a:solidFill>
                  <a:prstClr val="black"/>
                </a:solidFill>
                <a:latin typeface="Arial" charset="0"/>
                <a:ea typeface=""/>
                <a:cs typeface="Lucida Sans Unicode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7E1F2C8-0FE3-4C85-AFDC-DA8F8446AF25}"/>
                </a:ext>
              </a:extLst>
            </p:cNvPr>
            <p:cNvSpPr/>
            <p:nvPr/>
          </p:nvSpPr>
          <p:spPr bwMode="auto">
            <a:xfrm>
              <a:off x="2942373" y="4031410"/>
              <a:ext cx="114299" cy="141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endParaRPr lang="en-US" sz="900">
                <a:solidFill>
                  <a:prstClr val="black"/>
                </a:solidFill>
                <a:latin typeface="Arial" charset="0"/>
                <a:ea typeface=""/>
                <a:cs typeface="Lucida Sans Unicode" charset="0"/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="" xmlns:a16="http://schemas.microsoft.com/office/drawing/2014/main" id="{8B7EDB2F-3DF0-4002-AC7E-6388A7869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062" y="3981557"/>
              <a:ext cx="747227" cy="1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900" dirty="0">
                  <a:solidFill>
                    <a:srgbClr val="C00000"/>
                  </a:solidFill>
                  <a:latin typeface="Calibri" panose="020F0502020204030204" pitchFamily="34" charset="0"/>
                </a:rPr>
                <a:t>monopole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6E713B0-41F1-4370-ABBE-C6227BAE3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876" y="5223315"/>
              <a:ext cx="1748145" cy="23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900" dirty="0">
                  <a:solidFill>
                    <a:prstClr val="black"/>
                  </a:solidFill>
                  <a:latin typeface="Calibri" panose="020F0502020204030204" pitchFamily="34" charset="0"/>
                </a:rPr>
                <a:t>Hard QCD obtained with</a:t>
              </a:r>
              <a:r>
                <a:rPr lang="en-US" altLang="en-US" sz="9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l-GR" altLang="en-US" sz="9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φ</a:t>
              </a:r>
              <a:r>
                <a:rPr lang="el-GR" altLang="en-US" sz="900" i="1" baseline="-25000" dirty="0">
                  <a:solidFill>
                    <a:prstClr val="black"/>
                  </a:solidFill>
                  <a:latin typeface="Calibri" panose="020F0502020204030204" pitchFamily="34" charset="0"/>
                </a:rPr>
                <a:t>π</a:t>
              </a:r>
              <a:r>
                <a:rPr lang="en-US" altLang="en-US" sz="900" baseline="30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asy</a:t>
              </a:r>
              <a:r>
                <a:rPr lang="en-US" altLang="en-US" sz="9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(x)</a:t>
              </a:r>
              <a:endParaRPr lang="en-US" altLang="en-US" sz="9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9">
              <a:extLst>
                <a:ext uri="{FF2B5EF4-FFF2-40B4-BE49-F238E27FC236}">
                  <a16:creationId xmlns="" xmlns:a16="http://schemas.microsoft.com/office/drawing/2014/main" id="{363A0A0A-0DC9-4B7A-A9E5-25CB9AB0D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065" y="4492006"/>
              <a:ext cx="1477495" cy="35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900" dirty="0">
                  <a:solidFill>
                    <a:srgbClr val="0000D2"/>
                  </a:solidFill>
                  <a:latin typeface="Calibri" panose="020F0502020204030204" pitchFamily="34" charset="0"/>
                </a:rPr>
                <a:t>Hard QCD obtained with</a:t>
              </a:r>
              <a:r>
                <a:rPr lang="en-US" altLang="en-US" sz="900" i="1" dirty="0">
                  <a:solidFill>
                    <a:srgbClr val="0000D2"/>
                  </a:solidFill>
                  <a:latin typeface="Calibri" panose="020F0502020204030204" pitchFamily="34" charset="0"/>
                </a:rPr>
                <a:t> the PDA appropriate to the scale of the experiment</a:t>
              </a:r>
              <a:endParaRPr lang="en-US" altLang="en-US" sz="900" dirty="0">
                <a:solidFill>
                  <a:srgbClr val="0000D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4DDD1E1-92C5-4DF7-B633-84C3E7B1696F}"/>
              </a:ext>
            </a:extLst>
          </p:cNvPr>
          <p:cNvSpPr txBox="1"/>
          <p:nvPr/>
        </p:nvSpPr>
        <p:spPr>
          <a:xfrm>
            <a:off x="4912686" y="908181"/>
            <a:ext cx="419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Pion FF – first quantitative access to hard scattering scaling regime?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27971" y="1026182"/>
            <a:ext cx="3834180" cy="3986994"/>
            <a:chOff x="791618" y="2103326"/>
            <a:chExt cx="3609055" cy="3682656"/>
          </a:xfrm>
        </p:grpSpPr>
        <p:grpSp>
          <p:nvGrpSpPr>
            <p:cNvPr id="37" name="Group 36"/>
            <p:cNvGrpSpPr/>
            <p:nvPr/>
          </p:nvGrpSpPr>
          <p:grpSpPr>
            <a:xfrm>
              <a:off x="791618" y="2103326"/>
              <a:ext cx="3609055" cy="3682656"/>
              <a:chOff x="791618" y="2103326"/>
              <a:chExt cx="3609055" cy="368265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91618" y="2103326"/>
                <a:ext cx="3609055" cy="3682656"/>
                <a:chOff x="791618" y="2103326"/>
                <a:chExt cx="3609055" cy="3682656"/>
              </a:xfrm>
            </p:grpSpPr>
            <p:pic>
              <p:nvPicPr>
                <p:cNvPr id="42" name="Picture 3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51" t="17165" r="12746" b="17625"/>
                <a:stretch>
                  <a:fillRect/>
                </a:stretch>
              </p:blipFill>
              <p:spPr bwMode="auto">
                <a:xfrm>
                  <a:off x="791618" y="2103326"/>
                  <a:ext cx="3609055" cy="36826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3435350" y="2305116"/>
                  <a:ext cx="771525" cy="1004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1pPr>
                  <a:lvl2pPr marL="742950" indent="-28575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2pPr>
                  <a:lvl3pPr marL="11430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3pPr>
                  <a:lvl4pPr marL="16002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4pPr>
                  <a:lvl5pPr marL="20574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5pPr>
                  <a:lvl6pPr marL="25146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6pPr>
                  <a:lvl7pPr marL="29718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7pPr>
                  <a:lvl8pPr marL="34290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8pPr>
                  <a:lvl9pPr marL="38862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/>
                  <a:r>
                    <a:rPr lang="en-US" sz="1200" b="0" dirty="0">
                      <a:solidFill>
                        <a:schemeClr val="tx1"/>
                      </a:solidFill>
                      <a:cs typeface="Arial" charset="0"/>
                    </a:rPr>
                    <a:t>CLAS</a:t>
                  </a:r>
                </a:p>
                <a:p>
                  <a:pPr algn="l" eaLnBrk="1" hangingPunct="1"/>
                  <a:r>
                    <a:rPr lang="en-US" sz="1200" b="0" dirty="0">
                      <a:solidFill>
                        <a:schemeClr val="tx1"/>
                      </a:solidFill>
                      <a:cs typeface="Arial" charset="0"/>
                    </a:rPr>
                    <a:t>Hall A</a:t>
                  </a:r>
                </a:p>
                <a:p>
                  <a:pPr algn="l" eaLnBrk="1" hangingPunct="1">
                    <a:buFont typeface="Wingdings" pitchFamily="2" charset="2"/>
                    <a:buChar char=""/>
                  </a:pPr>
                  <a:r>
                    <a:rPr lang="en-US" sz="1200" b="0" dirty="0">
                      <a:solidFill>
                        <a:schemeClr val="tx1"/>
                      </a:solidFill>
                      <a:cs typeface="Arial" charset="0"/>
                    </a:rPr>
                    <a:t> Hall C</a:t>
                  </a:r>
                </a:p>
                <a:p>
                  <a:pPr algn="l" eaLnBrk="1" hangingPunct="1"/>
                  <a:r>
                    <a:rPr lang="en-US" sz="1200" b="0" dirty="0">
                      <a:solidFill>
                        <a:schemeClr val="tx1"/>
                      </a:solidFill>
                      <a:cs typeface="Arial" charset="0"/>
                    </a:rPr>
                    <a:t>MAMI</a:t>
                  </a:r>
                </a:p>
                <a:p>
                  <a:pPr algn="l" eaLnBrk="1" hangingPunct="1"/>
                  <a:r>
                    <a:rPr lang="en-US" sz="1200" b="0" dirty="0">
                      <a:solidFill>
                        <a:schemeClr val="tx1"/>
                      </a:solidFill>
                      <a:cs typeface="Arial" charset="0"/>
                    </a:rPr>
                    <a:t>Bates</a:t>
                  </a:r>
                </a:p>
              </p:txBody>
            </p:sp>
            <p:sp>
              <p:nvSpPr>
                <p:cNvPr id="44" name="Rectangle 43"/>
                <p:cNvSpPr>
                  <a:spLocks noChangeArrowheads="1"/>
                </p:cNvSpPr>
                <p:nvPr/>
              </p:nvSpPr>
              <p:spPr bwMode="auto">
                <a:xfrm flipV="1">
                  <a:off x="3206433" y="2397786"/>
                  <a:ext cx="87313" cy="8255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lIns="0" rIns="0"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 flipV="1">
                  <a:off x="3206433" y="2756561"/>
                  <a:ext cx="87313" cy="82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lIns="0" rIns="0"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46" name="Isosceles Triangle 19"/>
                <p:cNvSpPr/>
                <p:nvPr/>
              </p:nvSpPr>
              <p:spPr>
                <a:xfrm>
                  <a:off x="3206433" y="2931186"/>
                  <a:ext cx="80963" cy="8255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206433" y="2567649"/>
                  <a:ext cx="87313" cy="825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/>
                </a:p>
              </p:txBody>
            </p:sp>
            <p:sp>
              <p:nvSpPr>
                <p:cNvPr id="48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1880983" y="2650199"/>
                  <a:ext cx="882650" cy="738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1pPr>
                  <a:lvl2pPr marL="742950" indent="-28575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2pPr>
                  <a:lvl3pPr marL="11430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3pPr>
                  <a:lvl4pPr marL="16002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4pPr>
                  <a:lvl5pPr marL="2057400" indent="-228600" defTabSz="4572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5pPr>
                  <a:lvl6pPr marL="25146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6pPr>
                  <a:lvl7pPr marL="29718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7pPr>
                  <a:lvl8pPr marL="34290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8pPr>
                  <a:lvl9pPr marL="38862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/>
                  <a:r>
                    <a:rPr lang="en-US" sz="1400" b="0" dirty="0" smtClean="0">
                      <a:cs typeface="Arial" charset="0"/>
                    </a:rPr>
                    <a:t>Meson-</a:t>
                  </a:r>
                </a:p>
                <a:p>
                  <a:pPr algn="l" eaLnBrk="1" hangingPunct="1"/>
                  <a:r>
                    <a:rPr lang="en-US" sz="1400" b="0" dirty="0" smtClean="0">
                      <a:cs typeface="Arial" charset="0"/>
                    </a:rPr>
                    <a:t>Baryon</a:t>
                  </a:r>
                  <a:endParaRPr lang="en-US" sz="1400" b="0" dirty="0">
                    <a:cs typeface="Arial" charset="0"/>
                  </a:endParaRPr>
                </a:p>
                <a:p>
                  <a:pPr algn="l" eaLnBrk="1" hangingPunct="1"/>
                  <a:r>
                    <a:rPr lang="en-US" sz="1400" b="0" dirty="0" smtClean="0">
                      <a:cs typeface="Arial" charset="0"/>
                    </a:rPr>
                    <a:t>cloud</a:t>
                  </a:r>
                  <a:endParaRPr lang="en-US" sz="1400" b="0" dirty="0">
                    <a:cs typeface="Arial" charset="0"/>
                  </a:endParaRPr>
                </a:p>
              </p:txBody>
            </p:sp>
            <p:cxnSp>
              <p:nvCxnSpPr>
                <p:cNvPr id="49" name="Straight Arrow Connector 43"/>
                <p:cNvCxnSpPr>
                  <a:cxnSpLocks noChangeShapeType="1"/>
                </p:cNvCxnSpPr>
                <p:nvPr/>
              </p:nvCxnSpPr>
              <p:spPr bwMode="auto">
                <a:xfrm>
                  <a:off x="1708514" y="2397786"/>
                  <a:ext cx="0" cy="1160245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333399"/>
                  </a:solidFill>
                  <a:round/>
                  <a:headEnd type="arrow" w="med" len="med"/>
                  <a:tailEnd type="arrow" w="med" len="med"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1337886" y="3835203"/>
                  <a:ext cx="12747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accent2"/>
                      </a:solidFill>
                    </a:rPr>
                    <a:t>pQCD</a:t>
                  </a:r>
                  <a:r>
                    <a:rPr lang="en-US" sz="1400" dirty="0" smtClean="0">
                      <a:solidFill>
                        <a:schemeClr val="accent2"/>
                      </a:solidFill>
                    </a:rPr>
                    <a:t>: ~1/Q</a:t>
                  </a:r>
                  <a:r>
                    <a:rPr lang="en-US" sz="1400" baseline="30000" dirty="0" smtClean="0">
                      <a:solidFill>
                        <a:schemeClr val="accent2"/>
                      </a:solidFill>
                    </a:rPr>
                    <a:t>5</a:t>
                  </a:r>
                  <a:endParaRPr lang="en-US" sz="1400" baseline="30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40" name="TextBox 449"/>
              <p:cNvSpPr txBox="1">
                <a:spLocks noChangeArrowheads="1"/>
              </p:cNvSpPr>
              <p:nvPr/>
            </p:nvSpPr>
            <p:spPr bwMode="auto">
              <a:xfrm>
                <a:off x="1337886" y="4606781"/>
                <a:ext cx="1436612" cy="30777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solidFill>
                      <a:srgbClr val="FF0000"/>
                    </a:solidFill>
                  </a:rPr>
                  <a:t>bare quark core</a:t>
                </a:r>
              </a:p>
            </p:txBody>
          </p:sp>
          <p:cxnSp>
            <p:nvCxnSpPr>
              <p:cNvPr id="41" name="Straight Arrow Connector 451"/>
              <p:cNvCxnSpPr>
                <a:cxnSpLocks noChangeShapeType="1"/>
              </p:cNvCxnSpPr>
              <p:nvPr/>
            </p:nvCxnSpPr>
            <p:spPr bwMode="auto">
              <a:xfrm flipV="1">
                <a:off x="2763633" y="3990580"/>
                <a:ext cx="442800" cy="653359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38" name="Freeform 152"/>
            <p:cNvSpPr>
              <a:spLocks/>
            </p:cNvSpPr>
            <p:nvPr/>
          </p:nvSpPr>
          <p:spPr bwMode="auto">
            <a:xfrm>
              <a:off x="3206433" y="3115336"/>
              <a:ext cx="73025" cy="73025"/>
            </a:xfrm>
            <a:custGeom>
              <a:avLst/>
              <a:gdLst>
                <a:gd name="T0" fmla="*/ 37324 w 45"/>
                <a:gd name="T1" fmla="*/ 73025 h 45"/>
                <a:gd name="T2" fmla="*/ 73025 w 45"/>
                <a:gd name="T3" fmla="*/ 0 h 45"/>
                <a:gd name="T4" fmla="*/ 0 w 45"/>
                <a:gd name="T5" fmla="*/ 0 h 45"/>
                <a:gd name="T6" fmla="*/ 37324 w 45"/>
                <a:gd name="T7" fmla="*/ 73025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45"/>
                <a:gd name="T14" fmla="*/ 45 w 45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45">
                  <a:moveTo>
                    <a:pt x="23" y="45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7"/>
          <p:cNvSpPr txBox="1">
            <a:spLocks noChangeArrowheads="1"/>
          </p:cNvSpPr>
          <p:nvPr/>
        </p:nvSpPr>
        <p:spPr bwMode="auto">
          <a:xfrm>
            <a:off x="4874280" y="5589240"/>
            <a:ext cx="3946192" cy="707886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smtClean="0"/>
              <a:t>Low t </a:t>
            </a:r>
            <a:r>
              <a:rPr lang="en-US" sz="2000" dirty="0" smtClean="0"/>
              <a:t>= four-momentum transfer squared at the </a:t>
            </a:r>
            <a:r>
              <a:rPr lang="en-US" sz="2000" smtClean="0"/>
              <a:t>nucleon vertex</a:t>
            </a:r>
            <a:endParaRPr lang="en-US" sz="2000" dirty="0" smtClean="0"/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396115" y="5428188"/>
            <a:ext cx="3789919" cy="3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latin typeface="+mj-lt"/>
                <a:ea typeface="MS PGothic" pitchFamily="34" charset="-128"/>
                <a:cs typeface="+mj-cs"/>
              </a:rPr>
              <a:t>P</a:t>
            </a:r>
            <a:r>
              <a:rPr lang="en-US" sz="2000" kern="0" baseline="-25000" dirty="0" smtClean="0">
                <a:latin typeface="+mj-lt"/>
                <a:ea typeface="MS PGothic" pitchFamily="34" charset="-128"/>
                <a:cs typeface="+mj-cs"/>
              </a:rPr>
              <a:t>11</a:t>
            </a:r>
            <a:r>
              <a:rPr lang="en-US" sz="2000" kern="0" dirty="0" smtClean="0">
                <a:latin typeface="+mj-lt"/>
                <a:ea typeface="MS PGothic" pitchFamily="34" charset="-128"/>
                <a:cs typeface="+mj-cs"/>
              </a:rPr>
              <a:t>(1232)</a:t>
            </a:r>
            <a:r>
              <a:rPr kumimoji="0" lang="en-US" sz="20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 Magnetic Dipole </a:t>
            </a:r>
            <a:r>
              <a:rPr lang="en-US" sz="2000" kern="0" dirty="0">
                <a:latin typeface="+mj-lt"/>
                <a:ea typeface="MS PGothic" pitchFamily="34" charset="-128"/>
                <a:cs typeface="+mj-cs"/>
              </a:rPr>
              <a:t>T</a:t>
            </a:r>
            <a:r>
              <a:rPr kumimoji="0" lang="en-US" sz="200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ransition</a:t>
            </a:r>
            <a:r>
              <a:rPr kumimoji="0" lang="en-US" sz="20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 Form Factor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kern="0" noProof="0" dirty="0" smtClean="0">
                <a:solidFill>
                  <a:srgbClr val="7030A0"/>
                </a:solidFill>
                <a:latin typeface="+mj-lt"/>
                <a:ea typeface="MS PGothic" pitchFamily="34" charset="-128"/>
                <a:cs typeface="+mj-cs"/>
              </a:rPr>
              <a:t>CLAS12 will map numerous Resonances!</a:t>
            </a:r>
            <a:endParaRPr kumimoji="0" lang="en-US" sz="2000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82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7086600" y="2025650"/>
            <a:ext cx="285750" cy="33655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g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672" y="-168992"/>
            <a:ext cx="6007546" cy="1143000"/>
          </a:xfrm>
        </p:spPr>
        <p:txBody>
          <a:bodyPr/>
          <a:lstStyle/>
          <a:p>
            <a:pPr algn="l"/>
            <a:r>
              <a:rPr lang="en-US" sz="2400" b="0" dirty="0" smtClean="0">
                <a:solidFill>
                  <a:srgbClr val="FF0000"/>
                </a:solidFill>
              </a:rPr>
              <a:t>Q</a:t>
            </a:r>
            <a:r>
              <a:rPr lang="en-US" sz="2400" b="0" dirty="0" smtClean="0">
                <a:solidFill>
                  <a:srgbClr val="00B050"/>
                </a:solidFill>
              </a:rPr>
              <a:t>C</a:t>
            </a:r>
            <a:r>
              <a:rPr lang="en-US" sz="2400" b="0" dirty="0" smtClean="0">
                <a:solidFill>
                  <a:srgbClr val="0000FF"/>
                </a:solidFill>
              </a:rPr>
              <a:t>D</a:t>
            </a:r>
            <a:r>
              <a:rPr lang="en-US" sz="2400" b="0" dirty="0" smtClean="0"/>
              <a:t> and the Mechanism for Confinement</a:t>
            </a:r>
            <a:endParaRPr lang="en-US" sz="2400" b="0" dirty="0"/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96752"/>
            <a:ext cx="5181600" cy="53340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000" dirty="0">
                <a:latin typeface="Arial" charset="0"/>
              </a:rPr>
              <a:t>Field theory for strong interaction:</a:t>
            </a:r>
          </a:p>
          <a:p>
            <a:pPr lvl="1"/>
            <a:r>
              <a:rPr lang="en-US" sz="1800" dirty="0">
                <a:latin typeface="Arial" charset="0"/>
              </a:rPr>
              <a:t>quarks interact by gluon exchange</a:t>
            </a:r>
          </a:p>
          <a:p>
            <a:pPr lvl="1"/>
            <a:r>
              <a:rPr lang="en-US" sz="1800" dirty="0">
                <a:latin typeface="Arial" charset="0"/>
              </a:rPr>
              <a:t>quarks carry a </a:t>
            </a:r>
            <a:r>
              <a:rPr lang="ja-JP" altLang="en-US" sz="1800" dirty="0">
                <a:latin typeface="Arial"/>
              </a:rPr>
              <a:t>‘</a:t>
            </a:r>
            <a:r>
              <a:rPr lang="en-US" sz="1800" dirty="0" err="1">
                <a:latin typeface="Arial" charset="0"/>
              </a:rPr>
              <a:t>colour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>
                <a:latin typeface="Arial" charset="0"/>
              </a:rPr>
              <a:t> charge</a:t>
            </a:r>
          </a:p>
          <a:p>
            <a:pPr lvl="1"/>
            <a:r>
              <a:rPr lang="en-US" sz="1800" dirty="0">
                <a:latin typeface="Arial" charset="0"/>
              </a:rPr>
              <a:t>exchange bosons (gluons) carry </a:t>
            </a:r>
          </a:p>
          <a:p>
            <a:pPr lvl="1">
              <a:buFontTx/>
              <a:buNone/>
            </a:pPr>
            <a:r>
              <a:rPr lang="en-US" sz="1800" dirty="0">
                <a:latin typeface="Arial" charset="0"/>
              </a:rPr>
              <a:t>	</a:t>
            </a:r>
            <a:r>
              <a:rPr lang="en-US" sz="1800" dirty="0" err="1">
                <a:latin typeface="Arial" charset="0"/>
              </a:rPr>
              <a:t>colour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  <a:sym typeface="Symbol" charset="0"/>
              </a:rPr>
              <a:t> self-interactions (cf. QED!)</a:t>
            </a:r>
            <a:endParaRPr lang="en-US" sz="1800" dirty="0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latin typeface="Arial" charset="0"/>
              </a:rPr>
              <a:t>Hadrons are </a:t>
            </a:r>
            <a:r>
              <a:rPr lang="en-US" sz="2000" dirty="0" err="1">
                <a:latin typeface="Arial" charset="0"/>
              </a:rPr>
              <a:t>colour</a:t>
            </a:r>
            <a:r>
              <a:rPr lang="en-US" sz="2000" dirty="0">
                <a:latin typeface="Arial" charset="0"/>
              </a:rPr>
              <a:t> neutral: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1800" dirty="0">
                <a:solidFill>
                  <a:srgbClr val="00CCFF"/>
                </a:solidFill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en-US" sz="1800" dirty="0">
                <a:solidFill>
                  <a:srgbClr val="CC0099"/>
                </a:solidFill>
                <a:latin typeface="Arial" charset="0"/>
              </a:rPr>
              <a:t>B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dirty="0">
                <a:solidFill>
                  <a:srgbClr val="008000"/>
                </a:solidFill>
                <a:latin typeface="Arial" charset="0"/>
              </a:rPr>
              <a:t>G</a:t>
            </a:r>
            <a:r>
              <a:rPr lang="en-US" sz="1800" dirty="0">
                <a:solidFill>
                  <a:srgbClr val="FFCC00"/>
                </a:solidFill>
                <a:latin typeface="Arial" charset="0"/>
              </a:rPr>
              <a:t>G</a:t>
            </a:r>
            <a:r>
              <a:rPr lang="en-US" sz="1800" dirty="0">
                <a:latin typeface="Arial" charset="0"/>
              </a:rPr>
              <a:t> or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1800" dirty="0">
                <a:solidFill>
                  <a:srgbClr val="008000"/>
                </a:solidFill>
                <a:latin typeface="Arial" charset="0"/>
              </a:rPr>
              <a:t>G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B</a:t>
            </a:r>
            <a:endParaRPr lang="en-US" sz="1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leads to confinement:</a:t>
            </a:r>
          </a:p>
          <a:p>
            <a:pPr lvl="1"/>
            <a:endParaRPr lang="en-US" sz="1600" dirty="0">
              <a:latin typeface="Arial" charset="0"/>
              <a:sym typeface="Symbol" charset="0"/>
            </a:endParaRPr>
          </a:p>
          <a:p>
            <a:pPr lvl="1"/>
            <a:endParaRPr lang="en-US" sz="1600" dirty="0">
              <a:latin typeface="Arial" charset="0"/>
              <a:sym typeface="Symbol" charset="0"/>
            </a:endParaRPr>
          </a:p>
          <a:p>
            <a:r>
              <a:rPr lang="en-US" sz="2000" dirty="0" smtClean="0">
                <a:latin typeface="Arial" charset="0"/>
                <a:sym typeface="Symbol" charset="0"/>
              </a:rPr>
              <a:t>Can also have </a:t>
            </a:r>
            <a:r>
              <a:rPr lang="en-US" sz="2000" dirty="0" err="1" smtClean="0">
                <a:latin typeface="Arial" charset="0"/>
                <a:sym typeface="Symbol" charset="0"/>
              </a:rPr>
              <a:t>gluonic</a:t>
            </a:r>
            <a:r>
              <a:rPr lang="en-US" sz="2000" dirty="0" smtClean="0">
                <a:latin typeface="Arial" charset="0"/>
                <a:sym typeface="Symbol" charset="0"/>
              </a:rPr>
              <a:t> excitations</a:t>
            </a:r>
            <a:r>
              <a:rPr lang="is-IS" sz="2000" dirty="0" smtClean="0">
                <a:latin typeface="Arial" charset="0"/>
                <a:sym typeface="Symbol" charset="0"/>
              </a:rPr>
              <a:t>….</a:t>
            </a:r>
            <a:endParaRPr lang="en-US" sz="1800" dirty="0">
              <a:latin typeface="Arial" charset="0"/>
            </a:endParaRPr>
          </a:p>
        </p:txBody>
      </p:sp>
      <p:graphicFrame>
        <p:nvGraphicFramePr>
          <p:cNvPr id="175109" name="Object 5"/>
          <p:cNvGraphicFramePr>
            <a:graphicFrameLocks noChangeAspect="1"/>
          </p:cNvGraphicFramePr>
          <p:nvPr/>
        </p:nvGraphicFramePr>
        <p:xfrm>
          <a:off x="838200" y="4191000"/>
          <a:ext cx="3683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68" name="Equation" r:id="rId4" imgW="2210196" imgH="203597" progId="Equation.3">
                  <p:embed/>
                </p:oleObj>
              </mc:Choice>
              <mc:Fallback>
                <p:oleObj name="Equation" r:id="rId4" imgW="2210196" imgH="203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191000"/>
                        <a:ext cx="3683000" cy="3810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753100" y="951591"/>
            <a:ext cx="3048000" cy="2286000"/>
            <a:chOff x="5791200" y="1371600"/>
            <a:chExt cx="3048000" cy="2286000"/>
          </a:xfrm>
        </p:grpSpPr>
        <p:grpSp>
          <p:nvGrpSpPr>
            <p:cNvPr id="175111" name="Group 7"/>
            <p:cNvGrpSpPr>
              <a:grpSpLocks/>
            </p:cNvGrpSpPr>
            <p:nvPr/>
          </p:nvGrpSpPr>
          <p:grpSpPr bwMode="auto">
            <a:xfrm>
              <a:off x="5791200" y="1371600"/>
              <a:ext cx="3048000" cy="2286000"/>
              <a:chOff x="3984" y="816"/>
              <a:chExt cx="1488" cy="1296"/>
            </a:xfrm>
          </p:grpSpPr>
          <p:sp>
            <p:nvSpPr>
              <p:cNvPr id="175112" name="Rectangle 8"/>
              <p:cNvSpPr>
                <a:spLocks noChangeArrowheads="1"/>
              </p:cNvSpPr>
              <p:nvPr/>
            </p:nvSpPr>
            <p:spPr bwMode="auto">
              <a:xfrm>
                <a:off x="3984" y="816"/>
                <a:ext cx="1488" cy="1296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75113" name="Group 9"/>
              <p:cNvGrpSpPr>
                <a:grpSpLocks/>
              </p:cNvGrpSpPr>
              <p:nvPr/>
            </p:nvGrpSpPr>
            <p:grpSpPr bwMode="auto">
              <a:xfrm>
                <a:off x="4128" y="912"/>
                <a:ext cx="1200" cy="1008"/>
                <a:chOff x="624" y="2880"/>
                <a:chExt cx="1200" cy="1008"/>
              </a:xfrm>
            </p:grpSpPr>
            <p:sp>
              <p:nvSpPr>
                <p:cNvPr id="17511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624" y="3504"/>
                  <a:ext cx="240" cy="384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75115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3072"/>
                  <a:ext cx="192" cy="432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75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584" y="2880"/>
                  <a:ext cx="240" cy="432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arrow" w="med" len="med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75117" name="Line 13"/>
                <p:cNvSpPr>
                  <a:spLocks noChangeShapeType="1"/>
                </p:cNvSpPr>
                <p:nvPr/>
              </p:nvSpPr>
              <p:spPr bwMode="auto">
                <a:xfrm>
                  <a:off x="1584" y="3312"/>
                  <a:ext cx="192" cy="384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arrow" w="med" len="med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75118" name="Freeform 14"/>
                <p:cNvSpPr>
                  <a:spLocks/>
                </p:cNvSpPr>
                <p:nvPr/>
              </p:nvSpPr>
              <p:spPr bwMode="auto">
                <a:xfrm>
                  <a:off x="864" y="3312"/>
                  <a:ext cx="720" cy="192"/>
                </a:xfrm>
                <a:custGeom>
                  <a:avLst/>
                  <a:gdLst>
                    <a:gd name="T0" fmla="*/ 0 w 1500"/>
                    <a:gd name="T1" fmla="*/ 498 h 618"/>
                    <a:gd name="T2" fmla="*/ 84 w 1500"/>
                    <a:gd name="T3" fmla="*/ 618 h 618"/>
                    <a:gd name="T4" fmla="*/ 192 w 1500"/>
                    <a:gd name="T5" fmla="*/ 552 h 618"/>
                    <a:gd name="T6" fmla="*/ 210 w 1500"/>
                    <a:gd name="T7" fmla="*/ 486 h 618"/>
                    <a:gd name="T8" fmla="*/ 138 w 1500"/>
                    <a:gd name="T9" fmla="*/ 420 h 618"/>
                    <a:gd name="T10" fmla="*/ 126 w 1500"/>
                    <a:gd name="T11" fmla="*/ 438 h 618"/>
                    <a:gd name="T12" fmla="*/ 132 w 1500"/>
                    <a:gd name="T13" fmla="*/ 522 h 618"/>
                    <a:gd name="T14" fmla="*/ 162 w 1500"/>
                    <a:gd name="T15" fmla="*/ 546 h 618"/>
                    <a:gd name="T16" fmla="*/ 252 w 1500"/>
                    <a:gd name="T17" fmla="*/ 576 h 618"/>
                    <a:gd name="T18" fmla="*/ 348 w 1500"/>
                    <a:gd name="T19" fmla="*/ 486 h 618"/>
                    <a:gd name="T20" fmla="*/ 360 w 1500"/>
                    <a:gd name="T21" fmla="*/ 462 h 618"/>
                    <a:gd name="T22" fmla="*/ 372 w 1500"/>
                    <a:gd name="T23" fmla="*/ 414 h 618"/>
                    <a:gd name="T24" fmla="*/ 330 w 1500"/>
                    <a:gd name="T25" fmla="*/ 342 h 618"/>
                    <a:gd name="T26" fmla="*/ 312 w 1500"/>
                    <a:gd name="T27" fmla="*/ 474 h 618"/>
                    <a:gd name="T28" fmla="*/ 336 w 1500"/>
                    <a:gd name="T29" fmla="*/ 510 h 618"/>
                    <a:gd name="T30" fmla="*/ 372 w 1500"/>
                    <a:gd name="T31" fmla="*/ 528 h 618"/>
                    <a:gd name="T32" fmla="*/ 450 w 1500"/>
                    <a:gd name="T33" fmla="*/ 522 h 618"/>
                    <a:gd name="T34" fmla="*/ 522 w 1500"/>
                    <a:gd name="T35" fmla="*/ 408 h 618"/>
                    <a:gd name="T36" fmla="*/ 504 w 1500"/>
                    <a:gd name="T37" fmla="*/ 288 h 618"/>
                    <a:gd name="T38" fmla="*/ 432 w 1500"/>
                    <a:gd name="T39" fmla="*/ 360 h 618"/>
                    <a:gd name="T40" fmla="*/ 438 w 1500"/>
                    <a:gd name="T41" fmla="*/ 420 h 618"/>
                    <a:gd name="T42" fmla="*/ 522 w 1500"/>
                    <a:gd name="T43" fmla="*/ 456 h 618"/>
                    <a:gd name="T44" fmla="*/ 636 w 1500"/>
                    <a:gd name="T45" fmla="*/ 420 h 618"/>
                    <a:gd name="T46" fmla="*/ 696 w 1500"/>
                    <a:gd name="T47" fmla="*/ 354 h 618"/>
                    <a:gd name="T48" fmla="*/ 684 w 1500"/>
                    <a:gd name="T49" fmla="*/ 234 h 618"/>
                    <a:gd name="T50" fmla="*/ 582 w 1500"/>
                    <a:gd name="T51" fmla="*/ 270 h 618"/>
                    <a:gd name="T52" fmla="*/ 588 w 1500"/>
                    <a:gd name="T53" fmla="*/ 336 h 618"/>
                    <a:gd name="T54" fmla="*/ 690 w 1500"/>
                    <a:gd name="T55" fmla="*/ 390 h 618"/>
                    <a:gd name="T56" fmla="*/ 828 w 1500"/>
                    <a:gd name="T57" fmla="*/ 342 h 618"/>
                    <a:gd name="T58" fmla="*/ 876 w 1500"/>
                    <a:gd name="T59" fmla="*/ 264 h 618"/>
                    <a:gd name="T60" fmla="*/ 792 w 1500"/>
                    <a:gd name="T61" fmla="*/ 186 h 618"/>
                    <a:gd name="T62" fmla="*/ 774 w 1500"/>
                    <a:gd name="T63" fmla="*/ 246 h 618"/>
                    <a:gd name="T64" fmla="*/ 816 w 1500"/>
                    <a:gd name="T65" fmla="*/ 330 h 618"/>
                    <a:gd name="T66" fmla="*/ 1002 w 1500"/>
                    <a:gd name="T67" fmla="*/ 300 h 618"/>
                    <a:gd name="T68" fmla="*/ 1026 w 1500"/>
                    <a:gd name="T69" fmla="*/ 246 h 618"/>
                    <a:gd name="T70" fmla="*/ 1032 w 1500"/>
                    <a:gd name="T71" fmla="*/ 228 h 618"/>
                    <a:gd name="T72" fmla="*/ 966 w 1500"/>
                    <a:gd name="T73" fmla="*/ 120 h 618"/>
                    <a:gd name="T74" fmla="*/ 942 w 1500"/>
                    <a:gd name="T75" fmla="*/ 228 h 618"/>
                    <a:gd name="T76" fmla="*/ 972 w 1500"/>
                    <a:gd name="T77" fmla="*/ 258 h 618"/>
                    <a:gd name="T78" fmla="*/ 1008 w 1500"/>
                    <a:gd name="T79" fmla="*/ 270 h 618"/>
                    <a:gd name="T80" fmla="*/ 1104 w 1500"/>
                    <a:gd name="T81" fmla="*/ 264 h 618"/>
                    <a:gd name="T82" fmla="*/ 1140 w 1500"/>
                    <a:gd name="T83" fmla="*/ 252 h 618"/>
                    <a:gd name="T84" fmla="*/ 1158 w 1500"/>
                    <a:gd name="T85" fmla="*/ 234 h 618"/>
                    <a:gd name="T86" fmla="*/ 1176 w 1500"/>
                    <a:gd name="T87" fmla="*/ 228 h 618"/>
                    <a:gd name="T88" fmla="*/ 1200 w 1500"/>
                    <a:gd name="T89" fmla="*/ 192 h 618"/>
                    <a:gd name="T90" fmla="*/ 1212 w 1500"/>
                    <a:gd name="T91" fmla="*/ 174 h 618"/>
                    <a:gd name="T92" fmla="*/ 1176 w 1500"/>
                    <a:gd name="T93" fmla="*/ 60 h 618"/>
                    <a:gd name="T94" fmla="*/ 1134 w 1500"/>
                    <a:gd name="T95" fmla="*/ 66 h 618"/>
                    <a:gd name="T96" fmla="*/ 1110 w 1500"/>
                    <a:gd name="T97" fmla="*/ 102 h 618"/>
                    <a:gd name="T98" fmla="*/ 1116 w 1500"/>
                    <a:gd name="T99" fmla="*/ 156 h 618"/>
                    <a:gd name="T100" fmla="*/ 1200 w 1500"/>
                    <a:gd name="T101" fmla="*/ 222 h 618"/>
                    <a:gd name="T102" fmla="*/ 1320 w 1500"/>
                    <a:gd name="T103" fmla="*/ 192 h 618"/>
                    <a:gd name="T104" fmla="*/ 1332 w 1500"/>
                    <a:gd name="T105" fmla="*/ 168 h 618"/>
                    <a:gd name="T106" fmla="*/ 1350 w 1500"/>
                    <a:gd name="T107" fmla="*/ 150 h 618"/>
                    <a:gd name="T108" fmla="*/ 1362 w 1500"/>
                    <a:gd name="T109" fmla="*/ 114 h 618"/>
                    <a:gd name="T110" fmla="*/ 1368 w 1500"/>
                    <a:gd name="T111" fmla="*/ 96 h 618"/>
                    <a:gd name="T112" fmla="*/ 1332 w 1500"/>
                    <a:gd name="T113" fmla="*/ 0 h 618"/>
                    <a:gd name="T114" fmla="*/ 1272 w 1500"/>
                    <a:gd name="T115" fmla="*/ 42 h 618"/>
                    <a:gd name="T116" fmla="*/ 1320 w 1500"/>
                    <a:gd name="T117" fmla="*/ 156 h 618"/>
                    <a:gd name="T118" fmla="*/ 1464 w 1500"/>
                    <a:gd name="T119" fmla="*/ 126 h 618"/>
                    <a:gd name="T120" fmla="*/ 1500 w 1500"/>
                    <a:gd name="T121" fmla="*/ 6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00" h="618">
                      <a:moveTo>
                        <a:pt x="0" y="498"/>
                      </a:moveTo>
                      <a:cubicBezTo>
                        <a:pt x="7" y="565"/>
                        <a:pt x="14" y="600"/>
                        <a:pt x="84" y="618"/>
                      </a:cubicBezTo>
                      <a:cubicBezTo>
                        <a:pt x="162" y="608"/>
                        <a:pt x="146" y="598"/>
                        <a:pt x="192" y="552"/>
                      </a:cubicBezTo>
                      <a:cubicBezTo>
                        <a:pt x="199" y="530"/>
                        <a:pt x="210" y="486"/>
                        <a:pt x="210" y="486"/>
                      </a:cubicBezTo>
                      <a:cubicBezTo>
                        <a:pt x="203" y="405"/>
                        <a:pt x="212" y="411"/>
                        <a:pt x="138" y="420"/>
                      </a:cubicBezTo>
                      <a:cubicBezTo>
                        <a:pt x="134" y="426"/>
                        <a:pt x="126" y="431"/>
                        <a:pt x="126" y="438"/>
                      </a:cubicBezTo>
                      <a:cubicBezTo>
                        <a:pt x="124" y="466"/>
                        <a:pt x="127" y="494"/>
                        <a:pt x="132" y="522"/>
                      </a:cubicBezTo>
                      <a:cubicBezTo>
                        <a:pt x="136" y="543"/>
                        <a:pt x="148" y="540"/>
                        <a:pt x="162" y="546"/>
                      </a:cubicBezTo>
                      <a:cubicBezTo>
                        <a:pt x="193" y="559"/>
                        <a:pt x="219" y="569"/>
                        <a:pt x="252" y="576"/>
                      </a:cubicBezTo>
                      <a:cubicBezTo>
                        <a:pt x="317" y="565"/>
                        <a:pt x="326" y="544"/>
                        <a:pt x="348" y="486"/>
                      </a:cubicBezTo>
                      <a:cubicBezTo>
                        <a:pt x="351" y="478"/>
                        <a:pt x="357" y="470"/>
                        <a:pt x="360" y="462"/>
                      </a:cubicBezTo>
                      <a:cubicBezTo>
                        <a:pt x="365" y="446"/>
                        <a:pt x="372" y="414"/>
                        <a:pt x="372" y="414"/>
                      </a:cubicBezTo>
                      <a:cubicBezTo>
                        <a:pt x="368" y="361"/>
                        <a:pt x="382" y="325"/>
                        <a:pt x="330" y="342"/>
                      </a:cubicBezTo>
                      <a:cubicBezTo>
                        <a:pt x="294" y="396"/>
                        <a:pt x="292" y="384"/>
                        <a:pt x="312" y="474"/>
                      </a:cubicBezTo>
                      <a:cubicBezTo>
                        <a:pt x="315" y="488"/>
                        <a:pt x="322" y="505"/>
                        <a:pt x="336" y="510"/>
                      </a:cubicBezTo>
                      <a:cubicBezTo>
                        <a:pt x="361" y="518"/>
                        <a:pt x="349" y="512"/>
                        <a:pt x="372" y="528"/>
                      </a:cubicBezTo>
                      <a:cubicBezTo>
                        <a:pt x="398" y="526"/>
                        <a:pt x="425" y="528"/>
                        <a:pt x="450" y="522"/>
                      </a:cubicBezTo>
                      <a:cubicBezTo>
                        <a:pt x="495" y="512"/>
                        <a:pt x="505" y="441"/>
                        <a:pt x="522" y="408"/>
                      </a:cubicBezTo>
                      <a:cubicBezTo>
                        <a:pt x="528" y="369"/>
                        <a:pt x="552" y="304"/>
                        <a:pt x="504" y="288"/>
                      </a:cubicBezTo>
                      <a:cubicBezTo>
                        <a:pt x="451" y="297"/>
                        <a:pt x="445" y="309"/>
                        <a:pt x="432" y="360"/>
                      </a:cubicBezTo>
                      <a:cubicBezTo>
                        <a:pt x="434" y="380"/>
                        <a:pt x="432" y="401"/>
                        <a:pt x="438" y="420"/>
                      </a:cubicBezTo>
                      <a:cubicBezTo>
                        <a:pt x="441" y="430"/>
                        <a:pt x="512" y="453"/>
                        <a:pt x="522" y="456"/>
                      </a:cubicBezTo>
                      <a:cubicBezTo>
                        <a:pt x="576" y="450"/>
                        <a:pt x="591" y="443"/>
                        <a:pt x="636" y="420"/>
                      </a:cubicBezTo>
                      <a:cubicBezTo>
                        <a:pt x="652" y="396"/>
                        <a:pt x="675" y="375"/>
                        <a:pt x="696" y="354"/>
                      </a:cubicBezTo>
                      <a:cubicBezTo>
                        <a:pt x="706" y="313"/>
                        <a:pt x="708" y="270"/>
                        <a:pt x="684" y="234"/>
                      </a:cubicBezTo>
                      <a:cubicBezTo>
                        <a:pt x="622" y="240"/>
                        <a:pt x="619" y="233"/>
                        <a:pt x="582" y="270"/>
                      </a:cubicBezTo>
                      <a:cubicBezTo>
                        <a:pt x="584" y="292"/>
                        <a:pt x="583" y="314"/>
                        <a:pt x="588" y="336"/>
                      </a:cubicBezTo>
                      <a:cubicBezTo>
                        <a:pt x="597" y="377"/>
                        <a:pt x="659" y="384"/>
                        <a:pt x="690" y="390"/>
                      </a:cubicBezTo>
                      <a:cubicBezTo>
                        <a:pt x="762" y="383"/>
                        <a:pt x="773" y="379"/>
                        <a:pt x="828" y="342"/>
                      </a:cubicBezTo>
                      <a:cubicBezTo>
                        <a:pt x="846" y="314"/>
                        <a:pt x="865" y="296"/>
                        <a:pt x="876" y="264"/>
                      </a:cubicBezTo>
                      <a:cubicBezTo>
                        <a:pt x="869" y="167"/>
                        <a:pt x="881" y="177"/>
                        <a:pt x="792" y="186"/>
                      </a:cubicBezTo>
                      <a:cubicBezTo>
                        <a:pt x="777" y="230"/>
                        <a:pt x="783" y="210"/>
                        <a:pt x="774" y="246"/>
                      </a:cubicBezTo>
                      <a:cubicBezTo>
                        <a:pt x="780" y="280"/>
                        <a:pt x="787" y="311"/>
                        <a:pt x="816" y="330"/>
                      </a:cubicBezTo>
                      <a:cubicBezTo>
                        <a:pt x="924" y="326"/>
                        <a:pt x="937" y="343"/>
                        <a:pt x="1002" y="300"/>
                      </a:cubicBezTo>
                      <a:cubicBezTo>
                        <a:pt x="1021" y="271"/>
                        <a:pt x="1012" y="289"/>
                        <a:pt x="1026" y="246"/>
                      </a:cubicBezTo>
                      <a:cubicBezTo>
                        <a:pt x="1028" y="240"/>
                        <a:pt x="1032" y="228"/>
                        <a:pt x="1032" y="228"/>
                      </a:cubicBezTo>
                      <a:cubicBezTo>
                        <a:pt x="1024" y="123"/>
                        <a:pt x="1042" y="145"/>
                        <a:pt x="966" y="120"/>
                      </a:cubicBezTo>
                      <a:cubicBezTo>
                        <a:pt x="916" y="133"/>
                        <a:pt x="932" y="174"/>
                        <a:pt x="942" y="228"/>
                      </a:cubicBezTo>
                      <a:cubicBezTo>
                        <a:pt x="944" y="241"/>
                        <a:pt x="962" y="253"/>
                        <a:pt x="972" y="258"/>
                      </a:cubicBezTo>
                      <a:cubicBezTo>
                        <a:pt x="984" y="263"/>
                        <a:pt x="1008" y="270"/>
                        <a:pt x="1008" y="270"/>
                      </a:cubicBezTo>
                      <a:cubicBezTo>
                        <a:pt x="1040" y="268"/>
                        <a:pt x="1072" y="268"/>
                        <a:pt x="1104" y="264"/>
                      </a:cubicBezTo>
                      <a:cubicBezTo>
                        <a:pt x="1117" y="262"/>
                        <a:pt x="1140" y="252"/>
                        <a:pt x="1140" y="252"/>
                      </a:cubicBezTo>
                      <a:cubicBezTo>
                        <a:pt x="1146" y="246"/>
                        <a:pt x="1151" y="239"/>
                        <a:pt x="1158" y="234"/>
                      </a:cubicBezTo>
                      <a:cubicBezTo>
                        <a:pt x="1163" y="230"/>
                        <a:pt x="1172" y="232"/>
                        <a:pt x="1176" y="228"/>
                      </a:cubicBezTo>
                      <a:cubicBezTo>
                        <a:pt x="1186" y="218"/>
                        <a:pt x="1192" y="204"/>
                        <a:pt x="1200" y="192"/>
                      </a:cubicBezTo>
                      <a:cubicBezTo>
                        <a:pt x="1204" y="186"/>
                        <a:pt x="1212" y="174"/>
                        <a:pt x="1212" y="174"/>
                      </a:cubicBezTo>
                      <a:cubicBezTo>
                        <a:pt x="1219" y="120"/>
                        <a:pt x="1236" y="80"/>
                        <a:pt x="1176" y="60"/>
                      </a:cubicBezTo>
                      <a:cubicBezTo>
                        <a:pt x="1162" y="62"/>
                        <a:pt x="1146" y="58"/>
                        <a:pt x="1134" y="66"/>
                      </a:cubicBezTo>
                      <a:cubicBezTo>
                        <a:pt x="1122" y="74"/>
                        <a:pt x="1110" y="102"/>
                        <a:pt x="1110" y="102"/>
                      </a:cubicBezTo>
                      <a:cubicBezTo>
                        <a:pt x="1112" y="120"/>
                        <a:pt x="1112" y="138"/>
                        <a:pt x="1116" y="156"/>
                      </a:cubicBezTo>
                      <a:cubicBezTo>
                        <a:pt x="1122" y="179"/>
                        <a:pt x="1179" y="215"/>
                        <a:pt x="1200" y="222"/>
                      </a:cubicBezTo>
                      <a:cubicBezTo>
                        <a:pt x="1269" y="215"/>
                        <a:pt x="1265" y="210"/>
                        <a:pt x="1320" y="192"/>
                      </a:cubicBezTo>
                      <a:cubicBezTo>
                        <a:pt x="1324" y="184"/>
                        <a:pt x="1327" y="175"/>
                        <a:pt x="1332" y="168"/>
                      </a:cubicBezTo>
                      <a:cubicBezTo>
                        <a:pt x="1337" y="161"/>
                        <a:pt x="1346" y="157"/>
                        <a:pt x="1350" y="150"/>
                      </a:cubicBezTo>
                      <a:cubicBezTo>
                        <a:pt x="1356" y="139"/>
                        <a:pt x="1358" y="126"/>
                        <a:pt x="1362" y="114"/>
                      </a:cubicBezTo>
                      <a:cubicBezTo>
                        <a:pt x="1364" y="108"/>
                        <a:pt x="1368" y="96"/>
                        <a:pt x="1368" y="96"/>
                      </a:cubicBezTo>
                      <a:cubicBezTo>
                        <a:pt x="1363" y="41"/>
                        <a:pt x="1372" y="27"/>
                        <a:pt x="1332" y="0"/>
                      </a:cubicBezTo>
                      <a:cubicBezTo>
                        <a:pt x="1288" y="6"/>
                        <a:pt x="1285" y="4"/>
                        <a:pt x="1272" y="42"/>
                      </a:cubicBezTo>
                      <a:cubicBezTo>
                        <a:pt x="1277" y="96"/>
                        <a:pt x="1276" y="127"/>
                        <a:pt x="1320" y="156"/>
                      </a:cubicBezTo>
                      <a:cubicBezTo>
                        <a:pt x="1378" y="152"/>
                        <a:pt x="1418" y="156"/>
                        <a:pt x="1464" y="126"/>
                      </a:cubicBezTo>
                      <a:cubicBezTo>
                        <a:pt x="1492" y="83"/>
                        <a:pt x="1500" y="59"/>
                        <a:pt x="1500" y="6"/>
                      </a:cubicBezTo>
                    </a:path>
                  </a:pathLst>
                </a:custGeom>
                <a:solidFill>
                  <a:srgbClr val="66FFFF"/>
                </a:solidFill>
                <a:ln w="12700" cap="sq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175119" name="Text Box 15"/>
            <p:cNvSpPr txBox="1">
              <a:spLocks noChangeArrowheads="1"/>
            </p:cNvSpPr>
            <p:nvPr/>
          </p:nvSpPr>
          <p:spPr bwMode="auto">
            <a:xfrm>
              <a:off x="5867400" y="1447800"/>
              <a:ext cx="285750" cy="336550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+mn-cs"/>
                </a:rPr>
                <a:t>q</a:t>
              </a:r>
            </a:p>
          </p:txBody>
        </p:sp>
        <p:sp>
          <p:nvSpPr>
            <p:cNvPr id="175120" name="Text Box 16"/>
            <p:cNvSpPr txBox="1">
              <a:spLocks noChangeArrowheads="1"/>
            </p:cNvSpPr>
            <p:nvPr/>
          </p:nvSpPr>
          <p:spPr bwMode="auto">
            <a:xfrm>
              <a:off x="5867400" y="3200400"/>
              <a:ext cx="228600" cy="336550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+mn-cs"/>
                </a:rPr>
                <a:t>q</a:t>
              </a:r>
            </a:p>
          </p:txBody>
        </p:sp>
        <p:sp>
          <p:nvSpPr>
            <p:cNvPr id="175121" name="Text Box 17"/>
            <p:cNvSpPr txBox="1">
              <a:spLocks noChangeArrowheads="1"/>
            </p:cNvSpPr>
            <p:nvPr/>
          </p:nvSpPr>
          <p:spPr bwMode="auto">
            <a:xfrm>
              <a:off x="8458200" y="3048000"/>
              <a:ext cx="228600" cy="336550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+mn-cs"/>
                </a:rPr>
                <a:t>q</a:t>
              </a:r>
            </a:p>
          </p:txBody>
        </p:sp>
        <p:sp>
          <p:nvSpPr>
            <p:cNvPr id="175122" name="Text Box 18"/>
            <p:cNvSpPr txBox="1">
              <a:spLocks noChangeArrowheads="1"/>
            </p:cNvSpPr>
            <p:nvPr/>
          </p:nvSpPr>
          <p:spPr bwMode="auto">
            <a:xfrm>
              <a:off x="8153400" y="1447800"/>
              <a:ext cx="228600" cy="336550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+mn-cs"/>
                </a:rPr>
                <a:t>q</a:t>
              </a:r>
            </a:p>
          </p:txBody>
        </p:sp>
      </p:grpSp>
      <p:graphicFrame>
        <p:nvGraphicFramePr>
          <p:cNvPr id="175123" name="Object 19"/>
          <p:cNvGraphicFramePr>
            <a:graphicFrameLocks noChangeAspect="1"/>
          </p:cNvGraphicFramePr>
          <p:nvPr/>
        </p:nvGraphicFramePr>
        <p:xfrm>
          <a:off x="6096000" y="2514600"/>
          <a:ext cx="315913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69" name="Equation" r:id="rId6" imgW="317483" imgH="266750" progId="Equation.3">
                  <p:embed/>
                </p:oleObj>
              </mc:Choice>
              <mc:Fallback>
                <p:oleObj name="Equation" r:id="rId6" imgW="317483" imgH="266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514600"/>
                        <a:ext cx="315913" cy="265113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4" name="Object 20"/>
          <p:cNvGraphicFramePr>
            <a:graphicFrameLocks noChangeAspect="1"/>
          </p:cNvGraphicFramePr>
          <p:nvPr/>
        </p:nvGraphicFramePr>
        <p:xfrm>
          <a:off x="8153400" y="2133600"/>
          <a:ext cx="315913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70" name="Equation" r:id="rId8" imgW="317483" imgH="266750" progId="Equation.3">
                  <p:embed/>
                </p:oleObj>
              </mc:Choice>
              <mc:Fallback>
                <p:oleObj name="Equation" r:id="rId8" imgW="317483" imgH="266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2133600"/>
                        <a:ext cx="315913" cy="265113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25" name="Text Box 21"/>
          <p:cNvSpPr txBox="1">
            <a:spLocks noChangeArrowheads="1"/>
          </p:cNvSpPr>
          <p:nvPr/>
        </p:nvSpPr>
        <p:spPr bwMode="auto">
          <a:xfrm>
            <a:off x="7086600" y="2228354"/>
            <a:ext cx="285750" cy="33655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g</a:t>
            </a:r>
          </a:p>
        </p:txBody>
      </p:sp>
      <p:pic>
        <p:nvPicPr>
          <p:cNvPr id="17512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284984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5127" name="Line 23"/>
          <p:cNvSpPr>
            <a:spLocks noChangeShapeType="1"/>
          </p:cNvSpPr>
          <p:nvPr/>
        </p:nvSpPr>
        <p:spPr bwMode="auto">
          <a:xfrm>
            <a:off x="12954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75128" name="Line 24"/>
          <p:cNvSpPr>
            <a:spLocks noChangeShapeType="1"/>
          </p:cNvSpPr>
          <p:nvPr/>
        </p:nvSpPr>
        <p:spPr bwMode="auto">
          <a:xfrm>
            <a:off x="17526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>
            <a:off x="22098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61913"/>
            <a:ext cx="91440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Hall D: 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Gluonic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Excitations and </a:t>
            </a:r>
            <a:endParaRPr lang="en-US" sz="24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Mechanism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Confinement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8925" y="876299"/>
            <a:ext cx="8454076" cy="10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  <a:sym typeface="Myriad Roman"/>
              </a:rPr>
              <a:t>QCD predicts a rich spectrum of as yet to be discovered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  <a:sym typeface="Myriad Roman"/>
              </a:rPr>
              <a:t>gluonic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  <a:sym typeface="Myriad Roman"/>
              </a:rPr>
              <a:t> excitations - whose experimental verification is crucial for our understanding of QCD in the confinement regime.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8925" y="1959171"/>
            <a:ext cx="7399642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With the upgraded CEBAF, a linearly polarized photon beam, and the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GlueX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 detector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, Jefferson Lab will be </a:t>
            </a:r>
            <a:r>
              <a:rPr lang="en-US" sz="2000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uniquely poised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 to: </a:t>
            </a:r>
            <a:r>
              <a:rPr lang="en-US" sz="2000" dirty="0">
                <a:solidFill>
                  <a:srgbClr val="2A0ED2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discover these states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     - map out their spectrum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charset="0"/>
                <a:ea typeface="Arial" charset="0"/>
                <a:cs typeface="Arial" charset="0"/>
                <a:sym typeface="Myriad Roman"/>
              </a:rPr>
              <a:t>     - measure their properties</a:t>
            </a:r>
            <a:endParaRPr lang="en-US" sz="2000" dirty="0">
              <a:solidFill>
                <a:srgbClr val="2A0ED2"/>
              </a:solidFill>
              <a:latin typeface="Arial" charset="0"/>
              <a:ea typeface="Arial" charset="0"/>
              <a:cs typeface="Arial" charset="0"/>
              <a:sym typeface="Myriad Roman"/>
            </a:endParaRPr>
          </a:p>
        </p:txBody>
      </p:sp>
      <p:grpSp>
        <p:nvGrpSpPr>
          <p:cNvPr id="29" name="Group 61"/>
          <p:cNvGrpSpPr>
            <a:grpSpLocks/>
          </p:cNvGrpSpPr>
          <p:nvPr/>
        </p:nvGrpSpPr>
        <p:grpSpPr bwMode="auto">
          <a:xfrm>
            <a:off x="142611" y="4100084"/>
            <a:ext cx="787400" cy="762000"/>
            <a:chOff x="231" y="2961"/>
            <a:chExt cx="496" cy="480"/>
          </a:xfrm>
        </p:grpSpPr>
        <p:sp>
          <p:nvSpPr>
            <p:cNvPr id="30" name="Rectangle 64"/>
            <p:cNvSpPr>
              <a:spLocks noChangeArrowheads="1"/>
            </p:cNvSpPr>
            <p:nvPr/>
          </p:nvSpPr>
          <p:spPr bwMode="auto">
            <a:xfrm>
              <a:off x="231" y="2976"/>
              <a:ext cx="4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Symbol" pitchFamily="18" charset="2"/>
                  <a:ea typeface=""/>
                  <a:cs typeface="Arial" pitchFamily="34" charset="0"/>
                </a:rPr>
                <a:t>g</a:t>
              </a:r>
            </a:p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Arial" pitchFamily="34" charset="0"/>
                  <a:ea typeface=""/>
                  <a:cs typeface="Arial" pitchFamily="34" charset="0"/>
                </a:rPr>
                <a:t>beam</a:t>
              </a:r>
            </a:p>
          </p:txBody>
        </p:sp>
        <p:sp>
          <p:nvSpPr>
            <p:cNvPr id="31" name="Rectangle 66"/>
            <p:cNvSpPr>
              <a:spLocks noChangeArrowheads="1"/>
            </p:cNvSpPr>
            <p:nvPr/>
          </p:nvSpPr>
          <p:spPr bwMode="auto">
            <a:xfrm>
              <a:off x="240" y="2961"/>
              <a:ext cx="4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endParaRPr>
            </a:p>
          </p:txBody>
        </p:sp>
      </p:grpSp>
      <p:sp>
        <p:nvSpPr>
          <p:cNvPr id="32" name="Rectangle 5"/>
          <p:cNvSpPr>
            <a:spLocks/>
          </p:cNvSpPr>
          <p:nvPr/>
        </p:nvSpPr>
        <p:spPr bwMode="auto">
          <a:xfrm>
            <a:off x="6498663" y="3343892"/>
            <a:ext cx="2264337" cy="526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800" b="1" dirty="0">
                <a:solidFill>
                  <a:srgbClr val="002D99"/>
                </a:solidFill>
                <a:latin typeface="Arial" charset="0"/>
                <a:ea typeface="Arial" charset="0"/>
                <a:cs typeface="Arial" charset="0"/>
                <a:sym typeface="Arial" pitchFamily="34" charset="0"/>
              </a:rPr>
              <a:t>States with Exotic Quantum Numbers</a:t>
            </a:r>
          </a:p>
        </p:txBody>
      </p:sp>
      <p:pic>
        <p:nvPicPr>
          <p:cNvPr id="40" name="Picture 39" descr="840_meson_spectrum.jpg"/>
          <p:cNvPicPr>
            <a:picLocks noChangeAspect="1"/>
          </p:cNvPicPr>
          <p:nvPr/>
        </p:nvPicPr>
        <p:blipFill>
          <a:blip r:embed="rId3" cstate="print"/>
          <a:srcRect l="61808" t="63033" b="1098"/>
          <a:stretch>
            <a:fillRect/>
          </a:stretch>
        </p:blipFill>
        <p:spPr>
          <a:xfrm>
            <a:off x="3772460" y="3880046"/>
            <a:ext cx="5280322" cy="21822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324864" y="3546824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Comic Sans MS" pitchFamily="66" charset="0"/>
                <a:ea typeface=""/>
                <a:cs typeface="Arial" pitchFamily="34" charset="0"/>
              </a:rPr>
              <a:t>Dudek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ea typeface=""/>
                <a:cs typeface="Arial" pitchFamily="34" charset="0"/>
              </a:rPr>
              <a:t> et 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200" y="2814935"/>
            <a:ext cx="2010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12 GeV electrons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 l="9353" t="9973" r="61652" b="50015"/>
          <a:stretch>
            <a:fillRect/>
          </a:stretch>
        </p:blipFill>
        <p:spPr bwMode="auto">
          <a:xfrm>
            <a:off x="1039451" y="3946280"/>
            <a:ext cx="2342695" cy="211598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1601198" y="4123896"/>
            <a:ext cx="1386626" cy="2412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Excited Glue</a:t>
            </a:r>
          </a:p>
        </p:txBody>
      </p:sp>
    </p:spTree>
    <p:extLst>
      <p:ext uri="{BB962C8B-B14F-4D97-AF65-F5344CB8AC3E}">
        <p14:creationId xmlns:p14="http://schemas.microsoft.com/office/powerpoint/2010/main" val="15051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888" y="3212976"/>
            <a:ext cx="26416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6" y="1052736"/>
            <a:ext cx="3445892" cy="2264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971978"/>
            <a:ext cx="2808312" cy="33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</a:rPr>
              <a:t>Extracting the (e,e’) cross section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3886200" y="2590800"/>
            <a:ext cx="13716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1447800" y="2895600"/>
            <a:ext cx="3124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 flipV="1">
            <a:off x="4572000" y="2133600"/>
            <a:ext cx="2209800" cy="762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676400" y="21336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baseline="-25000"/>
              <a:t>e</a:t>
            </a: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1066800" y="25908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6629400" y="18288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'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 rot="-1208178">
            <a:off x="6172200" y="1981200"/>
            <a:ext cx="304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5"/>
          <p:cNvSpPr>
            <a:spLocks noChangeShapeType="1"/>
          </p:cNvSpPr>
          <p:nvPr/>
        </p:nvSpPr>
        <p:spPr bwMode="auto">
          <a:xfrm flipV="1">
            <a:off x="4572000" y="19812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 flipV="1">
            <a:off x="4572000" y="25908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3657600" y="1828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i="1" baseline="-25000"/>
              <a:t>N </a:t>
            </a:r>
            <a:r>
              <a:rPr lang="en-US"/>
              <a:t>(cm</a:t>
            </a:r>
            <a:r>
              <a:rPr lang="en-US" baseline="30000"/>
              <a:t>-2</a:t>
            </a:r>
            <a:r>
              <a:rPr lang="en-US"/>
              <a:t>)</a:t>
            </a:r>
            <a:endParaRPr lang="en-US" baseline="30000"/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5943600" y="2590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(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, p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)</a:t>
            </a:r>
          </a:p>
        </p:txBody>
      </p:sp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4743450" y="3244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3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44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299388"/>
              </p:ext>
            </p:extLst>
          </p:nvPr>
        </p:nvGraphicFramePr>
        <p:xfrm>
          <a:off x="751404" y="4606454"/>
          <a:ext cx="5491162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4" name="Equation" r:id="rId5" imgW="1752480" imgH="482400" progId="Equation.3">
                  <p:embed/>
                </p:oleObj>
              </mc:Choice>
              <mc:Fallback>
                <p:oleObj name="Equation" r:id="rId5" imgW="1752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404" y="4606454"/>
                        <a:ext cx="5491162" cy="1511300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TextBox 21"/>
          <p:cNvSpPr txBox="1">
            <a:spLocks noChangeArrowheads="1"/>
          </p:cNvSpPr>
          <p:nvPr/>
        </p:nvSpPr>
        <p:spPr bwMode="auto">
          <a:xfrm>
            <a:off x="619125" y="3759200"/>
            <a:ext cx="53030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Scattering </a:t>
            </a:r>
            <a:r>
              <a:rPr lang="en-US" i="1" u="sng" dirty="0"/>
              <a:t>probability</a:t>
            </a:r>
            <a:r>
              <a:rPr lang="en-US" dirty="0"/>
              <a:t> or cross section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0" y="3442287"/>
            <a:ext cx="1549400" cy="23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832048" y="-99392"/>
            <a:ext cx="7772400" cy="914400"/>
          </a:xfrm>
        </p:spPr>
        <p:txBody>
          <a:bodyPr/>
          <a:lstStyle/>
          <a:p>
            <a:r>
              <a:rPr lang="en-US" b="0" dirty="0"/>
              <a:t>e</a:t>
            </a:r>
            <a:r>
              <a:rPr lang="en-US" b="0" dirty="0" smtClean="0"/>
              <a:t>-p </a:t>
            </a:r>
            <a:r>
              <a:rPr lang="en-US" b="0" dirty="0" smtClean="0">
                <a:solidFill>
                  <a:srgbClr val="FF0000"/>
                </a:solidFill>
              </a:rPr>
              <a:t>and e-d </a:t>
            </a:r>
            <a:r>
              <a:rPr lang="en-US" b="0" dirty="0" smtClean="0"/>
              <a:t>elastic scattering</a:t>
            </a:r>
            <a:endParaRPr lang="en-US" b="0" dirty="0">
              <a:effectLst/>
            </a:endParaRPr>
          </a:p>
        </p:txBody>
      </p:sp>
      <p:pic>
        <p:nvPicPr>
          <p:cNvPr id="3" name="Picture 2" descr="ta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62747"/>
            <a:ext cx="9144000" cy="54725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67544" y="957892"/>
            <a:ext cx="1224136" cy="14629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700808"/>
            <a:ext cx="46085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Protons have charge distribution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8" name="Picture 7" descr="gzero_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67591"/>
            <a:ext cx="2016224" cy="196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60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Simplest Nucleus: Is the Proton Point-Like?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3" r="31320" b="60332"/>
          <a:stretch/>
        </p:blipFill>
        <p:spPr>
          <a:xfrm>
            <a:off x="6934200" y="5105400"/>
            <a:ext cx="1625172" cy="894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Do </a:t>
            </a:r>
            <a:r>
              <a:rPr lang="en-US" sz="2000" dirty="0" smtClean="0">
                <a:solidFill>
                  <a:srgbClr val="D816A5"/>
                </a:solidFill>
                <a:latin typeface="Calibri"/>
                <a:ea typeface=""/>
                <a:cs typeface=""/>
              </a:rPr>
              <a:t>protons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have size?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52600"/>
            <a:ext cx="3265075" cy="1114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066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D816A5"/>
                </a:solidFill>
                <a:latin typeface="Calibri"/>
                <a:ea typeface=""/>
                <a:cs typeface=""/>
              </a:rPr>
              <a:t>1948-50</a:t>
            </a:r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– Schiff,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Rosenbluth</a:t>
            </a:r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  <a:cs typeface=""/>
              </a:rPr>
              <a:t>: 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uggest use of </a:t>
            </a:r>
            <a:r>
              <a:rPr lang="en-US" sz="1800" b="1" i="1" dirty="0" smtClean="0">
                <a:solidFill>
                  <a:srgbClr val="0000FF"/>
                </a:solidFill>
                <a:latin typeface="Calibri"/>
                <a:ea typeface=""/>
                <a:cs typeface=""/>
              </a:rPr>
              <a:t>elastic electron-proton scattering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probe the proton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5418" y="3048000"/>
                <a:ext cx="2013115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sSupPr>
                        <m:e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𝐸</m:t>
                          </m:r>
                        </m:e>
                        <m:sup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′</m:t>
                          </m:r>
                        </m:sup>
                      </m:sSup>
                      <m:r>
                        <a:rPr lang="en-US" sz="17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f>
                        <m:f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sSubPr>
                            <m:e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fPr>
                            <m:num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"/>
                                      <a:cs typeface="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"/>
                                      <a:cs typeface="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"/>
                                      <a:cs typeface="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𝑀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sin</m:t>
                              </m:r>
                              <m:r>
                                <a:rPr lang="en-US" sz="1700" baseline="4600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"/>
                                      <a:cs typeface="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7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"/>
                                      <a:cs typeface="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sz="1700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18" y="3048000"/>
                <a:ext cx="2013115" cy="7937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00" y="4114800"/>
                <a:ext cx="1886734" cy="584327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  <a:prstDash val="solid"/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sSupPr>
                        <m:e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𝑄</m:t>
                          </m:r>
                        </m:e>
                        <m:sup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2</m:t>
                          </m:r>
                        </m:sup>
                      </m:sSup>
                      <m:r>
                        <a:rPr lang="en-US" sz="17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=4</m:t>
                      </m:r>
                      <m:sSub>
                        <m:sSub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sSubPr>
                        <m:e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𝐸</m:t>
                          </m:r>
                        </m:e>
                        <m:sub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sSupPr>
                        <m:e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𝐸</m:t>
                          </m:r>
                        </m:e>
                        <m:sup>
                          <m: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′</m:t>
                          </m:r>
                        </m:sup>
                      </m:sSup>
                      <m:func>
                        <m:func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700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sin</m:t>
                          </m:r>
                          <m:r>
                            <a:rPr lang="en-US" sz="1700" baseline="46000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2</m:t>
                          </m:r>
                        </m:fName>
                        <m:e>
                          <m:f>
                            <m:fPr>
                              <m:ctrlP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fPr>
                            <m:num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sz="17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1700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14800"/>
                <a:ext cx="1886734" cy="5843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7030A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013766" y="3198389"/>
            <a:ext cx="58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e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lectron is left with less energy after meeting the proton</a:t>
            </a:r>
            <a:endParaRPr lang="en-US" sz="1800" i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4114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square of four-momentum transfer: connected to the probe’s ability of resolving the structure of the proton</a:t>
            </a:r>
            <a:endParaRPr lang="en-US" sz="1800" i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667000" y="5145788"/>
            <a:ext cx="3964557" cy="659476"/>
            <a:chOff x="1066800" y="5207924"/>
            <a:chExt cx="3964557" cy="659476"/>
          </a:xfrm>
        </p:grpSpPr>
        <p:sp>
          <p:nvSpPr>
            <p:cNvPr id="13" name="TextBox 12"/>
            <p:cNvSpPr txBox="1"/>
            <p:nvPr/>
          </p:nvSpPr>
          <p:spPr>
            <a:xfrm>
              <a:off x="1066800" y="5334000"/>
              <a:ext cx="3769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30A0"/>
                  </a:solidFill>
                  <a:latin typeface="Calibri"/>
                  <a:ea typeface=""/>
                  <a:cs typeface=""/>
                </a:rPr>
                <a:t>p</a:t>
              </a:r>
              <a:r>
                <a:rPr lang="en-US" sz="1800" dirty="0" smtClean="0">
                  <a:solidFill>
                    <a:srgbClr val="7030A0"/>
                  </a:solidFill>
                  <a:latin typeface="Calibri"/>
                  <a:ea typeface=""/>
                  <a:cs typeface=""/>
                </a:rPr>
                <a:t>robe’s ability of resolving structure  </a:t>
              </a:r>
              <a:endParaRPr lang="en-US" sz="1800" dirty="0">
                <a:solidFill>
                  <a:srgbClr val="7030A0"/>
                </a:solidFill>
                <a:latin typeface="Calibri"/>
                <a:ea typeface=""/>
                <a:cs typeface="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427987" y="5207924"/>
                  <a:ext cx="603370" cy="65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"/>
                          </a:rPr>
                          <m:t>~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"/>
                                <a:cs typeface="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18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87" y="5207924"/>
                  <a:ext cx="603370" cy="65947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457200" y="5105400"/>
            <a:ext cx="3647653" cy="1592823"/>
            <a:chOff x="762000" y="5410200"/>
            <a:chExt cx="3647653" cy="1592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320" b="83323"/>
            <a:stretch/>
          </p:blipFill>
          <p:spPr>
            <a:xfrm>
              <a:off x="762000" y="5410200"/>
              <a:ext cx="1785916" cy="80692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34856" y="6403541"/>
              <a:ext cx="3474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p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roton when       &gt;&gt; than its size</a:t>
              </a:r>
              <a:endParaRPr lang="en-US" sz="20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2483934" y="6406513"/>
                  <a:ext cx="376642" cy="5965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  <a:cs typeface="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934" y="6406513"/>
                  <a:ext cx="376642" cy="5965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5340865" y="5949280"/>
            <a:ext cx="3479607" cy="596510"/>
            <a:chOff x="5207193" y="6300476"/>
            <a:chExt cx="3479607" cy="596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207193" y="6406513"/>
                  <a:ext cx="34796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>
                      <a:solidFill>
                        <a:prstClr val="black"/>
                      </a:solidFill>
                      <a:latin typeface="Calibri"/>
                      <a:ea typeface=""/>
                      <a:cs typeface=""/>
                    </a:rPr>
                    <a:t>s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Calibri"/>
                      <a:ea typeface=""/>
                      <a:cs typeface=""/>
                    </a:rPr>
                    <a:t>ame proton when      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"/>
                        </a:rPr>
                        <m:t>~</m:t>
                      </m:r>
                    </m:oMath>
                  </a14:m>
                  <a:r>
                    <a:rPr lang="en-US" sz="2000" dirty="0" smtClean="0">
                      <a:solidFill>
                        <a:prstClr val="black"/>
                      </a:solidFill>
                      <a:latin typeface="Calibri"/>
                      <a:ea typeface=""/>
                      <a:cs typeface=""/>
                    </a:rPr>
                    <a:t> its size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7193" y="6406513"/>
                  <a:ext cx="3479607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51" t="-9231" r="-1051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236296" y="6300476"/>
                  <a:ext cx="376642" cy="5965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  <a:cs typeface="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296" y="6300476"/>
                  <a:ext cx="376642" cy="5965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81800" y="2192667"/>
                <a:ext cx="160662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𝑞</m:t>
                      </m:r>
                      <m:r>
                        <a:rPr lang="en-US" sz="15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d>
                        <m:dPr>
                          <m:ctrlPr>
                            <a:rPr lang="en-US" sz="15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sSubPr>
                            <m:e>
                              <m: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5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sSupPr>
                            <m:e>
                              <m: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5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accPr>
                            <m:e>
                              <m:r>
                                <a:rPr lang="en-US" sz="1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15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2192667"/>
                <a:ext cx="1606624" cy="323165"/>
              </a:xfrm>
              <a:prstGeom prst="rect">
                <a:avLst/>
              </a:prstGeom>
              <a:blipFill rotWithShape="0">
                <a:blip r:embed="rId10"/>
                <a:stretch>
                  <a:fillRect t="-86792" r="-1521" b="-10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4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Charge and Magnetic Moment Distributions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500" b="0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5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1500" b="0" i="1" baseline="-88000" smtClean="0">
                              <a:latin typeface="Cambria Math"/>
                              <a:ea typeface="Cambria Math"/>
                            </a:rPr>
                            <m:t>𝑝𝑜𝑖𝑛𝑡</m:t>
                          </m:r>
                        </m:den>
                      </m:f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𝑮</m:t>
                              </m:r>
                              <m:r>
                                <a:rPr lang="en-US" sz="1500" b="1" i="1" baseline="46000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p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00" b="0" i="0" smtClean="0">
                                  <a:latin typeface="Cambria Math"/>
                                  <a:ea typeface="Cambria Math"/>
                                </a:rPr>
                                <m:t>tan</m:t>
                              </m:r>
                              <m:r>
                                <a:rPr lang="en-US" sz="1500" b="0" i="1" baseline="46000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15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6200" y="685800"/>
            <a:ext cx="240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Probability of </a:t>
            </a:r>
            <a:r>
              <a:rPr lang="en-US" sz="2000" i="1" u="sng" dirty="0" smtClean="0">
                <a:solidFill>
                  <a:srgbClr val="7030A0"/>
                </a:solidFill>
              </a:rPr>
              <a:t>elastic</a:t>
            </a:r>
            <a:r>
              <a:rPr lang="en-US" sz="2000" dirty="0" smtClean="0"/>
              <a:t> interaction: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518592" y="1628800"/>
            <a:ext cx="809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Form Factors are (in some limit) Fourier transforms of charge and magnetic moment distributions</a:t>
            </a:r>
            <a:endParaRPr lang="en-US" sz="2000" dirty="0"/>
          </a:p>
        </p:txBody>
      </p:sp>
      <p:pic>
        <p:nvPicPr>
          <p:cNvPr id="18" name="Picture 4" descr="FF"/>
          <p:cNvPicPr>
            <a:picLocks noChangeAspect="1" noChangeArrowheads="1"/>
          </p:cNvPicPr>
          <p:nvPr/>
        </p:nvPicPr>
        <p:blipFill>
          <a:blip r:embed="rId4" cstate="print"/>
          <a:srcRect t="27551"/>
          <a:stretch>
            <a:fillRect/>
          </a:stretch>
        </p:blipFill>
        <p:spPr bwMode="auto">
          <a:xfrm>
            <a:off x="30163" y="2444824"/>
            <a:ext cx="91138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98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EBFAFF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12" y="-465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Do the Charge and Magnetic Moment Distribute?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500" b="0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5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15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1500" b="0" i="1" baseline="-88000" smtClean="0">
                              <a:latin typeface="Cambria Math"/>
                              <a:ea typeface="Cambria Math"/>
                            </a:rPr>
                            <m:t>𝑝𝑜𝑖𝑛𝑡</m:t>
                          </m:r>
                        </m:den>
                      </m:f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sSub>
                                <m:sSub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  <m:r>
                                    <a:rPr lang="en-US" sz="1500" b="1" i="1" baseline="46000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p>
                                      <m:r>
                                        <a:rPr lang="en-US" sz="1500" b="1" i="1" smtClean="0">
                                          <a:solidFill>
                                            <a:srgbClr val="D816A5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𝑮</m:t>
                              </m:r>
                              <m:r>
                                <a:rPr lang="en-US" sz="1500" b="1" i="1" baseline="46000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b="1" i="1" smtClean="0">
                                  <a:solidFill>
                                    <a:srgbClr val="D816A5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p>
                                  <m:r>
                                    <a:rPr lang="en-US" sz="1500" b="1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00" b="0" i="0" smtClean="0">
                                  <a:latin typeface="Cambria Math"/>
                                  <a:ea typeface="Cambria Math"/>
                                </a:rPr>
                                <m:t>tan</m:t>
                              </m:r>
                              <m:r>
                                <a:rPr lang="en-US" sz="1500" b="0" i="1" baseline="46000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500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23" y="695196"/>
                <a:ext cx="5477077" cy="6287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15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537" y="685800"/>
                <a:ext cx="935063" cy="5540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62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Probability of </a:t>
            </a:r>
            <a:r>
              <a:rPr lang="en-US" sz="1800" dirty="0" smtClean="0">
                <a:solidFill>
                  <a:srgbClr val="D816A5"/>
                </a:solidFill>
              </a:rPr>
              <a:t>elastic</a:t>
            </a:r>
            <a:r>
              <a:rPr lang="en-US" sz="1800" dirty="0" smtClean="0"/>
              <a:t> interaction:</a:t>
            </a:r>
            <a:endParaRPr lang="en-US" sz="1800" dirty="0"/>
          </a:p>
        </p:txBody>
      </p:sp>
      <p:sp>
        <p:nvSpPr>
          <p:cNvPr id="63" name="TextBox 62"/>
          <p:cNvSpPr txBox="1"/>
          <p:nvPr/>
        </p:nvSpPr>
        <p:spPr>
          <a:xfrm>
            <a:off x="227012" y="1587898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US" smtClean="0"/>
              <a:t>he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dependence of form factors was measured…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227012" y="2276872"/>
            <a:ext cx="8233420" cy="3600400"/>
            <a:chOff x="670560" y="2527415"/>
            <a:chExt cx="8635413" cy="3408997"/>
          </a:xfrm>
        </p:grpSpPr>
        <p:grpSp>
          <p:nvGrpSpPr>
            <p:cNvPr id="44" name="Group 43"/>
            <p:cNvGrpSpPr/>
            <p:nvPr/>
          </p:nvGrpSpPr>
          <p:grpSpPr>
            <a:xfrm>
              <a:off x="670560" y="2667000"/>
              <a:ext cx="5401416" cy="3269412"/>
              <a:chOff x="304800" y="3904890"/>
              <a:chExt cx="4501180" cy="2724510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304800" y="3904890"/>
                <a:ext cx="3688842" cy="2724510"/>
                <a:chOff x="5612128" y="4114799"/>
                <a:chExt cx="3688842" cy="2724510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612128" y="4114799"/>
                  <a:ext cx="3688842" cy="2724510"/>
                  <a:chOff x="3326128" y="2590799"/>
                  <a:chExt cx="3688842" cy="2724510"/>
                </a:xfrm>
              </p:grpSpPr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818" b="9806"/>
                  <a:stretch/>
                </p:blipFill>
                <p:spPr>
                  <a:xfrm>
                    <a:off x="3326128" y="2590799"/>
                    <a:ext cx="3688842" cy="2420640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196" t="89337" r="30205"/>
                  <a:stretch/>
                </p:blipFill>
                <p:spPr>
                  <a:xfrm>
                    <a:off x="4897185" y="5029199"/>
                    <a:ext cx="974785" cy="28611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172200" y="5955267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D816A5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1965</a:t>
                  </a:r>
                  <a:endParaRPr lang="en-US" dirty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>
                <a:off x="3428999" y="6162855"/>
                <a:ext cx="190500" cy="197870"/>
              </a:xfrm>
              <a:prstGeom prst="straightConnector1">
                <a:avLst/>
              </a:prstGeom>
              <a:ln w="38100">
                <a:solidFill>
                  <a:srgbClr val="D816A5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537743" y="6327577"/>
                <a:ext cx="1268237" cy="291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</a:t>
                </a:r>
                <a:r>
                  <a:rPr lang="en-US" sz="1800" b="1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sz="1800" b="1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 GeV</a:t>
                </a:r>
                <a:r>
                  <a:rPr lang="en-US" sz="1800" b="1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1800" b="1" baseline="30000" dirty="0">
                  <a:solidFill>
                    <a:srgbClr val="D816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404128" y="2527415"/>
              <a:ext cx="2901845" cy="2585193"/>
              <a:chOff x="6404128" y="2352370"/>
              <a:chExt cx="2901845" cy="2585193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55" t="5020" r="3207" b="47490"/>
              <a:stretch/>
            </p:blipFill>
            <p:spPr>
              <a:xfrm>
                <a:off x="6413740" y="3352800"/>
                <a:ext cx="2166127" cy="158476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404128" y="2352370"/>
                <a:ext cx="2901845" cy="67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Distribution of Charge or Magnetic Moment</a:t>
                </a:r>
                <a:endParaRPr lang="en-US" sz="2000" dirty="0"/>
              </a:p>
            </p:txBody>
          </p:sp>
        </p:grpSp>
        <p:sp>
          <p:nvSpPr>
            <p:cNvPr id="46" name="Right Arrow 45"/>
            <p:cNvSpPr/>
            <p:nvPr/>
          </p:nvSpPr>
          <p:spPr>
            <a:xfrm>
              <a:off x="5486400" y="3962400"/>
              <a:ext cx="457200" cy="242316"/>
            </a:xfrm>
            <a:prstGeom prst="rightArrow">
              <a:avLst/>
            </a:prstGeom>
            <a:noFill/>
            <a:ln w="2857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91811" y="316810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FF"/>
                </a:solidFill>
              </a:rPr>
              <a:t>dipole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6093296"/>
            <a:ext cx="800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Caveat: The Form Factor as the Fourier transformation of a charge distribution is a non-relativistic concept.  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148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/>
              <a:t>Actually, highly relativistic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pic>
        <p:nvPicPr>
          <p:cNvPr id="17411" name="Picture 3" descr="heart2quar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791" y="892579"/>
            <a:ext cx="4028326" cy="34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83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/>
              <a:t> 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67544" y="834965"/>
            <a:ext cx="393010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Protons and neutrons swirl in a heavy atomic nucleus with speeds of </a:t>
            </a:r>
            <a:r>
              <a:rPr lang="en-US" sz="2000" dirty="0" smtClean="0">
                <a:solidFill>
                  <a:srgbClr val="0033CC"/>
                </a:solidFill>
              </a:rPr>
              <a:t>up to some ¾ c</a:t>
            </a:r>
            <a:r>
              <a:rPr lang="en-US" sz="2000" dirty="0" smtClean="0"/>
              <a:t>. More commonly, their speed is some ¼ the speed of light. They are “strong-forced” to reside in a small space.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4653136"/>
            <a:ext cx="5184576" cy="138499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sz="2000" dirty="0"/>
              <a:t>Quarks (and gluons) are “confined” to the even smaller space inside protons and neutrons. Because of this, they swirl around with </a:t>
            </a:r>
            <a:r>
              <a:rPr lang="en-US" sz="2000" dirty="0">
                <a:solidFill>
                  <a:srgbClr val="0033CC"/>
                </a:solidFill>
              </a:rPr>
              <a:t>the speed of light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81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251520" y="-99392"/>
            <a:ext cx="8892480" cy="914400"/>
          </a:xfrm>
        </p:spPr>
        <p:txBody>
          <a:bodyPr/>
          <a:lstStyle/>
          <a:p>
            <a:r>
              <a:rPr lang="en-US" sz="2800" b="0" smtClean="0"/>
              <a:t>Higher energy e-p </a:t>
            </a:r>
            <a:r>
              <a:rPr lang="en-US" sz="2800" b="0" dirty="0" smtClean="0"/>
              <a:t>and e-d elastic scattering at SLAC</a:t>
            </a:r>
            <a:endParaRPr lang="en-US" sz="2800" b="0" dirty="0">
              <a:effectLst/>
            </a:endParaRPr>
          </a:p>
        </p:txBody>
      </p:sp>
      <p:pic>
        <p:nvPicPr>
          <p:cNvPr id="2" name="Picture 1" descr="ta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61"/>
            <a:ext cx="9144000" cy="5527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908720"/>
            <a:ext cx="1619993" cy="12692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5148064" y="764704"/>
            <a:ext cx="1728192" cy="72008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3452" y="2348880"/>
            <a:ext cx="3896148" cy="838200"/>
            <a:chOff x="4800600" y="5486400"/>
            <a:chExt cx="3896148" cy="838200"/>
          </a:xfrm>
        </p:grpSpPr>
        <p:sp>
          <p:nvSpPr>
            <p:cNvPr id="9" name="Rectangle 8"/>
            <p:cNvSpPr/>
            <p:nvPr/>
          </p:nvSpPr>
          <p:spPr>
            <a:xfrm>
              <a:off x="5648748" y="5791200"/>
              <a:ext cx="3048000" cy="461665"/>
            </a:xfrm>
            <a:prstGeom prst="rect">
              <a:avLst/>
            </a:prstGeom>
            <a:solidFill>
              <a:srgbClr val="FDFFB7">
                <a:alpha val="84000"/>
              </a:srgb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FF"/>
                  </a:solidFill>
                  <a:latin typeface="Tahoma" charset="0"/>
                </a:rPr>
                <a:t>J. Friedman, </a:t>
              </a:r>
              <a:r>
                <a:rPr lang="en-US" sz="1200" dirty="0" err="1">
                  <a:solidFill>
                    <a:srgbClr val="0000FF"/>
                  </a:solidFill>
                  <a:latin typeface="Tahoma" charset="0"/>
                </a:rPr>
                <a:t>H.Kendall</a:t>
              </a:r>
              <a:r>
                <a:rPr lang="en-US" sz="1200" dirty="0">
                  <a:solidFill>
                    <a:srgbClr val="0000FF"/>
                  </a:solidFill>
                  <a:latin typeface="Tahoma" charset="0"/>
                </a:rPr>
                <a:t>, </a:t>
              </a:r>
              <a:r>
                <a:rPr lang="en-US" sz="1200" dirty="0" err="1">
                  <a:solidFill>
                    <a:srgbClr val="0000FF"/>
                  </a:solidFill>
                  <a:latin typeface="Tahoma" charset="0"/>
                </a:rPr>
                <a:t>R.Taylor</a:t>
              </a:r>
              <a:r>
                <a:rPr lang="en-US" sz="1200" dirty="0">
                  <a:solidFill>
                    <a:srgbClr val="0000FF"/>
                  </a:solidFill>
                  <a:latin typeface="Tahoma" charset="0"/>
                </a:rPr>
                <a:t> </a:t>
              </a:r>
            </a:p>
            <a:p>
              <a:pPr algn="ctr" eaLnBrk="0" hangingPunct="0"/>
              <a:r>
                <a:rPr lang="en-US" sz="1200" dirty="0">
                  <a:solidFill>
                    <a:srgbClr val="0000FF"/>
                  </a:solidFill>
                  <a:latin typeface="Tahoma" charset="0"/>
                </a:rPr>
                <a:t>Nobel Prize 1990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5486400"/>
              <a:ext cx="8382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2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F_2^p = x \left[\frac{4}{9}(u + \overline{u}) +&#10;\frac{1}{9}(d + \overline{d}) + \frac{1}{9}( s + \overline&#10;{s}) \right]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89"/>
  <p:tag name="PICTUREFILESIZE" val="19624"/>
</p:tagLst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83514</TotalTime>
  <Words>3622</Words>
  <Application>Microsoft Macintosh PowerPoint</Application>
  <PresentationFormat>On-screen Show (4:3)</PresentationFormat>
  <Paragraphs>457</Paragraphs>
  <Slides>49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84" baseType="lpstr">
      <vt:lpstr>Calibri</vt:lpstr>
      <vt:lpstr>Cambria Math</vt:lpstr>
      <vt:lpstr>Century</vt:lpstr>
      <vt:lpstr>Chalkboard</vt:lpstr>
      <vt:lpstr>Comic Sans MS</vt:lpstr>
      <vt:lpstr>Helvetica</vt:lpstr>
      <vt:lpstr>Lucida Grande</vt:lpstr>
      <vt:lpstr>Lucida Sans Unicode</vt:lpstr>
      <vt:lpstr>Minion Pro</vt:lpstr>
      <vt:lpstr>MS PGothic</vt:lpstr>
      <vt:lpstr>ＭＳ Ｐゴシック</vt:lpstr>
      <vt:lpstr>Myriad Roman</vt:lpstr>
      <vt:lpstr>Symbol</vt:lpstr>
      <vt:lpstr>Tahoma</vt:lpstr>
      <vt:lpstr>Times</vt:lpstr>
      <vt:lpstr>Times New Roman</vt:lpstr>
      <vt:lpstr>Trebuchet MS</vt:lpstr>
      <vt:lpstr>Verdana</vt:lpstr>
      <vt:lpstr>Wingdings</vt:lpstr>
      <vt:lpstr>ヒラギノ角ゴ Pro W3</vt:lpstr>
      <vt:lpstr>ヒラギノ角ゴ ProN W3</vt:lpstr>
      <vt:lpstr>Arial</vt:lpstr>
      <vt:lpstr>3_JLab_PowerPoint1</vt:lpstr>
      <vt:lpstr>Default Design</vt:lpstr>
      <vt:lpstr>1_Default Design</vt:lpstr>
      <vt:lpstr>2_Default Design</vt:lpstr>
      <vt:lpstr>7_Office Theme</vt:lpstr>
      <vt:lpstr>9_Office Theme</vt:lpstr>
      <vt:lpstr>Blank Presentation</vt:lpstr>
      <vt:lpstr>JLabPowerpointMain</vt:lpstr>
      <vt:lpstr>2_JLabPowerpointMain</vt:lpstr>
      <vt:lpstr>3_JLabPowerpointMain</vt:lpstr>
      <vt:lpstr>4_JLabPowerpointMain</vt:lpstr>
      <vt:lpstr>Equation</vt:lpstr>
      <vt:lpstr>Image</vt:lpstr>
      <vt:lpstr>PowerPoint Presentation</vt:lpstr>
      <vt:lpstr>Lecture Scheme</vt:lpstr>
      <vt:lpstr>PowerPoint Presentation</vt:lpstr>
      <vt:lpstr>  How to probe the nucleons / quarks?</vt:lpstr>
      <vt:lpstr>PowerPoint Presentation</vt:lpstr>
      <vt:lpstr>PowerPoint Presentation</vt:lpstr>
      <vt:lpstr>PowerPoint Presentation</vt:lpstr>
      <vt:lpstr>PowerPoint Presentation</vt:lpstr>
      <vt:lpstr>Higher energy e-p and e-d elastic scattering at SLAC</vt:lpstr>
      <vt:lpstr>PowerPoint Presentation</vt:lpstr>
      <vt:lpstr>Looking deep inside the Proton</vt:lpstr>
      <vt:lpstr>PowerPoint Presentation</vt:lpstr>
      <vt:lpstr>PowerPoint Presentation</vt:lpstr>
      <vt:lpstr>Q2 Evolution of the F2 Proton Structure Function</vt:lpstr>
      <vt:lpstr>Scaling Violations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Lepton Scattering: a Powerful Tool </vt:lpstr>
      <vt:lpstr>PowerPoint Presentation</vt:lpstr>
      <vt:lpstr>PowerPoint Presentation</vt:lpstr>
      <vt:lpstr>PowerPoint Presentation</vt:lpstr>
      <vt:lpstr>Pre-JLab Results for the Form Factors</vt:lpstr>
      <vt:lpstr>PowerPoint Presentation</vt:lpstr>
      <vt:lpstr>Pre-JLab Results for the Form Factors</vt:lpstr>
      <vt:lpstr>PowerPoint Presentation</vt:lpstr>
      <vt:lpstr>Surprising Result for the Form Factors…</vt:lpstr>
      <vt:lpstr>PowerPoint Presentation</vt:lpstr>
      <vt:lpstr>PowerPoint Presentation</vt:lpstr>
      <vt:lpstr>Also.. GEn is not zero…</vt:lpstr>
      <vt:lpstr>PowerPoint Presentation</vt:lpstr>
      <vt:lpstr>PowerPoint Presentation</vt:lpstr>
      <vt:lpstr>PowerPoint Presentation</vt:lpstr>
      <vt:lpstr>Muonic Hydrogen Data</vt:lpstr>
      <vt:lpstr>Some Of The Possible Explanations</vt:lpstr>
      <vt:lpstr>Need the Slope of GE(Q2) Using Low Q2 Data </vt:lpstr>
      <vt:lpstr>Plotting Published Results &amp; Standard Functions</vt:lpstr>
      <vt:lpstr>Plotting Published Results &amp; Standard Functions</vt:lpstr>
      <vt:lpstr>PRad: JLab Hall B Proton Radius Experiment </vt:lpstr>
      <vt:lpstr>Expected Precision of PRad Data</vt:lpstr>
      <vt:lpstr>PowerPoint Presentation</vt:lpstr>
      <vt:lpstr>QCD and the Mechanism for Confinement</vt:lpstr>
      <vt:lpstr>PowerPoint Presentation</vt:lpstr>
      <vt:lpstr>PowerPoint Presentation</vt:lpstr>
      <vt:lpstr>PowerPoint Presentation</vt:lpstr>
      <vt:lpstr>e-p and e-d elastic scattering</vt:lpstr>
    </vt:vector>
  </TitlesOfParts>
  <Company>Sony Electronics, Inc.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Microsoft Office User</cp:lastModifiedBy>
  <cp:revision>589</cp:revision>
  <cp:lastPrinted>2013-04-23T22:16:07Z</cp:lastPrinted>
  <dcterms:created xsi:type="dcterms:W3CDTF">2010-06-22T16:39:58Z</dcterms:created>
  <dcterms:modified xsi:type="dcterms:W3CDTF">2017-07-26T15:45:16Z</dcterms:modified>
</cp:coreProperties>
</file>