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3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4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5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6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7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8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891" r:id="rId2"/>
    <p:sldMasterId id="2147483905" r:id="rId3"/>
    <p:sldMasterId id="2147483942" r:id="rId4"/>
    <p:sldMasterId id="2147484011" r:id="rId5"/>
    <p:sldMasterId id="2147484058" r:id="rId6"/>
    <p:sldMasterId id="2147484070" r:id="rId7"/>
    <p:sldMasterId id="2147484083" r:id="rId8"/>
    <p:sldMasterId id="2147484099" r:id="rId9"/>
    <p:sldMasterId id="2147484126" r:id="rId10"/>
    <p:sldMasterId id="2147484144" r:id="rId11"/>
    <p:sldMasterId id="2147484168" r:id="rId12"/>
    <p:sldMasterId id="2147484187" r:id="rId13"/>
    <p:sldMasterId id="2147484202" r:id="rId14"/>
    <p:sldMasterId id="2147484215" r:id="rId15"/>
    <p:sldMasterId id="2147484228" r:id="rId16"/>
    <p:sldMasterId id="2147484248" r:id="rId17"/>
    <p:sldMasterId id="2147484261" r:id="rId18"/>
    <p:sldMasterId id="2147484275" r:id="rId19"/>
  </p:sldMasterIdLst>
  <p:notesMasterIdLst>
    <p:notesMasterId r:id="rId98"/>
  </p:notesMasterIdLst>
  <p:sldIdLst>
    <p:sldId id="839" r:id="rId20"/>
    <p:sldId id="840" r:id="rId21"/>
    <p:sldId id="897" r:id="rId22"/>
    <p:sldId id="881" r:id="rId23"/>
    <p:sldId id="882" r:id="rId24"/>
    <p:sldId id="883" r:id="rId25"/>
    <p:sldId id="884" r:id="rId26"/>
    <p:sldId id="885" r:id="rId27"/>
    <p:sldId id="886" r:id="rId28"/>
    <p:sldId id="888" r:id="rId29"/>
    <p:sldId id="889" r:id="rId30"/>
    <p:sldId id="890" r:id="rId31"/>
    <p:sldId id="892" r:id="rId32"/>
    <p:sldId id="893" r:id="rId33"/>
    <p:sldId id="895" r:id="rId34"/>
    <p:sldId id="896" r:id="rId35"/>
    <p:sldId id="841" r:id="rId36"/>
    <p:sldId id="842" r:id="rId37"/>
    <p:sldId id="901" r:id="rId38"/>
    <p:sldId id="902" r:id="rId39"/>
    <p:sldId id="942" r:id="rId40"/>
    <p:sldId id="948" r:id="rId41"/>
    <p:sldId id="943" r:id="rId42"/>
    <p:sldId id="952" r:id="rId43"/>
    <p:sldId id="949" r:id="rId44"/>
    <p:sldId id="951" r:id="rId45"/>
    <p:sldId id="843" r:id="rId46"/>
    <p:sldId id="845" r:id="rId47"/>
    <p:sldId id="846" r:id="rId48"/>
    <p:sldId id="937" r:id="rId49"/>
    <p:sldId id="850" r:id="rId50"/>
    <p:sldId id="852" r:id="rId51"/>
    <p:sldId id="857" r:id="rId52"/>
    <p:sldId id="878" r:id="rId53"/>
    <p:sldId id="879" r:id="rId54"/>
    <p:sldId id="874" r:id="rId55"/>
    <p:sldId id="880" r:id="rId56"/>
    <p:sldId id="906" r:id="rId57"/>
    <p:sldId id="907" r:id="rId58"/>
    <p:sldId id="908" r:id="rId59"/>
    <p:sldId id="909" r:id="rId60"/>
    <p:sldId id="926" r:id="rId61"/>
    <p:sldId id="910" r:id="rId62"/>
    <p:sldId id="935" r:id="rId63"/>
    <p:sldId id="934" r:id="rId64"/>
    <p:sldId id="904" r:id="rId65"/>
    <p:sldId id="954" r:id="rId66"/>
    <p:sldId id="914" r:id="rId67"/>
    <p:sldId id="915" r:id="rId68"/>
    <p:sldId id="916" r:id="rId69"/>
    <p:sldId id="917" r:id="rId70"/>
    <p:sldId id="918" r:id="rId71"/>
    <p:sldId id="919" r:id="rId72"/>
    <p:sldId id="920" r:id="rId73"/>
    <p:sldId id="922" r:id="rId74"/>
    <p:sldId id="923" r:id="rId75"/>
    <p:sldId id="924" r:id="rId76"/>
    <p:sldId id="928" r:id="rId77"/>
    <p:sldId id="925" r:id="rId78"/>
    <p:sldId id="929" r:id="rId79"/>
    <p:sldId id="930" r:id="rId80"/>
    <p:sldId id="931" r:id="rId81"/>
    <p:sldId id="933" r:id="rId82"/>
    <p:sldId id="905" r:id="rId83"/>
    <p:sldId id="821" r:id="rId84"/>
    <p:sldId id="669" r:id="rId85"/>
    <p:sldId id="740" r:id="rId86"/>
    <p:sldId id="831" r:id="rId87"/>
    <p:sldId id="630" r:id="rId88"/>
    <p:sldId id="631" r:id="rId89"/>
    <p:sldId id="801" r:id="rId90"/>
    <p:sldId id="700" r:id="rId91"/>
    <p:sldId id="903" r:id="rId92"/>
    <p:sldId id="927" r:id="rId93"/>
    <p:sldId id="936" r:id="rId94"/>
    <p:sldId id="953" r:id="rId95"/>
    <p:sldId id="938" r:id="rId96"/>
    <p:sldId id="939" r:id="rId9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84" charset="0"/>
        <a:ea typeface="ＭＳ Ｐゴシック" pitchFamily="84" charset="-128"/>
        <a:cs typeface="ＭＳ Ｐゴシック" pitchFamily="8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A23207"/>
    <a:srgbClr val="AA7200"/>
    <a:srgbClr val="FFFFFF"/>
    <a:srgbClr val="0000FF"/>
    <a:srgbClr val="CC0066"/>
    <a:srgbClr val="F4C672"/>
    <a:srgbClr val="FDDD9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53" autoAdjust="0"/>
    <p:restoredTop sz="93884" autoAdjust="0"/>
  </p:normalViewPr>
  <p:slideViewPr>
    <p:cSldViewPr>
      <p:cViewPr>
        <p:scale>
          <a:sx n="100" d="100"/>
          <a:sy n="100" d="100"/>
        </p:scale>
        <p:origin x="1080" y="2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4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heme" Target="theme/theme1.xml"/><Relationship Id="rId10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" Target="slides/slide11.xml"/><Relationship Id="rId31" Type="http://schemas.openxmlformats.org/officeDocument/2006/relationships/slide" Target="slides/slide12.xml"/><Relationship Id="rId32" Type="http://schemas.openxmlformats.org/officeDocument/2006/relationships/slide" Target="slides/slide13.xml"/><Relationship Id="rId33" Type="http://schemas.openxmlformats.org/officeDocument/2006/relationships/slide" Target="slides/slide14.xml"/><Relationship Id="rId34" Type="http://schemas.openxmlformats.org/officeDocument/2006/relationships/slide" Target="slides/slide15.xml"/><Relationship Id="rId35" Type="http://schemas.openxmlformats.org/officeDocument/2006/relationships/slide" Target="slides/slide16.xml"/><Relationship Id="rId36" Type="http://schemas.openxmlformats.org/officeDocument/2006/relationships/slide" Target="slides/slide17.xml"/><Relationship Id="rId37" Type="http://schemas.openxmlformats.org/officeDocument/2006/relationships/slide" Target="slides/slide18.xml"/><Relationship Id="rId38" Type="http://schemas.openxmlformats.org/officeDocument/2006/relationships/slide" Target="slides/slide19.xml"/><Relationship Id="rId39" Type="http://schemas.openxmlformats.org/officeDocument/2006/relationships/slide" Target="slides/slide20.xml"/><Relationship Id="rId50" Type="http://schemas.openxmlformats.org/officeDocument/2006/relationships/slide" Target="slides/slide31.xml"/><Relationship Id="rId51" Type="http://schemas.openxmlformats.org/officeDocument/2006/relationships/slide" Target="slides/slide32.xml"/><Relationship Id="rId52" Type="http://schemas.openxmlformats.org/officeDocument/2006/relationships/slide" Target="slides/slide33.xml"/><Relationship Id="rId53" Type="http://schemas.openxmlformats.org/officeDocument/2006/relationships/slide" Target="slides/slide34.xml"/><Relationship Id="rId54" Type="http://schemas.openxmlformats.org/officeDocument/2006/relationships/slide" Target="slides/slide35.xml"/><Relationship Id="rId55" Type="http://schemas.openxmlformats.org/officeDocument/2006/relationships/slide" Target="slides/slide36.xml"/><Relationship Id="rId56" Type="http://schemas.openxmlformats.org/officeDocument/2006/relationships/slide" Target="slides/slide37.xml"/><Relationship Id="rId57" Type="http://schemas.openxmlformats.org/officeDocument/2006/relationships/slide" Target="slides/slide38.xml"/><Relationship Id="rId58" Type="http://schemas.openxmlformats.org/officeDocument/2006/relationships/slide" Target="slides/slide39.xml"/><Relationship Id="rId59" Type="http://schemas.openxmlformats.org/officeDocument/2006/relationships/slide" Target="slides/slide40.xml"/><Relationship Id="rId70" Type="http://schemas.openxmlformats.org/officeDocument/2006/relationships/slide" Target="slides/slide51.xml"/><Relationship Id="rId71" Type="http://schemas.openxmlformats.org/officeDocument/2006/relationships/slide" Target="slides/slide52.xml"/><Relationship Id="rId72" Type="http://schemas.openxmlformats.org/officeDocument/2006/relationships/slide" Target="slides/slide53.xml"/><Relationship Id="rId73" Type="http://schemas.openxmlformats.org/officeDocument/2006/relationships/slide" Target="slides/slide54.xml"/><Relationship Id="rId74" Type="http://schemas.openxmlformats.org/officeDocument/2006/relationships/slide" Target="slides/slide55.xml"/><Relationship Id="rId75" Type="http://schemas.openxmlformats.org/officeDocument/2006/relationships/slide" Target="slides/slide56.xml"/><Relationship Id="rId76" Type="http://schemas.openxmlformats.org/officeDocument/2006/relationships/slide" Target="slides/slide57.xml"/><Relationship Id="rId77" Type="http://schemas.openxmlformats.org/officeDocument/2006/relationships/slide" Target="slides/slide58.xml"/><Relationship Id="rId78" Type="http://schemas.openxmlformats.org/officeDocument/2006/relationships/slide" Target="slides/slide59.xml"/><Relationship Id="rId79" Type="http://schemas.openxmlformats.org/officeDocument/2006/relationships/slide" Target="slides/slide60.xml"/><Relationship Id="rId90" Type="http://schemas.openxmlformats.org/officeDocument/2006/relationships/slide" Target="slides/slide71.xml"/><Relationship Id="rId91" Type="http://schemas.openxmlformats.org/officeDocument/2006/relationships/slide" Target="slides/slide72.xml"/><Relationship Id="rId92" Type="http://schemas.openxmlformats.org/officeDocument/2006/relationships/slide" Target="slides/slide73.xml"/><Relationship Id="rId93" Type="http://schemas.openxmlformats.org/officeDocument/2006/relationships/slide" Target="slides/slide74.xml"/><Relationship Id="rId94" Type="http://schemas.openxmlformats.org/officeDocument/2006/relationships/slide" Target="slides/slide75.xml"/><Relationship Id="rId95" Type="http://schemas.openxmlformats.org/officeDocument/2006/relationships/slide" Target="slides/slide76.xml"/><Relationship Id="rId96" Type="http://schemas.openxmlformats.org/officeDocument/2006/relationships/slide" Target="slides/slide77.xml"/><Relationship Id="rId97" Type="http://schemas.openxmlformats.org/officeDocument/2006/relationships/slide" Target="slides/slide78.xml"/><Relationship Id="rId98" Type="http://schemas.openxmlformats.org/officeDocument/2006/relationships/notesMaster" Target="notesMasters/notesMaster1.xml"/><Relationship Id="rId99" Type="http://schemas.openxmlformats.org/officeDocument/2006/relationships/presProps" Target="presProps.xml"/><Relationship Id="rId20" Type="http://schemas.openxmlformats.org/officeDocument/2006/relationships/slide" Target="slides/slide1.xml"/><Relationship Id="rId21" Type="http://schemas.openxmlformats.org/officeDocument/2006/relationships/slide" Target="slides/slide2.xml"/><Relationship Id="rId22" Type="http://schemas.openxmlformats.org/officeDocument/2006/relationships/slide" Target="slides/slide3.xml"/><Relationship Id="rId23" Type="http://schemas.openxmlformats.org/officeDocument/2006/relationships/slide" Target="slides/slide4.xml"/><Relationship Id="rId24" Type="http://schemas.openxmlformats.org/officeDocument/2006/relationships/slide" Target="slides/slide5.xml"/><Relationship Id="rId25" Type="http://schemas.openxmlformats.org/officeDocument/2006/relationships/slide" Target="slides/slide6.xml"/><Relationship Id="rId26" Type="http://schemas.openxmlformats.org/officeDocument/2006/relationships/slide" Target="slides/slide7.xml"/><Relationship Id="rId27" Type="http://schemas.openxmlformats.org/officeDocument/2006/relationships/slide" Target="slides/slide8.xml"/><Relationship Id="rId28" Type="http://schemas.openxmlformats.org/officeDocument/2006/relationships/slide" Target="slides/slide9.xml"/><Relationship Id="rId29" Type="http://schemas.openxmlformats.org/officeDocument/2006/relationships/slide" Target="slides/slide10.xml"/><Relationship Id="rId40" Type="http://schemas.openxmlformats.org/officeDocument/2006/relationships/slide" Target="slides/slide21.xml"/><Relationship Id="rId41" Type="http://schemas.openxmlformats.org/officeDocument/2006/relationships/slide" Target="slides/slide22.xml"/><Relationship Id="rId42" Type="http://schemas.openxmlformats.org/officeDocument/2006/relationships/slide" Target="slides/slide23.xml"/><Relationship Id="rId43" Type="http://schemas.openxmlformats.org/officeDocument/2006/relationships/slide" Target="slides/slide24.xml"/><Relationship Id="rId44" Type="http://schemas.openxmlformats.org/officeDocument/2006/relationships/slide" Target="slides/slide25.xml"/><Relationship Id="rId45" Type="http://schemas.openxmlformats.org/officeDocument/2006/relationships/slide" Target="slides/slide26.xml"/><Relationship Id="rId46" Type="http://schemas.openxmlformats.org/officeDocument/2006/relationships/slide" Target="slides/slide27.xml"/><Relationship Id="rId47" Type="http://schemas.openxmlformats.org/officeDocument/2006/relationships/slide" Target="slides/slide28.xml"/><Relationship Id="rId48" Type="http://schemas.openxmlformats.org/officeDocument/2006/relationships/slide" Target="slides/slide29.xml"/><Relationship Id="rId49" Type="http://schemas.openxmlformats.org/officeDocument/2006/relationships/slide" Target="slides/slide30.xml"/><Relationship Id="rId60" Type="http://schemas.openxmlformats.org/officeDocument/2006/relationships/slide" Target="slides/slide41.xml"/><Relationship Id="rId61" Type="http://schemas.openxmlformats.org/officeDocument/2006/relationships/slide" Target="slides/slide42.xml"/><Relationship Id="rId62" Type="http://schemas.openxmlformats.org/officeDocument/2006/relationships/slide" Target="slides/slide43.xml"/><Relationship Id="rId63" Type="http://schemas.openxmlformats.org/officeDocument/2006/relationships/slide" Target="slides/slide44.xml"/><Relationship Id="rId64" Type="http://schemas.openxmlformats.org/officeDocument/2006/relationships/slide" Target="slides/slide45.xml"/><Relationship Id="rId65" Type="http://schemas.openxmlformats.org/officeDocument/2006/relationships/slide" Target="slides/slide46.xml"/><Relationship Id="rId66" Type="http://schemas.openxmlformats.org/officeDocument/2006/relationships/slide" Target="slides/slide47.xml"/><Relationship Id="rId67" Type="http://schemas.openxmlformats.org/officeDocument/2006/relationships/slide" Target="slides/slide48.xml"/><Relationship Id="rId68" Type="http://schemas.openxmlformats.org/officeDocument/2006/relationships/slide" Target="slides/slide49.xml"/><Relationship Id="rId69" Type="http://schemas.openxmlformats.org/officeDocument/2006/relationships/slide" Target="slides/slide50.xml"/><Relationship Id="rId100" Type="http://schemas.openxmlformats.org/officeDocument/2006/relationships/viewProps" Target="viewProps.xml"/><Relationship Id="rId80" Type="http://schemas.openxmlformats.org/officeDocument/2006/relationships/slide" Target="slides/slide61.xml"/><Relationship Id="rId81" Type="http://schemas.openxmlformats.org/officeDocument/2006/relationships/slide" Target="slides/slide62.xml"/><Relationship Id="rId82" Type="http://schemas.openxmlformats.org/officeDocument/2006/relationships/slide" Target="slides/slide63.xml"/><Relationship Id="rId83" Type="http://schemas.openxmlformats.org/officeDocument/2006/relationships/slide" Target="slides/slide64.xml"/><Relationship Id="rId84" Type="http://schemas.openxmlformats.org/officeDocument/2006/relationships/slide" Target="slides/slide65.xml"/><Relationship Id="rId85" Type="http://schemas.openxmlformats.org/officeDocument/2006/relationships/slide" Target="slides/slide66.xml"/><Relationship Id="rId86" Type="http://schemas.openxmlformats.org/officeDocument/2006/relationships/slide" Target="slides/slide67.xml"/><Relationship Id="rId87" Type="http://schemas.openxmlformats.org/officeDocument/2006/relationships/slide" Target="slides/slide68.xml"/><Relationship Id="rId88" Type="http://schemas.openxmlformats.org/officeDocument/2006/relationships/slide" Target="slides/slide69.xml"/><Relationship Id="rId89" Type="http://schemas.openxmlformats.org/officeDocument/2006/relationships/slide" Target="slides/slide70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7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Relationship Id="rId2" Type="http://schemas.openxmlformats.org/officeDocument/2006/relationships/image" Target="../media/image6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8.emf"/><Relationship Id="rId2" Type="http://schemas.openxmlformats.org/officeDocument/2006/relationships/image" Target="../media/image17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DAF380B-B435-44C0-9BD7-099ECA1C5D5A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CD6902B-54FE-4BAC-9D4B-9AF8B73A2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27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ＭＳ Ｐゴシック" pitchFamily="8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B2C157-DC3C-4636-A0DD-D8BC8EF4104C}" type="slidenum">
              <a:rPr lang="en-US">
                <a:solidFill>
                  <a:srgbClr val="000000"/>
                </a:solidFill>
                <a:ea typeface="ＭＳ Ｐゴシック" pitchFamily="84" charset="-128"/>
                <a:cs typeface="ＭＳ Ｐゴシック" pitchFamily="8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solidFill>
                <a:srgbClr val="000000"/>
              </a:solidFill>
              <a:ea typeface="ＭＳ Ｐゴシック" pitchFamily="84" charset="-128"/>
              <a:cs typeface="ＭＳ Ｐゴシック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9417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11B4D4-5FB4-CA42-A8B9-D760979130C3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31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70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Placeholder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0571" tIns="45286" rIns="90571" bIns="4528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08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Placeholder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563" tIns="45282" rIns="90563" bIns="45282"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76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692150"/>
            <a:ext cx="4527550" cy="33956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4" name="Placeholder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82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82058" tIns="41029" rIns="82058" bIns="4102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16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QCD predicts the Q2  dependence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unpolarized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polarized structure functions measured in DIS.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.g1/F1 : In any given x  bin, there is no experimental evidence of a strong Q2  dependence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exchanged virtual photon inherits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helicity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beam lepton, to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degree that depends on the lepton kinematics. Due to conservation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helicities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hard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short-distance interactions, only quarks with the opposite spin direction (i.e. same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helicity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as the spin-1 photon can absorb it in the leading-order process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γ∗q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→ q (see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2). Hence the ‘polarized virtual-photon beam’ selects quarks of one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helicity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E2541-A107-D64C-A444-CECF9F0461D6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136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Placeholder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494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941">
              <a:defRPr/>
            </a:pPr>
            <a:fld id="{C568796B-2ADD-4913-830F-89878A88B5B7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defTabSz="912941">
                <a:defRPr/>
              </a:pPr>
              <a:t>31</a:t>
            </a:fld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542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73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025" y="8685213"/>
            <a:ext cx="2973388" cy="457200"/>
          </a:xfrm>
          <a:noFill/>
        </p:spPr>
        <p:txBody>
          <a:bodyPr lIns="88789" tIns="44399" rIns="88789" bIns="44399"/>
          <a:lstStyle>
            <a:lvl1pPr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4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8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</a:pPr>
            <a:fld id="{708DECAC-2384-45BD-B284-B16C5221EC61}" type="slidenum">
              <a:rPr lang="en-US" altLang="en-US" smtClean="0">
                <a:solidFill>
                  <a:srgbClr val="000000"/>
                </a:solidFill>
                <a:cs typeface="Arial" pitchFamily="34" charset="0"/>
              </a:rPr>
              <a:pPr algn="ctr">
                <a:spcBef>
                  <a:spcPct val="0"/>
                </a:spcBef>
              </a:pPr>
              <a:t>36</a:t>
            </a:fld>
            <a:endParaRPr lang="en-US" alt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33" tIns="46421" rIns="92833" bIns="4642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auto">
              <a:spcBef>
                <a:spcPct val="0"/>
              </a:spcBef>
              <a:spcAft>
                <a:spcPts val="0"/>
              </a:spcAft>
            </a:pPr>
            <a:fld id="{E667563D-1F51-439C-9004-95867666A084}" type="slidenum">
              <a:rPr lang="en-US" altLang="en-US">
                <a:solidFill>
                  <a:srgbClr val="000000"/>
                </a:solidFill>
                <a:ea typeface=""/>
                <a:cs typeface=""/>
              </a:rPr>
              <a:pPr algn="r" fontAlgn="auto">
                <a:spcBef>
                  <a:spcPct val="0"/>
                </a:spcBef>
                <a:spcAft>
                  <a:spcPts val="0"/>
                </a:spcAft>
              </a:pPr>
              <a:t>36</a:t>
            </a:fld>
            <a:endParaRPr lang="en-US" altLang="en-US">
              <a:solidFill>
                <a:srgbClr val="000000"/>
              </a:solidFill>
              <a:ea typeface=""/>
              <a:cs typeface=""/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0563"/>
            <a:ext cx="4557712" cy="3419475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  <a:noFill/>
        </p:spPr>
        <p:txBody>
          <a:bodyPr lIns="92833" tIns="46421" rIns="92833" bIns="46421"/>
          <a:lstStyle/>
          <a:p>
            <a:pPr defTabSz="1187334">
              <a:spcBef>
                <a:spcPct val="0"/>
              </a:spcBef>
            </a:pPr>
            <a:r>
              <a:rPr lang="en-US" altLang="en-US"/>
              <a:t>Note BSM not included in project</a:t>
            </a:r>
          </a:p>
        </p:txBody>
      </p:sp>
    </p:spTree>
    <p:extLst>
      <p:ext uri="{BB962C8B-B14F-4D97-AF65-F5344CB8AC3E}">
        <p14:creationId xmlns:p14="http://schemas.microsoft.com/office/powerpoint/2010/main" val="1830650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6902B-54FE-4BAC-9D4B-9AF8B73A223E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50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4E914-C2C3-C843-93FF-7FDCD3B7F2F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7391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6902B-54FE-4BAC-9D4B-9AF8B73A223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66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6902B-54FE-4BAC-9D4B-9AF8B73A223E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618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6902B-54FE-4BAC-9D4B-9AF8B73A223E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010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6902B-54FE-4BAC-9D4B-9AF8B73A223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325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025" y="8685213"/>
            <a:ext cx="2973388" cy="457200"/>
          </a:xfrm>
          <a:noFill/>
        </p:spPr>
        <p:txBody>
          <a:bodyPr lIns="88789" tIns="44399" rIns="88789" bIns="44399"/>
          <a:lstStyle>
            <a:lvl1pPr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4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8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</a:pPr>
            <a:fld id="{708DECAC-2384-45BD-B284-B16C5221EC61}" type="slidenum">
              <a:rPr lang="en-US" altLang="en-US" smtClean="0">
                <a:solidFill>
                  <a:srgbClr val="000000"/>
                </a:solidFill>
                <a:cs typeface="Arial" pitchFamily="34" charset="0"/>
              </a:rPr>
              <a:pPr algn="ctr">
                <a:spcBef>
                  <a:spcPct val="0"/>
                </a:spcBef>
              </a:pPr>
              <a:t>43</a:t>
            </a:fld>
            <a:endParaRPr lang="en-US" alt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33" tIns="46421" rIns="92833" bIns="4642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auto">
              <a:spcBef>
                <a:spcPct val="0"/>
              </a:spcBef>
              <a:spcAft>
                <a:spcPts val="0"/>
              </a:spcAft>
            </a:pPr>
            <a:fld id="{E667563D-1F51-439C-9004-95867666A084}" type="slidenum">
              <a:rPr lang="en-US" altLang="en-US">
                <a:solidFill>
                  <a:srgbClr val="000000"/>
                </a:solidFill>
                <a:ea typeface=""/>
                <a:cs typeface=""/>
              </a:rPr>
              <a:pPr algn="r" fontAlgn="auto">
                <a:spcBef>
                  <a:spcPct val="0"/>
                </a:spcBef>
                <a:spcAft>
                  <a:spcPts val="0"/>
                </a:spcAft>
              </a:pPr>
              <a:t>43</a:t>
            </a:fld>
            <a:endParaRPr lang="en-US" altLang="en-US">
              <a:solidFill>
                <a:srgbClr val="000000"/>
              </a:solidFill>
              <a:ea typeface=""/>
              <a:cs typeface=""/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0563"/>
            <a:ext cx="4557712" cy="3419475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  <a:noFill/>
        </p:spPr>
        <p:txBody>
          <a:bodyPr lIns="92833" tIns="46421" rIns="92833" bIns="46421"/>
          <a:lstStyle/>
          <a:p>
            <a:pPr defTabSz="1187334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680840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Semi-inclusive</a:t>
            </a:r>
            <a:r>
              <a:rPr lang="en-US" baseline="0" dirty="0"/>
              <a:t> deep inelastic scattering on a transversely polarized neutron (3He) target.</a:t>
            </a:r>
          </a:p>
          <a:p>
            <a:r>
              <a:rPr lang="en-US" baseline="0" dirty="0"/>
              <a:t>Curves from theory models:</a:t>
            </a:r>
          </a:p>
          <a:p>
            <a:r>
              <a:rPr lang="en-US" baseline="0" dirty="0"/>
              <a:t>WW-type: </a:t>
            </a:r>
            <a:r>
              <a:rPr lang="en-US" dirty="0" err="1"/>
              <a:t>Wandzura-Wilczek</a:t>
            </a:r>
            <a:r>
              <a:rPr lang="en-US" dirty="0"/>
              <a:t>, neglects</a:t>
            </a:r>
            <a:r>
              <a:rPr lang="en-US" baseline="0" dirty="0"/>
              <a:t> higher-twist contributions, </a:t>
            </a:r>
            <a:r>
              <a:rPr lang="en-US" baseline="0" dirty="0" err="1"/>
              <a:t>Kotzinian</a:t>
            </a:r>
            <a:r>
              <a:rPr lang="en-US" baseline="0" dirty="0"/>
              <a:t> (2006).</a:t>
            </a:r>
          </a:p>
          <a:p>
            <a:r>
              <a:rPr lang="en-US" baseline="0" dirty="0"/>
              <a:t>LCCQM: light-cone constituent quark model, </a:t>
            </a:r>
            <a:r>
              <a:rPr lang="en-US" baseline="0" dirty="0" err="1"/>
              <a:t>Boffi</a:t>
            </a:r>
            <a:r>
              <a:rPr lang="en-US" baseline="0" dirty="0"/>
              <a:t> (2009), </a:t>
            </a:r>
            <a:r>
              <a:rPr lang="en-US" baseline="0" dirty="0" err="1"/>
              <a:t>Pasquini</a:t>
            </a:r>
            <a:r>
              <a:rPr lang="en-US" baseline="0" dirty="0"/>
              <a:t> (2008).</a:t>
            </a:r>
          </a:p>
          <a:p>
            <a:r>
              <a:rPr lang="en-US" baseline="0" dirty="0"/>
              <a:t>LCQDM: light-cone quark-</a:t>
            </a:r>
            <a:r>
              <a:rPr lang="en-US" baseline="0" dirty="0" err="1"/>
              <a:t>diquark</a:t>
            </a:r>
            <a:r>
              <a:rPr lang="en-US" baseline="0" dirty="0"/>
              <a:t> model, Zhu and Ma (2011).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56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D0CC60F-ED25-A542-BFA2-5854D7E42343}" type="slidenum">
              <a:rPr lang="en-US" altLang="x-none">
                <a:solidFill>
                  <a:prstClr val="black"/>
                </a:solidFill>
              </a:rPr>
              <a:pPr/>
              <a:t>45</a:t>
            </a:fld>
            <a:endParaRPr lang="en-US" altLang="x-none">
              <a:solidFill>
                <a:prstClr val="black"/>
              </a:solidFill>
            </a:endParaRPr>
          </a:p>
        </p:txBody>
      </p:sp>
      <p:sp>
        <p:nvSpPr>
          <p:cNvPr id="624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24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>
                <a:ea typeface="MS Gothic" charset="-128"/>
                <a:cs typeface="MS Gothic" charset="-128"/>
              </a:rPr>
              <a:t>Following that result, there were several measurements done at later years with high precision </a:t>
            </a:r>
          </a:p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>
              <a:ea typeface="MS Gothic" charset="-128"/>
              <a:cs typeface="MS Gothic" charset="-128"/>
            </a:endParaRPr>
          </a:p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>
                <a:ea typeface="MS Gothic" charset="-128"/>
                <a:cs typeface="MS Gothic" charset="-128"/>
              </a:rPr>
              <a:t>These results are from pp→ h+X when one of the proton is transverely polarized wrt to beam direction</a:t>
            </a:r>
          </a:p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>
              <a:ea typeface="MS Gothic" charset="-128"/>
              <a:cs typeface="MS Gothic" charset="-128"/>
            </a:endParaRPr>
          </a:p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>
                <a:ea typeface="MS Gothic" charset="-128"/>
                <a:cs typeface="MS Gothic" charset="-128"/>
              </a:rPr>
              <a:t>Very large SSA AN from different measurements. </a:t>
            </a:r>
          </a:p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>
              <a:ea typeface="MS Gothic" charset="-128"/>
              <a:cs typeface="MS Gothic" charset="-128"/>
            </a:endParaRPr>
          </a:p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>
                <a:ea typeface="MS Gothic" charset="-128"/>
                <a:cs typeface="MS Gothic" charset="-128"/>
              </a:rPr>
              <a:t>In collinear picture it was QCD predicts a small AN prop to quark mass, but the measurements show large AN</a:t>
            </a:r>
          </a:p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>
              <a:ea typeface="MS Gothic" charset="-128"/>
              <a:cs typeface="MS Gothic" charset="-128"/>
            </a:endParaRPr>
          </a:p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>
                <a:ea typeface="MS Gothic" charset="-128"/>
                <a:cs typeface="MS Gothic" charset="-128"/>
              </a:rPr>
              <a:t>This discrepancy led to the whole field of tranverse spin and TMDs in nucleon</a:t>
            </a:r>
          </a:p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>
              <a:ea typeface="MS Gothic" charset="-128"/>
              <a:cs typeface="MS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58167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99D10-A027-4587-A469-E236A7C05253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0859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025" y="8685213"/>
            <a:ext cx="2973388" cy="457200"/>
          </a:xfrm>
          <a:noFill/>
        </p:spPr>
        <p:txBody>
          <a:bodyPr lIns="88789" tIns="44399" rIns="88789" bIns="44399"/>
          <a:lstStyle>
            <a:lvl1pPr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4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8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</a:pPr>
            <a:fld id="{708DECAC-2384-45BD-B284-B16C5221EC61}" type="slidenum">
              <a:rPr lang="en-US" altLang="en-US" smtClean="0">
                <a:solidFill>
                  <a:srgbClr val="000000"/>
                </a:solidFill>
                <a:cs typeface="Arial" pitchFamily="34" charset="0"/>
              </a:rPr>
              <a:pPr algn="ctr">
                <a:spcBef>
                  <a:spcPct val="0"/>
                </a:spcBef>
              </a:pPr>
              <a:t>47</a:t>
            </a:fld>
            <a:endParaRPr lang="en-US" alt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33" tIns="46421" rIns="92833" bIns="4642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auto">
              <a:spcBef>
                <a:spcPct val="0"/>
              </a:spcBef>
              <a:spcAft>
                <a:spcPts val="0"/>
              </a:spcAft>
            </a:pPr>
            <a:fld id="{E667563D-1F51-439C-9004-95867666A084}" type="slidenum">
              <a:rPr lang="en-US" altLang="en-US">
                <a:solidFill>
                  <a:srgbClr val="000000"/>
                </a:solidFill>
                <a:ea typeface=""/>
                <a:cs typeface=""/>
              </a:rPr>
              <a:pPr algn="r" fontAlgn="auto">
                <a:spcBef>
                  <a:spcPct val="0"/>
                </a:spcBef>
                <a:spcAft>
                  <a:spcPts val="0"/>
                </a:spcAft>
              </a:pPr>
              <a:t>47</a:t>
            </a:fld>
            <a:endParaRPr lang="en-US" altLang="en-US">
              <a:solidFill>
                <a:srgbClr val="000000"/>
              </a:solidFill>
              <a:ea typeface=""/>
              <a:cs typeface=""/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0563"/>
            <a:ext cx="4557712" cy="3419475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  <a:noFill/>
        </p:spPr>
        <p:txBody>
          <a:bodyPr lIns="92833" tIns="46421" rIns="92833" bIns="46421"/>
          <a:lstStyle/>
          <a:p>
            <a:pPr defTabSz="1187334">
              <a:spcBef>
                <a:spcPct val="0"/>
              </a:spcBef>
            </a:pPr>
            <a:r>
              <a:rPr lang="en-US" altLang="en-US"/>
              <a:t>Note BSM not included in project</a:t>
            </a:r>
          </a:p>
        </p:txBody>
      </p:sp>
    </p:spTree>
    <p:extLst>
      <p:ext uri="{BB962C8B-B14F-4D97-AF65-F5344CB8AC3E}">
        <p14:creationId xmlns:p14="http://schemas.microsoft.com/office/powerpoint/2010/main" val="16853397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6902B-54FE-4BAC-9D4B-9AF8B73A223E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1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68E3FE-A7E6-6B41-B8B6-3076443EBE85}" type="slidenum">
              <a:rPr lang="fi-FI">
                <a:solidFill>
                  <a:prstClr val="black"/>
                </a:solidFill>
              </a:rPr>
              <a:pPr/>
              <a:t>12</a:t>
            </a:fld>
            <a:endParaRPr lang="fi-FI">
              <a:solidFill>
                <a:prstClr val="black"/>
              </a:solidFill>
            </a:endParaRPr>
          </a:p>
        </p:txBody>
      </p:sp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112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6902B-54FE-4BAC-9D4B-9AF8B73A223E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6902B-54FE-4BAC-9D4B-9AF8B73A223E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9074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6902B-54FE-4BAC-9D4B-9AF8B73A223E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89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6902B-54FE-4BAC-9D4B-9AF8B73A223E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626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6902B-54FE-4BAC-9D4B-9AF8B73A223E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841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6902B-54FE-4BAC-9D4B-9AF8B73A223E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928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6902B-54FE-4BAC-9D4B-9AF8B73A223E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20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6902B-54FE-4BAC-9D4B-9AF8B73A223E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638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6902B-54FE-4BAC-9D4B-9AF8B73A223E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146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6902B-54FE-4BAC-9D4B-9AF8B73A223E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21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68E3FE-A7E6-6B41-B8B6-3076443EBE85}" type="slidenum">
              <a:rPr lang="fi-FI">
                <a:solidFill>
                  <a:prstClr val="black"/>
                </a:solidFill>
              </a:rPr>
              <a:pPr/>
              <a:t>13</a:t>
            </a:fld>
            <a:endParaRPr lang="fi-FI">
              <a:solidFill>
                <a:prstClr val="black"/>
              </a:solidFill>
            </a:endParaRPr>
          </a:p>
        </p:txBody>
      </p:sp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59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025" y="8685213"/>
            <a:ext cx="2973388" cy="457200"/>
          </a:xfrm>
          <a:noFill/>
        </p:spPr>
        <p:txBody>
          <a:bodyPr lIns="88789" tIns="44399" rIns="88789" bIns="44399"/>
          <a:lstStyle>
            <a:lvl1pPr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44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defTabSz="909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08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defTabSz="909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</a:pPr>
            <a:fld id="{708DECAC-2384-45BD-B284-B16C5221EC61}" type="slidenum">
              <a:rPr lang="en-US" altLang="en-US" smtClean="0">
                <a:solidFill>
                  <a:srgbClr val="000000"/>
                </a:solidFill>
                <a:cs typeface="Arial" pitchFamily="34" charset="0"/>
              </a:rPr>
              <a:pPr algn="ctr">
                <a:spcBef>
                  <a:spcPct val="0"/>
                </a:spcBef>
              </a:pPr>
              <a:t>60</a:t>
            </a:fld>
            <a:endParaRPr lang="en-US" alt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33" tIns="46421" rIns="92833" bIns="4642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auto">
              <a:spcBef>
                <a:spcPct val="0"/>
              </a:spcBef>
              <a:spcAft>
                <a:spcPts val="0"/>
              </a:spcAft>
            </a:pPr>
            <a:fld id="{E667563D-1F51-439C-9004-95867666A084}" type="slidenum">
              <a:rPr lang="en-US" altLang="en-US">
                <a:solidFill>
                  <a:srgbClr val="000000"/>
                </a:solidFill>
                <a:ea typeface=""/>
                <a:cs typeface=""/>
              </a:rPr>
              <a:pPr algn="r" fontAlgn="auto">
                <a:spcBef>
                  <a:spcPct val="0"/>
                </a:spcBef>
                <a:spcAft>
                  <a:spcPts val="0"/>
                </a:spcAft>
              </a:pPr>
              <a:t>60</a:t>
            </a:fld>
            <a:endParaRPr lang="en-US" altLang="en-US">
              <a:solidFill>
                <a:srgbClr val="000000"/>
              </a:solidFill>
              <a:ea typeface=""/>
              <a:cs typeface=""/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0563"/>
            <a:ext cx="4557712" cy="3419475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  <a:noFill/>
        </p:spPr>
        <p:txBody>
          <a:bodyPr lIns="92833" tIns="46421" rIns="92833" bIns="46421"/>
          <a:lstStyle/>
          <a:p>
            <a:pPr defTabSz="1187334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824749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6902B-54FE-4BAC-9D4B-9AF8B73A223E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744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6902B-54FE-4BAC-9D4B-9AF8B73A223E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1812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Placeholder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Placeholder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551D33-F055-4943-98D6-09650B149C48}" type="slidenum">
              <a:rPr lang="en-US">
                <a:solidFill>
                  <a:prstClr val="black"/>
                </a:solidFill>
                <a:latin typeface="Calibri"/>
              </a:rPr>
              <a:pPr/>
              <a:t>67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9522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fld id="{C0585CF5-1335-2F49-AFDB-87EAA3A146AA}" type="slidenum">
              <a:rPr lang="en-GB" sz="1200">
                <a:solidFill>
                  <a:srgbClr val="000000"/>
                </a:solidFill>
                <a:latin typeface="Arial" charset="0"/>
                <a:cs typeface="+mn-cs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</a:pPr>
              <a:t>67</a:t>
            </a:fld>
            <a:endParaRPr lang="en-GB" sz="120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619523" name="Text Box 3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19524" name="Text Box 4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60887" cy="34210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0" name="Placeholder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8463" cy="41068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213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Placeholder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8" name="Placeholder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Placeholder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6" name="Placeholder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D7598F-773D-FC47-A7A8-B002D64B7BDE}" type="slidenum">
              <a:rPr lang="en-US">
                <a:solidFill>
                  <a:srgbClr val="000000"/>
                </a:solidFill>
              </a:rPr>
              <a:pPr/>
              <a:t>71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The Q2 dependences of flavor</a:t>
            </a:r>
            <a:r>
              <a:rPr lang="en-US" baseline="0" dirty="0" smtClean="0"/>
              <a:t> contributions are of main interest. First, at low Q2 these are similar but about 1 GeV2</a:t>
            </a:r>
          </a:p>
          <a:p>
            <a:pPr eaLnBrk="1" hangingPunct="1"/>
            <a:r>
              <a:rPr lang="en-US" baseline="0" dirty="0" smtClean="0"/>
              <a:t>F1 for </a:t>
            </a:r>
            <a:r>
              <a:rPr lang="en-US" baseline="0" dirty="0" err="1" smtClean="0"/>
              <a:t>d</a:t>
            </a:r>
            <a:r>
              <a:rPr lang="en-US" baseline="0" dirty="0" smtClean="0"/>
              <a:t> quark is strongly deviates from </a:t>
            </a:r>
            <a:r>
              <a:rPr lang="en-US" baseline="0" dirty="0" err="1" smtClean="0"/>
              <a:t>u</a:t>
            </a:r>
            <a:r>
              <a:rPr lang="en-US" baseline="0" dirty="0" smtClean="0"/>
              <a:t> quark contribution Why the singly represented quark contributes less?</a:t>
            </a:r>
          </a:p>
          <a:p>
            <a:pPr eaLnBrk="1" hangingPunct="1"/>
            <a:r>
              <a:rPr lang="en-US" baseline="0" dirty="0" smtClean="0"/>
              <a:t>Some substructure exists which made an exclusive reaction with a leading down quark less likely than up quark at high Q2</a:t>
            </a:r>
          </a:p>
          <a:p>
            <a:pPr eaLnBrk="1" hangingPunct="1"/>
            <a:r>
              <a:rPr lang="en-US" baseline="0" dirty="0" smtClean="0"/>
              <a:t>One can recollect a reduction of the down quark </a:t>
            </a:r>
            <a:r>
              <a:rPr lang="en-US" baseline="0" dirty="0" err="1" smtClean="0"/>
              <a:t>pdf</a:t>
            </a:r>
            <a:r>
              <a:rPr lang="en-US" baseline="0" dirty="0" smtClean="0"/>
              <a:t> at high </a:t>
            </a:r>
            <a:r>
              <a:rPr lang="en-US" baseline="0" dirty="0" err="1" smtClean="0"/>
              <a:t>x</a:t>
            </a:r>
            <a:r>
              <a:rPr lang="en-US" baseline="0" dirty="0" smtClean="0"/>
              <a:t>. The </a:t>
            </a:r>
            <a:r>
              <a:rPr lang="en-US" baseline="0" dirty="0" err="1" smtClean="0"/>
              <a:t>GPDs</a:t>
            </a:r>
            <a:r>
              <a:rPr lang="en-US" baseline="0" dirty="0" smtClean="0"/>
              <a:t> offering a ready interpretation but the dynamic may</a:t>
            </a:r>
          </a:p>
          <a:p>
            <a:pPr eaLnBrk="1" hangingPunct="1"/>
            <a:r>
              <a:rPr lang="en-US" baseline="0" dirty="0" smtClean="0"/>
              <a:t>Includes substructure of scalar and axial </a:t>
            </a:r>
            <a:r>
              <a:rPr lang="en-US" baseline="0" dirty="0" err="1" smtClean="0"/>
              <a:t>di</a:t>
            </a:r>
            <a:r>
              <a:rPr lang="en-US" baseline="0" dirty="0" smtClean="0"/>
              <a:t>-quarks. </a:t>
            </a:r>
          </a:p>
          <a:p>
            <a:pPr eaLnBrk="1" hangingPunct="1"/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212962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10EA47A-183E-BB4E-84AE-26ED0481C188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8975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162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37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3CF534-B408-A246-B469-04CF6BF27A2D}" type="slidenum">
              <a:rPr lang="en-US" altLang="x-none">
                <a:solidFill>
                  <a:prstClr val="black"/>
                </a:solidFill>
              </a:rPr>
              <a:pPr/>
              <a:t>75</a:t>
            </a:fld>
            <a:endParaRPr lang="en-US" altLang="x-none">
              <a:solidFill>
                <a:prstClr val="black"/>
              </a:solidFill>
            </a:endParaRPr>
          </a:p>
        </p:txBody>
      </p:sp>
      <p:sp>
        <p:nvSpPr>
          <p:cNvPr id="604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04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dirty="0">
                <a:ea typeface="MS Gothic" charset="-128"/>
                <a:cs typeface="MS Gothic" charset="-128"/>
              </a:rPr>
              <a:t>In general, in DIS one can think of proton as moving with  infinite momentum. </a:t>
            </a:r>
          </a:p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dirty="0">
              <a:ea typeface="MS Gothic" charset="-128"/>
              <a:cs typeface="MS Gothic" charset="-128"/>
            </a:endParaRPr>
          </a:p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dirty="0">
                <a:ea typeface="MS Gothic" charset="-128"/>
                <a:cs typeface="MS Gothic" charset="-128"/>
              </a:rPr>
              <a:t>All the </a:t>
            </a:r>
            <a:r>
              <a:rPr lang="en-US" altLang="x-none" dirty="0" err="1">
                <a:ea typeface="MS Gothic" charset="-128"/>
                <a:cs typeface="MS Gothic" charset="-128"/>
              </a:rPr>
              <a:t>partons</a:t>
            </a:r>
            <a:r>
              <a:rPr lang="en-US" altLang="x-none" dirty="0">
                <a:ea typeface="MS Gothic" charset="-128"/>
                <a:cs typeface="MS Gothic" charset="-128"/>
              </a:rPr>
              <a:t> have both collinear and transverse momentum </a:t>
            </a:r>
          </a:p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dirty="0">
                <a:ea typeface="MS Gothic" charset="-128"/>
                <a:cs typeface="MS Gothic" charset="-128"/>
              </a:rPr>
              <a:t>Usually, the transverse motion is integrated over , resulting in three collinear PDFs  </a:t>
            </a:r>
          </a:p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dirty="0">
                <a:ea typeface="MS Gothic" charset="-128"/>
                <a:cs typeface="MS Gothic" charset="-128"/>
              </a:rPr>
              <a:t>Momentum</a:t>
            </a:r>
          </a:p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dirty="0">
                <a:ea typeface="MS Gothic" charset="-128"/>
                <a:cs typeface="MS Gothic" charset="-128"/>
              </a:rPr>
              <a:t>Helicity</a:t>
            </a:r>
          </a:p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dirty="0" err="1">
                <a:ea typeface="MS Gothic" charset="-128"/>
                <a:cs typeface="MS Gothic" charset="-128"/>
              </a:rPr>
              <a:t>Transversity</a:t>
            </a:r>
            <a:endParaRPr lang="en-US" altLang="x-none" dirty="0">
              <a:ea typeface="MS Gothic" charset="-128"/>
              <a:cs typeface="MS Gothic" charset="-128"/>
            </a:endParaRPr>
          </a:p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dirty="0">
              <a:ea typeface="MS Gothic" charset="-128"/>
              <a:cs typeface="MS Gothic" charset="-128"/>
            </a:endParaRPr>
          </a:p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dirty="0">
                <a:ea typeface="MS Gothic" charset="-128"/>
                <a:cs typeface="MS Gothic" charset="-128"/>
              </a:rPr>
              <a:t>But there are non-trivial spin-</a:t>
            </a:r>
            <a:r>
              <a:rPr lang="en-US" altLang="x-none" dirty="0" err="1">
                <a:ea typeface="MS Gothic" charset="-128"/>
                <a:cs typeface="MS Gothic" charset="-128"/>
              </a:rPr>
              <a:t>kT</a:t>
            </a:r>
            <a:r>
              <a:rPr lang="en-US" altLang="x-none" dirty="0">
                <a:ea typeface="MS Gothic" charset="-128"/>
                <a:cs typeface="MS Gothic" charset="-128"/>
              </a:rPr>
              <a:t> correlations that cannot be ignored. </a:t>
            </a:r>
          </a:p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dirty="0">
              <a:ea typeface="MS Gothic" charset="-128"/>
              <a:cs typeface="MS Gothic" charset="-128"/>
            </a:endParaRPr>
          </a:p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dirty="0">
              <a:ea typeface="MS Gothic" charset="-128"/>
              <a:cs typeface="MS Gothic" charset="-128"/>
            </a:endParaRPr>
          </a:p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dirty="0">
                <a:ea typeface="MS Gothic" charset="-128"/>
                <a:cs typeface="MS Gothic" charset="-128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978647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6028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arXiv:0812.2208</a:t>
            </a:r>
          </a:p>
          <a:p>
            <a:r>
              <a:rPr lang="en-US" dirty="0" smtClean="0"/>
              <a:t>½ (1-Sigma) = substantial!!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E2541-A107-D64C-A444-CECF9F0461D6}" type="slidenum">
              <a:rPr lang="en-US" smtClean="0">
                <a:solidFill>
                  <a:prstClr val="black"/>
                </a:solidFill>
              </a:rPr>
              <a:pPr/>
              <a:t>77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4818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individual </a:t>
            </a:r>
            <a:r>
              <a:rPr lang="en-US" b="1">
                <a:ea typeface="ＭＳ Ｐゴシック" charset="0"/>
                <a:cs typeface="ＭＳ Ｐゴシック" charset="0"/>
              </a:rPr>
              <a:t>π</a:t>
            </a:r>
            <a:r>
              <a:rPr lang="en-US">
                <a:ea typeface="ＭＳ Ｐゴシック" charset="0"/>
                <a:cs typeface="ＭＳ Ｐゴシック" charset="0"/>
              </a:rPr>
              <a:t>0 carries only a fraction of the scattered parton momentum  (how the fraction is defined?)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&lt;</a:t>
            </a:r>
            <a:r>
              <a:rPr lang="en-US" b="1">
                <a:ea typeface="ＭＳ Ｐゴシック" charset="0"/>
                <a:cs typeface="ＭＳ Ｐゴシック" charset="0"/>
              </a:rPr>
              <a:t>Δ</a:t>
            </a:r>
            <a:r>
              <a:rPr lang="en-US">
                <a:ea typeface="ＭＳ Ｐゴシック" charset="0"/>
                <a:cs typeface="ＭＳ Ｐゴシック" charset="0"/>
              </a:rPr>
              <a:t>g/g =-0.06+/- 0.21+/ 0.08 (LO, &lt;x&gt;=0.11)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           =-0.13+/-0.15+/-0.15 (NLO, &lt;x&gt;=0.2)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CC61E6F-B14C-9F42-A3CC-96E0FB181D70}" type="slidenum">
              <a:rPr lang="en-US" sz="1200">
                <a:solidFill>
                  <a:prstClr val="black"/>
                </a:solidFill>
              </a:rPr>
              <a:pPr eaLnBrk="1" hangingPunct="1"/>
              <a:t>78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336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67BFE-305B-4C4F-BEAE-EA3CBD098256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29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67BFE-305B-4C4F-BEAE-EA3CBD09825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680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91429" tIns="45714" rIns="91429" bIns="45714" anchor="ctr"/>
          <a:lstStyle/>
          <a:p>
            <a:endParaRPr lang="en-US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4401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solidFill>
            <a:srgbClr val="FFFFFF"/>
          </a:solidFill>
          <a:ln w="12700" cap="flat"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64" tIns="46033" rIns="92064" bIns="46033"/>
          <a:lstStyle/>
          <a:p>
            <a:pPr>
              <a:defRPr/>
            </a:pPr>
            <a:endParaRPr lang="en-US"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330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9.jpe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9.jpe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9.jpe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9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9.jpe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9.jpe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9.jpe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9.jpe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9.jpe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9.jpe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9.jpe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9.jpeg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9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9.jpe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9.jpeg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9.jpeg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9.jpeg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9.jpe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9.jpe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9.jpeg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9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9.jpeg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9.jpeg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9.jpeg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9.jpeg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9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9.jpeg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9.jpeg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9.jpeg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9.jpeg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9.jpeg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jpe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jpe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jpe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jpe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jpe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jpe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87442" y="6487824"/>
            <a:ext cx="503331" cy="248949"/>
          </a:xfrm>
          <a:prstGeom prst="rect">
            <a:avLst/>
          </a:prstGeom>
        </p:spPr>
        <p:txBody>
          <a:bodyPr lIns="57150" tIns="28575" rIns="57150" bIns="28575"/>
          <a:lstStyle>
            <a:lvl1pPr>
              <a:defRPr/>
            </a:lvl1pPr>
          </a:lstStyle>
          <a:p>
            <a:pPr eaLnBrk="0" hangingPunct="0">
              <a:defRPr/>
            </a:pPr>
            <a:fld id="{152DE29D-B569-AC48-AE81-24F7FDCC22C5}" type="slidenum">
              <a:rPr lang="en-US">
                <a:solidFill>
                  <a:srgbClr val="000000"/>
                </a:solidFill>
                <a:latin typeface="Times" charset="0"/>
                <a:ea typeface="ＭＳ Ｐゴシック" charset="0"/>
                <a:cs typeface=""/>
              </a:rPr>
              <a:pPr eaLnBrk="0" hangingPunct="0"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Times" charset="0"/>
              <a:ea typeface="ＭＳ Ｐゴシック" charset="0"/>
              <a:cs typeface=""/>
            </a:endParaRPr>
          </a:p>
        </p:txBody>
      </p:sp>
    </p:spTree>
    <p:extLst/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4A0BF-F2C2-4695-98E4-AEB3842E0E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35333-7B67-4E7E-AA92-B6A8A8E8F9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AF2F1-3155-498C-95D5-73257978DE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1C9FC-DF7A-4D05-999D-48E5D7FD2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34E6A-CBA4-42BA-A427-E75E69C94C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E84D4-F992-4C95-B57A-149D4D00A3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B1251-6D80-47D0-9715-A321800050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1037A-56F9-48FD-9F6D-D45E386FB0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D755C-9091-40D6-AEE8-7980B8080C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19BE0-4C62-4B32-BAA8-BB04598782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918C0-30F7-45BD-A467-DA25EC30F2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FC975-0A98-47EA-B34E-F9DF1C0584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B4D3C-CB26-486A-B860-25A64570F9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FF8FC-9066-4AE6-91C9-E3064079F7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6122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132"/>
            <a:ext cx="9144000" cy="42062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58F48A6-A3E1-4848-9AC3-B43F560BE4FE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6122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132"/>
            <a:ext cx="9144000" cy="42062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58F48A6-A3E1-4848-9AC3-B43F560BE4FE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5280" cy="1142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6480" y="1604329"/>
            <a:ext cx="4043520" cy="40021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clipArt" sz="half" idx="2"/>
          </p:nvPr>
        </p:nvSpPr>
        <p:spPr>
          <a:xfrm>
            <a:off x="4638240" y="1604329"/>
            <a:ext cx="4043520" cy="4002181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6880" cy="4694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>
          <a:xfrm>
            <a:off x="3127681" y="6247376"/>
            <a:ext cx="2895840" cy="4694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>
          <a:xfrm>
            <a:off x="6554880" y="6247376"/>
            <a:ext cx="2126880" cy="4694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E4DBFC4-F702-BF4B-9C94-ACE8C4586825}" type="slidenum">
              <a:rPr lang="en-US" altLang="x-none">
                <a:solidFill>
                  <a:srgbClr val="000000"/>
                </a:solidFill>
              </a:rPr>
              <a:pPr/>
              <a:t>‹#›</a:t>
            </a:fld>
            <a:endParaRPr lang="en-US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49192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7/27/17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JSA Science Council 9/18/2014</a:t>
            </a:r>
            <a:endParaRPr lang="en-US" dirty="0">
              <a:solidFill>
                <a:prstClr val="white"/>
              </a:solidFill>
              <a:latin typeface="Calibri"/>
              <a:ea typeface=""/>
              <a:cs typeface="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0"/>
            <a:ext cx="7848600" cy="624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62A88-59FC-483F-8BAA-88484399F6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2C0A8-7F61-4D76-ABA3-C2A0E697C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5D1F2-84B0-4BEF-B199-AFFE3CB4F2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9AB35-6937-4797-BB36-D295A3C0F3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97E9D-7F84-4B30-8687-2D8916E8E4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6640C-1C6C-427F-9CA5-944CE150FF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3126C-08CF-4A07-A0F9-73A0CA8B79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11270-DD38-4C65-A2A6-7AEAAAEB8F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260FD-B31E-48E9-B836-21BC857129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8E337-BB7F-4EC6-B472-37C9A8182F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E53F3-DF1B-46B3-8698-1C7B3174D3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D51D4-A357-440A-8941-1B2AEDDF9F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960AB-BCD0-4843-9698-ABAC62C894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95481-6895-4676-9DC2-0674E08267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6122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132"/>
            <a:ext cx="9144000" cy="42062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58F48A6-A3E1-4848-9AC3-B43F560BE4FE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7EDC8-3438-B14D-B9B4-E6BEB495386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425023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" y="6132905"/>
            <a:ext cx="9143390" cy="725095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A. Presenter, March 2015 DOE OPA Review - XX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, Slide </a:t>
            </a:r>
            <a:fld id="{35AD4620-7552-4207-8973-898801ED212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492875"/>
            <a:ext cx="65532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Effect of short-range interactions on nuclei</a:t>
            </a: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492875"/>
            <a:ext cx="65532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Effect of short-range interactions on nuclei</a:t>
            </a: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492875"/>
            <a:ext cx="65532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Effect of short-range interactions on nuclei</a:t>
            </a: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" y="6492875"/>
            <a:ext cx="65532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Effect of short-range interactions on nuclei</a:t>
            </a: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4A63A-0C62-F448-AF3A-D9E5BAF7BBF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403001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92875"/>
            <a:ext cx="65532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Effect of short-range interactions on nuclei</a:t>
            </a: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92875"/>
            <a:ext cx="65532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Effect of short-range interactions on nuclei</a:t>
            </a: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4800" y="6492875"/>
            <a:ext cx="65532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Effect of short-range interactions on nuclei</a:t>
            </a: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" y="6492875"/>
            <a:ext cx="65532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Effect of short-range interactions on nuclei</a:t>
            </a: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" y="6492875"/>
            <a:ext cx="65532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Effect of short-range interactions on nuclei</a:t>
            </a: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492875"/>
            <a:ext cx="65532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Effect of short-range interactions on nuclei</a:t>
            </a: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492875"/>
            <a:ext cx="65532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Effect of short-range interactions on nuclei</a:t>
            </a: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5280" cy="1142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6480" y="1604329"/>
            <a:ext cx="4043520" cy="40021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clipArt" sz="half" idx="2"/>
          </p:nvPr>
        </p:nvSpPr>
        <p:spPr>
          <a:xfrm>
            <a:off x="4638240" y="1604329"/>
            <a:ext cx="4043520" cy="4002181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6880" cy="4694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>
          <a:xfrm>
            <a:off x="3127681" y="6247376"/>
            <a:ext cx="2895840" cy="4694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>
          <a:xfrm>
            <a:off x="6554880" y="6247376"/>
            <a:ext cx="2126880" cy="469489"/>
          </a:xfrm>
        </p:spPr>
        <p:txBody>
          <a:bodyPr/>
          <a:lstStyle>
            <a:lvl1pPr>
              <a:defRPr/>
            </a:lvl1pPr>
          </a:lstStyle>
          <a:p>
            <a:fld id="{CE4DBFC4-F702-BF4B-9C94-ACE8C4586825}" type="slidenum">
              <a:rPr lang="en-US" altLang="x-none">
                <a:solidFill>
                  <a:prstClr val="black"/>
                </a:solidFill>
              </a:rPr>
              <a:pPr/>
              <a:t>‹#›</a:t>
            </a:fld>
            <a:endParaRPr lang="en-US" altLang="x-none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631BB-B901-4348-B686-9480A4CB72E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253234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02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2013" y="1981200"/>
            <a:ext cx="29718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479425"/>
            <a:ext cx="1522413" cy="56149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9400" y="479425"/>
            <a:ext cx="4419600" cy="56149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479425"/>
            <a:ext cx="6094413" cy="1401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819400" y="1981200"/>
            <a:ext cx="2970213" cy="411321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2013" y="1981200"/>
            <a:ext cx="2971800" cy="4113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3A2A2-101B-854A-8D48-B13C0D1BA55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054158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479425"/>
            <a:ext cx="6094413" cy="1401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2970213" cy="4113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942013" y="1981200"/>
            <a:ext cx="2971800" cy="4113213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479425"/>
            <a:ext cx="6094413" cy="1401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819400" y="1981200"/>
            <a:ext cx="2970213" cy="19796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9400" y="4113213"/>
            <a:ext cx="2970213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942013" y="1981200"/>
            <a:ext cx="2971800" cy="4113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819400" y="479425"/>
            <a:ext cx="6094413" cy="1401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819400" y="1981200"/>
            <a:ext cx="2970213" cy="19796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942013" y="1981200"/>
            <a:ext cx="2971800" cy="19796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819400" y="4113213"/>
            <a:ext cx="2970213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42013" y="4113213"/>
            <a:ext cx="29718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819400" y="479425"/>
            <a:ext cx="6094413" cy="5614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479425"/>
            <a:ext cx="6094413" cy="1401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0213" cy="4113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2013" y="1981200"/>
            <a:ext cx="2971800" cy="4113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479425"/>
            <a:ext cx="6094413" cy="1401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479425"/>
            <a:ext cx="6094413" cy="1401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0213" cy="4113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942013" y="1981200"/>
            <a:ext cx="2971800" cy="19796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942013" y="4113213"/>
            <a:ext cx="29718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2263-0558-0C4F-95D7-F9F8F483E0C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863591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EB79DC8-696B-FC48-A690-EF3D736B29D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4D850-F607-1F46-83E0-F36BFCAED2C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495636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68CA4-6626-6D47-9374-D3A1FB239F5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119856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266700" y="815975"/>
            <a:ext cx="8677275" cy="6042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223838"/>
            <a:ext cx="9144000" cy="3873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5738" y="1223963"/>
            <a:ext cx="4291012" cy="2368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29150" y="1223963"/>
            <a:ext cx="4291013" cy="2368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85738" y="3744913"/>
            <a:ext cx="4291012" cy="2370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744913"/>
            <a:ext cx="4291013" cy="2370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>
    <p:fade thruBlk="1"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487AD-75AA-AC4E-AF8E-3FA19C7F265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333018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266700" y="815975"/>
            <a:ext cx="8677275" cy="6042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223838"/>
            <a:ext cx="9144000" cy="3873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5738" y="1223963"/>
            <a:ext cx="4291012" cy="2368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29150" y="1223963"/>
            <a:ext cx="4291013" cy="2368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85738" y="3744913"/>
            <a:ext cx="4291012" cy="2370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744913"/>
            <a:ext cx="4291013" cy="2370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B4091-63F0-644A-95A0-A88243BCD19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02337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D6E21-5FF1-5246-A609-91BB2E17746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7361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45F3-26F2-C74A-9BA2-AB8BDE2779B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8780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690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381000"/>
          </a:xfrm>
        </p:spPr>
        <p:txBody>
          <a:bodyPr/>
          <a:lstStyle>
            <a:lvl1pPr>
              <a:defRPr/>
            </a:lvl1pPr>
          </a:lstStyle>
          <a:p>
            <a:fld id="{6DEB4FCD-09A7-454C-BED9-CB4CDA2A501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t>	</a:t>
            </a:r>
            <a:r>
              <a:rPr lang="en-US" smtClean="0">
                <a:solidFill>
                  <a:prstClr val="black"/>
                </a:solidFill>
                <a:latin typeface="Arial" charset="0"/>
              </a:rPr>
              <a:t>	</a:t>
            </a: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133600" cy="381000"/>
          </a:xfrm>
        </p:spPr>
        <p:txBody>
          <a:bodyPr/>
          <a:lstStyle>
            <a:lvl1pPr>
              <a:defRPr/>
            </a:lvl1pPr>
          </a:lstStyle>
          <a:p>
            <a:fld id="{DAD85E9B-9397-4144-8D5A-BD33A8C2BC3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8970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0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381000"/>
          </a:xfrm>
        </p:spPr>
        <p:txBody>
          <a:bodyPr/>
          <a:lstStyle>
            <a:lvl1pPr>
              <a:defRPr/>
            </a:lvl1pPr>
          </a:lstStyle>
          <a:p>
            <a:fld id="{E257268B-88D5-9B4D-B468-9FB9C670556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t>	</a:t>
            </a:r>
            <a:r>
              <a:rPr lang="en-US" smtClean="0">
                <a:solidFill>
                  <a:prstClr val="black"/>
                </a:solidFill>
                <a:latin typeface="Arial" charset="0"/>
              </a:rPr>
              <a:t>	</a:t>
            </a: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133600" cy="381000"/>
          </a:xfrm>
        </p:spPr>
        <p:txBody>
          <a:bodyPr/>
          <a:lstStyle>
            <a:lvl1pPr>
              <a:defRPr/>
            </a:lvl1pPr>
          </a:lstStyle>
          <a:p>
            <a:fld id="{7A69E96B-9BA8-4547-A8D8-9424B95C25D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58202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75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4" descr="title header_gray_4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6" descr="title footer_gray_4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75450"/>
            <a:ext cx="9144000" cy="8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040"/>
                </a:solidFill>
                <a:latin typeface="Calibri"/>
                <a:ea typeface="ＭＳ Ｐゴシック"/>
              </a:rPr>
              <a:t>Argonne National Laboratory</a:t>
            </a:r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FD8859-8FE0-824C-931B-842A2072B944}" type="slidenum">
              <a:rPr lang="en-US">
                <a:solidFill>
                  <a:srgbClr val="404040"/>
                </a:solidFill>
                <a:latin typeface="Calibri"/>
                <a:ea typeface="ＭＳ Ｐゴシック"/>
              </a:rPr>
              <a:pPr/>
              <a:t>‹#›</a:t>
            </a:fld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400751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040"/>
                </a:solidFill>
                <a:latin typeface="Calibri"/>
                <a:ea typeface="ＭＳ Ｐゴシック"/>
              </a:rPr>
              <a:t>Argonne National Laboratory</a:t>
            </a:r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0D27BF-381C-4345-9B6D-82F70B212A49}" type="slidenum">
              <a:rPr lang="en-US">
                <a:solidFill>
                  <a:srgbClr val="404040"/>
                </a:solidFill>
                <a:latin typeface="Calibri"/>
                <a:ea typeface="ＭＳ Ｐゴシック"/>
              </a:rPr>
              <a:pPr/>
              <a:t>‹#›</a:t>
            </a:fld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59520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040"/>
                </a:solidFill>
                <a:latin typeface="Calibri"/>
                <a:ea typeface="ＭＳ Ｐゴシック"/>
              </a:rPr>
              <a:t>Argonne National Laboratory</a:t>
            </a:r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D504E-9129-9443-92CD-731C095AE5DC}" type="slidenum">
              <a:rPr lang="en-US">
                <a:solidFill>
                  <a:srgbClr val="404040"/>
                </a:solidFill>
                <a:latin typeface="Calibri"/>
                <a:ea typeface="ＭＳ Ｐゴシック"/>
              </a:rPr>
              <a:pPr/>
              <a:t>‹#›</a:t>
            </a:fld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932059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040"/>
                </a:solidFill>
                <a:latin typeface="Calibri"/>
                <a:ea typeface="ＭＳ Ｐゴシック"/>
              </a:rPr>
              <a:t>Argonne National Laboratory</a:t>
            </a:r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BC09B-4451-534F-A568-4C7AF3B8E525}" type="slidenum">
              <a:rPr lang="en-US">
                <a:solidFill>
                  <a:srgbClr val="404040"/>
                </a:solidFill>
                <a:latin typeface="Calibri"/>
                <a:ea typeface="ＭＳ Ｐゴシック"/>
              </a:rPr>
              <a:pPr/>
              <a:t>‹#›</a:t>
            </a:fld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870253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040"/>
                </a:solidFill>
                <a:latin typeface="Calibri"/>
                <a:ea typeface="ＭＳ Ｐゴシック"/>
              </a:rPr>
              <a:t>Argonne National Laboratory</a:t>
            </a:r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EF756-48DE-A144-B887-7B04702E073B}" type="slidenum">
              <a:rPr lang="en-US">
                <a:solidFill>
                  <a:srgbClr val="404040"/>
                </a:solidFill>
                <a:latin typeface="Calibri"/>
                <a:ea typeface="ＭＳ Ｐゴシック"/>
              </a:rPr>
              <a:pPr/>
              <a:t>‹#›</a:t>
            </a:fld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760375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040"/>
                </a:solidFill>
                <a:latin typeface="Calibri"/>
                <a:ea typeface="ＭＳ Ｐゴシック"/>
              </a:rPr>
              <a:t>Argonne National Laboratory</a:t>
            </a:r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8BB802-FA6F-5948-98B3-41DE6A6C8F55}" type="slidenum">
              <a:rPr lang="en-US">
                <a:solidFill>
                  <a:srgbClr val="404040"/>
                </a:solidFill>
                <a:latin typeface="Calibri"/>
                <a:ea typeface="ＭＳ Ｐゴシック"/>
              </a:rPr>
              <a:pPr/>
              <a:t>‹#›</a:t>
            </a:fld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27210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040"/>
                </a:solidFill>
                <a:latin typeface="Calibri"/>
                <a:ea typeface="ＭＳ Ｐゴシック"/>
              </a:rPr>
              <a:t>Argonne National Laboratory</a:t>
            </a:r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DB91E8-8A4C-774D-ABFA-6D6FBC25BC3D}" type="slidenum">
              <a:rPr lang="en-US">
                <a:solidFill>
                  <a:srgbClr val="404040"/>
                </a:solidFill>
                <a:latin typeface="Calibri"/>
                <a:ea typeface="ＭＳ Ｐゴシック"/>
              </a:rPr>
              <a:pPr/>
              <a:t>‹#›</a:t>
            </a:fld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944941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040"/>
                </a:solidFill>
                <a:latin typeface="Calibri"/>
                <a:ea typeface="ＭＳ Ｐゴシック"/>
              </a:rPr>
              <a:t>Argonne National Laboratory</a:t>
            </a:r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EDA852-6C29-F642-AED2-6A8B516B9FE4}" type="slidenum">
              <a:rPr lang="en-US">
                <a:solidFill>
                  <a:srgbClr val="404040"/>
                </a:solidFill>
                <a:latin typeface="Calibri"/>
                <a:ea typeface="ＭＳ Ｐゴシック"/>
              </a:rPr>
              <a:pPr/>
              <a:t>‹#›</a:t>
            </a:fld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470718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040"/>
                </a:solidFill>
                <a:latin typeface="Calibri"/>
                <a:ea typeface="ＭＳ Ｐゴシック"/>
              </a:rPr>
              <a:t>Argonne National Laboratory</a:t>
            </a:r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17DE3-EA7B-384C-80A0-F2A95EB7DFA1}" type="slidenum">
              <a:rPr lang="en-US">
                <a:solidFill>
                  <a:srgbClr val="404040"/>
                </a:solidFill>
                <a:latin typeface="Calibri"/>
                <a:ea typeface="ＭＳ Ｐゴシック"/>
              </a:rPr>
              <a:pPr/>
              <a:t>‹#›</a:t>
            </a:fld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727903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040"/>
                </a:solidFill>
                <a:latin typeface="Calibri"/>
                <a:ea typeface="ＭＳ Ｐゴシック"/>
              </a:rPr>
              <a:t>Argonne National Laboratory</a:t>
            </a:r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BB2437-11F9-374E-9937-C8FAE3DFD415}" type="slidenum">
              <a:rPr lang="en-US">
                <a:solidFill>
                  <a:srgbClr val="404040"/>
                </a:solidFill>
                <a:latin typeface="Calibri"/>
                <a:ea typeface="ＭＳ Ｐゴシック"/>
              </a:rPr>
              <a:pPr/>
              <a:t>‹#›</a:t>
            </a:fld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3998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6572250"/>
            <a:ext cx="1371600" cy="2095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7225" y="6307138"/>
            <a:ext cx="5942013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040"/>
                </a:solidFill>
                <a:latin typeface="Calibri"/>
                <a:ea typeface="ＭＳ Ｐゴシック"/>
              </a:rPr>
              <a:t>Argonne National Laboratory</a:t>
            </a:r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89700"/>
            <a:ext cx="384175" cy="365125"/>
          </a:xfrm>
        </p:spPr>
        <p:txBody>
          <a:bodyPr/>
          <a:lstStyle>
            <a:lvl1pPr>
              <a:defRPr/>
            </a:lvl1pPr>
          </a:lstStyle>
          <a:p>
            <a:fld id="{85A726CF-829E-A048-A83D-7E0BC02AC39A}" type="slidenum">
              <a:rPr lang="en-US">
                <a:solidFill>
                  <a:srgbClr val="404040"/>
                </a:solidFill>
                <a:latin typeface="Calibri"/>
                <a:ea typeface="ＭＳ Ｐゴシック"/>
              </a:rPr>
              <a:pPr/>
              <a:t>‹#›</a:t>
            </a:fld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278193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6122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132"/>
            <a:ext cx="9144000" cy="42062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58F48A6-A3E1-4848-9AC3-B43F560BE4FE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JSA Science Council 9/18/2014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" y="6132905"/>
            <a:ext cx="9143390" cy="725095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A. Presenter, March 2015 DOE OPA Review - XX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, Slide </a:t>
            </a:r>
            <a:fld id="{35AD4620-7552-4207-8973-898801ED212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/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850F-5238-D448-8457-D716356E65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23F7-6076-AE4F-9472-767959C4E14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F00FA-FC21-A943-B9C9-73E8810817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5413B-2131-5041-A27A-66E234571B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5C4DC-0521-ED49-B0B5-10439AA265C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988E1-0CA2-6E41-8506-6EE5C7447A7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C8404-6D0C-6B48-81FA-D339A66381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E70AA-C752-7A48-B9A6-71741713F6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EFB6-FAC2-384D-8C25-6B307003E3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4946-2A61-5743-AB41-18A6589A5E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C174A-65D4-2249-A0AA-81D32AC092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7EDC8-3438-B14D-B9B4-E6BEB49538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4A63A-0C62-F448-AF3A-D9E5BAF7BB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1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42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56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7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884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698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12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631BB-B901-4348-B686-9480A4CB72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3A2A2-101B-854A-8D48-B13C0D1BA5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8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2263-0558-0C4F-95D7-F9F8F483E0C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4D850-F607-1F46-83E0-F36BFCAED2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68CA4-6626-6D47-9374-D3A1FB239F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08141" indent="0">
              <a:buNone/>
              <a:defRPr sz="1000"/>
            </a:lvl2pPr>
            <a:lvl3pPr marL="816282" indent="0">
              <a:buNone/>
              <a:defRPr sz="900"/>
            </a:lvl3pPr>
            <a:lvl4pPr marL="1224423" indent="0">
              <a:buNone/>
              <a:defRPr sz="800"/>
            </a:lvl4pPr>
            <a:lvl5pPr marL="1632564" indent="0">
              <a:buNone/>
              <a:defRPr sz="800"/>
            </a:lvl5pPr>
            <a:lvl6pPr marL="2040705" indent="0">
              <a:buNone/>
              <a:defRPr sz="800"/>
            </a:lvl6pPr>
            <a:lvl7pPr marL="2448846" indent="0">
              <a:buNone/>
              <a:defRPr sz="800"/>
            </a:lvl7pPr>
            <a:lvl8pPr marL="2856988" indent="0">
              <a:buNone/>
              <a:defRPr sz="800"/>
            </a:lvl8pPr>
            <a:lvl9pPr marL="326512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487AD-75AA-AC4E-AF8E-3FA19C7F26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08141" indent="0">
              <a:buNone/>
              <a:defRPr sz="2500"/>
            </a:lvl2pPr>
            <a:lvl3pPr marL="816282" indent="0">
              <a:buNone/>
              <a:defRPr sz="2200"/>
            </a:lvl3pPr>
            <a:lvl4pPr marL="1224423" indent="0">
              <a:buNone/>
              <a:defRPr sz="1800"/>
            </a:lvl4pPr>
            <a:lvl5pPr marL="1632564" indent="0">
              <a:buNone/>
              <a:defRPr sz="1800"/>
            </a:lvl5pPr>
            <a:lvl6pPr marL="2040705" indent="0">
              <a:buNone/>
              <a:defRPr sz="1800"/>
            </a:lvl6pPr>
            <a:lvl7pPr marL="2448846" indent="0">
              <a:buNone/>
              <a:defRPr sz="1800"/>
            </a:lvl7pPr>
            <a:lvl8pPr marL="2856988" indent="0">
              <a:buNone/>
              <a:defRPr sz="1800"/>
            </a:lvl8pPr>
            <a:lvl9pPr marL="3265129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300"/>
            </a:lvl1pPr>
            <a:lvl2pPr marL="408141" indent="0">
              <a:buNone/>
              <a:defRPr sz="1000"/>
            </a:lvl2pPr>
            <a:lvl3pPr marL="816282" indent="0">
              <a:buNone/>
              <a:defRPr sz="900"/>
            </a:lvl3pPr>
            <a:lvl4pPr marL="1224423" indent="0">
              <a:buNone/>
              <a:defRPr sz="800"/>
            </a:lvl4pPr>
            <a:lvl5pPr marL="1632564" indent="0">
              <a:buNone/>
              <a:defRPr sz="800"/>
            </a:lvl5pPr>
            <a:lvl6pPr marL="2040705" indent="0">
              <a:buNone/>
              <a:defRPr sz="800"/>
            </a:lvl6pPr>
            <a:lvl7pPr marL="2448846" indent="0">
              <a:buNone/>
              <a:defRPr sz="800"/>
            </a:lvl7pPr>
            <a:lvl8pPr marL="2856988" indent="0">
              <a:buNone/>
              <a:defRPr sz="800"/>
            </a:lvl8pPr>
            <a:lvl9pPr marL="326512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B4091-63F0-644A-95A0-A88243BCD1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D6E21-5FF1-5246-A609-91BB2E1774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45F3-26F2-C74A-9BA2-AB8BDE2779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492875"/>
            <a:ext cx="65532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Effect of short-range interactions on nuclei</a:t>
            </a: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492875"/>
            <a:ext cx="65532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Effect of short-range interactions on nuclei</a:t>
            </a: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492875"/>
            <a:ext cx="65532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Effect of short-range interactions on nuclei</a:t>
            </a: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" y="6492875"/>
            <a:ext cx="65532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Effect of short-range interactions on nuclei</a:t>
            </a: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92875"/>
            <a:ext cx="65532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Effect of short-range interactions on nuclei</a:t>
            </a: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92875"/>
            <a:ext cx="65532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Effect of short-range interactions on nuclei</a:t>
            </a: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4800" y="6492875"/>
            <a:ext cx="65532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Effect of short-range interactions on nuclei</a:t>
            </a: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" y="6492875"/>
            <a:ext cx="65532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Effect of short-range interactions on nuclei</a:t>
            </a: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" y="6492875"/>
            <a:ext cx="65532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Effect of short-range interactions on nuclei</a:t>
            </a: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492875"/>
            <a:ext cx="65532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Effect of short-range interactions on nuclei</a:t>
            </a: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492875"/>
            <a:ext cx="65532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Effect of short-range interactions on nuclei</a:t>
            </a: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5280" cy="1142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6480" y="1604329"/>
            <a:ext cx="4043520" cy="40021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clipArt" sz="half" idx="2"/>
          </p:nvPr>
        </p:nvSpPr>
        <p:spPr>
          <a:xfrm>
            <a:off x="4638240" y="1604329"/>
            <a:ext cx="4043520" cy="4002181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6880" cy="4694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>
          <a:xfrm>
            <a:off x="3127681" y="6247376"/>
            <a:ext cx="2895840" cy="4694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x-none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>
          <a:xfrm>
            <a:off x="6554880" y="6247376"/>
            <a:ext cx="2126880" cy="469489"/>
          </a:xfrm>
        </p:spPr>
        <p:txBody>
          <a:bodyPr/>
          <a:lstStyle>
            <a:lvl1pPr>
              <a:defRPr/>
            </a:lvl1pPr>
          </a:lstStyle>
          <a:p>
            <a:fld id="{CE4DBFC4-F702-BF4B-9C94-ACE8C4586825}" type="slidenum">
              <a:rPr lang="en-US" altLang="x-none">
                <a:solidFill>
                  <a:prstClr val="black"/>
                </a:solidFill>
              </a:rPr>
              <a:pPr/>
              <a:t>‹#›</a:t>
            </a:fld>
            <a:endParaRPr lang="en-US" altLang="x-none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B075F896-C352-8A43-9E55-22DA37695069}" type="slidenum">
              <a:rPr lang="en-US">
                <a:solidFill>
                  <a:srgbClr val="000000"/>
                </a:solidFill>
                <a:latin typeface="Times" charset="0"/>
                <a:ea typeface="ＭＳ Ｐゴシック" charset="0"/>
                <a:cs typeface="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"/>
            </a:endParaRPr>
          </a:p>
        </p:txBody>
      </p:sp>
    </p:spTree>
    <p:extLst/>
  </p:cSld>
  <p:clrMapOvr>
    <a:masterClrMapping/>
  </p:clrMapOvr>
  <p:transition>
    <p:pull dir="r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2FEE3332-04BB-3E49-A61F-1CA8E856439E}" type="slidenum">
              <a:rPr lang="en-US">
                <a:solidFill>
                  <a:srgbClr val="000000"/>
                </a:solidFill>
                <a:latin typeface="Times" charset="0"/>
                <a:ea typeface="ＭＳ Ｐゴシック" charset="0"/>
                <a:cs typeface="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"/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5.xml"/><Relationship Id="rId12" Type="http://schemas.openxmlformats.org/officeDocument/2006/relationships/theme" Target="../theme/theme10.xml"/><Relationship Id="rId13" Type="http://schemas.openxmlformats.org/officeDocument/2006/relationships/image" Target="../media/image8.jpeg"/><Relationship Id="rId14" Type="http://schemas.openxmlformats.org/officeDocument/2006/relationships/image" Target="../media/image9.jpeg"/><Relationship Id="rId1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1.xml"/><Relationship Id="rId8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4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37.xml"/><Relationship Id="rId13" Type="http://schemas.openxmlformats.org/officeDocument/2006/relationships/theme" Target="../theme/theme11.xml"/><Relationship Id="rId14" Type="http://schemas.openxmlformats.org/officeDocument/2006/relationships/image" Target="../media/image8.jpeg"/><Relationship Id="rId15" Type="http://schemas.openxmlformats.org/officeDocument/2006/relationships/image" Target="../media/image9.jpeg"/><Relationship Id="rId1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2.xml"/><Relationship Id="rId8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5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39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3.xml"/><Relationship Id="rId15" Type="http://schemas.openxmlformats.org/officeDocument/2006/relationships/theme" Target="../theme/theme13.xml"/><Relationship Id="rId1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49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5.xml"/><Relationship Id="rId13" Type="http://schemas.openxmlformats.org/officeDocument/2006/relationships/theme" Target="../theme/theme14.xml"/><Relationship Id="rId14" Type="http://schemas.openxmlformats.org/officeDocument/2006/relationships/image" Target="../media/image8.jpeg"/><Relationship Id="rId15" Type="http://schemas.openxmlformats.org/officeDocument/2006/relationships/image" Target="../media/image9.jpeg"/><Relationship Id="rId1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0.xml"/><Relationship Id="rId8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77.xml"/><Relationship Id="rId13" Type="http://schemas.openxmlformats.org/officeDocument/2006/relationships/theme" Target="../theme/theme15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6.xml"/><Relationship Id="rId20" Type="http://schemas.openxmlformats.org/officeDocument/2006/relationships/theme" Target="../theme/theme16.xml"/><Relationship Id="rId21" Type="http://schemas.openxmlformats.org/officeDocument/2006/relationships/image" Target="../media/image1.jpeg"/><Relationship Id="rId10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0.xml"/><Relationship Id="rId14" Type="http://schemas.openxmlformats.org/officeDocument/2006/relationships/slideLayout" Target="../slideLayouts/slideLayout191.xml"/><Relationship Id="rId15" Type="http://schemas.openxmlformats.org/officeDocument/2006/relationships/slideLayout" Target="../slideLayouts/slideLayout192.xml"/><Relationship Id="rId16" Type="http://schemas.openxmlformats.org/officeDocument/2006/relationships/slideLayout" Target="../slideLayouts/slideLayout193.xml"/><Relationship Id="rId17" Type="http://schemas.openxmlformats.org/officeDocument/2006/relationships/slideLayout" Target="../slideLayouts/slideLayout194.xml"/><Relationship Id="rId18" Type="http://schemas.openxmlformats.org/officeDocument/2006/relationships/slideLayout" Target="../slideLayouts/slideLayout195.xml"/><Relationship Id="rId19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4.xml"/><Relationship Id="rId8" Type="http://schemas.openxmlformats.org/officeDocument/2006/relationships/slideLayout" Target="../slideLayouts/slideLayout18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08.xml"/><Relationship Id="rId13" Type="http://schemas.openxmlformats.org/officeDocument/2006/relationships/theme" Target="../theme/theme17.xml"/><Relationship Id="rId1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3.xml"/><Relationship Id="rId8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0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9.xml"/><Relationship Id="rId12" Type="http://schemas.openxmlformats.org/officeDocument/2006/relationships/slideLayout" Target="../slideLayouts/slideLayout220.xml"/><Relationship Id="rId13" Type="http://schemas.openxmlformats.org/officeDocument/2006/relationships/slideLayout" Target="../slideLayouts/slideLayout221.xml"/><Relationship Id="rId14" Type="http://schemas.openxmlformats.org/officeDocument/2006/relationships/theme" Target="../theme/theme18.xml"/><Relationship Id="rId1" Type="http://schemas.openxmlformats.org/officeDocument/2006/relationships/slideLayout" Target="../slideLayouts/slideLayout209.xml"/><Relationship Id="rId2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5.xml"/><Relationship Id="rId8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18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2.xml"/><Relationship Id="rId12" Type="http://schemas.openxmlformats.org/officeDocument/2006/relationships/slideLayout" Target="../slideLayouts/slideLayout233.xml"/><Relationship Id="rId13" Type="http://schemas.openxmlformats.org/officeDocument/2006/relationships/slideLayout" Target="../slideLayouts/slideLayout234.xml"/><Relationship Id="rId14" Type="http://schemas.openxmlformats.org/officeDocument/2006/relationships/theme" Target="../theme/theme19.xml"/><Relationship Id="rId1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28.xml"/><Relationship Id="rId8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8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14" Type="http://schemas.openxmlformats.org/officeDocument/2006/relationships/image" Target="../media/image2.jpeg"/><Relationship Id="rId15" Type="http://schemas.openxmlformats.org/officeDocument/2006/relationships/image" Target="../media/image3.jpeg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2.xml"/><Relationship Id="rId13" Type="http://schemas.openxmlformats.org/officeDocument/2006/relationships/theme" Target="../theme/theme4.xml"/><Relationship Id="rId14" Type="http://schemas.openxmlformats.org/officeDocument/2006/relationships/image" Target="../media/image8.jpeg"/><Relationship Id="rId15" Type="http://schemas.openxmlformats.org/officeDocument/2006/relationships/image" Target="../media/image9.jpeg"/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8.xml"/><Relationship Id="rId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9.xml"/><Relationship Id="rId8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8.xml"/><Relationship Id="rId6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0.xml"/><Relationship Id="rId8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86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0.xml"/><Relationship Id="rId15" Type="http://schemas.openxmlformats.org/officeDocument/2006/relationships/theme" Target="../theme/theme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4.xml"/><Relationship Id="rId15" Type="http://schemas.openxmlformats.org/officeDocument/2006/relationships/theme" Target="../theme/theme9.xml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3" r:id="rId2"/>
    <p:sldLayoutId id="2147483702" r:id="rId3"/>
    <p:sldLayoutId id="2147483701" r:id="rId4"/>
    <p:sldLayoutId id="2147483700" r:id="rId5"/>
    <p:sldLayoutId id="2147483699" r:id="rId6"/>
    <p:sldLayoutId id="2147483698" r:id="rId7"/>
    <p:sldLayoutId id="2147483697" r:id="rId8"/>
    <p:sldLayoutId id="2147483696" r:id="rId9"/>
    <p:sldLayoutId id="2147483695" r:id="rId10"/>
    <p:sldLayoutId id="2147483694" r:id="rId11"/>
    <p:sldLayoutId id="2147483693" r:id="rId12"/>
    <p:sldLayoutId id="2147483692" r:id="rId13"/>
    <p:sldLayoutId id="2147483691" r:id="rId14"/>
    <p:sldLayoutId id="214748369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4926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JSA Science Council 9/18/2014</a:t>
            </a:r>
            <a:endParaRPr lang="en-US" dirty="0">
              <a:solidFill>
                <a:prstClr val="white"/>
              </a:solidFill>
              <a:latin typeface="Calibri"/>
              <a:ea typeface=""/>
              <a:cs typeface="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691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prstClr val="white"/>
                </a:solidFill>
                <a:latin typeface="Calibri"/>
                <a:ea typeface=""/>
                <a:cs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8899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4926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JSA Science Council 9/18/2014</a:t>
            </a:r>
            <a:endParaRPr lang="en-US" dirty="0">
              <a:solidFill>
                <a:prstClr val="white"/>
              </a:solidFill>
              <a:latin typeface="Calibri"/>
              <a:ea typeface=""/>
              <a:cs typeface="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691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prstClr val="white"/>
                </a:solidFill>
                <a:latin typeface="Calibri"/>
                <a:ea typeface=""/>
                <a:cs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24146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  <p:sldLayoutId id="2147484152" r:id="rId8"/>
    <p:sldLayoutId id="2147484153" r:id="rId9"/>
    <p:sldLayoutId id="2147484154" r:id="rId10"/>
    <p:sldLayoutId id="2147484155" r:id="rId11"/>
    <p:sldLayoutId id="2147484289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5109F8C-9F4D-5945-807D-33CC9F4EE4DF}" type="datetimeFigureOut">
              <a:rPr lang="en-US" smtClean="0">
                <a:solidFill>
                  <a:prstClr val="white"/>
                </a:solidFill>
                <a:ea typeface=""/>
                <a:cs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7/27/17</a:t>
            </a:fld>
            <a:endParaRPr lang="en-US" dirty="0">
              <a:solidFill>
                <a:prstClr val="white"/>
              </a:solidFill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B58F48A6-A3E1-4848-9AC3-B43F560BE4FE}" type="slidenum">
              <a:rPr lang="en-US" smtClean="0">
                <a:solidFill>
                  <a:prstClr val="white"/>
                </a:solidFill>
                <a:ea typeface=""/>
                <a:cs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0592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"/>
              <a:cs typeface="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"/>
              <a:cs typeface="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9C22ED4E-CE69-4E8F-A6CA-7AFB0B8DBBC7}" type="slidenum">
              <a:rPr lang="en-US">
                <a:solidFill>
                  <a:srgbClr val="000000"/>
                </a:solidFill>
                <a:ea typeface=""/>
                <a:cs typeface="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49388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  <p:sldLayoutId id="2147484199" r:id="rId12"/>
    <p:sldLayoutId id="2147484200" r:id="rId13"/>
    <p:sldLayoutId id="214748420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4926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JSA Science Council 9/18/2014</a:t>
            </a:r>
            <a:endParaRPr lang="en-US" dirty="0">
              <a:solidFill>
                <a:prstClr val="white"/>
              </a:solidFill>
              <a:latin typeface="Calibri"/>
              <a:ea typeface=""/>
              <a:cs typeface="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691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prstClr val="white"/>
                </a:solidFill>
                <a:latin typeface="Calibri"/>
                <a:ea typeface=""/>
                <a:cs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3955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  <p:sldLayoutId id="2147484214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&lt;#&gt;</a:t>
            </a:r>
            <a:endParaRPr lang="en-US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8393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6" r:id="rId1"/>
    <p:sldLayoutId id="2147484217" r:id="rId2"/>
    <p:sldLayoutId id="2147484218" r:id="rId3"/>
    <p:sldLayoutId id="2147484219" r:id="rId4"/>
    <p:sldLayoutId id="2147484220" r:id="rId5"/>
    <p:sldLayoutId id="2147484221" r:id="rId6"/>
    <p:sldLayoutId id="2147484222" r:id="rId7"/>
    <p:sldLayoutId id="2147484223" r:id="rId8"/>
    <p:sldLayoutId id="2147484224" r:id="rId9"/>
    <p:sldLayoutId id="2147484225" r:id="rId10"/>
    <p:sldLayoutId id="2147484226" r:id="rId11"/>
    <p:sldLayoutId id="2147484227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479425"/>
            <a:ext cx="6094413" cy="14017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4413" cy="41132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936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  <p:sldLayoutId id="2147484240" r:id="rId12"/>
    <p:sldLayoutId id="2147484241" r:id="rId13"/>
    <p:sldLayoutId id="2147484242" r:id="rId14"/>
    <p:sldLayoutId id="2147484243" r:id="rId15"/>
    <p:sldLayoutId id="2147484244" r:id="rId16"/>
    <p:sldLayoutId id="2147484245" r:id="rId17"/>
    <p:sldLayoutId id="2147484246" r:id="rId18"/>
    <p:sldLayoutId id="2147484247" r:id="rId19"/>
  </p:sldLayoutIdLst>
  <p:transition spd="med"/>
  <p:hf hdr="0" ftr="0" dt="0"/>
  <p:txStyles>
    <p:titleStyle>
      <a:lvl1pPr algn="l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336699"/>
        </a:buClr>
        <a:buSzPct val="100000"/>
        <a:buFont typeface="Arial Narrow" charset="0"/>
        <a:defRPr sz="4800" b="1">
          <a:solidFill>
            <a:srgbClr val="336699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336699"/>
        </a:buClr>
        <a:buSzPct val="100000"/>
        <a:buFont typeface="Arial Narrow" charset="0"/>
        <a:defRPr sz="4800" b="1">
          <a:solidFill>
            <a:srgbClr val="336699"/>
          </a:solidFill>
          <a:latin typeface="Arial Narrow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336699"/>
        </a:buClr>
        <a:buSzPct val="100000"/>
        <a:buFont typeface="Arial Narrow" charset="0"/>
        <a:defRPr sz="4800" b="1">
          <a:solidFill>
            <a:srgbClr val="336699"/>
          </a:solidFill>
          <a:latin typeface="Arial Narrow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336699"/>
        </a:buClr>
        <a:buSzPct val="100000"/>
        <a:buFont typeface="Arial Narrow" charset="0"/>
        <a:defRPr sz="4800" b="1">
          <a:solidFill>
            <a:srgbClr val="336699"/>
          </a:solidFill>
          <a:latin typeface="Arial Narrow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336699"/>
        </a:buClr>
        <a:buSzPct val="100000"/>
        <a:buFont typeface="Arial Narrow" charset="0"/>
        <a:defRPr sz="4800" b="1">
          <a:solidFill>
            <a:srgbClr val="336699"/>
          </a:solidFill>
          <a:latin typeface="Arial Narrow" charset="0"/>
          <a:ea typeface="ＭＳ Ｐゴシック" charset="0"/>
          <a:cs typeface="ＭＳ Ｐゴシック" charset="0"/>
        </a:defRPr>
      </a:lvl5pPr>
      <a:lvl6pPr marL="1536700" indent="-2159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  <a:ea typeface="ＭＳ Ｐゴシック" charset="0"/>
        </a:defRPr>
      </a:lvl6pPr>
      <a:lvl7pPr marL="1993900" indent="-2159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  <a:ea typeface="ＭＳ Ｐゴシック" charset="0"/>
        </a:defRPr>
      </a:lvl7pPr>
      <a:lvl8pPr marL="2451100" indent="-2159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  <a:ea typeface="ＭＳ Ｐゴシック" charset="0"/>
        </a:defRPr>
      </a:lvl8pPr>
      <a:lvl9pPr marL="2908300" indent="-2159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  <a:ea typeface="ＭＳ Ｐゴシック" charset="0"/>
        </a:defRPr>
      </a:lvl9pPr>
    </p:titleStyle>
    <p:bodyStyle>
      <a:lvl1pPr marL="341313" indent="-341313" algn="l" defTabSz="457200" rtl="0" eaLnBrk="0" fontAlgn="base" hangingPunct="0">
        <a:spcBef>
          <a:spcPts val="700"/>
        </a:spcBef>
        <a:spcAft>
          <a:spcPct val="0"/>
        </a:spcAft>
        <a:buClr>
          <a:srgbClr val="FF9966"/>
        </a:buClr>
        <a:buSzPct val="50000"/>
        <a:buFont typeface="Monotype Sorts" charset="2"/>
        <a:buChar char=""/>
        <a:defRPr sz="2800">
          <a:solidFill>
            <a:srgbClr val="009999"/>
          </a:solidFill>
          <a:latin typeface="+mn-lt"/>
          <a:ea typeface="+mn-ea"/>
          <a:cs typeface="ＭＳ Ｐゴシック" charset="0"/>
        </a:defRPr>
      </a:lvl1pPr>
      <a:lvl2pPr marL="741363" indent="-284163" algn="l" defTabSz="457200" rtl="0" eaLnBrk="0" fontAlgn="base" hangingPunct="0">
        <a:spcBef>
          <a:spcPts val="650"/>
        </a:spcBef>
        <a:spcAft>
          <a:spcPct val="0"/>
        </a:spcAft>
        <a:buClr>
          <a:srgbClr val="336699"/>
        </a:buClr>
        <a:buSzPct val="75000"/>
        <a:buFont typeface="Monotype Sorts" charset="2"/>
        <a:buChar char=""/>
        <a:defRPr sz="2600">
          <a:solidFill>
            <a:srgbClr val="0099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FF9966"/>
        </a:buClr>
        <a:buSzPct val="65000"/>
        <a:buFont typeface="Monotype Sorts" charset="2"/>
        <a:buChar char=""/>
        <a:defRPr sz="2400">
          <a:solidFill>
            <a:srgbClr val="0099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Arial" charset="0"/>
        <a:buChar char="•"/>
        <a:defRPr sz="2000">
          <a:solidFill>
            <a:srgbClr val="0099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Arial" charset="0"/>
        <a:buChar char="–"/>
        <a:defRPr sz="2000">
          <a:solidFill>
            <a:srgbClr val="0099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Arial" charset="0"/>
        <a:buChar char="–"/>
        <a:defRPr sz="2000">
          <a:solidFill>
            <a:srgbClr val="0099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Arial" charset="0"/>
        <a:buChar char="–"/>
        <a:defRPr sz="2000">
          <a:solidFill>
            <a:srgbClr val="0099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Arial" charset="0"/>
        <a:buChar char="–"/>
        <a:defRPr sz="2000">
          <a:solidFill>
            <a:srgbClr val="0099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Arial" charset="0"/>
        <a:buChar char="–"/>
        <a:defRPr sz="2000">
          <a:solidFill>
            <a:srgbClr val="0099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3786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  <p:sldLayoutId id="2147484260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7367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2" r:id="rId1"/>
    <p:sldLayoutId id="2147484263" r:id="rId2"/>
    <p:sldLayoutId id="2147484264" r:id="rId3"/>
    <p:sldLayoutId id="2147484265" r:id="rId4"/>
    <p:sldLayoutId id="2147484266" r:id="rId5"/>
    <p:sldLayoutId id="2147484267" r:id="rId6"/>
    <p:sldLayoutId id="2147484268" r:id="rId7"/>
    <p:sldLayoutId id="2147484269" r:id="rId8"/>
    <p:sldLayoutId id="2147484270" r:id="rId9"/>
    <p:sldLayoutId id="2147484271" r:id="rId10"/>
    <p:sldLayoutId id="2147484272" r:id="rId11"/>
    <p:sldLayoutId id="2147484273" r:id="rId12"/>
    <p:sldLayoutId id="2147484274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77642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6" r:id="rId1"/>
    <p:sldLayoutId id="2147484277" r:id="rId2"/>
    <p:sldLayoutId id="2147484278" r:id="rId3"/>
    <p:sldLayoutId id="2147484279" r:id="rId4"/>
    <p:sldLayoutId id="2147484280" r:id="rId5"/>
    <p:sldLayoutId id="2147484281" r:id="rId6"/>
    <p:sldLayoutId id="2147484282" r:id="rId7"/>
    <p:sldLayoutId id="2147484283" r:id="rId8"/>
    <p:sldLayoutId id="2147484284" r:id="rId9"/>
    <p:sldLayoutId id="2147484285" r:id="rId10"/>
    <p:sldLayoutId id="2147484286" r:id="rId11"/>
    <p:sldLayoutId id="2147484287" r:id="rId12"/>
    <p:sldLayoutId id="2147484288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51DCBF00-6F87-DC43-B110-2831E4FA89E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83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6" descr="slide footer_gray_417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6" descr="slide footer_green_378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7775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 smtClean="0">
              <a:solidFill>
                <a:srgbClr val="404040"/>
              </a:solidFill>
              <a:latin typeface="Calibri" charset="0"/>
              <a:ea typeface="ＭＳ Ｐゴシック" charset="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+mn-cs"/>
              </a:rPr>
              <a:t>Argonne National Laboratory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EA2FF575-AE82-6742-9DDC-41B5EC6C6ED2}" type="slidenum">
              <a:rPr lang="en-US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+mn-cs"/>
              </a:rPr>
              <a:pPr/>
              <a:t>‹#›</a:t>
            </a:fld>
            <a:endParaRPr lang="en-US" smtClean="0">
              <a:solidFill>
                <a:srgbClr val="404040"/>
              </a:solidFill>
              <a:latin typeface="Calibri" charset="0"/>
              <a:ea typeface="ＭＳ Ｐゴシック" charset="0"/>
              <a:cs typeface="+mn-cs"/>
            </a:endParaRPr>
          </a:p>
        </p:txBody>
      </p:sp>
      <p:pic>
        <p:nvPicPr>
          <p:cNvPr id="1041" name="Picture 4" descr="slide header_gray_417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Trebuchet MS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Trebuchet MS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Trebuchet MS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Trebuchet MS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Trebuchet MS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Trebuchet MS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Trebuchet MS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Trebuchet MS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4926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JSA Science Council 9/18/2014</a:t>
            </a:r>
            <a:endParaRPr lang="en-US" dirty="0">
              <a:solidFill>
                <a:prstClr val="white"/>
              </a:solidFill>
              <a:latin typeface="Calibri"/>
              <a:ea typeface=""/>
              <a:cs typeface="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53479" y="64691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prstClr val="white"/>
                </a:solidFill>
                <a:latin typeface="Calibri"/>
                <a:ea typeface=""/>
                <a:cs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23622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EB86E70-0777-9D47-9458-6FABA8148CE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B6ECCC7-4E52-CA49-858C-2BC2C365B8E3}" type="slidenum">
              <a:rPr lang="en-US" smtClean="0">
                <a:solidFill>
                  <a:prstClr val="black"/>
                </a:solidFill>
                <a:latin typeface="Calibri"/>
                <a:ea typeface=""/>
                <a:cs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81458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81628" tIns="40814" rIns="81628" bIns="408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81628" tIns="40814" rIns="81628" bIns="408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141" fontAlgn="auto">
              <a:spcBef>
                <a:spcPts val="0"/>
              </a:spcBef>
              <a:spcAft>
                <a:spcPts val="0"/>
              </a:spcAft>
            </a:pPr>
            <a:fld id="{51DCBF00-6F87-DC43-B110-2831E4FA89E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defTabSz="408141" fontAlgn="auto">
                <a:spcBef>
                  <a:spcPts val="0"/>
                </a:spcBef>
                <a:spcAft>
                  <a:spcPts val="0"/>
                </a:spcAft>
              </a:pPr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14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141" fontAlgn="auto">
              <a:spcBef>
                <a:spcPts val="0"/>
              </a:spcBef>
              <a:spcAft>
                <a:spcPts val="0"/>
              </a:spcAft>
            </a:pPr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defTabSz="40814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4804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</p:sldLayoutIdLst>
  <p:hf hdr="0" ftr="0" dt="0"/>
  <p:txStyles>
    <p:titleStyle>
      <a:lvl1pPr algn="ctr" defTabSz="408141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106" indent="-306106" algn="l" defTabSz="408141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229" indent="-255088" algn="l" defTabSz="408141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53" indent="-204070" algn="l" defTabSz="408141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94" indent="-204070" algn="l" defTabSz="408141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635" indent="-204070" algn="l" defTabSz="408141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76" indent="-204070" algn="l" defTabSz="408141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917" indent="-204070" algn="l" defTabSz="408141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058" indent="-204070" algn="l" defTabSz="408141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199" indent="-204070" algn="l" defTabSz="408141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1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82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23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64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05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46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88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29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&lt;#&gt;</a:t>
            </a:r>
            <a:endParaRPr lang="en-US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64778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  <p:sldLayoutId id="2147484082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7315200" y="639633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endParaRPr lang="en-US" dirty="0">
              <a:solidFill>
                <a:srgbClr val="000000"/>
              </a:solidFill>
              <a:latin typeface="Times" charset="0"/>
              <a:ea typeface="ＭＳ Ｐゴシック" charset="0"/>
              <a:cs typeface="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267200" y="6402221"/>
            <a:ext cx="54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fld id="{39142736-EAAD-564A-A2E4-2A0684FB7E80}" type="slidenum">
              <a:rPr lang="en-US" smtClean="0">
                <a:solidFill>
                  <a:srgbClr val="FFFFFF"/>
                </a:solidFill>
                <a:latin typeface="Times" charset="0"/>
                <a:ea typeface="ＭＳ Ｐゴシック" charset="0"/>
                <a:cs typeface=""/>
              </a:rPr>
              <a:pPr eaLnBrk="0" hangingPunct="0"/>
              <a:t>‹#›</a:t>
            </a:fld>
            <a:endParaRPr lang="en-US" dirty="0">
              <a:solidFill>
                <a:srgbClr val="FFFFFF"/>
              </a:solidFill>
              <a:latin typeface="Times" charset="0"/>
              <a:ea typeface="ＭＳ Ｐゴシック" charset="0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62718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  <p:sldLayoutId id="2147484095" r:id="rId12"/>
    <p:sldLayoutId id="2147484096" r:id="rId13"/>
    <p:sldLayoutId id="2147484097" r:id="rId14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"/>
              <a:cs typeface="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"/>
              <a:cs typeface="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E64F40C1-DB96-4AC9-A063-1FFE7B696FA0}" type="slidenum">
              <a:rPr lang="en-US">
                <a:solidFill>
                  <a:srgbClr val="000000"/>
                </a:solidFill>
                <a:ea typeface=""/>
                <a:cs typeface="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24252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  <p:sldLayoutId id="2147484111" r:id="rId12"/>
    <p:sldLayoutId id="2147484112" r:id="rId13"/>
    <p:sldLayoutId id="214748411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Relationship Id="rId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67.xml"/><Relationship Id="rId2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6.jpg"/><Relationship Id="rId5" Type="http://schemas.openxmlformats.org/officeDocument/2006/relationships/image" Target="../media/image37.jp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167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171.xml"/><Relationship Id="rId2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4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48.jpg"/><Relationship Id="rId3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50.pn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jpe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tiff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62.tiff"/><Relationship Id="rId3" Type="http://schemas.openxmlformats.org/officeDocument/2006/relationships/image" Target="../media/image63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image" Target="../media/image64.jpg"/><Relationship Id="rId3" Type="http://schemas.openxmlformats.org/officeDocument/2006/relationships/image" Target="../media/image65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66.wmf"/><Relationship Id="rId6" Type="http://schemas.openxmlformats.org/officeDocument/2006/relationships/image" Target="../media/image68.jpeg"/><Relationship Id="rId7" Type="http://schemas.openxmlformats.org/officeDocument/2006/relationships/oleObject" Target="../embeddings/oleObject3.bin"/><Relationship Id="rId8" Type="http://schemas.openxmlformats.org/officeDocument/2006/relationships/image" Target="../media/image67.wmf"/><Relationship Id="rId9" Type="http://schemas.openxmlformats.org/officeDocument/2006/relationships/image" Target="../media/image69.emf"/><Relationship Id="rId10" Type="http://schemas.openxmlformats.org/officeDocument/2006/relationships/image" Target="../media/image70.emf"/><Relationship Id="rId11" Type="http://schemas.openxmlformats.org/officeDocument/2006/relationships/image" Target="../media/image7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9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image" Target="../media/image79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141.xml"/><Relationship Id="rId2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146.xml"/><Relationship Id="rId2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5" Type="http://schemas.openxmlformats.org/officeDocument/2006/relationships/image" Target="../media/image88.png"/><Relationship Id="rId6" Type="http://schemas.openxmlformats.org/officeDocument/2006/relationships/image" Target="../media/image89.jpeg"/><Relationship Id="rId7" Type="http://schemas.openxmlformats.org/officeDocument/2006/relationships/image" Target="../media/image90.jpeg"/><Relationship Id="rId8" Type="http://schemas.openxmlformats.org/officeDocument/2006/relationships/image" Target="../media/image91.jpeg"/><Relationship Id="rId9" Type="http://schemas.openxmlformats.org/officeDocument/2006/relationships/image" Target="../media/image92.jpeg"/><Relationship Id="rId1" Type="http://schemas.openxmlformats.org/officeDocument/2006/relationships/slideLayout" Target="../slideLayouts/slideLayout139.xml"/><Relationship Id="rId2" Type="http://schemas.openxmlformats.org/officeDocument/2006/relationships/notesSlide" Target="../notesSlides/notesSlide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4" Type="http://schemas.openxmlformats.org/officeDocument/2006/relationships/image" Target="../media/image94.tiff"/><Relationship Id="rId1" Type="http://schemas.openxmlformats.org/officeDocument/2006/relationships/slideLayout" Target="../slideLayouts/slideLayout146.xml"/><Relationship Id="rId2" Type="http://schemas.openxmlformats.org/officeDocument/2006/relationships/notesSlide" Target="../notesSlides/notesSlide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5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97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9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0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202.xml"/><Relationship Id="rId2" Type="http://schemas.openxmlformats.org/officeDocument/2006/relationships/notesSlide" Target="../notesSlides/notesSlide2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0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Relationship Id="rId2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4" Type="http://schemas.openxmlformats.org/officeDocument/2006/relationships/image" Target="../media/image103.emf"/><Relationship Id="rId5" Type="http://schemas.openxmlformats.org/officeDocument/2006/relationships/image" Target="../media/image104.emf"/><Relationship Id="rId1" Type="http://schemas.openxmlformats.org/officeDocument/2006/relationships/slideLayout" Target="../slideLayouts/slideLayout202.xml"/><Relationship Id="rId2" Type="http://schemas.openxmlformats.org/officeDocument/2006/relationships/notesSlide" Target="../notesSlides/notesSlide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109.wmf"/><Relationship Id="rId5" Type="http://schemas.openxmlformats.org/officeDocument/2006/relationships/image" Target="../media/image110.wmf"/><Relationship Id="rId6" Type="http://schemas.openxmlformats.org/officeDocument/2006/relationships/image" Target="../media/image111.wmf"/><Relationship Id="rId7" Type="http://schemas.openxmlformats.org/officeDocument/2006/relationships/image" Target="../media/image112.png"/><Relationship Id="rId8" Type="http://schemas.openxmlformats.org/officeDocument/2006/relationships/image" Target="../media/image113.png"/><Relationship Id="rId9" Type="http://schemas.openxmlformats.org/officeDocument/2006/relationships/image" Target="../media/image114.png"/><Relationship Id="rId10" Type="http://schemas.openxmlformats.org/officeDocument/2006/relationships/oleObject" Target="../embeddings/oleObject5.bin"/><Relationship Id="rId11" Type="http://schemas.openxmlformats.org/officeDocument/2006/relationships/image" Target="../media/image10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3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6" Type="http://schemas.openxmlformats.org/officeDocument/2006/relationships/image" Target="../media/image118.png"/><Relationship Id="rId7" Type="http://schemas.openxmlformats.org/officeDocument/2006/relationships/image" Target="../media/image119.pn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2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5" Type="http://schemas.openxmlformats.org/officeDocument/2006/relationships/image" Target="../media/image88.png"/><Relationship Id="rId6" Type="http://schemas.openxmlformats.org/officeDocument/2006/relationships/image" Target="../media/image89.jpeg"/><Relationship Id="rId7" Type="http://schemas.openxmlformats.org/officeDocument/2006/relationships/image" Target="../media/image90.jpeg"/><Relationship Id="rId8" Type="http://schemas.openxmlformats.org/officeDocument/2006/relationships/image" Target="../media/image91.jpeg"/><Relationship Id="rId9" Type="http://schemas.openxmlformats.org/officeDocument/2006/relationships/image" Target="../media/image92.jpeg"/><Relationship Id="rId1" Type="http://schemas.openxmlformats.org/officeDocument/2006/relationships/slideLayout" Target="../slideLayouts/slideLayout131.xml"/><Relationship Id="rId2" Type="http://schemas.openxmlformats.org/officeDocument/2006/relationships/notesSlide" Target="../notesSlides/notesSlide2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0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202.xml"/><Relationship Id="rId2" Type="http://schemas.openxmlformats.org/officeDocument/2006/relationships/notesSlide" Target="../notesSlides/notesSlide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1" Type="http://schemas.openxmlformats.org/officeDocument/2006/relationships/slideLayout" Target="../slideLayouts/slideLayout202.xml"/><Relationship Id="rId2" Type="http://schemas.openxmlformats.org/officeDocument/2006/relationships/image" Target="../media/image12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1" Type="http://schemas.openxmlformats.org/officeDocument/2006/relationships/slideLayout" Target="../slideLayouts/slideLayout202.xml"/><Relationship Id="rId2" Type="http://schemas.openxmlformats.org/officeDocument/2006/relationships/notesSlide" Target="../notesSlides/notesSlide3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Relationship Id="rId2" Type="http://schemas.openxmlformats.org/officeDocument/2006/relationships/notesSlide" Target="../notesSlides/notesSlide3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3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7.png"/><Relationship Id="rId6" Type="http://schemas.openxmlformats.org/officeDocument/2006/relationships/image" Target="../media/image131.png"/><Relationship Id="rId1" Type="http://schemas.openxmlformats.org/officeDocument/2006/relationships/slideLayout" Target="../slideLayouts/slideLayout202.xml"/><Relationship Id="rId2" Type="http://schemas.openxmlformats.org/officeDocument/2006/relationships/notesSlide" Target="../notesSlides/notesSlide3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jpeg"/><Relationship Id="rId1" Type="http://schemas.openxmlformats.org/officeDocument/2006/relationships/slideLayout" Target="../slideLayouts/slideLayout202.xml"/><Relationship Id="rId2" Type="http://schemas.openxmlformats.org/officeDocument/2006/relationships/notesSlide" Target="../notesSlides/notesSlide3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3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3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212.1701.pdf" TargetMode="External"/><Relationship Id="rId4" Type="http://schemas.openxmlformats.org/officeDocument/2006/relationships/hyperlink" Target="https://eic.jlab.org/wiki/index.php/Main_Page" TargetMode="External"/><Relationship Id="rId5" Type="http://schemas.openxmlformats.org/officeDocument/2006/relationships/hyperlink" Target="https://www.bnl.gov/cad/eRhic/" TargetMode="External"/><Relationship Id="rId6" Type="http://schemas.openxmlformats.org/officeDocument/2006/relationships/hyperlink" Target="https://science.energy.gov/~/media/np/pdf/Reports/Report_of_the_Community_Review_of_EIC_Accelerator_RD_for_the_Office_of_Nuclear_Physics_20170214.pdf" TargetMode="External"/><Relationship Id="rId7" Type="http://schemas.openxmlformats.org/officeDocument/2006/relationships/image" Target="../media/image136.jpeg"/><Relationship Id="rId8" Type="http://schemas.openxmlformats.org/officeDocument/2006/relationships/image" Target="../media/image137.png"/><Relationship Id="rId9" Type="http://schemas.openxmlformats.org/officeDocument/2006/relationships/image" Target="../media/image138.png"/><Relationship Id="rId1" Type="http://schemas.openxmlformats.org/officeDocument/2006/relationships/slideLayout" Target="../slideLayouts/slideLayout200.xml"/><Relationship Id="rId2" Type="http://schemas.openxmlformats.org/officeDocument/2006/relationships/notesSlide" Target="../notesSlides/notesSlide3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jpeg"/><Relationship Id="rId1" Type="http://schemas.openxmlformats.org/officeDocument/2006/relationships/slideLayout" Target="../slideLayouts/slideLayout214.xml"/><Relationship Id="rId2" Type="http://schemas.openxmlformats.org/officeDocument/2006/relationships/notesSlide" Target="../notesSlides/notesSlide4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4.xml"/><Relationship Id="rId2" Type="http://schemas.openxmlformats.org/officeDocument/2006/relationships/hyperlink" Target="https://agenda.infn.it/conferenceTimeTable.py?confId=12368#20170117" TargetMode="External"/><Relationship Id="rId3" Type="http://schemas.openxmlformats.org/officeDocument/2006/relationships/hyperlink" Target="https://eic.jlab.org/wiki/index.php/Main_Page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1" Type="http://schemas.openxmlformats.org/officeDocument/2006/relationships/slideLayout" Target="../slideLayouts/slideLayout223.xml"/><Relationship Id="rId2" Type="http://schemas.openxmlformats.org/officeDocument/2006/relationships/notesSlide" Target="../notesSlides/notesSlide41.xml"/></Relationships>
</file>

<file path=ppt/slides/_rels/slide6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0.png"/><Relationship Id="rId20" Type="http://schemas.openxmlformats.org/officeDocument/2006/relationships/image" Target="../media/image161.png"/><Relationship Id="rId21" Type="http://schemas.openxmlformats.org/officeDocument/2006/relationships/image" Target="../media/image162.png"/><Relationship Id="rId22" Type="http://schemas.openxmlformats.org/officeDocument/2006/relationships/image" Target="../media/image163.gif"/><Relationship Id="rId23" Type="http://schemas.openxmlformats.org/officeDocument/2006/relationships/image" Target="../media/image164.jpeg"/><Relationship Id="rId24" Type="http://schemas.openxmlformats.org/officeDocument/2006/relationships/image" Target="../media/image165.png"/><Relationship Id="rId10" Type="http://schemas.openxmlformats.org/officeDocument/2006/relationships/image" Target="../media/image151.png"/><Relationship Id="rId11" Type="http://schemas.openxmlformats.org/officeDocument/2006/relationships/image" Target="../media/image152.png"/><Relationship Id="rId12" Type="http://schemas.openxmlformats.org/officeDocument/2006/relationships/image" Target="../media/image153.png"/><Relationship Id="rId13" Type="http://schemas.openxmlformats.org/officeDocument/2006/relationships/image" Target="../media/image154.jpeg"/><Relationship Id="rId14" Type="http://schemas.openxmlformats.org/officeDocument/2006/relationships/image" Target="../media/image155.jpeg"/><Relationship Id="rId15" Type="http://schemas.openxmlformats.org/officeDocument/2006/relationships/image" Target="../media/image156.png"/><Relationship Id="rId16" Type="http://schemas.openxmlformats.org/officeDocument/2006/relationships/image" Target="../media/image157.gif"/><Relationship Id="rId17" Type="http://schemas.openxmlformats.org/officeDocument/2006/relationships/image" Target="../media/image158.png"/><Relationship Id="rId18" Type="http://schemas.openxmlformats.org/officeDocument/2006/relationships/image" Target="../media/image159.png"/><Relationship Id="rId19" Type="http://schemas.openxmlformats.org/officeDocument/2006/relationships/image" Target="../media/image160.png"/><Relationship Id="rId1" Type="http://schemas.openxmlformats.org/officeDocument/2006/relationships/slideLayout" Target="../slideLayouts/slideLayout22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44.jpeg"/><Relationship Id="rId4" Type="http://schemas.openxmlformats.org/officeDocument/2006/relationships/image" Target="../media/image145.png"/><Relationship Id="rId5" Type="http://schemas.openxmlformats.org/officeDocument/2006/relationships/image" Target="../media/image146.png"/><Relationship Id="rId6" Type="http://schemas.openxmlformats.org/officeDocument/2006/relationships/image" Target="../media/image147.jpeg"/><Relationship Id="rId7" Type="http://schemas.openxmlformats.org/officeDocument/2006/relationships/image" Target="../media/image148.png"/><Relationship Id="rId8" Type="http://schemas.openxmlformats.org/officeDocument/2006/relationships/image" Target="../media/image14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Relationship Id="rId2" Type="http://schemas.openxmlformats.org/officeDocument/2006/relationships/image" Target="../media/image166.tif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9.png"/><Relationship Id="rId12" Type="http://schemas.openxmlformats.org/officeDocument/2006/relationships/image" Target="../media/image170.png"/><Relationship Id="rId13" Type="http://schemas.openxmlformats.org/officeDocument/2006/relationships/image" Target="../media/image171.png"/><Relationship Id="rId14" Type="http://schemas.openxmlformats.org/officeDocument/2006/relationships/image" Target="../media/image172.png"/><Relationship Id="rId15" Type="http://schemas.openxmlformats.org/officeDocument/2006/relationships/image" Target="../media/image173.png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tags" Target="../tags/tag6.xm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43.xml"/><Relationship Id="rId9" Type="http://schemas.openxmlformats.org/officeDocument/2006/relationships/image" Target="../media/image167.jpg"/><Relationship Id="rId10" Type="http://schemas.openxmlformats.org/officeDocument/2006/relationships/image" Target="../media/image16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4" Type="http://schemas.openxmlformats.org/officeDocument/2006/relationships/image" Target="../media/image175.png"/><Relationship Id="rId5" Type="http://schemas.openxmlformats.org/officeDocument/2006/relationships/image" Target="../media/image176.png"/><Relationship Id="rId6" Type="http://schemas.openxmlformats.org/officeDocument/2006/relationships/image" Target="../media/image177.emf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4" Type="http://schemas.openxmlformats.org/officeDocument/2006/relationships/image" Target="../media/image180.png"/><Relationship Id="rId5" Type="http://schemas.openxmlformats.org/officeDocument/2006/relationships/image" Target="../media/image181.png"/><Relationship Id="rId6" Type="http://schemas.openxmlformats.org/officeDocument/2006/relationships/oleObject" Target="../embeddings/oleObject6.bin"/><Relationship Id="rId7" Type="http://schemas.openxmlformats.org/officeDocument/2006/relationships/image" Target="../media/image178.emf"/><Relationship Id="rId8" Type="http://schemas.openxmlformats.org/officeDocument/2006/relationships/oleObject" Target="../embeddings/oleObject7.bin"/><Relationship Id="rId9" Type="http://schemas.openxmlformats.org/officeDocument/2006/relationships/image" Target="../media/image179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5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8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Relationship Id="rId2" Type="http://schemas.openxmlformats.org/officeDocument/2006/relationships/image" Target="../media/image2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8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84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4" Type="http://schemas.openxmlformats.org/officeDocument/2006/relationships/image" Target="../media/image186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9.xml"/></Relationships>
</file>

<file path=ppt/slides/_rels/slide73.xml.rels><?xml version="1.0" encoding="UTF-8" standalone="yes"?>
<Relationships xmlns="http://schemas.openxmlformats.org/package/2006/relationships"><Relationship Id="rId12" Type="http://schemas.openxmlformats.org/officeDocument/2006/relationships/image" Target="NULL"/><Relationship Id="rId13" Type="http://schemas.openxmlformats.org/officeDocument/2006/relationships/image" Target="NULL"/><Relationship Id="rId14" Type="http://schemas.openxmlformats.org/officeDocument/2006/relationships/image" Target="NULL"/><Relationship Id="rId15" Type="http://schemas.openxmlformats.org/officeDocument/2006/relationships/image" Target="NULL"/><Relationship Id="rId16" Type="http://schemas.openxmlformats.org/officeDocument/2006/relationships/image" Target="NULL"/><Relationship Id="rId17" Type="http://schemas.openxmlformats.org/officeDocument/2006/relationships/image" Target="NULL"/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187.png"/><Relationship Id="rId3" Type="http://schemas.openxmlformats.org/officeDocument/2006/relationships/image" Target="NULL"/><Relationship Id="rId4" Type="http://schemas.openxmlformats.org/officeDocument/2006/relationships/image" Target="NULL"/><Relationship Id="rId5" Type="http://schemas.openxmlformats.org/officeDocument/2006/relationships/image" Target="NULL"/><Relationship Id="rId6" Type="http://schemas.openxmlformats.org/officeDocument/2006/relationships/image" Target="NULL"/><Relationship Id="rId7" Type="http://schemas.openxmlformats.org/officeDocument/2006/relationships/image" Target="NULL"/><Relationship Id="rId8" Type="http://schemas.openxmlformats.org/officeDocument/2006/relationships/image" Target="NULL"/><Relationship Id="rId9" Type="http://schemas.openxmlformats.org/officeDocument/2006/relationships/image" Target="NULL"/><Relationship Id="rId10" Type="http://schemas.openxmlformats.org/officeDocument/2006/relationships/image" Target="NUL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image" Target="../media/image188.png"/><Relationship Id="rId3" Type="http://schemas.openxmlformats.org/officeDocument/2006/relationships/image" Target="../media/image18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50.xml"/></Relationships>
</file>

<file path=ppt/slides/_rels/slide7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8.jpeg"/><Relationship Id="rId12" Type="http://schemas.openxmlformats.org/officeDocument/2006/relationships/image" Target="../media/image199.pn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90.png"/><Relationship Id="rId4" Type="http://schemas.openxmlformats.org/officeDocument/2006/relationships/image" Target="../media/image191.png"/><Relationship Id="rId5" Type="http://schemas.openxmlformats.org/officeDocument/2006/relationships/image" Target="../media/image192.jpeg"/><Relationship Id="rId6" Type="http://schemas.openxmlformats.org/officeDocument/2006/relationships/image" Target="../media/image193.jpeg"/><Relationship Id="rId7" Type="http://schemas.openxmlformats.org/officeDocument/2006/relationships/image" Target="../media/image194.png"/><Relationship Id="rId8" Type="http://schemas.openxmlformats.org/officeDocument/2006/relationships/image" Target="../media/image195.jpeg"/><Relationship Id="rId9" Type="http://schemas.openxmlformats.org/officeDocument/2006/relationships/image" Target="../media/image196.png"/><Relationship Id="rId10" Type="http://schemas.openxmlformats.org/officeDocument/2006/relationships/image" Target="../media/image19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4" Type="http://schemas.openxmlformats.org/officeDocument/2006/relationships/image" Target="../media/image201.emf"/><Relationship Id="rId5" Type="http://schemas.openxmlformats.org/officeDocument/2006/relationships/image" Target="../media/image202.emf"/><Relationship Id="rId6" Type="http://schemas.openxmlformats.org/officeDocument/2006/relationships/image" Target="../media/image203.emf"/><Relationship Id="rId7" Type="http://schemas.openxmlformats.org/officeDocument/2006/relationships/image" Target="../media/image204.emf"/><Relationship Id="rId1" Type="http://schemas.openxmlformats.org/officeDocument/2006/relationships/slideLayout" Target="../slideLayouts/slideLayout137.xml"/><Relationship Id="rId2" Type="http://schemas.openxmlformats.org/officeDocument/2006/relationships/notesSlide" Target="../notesSlides/notesSlide5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4" Type="http://schemas.openxmlformats.org/officeDocument/2006/relationships/image" Target="../media/image206.png"/><Relationship Id="rId5" Type="http://schemas.openxmlformats.org/officeDocument/2006/relationships/image" Target="../media/image207.png"/><Relationship Id="rId6" Type="http://schemas.openxmlformats.org/officeDocument/2006/relationships/image" Target="../media/image208.png"/><Relationship Id="rId7" Type="http://schemas.openxmlformats.org/officeDocument/2006/relationships/image" Target="../media/image209.png"/><Relationship Id="rId8" Type="http://schemas.openxmlformats.org/officeDocument/2006/relationships/image" Target="../media/image210.png"/><Relationship Id="rId9" Type="http://schemas.openxmlformats.org/officeDocument/2006/relationships/image" Target="../media/image211.png"/><Relationship Id="rId1" Type="http://schemas.openxmlformats.org/officeDocument/2006/relationships/slideLayout" Target="../slideLayouts/slideLayout131.xml"/><Relationship Id="rId2" Type="http://schemas.openxmlformats.org/officeDocument/2006/relationships/notesSlide" Target="../notesSlides/notesSlide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wmf"/><Relationship Id="rId1" Type="http://schemas.openxmlformats.org/officeDocument/2006/relationships/slideLayout" Target="../slideLayouts/slideLayout167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Relationship Id="rId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pn12posterpicture"/>
          <p:cNvPicPr>
            <a:picLocks noChangeAspect="1" noChangeArrowheads="1"/>
          </p:cNvPicPr>
          <p:nvPr/>
        </p:nvPicPr>
        <p:blipFill>
          <a:blip r:embed="rId4">
            <a:lum bright="80000" contrast="-80000"/>
          </a:blip>
          <a:srcRect l="3783" t="24808" b="13892"/>
          <a:stretch>
            <a:fillRect/>
          </a:stretch>
        </p:blipFill>
        <p:spPr bwMode="auto">
          <a:xfrm>
            <a:off x="0" y="650875"/>
            <a:ext cx="91440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308"/>
          <p:cNvSpPr>
            <a:spLocks noChangeArrowheads="1"/>
          </p:cNvSpPr>
          <p:nvPr/>
        </p:nvSpPr>
        <p:spPr bwMode="auto">
          <a:xfrm>
            <a:off x="1619672" y="711460"/>
            <a:ext cx="59046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i="1" dirty="0" err="1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Thia</a:t>
            </a:r>
            <a:r>
              <a:rPr lang="en-US" i="1" dirty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 Keppel</a:t>
            </a:r>
          </a:p>
          <a:p>
            <a:pPr algn="ctr" defTabSz="457200"/>
            <a:r>
              <a:rPr lang="en-US" dirty="0" smtClean="0">
                <a:solidFill>
                  <a:srgbClr val="000000"/>
                </a:solidFill>
                <a:ea typeface="Arial" pitchFamily="84" charset="0"/>
                <a:cs typeface="Arial" pitchFamily="84" charset="0"/>
              </a:rPr>
              <a:t>CTEQ Summer School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1600" y="87015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The Particle/Nuclear Interface - II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6096000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FFFF"/>
                </a:solidFill>
                <a:ea typeface="Arial" pitchFamily="84" charset="0"/>
                <a:cs typeface="Arial" pitchFamily="84" charset="0"/>
              </a:rPr>
              <a:t>University of </a:t>
            </a:r>
            <a:r>
              <a:rPr lang="en-US" sz="2000" dirty="0" smtClean="0">
                <a:solidFill>
                  <a:srgbClr val="FFFFFF"/>
                </a:solidFill>
                <a:ea typeface="Arial" pitchFamily="84" charset="0"/>
                <a:cs typeface="Arial" pitchFamily="84" charset="0"/>
              </a:rPr>
              <a:t>Pittsburgh</a:t>
            </a:r>
            <a:endParaRPr lang="en-US" sz="2000" dirty="0">
              <a:solidFill>
                <a:srgbClr val="FFFFFF"/>
              </a:solidFill>
              <a:ea typeface="Arial" pitchFamily="84" charset="0"/>
              <a:cs typeface="Arial" pitchFamily="84" charset="0"/>
            </a:endParaRPr>
          </a:p>
          <a:p>
            <a:pPr defTabSz="457200"/>
            <a:r>
              <a:rPr lang="en-US" sz="2000" i="1" dirty="0">
                <a:solidFill>
                  <a:srgbClr val="FFFFFF"/>
                </a:solidFill>
                <a:ea typeface="Arial" pitchFamily="84" charset="0"/>
                <a:cs typeface="Arial" pitchFamily="84" charset="0"/>
              </a:rPr>
              <a:t>July 2017</a:t>
            </a:r>
            <a:endParaRPr lang="en-US" sz="2000" b="1" i="1" dirty="0">
              <a:solidFill>
                <a:srgbClr val="FFFFFF"/>
              </a:solidFill>
              <a:ea typeface="Arial" pitchFamily="84" charset="0"/>
              <a:cs typeface="Arial" pitchFamily="84" charset="0"/>
            </a:endParaRPr>
          </a:p>
        </p:txBody>
      </p:sp>
      <p:grpSp>
        <p:nvGrpSpPr>
          <p:cNvPr id="18437" name="Group 1"/>
          <p:cNvGrpSpPr>
            <a:grpSpLocks/>
          </p:cNvGrpSpPr>
          <p:nvPr/>
        </p:nvGrpSpPr>
        <p:grpSpPr bwMode="auto">
          <a:xfrm>
            <a:off x="3826578" y="1628800"/>
            <a:ext cx="4993894" cy="4264244"/>
            <a:chOff x="196113" y="914400"/>
            <a:chExt cx="5073320" cy="5423210"/>
          </a:xfrm>
        </p:grpSpPr>
        <p:pic>
          <p:nvPicPr>
            <p:cNvPr id="18439" name="Picture 2" descr="aerialOverview2.jpg"/>
            <p:cNvPicPr>
              <a:picLocks noChangeAspect="1"/>
            </p:cNvPicPr>
            <p:nvPr/>
          </p:nvPicPr>
          <p:blipFill>
            <a:blip r:embed="rId5"/>
            <a:srcRect t="12344"/>
            <a:stretch>
              <a:fillRect/>
            </a:stretch>
          </p:blipFill>
          <p:spPr bwMode="auto">
            <a:xfrm>
              <a:off x="196113" y="914400"/>
              <a:ext cx="5073320" cy="5423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 bwMode="auto">
            <a:xfrm flipH="1">
              <a:off x="1447800" y="914400"/>
              <a:ext cx="76200" cy="576000"/>
            </a:xfrm>
            <a:prstGeom prst="rect">
              <a:avLst/>
            </a:prstGeom>
            <a:gradFill flip="none" rotWithShape="1">
              <a:gsLst>
                <a:gs pos="13000">
                  <a:srgbClr val="848351"/>
                </a:gs>
                <a:gs pos="100000">
                  <a:srgbClr val="FFFFFF"/>
                </a:gs>
                <a:gs pos="99000">
                  <a:srgbClr val="09100B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rgbClr val="84835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Times" pitchFamily="18" charset="0"/>
                <a:ea typeface=""/>
                <a:cs typeface="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1371600" y="1447800"/>
              <a:ext cx="76200" cy="76200"/>
            </a:xfrm>
            <a:prstGeom prst="rect">
              <a:avLst/>
            </a:prstGeom>
            <a:gradFill flip="none" rotWithShape="1">
              <a:gsLst>
                <a:gs pos="13000">
                  <a:srgbClr val="848351"/>
                </a:gs>
                <a:gs pos="100000">
                  <a:srgbClr val="FFFFFF"/>
                </a:gs>
                <a:gs pos="99000">
                  <a:srgbClr val="09100B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rgbClr val="84835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Times" pitchFamily="18" charset="0"/>
                <a:ea typeface=""/>
                <a:cs typeface="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1628800"/>
            <a:ext cx="3215018" cy="428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88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baseline="30000" dirty="0" smtClean="0">
                <a:solidFill>
                  <a:srgbClr val="0000FF"/>
                </a:solidFill>
              </a:rPr>
              <a:t>4</a:t>
            </a:r>
            <a:r>
              <a:rPr lang="en-US" sz="3200" dirty="0" smtClean="0">
                <a:solidFill>
                  <a:srgbClr val="0000FF"/>
                </a:solidFill>
              </a:rPr>
              <a:t>He(</a:t>
            </a:r>
            <a:r>
              <a:rPr lang="en-US" sz="3200" dirty="0" err="1" smtClean="0">
                <a:solidFill>
                  <a:srgbClr val="0000FF"/>
                </a:solidFill>
              </a:rPr>
              <a:t>e,e’pN</a:t>
            </a:r>
            <a:r>
              <a:rPr lang="en-US" sz="3200" dirty="0" smtClean="0">
                <a:solidFill>
                  <a:srgbClr val="0000FF"/>
                </a:solidFill>
              </a:rPr>
              <a:t>) Results – recoiling neutrons favored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4" name="Content Placeholder 3" descr="Figure4.png"/>
          <p:cNvPicPr>
            <a:picLocks noGrp="1" noChangeAspect="1"/>
          </p:cNvPicPr>
          <p:nvPr>
            <p:ph idx="1"/>
          </p:nvPr>
        </p:nvPicPr>
        <p:blipFill>
          <a:blip r:embed="rId2"/>
          <a:srcRect t="-110" b="-110"/>
          <a:stretch>
            <a:fillRect/>
          </a:stretch>
        </p:blipFill>
        <p:spPr>
          <a:xfrm>
            <a:off x="457200" y="1439108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0" y="762000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I.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Korover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sz="2000" i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et al.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, Phys. Rev.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Lett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.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113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(2014) 022501.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13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73" y="0"/>
            <a:ext cx="9111327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Proton-Neutron Pairing In All Nuclei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5" descr="pn-dominan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2" y="1331092"/>
            <a:ext cx="5181600" cy="20410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673" y="880908"/>
            <a:ext cx="9111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Or Hen </a:t>
            </a:r>
            <a:r>
              <a:rPr lang="en-US" sz="1800" i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et </a:t>
            </a:r>
            <a:r>
              <a:rPr lang="en-US" sz="1800" i="1" dirty="0">
                <a:solidFill>
                  <a:prstClr val="black"/>
                </a:solidFill>
                <a:latin typeface="Calibri"/>
                <a:ea typeface=""/>
                <a:cs typeface=""/>
              </a:rPr>
              <a:t>al.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 (Jefferson Lab CLAS Collaboration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)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Science 346 (2014) 614.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3411" y="4898841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The minority particle will have a higher average kinetic energy then the majority particle.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pic>
        <p:nvPicPr>
          <p:cNvPr id="9" name="Picture 9" descr="1156675fig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5864" y="3449027"/>
            <a:ext cx="3386512" cy="337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5478240" y="2064919"/>
            <a:ext cx="3322936" cy="2529256"/>
            <a:chOff x="5105400" y="3548265"/>
            <a:chExt cx="3778251" cy="2875820"/>
          </a:xfrm>
        </p:grpSpPr>
        <p:pic>
          <p:nvPicPr>
            <p:cNvPr id="11" name="Picture 10" descr="dancing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05400" y="3548265"/>
              <a:ext cx="3778251" cy="28758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Rectangle 11"/>
            <p:cNvSpPr/>
            <p:nvPr/>
          </p:nvSpPr>
          <p:spPr bwMode="auto">
            <a:xfrm>
              <a:off x="7543800" y="4419600"/>
              <a:ext cx="990600" cy="12192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kern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638800" y="5334000"/>
              <a:ext cx="1219200" cy="685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kern="0">
                <a:solidFill>
                  <a:srgbClr val="000000"/>
                </a:solidFill>
                <a:latin typeface="Times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390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-756592" y="18027"/>
            <a:ext cx="9144000" cy="812966"/>
          </a:xfrm>
          <a:ln/>
        </p:spPr>
        <p:txBody>
          <a:bodyPr tIns="35203">
            <a:no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fi-FI" sz="4000" dirty="0" smtClean="0">
                <a:solidFill>
                  <a:srgbClr val="0000FF"/>
                </a:solidFill>
              </a:rPr>
              <a:t>Precision (</a:t>
            </a:r>
            <a:r>
              <a:rPr lang="fi-FI" sz="4000" dirty="0" err="1" smtClean="0">
                <a:solidFill>
                  <a:srgbClr val="0000FF"/>
                </a:solidFill>
              </a:rPr>
              <a:t>e,e</a:t>
            </a:r>
            <a:r>
              <a:rPr lang="fi-FI" sz="4000" dirty="0" smtClean="0">
                <a:solidFill>
                  <a:srgbClr val="0000FF"/>
                </a:solidFill>
              </a:rPr>
              <a:t>’) x&gt;1 Cross </a:t>
            </a:r>
            <a:r>
              <a:rPr lang="fi-FI" sz="4000" dirty="0" err="1" smtClean="0">
                <a:solidFill>
                  <a:srgbClr val="0000FF"/>
                </a:solidFill>
              </a:rPr>
              <a:t>Sections</a:t>
            </a:r>
            <a:r>
              <a:rPr lang="fi-FI" sz="4000" dirty="0" smtClean="0">
                <a:solidFill>
                  <a:srgbClr val="0000FF"/>
                </a:solidFill>
              </a:rPr>
              <a:t> </a:t>
            </a:r>
            <a:endParaRPr lang="fi-FI" sz="4000" dirty="0">
              <a:solidFill>
                <a:srgbClr val="0000FF"/>
              </a:solidFill>
            </a:endParaRPr>
          </a:p>
        </p:txBody>
      </p:sp>
      <p:sp>
        <p:nvSpPr>
          <p:cNvPr id="20499" name="Text Box 19"/>
          <p:cNvSpPr txBox="1">
            <a:spLocks noChangeArrowheads="1"/>
          </p:cNvSpPr>
          <p:nvPr/>
        </p:nvSpPr>
        <p:spPr bwMode="auto">
          <a:xfrm>
            <a:off x="-550489" y="679437"/>
            <a:ext cx="8729281" cy="393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639" tIns="42452" rIns="81639" bIns="42452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1020"/>
              </a:spcBef>
              <a:spcAft>
                <a:spcPts val="0"/>
              </a:spcAft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/>
                <a:ea typeface="DejaVu Sans" charset="0"/>
                <a:cs typeface="DejaVu Sans" charset="0"/>
              </a:rPr>
              <a:t>N.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DejaVu Sans" charset="0"/>
                <a:cs typeface="DejaVu Sans" charset="0"/>
              </a:rPr>
              <a:t>Fomin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DejaVu Sans" charset="0"/>
                <a:cs typeface="DejaVu Sans" charset="0"/>
              </a:rPr>
              <a:t> </a:t>
            </a:r>
            <a:r>
              <a:rPr lang="en-US" sz="2000" i="1" dirty="0" smtClean="0">
                <a:solidFill>
                  <a:srgbClr val="000000"/>
                </a:solidFill>
                <a:latin typeface="Calibri"/>
                <a:ea typeface="DejaVu Sans" charset="0"/>
                <a:cs typeface="DejaVu Sans" charset="0"/>
              </a:rPr>
              <a:t>et al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DejaVu Sans" charset="0"/>
                <a:cs typeface="DejaVu Sans" charset="0"/>
              </a:rPr>
              <a:t>., Phys. Rev. Lett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ea typeface="DejaVu Sans" charset="0"/>
                <a:cs typeface="DejaVu Sans" charset="0"/>
              </a:rPr>
              <a:t>. 105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DejaVu Sans" charset="0"/>
                <a:cs typeface="DejaVu Sans" charset="0"/>
              </a:rPr>
              <a:t>(2010) 212502 – </a:t>
            </a:r>
            <a:r>
              <a:rPr lang="en-US" sz="2000" dirty="0" err="1" smtClean="0">
                <a:solidFill>
                  <a:srgbClr val="7030A0"/>
                </a:solidFill>
                <a:latin typeface="Calibri"/>
                <a:ea typeface="DejaVu Sans" charset="0"/>
                <a:cs typeface="DejaVu Sans" charset="0"/>
              </a:rPr>
              <a:t>JLab</a:t>
            </a:r>
            <a:r>
              <a:rPr lang="en-US" sz="2000" dirty="0" smtClean="0">
                <a:solidFill>
                  <a:srgbClr val="7030A0"/>
                </a:solidFill>
                <a:latin typeface="Calibri"/>
                <a:ea typeface="DejaVu Sans" charset="0"/>
                <a:cs typeface="DejaVu Sans" charset="0"/>
              </a:rPr>
              <a:t> Hall C</a:t>
            </a:r>
            <a:endParaRPr lang="en-US" sz="2000" dirty="0">
              <a:solidFill>
                <a:srgbClr val="000000"/>
              </a:solidFill>
              <a:latin typeface="Calibri"/>
              <a:ea typeface="DejaVu Sans" charset="0"/>
              <a:cs typeface="DejaVu Sans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529" y="1262416"/>
            <a:ext cx="3156951" cy="21008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1" y="3888449"/>
            <a:ext cx="5328592" cy="28529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530" y="3453620"/>
            <a:ext cx="4380014" cy="34317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8030" y="1124158"/>
            <a:ext cx="543190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Electron-nucleus scattering allows for F</a:t>
            </a:r>
            <a:r>
              <a:rPr lang="en-US" sz="2000" baseline="-25000" dirty="0" smtClean="0">
                <a:solidFill>
                  <a:prstClr val="black"/>
                </a:solidFill>
              </a:rPr>
              <a:t>2</a:t>
            </a:r>
            <a:r>
              <a:rPr lang="en-US" sz="2000" dirty="0" smtClean="0">
                <a:solidFill>
                  <a:prstClr val="black"/>
                </a:solidFill>
              </a:rPr>
              <a:t> structure functions above x = 1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Nucleons </a:t>
            </a:r>
            <a:r>
              <a:rPr lang="en-US" sz="2000" dirty="0">
                <a:solidFill>
                  <a:prstClr val="black"/>
                </a:solidFill>
              </a:rPr>
              <a:t>are close together and interact via the (</a:t>
            </a:r>
            <a:r>
              <a:rPr lang="en-US" sz="2000" dirty="0" smtClean="0">
                <a:solidFill>
                  <a:prstClr val="black"/>
                </a:solidFill>
              </a:rPr>
              <a:t>poorly-constrained) </a:t>
            </a:r>
            <a:r>
              <a:rPr lang="en-US" sz="2000" dirty="0">
                <a:solidFill>
                  <a:prstClr val="black"/>
                </a:solidFill>
              </a:rPr>
              <a:t>repulsive core of the N–N interaction, </a:t>
            </a:r>
            <a:r>
              <a:rPr lang="en-US" sz="2000" dirty="0" smtClean="0">
                <a:solidFill>
                  <a:prstClr val="black"/>
                </a:solidFill>
              </a:rPr>
              <a:t>yielding high momentum </a:t>
            </a:r>
            <a:r>
              <a:rPr lang="en-US" sz="2000" dirty="0">
                <a:solidFill>
                  <a:prstClr val="black"/>
                </a:solidFill>
              </a:rPr>
              <a:t>nucleons. 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Deuteron limited to x &lt; 2, etc. </a:t>
            </a:r>
            <a:endParaRPr lang="en-US" sz="2000" dirty="0" smtClean="0">
              <a:solidFill>
                <a:srgbClr val="7030A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7030A0"/>
                </a:solidFill>
              </a:rPr>
              <a:t>Deep inelastic probe of very high momentum “superfast” quarks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0315" y="-27384"/>
            <a:ext cx="1880197" cy="162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15849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5762"/>
            <a:ext cx="9144000" cy="812966"/>
          </a:xfrm>
          <a:ln/>
        </p:spPr>
        <p:txBody>
          <a:bodyPr tIns="35203">
            <a:no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fi-FI" sz="4000" dirty="0" smtClean="0">
                <a:solidFill>
                  <a:srgbClr val="0000FF"/>
                </a:solidFill>
              </a:rPr>
              <a:t>Precision (</a:t>
            </a:r>
            <a:r>
              <a:rPr lang="fi-FI" sz="4000" dirty="0" err="1" smtClean="0">
                <a:solidFill>
                  <a:srgbClr val="0000FF"/>
                </a:solidFill>
              </a:rPr>
              <a:t>e,e</a:t>
            </a:r>
            <a:r>
              <a:rPr lang="fi-FI" sz="4000" dirty="0" smtClean="0">
                <a:solidFill>
                  <a:srgbClr val="0000FF"/>
                </a:solidFill>
              </a:rPr>
              <a:t>’) </a:t>
            </a:r>
            <a:r>
              <a:rPr lang="fi-FI" sz="4000" i="1" dirty="0" smtClean="0">
                <a:solidFill>
                  <a:srgbClr val="9900CC"/>
                </a:solidFill>
              </a:rPr>
              <a:t>x&gt;1</a:t>
            </a:r>
            <a:r>
              <a:rPr lang="fi-FI" sz="4000" dirty="0" smtClean="0">
                <a:solidFill>
                  <a:srgbClr val="0000FF"/>
                </a:solidFill>
              </a:rPr>
              <a:t> </a:t>
            </a:r>
            <a:r>
              <a:rPr lang="fi-FI" sz="4000" dirty="0" err="1" smtClean="0">
                <a:solidFill>
                  <a:srgbClr val="0000FF"/>
                </a:solidFill>
              </a:rPr>
              <a:t>Cross</a:t>
            </a:r>
            <a:r>
              <a:rPr lang="fi-FI" sz="4000" dirty="0" smtClean="0">
                <a:solidFill>
                  <a:srgbClr val="0000FF"/>
                </a:solidFill>
              </a:rPr>
              <a:t> </a:t>
            </a:r>
            <a:r>
              <a:rPr lang="fi-FI" sz="4000" dirty="0" err="1" smtClean="0">
                <a:solidFill>
                  <a:srgbClr val="0000FF"/>
                </a:solidFill>
              </a:rPr>
              <a:t>Section</a:t>
            </a:r>
            <a:r>
              <a:rPr lang="fi-FI" sz="4000" dirty="0" smtClean="0">
                <a:solidFill>
                  <a:srgbClr val="0000FF"/>
                </a:solidFill>
              </a:rPr>
              <a:t> </a:t>
            </a:r>
            <a:r>
              <a:rPr lang="fi-FI" sz="4000" dirty="0" err="1" smtClean="0">
                <a:solidFill>
                  <a:srgbClr val="0000FF"/>
                </a:solidFill>
              </a:rPr>
              <a:t>Ratios</a:t>
            </a:r>
            <a:r>
              <a:rPr lang="fi-FI" sz="4000" dirty="0" smtClean="0">
                <a:solidFill>
                  <a:srgbClr val="0000FF"/>
                </a:solidFill>
              </a:rPr>
              <a:t> </a:t>
            </a:r>
            <a:endParaRPr lang="fi-FI" sz="4000" dirty="0">
              <a:solidFill>
                <a:srgbClr val="0000FF"/>
              </a:solidFill>
            </a:endParaRPr>
          </a:p>
        </p:txBody>
      </p:sp>
      <p:sp>
        <p:nvSpPr>
          <p:cNvPr id="20499" name="Text Box 19"/>
          <p:cNvSpPr txBox="1">
            <a:spLocks noChangeArrowheads="1"/>
          </p:cNvSpPr>
          <p:nvPr/>
        </p:nvSpPr>
        <p:spPr bwMode="auto">
          <a:xfrm>
            <a:off x="0" y="762000"/>
            <a:ext cx="8729281" cy="393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639" tIns="42452" rIns="81639" bIns="42452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1020"/>
              </a:spcBef>
              <a:spcAft>
                <a:spcPts val="0"/>
              </a:spcAft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/>
                <a:ea typeface="DejaVu Sans" charset="0"/>
                <a:cs typeface="DejaVu Sans" charset="0"/>
              </a:rPr>
              <a:t>N.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DejaVu Sans" charset="0"/>
                <a:cs typeface="DejaVu Sans" charset="0"/>
              </a:rPr>
              <a:t>Fomin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DejaVu Sans" charset="0"/>
                <a:cs typeface="DejaVu Sans" charset="0"/>
              </a:rPr>
              <a:t> </a:t>
            </a:r>
            <a:r>
              <a:rPr lang="en-US" sz="2000" i="1" dirty="0" smtClean="0">
                <a:solidFill>
                  <a:srgbClr val="000000"/>
                </a:solidFill>
                <a:latin typeface="Calibri"/>
                <a:ea typeface="DejaVu Sans" charset="0"/>
                <a:cs typeface="DejaVu Sans" charset="0"/>
              </a:rPr>
              <a:t>et al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DejaVu Sans" charset="0"/>
                <a:cs typeface="DejaVu Sans" charset="0"/>
              </a:rPr>
              <a:t>., Phys. Rev.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ea typeface="DejaVu Sans" charset="0"/>
                <a:cs typeface="DejaVu Sans" charset="0"/>
              </a:rPr>
              <a:t>Lett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ea typeface="DejaVu Sans" charset="0"/>
                <a:cs typeface="DejaVu Sans" charset="0"/>
              </a:rPr>
              <a:t>. 108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DejaVu Sans" charset="0"/>
                <a:cs typeface="DejaVu Sans" charset="0"/>
              </a:rPr>
              <a:t>(2012) 092502.</a:t>
            </a:r>
            <a:endParaRPr lang="en-US" sz="2000" dirty="0">
              <a:solidFill>
                <a:srgbClr val="000000"/>
              </a:solidFill>
              <a:latin typeface="Calibri"/>
              <a:ea typeface="DejaVu Sans" charset="0"/>
              <a:cs typeface="DejaVu Sans" charset="0"/>
            </a:endParaRPr>
          </a:p>
        </p:txBody>
      </p:sp>
      <p:pic>
        <p:nvPicPr>
          <p:cNvPr id="7" name="Picture 6" descr="fig2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6357" y="-482261"/>
            <a:ext cx="7010403" cy="907228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49627" y="1229154"/>
            <a:ext cx="201622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</a:t>
            </a:r>
            <a:r>
              <a:rPr lang="en-US" dirty="0" smtClean="0">
                <a:solidFill>
                  <a:prstClr val="black"/>
                </a:solidFill>
              </a:rPr>
              <a:t>lateaus </a:t>
            </a:r>
            <a:r>
              <a:rPr lang="en-US" dirty="0">
                <a:solidFill>
                  <a:prstClr val="black"/>
                </a:solidFill>
              </a:rPr>
              <a:t>seen in the </a:t>
            </a:r>
            <a:r>
              <a:rPr lang="en-US" dirty="0" smtClean="0">
                <a:solidFill>
                  <a:prstClr val="black"/>
                </a:solidFill>
              </a:rPr>
              <a:t>ratio 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prstClr val="black"/>
                </a:solidFill>
              </a:rPr>
              <a:t>σ</a:t>
            </a:r>
            <a:r>
              <a:rPr lang="en-US" baseline="-25000" dirty="0" err="1">
                <a:solidFill>
                  <a:prstClr val="black"/>
                </a:solidFill>
              </a:rPr>
              <a:t>A</a:t>
            </a:r>
            <a:r>
              <a:rPr lang="en-US" dirty="0">
                <a:solidFill>
                  <a:prstClr val="black"/>
                </a:solidFill>
              </a:rPr>
              <a:t>/A)/(</a:t>
            </a:r>
            <a:r>
              <a:rPr lang="en-US" dirty="0" err="1">
                <a:solidFill>
                  <a:prstClr val="black"/>
                </a:solidFill>
              </a:rPr>
              <a:t>σ</a:t>
            </a:r>
            <a:r>
              <a:rPr lang="en-US" baseline="-25000" dirty="0" err="1">
                <a:solidFill>
                  <a:prstClr val="black"/>
                </a:solidFill>
              </a:rPr>
              <a:t>D</a:t>
            </a:r>
            <a:r>
              <a:rPr lang="en-US" dirty="0">
                <a:solidFill>
                  <a:prstClr val="black"/>
                </a:solidFill>
              </a:rPr>
              <a:t>/2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Roughly </a:t>
            </a:r>
            <a:r>
              <a:rPr lang="en-US" dirty="0">
                <a:solidFill>
                  <a:prstClr val="black"/>
                </a:solidFill>
              </a:rPr>
              <a:t>A </a:t>
            </a:r>
            <a:r>
              <a:rPr lang="en-US" dirty="0" smtClean="0">
                <a:solidFill>
                  <a:prstClr val="black"/>
                </a:solidFill>
              </a:rPr>
              <a:t>independent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srgbClr val="7030A0"/>
                </a:solidFill>
              </a:rPr>
              <a:t>Understood as evidence for 2N short range correlations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516216" y="1525584"/>
            <a:ext cx="233411" cy="17284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35496" y="2739873"/>
            <a:ext cx="971600" cy="1872208"/>
          </a:xfrm>
          <a:prstGeom prst="ellipse">
            <a:avLst/>
          </a:prstGeom>
          <a:noFill/>
          <a:ln w="28575">
            <a:solidFill>
              <a:srgbClr val="9900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5659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762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The Deep </a:t>
            </a:r>
            <a:r>
              <a:rPr lang="en-US" dirty="0">
                <a:solidFill>
                  <a:srgbClr val="0000FF"/>
                </a:solidFill>
              </a:rPr>
              <a:t>I</a:t>
            </a:r>
            <a:r>
              <a:rPr lang="en-US" dirty="0" smtClean="0">
                <a:solidFill>
                  <a:srgbClr val="0000FF"/>
                </a:solidFill>
              </a:rPr>
              <a:t>nelastic EMC Effect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1516" y="917352"/>
            <a:ext cx="4022452" cy="5247952"/>
          </a:xfrm>
          <a:noFill/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The EMC effect is the observation that the ratio of nuclear DIS cross sections to deuterium is not one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EMC paper: J.J. </a:t>
            </a:r>
            <a:r>
              <a:rPr lang="en-US" sz="2000" dirty="0" err="1" smtClean="0">
                <a:solidFill>
                  <a:srgbClr val="0000FF"/>
                </a:solidFill>
              </a:rPr>
              <a:t>Aubert</a:t>
            </a:r>
            <a:r>
              <a:rPr lang="en-US" sz="2000" dirty="0" smtClean="0">
                <a:solidFill>
                  <a:srgbClr val="0000FF"/>
                </a:solidFill>
              </a:rPr>
              <a:t> et al. PLB 123 (1983) 275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Simple Parton Counting Expects One</a:t>
            </a:r>
          </a:p>
          <a:p>
            <a:pPr lvl="1"/>
            <a:r>
              <a:rPr lang="en-US" sz="2000" b="1" i="1" u="sng" dirty="0" smtClean="0">
                <a:solidFill>
                  <a:srgbClr val="7030A0"/>
                </a:solidFill>
              </a:rPr>
              <a:t>MANY Explanations, multiple experiments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Behavior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Q</a:t>
            </a:r>
            <a:r>
              <a:rPr lang="en-US" sz="2000" baseline="30000" dirty="0" smtClean="0">
                <a:solidFill>
                  <a:srgbClr val="0000FF"/>
                </a:solidFill>
              </a:rPr>
              <a:t>2</a:t>
            </a:r>
            <a:r>
              <a:rPr lang="en-US" sz="2000" dirty="0" smtClean="0">
                <a:solidFill>
                  <a:srgbClr val="0000FF"/>
                </a:solidFill>
              </a:rPr>
              <a:t>-independent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Universal </a:t>
            </a:r>
            <a:r>
              <a:rPr lang="en-US" sz="2000" dirty="0" err="1" smtClean="0">
                <a:solidFill>
                  <a:srgbClr val="0000FF"/>
                </a:solidFill>
              </a:rPr>
              <a:t>x</a:t>
            </a:r>
            <a:r>
              <a:rPr lang="en-US" sz="2000" dirty="0" smtClean="0">
                <a:solidFill>
                  <a:srgbClr val="0000FF"/>
                </a:solidFill>
              </a:rPr>
              <a:t>-dependence</a:t>
            </a:r>
            <a:r>
              <a:rPr lang="en-US" sz="2000" dirty="0" smtClean="0"/>
              <a:t> (shape)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Magnitude varies with A </a:t>
            </a:r>
            <a:r>
              <a:rPr lang="en-US" sz="2000" b="1" i="1" dirty="0" smtClean="0">
                <a:solidFill>
                  <a:srgbClr val="7030A0"/>
                </a:solidFill>
              </a:rPr>
              <a:t>– a density effect?....</a:t>
            </a:r>
          </a:p>
        </p:txBody>
      </p:sp>
      <p:pic>
        <p:nvPicPr>
          <p:cNvPr id="58372" name="Picture 4" descr="e139_alltar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7063" y="914400"/>
            <a:ext cx="455453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5029200" y="914400"/>
            <a:ext cx="3962400" cy="1588"/>
          </a:xfrm>
          <a:prstGeom prst="line">
            <a:avLst/>
          </a:prstGeom>
          <a:ln>
            <a:solidFill>
              <a:schemeClr val="tx1">
                <a:alpha val="43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08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41164"/>
          </a:xfrm>
          <a:ln/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Jefferson Lab EMC Effect Data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146" name="Rectangle 2"/>
          <p:cNvSpPr>
            <a:spLocks/>
          </p:cNvSpPr>
          <p:nvPr/>
        </p:nvSpPr>
        <p:spPr bwMode="auto">
          <a:xfrm>
            <a:off x="0" y="685800"/>
            <a:ext cx="9144000" cy="47803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/>
                <a:ea typeface=""/>
                <a:cs typeface="Times New Roman"/>
              </a:rPr>
              <a:t>J. </a:t>
            </a:r>
            <a:r>
              <a:rPr lang="en-US" sz="2000" dirty="0" err="1" smtClean="0">
                <a:solidFill>
                  <a:prstClr val="black"/>
                </a:solidFill>
                <a:latin typeface="Times New Roman"/>
                <a:ea typeface=""/>
                <a:cs typeface="Times New Roman"/>
              </a:rPr>
              <a:t>Seely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"/>
                <a:cs typeface="Times New Roman"/>
              </a:rPr>
              <a:t> </a:t>
            </a:r>
            <a:r>
              <a:rPr lang="en-US" sz="2000" i="1" dirty="0" smtClean="0">
                <a:solidFill>
                  <a:prstClr val="black"/>
                </a:solidFill>
                <a:latin typeface="Times New Roman"/>
                <a:ea typeface=""/>
                <a:cs typeface="Times New Roman"/>
              </a:rPr>
              <a:t>et al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"/>
                <a:cs typeface="Times New Roman"/>
              </a:rPr>
              <a:t>., Phy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Palatino" charset="0"/>
                <a:cs typeface="Times New Roman"/>
                <a:sym typeface="Palatino" charset="0"/>
              </a:rPr>
              <a:t>s, Rev. </a:t>
            </a:r>
            <a:r>
              <a:rPr lang="en-US" sz="2000" dirty="0" err="1" smtClean="0">
                <a:solidFill>
                  <a:prstClr val="black"/>
                </a:solidFill>
                <a:latin typeface="Times New Roman"/>
                <a:ea typeface="Palatino" charset="0"/>
                <a:cs typeface="Times New Roman"/>
                <a:sym typeface="Palatino" charset="0"/>
              </a:rPr>
              <a:t>Lett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Palatino" charset="0"/>
                <a:cs typeface="Times New Roman"/>
                <a:sym typeface="Palatino" charset="0"/>
              </a:rPr>
              <a:t>. </a:t>
            </a:r>
            <a:r>
              <a:rPr lang="en-US" sz="2000" b="1" dirty="0" smtClean="0">
                <a:solidFill>
                  <a:prstClr val="black"/>
                </a:solidFill>
                <a:latin typeface="Times New Roman"/>
                <a:ea typeface="Palatino" charset="0"/>
                <a:cs typeface="Times New Roman"/>
                <a:sym typeface="Palatino" charset="0"/>
              </a:rPr>
              <a:t>103 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Palatino" charset="0"/>
                <a:cs typeface="Times New Roman"/>
                <a:sym typeface="Palatino" charset="0"/>
              </a:rPr>
              <a:t>(2009) 202301.</a:t>
            </a:r>
            <a:endParaRPr lang="en-US" sz="2000" dirty="0">
              <a:solidFill>
                <a:prstClr val="black"/>
              </a:solidFill>
              <a:latin typeface="Times New Roman"/>
              <a:ea typeface="Palatino" charset="0"/>
              <a:cs typeface="Times New Roman"/>
              <a:sym typeface="Palatino" charset="0"/>
            </a:endParaRPr>
          </a:p>
        </p:txBody>
      </p:sp>
      <p:sp>
        <p:nvSpPr>
          <p:cNvPr id="6149" name="Rectangle 5"/>
          <p:cNvSpPr>
            <a:spLocks/>
          </p:cNvSpPr>
          <p:nvPr/>
        </p:nvSpPr>
        <p:spPr bwMode="auto">
          <a:xfrm>
            <a:off x="395536" y="4899193"/>
            <a:ext cx="6529181" cy="149180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252255" indent="-252255" defTabSz="457200" fontAlgn="auto">
              <a:spcBef>
                <a:spcPts val="0"/>
              </a:spcBef>
              <a:spcAft>
                <a:spcPts val="600"/>
              </a:spcAft>
              <a:buClr>
                <a:srgbClr val="0E002D"/>
              </a:buClr>
              <a:buSzPct val="80000"/>
              <a:buFont typeface="Palatino" charset="0"/>
              <a:buChar char="•"/>
            </a:pPr>
            <a:r>
              <a:rPr lang="en-US" dirty="0">
                <a:solidFill>
                  <a:srgbClr val="9900CC"/>
                </a:solidFill>
                <a:latin typeface="Times New Roman"/>
                <a:ea typeface="Palatino" charset="0"/>
                <a:cs typeface="Times New Roman"/>
                <a:sym typeface="Palatino" charset="0"/>
              </a:rPr>
              <a:t>S</a:t>
            </a:r>
            <a:r>
              <a:rPr lang="en-US" dirty="0" smtClean="0">
                <a:solidFill>
                  <a:srgbClr val="9900CC"/>
                </a:solidFill>
                <a:latin typeface="Times New Roman"/>
                <a:ea typeface="Palatino" charset="0"/>
                <a:cs typeface="Times New Roman"/>
                <a:sym typeface="Palatino" charset="0"/>
              </a:rPr>
              <a:t>lope </a:t>
            </a:r>
            <a:r>
              <a:rPr lang="en-US" dirty="0">
                <a:solidFill>
                  <a:srgbClr val="9900CC"/>
                </a:solidFill>
                <a:latin typeface="Times New Roman"/>
                <a:ea typeface="Palatino" charset="0"/>
                <a:cs typeface="Times New Roman"/>
                <a:sym typeface="Palatino" charset="0"/>
              </a:rPr>
              <a:t>of ratio </a:t>
            </a:r>
            <a:r>
              <a:rPr lang="en-US" i="1" dirty="0">
                <a:solidFill>
                  <a:srgbClr val="0E002D"/>
                </a:solidFill>
                <a:latin typeface="Times New Roman"/>
                <a:ea typeface="Times" charset="0"/>
                <a:cs typeface="Times New Roman"/>
                <a:sym typeface="Palatino" charset="0"/>
              </a:rPr>
              <a:t>σ</a:t>
            </a:r>
            <a:r>
              <a:rPr lang="en-US" baseline="-6000" dirty="0">
                <a:solidFill>
                  <a:srgbClr val="0E002D"/>
                </a:solidFill>
                <a:latin typeface="Times New Roman"/>
                <a:ea typeface="Palatino" charset="0"/>
                <a:cs typeface="Times New Roman"/>
                <a:sym typeface="Palatino" charset="0"/>
              </a:rPr>
              <a:t>A</a:t>
            </a:r>
            <a:r>
              <a:rPr lang="en-US" dirty="0">
                <a:solidFill>
                  <a:srgbClr val="0E002D"/>
                </a:solidFill>
                <a:latin typeface="Times New Roman"/>
                <a:ea typeface="Palatino" charset="0"/>
                <a:cs typeface="Times New Roman"/>
                <a:sym typeface="Palatino" charset="0"/>
              </a:rPr>
              <a:t>/</a:t>
            </a:r>
            <a:r>
              <a:rPr lang="en-US" i="1" dirty="0">
                <a:solidFill>
                  <a:srgbClr val="0E002D"/>
                </a:solidFill>
                <a:latin typeface="Times New Roman"/>
                <a:ea typeface="Times" charset="0"/>
                <a:cs typeface="Times New Roman"/>
                <a:sym typeface="Palatino" charset="0"/>
              </a:rPr>
              <a:t>σ</a:t>
            </a:r>
            <a:r>
              <a:rPr lang="en-US" baseline="-6000" dirty="0">
                <a:solidFill>
                  <a:srgbClr val="0E002D"/>
                </a:solidFill>
                <a:latin typeface="Times New Roman"/>
                <a:ea typeface="Palatino" charset="0"/>
                <a:cs typeface="Times New Roman"/>
                <a:sym typeface="Palatino" charset="0"/>
              </a:rPr>
              <a:t>D</a:t>
            </a:r>
            <a:r>
              <a:rPr lang="en-US" dirty="0">
                <a:solidFill>
                  <a:srgbClr val="0E002D"/>
                </a:solidFill>
                <a:latin typeface="Times New Roman"/>
                <a:ea typeface="Palatino" charset="0"/>
                <a:cs typeface="Times New Roman"/>
                <a:sym typeface="Palatino" charset="0"/>
              </a:rPr>
              <a:t> at EMC region.</a:t>
            </a:r>
          </a:p>
          <a:p>
            <a:pPr marL="252255" indent="-252255" defTabSz="457200" fontAlgn="auto">
              <a:spcBef>
                <a:spcPts val="0"/>
              </a:spcBef>
              <a:spcAft>
                <a:spcPts val="600"/>
              </a:spcAft>
              <a:buClr>
                <a:srgbClr val="0E002D"/>
              </a:buClr>
              <a:buSzPct val="80000"/>
              <a:buFont typeface="Palatino" charset="0"/>
              <a:buChar char="•"/>
            </a:pPr>
            <a:r>
              <a:rPr lang="en-US" i="1" u="sng" dirty="0">
                <a:solidFill>
                  <a:srgbClr val="0E002D"/>
                </a:solidFill>
                <a:latin typeface="Times New Roman"/>
                <a:ea typeface="Palatino" charset="0"/>
                <a:cs typeface="Times New Roman"/>
                <a:sym typeface="Palatino" charset="0"/>
              </a:rPr>
              <a:t>EMC effect correlated </a:t>
            </a:r>
            <a:r>
              <a:rPr lang="en-US" i="1" u="sng" dirty="0" smtClean="0">
                <a:solidFill>
                  <a:srgbClr val="0E002D"/>
                </a:solidFill>
                <a:latin typeface="Times New Roman"/>
                <a:ea typeface="Palatino" charset="0"/>
                <a:cs typeface="Times New Roman"/>
                <a:sym typeface="Palatino" charset="0"/>
              </a:rPr>
              <a:t>with </a:t>
            </a:r>
            <a:r>
              <a:rPr lang="en-US" b="1" i="1" u="sng" dirty="0" smtClean="0">
                <a:solidFill>
                  <a:srgbClr val="0070C0"/>
                </a:solidFill>
                <a:latin typeface="Times New Roman"/>
                <a:ea typeface="Palatino" charset="0"/>
                <a:cs typeface="Times New Roman"/>
                <a:sym typeface="Palatino" charset="0"/>
              </a:rPr>
              <a:t>local densit</a:t>
            </a:r>
            <a:r>
              <a:rPr lang="en-US" i="1" u="sng" dirty="0" smtClean="0">
                <a:solidFill>
                  <a:srgbClr val="0070C0"/>
                </a:solidFill>
                <a:latin typeface="Times New Roman"/>
                <a:ea typeface="Palatino" charset="0"/>
                <a:cs typeface="Times New Roman"/>
                <a:sym typeface="Palatino" charset="0"/>
              </a:rPr>
              <a:t>y not average density.</a:t>
            </a:r>
            <a:endParaRPr lang="en-US" i="1" u="sng" dirty="0">
              <a:solidFill>
                <a:srgbClr val="0070C0"/>
              </a:solidFill>
              <a:latin typeface="Times New Roman"/>
              <a:ea typeface="Palatino" charset="0"/>
              <a:cs typeface="Times New Roman"/>
              <a:sym typeface="Palatino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6216" y="4453885"/>
            <a:ext cx="2086000" cy="206439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8" name="Picture 7" descr="PRL_slope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670" y="1299716"/>
            <a:ext cx="4739834" cy="306538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 descr="q2dep_04_28_2009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397496"/>
            <a:ext cx="4201971" cy="2954511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2267744" y="3304704"/>
            <a:ext cx="144016" cy="1564456"/>
          </a:xfrm>
          <a:prstGeom prst="straightConnector1">
            <a:avLst/>
          </a:prstGeom>
          <a:ln w="38100">
            <a:solidFill>
              <a:srgbClr val="99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267744" y="3304704"/>
            <a:ext cx="2304256" cy="1594489"/>
          </a:xfrm>
          <a:prstGeom prst="straightConnector1">
            <a:avLst/>
          </a:prstGeom>
          <a:ln w="38100">
            <a:solidFill>
              <a:srgbClr val="99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861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LowQ2_FullRange_Fit_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66800"/>
            <a:ext cx="8604900" cy="480159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cs typeface="Arial" pitchFamily="34" charset="0"/>
              </a:rPr>
              <a:t> Holistic View of inclusive EMC &amp; SRC Data</a:t>
            </a:r>
            <a:endParaRPr lang="en-US" sz="4000" dirty="0">
              <a:solidFill>
                <a:srgbClr val="0000FF"/>
              </a:solidFill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858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S.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Malace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, D. Gaskell, D.H., I.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Cloet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, Int. J. Mod. Phys. E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23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(2014) 1430013</a:t>
            </a:r>
            <a:endParaRPr lang="en-US" sz="20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09800" y="1447800"/>
            <a:ext cx="1938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Q</a:t>
            </a:r>
            <a:r>
              <a:rPr lang="en-US" sz="2000" baseline="30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2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= 2.5 [GeV/c]</a:t>
            </a:r>
            <a:r>
              <a:rPr lang="en-US" sz="2000" baseline="30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2</a:t>
            </a:r>
            <a:endParaRPr lang="en-US" sz="2000" baseline="300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4019490"/>
            <a:ext cx="1298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FF"/>
                </a:solidFill>
                <a:latin typeface="Calibri"/>
                <a:ea typeface=""/>
                <a:cs typeface=""/>
              </a:rPr>
              <a:t>EMC Slope</a:t>
            </a:r>
            <a:endParaRPr lang="en-US" sz="2000" dirty="0">
              <a:solidFill>
                <a:srgbClr val="0000FF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57930" y="2190690"/>
            <a:ext cx="1414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F0000"/>
                </a:solidFill>
                <a:latin typeface="Calibri"/>
                <a:ea typeface=""/>
                <a:cs typeface=""/>
              </a:rPr>
              <a:t>SRC Plateau</a:t>
            </a:r>
            <a:endParaRPr lang="en-US" sz="2000" dirty="0">
              <a:solidFill>
                <a:srgbClr val="FF0000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639797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ea typeface=""/>
                <a:cs typeface="Arial" pitchFamily="34" charset="0"/>
              </a:rPr>
              <a:t>  Scaling plateaus are likely due to proton-nucleon 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ea typeface=""/>
                <a:cs typeface="Arial" pitchFamily="34" charset="0"/>
              </a:rPr>
              <a:t>local density 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ea typeface=""/>
                <a:cs typeface="Arial" pitchFamily="34" charset="0"/>
              </a:rPr>
              <a:t>correlations </a:t>
            </a:r>
          </a:p>
          <a:p>
            <a:pPr defTabSz="457200" fontAlgn="auto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ea typeface=""/>
                <a:cs typeface="Arial" pitchFamily="34" charset="0"/>
              </a:rPr>
              <a:t>  So could the 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ea typeface=""/>
                <a:cs typeface="Arial"/>
              </a:rPr>
              <a:t>EMC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ea typeface=""/>
                <a:cs typeface="Arial"/>
              </a:rPr>
              <a:t> slopes </a:t>
            </a:r>
            <a:r>
              <a:rPr lang="en-US" sz="2000" dirty="0" smtClean="0">
                <a:solidFill>
                  <a:prstClr val="black"/>
                </a:solidFill>
                <a:latin typeface="Arial"/>
                <a:ea typeface=""/>
                <a:cs typeface="Arial"/>
              </a:rPr>
              <a:t>(</a:t>
            </a:r>
            <a:r>
              <a:rPr lang="en-US" sz="2000" dirty="0" err="1" smtClean="0">
                <a:solidFill>
                  <a:prstClr val="black"/>
                </a:solidFill>
                <a:latin typeface="Arial"/>
                <a:ea typeface=""/>
                <a:cs typeface="Arial"/>
              </a:rPr>
              <a:t>x</a:t>
            </a:r>
            <a:r>
              <a:rPr lang="en-US" sz="2000" baseline="-25000" dirty="0" err="1" smtClean="0">
                <a:solidFill>
                  <a:prstClr val="black"/>
                </a:solidFill>
                <a:latin typeface="Arial"/>
                <a:ea typeface=""/>
                <a:cs typeface="Arial"/>
              </a:rPr>
              <a:t>B</a:t>
            </a:r>
            <a:r>
              <a:rPr lang="en-US" sz="2000" dirty="0" smtClean="0">
                <a:solidFill>
                  <a:prstClr val="black"/>
                </a:solidFill>
                <a:latin typeface="Arial"/>
                <a:ea typeface=""/>
                <a:cs typeface="Arial"/>
              </a:rPr>
              <a:t>&lt;0.7) and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ea typeface=""/>
                <a:cs typeface="Arial"/>
              </a:rPr>
              <a:t>SRC plateaus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ea typeface=""/>
                <a:cs typeface="Arial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Arial"/>
                <a:ea typeface=""/>
                <a:cs typeface="Arial"/>
              </a:rPr>
              <a:t>(</a:t>
            </a:r>
            <a:r>
              <a:rPr lang="en-US" sz="2000" dirty="0" err="1" smtClean="0">
                <a:solidFill>
                  <a:prstClr val="black"/>
                </a:solidFill>
                <a:latin typeface="Arial"/>
                <a:ea typeface=""/>
                <a:cs typeface="Arial"/>
              </a:rPr>
              <a:t>x</a:t>
            </a:r>
            <a:r>
              <a:rPr lang="en-US" sz="2000" baseline="-25000" dirty="0" err="1" smtClean="0">
                <a:solidFill>
                  <a:prstClr val="black"/>
                </a:solidFill>
                <a:latin typeface="Arial"/>
                <a:ea typeface=""/>
                <a:cs typeface="Arial"/>
              </a:rPr>
              <a:t>B</a:t>
            </a:r>
            <a:r>
              <a:rPr lang="en-US" sz="2000" dirty="0" smtClean="0">
                <a:solidFill>
                  <a:prstClr val="black"/>
                </a:solidFill>
                <a:latin typeface="Arial"/>
                <a:ea typeface=""/>
                <a:cs typeface="Arial"/>
              </a:rPr>
              <a:t>&gt;1.5) correlated?!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0" y="3048000"/>
            <a:ext cx="1462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  <a:ea typeface=""/>
                <a:cs typeface=""/>
              </a:rPr>
              <a:t>Fermi Motion</a:t>
            </a:r>
            <a:endParaRPr lang="en-US" sz="1800" dirty="0">
              <a:solidFill>
                <a:srgbClr val="FF0000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5400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r>
              <a:rPr lang="en-US" sz="4000" dirty="0" err="1" smtClean="0">
                <a:solidFill>
                  <a:srgbClr val="0000FF"/>
                </a:solidFill>
                <a:cs typeface="Arial" pitchFamily="34" charset="0"/>
              </a:rPr>
              <a:t>x</a:t>
            </a:r>
            <a:r>
              <a:rPr lang="en-US" sz="4000" dirty="0" smtClean="0">
                <a:solidFill>
                  <a:srgbClr val="0000FF"/>
                </a:solidFill>
                <a:cs typeface="Arial" pitchFamily="34" charset="0"/>
              </a:rPr>
              <a:t>&gt;1 Ratios and EMC Slope Correlation</a:t>
            </a:r>
            <a:endParaRPr lang="en-US" sz="4000" dirty="0">
              <a:solidFill>
                <a:srgbClr val="0000FF"/>
              </a:solidFill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762000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Calibri"/>
                <a:ea typeface=""/>
                <a:cs typeface=""/>
              </a:rPr>
              <a:t>L. W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einstein, 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"/>
                <a:cs typeface=""/>
              </a:rPr>
              <a:t>E.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Piasetzky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, 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"/>
                <a:cs typeface=""/>
              </a:rPr>
              <a:t>DH, J. Gomez, O. Hen, and R. </a:t>
            </a:r>
            <a:r>
              <a:rPr lang="en-US" sz="1600" dirty="0" err="1">
                <a:solidFill>
                  <a:prstClr val="black"/>
                </a:solidFill>
                <a:latin typeface="Calibri"/>
                <a:ea typeface=""/>
                <a:cs typeface=""/>
              </a:rPr>
              <a:t>Shneor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"/>
                <a:cs typeface=""/>
              </a:rPr>
              <a:t>, Phys. Rev. </a:t>
            </a:r>
            <a:r>
              <a:rPr lang="en-US" sz="1600" dirty="0" err="1">
                <a:solidFill>
                  <a:prstClr val="black"/>
                </a:solidFill>
                <a:latin typeface="Calibri"/>
                <a:ea typeface=""/>
                <a:cs typeface=""/>
              </a:rPr>
              <a:t>Lett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"/>
                <a:cs typeface=""/>
              </a:rPr>
              <a:t>. 106 (2011) 052301.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L. Weinstein </a:t>
            </a:r>
            <a:r>
              <a:rPr lang="en-US" sz="2000" i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et al.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, Phys. Rev.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Lett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.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106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(2011) 052301.</a:t>
            </a:r>
            <a:endParaRPr lang="en-US" sz="20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pic>
        <p:nvPicPr>
          <p:cNvPr id="5" name="Picture 4" descr="emc-srcEDITED_D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9173402" cy="51054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6292820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7030A0"/>
                </a:solidFill>
              </a:rPr>
              <a:t>Origin of the EMC effect? Not a smoking gun, but highly suggestive</a:t>
            </a:r>
            <a:r>
              <a:rPr lang="is-IS" sz="2000" i="1" dirty="0" smtClean="0">
                <a:solidFill>
                  <a:srgbClr val="7030A0"/>
                </a:solidFill>
              </a:rPr>
              <a:t>….</a:t>
            </a:r>
            <a:endParaRPr lang="en-US" sz="20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5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8382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EMC, x&gt;1 experiments to run in </a:t>
            </a:r>
            <a:r>
              <a:rPr lang="en-US" sz="3200" dirty="0" err="1" smtClean="0">
                <a:solidFill>
                  <a:schemeClr val="tx2"/>
                </a:solidFill>
              </a:rPr>
              <a:t>JLab</a:t>
            </a:r>
            <a:r>
              <a:rPr lang="en-US" sz="3200" dirty="0" smtClean="0">
                <a:solidFill>
                  <a:schemeClr val="tx2"/>
                </a:solidFill>
              </a:rPr>
              <a:t> Hall C </a:t>
            </a:r>
            <a:r>
              <a:rPr lang="en-US" sz="3200" i="1" u="sng" dirty="0" smtClean="0">
                <a:solidFill>
                  <a:srgbClr val="9900CC"/>
                </a:solidFill>
              </a:rPr>
              <a:t>this Fall</a:t>
            </a:r>
            <a:r>
              <a:rPr lang="en-US" sz="3200" dirty="0" smtClean="0">
                <a:solidFill>
                  <a:schemeClr val="tx2"/>
                </a:solidFill>
              </a:rPr>
              <a:t>!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412"/>
            <a:ext cx="8890000" cy="5549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5949280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Black = 6 GeV Hall C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3280" y="5949280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Red </a:t>
            </a:r>
            <a:r>
              <a:rPr lang="en-US" dirty="0" smtClean="0">
                <a:solidFill>
                  <a:srgbClr val="FF0000"/>
                </a:solidFill>
              </a:rPr>
              <a:t>= 6 GeV </a:t>
            </a:r>
            <a:r>
              <a:rPr lang="en-US" smtClean="0">
                <a:solidFill>
                  <a:srgbClr val="FF0000"/>
                </a:solidFill>
              </a:rPr>
              <a:t>Hall 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1268" y="5833104"/>
            <a:ext cx="4229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 smtClean="0">
                <a:solidFill>
                  <a:srgbClr val="0000FF"/>
                </a:solidFill>
              </a:rPr>
              <a:t>Blue = 12 GeV Hall C!!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(push up in x, Q</a:t>
            </a:r>
            <a:r>
              <a:rPr lang="en-US" baseline="30000" dirty="0" smtClean="0">
                <a:solidFill>
                  <a:prstClr val="black"/>
                </a:solidFill>
              </a:rPr>
              <a:t>2</a:t>
            </a:r>
            <a:r>
              <a:rPr lang="en-US" dirty="0" smtClean="0">
                <a:solidFill>
                  <a:prstClr val="black"/>
                </a:solidFill>
              </a:rPr>
              <a:t>, range of A)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33208" y="1340768"/>
            <a:ext cx="15121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900CC"/>
                </a:solidFill>
              </a:rPr>
              <a:t>3N plateau?</a:t>
            </a:r>
          </a:p>
          <a:p>
            <a:endParaRPr lang="en-US" dirty="0">
              <a:solidFill>
                <a:srgbClr val="9900CC"/>
              </a:solidFill>
            </a:endParaRPr>
          </a:p>
          <a:p>
            <a:r>
              <a:rPr lang="en-US" dirty="0" smtClean="0">
                <a:solidFill>
                  <a:srgbClr val="9900CC"/>
                </a:solidFill>
              </a:rPr>
              <a:t>Also </a:t>
            </a:r>
            <a:r>
              <a:rPr lang="en-US" baseline="30000" dirty="0" smtClean="0">
                <a:solidFill>
                  <a:srgbClr val="9900CC"/>
                </a:solidFill>
              </a:rPr>
              <a:t>3</a:t>
            </a:r>
            <a:r>
              <a:rPr lang="en-US" dirty="0" smtClean="0">
                <a:solidFill>
                  <a:srgbClr val="9900CC"/>
                </a:solidFill>
              </a:rPr>
              <a:t>H, </a:t>
            </a:r>
            <a:r>
              <a:rPr lang="en-US" baseline="30000" dirty="0" smtClean="0">
                <a:solidFill>
                  <a:srgbClr val="9900CC"/>
                </a:solidFill>
              </a:rPr>
              <a:t>3</a:t>
            </a:r>
            <a:r>
              <a:rPr lang="en-US" dirty="0" smtClean="0">
                <a:solidFill>
                  <a:srgbClr val="9900CC"/>
                </a:solidFill>
              </a:rPr>
              <a:t>He (</a:t>
            </a:r>
            <a:r>
              <a:rPr lang="en-US" dirty="0" err="1" smtClean="0">
                <a:solidFill>
                  <a:srgbClr val="9900CC"/>
                </a:solidFill>
              </a:rPr>
              <a:t>e,e’p</a:t>
            </a:r>
            <a:r>
              <a:rPr lang="en-US" dirty="0" smtClean="0">
                <a:solidFill>
                  <a:srgbClr val="9900CC"/>
                </a:solidFill>
              </a:rPr>
              <a:t>) in Hall A</a:t>
            </a:r>
          </a:p>
          <a:p>
            <a:endParaRPr lang="en-US" dirty="0">
              <a:solidFill>
                <a:srgbClr val="9900CC"/>
              </a:solidFill>
            </a:endParaRPr>
          </a:p>
          <a:p>
            <a:r>
              <a:rPr lang="en-US" dirty="0" smtClean="0">
                <a:solidFill>
                  <a:srgbClr val="9900CC"/>
                </a:solidFill>
              </a:rPr>
              <a:t>More!</a:t>
            </a:r>
          </a:p>
          <a:p>
            <a:endParaRPr lang="en-US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39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2"/>
          <p:cNvSpPr txBox="1">
            <a:spLocks noChangeArrowheads="1"/>
          </p:cNvSpPr>
          <p:nvPr/>
        </p:nvSpPr>
        <p:spPr bwMode="auto">
          <a:xfrm>
            <a:off x="152400" y="5562600"/>
            <a:ext cx="19050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0" hangingPunct="0"/>
            <a:endParaRPr lang="en-US" altLang="x-none" smtClean="0">
              <a:solidFill>
                <a:srgbClr val="FFFFFF"/>
              </a:solidFill>
              <a:cs typeface=""/>
            </a:endParaRPr>
          </a:p>
        </p:txBody>
      </p:sp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152400" y="5867400"/>
            <a:ext cx="25908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0" hangingPunct="0"/>
            <a:endParaRPr lang="en-US" altLang="x-none" smtClean="0">
              <a:solidFill>
                <a:srgbClr val="FFFFFF"/>
              </a:solidFill>
              <a:cs typeface=""/>
            </a:endParaRPr>
          </a:p>
        </p:txBody>
      </p:sp>
      <p:sp>
        <p:nvSpPr>
          <p:cNvPr id="227332" name="Rectangle 4"/>
          <p:cNvSpPr>
            <a:spLocks noGrp="1" noChangeArrowheads="1"/>
          </p:cNvSpPr>
          <p:nvPr>
            <p:ph type="title"/>
          </p:nvPr>
        </p:nvSpPr>
        <p:spPr>
          <a:xfrm>
            <a:off x="539552" y="-171400"/>
            <a:ext cx="8534400" cy="1143000"/>
          </a:xfrm>
        </p:spPr>
        <p:txBody>
          <a:bodyPr lIns="92150" tIns="46074" rIns="92150" bIns="46074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x-none" sz="2800" b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Duality and the EMC </a:t>
            </a:r>
            <a:r>
              <a:rPr lang="en-GB" altLang="x-none" sz="28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Effect (Neutrino friends take note!)</a:t>
            </a:r>
            <a:endParaRPr lang="en-GB" altLang="x-none" sz="28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charset="0"/>
            </a:endParaRPr>
          </a:p>
        </p:txBody>
      </p:sp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152400" y="1268760"/>
            <a:ext cx="3810000" cy="428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9" tIns="46795" rIns="89989" bIns="46795">
            <a:spAutoFit/>
          </a:bodyPr>
          <a:lstStyle>
            <a:lvl1pPr marL="342900" indent="-34290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0" hangingPunct="0">
              <a:spcBef>
                <a:spcPts val="1250"/>
              </a:spcBef>
              <a:buSzPct val="100000"/>
              <a:buFont typeface="Arial" charset="0"/>
              <a:buChar char="•"/>
            </a:pPr>
            <a:r>
              <a:rPr lang="en-GB" altLang="x-none" i="1" dirty="0" smtClean="0">
                <a:solidFill>
                  <a:srgbClr val="FF0000"/>
                </a:solidFill>
                <a:cs typeface=""/>
              </a:rPr>
              <a:t>Red = resonance region data</a:t>
            </a:r>
          </a:p>
          <a:p>
            <a:pPr eaLnBrk="0" hangingPunct="0">
              <a:spcBef>
                <a:spcPts val="1250"/>
              </a:spcBef>
              <a:buSzPct val="100000"/>
              <a:buFont typeface="Arial" charset="0"/>
              <a:buChar char="•"/>
            </a:pPr>
            <a:r>
              <a:rPr lang="en-GB" altLang="x-none" dirty="0" smtClean="0">
                <a:solidFill>
                  <a:srgbClr val="3333CC"/>
                </a:solidFill>
                <a:cs typeface=""/>
              </a:rPr>
              <a:t>Blue, </a:t>
            </a:r>
            <a:r>
              <a:rPr lang="en-GB" altLang="x-none" dirty="0" smtClean="0">
                <a:solidFill>
                  <a:srgbClr val="CC00CC"/>
                </a:solidFill>
                <a:cs typeface=""/>
              </a:rPr>
              <a:t>purple, </a:t>
            </a:r>
            <a:r>
              <a:rPr lang="en-GB" altLang="x-none" dirty="0" smtClean="0">
                <a:solidFill>
                  <a:srgbClr val="186A18"/>
                </a:solidFill>
                <a:cs typeface=""/>
              </a:rPr>
              <a:t>green = </a:t>
            </a:r>
            <a:r>
              <a:rPr lang="en-GB" altLang="x-none" dirty="0" smtClean="0">
                <a:solidFill>
                  <a:srgbClr val="3333CC"/>
                </a:solidFill>
                <a:cs typeface=""/>
              </a:rPr>
              <a:t>deep inelastic data from SLAC, EMC</a:t>
            </a:r>
            <a:endParaRPr lang="en-GB" altLang="x-none" dirty="0" smtClean="0">
              <a:solidFill>
                <a:srgbClr val="003399"/>
              </a:solidFill>
              <a:cs typeface=""/>
            </a:endParaRPr>
          </a:p>
          <a:p>
            <a:pPr eaLnBrk="0" hangingPunct="0">
              <a:spcBef>
                <a:spcPts val="1250"/>
              </a:spcBef>
              <a:buSzPct val="100000"/>
              <a:buFont typeface="Arial" charset="0"/>
              <a:buChar char="•"/>
            </a:pPr>
            <a:r>
              <a:rPr lang="en-GB" altLang="x-none" dirty="0" smtClean="0">
                <a:solidFill>
                  <a:srgbClr val="000000"/>
                </a:solidFill>
                <a:cs typeface=""/>
              </a:rPr>
              <a:t>Medium modifications to the structure functions </a:t>
            </a:r>
            <a:r>
              <a:rPr lang="en-GB" altLang="x-none" b="1" i="1" dirty="0" smtClean="0">
                <a:solidFill>
                  <a:srgbClr val="000000"/>
                </a:solidFill>
                <a:cs typeface=""/>
              </a:rPr>
              <a:t>are the same</a:t>
            </a:r>
            <a:r>
              <a:rPr lang="en-GB" altLang="x-none" dirty="0" smtClean="0">
                <a:solidFill>
                  <a:srgbClr val="000000"/>
                </a:solidFill>
                <a:cs typeface=""/>
              </a:rPr>
              <a:t> in the resonance region as in the DIS</a:t>
            </a:r>
          </a:p>
          <a:p>
            <a:pPr eaLnBrk="0" hangingPunct="0">
              <a:spcBef>
                <a:spcPts val="1250"/>
              </a:spcBef>
              <a:buSzPct val="100000"/>
              <a:buFont typeface="Arial" charset="0"/>
              <a:buChar char="•"/>
            </a:pPr>
            <a:r>
              <a:rPr lang="en-GB" altLang="x-none" i="1" u="sng" dirty="0" smtClean="0">
                <a:solidFill>
                  <a:srgbClr val="9900CC"/>
                </a:solidFill>
                <a:cs typeface=""/>
              </a:rPr>
              <a:t>Duality observed in nuclei</a:t>
            </a:r>
          </a:p>
        </p:txBody>
      </p:sp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990600"/>
            <a:ext cx="4848225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5" name="Text Box 7"/>
          <p:cNvSpPr txBox="1">
            <a:spLocks noChangeArrowheads="1"/>
          </p:cNvSpPr>
          <p:nvPr/>
        </p:nvSpPr>
        <p:spPr bwMode="auto">
          <a:xfrm>
            <a:off x="5562600" y="11430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solidFill>
                  <a:srgbClr val="660066"/>
                </a:solidFill>
                <a:latin typeface="Times New Roman" charset="0"/>
                <a:ea typeface="ＭＳ Ｐゴシック" charset="0"/>
                <a:cs typeface=""/>
              </a:rPr>
              <a:t>C/D</a:t>
            </a:r>
          </a:p>
        </p:txBody>
      </p:sp>
      <p:sp>
        <p:nvSpPr>
          <p:cNvPr id="227336" name="Text Box 8"/>
          <p:cNvSpPr txBox="1">
            <a:spLocks noChangeArrowheads="1"/>
          </p:cNvSpPr>
          <p:nvPr/>
        </p:nvSpPr>
        <p:spPr bwMode="auto">
          <a:xfrm>
            <a:off x="5562600" y="27432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solidFill>
                  <a:srgbClr val="660066"/>
                </a:solidFill>
                <a:latin typeface="Times New Roman" charset="0"/>
                <a:ea typeface="ＭＳ Ｐゴシック" charset="0"/>
                <a:cs typeface=""/>
              </a:rPr>
              <a:t>Fe/D</a:t>
            </a:r>
          </a:p>
        </p:txBody>
      </p:sp>
      <p:sp>
        <p:nvSpPr>
          <p:cNvPr id="227337" name="Text Box 9"/>
          <p:cNvSpPr txBox="1">
            <a:spLocks noChangeArrowheads="1"/>
          </p:cNvSpPr>
          <p:nvPr/>
        </p:nvSpPr>
        <p:spPr bwMode="auto">
          <a:xfrm>
            <a:off x="5562600" y="44958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>
                <a:solidFill>
                  <a:srgbClr val="660066"/>
                </a:solidFill>
                <a:latin typeface="Times New Roman" charset="0"/>
                <a:ea typeface="ＭＳ Ｐゴシック" charset="0"/>
                <a:cs typeface=""/>
              </a:rPr>
              <a:t>Au/D</a:t>
            </a:r>
          </a:p>
        </p:txBody>
      </p:sp>
      <p:sp>
        <p:nvSpPr>
          <p:cNvPr id="31753" name="TextBox 1"/>
          <p:cNvSpPr txBox="1">
            <a:spLocks noChangeArrowheads="1"/>
          </p:cNvSpPr>
          <p:nvPr/>
        </p:nvSpPr>
        <p:spPr bwMode="auto">
          <a:xfrm>
            <a:off x="1219200" y="5791200"/>
            <a:ext cx="3581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0" hangingPunct="0"/>
            <a:r>
              <a:rPr lang="en-US" altLang="x-none" sz="1600" smtClean="0">
                <a:solidFill>
                  <a:srgbClr val="000000"/>
                </a:solidFill>
                <a:latin typeface="Calibri" charset="0"/>
                <a:cs typeface=""/>
              </a:rPr>
              <a:t>J. Arrington,  R. Ent, CK, J. Mammei, I. Niculescu, </a:t>
            </a:r>
            <a:r>
              <a:rPr lang="en-US" altLang="x-none" sz="1600" b="1" smtClean="0">
                <a:solidFill>
                  <a:srgbClr val="000000"/>
                </a:solidFill>
                <a:latin typeface="Calibri" charset="0"/>
                <a:cs typeface=""/>
              </a:rPr>
              <a:t>Phys.Rev. C73 (2006) 035205</a:t>
            </a:r>
            <a:r>
              <a:rPr lang="en-US" altLang="x-none" sz="1600" smtClean="0">
                <a:solidFill>
                  <a:srgbClr val="000000"/>
                </a:solidFill>
                <a:latin typeface="Calibri" charset="0"/>
                <a:cs typeface="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4016" y="837873"/>
            <a:ext cx="5436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smtClean="0">
                <a:solidFill>
                  <a:srgbClr val="000000"/>
                </a:solidFill>
              </a:rPr>
              <a:t>See S. </a:t>
            </a:r>
            <a:r>
              <a:rPr lang="en-US" sz="2200" i="1" dirty="0" err="1" smtClean="0">
                <a:solidFill>
                  <a:srgbClr val="000000"/>
                </a:solidFill>
              </a:rPr>
              <a:t>Malace</a:t>
            </a:r>
            <a:r>
              <a:rPr lang="en-US" sz="2200" i="1" dirty="0" smtClean="0">
                <a:solidFill>
                  <a:srgbClr val="000000"/>
                </a:solidFill>
              </a:rPr>
              <a:t> lectures for duality!</a:t>
            </a:r>
            <a:endParaRPr lang="en-US" sz="22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4447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6512" y="83096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Lecture Scheme - I</a:t>
            </a:r>
            <a:endParaRPr lang="en-US" b="0" kern="1200" cap="small" spc="300" dirty="0">
              <a:solidFill>
                <a:srgbClr val="FF0000"/>
              </a:solidFill>
              <a:latin typeface="Times New Roman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929944"/>
            <a:ext cx="372929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1"/>
            <a:r>
              <a:rPr lang="en-US" sz="1800" b="1" dirty="0" smtClean="0">
                <a:solidFill>
                  <a:srgbClr val="FF0000"/>
                </a:solidFill>
                <a:latin typeface="Tahoma"/>
                <a:cs typeface="Tahoma"/>
              </a:rPr>
              <a:t>DAY 1 </a:t>
            </a:r>
          </a:p>
          <a:p>
            <a:pPr marL="522900" lvl="1" indent="-342900">
              <a:buClr>
                <a:srgbClr val="00B050"/>
              </a:buClr>
              <a:buFont typeface="Wingdings" charset="2"/>
              <a:buChar char="ü"/>
            </a:pPr>
            <a:r>
              <a:rPr lang="en-US" sz="1800" dirty="0" smtClean="0">
                <a:solidFill>
                  <a:srgbClr val="000000"/>
                </a:solidFill>
                <a:latin typeface="Tahoma"/>
                <a:cs typeface="Tahoma"/>
              </a:rPr>
              <a:t>Introduction</a:t>
            </a:r>
          </a:p>
          <a:p>
            <a:pPr marL="522900" lvl="1" indent="-342900">
              <a:buClr>
                <a:srgbClr val="00B050"/>
              </a:buClr>
              <a:buFont typeface="Wingdings" charset="2"/>
              <a:buChar char="ü"/>
            </a:pPr>
            <a:r>
              <a:rPr lang="en-US" sz="1800" dirty="0" smtClean="0">
                <a:solidFill>
                  <a:srgbClr val="000000"/>
                </a:solidFill>
                <a:latin typeface="Tahoma"/>
                <a:cs typeface="Tahoma"/>
              </a:rPr>
              <a:t>History and Basics of Electron Scattering </a:t>
            </a:r>
            <a:r>
              <a:rPr lang="en-US" sz="1800" i="1" dirty="0" smtClean="0">
                <a:solidFill>
                  <a:srgbClr val="000000"/>
                </a:solidFill>
                <a:latin typeface="Tahoma"/>
                <a:cs typeface="Tahoma"/>
              </a:rPr>
              <a:t>– Some Reminders</a:t>
            </a:r>
          </a:p>
          <a:p>
            <a:pPr marL="522900" lvl="1" indent="-342900">
              <a:buClr>
                <a:srgbClr val="00B050"/>
              </a:buClr>
              <a:buFont typeface="Wingdings" charset="2"/>
              <a:buChar char="ü"/>
            </a:pPr>
            <a:r>
              <a:rPr lang="en-US" sz="1800" dirty="0" smtClean="0">
                <a:solidFill>
                  <a:srgbClr val="000000"/>
                </a:solidFill>
                <a:latin typeface="Tahoma"/>
                <a:cs typeface="Tahoma"/>
              </a:rPr>
              <a:t>Jefferson Lab</a:t>
            </a:r>
          </a:p>
          <a:p>
            <a:pPr marL="522900" lvl="1" indent="-342900">
              <a:buClr>
                <a:srgbClr val="E9850B"/>
              </a:buClr>
              <a:buFont typeface="Wingdings" charset="2"/>
              <a:buChar char="ü"/>
            </a:pPr>
            <a:r>
              <a:rPr lang="en-US" sz="1800" dirty="0" smtClean="0">
                <a:solidFill>
                  <a:srgbClr val="000000"/>
                </a:solidFill>
                <a:latin typeface="Tahoma"/>
                <a:cs typeface="Tahoma"/>
              </a:rPr>
              <a:t>1D to 3D Nucleon Structure</a:t>
            </a:r>
          </a:p>
          <a:p>
            <a:pPr marL="980100" lvl="2" indent="-342900">
              <a:buClr>
                <a:srgbClr val="E9850B"/>
              </a:buClr>
              <a:buFont typeface="Wingdings" charset="2"/>
              <a:buChar char="ü"/>
            </a:pPr>
            <a:r>
              <a:rPr lang="en-US" sz="1800" dirty="0" smtClean="0">
                <a:solidFill>
                  <a:srgbClr val="000000"/>
                </a:solidFill>
                <a:latin typeface="Tahoma"/>
                <a:cs typeface="Tahoma"/>
              </a:rPr>
              <a:t>Form Factors and PDFs</a:t>
            </a:r>
          </a:p>
          <a:p>
            <a:pPr marL="980100" lvl="2" indent="-342900">
              <a:buClr>
                <a:srgbClr val="FF0000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rgbClr val="000000"/>
                </a:solidFill>
                <a:latin typeface="Tahoma"/>
                <a:cs typeface="Tahoma"/>
              </a:rPr>
              <a:t>Large x</a:t>
            </a:r>
          </a:p>
          <a:p>
            <a:pPr marL="522900" lvl="1" indent="-342900">
              <a:buClr>
                <a:srgbClr val="FF0000"/>
              </a:buClr>
              <a:buFont typeface="Wingdings" charset="2"/>
              <a:buChar char="§"/>
            </a:pPr>
            <a:r>
              <a:rPr lang="en-US" sz="1800" dirty="0">
                <a:solidFill>
                  <a:srgbClr val="000000"/>
                </a:solidFill>
                <a:latin typeface="Tahoma"/>
                <a:cs typeface="Tahoma"/>
              </a:rPr>
              <a:t>Nucleons in the Nuclear Medium</a:t>
            </a:r>
          </a:p>
          <a:p>
            <a:pPr marL="522900" lvl="1" indent="-342900">
              <a:buClr>
                <a:srgbClr val="FF0000"/>
              </a:buClr>
              <a:buFont typeface="Wingdings" charset="2"/>
              <a:buChar char="§"/>
            </a:pPr>
            <a:endParaRPr lang="en-US" sz="1800" dirty="0" smtClean="0">
              <a:solidFill>
                <a:srgbClr val="000000"/>
              </a:solidFill>
              <a:latin typeface="Tahoma"/>
              <a:cs typeface="Tahoma"/>
            </a:endParaRPr>
          </a:p>
          <a:p>
            <a:pPr marL="180000" lvl="1"/>
            <a:r>
              <a:rPr lang="en-US" sz="1800" b="1" dirty="0" smtClean="0">
                <a:solidFill>
                  <a:srgbClr val="FF0000"/>
                </a:solidFill>
                <a:latin typeface="Tahoma"/>
                <a:cs typeface="Tahoma"/>
              </a:rPr>
              <a:t>DAY 2 </a:t>
            </a:r>
          </a:p>
          <a:p>
            <a:pPr marL="522900" lvl="1" indent="-342900">
              <a:buClr>
                <a:srgbClr val="FF0000"/>
              </a:buClr>
              <a:buFont typeface="Wingdings" charset="2"/>
              <a:buChar char="§"/>
            </a:pPr>
            <a:r>
              <a:rPr lang="en-US" sz="1800" i="1" dirty="0" smtClean="0">
                <a:solidFill>
                  <a:srgbClr val="000000"/>
                </a:solidFill>
                <a:latin typeface="Tahoma"/>
                <a:cs typeface="Tahoma"/>
              </a:rPr>
              <a:t>Finish What I Didn’t Yet From Day 1!</a:t>
            </a:r>
            <a:endParaRPr lang="en-US" sz="1800" b="1" i="1" dirty="0">
              <a:solidFill>
                <a:srgbClr val="FF0000"/>
              </a:solidFill>
              <a:latin typeface="Tahoma"/>
              <a:cs typeface="Tahoma"/>
            </a:endParaRPr>
          </a:p>
          <a:p>
            <a:pPr marL="522900" lvl="1" indent="-342900">
              <a:buClr>
                <a:srgbClr val="FF0000"/>
              </a:buClr>
              <a:buFont typeface="Wingdings" charset="2"/>
              <a:buChar char="§"/>
            </a:pPr>
            <a:r>
              <a:rPr lang="en-US" sz="1800" dirty="0">
                <a:solidFill>
                  <a:srgbClr val="000000"/>
                </a:solidFill>
                <a:latin typeface="Tahoma"/>
                <a:cs typeface="Tahoma"/>
              </a:rPr>
              <a:t>The Electron Ion Collider</a:t>
            </a:r>
            <a:endParaRPr lang="en-US" sz="1800" b="1" dirty="0">
              <a:solidFill>
                <a:srgbClr val="FF0000"/>
              </a:solidFill>
              <a:latin typeface="Tahoma"/>
              <a:cs typeface="Tahoma"/>
            </a:endParaRPr>
          </a:p>
          <a:p>
            <a:pPr marL="522900" lvl="1" indent="-342900">
              <a:buClr>
                <a:srgbClr val="FF0000"/>
              </a:buClr>
              <a:buFont typeface="Wingdings" charset="2"/>
              <a:buChar char="§"/>
            </a:pPr>
            <a:endParaRPr lang="en-US" sz="1800" i="1" dirty="0" smtClean="0">
              <a:solidFill>
                <a:srgbClr val="000000"/>
              </a:solidFill>
              <a:latin typeface="Tahoma"/>
              <a:cs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018" y="849655"/>
            <a:ext cx="9112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</a:rPr>
              <a:t>in·ter·face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ˈin(t)</a:t>
            </a:r>
            <a:r>
              <a:rPr lang="en-US" sz="1800" dirty="0" err="1">
                <a:solidFill>
                  <a:srgbClr val="000000"/>
                </a:solidFill>
              </a:rPr>
              <a:t>ərˌ</a:t>
            </a:r>
            <a:r>
              <a:rPr lang="en-US" sz="1800" dirty="0" err="1" smtClean="0">
                <a:solidFill>
                  <a:srgbClr val="000000"/>
                </a:solidFill>
              </a:rPr>
              <a:t>fās</a:t>
            </a:r>
            <a:r>
              <a:rPr lang="en-US" sz="1800" dirty="0" smtClean="0">
                <a:solidFill>
                  <a:srgbClr val="000000"/>
                </a:solidFill>
              </a:rPr>
              <a:t>/  </a:t>
            </a:r>
            <a:r>
              <a:rPr lang="en-US" sz="1800" i="1" dirty="0" smtClean="0">
                <a:solidFill>
                  <a:srgbClr val="000000"/>
                </a:solidFill>
              </a:rPr>
              <a:t>noun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1. </a:t>
            </a:r>
            <a:r>
              <a:rPr lang="en-US" sz="1800" dirty="0" smtClean="0">
                <a:solidFill>
                  <a:srgbClr val="000000"/>
                </a:solidFill>
              </a:rPr>
              <a:t>a </a:t>
            </a:r>
            <a:r>
              <a:rPr lang="en-US" sz="1800" dirty="0">
                <a:solidFill>
                  <a:srgbClr val="000000"/>
                </a:solidFill>
              </a:rPr>
              <a:t>point where two systems, subjects, </a:t>
            </a:r>
            <a:r>
              <a:rPr lang="en-US" sz="1800" dirty="0" smtClean="0">
                <a:solidFill>
                  <a:srgbClr val="000000"/>
                </a:solidFill>
              </a:rPr>
              <a:t>etc</a:t>
            </a:r>
            <a:r>
              <a:rPr lang="en-US" sz="1800" dirty="0">
                <a:solidFill>
                  <a:srgbClr val="000000"/>
                </a:solidFill>
              </a:rPr>
              <a:t>., meet and interact</a:t>
            </a:r>
            <a:r>
              <a:rPr lang="en-US" sz="1800" dirty="0" smtClean="0">
                <a:solidFill>
                  <a:srgbClr val="000000"/>
                </a:solidFill>
              </a:rPr>
              <a:t>.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100" y="764704"/>
            <a:ext cx="2628900" cy="309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542" y="3863504"/>
            <a:ext cx="3439828" cy="25898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298" y="4319736"/>
            <a:ext cx="3810000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36" y="2592700"/>
            <a:ext cx="2962318" cy="214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5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6852959" y="6263218"/>
            <a:ext cx="1877910" cy="330504"/>
          </a:xfrm>
          <a:prstGeom prst="rect">
            <a:avLst/>
          </a:prstGeom>
        </p:spPr>
        <p:txBody>
          <a:bodyPr lIns="86433" tIns="43217" rIns="86433" bIns="43217" anchor="ctr"/>
          <a:lstStyle/>
          <a:p>
            <a:pPr algn="r" defTabSz="439100"/>
            <a:fld id="{F5669CB6-2A28-4D51-897D-F65C5EEE848E}" type="slidenum">
              <a:rPr lang="en-US" sz="2118">
                <a:solidFill>
                  <a:srgbClr val="8B8B8B"/>
                </a:solidFill>
                <a:latin typeface="Calibri"/>
                <a:ea typeface="ＭＳ Ｐゴシック" charset="0"/>
                <a:cs typeface="DejaVu Sans" charset="0"/>
              </a:rPr>
              <a:pPr algn="r" defTabSz="439100"/>
              <a:t>20</a:t>
            </a:fld>
            <a:endParaRPr sz="2118" dirty="0">
              <a:solidFill>
                <a:srgbClr val="FFFFFF"/>
              </a:solidFill>
              <a:latin typeface="Arial" charset="0"/>
              <a:ea typeface="ＭＳ Ｐゴシック" charset="0"/>
              <a:cs typeface="DejaVu Sans" charset="0"/>
            </a:endParaRPr>
          </a:p>
        </p:txBody>
      </p:sp>
      <p:pic>
        <p:nvPicPr>
          <p:cNvPr id="3" name="Picture 2" descr="MINERv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6" y="609601"/>
            <a:ext cx="3750715" cy="6007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-164401"/>
            <a:ext cx="7898686" cy="1155001"/>
          </a:xfrm>
        </p:spPr>
        <p:txBody>
          <a:bodyPr/>
          <a:lstStyle/>
          <a:p>
            <a:r>
              <a:rPr lang="en-US" sz="2559" dirty="0">
                <a:solidFill>
                  <a:srgbClr val="000090"/>
                </a:solidFill>
              </a:rPr>
              <a:t>Experimental Studies of Nuclear Effects with Neutrinos: </a:t>
            </a:r>
            <a:r>
              <a:rPr lang="en-US" sz="1941" i="1" dirty="0">
                <a:solidFill>
                  <a:srgbClr val="000090"/>
                </a:solidFill>
              </a:rPr>
              <a:t>until recently essentially NON-EXISTENT</a:t>
            </a:r>
            <a:endParaRPr lang="en-US" sz="2559" i="1" dirty="0">
              <a:solidFill>
                <a:srgbClr val="00009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10535" y="838101"/>
            <a:ext cx="5533465" cy="2109229"/>
          </a:xfrm>
          <a:prstGeom prst="rect">
            <a:avLst/>
          </a:prstGeom>
          <a:noFill/>
        </p:spPr>
        <p:txBody>
          <a:bodyPr wrap="square" lIns="87814" tIns="43909" rIns="87814" bIns="43909" rtlCol="0">
            <a:spAutoFit/>
          </a:bodyPr>
          <a:lstStyle/>
          <a:p>
            <a:pPr defTabSz="439100">
              <a:lnSpc>
                <a:spcPct val="93000"/>
              </a:lnSpc>
            </a:pPr>
            <a:r>
              <a:rPr lang="en-US" sz="1765" dirty="0" err="1" smtClean="0">
                <a:latin typeface="Arial" charset="0"/>
                <a:ea typeface="ＭＳ Ｐゴシック" charset="0"/>
                <a:cs typeface="DejaVu Sans" charset="0"/>
              </a:rPr>
              <a:t>kT</a:t>
            </a:r>
            <a:r>
              <a:rPr lang="en-US" sz="1765" dirty="0" smtClean="0">
                <a:latin typeface="Arial" charset="0"/>
                <a:ea typeface="ＭＳ Ｐゴシック" charset="0"/>
                <a:cs typeface="DejaVu Sans" charset="0"/>
              </a:rPr>
              <a:t> detector systems </a:t>
            </a:r>
            <a:r>
              <a:rPr lang="en-US" sz="1765" i="1" dirty="0" smtClean="0">
                <a:latin typeface="Arial" charset="0"/>
                <a:ea typeface="ＭＳ Ｐゴシック" charset="0"/>
                <a:cs typeface="DejaVu Sans" charset="0"/>
              </a:rPr>
              <a:t>– nuclear effects can matter!</a:t>
            </a:r>
          </a:p>
          <a:p>
            <a:pPr defTabSz="439100">
              <a:lnSpc>
                <a:spcPct val="93000"/>
              </a:lnSpc>
            </a:pPr>
            <a:endParaRPr lang="en-US" sz="1765" i="1" dirty="0">
              <a:solidFill>
                <a:srgbClr val="660066"/>
              </a:solidFill>
              <a:latin typeface="Arial" charset="0"/>
              <a:ea typeface="ＭＳ Ｐゴシック" charset="0"/>
              <a:cs typeface="DejaVu Sans" charset="0"/>
            </a:endParaRPr>
          </a:p>
          <a:p>
            <a:pPr defTabSz="439100">
              <a:lnSpc>
                <a:spcPct val="93000"/>
              </a:lnSpc>
            </a:pPr>
            <a:r>
              <a:rPr lang="en-US" sz="1765" dirty="0" smtClean="0">
                <a:solidFill>
                  <a:srgbClr val="660066"/>
                </a:solidFill>
                <a:latin typeface="Arial" charset="0"/>
                <a:ea typeface="ＭＳ Ｐゴシック" charset="0"/>
                <a:cs typeface="DejaVu Sans" charset="0"/>
              </a:rPr>
              <a:t>Data </a:t>
            </a:r>
            <a:r>
              <a:rPr lang="en-US" sz="1765" dirty="0">
                <a:solidFill>
                  <a:srgbClr val="660066"/>
                </a:solidFill>
                <a:latin typeface="Arial" charset="0"/>
                <a:ea typeface="ＭＳ Ｐゴシック" charset="0"/>
                <a:cs typeface="DejaVu Sans" charset="0"/>
              </a:rPr>
              <a:t>now coming from </a:t>
            </a:r>
            <a:r>
              <a:rPr lang="en-US" sz="1765" dirty="0" err="1">
                <a:solidFill>
                  <a:srgbClr val="660066"/>
                </a:solidFill>
                <a:latin typeface="Arial" charset="0"/>
                <a:ea typeface="ＭＳ Ｐゴシック" charset="0"/>
                <a:cs typeface="DejaVu Sans" charset="0"/>
              </a:rPr>
              <a:t>MINERvA</a:t>
            </a:r>
            <a:r>
              <a:rPr lang="en-US" sz="1765" dirty="0">
                <a:solidFill>
                  <a:srgbClr val="660066"/>
                </a:solidFill>
                <a:latin typeface="Arial" charset="0"/>
                <a:ea typeface="ＭＳ Ｐゴシック" charset="0"/>
                <a:cs typeface="DejaVu Sans" charset="0"/>
              </a:rPr>
              <a:t> experiment at </a:t>
            </a:r>
            <a:r>
              <a:rPr lang="en-US" sz="1765" dirty="0" err="1">
                <a:solidFill>
                  <a:srgbClr val="660066"/>
                </a:solidFill>
                <a:latin typeface="Arial" charset="0"/>
                <a:ea typeface="ＭＳ Ｐゴシック" charset="0"/>
                <a:cs typeface="DejaVu Sans" charset="0"/>
              </a:rPr>
              <a:t>Fermilab</a:t>
            </a:r>
            <a:r>
              <a:rPr lang="en-US" sz="1765" dirty="0">
                <a:solidFill>
                  <a:srgbClr val="660066"/>
                </a:solidFill>
                <a:latin typeface="Arial" charset="0"/>
                <a:ea typeface="ＭＳ Ｐゴシック" charset="0"/>
                <a:cs typeface="DejaVu Sans" charset="0"/>
              </a:rPr>
              <a:t>: </a:t>
            </a:r>
          </a:p>
          <a:p>
            <a:pPr marL="302575" indent="-302575" defTabSz="439100">
              <a:lnSpc>
                <a:spcPct val="93000"/>
              </a:lnSpc>
              <a:buFont typeface="Arial"/>
              <a:buChar char="•"/>
            </a:pPr>
            <a:r>
              <a:rPr lang="en-US" sz="1765" dirty="0">
                <a:solidFill>
                  <a:srgbClr val="660066"/>
                </a:solidFill>
                <a:latin typeface="Arial" charset="0"/>
                <a:ea typeface="ＭＳ Ｐゴシック" charset="0"/>
                <a:cs typeface="DejaVu Sans" charset="0"/>
              </a:rPr>
              <a:t>Neutrino-nucleus scattering</a:t>
            </a:r>
          </a:p>
          <a:p>
            <a:pPr marL="302575" indent="-302575" defTabSz="439100">
              <a:lnSpc>
                <a:spcPct val="93000"/>
              </a:lnSpc>
              <a:buFont typeface="Arial"/>
              <a:buChar char="•"/>
            </a:pPr>
            <a:r>
              <a:rPr lang="en-US" sz="1765" dirty="0">
                <a:solidFill>
                  <a:srgbClr val="660066"/>
                </a:solidFill>
                <a:latin typeface="Arial" charset="0"/>
                <a:ea typeface="ＭＳ Ｐゴシック" charset="0"/>
                <a:cs typeface="DejaVu Sans" charset="0"/>
              </a:rPr>
              <a:t>Cross section measurements possible</a:t>
            </a:r>
          </a:p>
          <a:p>
            <a:pPr marL="302575" indent="-302575" defTabSz="439100">
              <a:lnSpc>
                <a:spcPct val="93000"/>
              </a:lnSpc>
              <a:buFont typeface="Arial"/>
              <a:buChar char="•"/>
            </a:pPr>
            <a:r>
              <a:rPr lang="en-US" sz="1765" dirty="0">
                <a:solidFill>
                  <a:srgbClr val="660066"/>
                </a:solidFill>
                <a:latin typeface="Arial" charset="0"/>
                <a:ea typeface="ＭＳ Ｐゴシック" charset="0"/>
                <a:cs typeface="DejaVu Sans" charset="0"/>
              </a:rPr>
              <a:t>Nuclear ratios</a:t>
            </a:r>
          </a:p>
          <a:p>
            <a:pPr defTabSz="439100">
              <a:lnSpc>
                <a:spcPct val="93000"/>
              </a:lnSpc>
            </a:pPr>
            <a:endParaRPr lang="en-US" sz="1765" dirty="0">
              <a:solidFill>
                <a:srgbClr val="660066"/>
              </a:solidFill>
              <a:latin typeface="Arial" charset="0"/>
              <a:ea typeface="ＭＳ Ｐゴシック" charset="0"/>
              <a:cs typeface="DejaVu San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094" y="4149080"/>
            <a:ext cx="3645274" cy="2499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10535" y="2420888"/>
            <a:ext cx="5325035" cy="1654617"/>
          </a:xfrm>
          <a:prstGeom prst="rect">
            <a:avLst/>
          </a:prstGeom>
          <a:noFill/>
        </p:spPr>
        <p:txBody>
          <a:bodyPr wrap="square" lIns="87814" tIns="43909" rIns="87814" bIns="43909" rtlCol="0">
            <a:spAutoFit/>
          </a:bodyPr>
          <a:lstStyle/>
          <a:p>
            <a:pPr marL="274439" indent="-274439" defTabSz="439100">
              <a:lnSpc>
                <a:spcPct val="93000"/>
              </a:lnSpc>
              <a:buFont typeface="Arial"/>
              <a:buChar char="•"/>
            </a:pPr>
            <a:endParaRPr lang="en-US" sz="2118" dirty="0">
              <a:solidFill>
                <a:srgbClr val="660066"/>
              </a:solidFill>
              <a:latin typeface="Arial" charset="0"/>
              <a:ea typeface="ＭＳ Ｐゴシック" charset="0"/>
              <a:cs typeface="DejaVu Sans" charset="0"/>
            </a:endParaRPr>
          </a:p>
          <a:p>
            <a:pPr defTabSz="439100">
              <a:lnSpc>
                <a:spcPct val="93000"/>
              </a:lnSpc>
            </a:pPr>
            <a:r>
              <a:rPr lang="en-US" sz="1765" dirty="0">
                <a:solidFill>
                  <a:srgbClr val="FF0000"/>
                </a:solidFill>
                <a:latin typeface="Arial" charset="0"/>
                <a:ea typeface="ＭＳ Ｐゴシック" charset="0"/>
                <a:cs typeface="DejaVu Sans" charset="0"/>
              </a:rPr>
              <a:t>Note </a:t>
            </a:r>
            <a:r>
              <a:rPr lang="en-US" sz="1765" i="1" dirty="0">
                <a:solidFill>
                  <a:srgbClr val="FF0000"/>
                </a:solidFill>
                <a:latin typeface="Arial" charset="0"/>
                <a:ea typeface="ＭＳ Ｐゴシック" charset="0"/>
                <a:cs typeface="DejaVu Sans" charset="0"/>
              </a:rPr>
              <a:t>A-</a:t>
            </a:r>
            <a:r>
              <a:rPr lang="en-US" sz="1765" dirty="0">
                <a:solidFill>
                  <a:srgbClr val="FF0000"/>
                </a:solidFill>
                <a:latin typeface="Arial" charset="0"/>
                <a:ea typeface="ＭＳ Ｐゴシック" charset="0"/>
                <a:cs typeface="DejaVu Sans" charset="0"/>
              </a:rPr>
              <a:t>dependence at lowest </a:t>
            </a:r>
            <a:r>
              <a:rPr lang="en-US" sz="1765" i="1" dirty="0">
                <a:solidFill>
                  <a:srgbClr val="FF0000"/>
                </a:solidFill>
                <a:latin typeface="Arial" charset="0"/>
                <a:ea typeface="ＭＳ Ｐゴシック" charset="0"/>
                <a:cs typeface="DejaVu Sans" charset="0"/>
              </a:rPr>
              <a:t>x-</a:t>
            </a:r>
            <a:r>
              <a:rPr lang="en-US" sz="1765" dirty="0">
                <a:solidFill>
                  <a:srgbClr val="FF0000"/>
                </a:solidFill>
                <a:latin typeface="Arial" charset="0"/>
                <a:ea typeface="ＭＳ Ｐゴシック" charset="0"/>
                <a:cs typeface="DejaVu Sans" charset="0"/>
              </a:rPr>
              <a:t>bin</a:t>
            </a:r>
          </a:p>
          <a:p>
            <a:pPr marL="274439" indent="-274439" defTabSz="439100">
              <a:lnSpc>
                <a:spcPct val="93000"/>
              </a:lnSpc>
              <a:buFont typeface="Arial"/>
              <a:buChar char="•"/>
            </a:pPr>
            <a:r>
              <a:rPr lang="en-US" sz="1765" dirty="0">
                <a:solidFill>
                  <a:prstClr val="black"/>
                </a:solidFill>
                <a:latin typeface="Arial" charset="0"/>
                <a:ea typeface="ＭＳ Ｐゴシック" charset="0"/>
                <a:cs typeface="DejaVu Sans" charset="0"/>
              </a:rPr>
              <a:t>A drop in x for </a:t>
            </a:r>
            <a:r>
              <a:rPr lang="en-US" sz="1765" dirty="0" err="1">
                <a:solidFill>
                  <a:prstClr val="black"/>
                </a:solidFill>
                <a:latin typeface="Arial" charset="0"/>
                <a:ea typeface="ＭＳ Ｐゴシック" charset="0"/>
                <a:cs typeface="DejaVu Sans" charset="0"/>
              </a:rPr>
              <a:t>Pb</a:t>
            </a:r>
            <a:r>
              <a:rPr lang="en-US" sz="1765" dirty="0">
                <a:solidFill>
                  <a:prstClr val="black"/>
                </a:solidFill>
                <a:latin typeface="Arial" charset="0"/>
                <a:ea typeface="ＭＳ Ｐゴシック" charset="0"/>
                <a:cs typeface="DejaVu Sans" charset="0"/>
              </a:rPr>
              <a:t>?</a:t>
            </a:r>
          </a:p>
          <a:p>
            <a:pPr marL="274439" indent="-274439" defTabSz="439100">
              <a:lnSpc>
                <a:spcPct val="93000"/>
              </a:lnSpc>
              <a:buFont typeface="Arial"/>
              <a:buChar char="•"/>
            </a:pPr>
            <a:r>
              <a:rPr lang="en-US" sz="1765" dirty="0">
                <a:solidFill>
                  <a:prstClr val="black"/>
                </a:solidFill>
                <a:latin typeface="Arial" charset="0"/>
                <a:ea typeface="ＭＳ Ｐゴシック" charset="0"/>
                <a:cs typeface="DejaVu Sans" charset="0"/>
              </a:rPr>
              <a:t>Data at low </a:t>
            </a:r>
            <a:r>
              <a:rPr lang="en-US" sz="1765" i="1" dirty="0">
                <a:solidFill>
                  <a:prstClr val="black"/>
                </a:solidFill>
                <a:latin typeface="Arial" charset="0"/>
                <a:ea typeface="ＭＳ Ｐゴシック" charset="0"/>
                <a:cs typeface="DejaVu Sans" charset="0"/>
              </a:rPr>
              <a:t>Q</a:t>
            </a:r>
            <a:r>
              <a:rPr lang="en-US" sz="1765" i="1" baseline="30000" dirty="0">
                <a:solidFill>
                  <a:prstClr val="black"/>
                </a:solidFill>
                <a:latin typeface="Arial" charset="0"/>
                <a:ea typeface="ＭＳ Ｐゴシック" charset="0"/>
                <a:cs typeface="DejaVu Sans" charset="0"/>
              </a:rPr>
              <a:t>2 </a:t>
            </a:r>
            <a:r>
              <a:rPr lang="en-US" sz="1765" dirty="0">
                <a:solidFill>
                  <a:prstClr val="black"/>
                </a:solidFill>
                <a:latin typeface="Arial" charset="0"/>
                <a:ea typeface="ＭＳ Ｐゴシック" charset="0"/>
                <a:cs typeface="DejaVu Sans" charset="0"/>
              </a:rPr>
              <a:t>(&lt; 1 GeV</a:t>
            </a:r>
            <a:r>
              <a:rPr lang="en-US" sz="1765" baseline="30000" dirty="0">
                <a:solidFill>
                  <a:prstClr val="black"/>
                </a:solidFill>
                <a:latin typeface="Arial" charset="0"/>
                <a:ea typeface="ＭＳ Ｐゴシック" charset="0"/>
                <a:cs typeface="DejaVu Sans" charset="0"/>
              </a:rPr>
              <a:t>2</a:t>
            </a:r>
            <a:r>
              <a:rPr lang="en-US" sz="1765" dirty="0">
                <a:solidFill>
                  <a:prstClr val="black"/>
                </a:solidFill>
                <a:latin typeface="Arial" charset="0"/>
                <a:ea typeface="ＭＳ Ｐゴシック" charset="0"/>
                <a:cs typeface="DejaVu Sans" charset="0"/>
              </a:rPr>
              <a:t>)</a:t>
            </a:r>
          </a:p>
          <a:p>
            <a:pPr marL="274439" indent="-274439" defTabSz="439100">
              <a:lnSpc>
                <a:spcPct val="93000"/>
              </a:lnSpc>
              <a:buFont typeface="Arial"/>
              <a:buChar char="•"/>
            </a:pPr>
            <a:r>
              <a:rPr lang="en-US" sz="1765" dirty="0">
                <a:solidFill>
                  <a:prstClr val="black"/>
                </a:solidFill>
                <a:latin typeface="Arial" charset="0"/>
                <a:ea typeface="ＭＳ Ｐゴシック" charset="0"/>
                <a:cs typeface="DejaVu Sans" charset="0"/>
              </a:rPr>
              <a:t>Not yet </a:t>
            </a:r>
            <a:r>
              <a:rPr lang="en-US" sz="1765" dirty="0" err="1">
                <a:solidFill>
                  <a:prstClr val="black"/>
                </a:solidFill>
                <a:latin typeface="Arial" charset="0"/>
                <a:ea typeface="ＭＳ Ｐゴシック" charset="0"/>
                <a:cs typeface="DejaVu Sans" charset="0"/>
              </a:rPr>
              <a:t>isoscalar</a:t>
            </a:r>
            <a:r>
              <a:rPr lang="en-US" sz="1765" dirty="0">
                <a:solidFill>
                  <a:prstClr val="black"/>
                </a:solidFill>
                <a:latin typeface="Arial" charset="0"/>
                <a:ea typeface="ＭＳ Ｐゴシック" charset="0"/>
                <a:cs typeface="DejaVu Sans" charset="0"/>
              </a:rPr>
              <a:t> corrected</a:t>
            </a:r>
          </a:p>
          <a:p>
            <a:pPr marL="274439" indent="-274439" defTabSz="439100">
              <a:lnSpc>
                <a:spcPct val="93000"/>
              </a:lnSpc>
              <a:buFont typeface="Arial"/>
              <a:buChar char="•"/>
            </a:pPr>
            <a:r>
              <a:rPr lang="en-US" sz="1765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DejaVu Sans" charset="0"/>
              </a:rPr>
              <a:t>More and higher </a:t>
            </a:r>
            <a:r>
              <a:rPr lang="en-US" sz="1765" dirty="0">
                <a:solidFill>
                  <a:srgbClr val="0000FF"/>
                </a:solidFill>
                <a:latin typeface="Arial" charset="0"/>
                <a:ea typeface="ＭＳ Ｐゴシック" charset="0"/>
                <a:cs typeface="DejaVu Sans" charset="0"/>
              </a:rPr>
              <a:t>energy data </a:t>
            </a:r>
            <a:r>
              <a:rPr lang="en-US" sz="1765" dirty="0" err="1" smtClean="0">
                <a:solidFill>
                  <a:srgbClr val="0000FF"/>
                </a:solidFill>
                <a:latin typeface="Arial" charset="0"/>
                <a:ea typeface="ＭＳ Ｐゴシック" charset="0"/>
                <a:cs typeface="DejaVu Sans" charset="0"/>
              </a:rPr>
              <a:t>en</a:t>
            </a:r>
            <a:r>
              <a:rPr lang="en-US" sz="1765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DejaVu Sans" charset="0"/>
              </a:rPr>
              <a:t> route</a:t>
            </a:r>
            <a:endParaRPr lang="en-US" sz="1765" dirty="0">
              <a:solidFill>
                <a:srgbClr val="0000FF"/>
              </a:solidFill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5665" y="6382417"/>
            <a:ext cx="4161865" cy="654519"/>
          </a:xfrm>
          <a:prstGeom prst="rect">
            <a:avLst/>
          </a:prstGeom>
          <a:noFill/>
        </p:spPr>
        <p:txBody>
          <a:bodyPr wrap="square" lIns="96819" tIns="48409" rIns="96819" bIns="48409" rtlCol="0">
            <a:spAutoFit/>
          </a:bodyPr>
          <a:lstStyle/>
          <a:p>
            <a:r>
              <a:rPr lang="en-US" sz="1500" dirty="0">
                <a:solidFill>
                  <a:srgbClr val="000090"/>
                </a:solidFill>
                <a:latin typeface="Arial" charset="0"/>
                <a:ea typeface="ＭＳ Ｐゴシック" charset="0"/>
                <a:cs typeface="DejaVu Sans" charset="0"/>
              </a:rPr>
              <a:t>J. </a:t>
            </a:r>
            <a:r>
              <a:rPr lang="en-US" sz="15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DejaVu Sans" charset="0"/>
              </a:rPr>
              <a:t>Mousseau</a:t>
            </a:r>
            <a:r>
              <a:rPr lang="en-US" sz="1500" dirty="0">
                <a:solidFill>
                  <a:srgbClr val="000090"/>
                </a:solidFill>
                <a:latin typeface="Arial" charset="0"/>
                <a:ea typeface="ＭＳ Ｐゴシック" charset="0"/>
                <a:cs typeface="DejaVu Sans" charset="0"/>
              </a:rPr>
              <a:t> et al., PRL </a:t>
            </a:r>
            <a:r>
              <a:rPr lang="en-US" sz="1500" b="1" dirty="0">
                <a:solidFill>
                  <a:srgbClr val="000090"/>
                </a:solidFill>
                <a:latin typeface="Arial" charset="0"/>
                <a:ea typeface="ＭＳ Ｐゴシック" charset="0"/>
                <a:cs typeface="DejaVu Sans" charset="0"/>
              </a:rPr>
              <a:t>112</a:t>
            </a:r>
            <a:r>
              <a:rPr lang="en-US" sz="1500" dirty="0">
                <a:solidFill>
                  <a:srgbClr val="000090"/>
                </a:solidFill>
                <a:latin typeface="Arial" charset="0"/>
                <a:ea typeface="ＭＳ Ｐゴシック" charset="0"/>
                <a:cs typeface="DejaVu Sans" charset="0"/>
              </a:rPr>
              <a:t> 231801 (2015) </a:t>
            </a:r>
          </a:p>
          <a:p>
            <a:endParaRPr lang="en-US" sz="2118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3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 descr="Snapshot 2009-11-21 12-38-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36912"/>
            <a:ext cx="59817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-99392"/>
            <a:ext cx="8884096" cy="2304256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64" tIns="46033" rIns="92064" bIns="46033"/>
          <a:lstStyle/>
          <a:p>
            <a:pPr algn="r">
              <a:lnSpc>
                <a:spcPct val="90000"/>
              </a:lnSpc>
              <a:buFontTx/>
              <a:buNone/>
              <a:defRPr/>
            </a:pPr>
            <a:endParaRPr lang="en-US" sz="1400" dirty="0">
              <a:latin typeface="Arial"/>
              <a:cs typeface="Arial"/>
            </a:endParaRPr>
          </a:p>
          <a:p>
            <a:pPr>
              <a:lnSpc>
                <a:spcPct val="90000"/>
              </a:lnSpc>
              <a:buSzPct val="70000"/>
              <a:buNone/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Important alert: the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deuteron is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also a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nucleus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!</a:t>
            </a:r>
            <a:endParaRPr lang="en-US" sz="2000" dirty="0">
              <a:solidFill>
                <a:srgbClr val="0033CC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  <a:buSzPct val="70000"/>
              <a:buFontTx/>
              <a:buNone/>
              <a:defRPr/>
            </a:pPr>
            <a:r>
              <a:rPr lang="en-US" sz="2000" i="1" u="sng" dirty="0" smtClean="0">
                <a:solidFill>
                  <a:srgbClr val="0033CC"/>
                </a:solidFill>
                <a:latin typeface="Arial"/>
                <a:cs typeface="Arial"/>
              </a:rPr>
              <a:t>Neutron</a:t>
            </a:r>
            <a:r>
              <a:rPr lang="en-US" sz="2000" dirty="0" smtClean="0">
                <a:solidFill>
                  <a:srgbClr val="0033CC"/>
                </a:solidFill>
                <a:latin typeface="Arial"/>
                <a:cs typeface="Arial"/>
              </a:rPr>
              <a:t> structure </a:t>
            </a:r>
            <a:r>
              <a:rPr lang="en-US" sz="2000" dirty="0">
                <a:solidFill>
                  <a:srgbClr val="0033CC"/>
                </a:solidFill>
                <a:latin typeface="Arial"/>
                <a:cs typeface="Arial"/>
              </a:rPr>
              <a:t>is typically derived from deuterium target data by subtracting </a:t>
            </a:r>
            <a:r>
              <a:rPr lang="en-US" sz="2000" dirty="0" smtClean="0">
                <a:solidFill>
                  <a:srgbClr val="0033CC"/>
                </a:solidFill>
                <a:latin typeface="Arial"/>
                <a:cs typeface="Arial"/>
              </a:rPr>
              <a:t>proton data </a:t>
            </a:r>
            <a:endParaRPr lang="en-US" sz="2000" dirty="0">
              <a:solidFill>
                <a:srgbClr val="0033CC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  <a:buSzPct val="70000"/>
              <a:buFontTx/>
              <a:buNone/>
              <a:defRPr/>
            </a:pPr>
            <a:r>
              <a:rPr lang="en-US" sz="2000" dirty="0">
                <a:solidFill>
                  <a:srgbClr val="8000FF"/>
                </a:solidFill>
                <a:latin typeface="Arial"/>
                <a:cs typeface="Arial"/>
              </a:rPr>
              <a:t>…..but….</a:t>
            </a:r>
            <a:r>
              <a:rPr lang="en-US" sz="2000" dirty="0" smtClean="0">
                <a:solidFill>
                  <a:srgbClr val="8000FF"/>
                </a:solidFill>
                <a:latin typeface="Arial"/>
                <a:cs typeface="Arial"/>
              </a:rPr>
              <a:t>.</a:t>
            </a:r>
            <a:endParaRPr lang="en-US" sz="2000" dirty="0">
              <a:solidFill>
                <a:srgbClr val="8000FF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  <a:buSzPct val="70000"/>
              <a:buFontTx/>
              <a:buNone/>
              <a:defRPr/>
            </a:pPr>
            <a:r>
              <a:rPr lang="en-US" sz="2000" i="1" u="sng" dirty="0">
                <a:solidFill>
                  <a:schemeClr val="tx1"/>
                </a:solidFill>
                <a:latin typeface="Arial"/>
                <a:cs typeface="Arial"/>
              </a:rPr>
              <a:t>Large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uncertainty in unfolding nuclear effects (Fermi motion, off-shell effects, deuteron wave function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, coherent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scattering, final state interactions, nucleon structure modification (</a:t>
            </a:r>
            <a:r>
              <a:rPr lang="ja-JP" altLang="en-US" sz="2000" dirty="0">
                <a:solidFill>
                  <a:schemeClr val="tx1"/>
                </a:solidFill>
                <a:latin typeface="Arial"/>
                <a:cs typeface="Arial"/>
              </a:rPr>
              <a:t>“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EMC</a:t>
            </a:r>
            <a:r>
              <a:rPr lang="ja-JP" altLang="en-US" sz="2000" dirty="0">
                <a:solidFill>
                  <a:schemeClr val="tx1"/>
                </a:solidFill>
                <a:latin typeface="Arial"/>
                <a:cs typeface="Arial"/>
              </a:rPr>
              <a:t>”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-effect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),…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……..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  <a:p>
            <a:pPr algn="r">
              <a:lnSpc>
                <a:spcPct val="90000"/>
              </a:lnSpc>
              <a:buSzPct val="70000"/>
              <a:buFontTx/>
              <a:buNone/>
              <a:defRPr/>
            </a:pPr>
            <a:endParaRPr lang="en-US" sz="1600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algn="r">
              <a:lnSpc>
                <a:spcPct val="90000"/>
              </a:lnSpc>
              <a:buSzPct val="70000"/>
              <a:buFontTx/>
              <a:buNone/>
              <a:defRPr/>
            </a:pPr>
            <a:endParaRPr lang="en-US" sz="1600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algn="r">
              <a:lnSpc>
                <a:spcPct val="90000"/>
              </a:lnSpc>
              <a:buSzPct val="70000"/>
              <a:buFontTx/>
              <a:buNone/>
              <a:defRPr/>
            </a:pPr>
            <a:endParaRPr lang="en-US" sz="1600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263174" name="Text Box 6"/>
          <p:cNvSpPr txBox="1">
            <a:spLocks noChangeArrowheads="1"/>
          </p:cNvSpPr>
          <p:nvPr/>
        </p:nvSpPr>
        <p:spPr bwMode="auto">
          <a:xfrm>
            <a:off x="5366072" y="3115816"/>
            <a:ext cx="345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solidFill>
                  <a:srgbClr val="000090"/>
                </a:solidFill>
                <a:latin typeface="Arial" charset="0"/>
                <a:cs typeface="Arial" charset="0"/>
              </a:rPr>
              <a:t>F</a:t>
            </a:r>
            <a:r>
              <a:rPr lang="en-US" baseline="-25000" dirty="0">
                <a:solidFill>
                  <a:srgbClr val="000090"/>
                </a:solidFill>
                <a:latin typeface="Arial" charset="0"/>
                <a:cs typeface="Arial" charset="0"/>
              </a:rPr>
              <a:t>2</a:t>
            </a:r>
            <a:r>
              <a:rPr lang="en-US" baseline="30000" dirty="0">
                <a:solidFill>
                  <a:srgbClr val="000090"/>
                </a:solidFill>
                <a:latin typeface="Arial" charset="0"/>
                <a:cs typeface="Arial" charset="0"/>
              </a:rPr>
              <a:t>d</a:t>
            </a:r>
            <a:r>
              <a:rPr lang="en-US" dirty="0">
                <a:solidFill>
                  <a:srgbClr val="000090"/>
                </a:solidFill>
                <a:latin typeface="Arial" charset="0"/>
                <a:cs typeface="Arial" charset="0"/>
              </a:rPr>
              <a:t>/F</a:t>
            </a:r>
            <a:r>
              <a:rPr lang="en-US" baseline="-25000" dirty="0">
                <a:solidFill>
                  <a:srgbClr val="000090"/>
                </a:solidFill>
                <a:latin typeface="Arial" charset="0"/>
                <a:cs typeface="Arial" charset="0"/>
              </a:rPr>
              <a:t>2</a:t>
            </a:r>
            <a:r>
              <a:rPr lang="en-US" baseline="30000" dirty="0">
                <a:solidFill>
                  <a:srgbClr val="000090"/>
                </a:solidFill>
                <a:latin typeface="Arial" charset="0"/>
                <a:cs typeface="Arial" charset="0"/>
              </a:rPr>
              <a:t>p</a:t>
            </a:r>
            <a:endParaRPr lang="en-US" dirty="0">
              <a:solidFill>
                <a:srgbClr val="000090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4" descr="HUGS_moonandmonument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0" t="14667" r="3999" b="16000"/>
          <a:stretch>
            <a:fillRect/>
          </a:stretch>
        </p:blipFill>
        <p:spPr bwMode="auto">
          <a:xfrm>
            <a:off x="467544" y="2570129"/>
            <a:ext cx="2520280" cy="409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03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E1935-6575-2240-A097-EC5C5F951242}" type="slidenum">
              <a:rPr lang="en-US">
                <a:solidFill>
                  <a:srgbClr val="404040"/>
                </a:solidFill>
                <a:latin typeface="Calibri"/>
                <a:ea typeface="ＭＳ Ｐゴシック"/>
              </a:rPr>
              <a:pPr/>
              <a:t>22</a:t>
            </a:fld>
            <a:endParaRPr lang="en-US">
              <a:solidFill>
                <a:srgbClr val="404040"/>
              </a:solidFill>
              <a:latin typeface="Calibri"/>
              <a:ea typeface="ＭＳ Ｐゴシック"/>
            </a:endParaRPr>
          </a:p>
        </p:txBody>
      </p:sp>
      <p:sp>
        <p:nvSpPr>
          <p:cNvPr id="330764" name="Text Box 12"/>
          <p:cNvSpPr txBox="1">
            <a:spLocks noChangeArrowheads="1"/>
          </p:cNvSpPr>
          <p:nvPr/>
        </p:nvSpPr>
        <p:spPr bwMode="auto">
          <a:xfrm>
            <a:off x="4692650" y="4978400"/>
            <a:ext cx="4493538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800" dirty="0" smtClean="0">
                <a:solidFill>
                  <a:srgbClr val="660066"/>
                </a:solidFill>
                <a:latin typeface="Arial" charset="0"/>
                <a:ea typeface="ＭＳ Ｐゴシック" charset="0"/>
                <a:cs typeface="Arial Unicode MS" charset="0"/>
              </a:rPr>
              <a:t>Review Articles:  </a:t>
            </a:r>
          </a:p>
          <a:p>
            <a:pPr eaLnBrk="0" hangingPunct="0"/>
            <a:r>
              <a:rPr lang="en-US" sz="1400" dirty="0" smtClean="0">
                <a:solidFill>
                  <a:srgbClr val="404040"/>
                </a:solidFill>
                <a:latin typeface="Arial" charset="0"/>
                <a:ea typeface="ＭＳ Ｐゴシック" charset="0"/>
                <a:cs typeface="Arial Unicode MS" charset="0"/>
              </a:rPr>
              <a:t>N. </a:t>
            </a:r>
            <a:r>
              <a:rPr lang="en-US" sz="1400" dirty="0" err="1" smtClean="0">
                <a:solidFill>
                  <a:srgbClr val="404040"/>
                </a:solidFill>
                <a:latin typeface="Arial" charset="0"/>
                <a:ea typeface="ＭＳ Ｐゴシック" charset="0"/>
                <a:cs typeface="Arial Unicode MS" charset="0"/>
              </a:rPr>
              <a:t>Isgur</a:t>
            </a:r>
            <a:r>
              <a:rPr lang="en-US" sz="1400" dirty="0" smtClean="0">
                <a:solidFill>
                  <a:srgbClr val="404040"/>
                </a:solidFill>
                <a:latin typeface="Arial" charset="0"/>
                <a:ea typeface="ＭＳ Ｐゴシック" charset="0"/>
                <a:cs typeface="Arial Unicode MS" charset="0"/>
              </a:rPr>
              <a:t>, PR</a:t>
            </a:r>
            <a:r>
              <a:rPr lang="en-US" sz="1400" b="1" dirty="0" smtClean="0">
                <a:solidFill>
                  <a:srgbClr val="404040"/>
                </a:solidFill>
                <a:latin typeface="Arial" charset="0"/>
                <a:ea typeface="ＭＳ Ｐゴシック" charset="0"/>
                <a:cs typeface="Arial Unicode MS" charset="0"/>
              </a:rPr>
              <a:t>D</a:t>
            </a:r>
            <a:r>
              <a:rPr lang="en-US" sz="1400" dirty="0" smtClean="0">
                <a:solidFill>
                  <a:srgbClr val="404040"/>
                </a:solidFill>
                <a:latin typeface="Arial" charset="0"/>
                <a:ea typeface="ＭＳ Ｐゴシック" charset="0"/>
                <a:cs typeface="Arial Unicode MS" charset="0"/>
              </a:rPr>
              <a:t> </a:t>
            </a:r>
            <a:r>
              <a:rPr lang="en-US" sz="1400" b="1" dirty="0" smtClean="0">
                <a:solidFill>
                  <a:srgbClr val="404040"/>
                </a:solidFill>
                <a:latin typeface="Arial" charset="0"/>
                <a:ea typeface="ＭＳ Ｐゴシック" charset="0"/>
                <a:cs typeface="Arial Unicode MS" charset="0"/>
              </a:rPr>
              <a:t>59</a:t>
            </a:r>
            <a:r>
              <a:rPr lang="en-US" sz="1400" dirty="0" smtClean="0">
                <a:solidFill>
                  <a:srgbClr val="404040"/>
                </a:solidFill>
                <a:latin typeface="Arial" charset="0"/>
                <a:ea typeface="ＭＳ Ｐゴシック" charset="0"/>
                <a:cs typeface="Arial Unicode MS" charset="0"/>
              </a:rPr>
              <a:t> (1999), </a:t>
            </a:r>
          </a:p>
          <a:p>
            <a:pPr eaLnBrk="0" hangingPunct="0"/>
            <a:r>
              <a:rPr lang="en-US" sz="1400" dirty="0" smtClean="0">
                <a:solidFill>
                  <a:srgbClr val="404040"/>
                </a:solidFill>
                <a:latin typeface="Arial" charset="0"/>
                <a:ea typeface="ＭＳ Ｐゴシック" charset="0"/>
                <a:cs typeface="Arial Unicode MS" charset="0"/>
              </a:rPr>
              <a:t>S Brodsky et al NP </a:t>
            </a:r>
            <a:r>
              <a:rPr lang="en-US" sz="1400" b="1" dirty="0" smtClean="0">
                <a:solidFill>
                  <a:srgbClr val="404040"/>
                </a:solidFill>
                <a:latin typeface="Arial" charset="0"/>
                <a:ea typeface="ＭＳ Ｐゴシック" charset="0"/>
                <a:cs typeface="Arial Unicode MS" charset="0"/>
              </a:rPr>
              <a:t>B441</a:t>
            </a:r>
            <a:r>
              <a:rPr lang="en-US" sz="1400" dirty="0" smtClean="0">
                <a:solidFill>
                  <a:srgbClr val="404040"/>
                </a:solidFill>
                <a:latin typeface="Arial" charset="0"/>
                <a:ea typeface="ＭＳ Ｐゴシック" charset="0"/>
                <a:cs typeface="Arial Unicode MS" charset="0"/>
              </a:rPr>
              <a:t> (1995),</a:t>
            </a:r>
          </a:p>
          <a:p>
            <a:pPr eaLnBrk="0" hangingPunct="0"/>
            <a:r>
              <a:rPr lang="en-US" sz="1400" dirty="0" smtClean="0">
                <a:solidFill>
                  <a:srgbClr val="404040"/>
                </a:solidFill>
                <a:latin typeface="Arial" charset="0"/>
                <a:ea typeface="ＭＳ Ｐゴシック" charset="0"/>
                <a:cs typeface="Arial Unicode MS" charset="0"/>
              </a:rPr>
              <a:t>W. </a:t>
            </a:r>
            <a:r>
              <a:rPr lang="en-US" sz="1400" dirty="0" err="1" smtClean="0">
                <a:solidFill>
                  <a:srgbClr val="404040"/>
                </a:solidFill>
                <a:latin typeface="Arial" charset="0"/>
                <a:ea typeface="ＭＳ Ｐゴシック" charset="0"/>
                <a:cs typeface="Arial Unicode MS" charset="0"/>
              </a:rPr>
              <a:t>Melnitchouk</a:t>
            </a:r>
            <a:r>
              <a:rPr lang="en-US" sz="1400" dirty="0" smtClean="0">
                <a:solidFill>
                  <a:srgbClr val="404040"/>
                </a:solidFill>
                <a:latin typeface="Arial" charset="0"/>
                <a:ea typeface="ＭＳ Ｐゴシック" charset="0"/>
                <a:cs typeface="Arial Unicode MS" charset="0"/>
              </a:rPr>
              <a:t> and A. Thomas PL </a:t>
            </a:r>
            <a:r>
              <a:rPr lang="en-US" sz="1400" b="1" dirty="0" smtClean="0">
                <a:solidFill>
                  <a:srgbClr val="404040"/>
                </a:solidFill>
                <a:latin typeface="Arial" charset="0"/>
                <a:ea typeface="ＭＳ Ｐゴシック" charset="0"/>
                <a:cs typeface="Arial Unicode MS" charset="0"/>
              </a:rPr>
              <a:t>B377</a:t>
            </a:r>
            <a:r>
              <a:rPr lang="en-US" sz="1400" dirty="0" smtClean="0">
                <a:solidFill>
                  <a:srgbClr val="404040"/>
                </a:solidFill>
                <a:latin typeface="Arial" charset="0"/>
                <a:ea typeface="ＭＳ Ｐゴシック" charset="0"/>
                <a:cs typeface="Arial Unicode MS" charset="0"/>
              </a:rPr>
              <a:t> (1996) 11,</a:t>
            </a:r>
          </a:p>
          <a:p>
            <a:pPr eaLnBrk="0" hangingPunct="0"/>
            <a:r>
              <a:rPr lang="en-US" sz="1400" dirty="0" smtClean="0">
                <a:solidFill>
                  <a:srgbClr val="404040"/>
                </a:solidFill>
                <a:latin typeface="Arial" charset="0"/>
                <a:ea typeface="ＭＳ Ｐゴシック" charset="0"/>
                <a:cs typeface="Arial Unicode MS" charset="0"/>
              </a:rPr>
              <a:t>R.J. Holt and C. D. Roberts, arXiv:1003.4666 [</a:t>
            </a:r>
            <a:r>
              <a:rPr lang="en-US" sz="1400" dirty="0" err="1" smtClean="0">
                <a:solidFill>
                  <a:srgbClr val="404040"/>
                </a:solidFill>
                <a:latin typeface="Arial" charset="0"/>
                <a:ea typeface="ＭＳ Ｐゴシック" charset="0"/>
                <a:cs typeface="Arial Unicode MS" charset="0"/>
              </a:rPr>
              <a:t>nucl-th</a:t>
            </a:r>
            <a:r>
              <a:rPr lang="en-US" sz="1400" dirty="0" smtClean="0">
                <a:solidFill>
                  <a:srgbClr val="404040"/>
                </a:solidFill>
                <a:latin typeface="Arial" charset="0"/>
                <a:ea typeface="ＭＳ Ｐゴシック" charset="0"/>
                <a:cs typeface="Arial Unicode MS" charset="0"/>
              </a:rPr>
              <a:t>],</a:t>
            </a:r>
          </a:p>
          <a:p>
            <a:pPr marL="400050" indent="-400050" eaLnBrk="0" hangingPunct="0">
              <a:buAutoNum type="romanUcPeriod"/>
            </a:pPr>
            <a:r>
              <a:rPr lang="en-US" sz="1400" dirty="0" err="1" smtClean="0">
                <a:solidFill>
                  <a:srgbClr val="404040"/>
                </a:solidFill>
                <a:latin typeface="Arial" charset="0"/>
                <a:ea typeface="ＭＳ Ｐゴシック" charset="0"/>
                <a:cs typeface="Arial Unicode MS" charset="0"/>
              </a:rPr>
              <a:t>Cloet</a:t>
            </a:r>
            <a:r>
              <a:rPr lang="en-US" sz="1400" dirty="0" smtClean="0">
                <a:solidFill>
                  <a:srgbClr val="404040"/>
                </a:solidFill>
                <a:latin typeface="Arial" charset="0"/>
                <a:ea typeface="ＭＳ Ｐゴシック" charset="0"/>
                <a:cs typeface="Arial Unicode MS" charset="0"/>
              </a:rPr>
              <a:t> et al, Few Body Syst. </a:t>
            </a:r>
            <a:r>
              <a:rPr lang="en-US" sz="1400" b="1" dirty="0" smtClean="0">
                <a:solidFill>
                  <a:srgbClr val="404040"/>
                </a:solidFill>
                <a:latin typeface="Arial" charset="0"/>
                <a:ea typeface="ＭＳ Ｐゴシック" charset="0"/>
                <a:cs typeface="Arial Unicode MS" charset="0"/>
              </a:rPr>
              <a:t>46</a:t>
            </a:r>
            <a:r>
              <a:rPr lang="en-US" sz="1400" dirty="0" smtClean="0">
                <a:solidFill>
                  <a:srgbClr val="404040"/>
                </a:solidFill>
                <a:latin typeface="Arial" charset="0"/>
                <a:ea typeface="ＭＳ Ｐゴシック" charset="0"/>
                <a:cs typeface="Arial Unicode MS" charset="0"/>
              </a:rPr>
              <a:t> (2009) 1.</a:t>
            </a:r>
          </a:p>
          <a:p>
            <a:pPr marL="400050" indent="-400050" eaLnBrk="0" hangingPunct="0">
              <a:buAutoNum type="romanUcPeriod"/>
            </a:pPr>
            <a:endParaRPr lang="en-US" sz="1400" dirty="0" smtClean="0">
              <a:solidFill>
                <a:srgbClr val="404040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330770" name="Rectangle 18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 sz="1600"/>
          </a:p>
        </p:txBody>
      </p:sp>
      <p:grpSp>
        <p:nvGrpSpPr>
          <p:cNvPr id="330783" name="Group 31"/>
          <p:cNvGrpSpPr>
            <a:grpSpLocks/>
          </p:cNvGrpSpPr>
          <p:nvPr/>
        </p:nvGrpSpPr>
        <p:grpSpPr bwMode="auto">
          <a:xfrm>
            <a:off x="533400" y="1320800"/>
            <a:ext cx="7034213" cy="5080000"/>
            <a:chOff x="144" y="528"/>
            <a:chExt cx="4431" cy="3200"/>
          </a:xfrm>
        </p:grpSpPr>
        <p:graphicFrame>
          <p:nvGraphicFramePr>
            <p:cNvPr id="330772" name="Object 20"/>
            <p:cNvGraphicFramePr>
              <a:graphicFrameLocks noChangeAspect="1"/>
            </p:cNvGraphicFramePr>
            <p:nvPr/>
          </p:nvGraphicFramePr>
          <p:xfrm>
            <a:off x="144" y="528"/>
            <a:ext cx="2481" cy="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322" name="Bitmap Image" r:id="rId3" imgW="5191850" imgH="6695238" progId="Paint.Picture">
                    <p:embed/>
                  </p:oleObj>
                </mc:Choice>
                <mc:Fallback>
                  <p:oleObj name="Bitmap Image" r:id="rId3" imgW="5191850" imgH="6695238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" y="528"/>
                          <a:ext cx="2481" cy="3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0116" name="Line 4"/>
            <p:cNvSpPr>
              <a:spLocks noChangeShapeType="1"/>
            </p:cNvSpPr>
            <p:nvPr/>
          </p:nvSpPr>
          <p:spPr bwMode="auto">
            <a:xfrm flipH="1" flipV="1">
              <a:off x="2495" y="1199"/>
              <a:ext cx="433" cy="1"/>
            </a:xfrm>
            <a:prstGeom prst="line">
              <a:avLst/>
            </a:prstGeom>
            <a:noFill/>
            <a:ln w="57150">
              <a:solidFill>
                <a:schemeClr val="accent3">
                  <a:lumMod val="6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404040"/>
                </a:solidFill>
                <a:latin typeface="Calibri"/>
                <a:ea typeface="ＭＳ Ｐゴシック"/>
                <a:cs typeface=""/>
              </a:endParaRPr>
            </a:p>
          </p:txBody>
        </p:sp>
        <p:sp>
          <p:nvSpPr>
            <p:cNvPr id="90117" name="Line 5"/>
            <p:cNvSpPr>
              <a:spLocks noChangeShapeType="1"/>
            </p:cNvSpPr>
            <p:nvPr/>
          </p:nvSpPr>
          <p:spPr bwMode="auto">
            <a:xfrm flipH="1" flipV="1">
              <a:off x="2472" y="2496"/>
              <a:ext cx="456" cy="8"/>
            </a:xfrm>
            <a:prstGeom prst="line">
              <a:avLst/>
            </a:prstGeom>
            <a:noFill/>
            <a:ln w="57150">
              <a:solidFill>
                <a:schemeClr val="accent3">
                  <a:lumMod val="5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404040"/>
                </a:solidFill>
                <a:latin typeface="Calibri"/>
                <a:ea typeface="ＭＳ Ｐゴシック"/>
                <a:cs typeface=""/>
              </a:endParaRPr>
            </a:p>
          </p:txBody>
        </p:sp>
        <p:sp>
          <p:nvSpPr>
            <p:cNvPr id="90118" name="Line 6"/>
            <p:cNvSpPr>
              <a:spLocks noChangeShapeType="1"/>
            </p:cNvSpPr>
            <p:nvPr/>
          </p:nvSpPr>
          <p:spPr bwMode="auto">
            <a:xfrm flipH="1">
              <a:off x="2486" y="1920"/>
              <a:ext cx="442" cy="0"/>
            </a:xfrm>
            <a:prstGeom prst="line">
              <a:avLst/>
            </a:prstGeom>
            <a:noFill/>
            <a:ln w="57150">
              <a:solidFill>
                <a:schemeClr val="accent5">
                  <a:lumMod val="2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404040"/>
                </a:solidFill>
                <a:latin typeface="Calibri"/>
                <a:ea typeface="ＭＳ Ｐゴシック"/>
                <a:cs typeface=""/>
              </a:endParaRPr>
            </a:p>
          </p:txBody>
        </p:sp>
        <p:sp>
          <p:nvSpPr>
            <p:cNvPr id="330776" name="Text Box 7"/>
            <p:cNvSpPr txBox="1">
              <a:spLocks noChangeArrowheads="1"/>
            </p:cNvSpPr>
            <p:nvPr/>
          </p:nvSpPr>
          <p:spPr bwMode="auto">
            <a:xfrm>
              <a:off x="3072" y="1056"/>
              <a:ext cx="150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mtClean="0">
                  <a:solidFill>
                    <a:srgbClr val="404040"/>
                  </a:solidFill>
                  <a:ea typeface="Arial Unicode MS" charset="0"/>
                  <a:cs typeface="Arial" charset="0"/>
                </a:rPr>
                <a:t>SU(6) symmetry</a:t>
              </a:r>
            </a:p>
          </p:txBody>
        </p:sp>
        <p:sp>
          <p:nvSpPr>
            <p:cNvPr id="330777" name="Text Box 8"/>
            <p:cNvSpPr txBox="1">
              <a:spLocks noChangeArrowheads="1"/>
            </p:cNvSpPr>
            <p:nvPr/>
          </p:nvSpPr>
          <p:spPr bwMode="auto">
            <a:xfrm>
              <a:off x="1460" y="1642"/>
              <a:ext cx="1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endParaRPr lang="en-US" smtClean="0">
                <a:solidFill>
                  <a:srgbClr val="404040"/>
                </a:solidFill>
                <a:ea typeface="Arial Unicode MS" charset="0"/>
                <a:cs typeface="Arial" charset="0"/>
              </a:endParaRPr>
            </a:p>
          </p:txBody>
        </p:sp>
        <p:sp>
          <p:nvSpPr>
            <p:cNvPr id="330778" name="Text Box 9"/>
            <p:cNvSpPr txBox="1">
              <a:spLocks noChangeArrowheads="1"/>
            </p:cNvSpPr>
            <p:nvPr/>
          </p:nvSpPr>
          <p:spPr bwMode="auto">
            <a:xfrm>
              <a:off x="3078" y="1746"/>
              <a:ext cx="65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mtClean="0">
                  <a:solidFill>
                    <a:srgbClr val="404040"/>
                  </a:solidFill>
                  <a:ea typeface="Arial Unicode MS" charset="0"/>
                  <a:cs typeface="Arial" charset="0"/>
                </a:rPr>
                <a:t>pQCD</a:t>
              </a:r>
            </a:p>
          </p:txBody>
        </p:sp>
        <p:sp>
          <p:nvSpPr>
            <p:cNvPr id="330779" name="Text Box 10"/>
            <p:cNvSpPr txBox="1">
              <a:spLocks noChangeArrowheads="1"/>
            </p:cNvSpPr>
            <p:nvPr/>
          </p:nvSpPr>
          <p:spPr bwMode="auto">
            <a:xfrm>
              <a:off x="3084" y="2352"/>
              <a:ext cx="97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mtClean="0">
                  <a:solidFill>
                    <a:srgbClr val="404040"/>
                  </a:solidFill>
                  <a:ea typeface="Arial Unicode MS" charset="0"/>
                  <a:cs typeface="Arial" charset="0"/>
                </a:rPr>
                <a:t>0</a:t>
              </a:r>
              <a:r>
                <a:rPr lang="en-US" baseline="30000" smtClean="0">
                  <a:solidFill>
                    <a:srgbClr val="404040"/>
                  </a:solidFill>
                  <a:ea typeface="Arial Unicode MS" charset="0"/>
                  <a:cs typeface="Arial" charset="0"/>
                </a:rPr>
                <a:t>+</a:t>
              </a:r>
              <a:r>
                <a:rPr lang="en-US" smtClean="0">
                  <a:solidFill>
                    <a:srgbClr val="404040"/>
                  </a:solidFill>
                  <a:ea typeface="Arial Unicode MS" charset="0"/>
                  <a:cs typeface="Arial" charset="0"/>
                </a:rPr>
                <a:t> qq only</a:t>
              </a:r>
            </a:p>
          </p:txBody>
        </p:sp>
        <p:sp>
          <p:nvSpPr>
            <p:cNvPr id="330780" name="Line 13"/>
            <p:cNvSpPr>
              <a:spLocks noChangeShapeType="1"/>
            </p:cNvSpPr>
            <p:nvPr/>
          </p:nvSpPr>
          <p:spPr bwMode="auto">
            <a:xfrm flipH="1">
              <a:off x="2486" y="2160"/>
              <a:ext cx="44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80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"/>
              </a:endParaRPr>
            </a:p>
          </p:txBody>
        </p:sp>
        <p:sp>
          <p:nvSpPr>
            <p:cNvPr id="330781" name="Rectangle 15"/>
            <p:cNvSpPr>
              <a:spLocks noChangeArrowheads="1"/>
            </p:cNvSpPr>
            <p:nvPr/>
          </p:nvSpPr>
          <p:spPr bwMode="auto">
            <a:xfrm>
              <a:off x="3060" y="2016"/>
              <a:ext cx="148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mtClean="0">
                  <a:solidFill>
                    <a:srgbClr val="FF0000"/>
                  </a:solidFill>
                  <a:latin typeface="Arial" charset="0"/>
                  <a:ea typeface="Arial Unicode MS" charset="0"/>
                  <a:cs typeface="Arial" charset="0"/>
                </a:rPr>
                <a:t>DSE: 0</a:t>
              </a:r>
              <a:r>
                <a:rPr lang="en-US" baseline="30000" smtClean="0">
                  <a:solidFill>
                    <a:srgbClr val="FF0000"/>
                  </a:solidFill>
                  <a:latin typeface="Arial" charset="0"/>
                  <a:ea typeface="Arial Unicode MS" charset="0"/>
                  <a:cs typeface="Arial" charset="0"/>
                </a:rPr>
                <a:t>+</a:t>
              </a:r>
              <a:r>
                <a:rPr lang="en-US" smtClean="0">
                  <a:solidFill>
                    <a:srgbClr val="FF0000"/>
                  </a:solidFill>
                  <a:latin typeface="Arial" charset="0"/>
                  <a:ea typeface="Arial Unicode MS" charset="0"/>
                  <a:cs typeface="Arial" charset="0"/>
                </a:rPr>
                <a:t> &amp; 1</a:t>
              </a:r>
              <a:r>
                <a:rPr lang="en-US" baseline="30000" smtClean="0">
                  <a:solidFill>
                    <a:srgbClr val="FF0000"/>
                  </a:solidFill>
                  <a:latin typeface="Arial" charset="0"/>
                  <a:ea typeface="Arial Unicode MS" charset="0"/>
                  <a:cs typeface="Arial" charset="0"/>
                </a:rPr>
                <a:t>+</a:t>
              </a:r>
              <a:r>
                <a:rPr lang="en-US" smtClean="0">
                  <a:solidFill>
                    <a:srgbClr val="FF0000"/>
                  </a:solidFill>
                  <a:latin typeface="Arial" charset="0"/>
                  <a:ea typeface="Arial Unicode MS" charset="0"/>
                  <a:cs typeface="Arial" charset="0"/>
                </a:rPr>
                <a:t> qq</a:t>
              </a:r>
            </a:p>
          </p:txBody>
        </p:sp>
        <p:cxnSp>
          <p:nvCxnSpPr>
            <p:cNvPr id="330782" name="Straight Connector 21"/>
            <p:cNvCxnSpPr>
              <a:cxnSpLocks noChangeShapeType="1"/>
            </p:cNvCxnSpPr>
            <p:nvPr/>
          </p:nvCxnSpPr>
          <p:spPr bwMode="auto">
            <a:xfrm rot="5400000">
              <a:off x="2352" y="2160"/>
              <a:ext cx="192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0650" y="185738"/>
            <a:ext cx="9144000" cy="1143000"/>
          </a:xfrm>
        </p:spPr>
        <p:txBody>
          <a:bodyPr/>
          <a:lstStyle/>
          <a:p>
            <a:pPr>
              <a:lnSpc>
                <a:spcPct val="60000"/>
              </a:lnSpc>
            </a:pPr>
            <a:r>
              <a:rPr lang="en-US" sz="2400" b="0" dirty="0" smtClean="0">
                <a:solidFill>
                  <a:srgbClr val="0033CC"/>
                </a:solidFill>
                <a:effectLst/>
              </a:rPr>
              <a:t>F</a:t>
            </a:r>
            <a:r>
              <a:rPr lang="en-US" sz="2400" b="0" baseline="-25000" dirty="0" smtClean="0">
                <a:solidFill>
                  <a:srgbClr val="0033CC"/>
                </a:solidFill>
                <a:effectLst/>
              </a:rPr>
              <a:t>2</a:t>
            </a:r>
            <a:r>
              <a:rPr lang="en-US" sz="2400" b="0" baseline="30000" dirty="0" smtClean="0">
                <a:solidFill>
                  <a:srgbClr val="0033CC"/>
                </a:solidFill>
                <a:effectLst/>
              </a:rPr>
              <a:t>n</a:t>
            </a:r>
            <a:r>
              <a:rPr lang="en-US" sz="2400" b="0" dirty="0" smtClean="0">
                <a:solidFill>
                  <a:srgbClr val="0033CC"/>
                </a:solidFill>
                <a:effectLst/>
              </a:rPr>
              <a:t>/F</a:t>
            </a:r>
            <a:r>
              <a:rPr lang="en-US" sz="2400" b="0" baseline="-25000" dirty="0" smtClean="0">
                <a:solidFill>
                  <a:srgbClr val="0033CC"/>
                </a:solidFill>
                <a:effectLst/>
              </a:rPr>
              <a:t>2</a:t>
            </a:r>
            <a:r>
              <a:rPr lang="en-US" sz="2400" b="0" baseline="30000" dirty="0" smtClean="0">
                <a:solidFill>
                  <a:srgbClr val="0033CC"/>
                </a:solidFill>
                <a:effectLst/>
              </a:rPr>
              <a:t>p</a:t>
            </a:r>
            <a:r>
              <a:rPr lang="en-US" sz="2400" b="0" dirty="0" smtClean="0">
                <a:solidFill>
                  <a:srgbClr val="0033CC"/>
                </a:solidFill>
                <a:effectLst/>
              </a:rPr>
              <a:t> (and, hence, d/u) is essentially unknown at large x:</a:t>
            </a:r>
            <a:br>
              <a:rPr lang="en-US" sz="2400" b="0" dirty="0" smtClean="0">
                <a:solidFill>
                  <a:srgbClr val="0033CC"/>
                </a:solidFill>
                <a:effectLst/>
              </a:rPr>
            </a:br>
            <a:r>
              <a:rPr lang="en-US" sz="2400" b="0" dirty="0" smtClean="0">
                <a:solidFill>
                  <a:srgbClr val="0033CC"/>
                </a:solidFill>
                <a:effectLst/>
              </a:rPr>
              <a:t/>
            </a:r>
            <a:br>
              <a:rPr lang="en-US" sz="2400" b="0" dirty="0" smtClean="0">
                <a:solidFill>
                  <a:srgbClr val="0033CC"/>
                </a:solidFill>
                <a:effectLst/>
              </a:rPr>
            </a:br>
            <a:r>
              <a:rPr lang="en-US" sz="2000" b="0" dirty="0" smtClean="0">
                <a:solidFill>
                  <a:srgbClr val="580C30"/>
                </a:solidFill>
                <a:effectLst/>
              </a:rPr>
              <a:t>- Conflicting fundamental theory pictures</a:t>
            </a:r>
            <a:br>
              <a:rPr lang="en-US" sz="2000" b="0" dirty="0" smtClean="0">
                <a:solidFill>
                  <a:srgbClr val="580C30"/>
                </a:solidFill>
                <a:effectLst/>
              </a:rPr>
            </a:br>
            <a:r>
              <a:rPr lang="en-US" sz="2000" b="0" dirty="0" smtClean="0">
                <a:solidFill>
                  <a:srgbClr val="580C30"/>
                </a:solidFill>
                <a:effectLst/>
              </a:rPr>
              <a:t/>
            </a:r>
            <a:br>
              <a:rPr lang="en-US" sz="2000" b="0" dirty="0" smtClean="0">
                <a:solidFill>
                  <a:srgbClr val="580C30"/>
                </a:solidFill>
                <a:effectLst/>
              </a:rPr>
            </a:br>
            <a:r>
              <a:rPr lang="en-US" sz="2000" b="0" dirty="0" smtClean="0">
                <a:solidFill>
                  <a:srgbClr val="580C30"/>
                </a:solidFill>
              </a:rPr>
              <a:t>- Data inconclusive due to uncertainties in deuterium nuclear corrections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55576" y="6375401"/>
            <a:ext cx="6621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7030A0"/>
                </a:solidFill>
              </a:rPr>
              <a:t>Your textbook may be lying</a:t>
            </a:r>
            <a:r>
              <a:rPr lang="is-IS" sz="2000" i="1" dirty="0" smtClean="0">
                <a:solidFill>
                  <a:srgbClr val="7030A0"/>
                </a:solidFill>
              </a:rPr>
              <a:t>…</a:t>
            </a:r>
            <a:endParaRPr lang="en-US" sz="20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4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13" y="787402"/>
            <a:ext cx="7734712" cy="5543452"/>
          </a:xfrm>
          <a:prstGeom prst="rect">
            <a:avLst/>
          </a:prstGeom>
        </p:spPr>
      </p:pic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>
          <a:xfrm>
            <a:off x="-12700" y="-242887"/>
            <a:ext cx="9144000" cy="1143000"/>
          </a:xfrm>
        </p:spPr>
        <p:txBody>
          <a:bodyPr/>
          <a:lstStyle/>
          <a:p>
            <a:r>
              <a:rPr lang="en-US" sz="3600" dirty="0">
                <a:solidFill>
                  <a:srgbClr val="002060"/>
                </a:solidFill>
              </a:rPr>
              <a:t>Large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500" dirty="0">
                <a:solidFill>
                  <a:srgbClr val="0000FF"/>
                </a:solidFill>
              </a:rPr>
              <a:t>Uncertainties on </a:t>
            </a:r>
            <a:r>
              <a:rPr lang="en-US" sz="3600" dirty="0">
                <a:solidFill>
                  <a:srgbClr val="002060"/>
                </a:solidFill>
              </a:rPr>
              <a:t>Large</a:t>
            </a:r>
            <a:r>
              <a:rPr lang="en-US" sz="2500" dirty="0">
                <a:solidFill>
                  <a:srgbClr val="0000FF"/>
                </a:solidFill>
              </a:rPr>
              <a:t> x Valence </a:t>
            </a:r>
            <a:r>
              <a:rPr lang="en-US" sz="2500" dirty="0" err="1">
                <a:solidFill>
                  <a:srgbClr val="0000FF"/>
                </a:solidFill>
              </a:rPr>
              <a:t>pdfs</a:t>
            </a:r>
            <a:endParaRPr lang="en-US" dirty="0">
              <a:latin typeface="Times New Roman" charset="0"/>
            </a:endParaRPr>
          </a:p>
        </p:txBody>
      </p:sp>
      <p:sp>
        <p:nvSpPr>
          <p:cNvPr id="602115" name="Text Box 3"/>
          <p:cNvSpPr txBox="1">
            <a:spLocks noChangeArrowheads="1"/>
          </p:cNvSpPr>
          <p:nvPr/>
        </p:nvSpPr>
        <p:spPr bwMode="auto">
          <a:xfrm>
            <a:off x="8391525" y="568324"/>
            <a:ext cx="1371600" cy="467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1628" tIns="40814" rIns="81628" bIns="40814">
            <a:spAutoFit/>
          </a:bodyPr>
          <a:lstStyle/>
          <a:p>
            <a:pPr defTabSz="408141" eaLnBrk="0" fontAlgn="auto" hangingPunct="0">
              <a:spcBef>
                <a:spcPct val="50000"/>
              </a:spcBef>
              <a:spcAft>
                <a:spcPts val="0"/>
              </a:spcAft>
            </a:pPr>
            <a:r>
              <a:rPr kumimoji="1" lang="en-US" sz="2500" dirty="0">
                <a:solidFill>
                  <a:srgbClr val="990099"/>
                </a:solidFill>
                <a:latin typeface="Times New Roman" charset="0"/>
                <a:ea typeface=""/>
                <a:cs typeface=""/>
              </a:rPr>
              <a:t>u(x)</a:t>
            </a:r>
            <a:endParaRPr kumimoji="1" lang="en-US" sz="2200" dirty="0">
              <a:solidFill>
                <a:prstClr val="black"/>
              </a:solidFill>
              <a:latin typeface="Times New Roman" charset="0"/>
              <a:ea typeface=""/>
              <a:cs typeface=""/>
            </a:endParaRPr>
          </a:p>
        </p:txBody>
      </p:sp>
      <p:sp>
        <p:nvSpPr>
          <p:cNvPr id="602116" name="Text Box 4"/>
          <p:cNvSpPr txBox="1">
            <a:spLocks noChangeArrowheads="1"/>
          </p:cNvSpPr>
          <p:nvPr/>
        </p:nvSpPr>
        <p:spPr bwMode="auto">
          <a:xfrm>
            <a:off x="8391525" y="3421060"/>
            <a:ext cx="1371600" cy="467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1628" tIns="40814" rIns="81628" bIns="40814">
            <a:spAutoFit/>
          </a:bodyPr>
          <a:lstStyle/>
          <a:p>
            <a:pPr defTabSz="408141" eaLnBrk="0" fontAlgn="auto" hangingPunct="0">
              <a:spcBef>
                <a:spcPct val="50000"/>
              </a:spcBef>
              <a:spcAft>
                <a:spcPts val="0"/>
              </a:spcAft>
            </a:pPr>
            <a:r>
              <a:rPr kumimoji="1" lang="en-US" sz="2500" dirty="0">
                <a:solidFill>
                  <a:srgbClr val="990099"/>
                </a:solidFill>
                <a:latin typeface="Times New Roman" charset="0"/>
                <a:ea typeface=""/>
                <a:cs typeface=""/>
              </a:rPr>
              <a:t>s(x)</a:t>
            </a:r>
            <a:endParaRPr kumimoji="1" lang="en-US" sz="2200" dirty="0">
              <a:solidFill>
                <a:prstClr val="black"/>
              </a:solidFill>
              <a:latin typeface="Times New Roman" charset="0"/>
              <a:ea typeface=""/>
              <a:cs typeface=""/>
            </a:endParaRPr>
          </a:p>
        </p:txBody>
      </p:sp>
      <p:sp>
        <p:nvSpPr>
          <p:cNvPr id="602119" name="Text Box 7"/>
          <p:cNvSpPr txBox="1">
            <a:spLocks noChangeArrowheads="1"/>
          </p:cNvSpPr>
          <p:nvPr/>
        </p:nvSpPr>
        <p:spPr bwMode="auto">
          <a:xfrm>
            <a:off x="5272089" y="5241925"/>
            <a:ext cx="4573587" cy="35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1628" tIns="40814" rIns="81628" bIns="40814">
            <a:spAutoFit/>
          </a:bodyPr>
          <a:lstStyle/>
          <a:p>
            <a:pPr defTabSz="408141" fontAlgn="auto">
              <a:spcBef>
                <a:spcPct val="5000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14300" y="3440904"/>
            <a:ext cx="1371600" cy="467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1628" tIns="40814" rIns="81628" bIns="40814">
            <a:spAutoFit/>
          </a:bodyPr>
          <a:lstStyle/>
          <a:p>
            <a:pPr defTabSz="408141" eaLnBrk="0" fontAlgn="auto" hangingPunct="0">
              <a:spcBef>
                <a:spcPct val="50000"/>
              </a:spcBef>
              <a:spcAft>
                <a:spcPts val="0"/>
              </a:spcAft>
            </a:pPr>
            <a:r>
              <a:rPr kumimoji="1" lang="en-US" sz="2500" dirty="0">
                <a:solidFill>
                  <a:srgbClr val="990099"/>
                </a:solidFill>
                <a:latin typeface="Times New Roman" charset="0"/>
                <a:ea typeface=""/>
                <a:cs typeface=""/>
              </a:rPr>
              <a:t>d(x)</a:t>
            </a:r>
            <a:endParaRPr kumimoji="1" lang="en-US" sz="2200" dirty="0">
              <a:solidFill>
                <a:prstClr val="black"/>
              </a:solidFill>
              <a:latin typeface="Times New Roman" charset="0"/>
              <a:ea typeface=""/>
              <a:cs typeface="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9913" y="627854"/>
            <a:ext cx="1371600" cy="467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1628" tIns="40814" rIns="81628" bIns="40814">
            <a:spAutoFit/>
          </a:bodyPr>
          <a:lstStyle/>
          <a:p>
            <a:pPr defTabSz="408141" eaLnBrk="0" fontAlgn="auto" hangingPunct="0">
              <a:spcBef>
                <a:spcPct val="50000"/>
              </a:spcBef>
              <a:spcAft>
                <a:spcPts val="0"/>
              </a:spcAft>
            </a:pPr>
            <a:r>
              <a:rPr kumimoji="1" lang="en-US" sz="2500" dirty="0">
                <a:solidFill>
                  <a:srgbClr val="990099"/>
                </a:solidFill>
                <a:latin typeface="Times New Roman" charset="0"/>
                <a:ea typeface=""/>
                <a:cs typeface=""/>
              </a:rPr>
              <a:t>g(x)</a:t>
            </a:r>
            <a:endParaRPr kumimoji="1" lang="en-US" sz="2200" dirty="0">
              <a:solidFill>
                <a:prstClr val="black"/>
              </a:solidFill>
              <a:latin typeface="Times New Roman" charset="0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5355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9" name="Picture 12" descr="Snapshot 2013-04-22 17-05-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844550"/>
            <a:ext cx="1706563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4" name="Rectangle 5"/>
          <p:cNvSpPr>
            <a:spLocks noChangeArrowheads="1"/>
          </p:cNvSpPr>
          <p:nvPr/>
        </p:nvSpPr>
        <p:spPr bwMode="auto">
          <a:xfrm>
            <a:off x="152400" y="1524000"/>
            <a:ext cx="4724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1800">
              <a:solidFill>
                <a:srgbClr val="0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rgbClr val="000000"/>
                </a:solidFill>
                <a:latin typeface="Times" pitchFamily="84" charset="0"/>
              </a:rPr>
              <a:t>Mirror symmetry of A=3 nuclei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2000">
                <a:solidFill>
                  <a:srgbClr val="000000"/>
                </a:solidFill>
                <a:latin typeface="Times" pitchFamily="84" charset="0"/>
              </a:rPr>
              <a:t>Extract F</a:t>
            </a:r>
            <a:r>
              <a:rPr lang="en-US" sz="2000" baseline="-25000">
                <a:solidFill>
                  <a:srgbClr val="000000"/>
                </a:solidFill>
                <a:latin typeface="Times" pitchFamily="84" charset="0"/>
              </a:rPr>
              <a:t>2</a:t>
            </a:r>
            <a:r>
              <a:rPr lang="en-US" sz="2000" baseline="40000">
                <a:solidFill>
                  <a:srgbClr val="000000"/>
                </a:solidFill>
                <a:latin typeface="Times" pitchFamily="84" charset="0"/>
              </a:rPr>
              <a:t>n</a:t>
            </a:r>
            <a:r>
              <a:rPr lang="en-US" sz="2000">
                <a:solidFill>
                  <a:srgbClr val="000000"/>
                </a:solidFill>
                <a:latin typeface="Times" pitchFamily="84" charset="0"/>
              </a:rPr>
              <a:t>/F</a:t>
            </a:r>
            <a:r>
              <a:rPr lang="en-US" sz="2000" baseline="-25000">
                <a:solidFill>
                  <a:srgbClr val="000000"/>
                </a:solidFill>
                <a:latin typeface="Times" pitchFamily="84" charset="0"/>
              </a:rPr>
              <a:t>2</a:t>
            </a:r>
            <a:r>
              <a:rPr lang="en-US" sz="2000" baseline="30000">
                <a:solidFill>
                  <a:srgbClr val="000000"/>
                </a:solidFill>
                <a:latin typeface="Times" pitchFamily="84" charset="0"/>
              </a:rPr>
              <a:t>p</a:t>
            </a:r>
            <a:r>
              <a:rPr lang="en-US" sz="2000">
                <a:solidFill>
                  <a:srgbClr val="000000"/>
                </a:solidFill>
                <a:latin typeface="Times" pitchFamily="84" charset="0"/>
              </a:rPr>
              <a:t> from </a:t>
            </a:r>
            <a:r>
              <a:rPr lang="en-US" sz="2000">
                <a:solidFill>
                  <a:srgbClr val="0000FF"/>
                </a:solidFill>
                <a:latin typeface="Times" pitchFamily="84" charset="0"/>
              </a:rPr>
              <a:t>ratio</a:t>
            </a:r>
            <a:r>
              <a:rPr lang="en-US" sz="2000">
                <a:solidFill>
                  <a:srgbClr val="000000"/>
                </a:solidFill>
                <a:latin typeface="Times" pitchFamily="84" charset="0"/>
              </a:rPr>
              <a:t> of measured </a:t>
            </a:r>
            <a:r>
              <a:rPr lang="en-US" sz="2000" baseline="30000">
                <a:solidFill>
                  <a:srgbClr val="000000"/>
                </a:solidFill>
                <a:latin typeface="Times" pitchFamily="84" charset="0"/>
              </a:rPr>
              <a:t>3</a:t>
            </a:r>
            <a:r>
              <a:rPr lang="en-US" sz="2000">
                <a:solidFill>
                  <a:srgbClr val="000000"/>
                </a:solidFill>
                <a:latin typeface="Times" pitchFamily="84" charset="0"/>
              </a:rPr>
              <a:t>He/</a:t>
            </a:r>
            <a:r>
              <a:rPr lang="en-US" sz="2000" baseline="30000">
                <a:solidFill>
                  <a:srgbClr val="000000"/>
                </a:solidFill>
                <a:latin typeface="Times" pitchFamily="84" charset="0"/>
              </a:rPr>
              <a:t>3</a:t>
            </a:r>
            <a:r>
              <a:rPr lang="en-US" sz="2000">
                <a:solidFill>
                  <a:srgbClr val="000000"/>
                </a:solidFill>
                <a:latin typeface="Times" pitchFamily="84" charset="0"/>
              </a:rPr>
              <a:t>H structure functions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2000">
              <a:solidFill>
                <a:srgbClr val="FF0000"/>
              </a:solidFill>
              <a:latin typeface="Times" pitchFamily="84" charset="0"/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2000">
              <a:solidFill>
                <a:srgbClr val="000000"/>
              </a:solidFill>
              <a:latin typeface="Times" pitchFamily="84" charset="0"/>
            </a:endParaRPr>
          </a:p>
          <a:p>
            <a:pPr marL="742950" lvl="1" indent="-285750" eaLnBrk="0" hangingPunct="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  <a:latin typeface="Times" pitchFamily="84" charset="0"/>
              </a:rPr>
              <a:t>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i="1">
                <a:solidFill>
                  <a:srgbClr val="FF0000"/>
                </a:solidFill>
                <a:latin typeface="Mistral" pitchFamily="84" charset="0"/>
              </a:rPr>
              <a:t>  R</a:t>
            </a:r>
            <a:r>
              <a:rPr lang="en-US" sz="2000">
                <a:solidFill>
                  <a:srgbClr val="FF0000"/>
                </a:solidFill>
                <a:latin typeface="Times" pitchFamily="84" charset="0"/>
              </a:rPr>
              <a:t> </a:t>
            </a:r>
            <a:r>
              <a:rPr lang="en-US" sz="2000">
                <a:solidFill>
                  <a:srgbClr val="006600"/>
                </a:solidFill>
                <a:latin typeface="Times" pitchFamily="84" charset="0"/>
              </a:rPr>
              <a:t>= SUPER ratio of ”EMC ratios” for </a:t>
            </a:r>
            <a:r>
              <a:rPr lang="en-US" sz="2000" baseline="30000">
                <a:solidFill>
                  <a:srgbClr val="006600"/>
                </a:solidFill>
                <a:latin typeface="Times" pitchFamily="84" charset="0"/>
              </a:rPr>
              <a:t>3</a:t>
            </a:r>
            <a:r>
              <a:rPr lang="en-US" sz="2000">
                <a:solidFill>
                  <a:srgbClr val="006600"/>
                </a:solidFill>
                <a:latin typeface="Times" pitchFamily="84" charset="0"/>
              </a:rPr>
              <a:t>He and </a:t>
            </a:r>
            <a:r>
              <a:rPr lang="en-US" sz="2000" baseline="30000">
                <a:solidFill>
                  <a:srgbClr val="006600"/>
                </a:solidFill>
                <a:latin typeface="Times" pitchFamily="84" charset="0"/>
              </a:rPr>
              <a:t>3</a:t>
            </a:r>
            <a:r>
              <a:rPr lang="en-US" sz="2000">
                <a:solidFill>
                  <a:srgbClr val="006600"/>
                </a:solidFill>
                <a:latin typeface="Times" pitchFamily="84" charset="0"/>
              </a:rPr>
              <a:t>H</a:t>
            </a:r>
            <a:r>
              <a:rPr lang="en-US" sz="2000">
                <a:solidFill>
                  <a:srgbClr val="000000"/>
                </a:solidFill>
                <a:latin typeface="Times" pitchFamily="84" charset="0"/>
              </a:rPr>
              <a:t>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  <a:latin typeface="Times" pitchFamily="84" charset="0"/>
              </a:rPr>
              <a:t>- Relies only on </a:t>
            </a:r>
            <a:r>
              <a:rPr lang="en-US" sz="2000" i="1" u="sng">
                <a:solidFill>
                  <a:srgbClr val="000000"/>
                </a:solidFill>
                <a:latin typeface="Times" pitchFamily="84" charset="0"/>
              </a:rPr>
              <a:t>difference</a:t>
            </a:r>
            <a:r>
              <a:rPr lang="en-US" sz="2000">
                <a:solidFill>
                  <a:srgbClr val="000000"/>
                </a:solidFill>
                <a:latin typeface="Times" pitchFamily="84" charset="0"/>
              </a:rPr>
              <a:t> in nuclear effects in </a:t>
            </a:r>
            <a:r>
              <a:rPr lang="en-US" sz="2000" baseline="30000">
                <a:solidFill>
                  <a:srgbClr val="000000"/>
                </a:solidFill>
                <a:latin typeface="Times" pitchFamily="84" charset="0"/>
              </a:rPr>
              <a:t>3</a:t>
            </a:r>
            <a:r>
              <a:rPr lang="en-US" sz="2000">
                <a:solidFill>
                  <a:srgbClr val="000000"/>
                </a:solidFill>
                <a:latin typeface="Times" pitchFamily="84" charset="0"/>
              </a:rPr>
              <a:t>H, </a:t>
            </a:r>
            <a:r>
              <a:rPr lang="en-US" sz="2000" baseline="30000">
                <a:solidFill>
                  <a:srgbClr val="000000"/>
                </a:solidFill>
                <a:latin typeface="Times" pitchFamily="84" charset="0"/>
              </a:rPr>
              <a:t>3</a:t>
            </a:r>
            <a:r>
              <a:rPr lang="en-US" sz="2000">
                <a:solidFill>
                  <a:srgbClr val="000000"/>
                </a:solidFill>
                <a:latin typeface="Times" pitchFamily="84" charset="0"/>
              </a:rPr>
              <a:t>He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  <a:latin typeface="Times" pitchFamily="84" charset="0"/>
              </a:rPr>
              <a:t>- Calculated  to within 1%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  <a:latin typeface="Times" pitchFamily="84" charset="0"/>
              </a:rPr>
              <a:t>- Most systematic and theoretical uncertainties cancel</a:t>
            </a:r>
            <a:r>
              <a:rPr lang="en-US" sz="1800">
                <a:solidFill>
                  <a:srgbClr val="000000"/>
                </a:solidFill>
              </a:rPr>
              <a:t> 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2000" b="1">
              <a:solidFill>
                <a:srgbClr val="000000"/>
              </a:solidFill>
            </a:endParaRPr>
          </a:p>
        </p:txBody>
      </p:sp>
      <p:pic>
        <p:nvPicPr>
          <p:cNvPr id="12288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3001963"/>
            <a:ext cx="26670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5" name="Text Box 6"/>
          <p:cNvSpPr txBox="1">
            <a:spLocks noChangeArrowheads="1"/>
          </p:cNvSpPr>
          <p:nvPr/>
        </p:nvSpPr>
        <p:spPr bwMode="auto">
          <a:xfrm>
            <a:off x="2123728" y="119390"/>
            <a:ext cx="57052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dirty="0">
                <a:solidFill>
                  <a:srgbClr val="000000"/>
                </a:solidFill>
                <a:latin typeface="Times" pitchFamily="84" charset="0"/>
              </a:rPr>
              <a:t>DIS from A=3 </a:t>
            </a:r>
            <a:r>
              <a:rPr lang="en-US" sz="2800" dirty="0" smtClean="0">
                <a:solidFill>
                  <a:srgbClr val="000000"/>
                </a:solidFill>
                <a:latin typeface="Times" pitchFamily="84" charset="0"/>
              </a:rPr>
              <a:t>Mirror Nuclei </a:t>
            </a:r>
            <a:r>
              <a:rPr lang="en-US" sz="1800" dirty="0" smtClean="0">
                <a:solidFill>
                  <a:srgbClr val="000000"/>
                </a:solidFill>
                <a:latin typeface="Times" pitchFamily="84" charset="0"/>
              </a:rPr>
              <a:t>(E12-10-103)</a:t>
            </a:r>
            <a:endParaRPr lang="en-US" sz="1400" b="1" dirty="0">
              <a:solidFill>
                <a:srgbClr val="000000"/>
              </a:solidFill>
              <a:latin typeface="Comic Sans MS" pitchFamily="84" charset="0"/>
            </a:endParaRPr>
          </a:p>
        </p:txBody>
      </p:sp>
      <p:pic>
        <p:nvPicPr>
          <p:cNvPr id="122886" name="Picture 6" descr="Snapshot 2013-04-23 17-10-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2819400"/>
            <a:ext cx="4648200" cy="3629025"/>
          </a:xfrm>
          <a:prstGeom prst="rect">
            <a:avLst/>
          </a:prstGeom>
          <a:noFill/>
        </p:spPr>
      </p:pic>
      <p:pic>
        <p:nvPicPr>
          <p:cNvPr id="122887" name="Picture 7" descr="Snapshot 2013-04-23 17-13-4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04800" y="990600"/>
            <a:ext cx="5181600" cy="858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384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0000017148-f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4542293" y="137832"/>
            <a:ext cx="4692334" cy="607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251520" y="77898"/>
            <a:ext cx="86074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Tritium Experiment Group Preparations in 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Jlab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Hall A</a:t>
            </a:r>
            <a:endParaRPr lang="en-US" sz="2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836712"/>
            <a:ext cx="366911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Four experiments approved </a:t>
            </a:r>
            <a:endParaRPr lang="en-US" sz="2000" dirty="0">
              <a:solidFill>
                <a:srgbClr val="000000"/>
              </a:solidFill>
            </a:endParaRPr>
          </a:p>
          <a:p>
            <a:pPr marL="800100" lvl="1" indent="-342900">
              <a:buFont typeface=".AppleSystemUIFont" charset="-120"/>
              <a:buChar char="-"/>
            </a:pPr>
            <a:r>
              <a:rPr lang="en-US" sz="2000" dirty="0" smtClean="0">
                <a:solidFill>
                  <a:srgbClr val="000000"/>
                </a:solidFill>
              </a:rPr>
              <a:t>2 PAC 40 “high impact” 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7030A0"/>
                </a:solidFill>
              </a:rPr>
              <a:t>Preparing for Fall 2017 run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800100" lvl="1" indent="-342900">
              <a:buFont typeface="Lucida Grande"/>
              <a:buChar char="-"/>
            </a:pPr>
            <a:endParaRPr lang="en-US" sz="2000" dirty="0">
              <a:solidFill>
                <a:srgbClr val="000000"/>
              </a:solidFill>
            </a:endParaRPr>
          </a:p>
          <a:p>
            <a:pPr lvl="1"/>
            <a:endParaRPr lang="en-US" sz="20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>
          <a:xfrm>
            <a:off x="3923928" y="6465966"/>
            <a:ext cx="2190530" cy="21085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sz="1600" dirty="0" smtClean="0">
                <a:solidFill>
                  <a:prstClr val="white"/>
                </a:solidFill>
              </a:rPr>
              <a:t>6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1642" y="4542082"/>
            <a:ext cx="576436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i="1" dirty="0">
                <a:solidFill>
                  <a:srgbClr val="01853C"/>
                </a:solidFill>
              </a:rPr>
              <a:t>Installation currently underway</a:t>
            </a:r>
          </a:p>
          <a:p>
            <a:pPr marL="800100" lvl="1" indent="-342900">
              <a:buClr>
                <a:srgbClr val="01853C"/>
              </a:buClr>
              <a:buFont typeface="Wingdings" charset="2"/>
              <a:buChar char="ü"/>
            </a:pPr>
            <a:r>
              <a:rPr lang="en-US" sz="2000" dirty="0">
                <a:solidFill>
                  <a:srgbClr val="000000"/>
                </a:solidFill>
              </a:rPr>
              <a:t>Target vent system</a:t>
            </a:r>
          </a:p>
          <a:p>
            <a:pPr marL="800100" lvl="1" indent="-342900">
              <a:buFont typeface="Lucida Grande"/>
              <a:buChar char="-"/>
            </a:pPr>
            <a:r>
              <a:rPr lang="en-US" sz="2000" dirty="0">
                <a:solidFill>
                  <a:srgbClr val="000000"/>
                </a:solidFill>
              </a:rPr>
              <a:t>Target and safety systems</a:t>
            </a:r>
          </a:p>
          <a:p>
            <a:pPr marL="800100" lvl="1" indent="-342900">
              <a:buClr>
                <a:srgbClr val="01853C"/>
              </a:buClr>
              <a:buFont typeface="Wingdings" charset="2"/>
              <a:buChar char="ü"/>
            </a:pPr>
            <a:r>
              <a:rPr lang="en-US" sz="2000" dirty="0">
                <a:solidFill>
                  <a:srgbClr val="000000"/>
                </a:solidFill>
              </a:rPr>
              <a:t>Scattering chamber rotation</a:t>
            </a:r>
          </a:p>
          <a:p>
            <a:pPr marL="800100" lvl="1" indent="-342900">
              <a:buClr>
                <a:srgbClr val="01853C"/>
              </a:buClr>
              <a:buFont typeface="Wingdings" charset="2"/>
              <a:buChar char="ü"/>
            </a:pPr>
            <a:r>
              <a:rPr lang="en-US" sz="2000" dirty="0">
                <a:solidFill>
                  <a:srgbClr val="000000"/>
                </a:solidFill>
              </a:rPr>
              <a:t>Target installation platform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12" y="2204864"/>
            <a:ext cx="2587972" cy="4189417"/>
          </a:xfrm>
          <a:prstGeom prst="rect">
            <a:avLst/>
          </a:prstGeom>
        </p:spPr>
      </p:pic>
      <p:pic>
        <p:nvPicPr>
          <p:cNvPr id="10" name="Picture 7" descr="Snapshot 2013-04-23 17-25-4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04690" y="2644534"/>
            <a:ext cx="2293903" cy="15375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868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3"/>
          <p:cNvSpPr>
            <a:spLocks noChangeArrowheads="1"/>
          </p:cNvSpPr>
          <p:nvPr/>
        </p:nvSpPr>
        <p:spPr bwMode="auto">
          <a:xfrm>
            <a:off x="36512" y="160264"/>
            <a:ext cx="9144000" cy="520847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square" lIns="89090" tIns="44545" rIns="89090" bIns="44545" anchor="ctr">
            <a:prstTxWarp prst="textNoShape">
              <a:avLst/>
            </a:prstTxWarp>
            <a:spAutoFit/>
          </a:bodyPr>
          <a:lstStyle/>
          <a:p>
            <a:pPr algn="ctr" defTabSz="820738" eaLnBrk="0" hangingPunct="0"/>
            <a:r>
              <a:rPr lang="en-US" sz="2800" dirty="0" smtClean="0">
                <a:solidFill>
                  <a:srgbClr val="A23207"/>
                </a:solidFill>
                <a:latin typeface="Times" pitchFamily="84" charset="0"/>
              </a:rPr>
              <a:t>Other 12 GeV era experiments will also access d/u </a:t>
            </a:r>
            <a:r>
              <a:rPr lang="en-US" sz="2800" dirty="0">
                <a:solidFill>
                  <a:srgbClr val="A23207"/>
                </a:solidFill>
                <a:latin typeface="Times" pitchFamily="84" charset="0"/>
              </a:rPr>
              <a:t>at large </a:t>
            </a:r>
            <a:r>
              <a:rPr lang="en-US" sz="2800" dirty="0" smtClean="0">
                <a:solidFill>
                  <a:srgbClr val="A23207"/>
                </a:solidFill>
                <a:latin typeface="Times" pitchFamily="84" charset="0"/>
              </a:rPr>
              <a:t>x</a:t>
            </a:r>
            <a:r>
              <a:rPr lang="is-IS" sz="2800" dirty="0" smtClean="0">
                <a:solidFill>
                  <a:srgbClr val="A23207"/>
                </a:solidFill>
                <a:latin typeface="Times" pitchFamily="84" charset="0"/>
              </a:rPr>
              <a:t>…</a:t>
            </a:r>
            <a:endParaRPr lang="en-US" sz="3200" baseline="-25000" dirty="0">
              <a:solidFill>
                <a:srgbClr val="A23207"/>
              </a:solidFill>
              <a:latin typeface="Times" pitchFamily="84" charset="0"/>
            </a:endParaRPr>
          </a:p>
        </p:txBody>
      </p:sp>
      <p:graphicFrame>
        <p:nvGraphicFramePr>
          <p:cNvPr id="125068" name="Group 140"/>
          <p:cNvGraphicFramePr>
            <a:graphicFrameLocks noGrp="1"/>
          </p:cNvGraphicFramePr>
          <p:nvPr/>
        </p:nvGraphicFramePr>
        <p:xfrm>
          <a:off x="201613" y="3276600"/>
          <a:ext cx="8815387" cy="2201864"/>
        </p:xfrm>
        <a:graphic>
          <a:graphicData uri="http://schemas.openxmlformats.org/drawingml/2006/table">
            <a:tbl>
              <a:tblPr/>
              <a:tblGrid>
                <a:gridCol w="2084387"/>
                <a:gridCol w="1119188"/>
                <a:gridCol w="1143000"/>
                <a:gridCol w="1131887"/>
                <a:gridCol w="1062038"/>
                <a:gridCol w="1062037"/>
                <a:gridCol w="1212850"/>
              </a:tblGrid>
              <a:tr h="568325">
                <a:tc>
                  <a:txBody>
                    <a:bodyPr/>
                    <a:lstStyle/>
                    <a:p>
                      <a:pPr marL="0" marR="0" lvl="0" indent="0" algn="l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Nucleon Model</a:t>
                      </a:r>
                    </a:p>
                  </a:txBody>
                  <a:tcPr marL="4367" marR="4367" marT="2146" marB="214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F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2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/F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2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</a:t>
                      </a:r>
                    </a:p>
                  </a:txBody>
                  <a:tcPr marL="4367" marR="4367" marT="2146" marB="214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d/u</a:t>
                      </a:r>
                    </a:p>
                  </a:txBody>
                  <a:tcPr marL="4367" marR="4367" marT="2146" marB="21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84" charset="2"/>
                          <a:ea typeface="ＭＳ Ｐゴシック" pitchFamily="84" charset="-128"/>
                          <a:cs typeface="ＭＳ Ｐゴシック" pitchFamily="84" charset="-128"/>
                        </a:rPr>
                        <a:t>D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u/u</a:t>
                      </a:r>
                    </a:p>
                  </a:txBody>
                  <a:tcPr marL="4367" marR="4367" marT="2146" marB="21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6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84" charset="2"/>
                          <a:ea typeface="ＭＳ Ｐゴシック" pitchFamily="84" charset="-128"/>
                          <a:cs typeface="ＭＳ Ｐゴシック" pitchFamily="84" charset="-128"/>
                        </a:rPr>
                        <a:t>D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d/d</a:t>
                      </a:r>
                    </a:p>
                  </a:txBody>
                  <a:tcPr marL="4367" marR="4367" marT="2146" marB="21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6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n</a:t>
                      </a:r>
                    </a:p>
                  </a:txBody>
                  <a:tcPr marL="4367" marR="4367" marT="2146" marB="21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6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A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</a:t>
                      </a:r>
                    </a:p>
                  </a:txBody>
                  <a:tcPr marL="4367" marR="4367" marT="2146" marB="21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672"/>
                    </a:solidFill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marL="0" marR="0" lvl="0" indent="0" algn="l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SU(6)</a:t>
                      </a:r>
                    </a:p>
                  </a:txBody>
                  <a:tcPr marL="4367" marR="4367" marT="2146" marB="214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2/3</a:t>
                      </a:r>
                    </a:p>
                  </a:txBody>
                  <a:tcPr marL="4367" marR="4367" marT="2146" marB="214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1/2</a:t>
                      </a:r>
                    </a:p>
                  </a:txBody>
                  <a:tcPr marL="4367" marR="4367" marT="2146" marB="21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2/3</a:t>
                      </a:r>
                    </a:p>
                  </a:txBody>
                  <a:tcPr marL="4367" marR="4367" marT="2146" marB="21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6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-1/3</a:t>
                      </a:r>
                    </a:p>
                  </a:txBody>
                  <a:tcPr marL="4367" marR="4367" marT="2146" marB="21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6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0</a:t>
                      </a:r>
                    </a:p>
                  </a:txBody>
                  <a:tcPr marL="4367" marR="4367" marT="2146" marB="21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6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5/9</a:t>
                      </a:r>
                    </a:p>
                  </a:txBody>
                  <a:tcPr marL="4367" marR="4367" marT="2146" marB="21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672"/>
                    </a:solidFill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marL="0" marR="0" lvl="0" indent="0" algn="l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Valence Quark</a:t>
                      </a:r>
                    </a:p>
                  </a:txBody>
                  <a:tcPr marL="4367" marR="4367" marT="2146" marB="214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1/4</a:t>
                      </a:r>
                    </a:p>
                  </a:txBody>
                  <a:tcPr marL="4367" marR="4367" marT="2146" marB="214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0</a:t>
                      </a:r>
                    </a:p>
                  </a:txBody>
                  <a:tcPr marL="4367" marR="4367" marT="2146" marB="21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</a:t>
                      </a:r>
                    </a:p>
                  </a:txBody>
                  <a:tcPr marL="4367" marR="4367" marT="2146" marB="21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6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-1/3</a:t>
                      </a:r>
                    </a:p>
                  </a:txBody>
                  <a:tcPr marL="4367" marR="4367" marT="2146" marB="21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6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</a:t>
                      </a:r>
                    </a:p>
                  </a:txBody>
                  <a:tcPr marL="4367" marR="4367" marT="2146" marB="21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6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</a:t>
                      </a:r>
                    </a:p>
                  </a:txBody>
                  <a:tcPr marL="4367" marR="4367" marT="2146" marB="21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672"/>
                    </a:solidFill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marL="0" marR="0" lvl="0" indent="0" algn="l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pQCD</a:t>
                      </a:r>
                    </a:p>
                  </a:txBody>
                  <a:tcPr marL="4367" marR="4367" marT="2146" marB="214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3/7</a:t>
                      </a:r>
                    </a:p>
                  </a:txBody>
                  <a:tcPr marL="4367" marR="4367" marT="2146" marB="214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1/5</a:t>
                      </a:r>
                    </a:p>
                  </a:txBody>
                  <a:tcPr marL="4367" marR="4367" marT="2146" marB="21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</a:t>
                      </a:r>
                    </a:p>
                  </a:txBody>
                  <a:tcPr marL="4367" marR="4367" marT="2146" marB="21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6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</a:t>
                      </a:r>
                    </a:p>
                  </a:txBody>
                  <a:tcPr marL="4367" marR="4367" marT="2146" marB="21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6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</a:t>
                      </a:r>
                    </a:p>
                  </a:txBody>
                  <a:tcPr marL="4367" marR="4367" marT="2146" marB="21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6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073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84" charset="0"/>
                          <a:ea typeface="ＭＳ Ｐゴシック" pitchFamily="84" charset="-128"/>
                          <a:cs typeface="ＭＳ Ｐゴシック" pitchFamily="84" charset="-128"/>
                        </a:rPr>
                        <a:t>1</a:t>
                      </a:r>
                    </a:p>
                  </a:txBody>
                  <a:tcPr marL="4367" marR="4367" marT="2146" marB="21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C672"/>
                    </a:solidFill>
                  </a:tcPr>
                </a:tc>
              </a:tr>
            </a:tbl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7921" y="1124744"/>
            <a:ext cx="6112271" cy="5334000"/>
          </a:xfrm>
        </p:spPr>
        <p:txBody>
          <a:bodyPr/>
          <a:lstStyle/>
          <a:p>
            <a:r>
              <a:rPr lang="en-US" dirty="0" smtClean="0"/>
              <a:t>Tagged deep inelastic scattering</a:t>
            </a:r>
          </a:p>
          <a:p>
            <a:r>
              <a:rPr lang="en-US" dirty="0" smtClean="0"/>
              <a:t>Parity violating deep inelastic scattering</a:t>
            </a:r>
          </a:p>
          <a:p>
            <a:r>
              <a:rPr lang="en-US" dirty="0" smtClean="0"/>
              <a:t>Polarized structure functions can provide d/u theory guidance</a:t>
            </a:r>
            <a:endParaRPr lang="en-US" dirty="0"/>
          </a:p>
        </p:txBody>
      </p:sp>
      <p:pic>
        <p:nvPicPr>
          <p:cNvPr id="102" name="Picture 101" descr="P10503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192" y="1086795"/>
            <a:ext cx="2521863" cy="17918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784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268759"/>
            <a:ext cx="3672408" cy="2623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908" y="1268759"/>
            <a:ext cx="4620220" cy="26114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68430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Hmmm</a:t>
            </a:r>
            <a:r>
              <a:rPr lang="is-IS" dirty="0" smtClean="0">
                <a:solidFill>
                  <a:prstClr val="black"/>
                </a:solidFill>
              </a:rPr>
              <a:t>… nuclear medium modifications are interesting...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43908" y="3986202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But, let’s check out polarized </a:t>
            </a:r>
            <a:r>
              <a:rPr lang="en-US" dirty="0" err="1" smtClean="0">
                <a:solidFill>
                  <a:prstClr val="black"/>
                </a:solidFill>
              </a:rPr>
              <a:t>partons</a:t>
            </a:r>
            <a:r>
              <a:rPr lang="is-IS" dirty="0" smtClean="0">
                <a:solidFill>
                  <a:prstClr val="black"/>
                </a:solidFill>
              </a:rPr>
              <a:t>….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032" y="-162272"/>
            <a:ext cx="7772400" cy="1143000"/>
          </a:xfrm>
        </p:spPr>
        <p:txBody>
          <a:bodyPr/>
          <a:lstStyle/>
          <a:p>
            <a:r>
              <a:rPr lang="en-US" sz="3200" b="0" dirty="0" smtClean="0">
                <a:solidFill>
                  <a:srgbClr val="C00000"/>
                </a:solidFill>
              </a:rPr>
              <a:t>Polarized DIS</a:t>
            </a:r>
            <a:endParaRPr lang="en-US" sz="3200" b="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70" y="3900016"/>
            <a:ext cx="6262796" cy="238249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1112" y="908720"/>
            <a:ext cx="8381368" cy="4536504"/>
          </a:xfrm>
        </p:spPr>
        <p:txBody>
          <a:bodyPr/>
          <a:lstStyle/>
          <a:p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Consider the case when the beam electron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and target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nucleon are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both polarized along the scattering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axis</a:t>
            </a:r>
            <a:r>
              <a:rPr lang="is-IS" sz="1800" dirty="0" smtClean="0">
                <a:latin typeface="Arial" charset="0"/>
                <a:ea typeface="Arial" charset="0"/>
                <a:cs typeface="Arial" charset="0"/>
              </a:rPr>
              <a:t>….</a:t>
            </a: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Helicity conservation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- the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virtual </a:t>
            </a:r>
            <a:r>
              <a:rPr lang="en-US" sz="1800" dirty="0" err="1">
                <a:latin typeface="Arial" charset="0"/>
                <a:ea typeface="Arial" charset="0"/>
                <a:cs typeface="Arial" charset="0"/>
              </a:rPr>
              <a:t>γ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inherits some of the incident lepton helicity </a:t>
            </a: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electromagnetic interaction will conserve helicity.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So</a:t>
            </a:r>
            <a:r>
              <a:rPr lang="is-IS" sz="1800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+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(-) helicity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quark can only absorb a +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(-) helicity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photon. </a:t>
            </a: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Study the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difference under reversal of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electron/photon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helicity (or equivalently reversing the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target spin)</a:t>
            </a:r>
            <a:r>
              <a:rPr lang="is-IS" sz="1800" dirty="0" smtClean="0">
                <a:latin typeface="Arial" charset="0"/>
                <a:ea typeface="Arial" charset="0"/>
                <a:cs typeface="Arial" charset="0"/>
              </a:rPr>
              <a:t>….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Determine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the probability that the struck quark has the same helicity as the incident lepton for a fixed spin orientation of the proton. </a:t>
            </a:r>
          </a:p>
          <a:p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648" y="3900016"/>
            <a:ext cx="3491880" cy="219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defTabSz="400050"/>
            <a:r>
              <a:rPr lang="en-US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Polarized </a:t>
            </a:r>
            <a:r>
              <a:rPr lang="en-US" b="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Structure Functions</a:t>
            </a:r>
            <a:r>
              <a:rPr lang="it-IT" b="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 </a:t>
            </a:r>
            <a:endParaRPr lang="en-US" b="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724400"/>
            <a:ext cx="4343400" cy="5334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>
                <a:latin typeface="Tahoma"/>
                <a:cs typeface="Tahoma"/>
              </a:rPr>
              <a:t>Measure yield asymmetry: 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7239000" y="1981200"/>
            <a:ext cx="1369435" cy="1631216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 i="1" dirty="0">
                <a:solidFill>
                  <a:srgbClr val="000000"/>
                </a:solidFill>
                <a:latin typeface="Tahoma"/>
                <a:ea typeface="ＭＳ Ｐゴシック" charset="0"/>
                <a:cs typeface="Tahoma"/>
              </a:rPr>
              <a:t>Polarized</a:t>
            </a:r>
          </a:p>
          <a:p>
            <a:pPr eaLnBrk="0" hangingPunct="0"/>
            <a:r>
              <a:rPr lang="en-US" sz="2000" i="1" dirty="0">
                <a:solidFill>
                  <a:srgbClr val="000000"/>
                </a:solidFill>
                <a:latin typeface="Tahoma"/>
                <a:ea typeface="ＭＳ Ｐゴシック" charset="0"/>
                <a:cs typeface="Tahoma"/>
              </a:rPr>
              <a:t>deep </a:t>
            </a:r>
          </a:p>
          <a:p>
            <a:pPr eaLnBrk="0" hangingPunct="0"/>
            <a:r>
              <a:rPr lang="en-US" sz="2000" i="1" dirty="0">
                <a:solidFill>
                  <a:srgbClr val="000000"/>
                </a:solidFill>
                <a:latin typeface="Tahoma"/>
                <a:ea typeface="ＭＳ Ｐゴシック" charset="0"/>
                <a:cs typeface="Tahoma"/>
              </a:rPr>
              <a:t>inelastic</a:t>
            </a:r>
          </a:p>
          <a:p>
            <a:pPr eaLnBrk="0" hangingPunct="0"/>
            <a:r>
              <a:rPr lang="en-US" sz="2000" i="1" dirty="0">
                <a:solidFill>
                  <a:srgbClr val="000000"/>
                </a:solidFill>
                <a:latin typeface="Tahoma"/>
                <a:ea typeface="ＭＳ Ｐゴシック" charset="0"/>
                <a:cs typeface="Tahoma"/>
              </a:rPr>
              <a:t>electron</a:t>
            </a:r>
          </a:p>
          <a:p>
            <a:pPr eaLnBrk="0" hangingPunct="0"/>
            <a:r>
              <a:rPr lang="en-US" sz="2000" i="1" dirty="0">
                <a:solidFill>
                  <a:srgbClr val="000000"/>
                </a:solidFill>
                <a:latin typeface="Tahoma"/>
                <a:ea typeface="ＭＳ Ｐゴシック" charset="0"/>
                <a:cs typeface="Tahoma"/>
              </a:rPr>
              <a:t>scattering</a:t>
            </a:r>
          </a:p>
        </p:txBody>
      </p:sp>
      <p:graphicFrame>
        <p:nvGraphicFramePr>
          <p:cNvPr id="55303" name="Object 7"/>
          <p:cNvGraphicFramePr>
            <a:graphicFrameLocks noChangeAspect="1"/>
          </p:cNvGraphicFramePr>
          <p:nvPr>
            <p:extLst/>
          </p:nvPr>
        </p:nvGraphicFramePr>
        <p:xfrm>
          <a:off x="762000" y="5334000"/>
          <a:ext cx="2846388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950" name="Equation" r:id="rId4" imgW="1587240" imgH="457200" progId="Equation.3">
                  <p:embed/>
                </p:oleObj>
              </mc:Choice>
              <mc:Fallback>
                <p:oleObj name="Equation" r:id="rId4" imgW="158724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334000"/>
                        <a:ext cx="2846388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609600" y="4225925"/>
            <a:ext cx="2786063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 i="1" dirty="0">
                <a:solidFill>
                  <a:srgbClr val="000000"/>
                </a:solidFill>
                <a:latin typeface="Times" charset="0"/>
                <a:ea typeface="ＭＳ Ｐゴシック" charset="0"/>
                <a:cs typeface=""/>
              </a:rPr>
              <a:t>Parallel electron &amp; quark spins</a:t>
            </a:r>
          </a:p>
        </p:txBody>
      </p:sp>
      <p:sp>
        <p:nvSpPr>
          <p:cNvPr id="55309" name="Text Box 13"/>
          <p:cNvSpPr txBox="1">
            <a:spLocks noChangeArrowheads="1"/>
          </p:cNvSpPr>
          <p:nvPr/>
        </p:nvSpPr>
        <p:spPr bwMode="auto">
          <a:xfrm>
            <a:off x="5562600" y="6019800"/>
            <a:ext cx="3055938" cy="3460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 i="1">
                <a:solidFill>
                  <a:srgbClr val="000000"/>
                </a:solidFill>
                <a:latin typeface="Times" charset="0"/>
                <a:ea typeface="ＭＳ Ｐゴシック" charset="0"/>
                <a:cs typeface=""/>
              </a:rPr>
              <a:t>Spin-dependent Structure Function</a:t>
            </a:r>
          </a:p>
        </p:txBody>
      </p:sp>
      <p:pic>
        <p:nvPicPr>
          <p:cNvPr id="55316" name="Picture 20" descr="uli_dis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600200"/>
            <a:ext cx="6400800" cy="2582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5317" name="Rectangle 21"/>
          <p:cNvSpPr>
            <a:spLocks noChangeArrowheads="1"/>
          </p:cNvSpPr>
          <p:nvPr/>
        </p:nvSpPr>
        <p:spPr bwMode="auto">
          <a:xfrm>
            <a:off x="381000" y="1676400"/>
            <a:ext cx="84582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"/>
            </a:endParaRPr>
          </a:p>
        </p:txBody>
      </p:sp>
      <p:sp>
        <p:nvSpPr>
          <p:cNvPr id="55318" name="Text Box 22"/>
          <p:cNvSpPr txBox="1">
            <a:spLocks noChangeArrowheads="1"/>
          </p:cNvSpPr>
          <p:nvPr/>
        </p:nvSpPr>
        <p:spPr bwMode="auto">
          <a:xfrm>
            <a:off x="4143375" y="4225925"/>
            <a:ext cx="3171825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 i="1">
                <a:solidFill>
                  <a:srgbClr val="000000"/>
                </a:solidFill>
                <a:latin typeface="Times" charset="0"/>
                <a:ea typeface="ＭＳ Ｐゴシック" charset="0"/>
                <a:cs typeface=""/>
              </a:rPr>
              <a:t>Anti-parallel electron &amp; quark spins</a:t>
            </a:r>
          </a:p>
        </p:txBody>
      </p:sp>
      <p:sp>
        <p:nvSpPr>
          <p:cNvPr id="55319" name="Rectangle 23"/>
          <p:cNvSpPr>
            <a:spLocks noChangeArrowheads="1"/>
          </p:cNvSpPr>
          <p:nvPr/>
        </p:nvSpPr>
        <p:spPr bwMode="auto">
          <a:xfrm>
            <a:off x="4876800" y="4800600"/>
            <a:ext cx="3886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00"/>
                </a:solidFill>
                <a:latin typeface="Tahoma"/>
                <a:ea typeface="ＭＳ Ｐゴシック" charset="0"/>
                <a:cs typeface="Tahoma"/>
              </a:rPr>
              <a:t>In the Quark-Parton Model:</a:t>
            </a:r>
          </a:p>
        </p:txBody>
      </p:sp>
      <p:graphicFrame>
        <p:nvGraphicFramePr>
          <p:cNvPr id="55320" name="Object 24"/>
          <p:cNvGraphicFramePr>
            <a:graphicFrameLocks noChangeAspect="1"/>
          </p:cNvGraphicFramePr>
          <p:nvPr>
            <p:extLst/>
          </p:nvPr>
        </p:nvGraphicFramePr>
        <p:xfrm>
          <a:off x="5029200" y="5181600"/>
          <a:ext cx="3779838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951" name="Equation" r:id="rId7" imgW="2108160" imgH="431640" progId="Equation.3">
                  <p:embed/>
                </p:oleObj>
              </mc:Choice>
              <mc:Fallback>
                <p:oleObj name="Equation" r:id="rId7" imgW="21081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5181600"/>
                        <a:ext cx="3779838" cy="77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23" name="Line 27"/>
          <p:cNvSpPr>
            <a:spLocks noChangeShapeType="1"/>
          </p:cNvSpPr>
          <p:nvPr/>
        </p:nvSpPr>
        <p:spPr bwMode="auto">
          <a:xfrm flipH="1" flipV="1">
            <a:off x="5943600" y="5421312"/>
            <a:ext cx="1371600" cy="609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"/>
            </a:endParaRPr>
          </a:p>
        </p:txBody>
      </p:sp>
      <p:sp>
        <p:nvSpPr>
          <p:cNvPr id="55324" name="Rectangle 28"/>
          <p:cNvSpPr>
            <a:spLocks noChangeArrowheads="1"/>
          </p:cNvSpPr>
          <p:nvPr/>
        </p:nvSpPr>
        <p:spPr bwMode="auto">
          <a:xfrm>
            <a:off x="990600" y="52578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"/>
            </a:endParaRPr>
          </a:p>
        </p:txBody>
      </p:sp>
      <p:sp>
        <p:nvSpPr>
          <p:cNvPr id="55325" name="Rectangle 29"/>
          <p:cNvSpPr>
            <a:spLocks noChangeArrowheads="1"/>
          </p:cNvSpPr>
          <p:nvPr/>
        </p:nvSpPr>
        <p:spPr bwMode="auto">
          <a:xfrm>
            <a:off x="381000" y="4724400"/>
            <a:ext cx="4114800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"/>
            </a:endParaRPr>
          </a:p>
        </p:txBody>
      </p:sp>
      <p:sp>
        <p:nvSpPr>
          <p:cNvPr id="55326" name="Rectangle 30"/>
          <p:cNvSpPr>
            <a:spLocks noChangeArrowheads="1"/>
          </p:cNvSpPr>
          <p:nvPr/>
        </p:nvSpPr>
        <p:spPr bwMode="auto">
          <a:xfrm>
            <a:off x="4800600" y="4724400"/>
            <a:ext cx="403860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"/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066800"/>
            <a:ext cx="2450167" cy="383117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449240"/>
            <a:ext cx="762000" cy="26565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ight Brace 11"/>
          <p:cNvSpPr/>
          <p:nvPr/>
        </p:nvSpPr>
        <p:spPr bwMode="auto">
          <a:xfrm rot="5400000">
            <a:off x="4075176" y="344424"/>
            <a:ext cx="155448" cy="22098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"/>
            </a:endParaRP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26" y="914400"/>
            <a:ext cx="462998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2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6512" y="83096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Lecture Scheme - II</a:t>
            </a:r>
            <a:endParaRPr lang="en-US" b="0" kern="1200" cap="small" spc="300" dirty="0">
              <a:solidFill>
                <a:srgbClr val="FF0000"/>
              </a:solidFill>
              <a:latin typeface="Times New Roman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5242" y="1052736"/>
            <a:ext cx="423274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1"/>
            <a:r>
              <a:rPr lang="en-US" sz="2000" b="1" dirty="0" smtClean="0">
                <a:solidFill>
                  <a:srgbClr val="FF0000"/>
                </a:solidFill>
                <a:latin typeface="Tahoma"/>
                <a:cs typeface="Tahoma"/>
              </a:rPr>
              <a:t>DAY 1 </a:t>
            </a:r>
          </a:p>
          <a:p>
            <a:pPr marL="522900" lvl="1" indent="-342900">
              <a:buClr>
                <a:srgbClr val="00B050"/>
              </a:buClr>
              <a:buFont typeface="Wingdings" charset="2"/>
              <a:buChar char="ü"/>
            </a:pPr>
            <a:r>
              <a:rPr lang="en-US" sz="2000" dirty="0" smtClean="0">
                <a:solidFill>
                  <a:srgbClr val="000000"/>
                </a:solidFill>
                <a:latin typeface="Tahoma"/>
                <a:cs typeface="Tahoma"/>
              </a:rPr>
              <a:t>Introduction</a:t>
            </a:r>
          </a:p>
          <a:p>
            <a:pPr marL="522900" lvl="1" indent="-342900">
              <a:buClr>
                <a:srgbClr val="00B050"/>
              </a:buClr>
              <a:buFont typeface="Wingdings" charset="2"/>
              <a:buChar char="ü"/>
            </a:pPr>
            <a:r>
              <a:rPr lang="en-US" sz="2000" dirty="0" smtClean="0">
                <a:solidFill>
                  <a:srgbClr val="000000"/>
                </a:solidFill>
                <a:latin typeface="Tahoma"/>
                <a:cs typeface="Tahoma"/>
              </a:rPr>
              <a:t>History and Basics of Electron Scattering </a:t>
            </a:r>
            <a:r>
              <a:rPr lang="en-US" sz="2000" i="1" dirty="0" smtClean="0">
                <a:solidFill>
                  <a:srgbClr val="000000"/>
                </a:solidFill>
                <a:latin typeface="Tahoma"/>
                <a:cs typeface="Tahoma"/>
              </a:rPr>
              <a:t>– Some Reminders</a:t>
            </a:r>
          </a:p>
          <a:p>
            <a:pPr marL="522900" lvl="1" indent="-342900">
              <a:buClr>
                <a:srgbClr val="00B050"/>
              </a:buClr>
              <a:buFont typeface="Wingdings" charset="2"/>
              <a:buChar char="ü"/>
            </a:pPr>
            <a:r>
              <a:rPr lang="en-US" sz="2000" dirty="0" smtClean="0">
                <a:solidFill>
                  <a:srgbClr val="000000"/>
                </a:solidFill>
                <a:latin typeface="Tahoma"/>
                <a:cs typeface="Tahoma"/>
              </a:rPr>
              <a:t>Jefferson Lab</a:t>
            </a:r>
          </a:p>
          <a:p>
            <a:pPr marL="522900" lvl="1" indent="-342900">
              <a:buClr>
                <a:srgbClr val="E9850B"/>
              </a:buClr>
              <a:buFont typeface="Wingdings" charset="2"/>
              <a:buChar char="ü"/>
            </a:pPr>
            <a:r>
              <a:rPr lang="en-US" sz="2000" dirty="0" smtClean="0">
                <a:solidFill>
                  <a:srgbClr val="000000"/>
                </a:solidFill>
                <a:latin typeface="Tahoma"/>
                <a:cs typeface="Tahoma"/>
              </a:rPr>
              <a:t>1D to 3D Nucleon Structure</a:t>
            </a:r>
          </a:p>
          <a:p>
            <a:pPr marL="980100" lvl="2" indent="-342900">
              <a:buClr>
                <a:srgbClr val="E9850B"/>
              </a:buClr>
              <a:buFont typeface="Wingdings" charset="2"/>
              <a:buChar char="ü"/>
            </a:pPr>
            <a:r>
              <a:rPr lang="en-US" sz="2000" dirty="0" smtClean="0">
                <a:solidFill>
                  <a:srgbClr val="000000"/>
                </a:solidFill>
                <a:latin typeface="Tahoma"/>
                <a:cs typeface="Tahoma"/>
              </a:rPr>
              <a:t>Form Factors and PDFs</a:t>
            </a:r>
          </a:p>
          <a:p>
            <a:pPr marL="980100" lvl="2" indent="-342900"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  <a:latin typeface="Tahoma"/>
                <a:cs typeface="Tahoma"/>
              </a:rPr>
              <a:t>Large x</a:t>
            </a:r>
          </a:p>
          <a:p>
            <a:pPr marL="522900" lvl="1" indent="-342900"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Tahoma"/>
                <a:cs typeface="Tahoma"/>
              </a:rPr>
              <a:t>Nucleons in the Nuclear Medium</a:t>
            </a:r>
          </a:p>
          <a:p>
            <a:pPr marL="522900" lvl="1" indent="-342900">
              <a:buClr>
                <a:srgbClr val="FF0000"/>
              </a:buClr>
              <a:buFont typeface="Wingdings" charset="2"/>
              <a:buChar char="§"/>
            </a:pPr>
            <a:endParaRPr lang="en-US" sz="2000" dirty="0" smtClean="0">
              <a:solidFill>
                <a:srgbClr val="000000"/>
              </a:solidFill>
              <a:latin typeface="Tahoma"/>
              <a:cs typeface="Tahoma"/>
            </a:endParaRPr>
          </a:p>
          <a:p>
            <a:pPr marL="180000" lvl="1"/>
            <a:r>
              <a:rPr lang="en-US" sz="2000" b="1" dirty="0" smtClean="0">
                <a:solidFill>
                  <a:srgbClr val="FF0000"/>
                </a:solidFill>
                <a:latin typeface="Tahoma"/>
                <a:cs typeface="Tahoma"/>
              </a:rPr>
              <a:t>DAY 2 </a:t>
            </a:r>
          </a:p>
          <a:p>
            <a:pPr marL="522900" lvl="1" indent="-342900">
              <a:buClr>
                <a:srgbClr val="FF0000"/>
              </a:buClr>
              <a:buFont typeface="Wingdings" charset="2"/>
              <a:buChar char="§"/>
            </a:pPr>
            <a:r>
              <a:rPr lang="en-US" sz="2000" i="1" dirty="0" smtClean="0">
                <a:solidFill>
                  <a:srgbClr val="000000"/>
                </a:solidFill>
                <a:latin typeface="Tahoma"/>
                <a:cs typeface="Tahoma"/>
              </a:rPr>
              <a:t>Finish What I Didn’t Yet From Day 1!</a:t>
            </a:r>
            <a:endParaRPr lang="en-US" sz="2000" b="1" i="1" dirty="0">
              <a:solidFill>
                <a:srgbClr val="FF0000"/>
              </a:solidFill>
              <a:latin typeface="Tahoma"/>
              <a:cs typeface="Tahoma"/>
            </a:endParaRPr>
          </a:p>
          <a:p>
            <a:pPr marL="522900" lvl="1" indent="-342900"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Tahoma"/>
                <a:cs typeface="Tahoma"/>
              </a:rPr>
              <a:t>The Electron Ion Collider</a:t>
            </a:r>
            <a:endParaRPr lang="en-US" sz="2000" b="1" dirty="0">
              <a:solidFill>
                <a:srgbClr val="FF0000"/>
              </a:solidFill>
              <a:latin typeface="Tahoma"/>
              <a:cs typeface="Tahoma"/>
            </a:endParaRPr>
          </a:p>
          <a:p>
            <a:pPr marL="522900" lvl="1" indent="-342900">
              <a:buClr>
                <a:srgbClr val="FF0000"/>
              </a:buClr>
              <a:buFont typeface="Wingdings" charset="2"/>
              <a:buChar char="§"/>
            </a:pPr>
            <a:endParaRPr lang="en-US" sz="1800" i="1" dirty="0" smtClean="0">
              <a:solidFill>
                <a:srgbClr val="000000"/>
              </a:solidFill>
              <a:latin typeface="Tahoma"/>
              <a:cs typeface="Tahom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821176"/>
            <a:ext cx="4610404" cy="23197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140968"/>
            <a:ext cx="4572000" cy="177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175" y="4918968"/>
            <a:ext cx="4608230" cy="151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6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15" descr="Combined_deltad_deltau.png"/>
          <p:cNvPicPr>
            <a:picLocks noChangeAspect="1"/>
          </p:cNvPicPr>
          <p:nvPr/>
        </p:nvPicPr>
        <p:blipFill>
          <a:blip r:embed="rId3"/>
          <a:srcRect r="48586"/>
          <a:stretch>
            <a:fillRect/>
          </a:stretch>
        </p:blipFill>
        <p:spPr bwMode="auto">
          <a:xfrm>
            <a:off x="3603625" y="3657600"/>
            <a:ext cx="26447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3" name="Rectangle 3"/>
          <p:cNvSpPr>
            <a:spLocks noChangeArrowheads="1"/>
          </p:cNvSpPr>
          <p:nvPr/>
        </p:nvSpPr>
        <p:spPr bwMode="auto">
          <a:xfrm>
            <a:off x="152400" y="838200"/>
            <a:ext cx="5173663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>
              <a:spcBef>
                <a:spcPct val="20000"/>
              </a:spcBef>
            </a:pPr>
            <a:r>
              <a:rPr lang="en-US" sz="1800" dirty="0"/>
              <a:t>REQUIRES:</a:t>
            </a: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en-US" sz="1800" dirty="0"/>
              <a:t>High beam, target polarization</a:t>
            </a: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en-US" sz="1800" dirty="0"/>
              <a:t>High electron current</a:t>
            </a: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en-US" sz="1800" dirty="0"/>
              <a:t>Large solid angle spectrometers</a:t>
            </a:r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en-US" sz="1800" dirty="0" smtClean="0"/>
              <a:t>Polarized PDF </a:t>
            </a:r>
            <a:r>
              <a:rPr lang="en-US" sz="1800" dirty="0"/>
              <a:t>efforts </a:t>
            </a:r>
            <a:r>
              <a:rPr lang="en-US" sz="1800" dirty="0" smtClean="0"/>
              <a:t>– </a:t>
            </a:r>
            <a:r>
              <a:rPr lang="en-US" sz="1800" dirty="0"/>
              <a:t>JAM </a:t>
            </a:r>
            <a:endParaRPr lang="en-US" sz="1800" dirty="0" smtClean="0"/>
          </a:p>
          <a:p>
            <a:pPr marL="457200" indent="-457200"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rgbClr val="0000FF"/>
                </a:solidFill>
              </a:rPr>
              <a:t>Broad </a:t>
            </a:r>
            <a:r>
              <a:rPr lang="en-US" sz="1800" dirty="0">
                <a:solidFill>
                  <a:srgbClr val="0000FF"/>
                </a:solidFill>
              </a:rPr>
              <a:t>JLab12 program!</a:t>
            </a:r>
            <a:endParaRPr lang="en-US" sz="1800" dirty="0"/>
          </a:p>
        </p:txBody>
      </p:sp>
      <p:sp>
        <p:nvSpPr>
          <p:cNvPr id="153604" name="Rectangle 4"/>
          <p:cNvSpPr>
            <a:spLocks noChangeArrowheads="1"/>
          </p:cNvSpPr>
          <p:nvPr/>
        </p:nvSpPr>
        <p:spPr bwMode="auto">
          <a:xfrm>
            <a:off x="0" y="152400"/>
            <a:ext cx="79121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Measuring High-x Structure Functions - polarized</a:t>
            </a:r>
          </a:p>
        </p:txBody>
      </p:sp>
      <p:pic>
        <p:nvPicPr>
          <p:cNvPr id="153605" name="Picture 6" descr="Snapshot 2013-04-22 17-31-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854075"/>
            <a:ext cx="4572000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6" name="Text Box 7"/>
          <p:cNvSpPr txBox="1">
            <a:spLocks noChangeArrowheads="1"/>
          </p:cNvSpPr>
          <p:nvPr/>
        </p:nvSpPr>
        <p:spPr bwMode="auto">
          <a:xfrm>
            <a:off x="6324600" y="9144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3He target</a:t>
            </a:r>
          </a:p>
        </p:txBody>
      </p:sp>
      <p:pic>
        <p:nvPicPr>
          <p:cNvPr id="153607" name="Picture 8" descr="Snapshot 2013-04-22 17-35-4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2800350"/>
            <a:ext cx="3357563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8" name="Picture 5" descr="Snapshot 2013-04-22 17-20-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01000" y="-28575"/>
            <a:ext cx="12954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9" name="Picture 9" descr="Snapshot 2013-04-22 18-00-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8400" y="3581400"/>
            <a:ext cx="26431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180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6953319" y="2295525"/>
            <a:ext cx="2227193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eaLnBrk="0" fontAlgn="auto" hangingPunct="0">
              <a:lnSpc>
                <a:spcPct val="95000"/>
              </a:lnSpc>
              <a:spcBef>
                <a:spcPct val="20000"/>
              </a:spcBef>
              <a:spcAft>
                <a:spcPts val="0"/>
              </a:spcAft>
              <a:buFont typeface="Times"/>
              <a:buNone/>
              <a:defRPr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12 GeV will access the regime (x &gt;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~0.3) where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valence quarks dominate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5274" y="1617373"/>
            <a:ext cx="5686479" cy="4717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679248" y="971042"/>
            <a:ext cx="3978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Combine Hall B A</a:t>
            </a:r>
            <a:r>
              <a:rPr lang="en-US" sz="1800" baseline="-250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1</a:t>
            </a:r>
            <a:r>
              <a:rPr lang="en-US" sz="1800" baseline="300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p</a:t>
            </a:r>
            <a:r>
              <a:rPr lang="en-US" sz="18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and Hall C A</a:t>
            </a:r>
            <a:r>
              <a:rPr lang="en-US" sz="1800" baseline="-250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1</a:t>
            </a:r>
            <a:r>
              <a:rPr lang="en-US" sz="1800" baseline="300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n</a:t>
            </a:r>
            <a:r>
              <a:rPr lang="en-US" sz="18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 	</a:t>
            </a:r>
            <a:r>
              <a:rPr lang="en-US" sz="18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  <a:sym typeface="Wingdings" pitchFamily="2" charset="2"/>
              </a:rPr>
              <a:t> </a:t>
            </a:r>
            <a:r>
              <a:rPr lang="en-US" sz="18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extract </a:t>
            </a:r>
            <a:r>
              <a:rPr lang="en-US" sz="1800" dirty="0">
                <a:solidFill>
                  <a:srgbClr val="FF0000"/>
                </a:solidFill>
                <a:latin typeface="Symbol" pitchFamily="18" charset="2"/>
                <a:ea typeface="ＭＳ Ｐゴシック"/>
                <a:cs typeface="Arial" pitchFamily="34" charset="0"/>
              </a:rPr>
              <a:t>D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u/u</a:t>
            </a:r>
            <a:r>
              <a:rPr lang="en-US" sz="18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and </a:t>
            </a:r>
            <a:r>
              <a:rPr lang="en-US" sz="1800" dirty="0" err="1" smtClean="0">
                <a:solidFill>
                  <a:srgbClr val="0000FF"/>
                </a:solidFill>
                <a:latin typeface="Symbol" pitchFamily="18" charset="2"/>
                <a:ea typeface="ＭＳ Ｐゴシック"/>
                <a:cs typeface="Arial" pitchFamily="34" charset="0"/>
              </a:rPr>
              <a:t>D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ea typeface="ＭＳ Ｐゴシック"/>
                <a:cs typeface="Arial" pitchFamily="34" charset="0"/>
              </a:rPr>
              <a:t>d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ea typeface="ＭＳ Ｐゴシック"/>
                <a:cs typeface="Arial" pitchFamily="34" charset="0"/>
              </a:rPr>
              <a:t>/d</a:t>
            </a:r>
            <a:endParaRPr lang="en-US" sz="1800" dirty="0">
              <a:solidFill>
                <a:prstClr val="black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817531" y="4514850"/>
            <a:ext cx="212169" cy="2000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827056" y="2095500"/>
            <a:ext cx="212169" cy="2000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56176" y="334368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FF0000"/>
                </a:solidFill>
                <a:latin typeface="Symbol" pitchFamily="18" charset="2"/>
                <a:ea typeface="ＭＳ Ｐゴシック"/>
                <a:cs typeface="Arial" pitchFamily="34" charset="0"/>
              </a:rPr>
              <a:t>D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u/u</a:t>
            </a:r>
            <a:endParaRPr lang="en-US" sz="1800" dirty="0">
              <a:solidFill>
                <a:prstClr val="black"/>
              </a:solidFill>
              <a:latin typeface="Calibri"/>
              <a:ea typeface="ＭＳ Ｐゴシック"/>
              <a:cs typeface="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6176" y="530120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err="1">
                <a:solidFill>
                  <a:srgbClr val="0000FF"/>
                </a:solidFill>
                <a:latin typeface="Symbol" pitchFamily="18" charset="2"/>
                <a:ea typeface="ＭＳ Ｐゴシック"/>
                <a:cs typeface="Arial" pitchFamily="34" charset="0"/>
              </a:rPr>
              <a:t>D</a:t>
            </a:r>
            <a:r>
              <a:rPr lang="en-US" sz="1800" dirty="0" err="1">
                <a:solidFill>
                  <a:srgbClr val="0000FF"/>
                </a:solidFill>
                <a:latin typeface="Arial" pitchFamily="34" charset="0"/>
                <a:ea typeface="ＭＳ Ｐゴシック"/>
                <a:cs typeface="Arial" pitchFamily="34" charset="0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ea typeface="ＭＳ Ｐゴシック"/>
                <a:cs typeface="Arial" pitchFamily="34" charset="0"/>
              </a:rPr>
              <a:t>/d</a:t>
            </a:r>
            <a:endParaRPr lang="en-US" sz="1800" dirty="0">
              <a:solidFill>
                <a:srgbClr val="0000FF"/>
              </a:solidFill>
              <a:latin typeface="Calibri"/>
              <a:ea typeface="ＭＳ Ｐゴシック"/>
              <a:cs typeface="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6909" y="90488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0" kern="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12 GeV Era Polarized PDFs</a:t>
            </a:r>
            <a:endParaRPr lang="en-US" b="0" kern="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54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302" y="116265"/>
            <a:ext cx="828784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rgbClr val="C00000"/>
                </a:solidFill>
                <a:latin typeface="Arial"/>
                <a:ea typeface="ＭＳ Ｐゴシック" charset="-128"/>
                <a:cs typeface="Arial" pitchFamily="34" charset="0"/>
              </a:rPr>
              <a:t>The Incomplete Nucleon: </a:t>
            </a:r>
            <a:r>
              <a:rPr lang="en-US" sz="3200" b="1" kern="0" dirty="0" smtClean="0">
                <a:solidFill>
                  <a:srgbClr val="C00000"/>
                </a:solidFill>
                <a:latin typeface="Arial"/>
                <a:ea typeface="ＭＳ Ｐゴシック" charset="-128"/>
                <a:cs typeface="Arial" pitchFamily="34" charset="0"/>
              </a:rPr>
              <a:t>The Spin </a:t>
            </a:r>
            <a:r>
              <a:rPr lang="en-US" sz="3200" b="1" kern="0" dirty="0">
                <a:solidFill>
                  <a:srgbClr val="C00000"/>
                </a:solidFill>
                <a:latin typeface="Arial"/>
                <a:ea typeface="ＭＳ Ｐゴシック" charset="-128"/>
                <a:cs typeface="Arial" pitchFamily="34" charset="0"/>
              </a:rPr>
              <a:t>Puzzle</a:t>
            </a:r>
            <a:endParaRPr lang="en-US" sz="3200" b="1" dirty="0">
              <a:solidFill>
                <a:srgbClr val="C00000"/>
              </a:solidFill>
              <a:latin typeface="Arial"/>
              <a:ea typeface="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45" y="914400"/>
            <a:ext cx="2979955" cy="301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75651" y="2204226"/>
            <a:ext cx="480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"/>
                <a:cs typeface=""/>
              </a:rPr>
              <a:t>Proton has spin-1/2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"/>
                <a:cs typeface=""/>
              </a:rPr>
              <a:t>Proton is a composite system consisting of spin-1/2 quarks and spin-1 gluons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7030A0"/>
                </a:solidFill>
                <a:latin typeface="Arial"/>
                <a:ea typeface=""/>
                <a:cs typeface=""/>
              </a:rPr>
              <a:t>But</a:t>
            </a:r>
            <a:r>
              <a:rPr lang="is-IS" b="1" dirty="0" smtClean="0">
                <a:solidFill>
                  <a:srgbClr val="7030A0"/>
                </a:solidFill>
                <a:latin typeface="Arial"/>
                <a:ea typeface=""/>
                <a:cs typeface=""/>
              </a:rPr>
              <a:t>…</a:t>
            </a:r>
            <a:endParaRPr lang="en-US" b="1" dirty="0">
              <a:solidFill>
                <a:srgbClr val="7030A0"/>
              </a:solidFill>
              <a:latin typeface="Arial"/>
              <a:ea typeface=""/>
              <a:cs typeface="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92005" y="6172680"/>
            <a:ext cx="253306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ea typeface=""/>
                <a:cs typeface=""/>
              </a:rPr>
              <a:t>Classical: ~ </a:t>
            </a:r>
            <a:r>
              <a:rPr lang="en-US" b="1" dirty="0" smtClean="0">
                <a:solidFill>
                  <a:srgbClr val="000000"/>
                </a:solidFill>
                <a:latin typeface="Comic Sans MS" pitchFamily="66" charset="0"/>
                <a:ea typeface=""/>
                <a:cs typeface=""/>
              </a:rPr>
              <a:t>r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ea typeface=""/>
                <a:cs typeface=""/>
              </a:rPr>
              <a:t> x </a:t>
            </a:r>
            <a:r>
              <a:rPr lang="en-US" b="1" dirty="0" smtClean="0">
                <a:solidFill>
                  <a:srgbClr val="000000"/>
                </a:solidFill>
                <a:latin typeface="Comic Sans MS" pitchFamily="66" charset="0"/>
                <a:ea typeface=""/>
                <a:cs typeface=""/>
              </a:rPr>
              <a:t>p</a:t>
            </a:r>
            <a:endParaRPr lang="en-US" b="1" dirty="0">
              <a:solidFill>
                <a:srgbClr val="000000"/>
              </a:solidFill>
              <a:latin typeface="Comic Sans MS" pitchFamily="66" charset="0"/>
              <a:ea typeface=""/>
              <a:cs typeface="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3714" y="5531332"/>
            <a:ext cx="7607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Arial"/>
                <a:ea typeface=""/>
                <a:cs typeface=""/>
              </a:rPr>
              <a:t>Try a cross-product or something three-dimensional</a:t>
            </a:r>
            <a:r>
              <a:rPr lang="is-IS" dirty="0" smtClean="0">
                <a:solidFill>
                  <a:srgbClr val="7030A0"/>
                </a:solidFill>
                <a:latin typeface="Arial"/>
                <a:ea typeface=""/>
                <a:cs typeface=""/>
              </a:rPr>
              <a:t>….</a:t>
            </a:r>
            <a:endParaRPr lang="en-US" dirty="0">
              <a:solidFill>
                <a:srgbClr val="7030A0"/>
              </a:solidFill>
              <a:latin typeface="Arial"/>
              <a:ea typeface=""/>
              <a:cs typeface="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228135" y="864219"/>
            <a:ext cx="4079875" cy="1123950"/>
            <a:chOff x="4343400" y="838200"/>
            <a:chExt cx="4079875" cy="1123950"/>
          </a:xfrm>
        </p:grpSpPr>
        <p:sp>
          <p:nvSpPr>
            <p:cNvPr id="11" name="Rectangle 53"/>
            <p:cNvSpPr>
              <a:spLocks noChangeArrowheads="1"/>
            </p:cNvSpPr>
            <p:nvPr/>
          </p:nvSpPr>
          <p:spPr bwMode="auto">
            <a:xfrm>
              <a:off x="4343400" y="838200"/>
              <a:ext cx="4079875" cy="112395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>
              <a:outerShdw blurRad="292100" dist="139700" dir="2700000" algn="tl" rotWithShape="0">
                <a:prstClr val="black">
                  <a:alpha val="65000"/>
                </a:prstClr>
              </a:outerShdw>
            </a:effec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  <a:ea typeface=""/>
                <a:cs typeface=""/>
              </a:endParaRPr>
            </a:p>
          </p:txBody>
        </p:sp>
        <p:grpSp>
          <p:nvGrpSpPr>
            <p:cNvPr id="12" name="Group 54"/>
            <p:cNvGrpSpPr>
              <a:grpSpLocks/>
            </p:cNvGrpSpPr>
            <p:nvPr/>
          </p:nvGrpSpPr>
          <p:grpSpPr bwMode="auto">
            <a:xfrm>
              <a:off x="5819775" y="1047753"/>
              <a:ext cx="2437000" cy="554540"/>
              <a:chOff x="2611" y="2140"/>
              <a:chExt cx="1477" cy="316"/>
            </a:xfrm>
          </p:grpSpPr>
          <p:sp>
            <p:nvSpPr>
              <p:cNvPr id="22" name="Text Box 55"/>
              <p:cNvSpPr txBox="1">
                <a:spLocks noChangeArrowheads="1"/>
              </p:cNvSpPr>
              <p:nvPr/>
            </p:nvSpPr>
            <p:spPr bwMode="auto">
              <a:xfrm>
                <a:off x="2611" y="2140"/>
                <a:ext cx="393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3000" b="1" dirty="0">
                    <a:solidFill>
                      <a:srgbClr val="000000"/>
                    </a:solidFill>
                    <a:latin typeface="Symbol" pitchFamily="18" charset="2"/>
                    <a:ea typeface=""/>
                    <a:cs typeface=""/>
                  </a:rPr>
                  <a:t>DS</a:t>
                </a:r>
              </a:p>
            </p:txBody>
          </p:sp>
          <p:sp>
            <p:nvSpPr>
              <p:cNvPr id="23" name="Text Box 56"/>
              <p:cNvSpPr txBox="1">
                <a:spLocks noChangeArrowheads="1"/>
              </p:cNvSpPr>
              <p:nvPr/>
            </p:nvSpPr>
            <p:spPr bwMode="auto">
              <a:xfrm>
                <a:off x="3214" y="2140"/>
                <a:ext cx="343" cy="2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800" b="1" i="1" dirty="0" err="1">
                    <a:solidFill>
                      <a:srgbClr val="000000"/>
                    </a:solidFill>
                    <a:latin typeface="Arial"/>
                    <a:ea typeface=""/>
                    <a:cs typeface=""/>
                  </a:rPr>
                  <a:t>L</a:t>
                </a:r>
                <a:r>
                  <a:rPr lang="en-GB" sz="3200" b="1" i="1" baseline="-25000" dirty="0" err="1">
                    <a:solidFill>
                      <a:srgbClr val="000000"/>
                    </a:solidFill>
                    <a:latin typeface="Arial"/>
                    <a:ea typeface=""/>
                    <a:cs typeface=""/>
                  </a:rPr>
                  <a:t>q</a:t>
                </a:r>
                <a:endParaRPr lang="en-GB" sz="3200" b="1" i="1" baseline="-25000" dirty="0">
                  <a:solidFill>
                    <a:srgbClr val="000000"/>
                  </a:solidFill>
                  <a:latin typeface="Arial"/>
                  <a:ea typeface=""/>
                  <a:cs typeface=""/>
                </a:endParaRPr>
              </a:p>
            </p:txBody>
          </p:sp>
          <p:sp>
            <p:nvSpPr>
              <p:cNvPr id="24" name="Text Box 57"/>
              <p:cNvSpPr txBox="1">
                <a:spLocks noChangeArrowheads="1"/>
              </p:cNvSpPr>
              <p:nvPr/>
            </p:nvSpPr>
            <p:spPr bwMode="auto">
              <a:xfrm>
                <a:off x="3754" y="2140"/>
                <a:ext cx="334" cy="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800" b="1" i="1">
                    <a:solidFill>
                      <a:srgbClr val="000000"/>
                    </a:solidFill>
                    <a:latin typeface="Arial"/>
                    <a:ea typeface=""/>
                    <a:cs typeface=""/>
                  </a:rPr>
                  <a:t>J</a:t>
                </a:r>
                <a:r>
                  <a:rPr lang="en-GB" sz="3200" b="1" i="1" baseline="-25000">
                    <a:solidFill>
                      <a:srgbClr val="000000"/>
                    </a:solidFill>
                    <a:latin typeface="Arial"/>
                    <a:ea typeface=""/>
                    <a:cs typeface=""/>
                  </a:rPr>
                  <a:t>g</a:t>
                </a:r>
              </a:p>
            </p:txBody>
          </p:sp>
          <p:sp>
            <p:nvSpPr>
              <p:cNvPr id="25" name="Text Box 58"/>
              <p:cNvSpPr txBox="1">
                <a:spLocks noChangeArrowheads="1"/>
              </p:cNvSpPr>
              <p:nvPr/>
            </p:nvSpPr>
            <p:spPr bwMode="auto">
              <a:xfrm>
                <a:off x="3529" y="2140"/>
                <a:ext cx="246" cy="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3000" b="1">
                    <a:solidFill>
                      <a:srgbClr val="000000"/>
                    </a:solidFill>
                    <a:latin typeface="Arial"/>
                    <a:ea typeface=""/>
                    <a:cs typeface=""/>
                  </a:rPr>
                  <a:t>+</a:t>
                </a:r>
              </a:p>
            </p:txBody>
          </p:sp>
          <p:sp>
            <p:nvSpPr>
              <p:cNvPr id="26" name="Text Box 59"/>
              <p:cNvSpPr txBox="1">
                <a:spLocks noChangeArrowheads="1"/>
              </p:cNvSpPr>
              <p:nvPr/>
            </p:nvSpPr>
            <p:spPr bwMode="auto">
              <a:xfrm>
                <a:off x="2998" y="2140"/>
                <a:ext cx="246" cy="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3000" b="1">
                    <a:solidFill>
                      <a:srgbClr val="000000"/>
                    </a:solidFill>
                    <a:latin typeface="Arial"/>
                    <a:ea typeface=""/>
                    <a:cs typeface=""/>
                  </a:rPr>
                  <a:t>+</a:t>
                </a:r>
              </a:p>
            </p:txBody>
          </p:sp>
        </p:grpSp>
        <p:grpSp>
          <p:nvGrpSpPr>
            <p:cNvPr id="13" name="Group 60"/>
            <p:cNvGrpSpPr>
              <a:grpSpLocks/>
            </p:cNvGrpSpPr>
            <p:nvPr/>
          </p:nvGrpSpPr>
          <p:grpSpPr bwMode="auto">
            <a:xfrm>
              <a:off x="4562472" y="941388"/>
              <a:ext cx="327630" cy="819150"/>
              <a:chOff x="2079" y="2689"/>
              <a:chExt cx="198" cy="468"/>
            </a:xfrm>
          </p:grpSpPr>
          <p:sp>
            <p:nvSpPr>
              <p:cNvPr id="19" name="Text Box 61"/>
              <p:cNvSpPr txBox="1">
                <a:spLocks noChangeArrowheads="1"/>
              </p:cNvSpPr>
              <p:nvPr/>
            </p:nvSpPr>
            <p:spPr bwMode="auto">
              <a:xfrm>
                <a:off x="2079" y="2689"/>
                <a:ext cx="198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000" b="1" dirty="0">
                    <a:solidFill>
                      <a:srgbClr val="000000"/>
                    </a:solidFill>
                    <a:latin typeface="Arial"/>
                    <a:ea typeface=""/>
                    <a:cs typeface=""/>
                  </a:rPr>
                  <a:t>1</a:t>
                </a:r>
              </a:p>
            </p:txBody>
          </p:sp>
          <p:sp>
            <p:nvSpPr>
              <p:cNvPr id="20" name="Text Box 62"/>
              <p:cNvSpPr txBox="1">
                <a:spLocks noChangeArrowheads="1"/>
              </p:cNvSpPr>
              <p:nvPr/>
            </p:nvSpPr>
            <p:spPr bwMode="auto">
              <a:xfrm>
                <a:off x="2079" y="2928"/>
                <a:ext cx="198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000" b="1" dirty="0">
                    <a:solidFill>
                      <a:srgbClr val="000000"/>
                    </a:solidFill>
                    <a:latin typeface="Arial"/>
                    <a:ea typeface=""/>
                    <a:cs typeface=""/>
                  </a:rPr>
                  <a:t>2</a:t>
                </a:r>
              </a:p>
            </p:txBody>
          </p:sp>
          <p:sp>
            <p:nvSpPr>
              <p:cNvPr id="21" name="Line 63"/>
              <p:cNvSpPr>
                <a:spLocks noChangeShapeType="1"/>
              </p:cNvSpPr>
              <p:nvPr/>
            </p:nvSpPr>
            <p:spPr bwMode="auto">
              <a:xfrm>
                <a:off x="2114" y="2920"/>
                <a:ext cx="139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  <a:ea typeface=""/>
                  <a:cs typeface=""/>
                </a:endParaRPr>
              </a:p>
            </p:txBody>
          </p:sp>
        </p:grpSp>
        <p:sp>
          <p:nvSpPr>
            <p:cNvPr id="14" name="Text Box 64"/>
            <p:cNvSpPr txBox="1">
              <a:spLocks noChangeArrowheads="1"/>
            </p:cNvSpPr>
            <p:nvPr/>
          </p:nvSpPr>
          <p:spPr bwMode="auto">
            <a:xfrm>
              <a:off x="5003800" y="1112838"/>
              <a:ext cx="392113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800" b="1">
                  <a:solidFill>
                    <a:srgbClr val="000000"/>
                  </a:solidFill>
                  <a:latin typeface="Arial"/>
                  <a:ea typeface=""/>
                  <a:cs typeface=""/>
                </a:rPr>
                <a:t>=</a:t>
              </a:r>
            </a:p>
          </p:txBody>
        </p:sp>
        <p:grpSp>
          <p:nvGrpSpPr>
            <p:cNvPr id="15" name="Group 65"/>
            <p:cNvGrpSpPr>
              <a:grpSpLocks/>
            </p:cNvGrpSpPr>
            <p:nvPr/>
          </p:nvGrpSpPr>
          <p:grpSpPr bwMode="auto">
            <a:xfrm>
              <a:off x="5534021" y="939800"/>
              <a:ext cx="327630" cy="819150"/>
              <a:chOff x="2437" y="2025"/>
              <a:chExt cx="198" cy="468"/>
            </a:xfrm>
          </p:grpSpPr>
          <p:sp>
            <p:nvSpPr>
              <p:cNvPr id="16" name="Text Box 66"/>
              <p:cNvSpPr txBox="1">
                <a:spLocks noChangeArrowheads="1"/>
              </p:cNvSpPr>
              <p:nvPr/>
            </p:nvSpPr>
            <p:spPr bwMode="auto">
              <a:xfrm>
                <a:off x="2437" y="2025"/>
                <a:ext cx="198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000" b="1" dirty="0">
                    <a:solidFill>
                      <a:srgbClr val="000000"/>
                    </a:solidFill>
                    <a:latin typeface="Arial"/>
                    <a:ea typeface=""/>
                    <a:cs typeface=""/>
                  </a:rPr>
                  <a:t>1</a:t>
                </a:r>
              </a:p>
            </p:txBody>
          </p:sp>
          <p:sp>
            <p:nvSpPr>
              <p:cNvPr id="17" name="Text Box 67"/>
              <p:cNvSpPr txBox="1">
                <a:spLocks noChangeArrowheads="1"/>
              </p:cNvSpPr>
              <p:nvPr/>
            </p:nvSpPr>
            <p:spPr bwMode="auto">
              <a:xfrm>
                <a:off x="2437" y="2264"/>
                <a:ext cx="198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000" b="1" dirty="0">
                    <a:solidFill>
                      <a:srgbClr val="000000"/>
                    </a:solidFill>
                    <a:latin typeface="Arial"/>
                    <a:ea typeface=""/>
                    <a:cs typeface=""/>
                  </a:rPr>
                  <a:t>2</a:t>
                </a:r>
              </a:p>
            </p:txBody>
          </p:sp>
          <p:sp>
            <p:nvSpPr>
              <p:cNvPr id="18" name="Line 68"/>
              <p:cNvSpPr>
                <a:spLocks noChangeShapeType="1"/>
              </p:cNvSpPr>
              <p:nvPr/>
            </p:nvSpPr>
            <p:spPr bwMode="auto">
              <a:xfrm>
                <a:off x="2479" y="2264"/>
                <a:ext cx="139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  <a:ea typeface=""/>
                  <a:cs typeface=""/>
                </a:endParaRPr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4411664" y="4192200"/>
            <a:ext cx="4042809" cy="107721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7030A0"/>
              </a:buClr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omic Sans MS" pitchFamily="66" charset="0"/>
                <a:ea typeface=""/>
                <a:cs typeface="Arial" pitchFamily="34" charset="0"/>
              </a:rPr>
              <a:t> </a:t>
            </a:r>
            <a:r>
              <a:rPr lang="en-US" dirty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000" dirty="0">
                <a:solidFill>
                  <a:srgbClr val="7030A0"/>
                </a:solidFill>
                <a:latin typeface="+mn-lt"/>
                <a:ea typeface=""/>
                <a:cs typeface="Arial" pitchFamily="34" charset="0"/>
              </a:rPr>
              <a:t>S ~ 0.25	</a:t>
            </a:r>
            <a:r>
              <a:rPr lang="en-US" sz="2000" dirty="0" smtClean="0">
                <a:solidFill>
                  <a:srgbClr val="7030A0"/>
                </a:solidFill>
                <a:latin typeface="+mn-lt"/>
                <a:ea typeface=""/>
                <a:cs typeface="Arial" pitchFamily="34" charset="0"/>
              </a:rPr>
              <a:t>(</a:t>
            </a:r>
            <a:r>
              <a:rPr lang="en-US" sz="2000" dirty="0">
                <a:solidFill>
                  <a:srgbClr val="7030A0"/>
                </a:solidFill>
                <a:latin typeface="+mn-lt"/>
                <a:ea typeface=""/>
                <a:cs typeface="Arial" pitchFamily="34" charset="0"/>
              </a:rPr>
              <a:t>world DIS)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latin typeface="+mn-lt"/>
                <a:ea typeface="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000" dirty="0" smtClean="0">
                <a:solidFill>
                  <a:srgbClr val="7030A0"/>
                </a:solidFill>
                <a:latin typeface="+mn-lt"/>
                <a:ea typeface=""/>
                <a:cs typeface="Arial" pitchFamily="34" charset="0"/>
              </a:rPr>
              <a:t>G small ~ 0.1     (RHIC+DIS)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7030A0"/>
                </a:solidFill>
                <a:latin typeface="+mn-lt"/>
                <a:ea typeface="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+mn-lt"/>
                <a:ea typeface=""/>
                <a:cs typeface="Arial" pitchFamily="34" charset="0"/>
              </a:rPr>
              <a:t>L</a:t>
            </a:r>
            <a:r>
              <a:rPr lang="en-US" sz="2000" baseline="-25000" dirty="0" err="1" smtClean="0">
                <a:solidFill>
                  <a:srgbClr val="7030A0"/>
                </a:solidFill>
                <a:latin typeface="+mn-lt"/>
                <a:ea typeface=""/>
                <a:cs typeface="Arial" pitchFamily="34" charset="0"/>
              </a:rPr>
              <a:t>q</a:t>
            </a:r>
            <a:r>
              <a:rPr lang="en-US" sz="2000" dirty="0" smtClean="0">
                <a:solidFill>
                  <a:srgbClr val="7030A0"/>
                </a:solidFill>
                <a:latin typeface="+mn-lt"/>
                <a:ea typeface=""/>
                <a:cs typeface="Arial" pitchFamily="34" charset="0"/>
              </a:rPr>
              <a:t>?? </a:t>
            </a:r>
            <a:endParaRPr lang="en-US" sz="2000" dirty="0">
              <a:solidFill>
                <a:srgbClr val="7030A0"/>
              </a:solidFill>
              <a:latin typeface="+mn-lt"/>
              <a:ea typeface="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7466" y="4235913"/>
            <a:ext cx="3984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2060"/>
                </a:solidFill>
              </a:rPr>
              <a:t>Can this puzzle maybe be solved by orbital angular momentum?</a:t>
            </a:r>
            <a:endParaRPr lang="en-US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32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80728"/>
            <a:ext cx="3810000" cy="2133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27984" y="1021522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I’ve got to move on, but there are a couple more things that deserve a last fast look</a:t>
            </a:r>
            <a:r>
              <a:rPr lang="is-IS" dirty="0" smtClean="0">
                <a:solidFill>
                  <a:srgbClr val="7030A0"/>
                </a:solidFill>
              </a:rPr>
              <a:t>…..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07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Parity Violation </a:t>
            </a:r>
            <a:r>
              <a:rPr lang="en-US" sz="32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Program at </a:t>
            </a:r>
            <a:r>
              <a:rPr lang="en-US" sz="32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JLab</a:t>
            </a:r>
            <a:endParaRPr lang="en-US" sz="32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264" y="847724"/>
            <a:ext cx="7772400" cy="5610225"/>
          </a:xfrm>
        </p:spPr>
        <p:txBody>
          <a:bodyPr>
            <a:normAutofit fontScale="77500" lnSpcReduction="20000"/>
          </a:bodyPr>
          <a:lstStyle/>
          <a:p>
            <a:r>
              <a:rPr lang="en-US" sz="30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Strangeness Form Factors (complete)</a:t>
            </a:r>
          </a:p>
          <a:p>
            <a:pPr>
              <a:buNone/>
            </a:pPr>
            <a:r>
              <a:rPr lang="en-US" sz="19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	  HAPPEX (Hall A) </a:t>
            </a:r>
          </a:p>
          <a:p>
            <a:pPr>
              <a:buNone/>
            </a:pPr>
            <a:r>
              <a:rPr lang="en-US" sz="19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	  G0 (Hall C)</a:t>
            </a:r>
          </a:p>
          <a:p>
            <a:pPr>
              <a:buNone/>
            </a:pPr>
            <a:endParaRPr lang="en-US" sz="12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30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PREX neutron skin</a:t>
            </a:r>
          </a:p>
          <a:p>
            <a:pPr>
              <a:buNone/>
            </a:pPr>
            <a:r>
              <a:rPr lang="en-US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	 </a:t>
            </a:r>
            <a:r>
              <a:rPr lang="en-US" sz="19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first PREX (</a:t>
            </a:r>
            <a:r>
              <a:rPr lang="en-US" sz="1900" baseline="300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208</a:t>
            </a:r>
            <a:r>
              <a:rPr lang="en-US" sz="19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Pb) experiment completed</a:t>
            </a:r>
          </a:p>
          <a:p>
            <a:pPr>
              <a:buNone/>
            </a:pPr>
            <a:r>
              <a:rPr lang="en-US" sz="19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	  PREX-II and CREX (</a:t>
            </a:r>
            <a:r>
              <a:rPr lang="en-US" sz="1900" baseline="300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48</a:t>
            </a:r>
            <a:r>
              <a:rPr lang="en-US" sz="19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Ca) preparation ongoing</a:t>
            </a:r>
          </a:p>
          <a:p>
            <a:pPr>
              <a:buNone/>
            </a:pPr>
            <a:endParaRPr lang="en-US" sz="13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3000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Qweak</a:t>
            </a:r>
            <a:r>
              <a:rPr lang="en-US" sz="30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0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(to be released)</a:t>
            </a:r>
            <a:endParaRPr lang="en-US" sz="30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None/>
            </a:pPr>
            <a:r>
              <a:rPr lang="en-US" sz="19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	  proton weak charge</a:t>
            </a:r>
          </a:p>
          <a:p>
            <a:pPr>
              <a:buNone/>
            </a:pPr>
            <a:r>
              <a:rPr lang="en-US" sz="19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	  </a:t>
            </a:r>
            <a:r>
              <a:rPr lang="en-US" sz="1900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lepto</a:t>
            </a:r>
            <a:r>
              <a:rPr lang="en-US" sz="19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-quark couplings</a:t>
            </a:r>
          </a:p>
          <a:p>
            <a:endParaRPr lang="en-US" sz="12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30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MOLLER</a:t>
            </a:r>
            <a:endParaRPr lang="en-US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None/>
            </a:pPr>
            <a:r>
              <a:rPr lang="en-US" sz="18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	  </a:t>
            </a:r>
            <a:r>
              <a:rPr lang="en-US" sz="19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electron weak charge</a:t>
            </a:r>
          </a:p>
          <a:p>
            <a:pPr>
              <a:buNone/>
            </a:pPr>
            <a:r>
              <a:rPr lang="en-US" sz="19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	  purely </a:t>
            </a:r>
            <a:r>
              <a:rPr lang="en-US" sz="1900" dirty="0" err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leptonic</a:t>
            </a:r>
            <a:endParaRPr lang="en-US" sz="1900" dirty="0" smtClean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None/>
            </a:pPr>
            <a:r>
              <a:rPr lang="en-US" sz="19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	 </a:t>
            </a:r>
            <a:r>
              <a:rPr lang="en-US" sz="19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BSM physics at 38 </a:t>
            </a:r>
            <a:r>
              <a:rPr lang="en-US" sz="1900" dirty="0" err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TeV</a:t>
            </a:r>
            <a:r>
              <a:rPr lang="en-US" sz="1900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scale!</a:t>
            </a:r>
            <a:endParaRPr lang="en-US" sz="19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2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3000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SoLID</a:t>
            </a:r>
            <a:endParaRPr lang="en-US" sz="30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  <a:p>
            <a:pPr lvl="1">
              <a:buNone/>
            </a:pPr>
            <a:r>
              <a:rPr lang="en-US" sz="1900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lepto</a:t>
            </a:r>
            <a:r>
              <a:rPr lang="en-US" sz="19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-quark couplings</a:t>
            </a:r>
          </a:p>
          <a:p>
            <a:pPr lvl="1">
              <a:buNone/>
            </a:pPr>
            <a:r>
              <a:rPr lang="en-US" sz="1900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lepto</a:t>
            </a:r>
            <a:r>
              <a:rPr lang="en-US" sz="19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-phobic Z’</a:t>
            </a:r>
          </a:p>
          <a:p>
            <a:pPr lvl="1">
              <a:buNone/>
            </a:pPr>
            <a:r>
              <a:rPr lang="en-US" sz="19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d/u, higher-twist</a:t>
            </a:r>
          </a:p>
        </p:txBody>
      </p:sp>
      <p:pic>
        <p:nvPicPr>
          <p:cNvPr id="27" name="Picture 26" descr="prex_D2.jpg"/>
          <p:cNvPicPr>
            <a:picLocks noChangeAspect="1"/>
          </p:cNvPicPr>
          <p:nvPr/>
        </p:nvPicPr>
        <p:blipFill>
          <a:blip r:embed="rId2" cstate="print"/>
          <a:srcRect t="10992" b="3817"/>
          <a:stretch>
            <a:fillRect/>
          </a:stretch>
        </p:blipFill>
        <p:spPr>
          <a:xfrm>
            <a:off x="5649758" y="1287744"/>
            <a:ext cx="3372889" cy="2217456"/>
          </a:xfrm>
          <a:prstGeom prst="rect">
            <a:avLst/>
          </a:prstGeom>
          <a:effectLst>
            <a:outerShdw blurRad="292100" dist="508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4" r="7224"/>
          <a:stretch/>
        </p:blipFill>
        <p:spPr bwMode="auto">
          <a:xfrm>
            <a:off x="5609086" y="3635794"/>
            <a:ext cx="3499418" cy="2653381"/>
          </a:xfrm>
          <a:prstGeom prst="rect">
            <a:avLst/>
          </a:prstGeom>
          <a:noFill/>
          <a:ln>
            <a:noFill/>
          </a:ln>
          <a:effectLst>
            <a:outerShdw blurRad="1143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104186" y="3573016"/>
            <a:ext cx="2475926" cy="1512088"/>
            <a:chOff x="2114643" y="4423580"/>
            <a:chExt cx="2475926" cy="1512088"/>
          </a:xfrm>
          <a:effectLst>
            <a:outerShdw blurRad="139700" dist="1270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31"/>
            <a:stretch/>
          </p:blipFill>
          <p:spPr bwMode="auto">
            <a:xfrm>
              <a:off x="2333766" y="5116518"/>
              <a:ext cx="2256803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22" t="13446" r="52215" b="-13446"/>
            <a:stretch/>
          </p:blipFill>
          <p:spPr bwMode="auto">
            <a:xfrm>
              <a:off x="2114643" y="4423580"/>
              <a:ext cx="2475925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4088575" y="1321777"/>
            <a:ext cx="144007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+mn-lt"/>
                <a:ea typeface=""/>
                <a:cs typeface="Arial" panose="020B0604020202020204" pitchFamily="34" charset="0"/>
              </a:rPr>
              <a:t>Luminosity, polarization</a:t>
            </a:r>
          </a:p>
        </p:txBody>
      </p:sp>
    </p:spTree>
    <p:extLst>
      <p:ext uri="{BB962C8B-B14F-4D97-AF65-F5344CB8AC3E}">
        <p14:creationId xmlns:p14="http://schemas.microsoft.com/office/powerpoint/2010/main" val="146241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6200" y="914400"/>
            <a:ext cx="7113229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"/>
                <a:cs typeface="Arial" pitchFamily="34" charset="0"/>
              </a:rPr>
              <a:t>BNL “g-2”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ea typeface=""/>
                <a:cs typeface="Arial" pitchFamily="34" charset="0"/>
              </a:rPr>
              <a:t>expt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"/>
                <a:cs typeface="Arial" pitchFamily="34" charset="0"/>
              </a:rPr>
              <a:t>:  </a:t>
            </a:r>
            <a:r>
              <a:rPr lang="en-US" sz="2000" b="1" dirty="0">
                <a:solidFill>
                  <a:srgbClr val="002060"/>
                </a:solidFill>
                <a:latin typeface="Symbol" pitchFamily="18" charset="2"/>
                <a:ea typeface=""/>
                <a:cs typeface="Arial" pitchFamily="34" charset="0"/>
              </a:rPr>
              <a:t>D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"/>
                <a:cs typeface="Arial" pitchFamily="34" charset="0"/>
              </a:rPr>
              <a:t>a</a:t>
            </a:r>
            <a:r>
              <a:rPr lang="en-US" sz="2000" b="1" baseline="-25000" dirty="0">
                <a:solidFill>
                  <a:srgbClr val="002060"/>
                </a:solidFill>
                <a:latin typeface="Symbol" pitchFamily="18" charset="2"/>
                <a:ea typeface=""/>
                <a:cs typeface="Arial" pitchFamily="34" charset="0"/>
              </a:rPr>
              <a:t>m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"/>
                <a:cs typeface="Arial" pitchFamily="34" charset="0"/>
              </a:rPr>
              <a:t>(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ea typeface=""/>
                <a:cs typeface="Arial" pitchFamily="34" charset="0"/>
              </a:rPr>
              <a:t>expt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"/>
                <a:cs typeface="Arial" pitchFamily="34" charset="0"/>
              </a:rPr>
              <a:t>-thy) = (295±88) x 10</a:t>
            </a:r>
            <a:r>
              <a:rPr lang="en-US" sz="2000" b="1" baseline="30000" dirty="0">
                <a:solidFill>
                  <a:srgbClr val="002060"/>
                </a:solidFill>
                <a:latin typeface="Arial" pitchFamily="34" charset="0"/>
                <a:ea typeface=""/>
                <a:cs typeface="Arial" pitchFamily="34" charset="0"/>
              </a:rPr>
              <a:t>-11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"/>
                <a:cs typeface="Arial" pitchFamily="34" charset="0"/>
              </a:rPr>
              <a:t> (3.4 </a:t>
            </a:r>
            <a:r>
              <a:rPr lang="en-US" sz="2000" b="1" dirty="0">
                <a:solidFill>
                  <a:srgbClr val="002060"/>
                </a:solidFill>
                <a:latin typeface="Symbol" pitchFamily="18" charset="2"/>
                <a:ea typeface=""/>
                <a:cs typeface="Arial" pitchFamily="34" charset="0"/>
              </a:rPr>
              <a:t>s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"/>
                <a:cs typeface="Arial" pitchFamily="34" charset="0"/>
              </a:rPr>
              <a:t>) 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1600" b="1" dirty="0">
              <a:solidFill>
                <a:srgbClr val="002060"/>
              </a:solidFill>
              <a:latin typeface="Arial" pitchFamily="34" charset="0"/>
              <a:ea typeface=""/>
              <a:cs typeface="Arial" pitchFamily="34" charset="0"/>
            </a:endParaRP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"/>
                <a:cs typeface="Arial" pitchFamily="34" charset="0"/>
              </a:rPr>
              <a:t>No evidence for SUSY at LHC (yet)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1600" b="1" dirty="0">
              <a:solidFill>
                <a:srgbClr val="002060"/>
              </a:solidFill>
              <a:latin typeface="Arial" pitchFamily="34" charset="0"/>
              <a:ea typeface=""/>
              <a:cs typeface="Arial" pitchFamily="34" charset="0"/>
            </a:endParaRP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"/>
                <a:cs typeface="Arial" pitchFamily="34" charset="0"/>
              </a:rPr>
              <a:t>Another solution: A’, a massive neutral vector boson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b="1" dirty="0">
              <a:solidFill>
                <a:srgbClr val="002060"/>
              </a:solidFill>
              <a:latin typeface="Arial" pitchFamily="34" charset="0"/>
              <a:ea typeface="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b="1" dirty="0">
              <a:solidFill>
                <a:srgbClr val="002060"/>
              </a:solidFill>
              <a:latin typeface="Arial" pitchFamily="34" charset="0"/>
              <a:ea typeface="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b="1" dirty="0">
              <a:solidFill>
                <a:srgbClr val="002060"/>
              </a:solidFill>
              <a:latin typeface="Arial" pitchFamily="34" charset="0"/>
              <a:ea typeface="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b="1" dirty="0">
              <a:solidFill>
                <a:srgbClr val="002060"/>
              </a:solidFill>
              <a:latin typeface="Arial" pitchFamily="34" charset="0"/>
              <a:ea typeface="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b="1" dirty="0">
              <a:solidFill>
                <a:srgbClr val="002060"/>
              </a:solidFill>
              <a:latin typeface="Arial" pitchFamily="34" charset="0"/>
              <a:ea typeface="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b="1" dirty="0">
              <a:solidFill>
                <a:srgbClr val="002060"/>
              </a:solidFill>
              <a:latin typeface="Arial" pitchFamily="34" charset="0"/>
              <a:ea typeface=""/>
              <a:cs typeface="Arial" pitchFamily="34" charset="0"/>
            </a:endParaRPr>
          </a:p>
          <a:p>
            <a:pPr>
              <a:buClr>
                <a:srgbClr val="C00000"/>
              </a:buClr>
            </a:pP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"/>
                <a:cs typeface="Arial" pitchFamily="34" charset="0"/>
              </a:rPr>
              <a:t>     -   also useful for dark matter models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1600" b="1" dirty="0">
              <a:solidFill>
                <a:srgbClr val="002060"/>
              </a:solidFill>
              <a:latin typeface="Arial" pitchFamily="34" charset="0"/>
              <a:ea typeface=""/>
              <a:cs typeface="Arial" pitchFamily="34" charset="0"/>
            </a:endParaRP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"/>
                <a:cs typeface="Arial" pitchFamily="34" charset="0"/>
              </a:rPr>
              <a:t>3 Jefferson Lab proposals:</a:t>
            </a:r>
          </a:p>
        </p:txBody>
      </p:sp>
      <p:pic>
        <p:nvPicPr>
          <p:cNvPr id="12" name="Picture 11" descr="result5.pdf"/>
          <p:cNvPicPr>
            <a:picLocks noChangeAspect="1"/>
          </p:cNvPicPr>
          <p:nvPr/>
        </p:nvPicPr>
        <p:blipFill>
          <a:blip r:embed="rId3" cstate="print"/>
          <a:srcRect l="3175" t="6618" r="3175"/>
          <a:stretch>
            <a:fillRect/>
          </a:stretch>
        </p:blipFill>
        <p:spPr>
          <a:xfrm>
            <a:off x="5526053" y="3011983"/>
            <a:ext cx="3541747" cy="3388817"/>
          </a:xfrm>
          <a:prstGeom prst="rect">
            <a:avLst/>
          </a:prstGeom>
          <a:effectLst>
            <a:outerShdw blurRad="177800" dist="228600" dir="936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52400"/>
            <a:ext cx="9144000" cy="5937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800" b="1" kern="0" dirty="0">
                <a:solidFill>
                  <a:srgbClr val="FF00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New Opportunity: </a:t>
            </a:r>
            <a:r>
              <a:rPr lang="en-US" sz="2800" b="1" kern="0" dirty="0" smtClean="0">
                <a:solidFill>
                  <a:srgbClr val="FF00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Searches </a:t>
            </a:r>
            <a:r>
              <a:rPr lang="en-US" sz="2800" b="1" kern="0" dirty="0">
                <a:solidFill>
                  <a:srgbClr val="FF00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for A’ at Jefferson Lab</a:t>
            </a:r>
          </a:p>
        </p:txBody>
      </p:sp>
      <p:sp>
        <p:nvSpPr>
          <p:cNvPr id="4" name="Rectangle 4"/>
          <p:cNvSpPr>
            <a:spLocks/>
          </p:cNvSpPr>
          <p:nvPr/>
        </p:nvSpPr>
        <p:spPr bwMode="auto">
          <a:xfrm>
            <a:off x="152400" y="1676400"/>
            <a:ext cx="3716337" cy="1282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lnSpc>
                <a:spcPct val="90000"/>
              </a:lnSpc>
              <a:defRPr/>
            </a:pPr>
            <a:endParaRPr lang="en-US" sz="2000" i="1" dirty="0">
              <a:solidFill>
                <a:srgbClr val="C00000"/>
              </a:solidFill>
              <a:latin typeface="Arial" pitchFamily="34" charset="0"/>
              <a:ea typeface="Symbol" charset="2"/>
              <a:cs typeface="Arial" pitchFamily="34" charset="0"/>
              <a:sym typeface="Times New Roman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5800" y="5181600"/>
            <a:ext cx="4343400" cy="1431161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7338" indent="-171450">
              <a:lnSpc>
                <a:spcPct val="80000"/>
              </a:lnSpc>
              <a:spcBef>
                <a:spcPts val="314"/>
              </a:spcBef>
              <a:spcAft>
                <a:spcPts val="314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"/>
                <a:cs typeface="Arial" pitchFamily="34" charset="0"/>
              </a:rPr>
              <a:t>APEX test run (Hall A) – published</a:t>
            </a:r>
          </a:p>
          <a:p>
            <a:pPr marL="287338" indent="-171450">
              <a:lnSpc>
                <a:spcPct val="80000"/>
              </a:lnSpc>
              <a:spcBef>
                <a:spcPts val="314"/>
              </a:spcBef>
              <a:spcAft>
                <a:spcPts val="314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"/>
                <a:cs typeface="Arial" pitchFamily="34" charset="0"/>
              </a:rPr>
              <a:t>HPS test run (Hall B) – complete</a:t>
            </a:r>
          </a:p>
          <a:p>
            <a:pPr marL="115888">
              <a:lnSpc>
                <a:spcPct val="80000"/>
              </a:lnSpc>
              <a:spcBef>
                <a:spcPts val="314"/>
              </a:spcBef>
              <a:spcAft>
                <a:spcPts val="314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"/>
                <a:cs typeface="Arial" pitchFamily="34" charset="0"/>
              </a:rPr>
              <a:t>   HPS engineering/1</a:t>
            </a:r>
            <a:r>
              <a:rPr lang="en-US" sz="1800" baseline="30000" dirty="0">
                <a:solidFill>
                  <a:srgbClr val="000000"/>
                </a:solidFill>
                <a:latin typeface="Arial" pitchFamily="34" charset="0"/>
                <a:ea typeface=""/>
                <a:cs typeface="Arial" pitchFamily="34" charset="0"/>
              </a:rPr>
              <a:t>st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"/>
                <a:cs typeface="Arial" pitchFamily="34" charset="0"/>
              </a:rPr>
              <a:t> physics run –   			    complete</a:t>
            </a:r>
          </a:p>
          <a:p>
            <a:pPr marL="287338" indent="-171450">
              <a:lnSpc>
                <a:spcPct val="80000"/>
              </a:lnSpc>
              <a:spcBef>
                <a:spcPts val="314"/>
              </a:spcBef>
              <a:spcAft>
                <a:spcPts val="314"/>
              </a:spcAft>
              <a:buFont typeface="Arial" pitchFamily="34" charset="0"/>
              <a:buChar char="•"/>
              <a:defRPr/>
            </a:pPr>
            <a:r>
              <a:rPr lang="en-US" sz="1800" dirty="0" err="1">
                <a:solidFill>
                  <a:srgbClr val="000000"/>
                </a:solidFill>
                <a:latin typeface="Arial" pitchFamily="34" charset="0"/>
                <a:ea typeface=""/>
                <a:cs typeface="Arial" pitchFamily="34" charset="0"/>
              </a:rPr>
              <a:t>DarkLight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"/>
                <a:cs typeface="Arial" pitchFamily="34" charset="0"/>
              </a:rPr>
              <a:t> test run (FEL) – complete</a:t>
            </a:r>
          </a:p>
        </p:txBody>
      </p:sp>
      <p:grpSp>
        <p:nvGrpSpPr>
          <p:cNvPr id="3" name="Group 25"/>
          <p:cNvGrpSpPr>
            <a:grpSpLocks noChangeAspect="1"/>
          </p:cNvGrpSpPr>
          <p:nvPr/>
        </p:nvGrpSpPr>
        <p:grpSpPr bwMode="auto">
          <a:xfrm>
            <a:off x="7086600" y="2404646"/>
            <a:ext cx="1680268" cy="1252954"/>
            <a:chOff x="4111561" y="1359250"/>
            <a:chExt cx="2209934" cy="1649064"/>
          </a:xfrm>
        </p:grpSpPr>
        <p:sp>
          <p:nvSpPr>
            <p:cNvPr id="28" name="TextBox 27"/>
            <p:cNvSpPr txBox="1"/>
            <p:nvPr/>
          </p:nvSpPr>
          <p:spPr>
            <a:xfrm>
              <a:off x="4111561" y="1359250"/>
              <a:ext cx="2209934" cy="445585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B050"/>
                  </a:solidFill>
                  <a:latin typeface="Arial" pitchFamily="34" charset="0"/>
                  <a:ea typeface=""/>
                  <a:cs typeface="Arial" pitchFamily="34" charset="0"/>
                </a:rPr>
                <a:t>g – 2 preferred!</a:t>
              </a:r>
            </a:p>
          </p:txBody>
        </p:sp>
        <p:cxnSp>
          <p:nvCxnSpPr>
            <p:cNvPr id="25612" name="Straight Arrow Connector 28"/>
            <p:cNvCxnSpPr>
              <a:cxnSpLocks noChangeShapeType="1"/>
            </p:cNvCxnSpPr>
            <p:nvPr/>
          </p:nvCxnSpPr>
          <p:spPr bwMode="auto">
            <a:xfrm flipH="1">
              <a:off x="4374599" y="1804835"/>
              <a:ext cx="238064" cy="1203479"/>
            </a:xfrm>
            <a:prstGeom prst="straightConnector1">
              <a:avLst/>
            </a:prstGeom>
            <a:noFill/>
            <a:ln w="25400" algn="ctr">
              <a:solidFill>
                <a:srgbClr val="00B050"/>
              </a:solidFill>
              <a:round/>
              <a:headEnd/>
              <a:tailEnd type="triangle" w="lg" len="lg"/>
            </a:ln>
          </p:spPr>
        </p:cxnSp>
      </p:grpSp>
      <p:pic>
        <p:nvPicPr>
          <p:cNvPr id="13" name="Picture 12" descr="AprimeProduction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2438400"/>
            <a:ext cx="2400299" cy="21336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6352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1032" y="914400"/>
            <a:ext cx="1405768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85967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100_2410.JPG">
            <a:extLst>
              <a:ext uri="{FF2B5EF4-FFF2-40B4-BE49-F238E27FC236}">
                <a16:creationId xmlns="" xmlns:a16="http://schemas.microsoft.com/office/drawing/2014/main" id="{257EDBA6-B738-411C-B51A-1F4F78EB9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81" y="1357758"/>
            <a:ext cx="1925726" cy="2567635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131" name="Rectangle 8"/>
          <p:cNvSpPr>
            <a:spLocks noChangeArrowheads="1"/>
          </p:cNvSpPr>
          <p:nvPr/>
        </p:nvSpPr>
        <p:spPr bwMode="auto">
          <a:xfrm>
            <a:off x="104775" y="784412"/>
            <a:ext cx="46196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4572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600" b="1" i="1" dirty="0">
                <a:solidFill>
                  <a:srgbClr val="008000"/>
                </a:solidFill>
                <a:ea typeface=""/>
              </a:rPr>
              <a:t>Hall B</a:t>
            </a:r>
            <a:r>
              <a:rPr lang="en-US" altLang="en-US" sz="1600" b="1" dirty="0">
                <a:solidFill>
                  <a:srgbClr val="002060"/>
                </a:solidFill>
                <a:ea typeface=""/>
              </a:rPr>
              <a:t> – understanding </a:t>
            </a:r>
            <a:r>
              <a:rPr lang="en-US" altLang="en-US" sz="1600" b="1" dirty="0">
                <a:solidFill>
                  <a:srgbClr val="C00000"/>
                </a:solidFill>
                <a:ea typeface=""/>
              </a:rPr>
              <a:t>nucleon structure </a:t>
            </a:r>
            <a:r>
              <a:rPr lang="en-US" altLang="en-US" sz="1600" b="1" dirty="0">
                <a:solidFill>
                  <a:srgbClr val="002060"/>
                </a:solidFill>
                <a:ea typeface=""/>
              </a:rPr>
              <a:t>via</a:t>
            </a:r>
            <a:r>
              <a:rPr lang="en-US" altLang="en-US" sz="1600" b="1" dirty="0">
                <a:solidFill>
                  <a:srgbClr val="FFFFFF"/>
                </a:solidFill>
                <a:ea typeface=""/>
              </a:rPr>
              <a:t> </a:t>
            </a:r>
            <a:r>
              <a:rPr lang="en-US" altLang="en-US" sz="1600" b="1" dirty="0">
                <a:solidFill>
                  <a:srgbClr val="7030A0"/>
                </a:solidFill>
                <a:ea typeface=""/>
              </a:rPr>
              <a:t>generalized </a:t>
            </a:r>
            <a:r>
              <a:rPr lang="en-US" altLang="en-US" sz="1600" b="1" dirty="0" err="1">
                <a:solidFill>
                  <a:srgbClr val="7030A0"/>
                </a:solidFill>
                <a:ea typeface=""/>
              </a:rPr>
              <a:t>parton</a:t>
            </a:r>
            <a:r>
              <a:rPr lang="en-US" altLang="en-US" sz="1600" b="1" dirty="0">
                <a:solidFill>
                  <a:srgbClr val="7030A0"/>
                </a:solidFill>
                <a:ea typeface=""/>
              </a:rPr>
              <a:t> distributions</a:t>
            </a:r>
          </a:p>
        </p:txBody>
      </p:sp>
      <p:sp>
        <p:nvSpPr>
          <p:cNvPr id="48132" name="Rectangle 10"/>
          <p:cNvSpPr>
            <a:spLocks noChangeArrowheads="1"/>
          </p:cNvSpPr>
          <p:nvPr/>
        </p:nvSpPr>
        <p:spPr bwMode="auto">
          <a:xfrm>
            <a:off x="4673733" y="784412"/>
            <a:ext cx="441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4572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600" b="1" i="1" dirty="0">
                <a:solidFill>
                  <a:srgbClr val="008000"/>
                </a:solidFill>
                <a:ea typeface=""/>
              </a:rPr>
              <a:t>Hall C</a:t>
            </a:r>
            <a:r>
              <a:rPr lang="en-US" altLang="en-US" sz="1600" b="1" dirty="0">
                <a:solidFill>
                  <a:srgbClr val="008000"/>
                </a:solidFill>
                <a:ea typeface=""/>
              </a:rPr>
              <a:t> </a:t>
            </a:r>
            <a:r>
              <a:rPr lang="en-US" altLang="en-US" sz="1600" b="1" dirty="0">
                <a:solidFill>
                  <a:srgbClr val="002060"/>
                </a:solidFill>
                <a:ea typeface=""/>
              </a:rPr>
              <a:t>– precision determination of </a:t>
            </a:r>
            <a:r>
              <a:rPr lang="en-US" altLang="en-US" sz="1600" b="1" dirty="0">
                <a:solidFill>
                  <a:srgbClr val="C00000"/>
                </a:solidFill>
                <a:ea typeface=""/>
              </a:rPr>
              <a:t>valence quark </a:t>
            </a:r>
            <a:r>
              <a:rPr lang="en-US" altLang="en-US" sz="1600" b="1" dirty="0">
                <a:solidFill>
                  <a:srgbClr val="002060"/>
                </a:solidFill>
                <a:ea typeface=""/>
              </a:rPr>
              <a:t>properties in nucleons/nuclei </a:t>
            </a:r>
          </a:p>
        </p:txBody>
      </p:sp>
      <p:sp>
        <p:nvSpPr>
          <p:cNvPr id="48133" name="Rectangle 11"/>
          <p:cNvSpPr>
            <a:spLocks noChangeArrowheads="1"/>
          </p:cNvSpPr>
          <p:nvPr/>
        </p:nvSpPr>
        <p:spPr bwMode="auto">
          <a:xfrm>
            <a:off x="132204" y="3925393"/>
            <a:ext cx="472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4572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600" b="1" i="1" dirty="0">
                <a:solidFill>
                  <a:srgbClr val="008000"/>
                </a:solidFill>
                <a:ea typeface=""/>
              </a:rPr>
              <a:t>Hall A</a:t>
            </a:r>
            <a:r>
              <a:rPr lang="en-US" altLang="en-US" sz="1600" b="1" dirty="0">
                <a:solidFill>
                  <a:srgbClr val="008000"/>
                </a:solidFill>
                <a:ea typeface=""/>
              </a:rPr>
              <a:t> </a:t>
            </a:r>
            <a:r>
              <a:rPr lang="en-US" altLang="en-US" sz="1600" b="1" dirty="0">
                <a:solidFill>
                  <a:srgbClr val="002060"/>
                </a:solidFill>
                <a:ea typeface=""/>
              </a:rPr>
              <a:t>– polarized 3He, </a:t>
            </a:r>
            <a:r>
              <a:rPr lang="en-US" altLang="en-US" sz="1600" b="1" dirty="0">
                <a:solidFill>
                  <a:srgbClr val="C00000"/>
                </a:solidFill>
                <a:ea typeface=""/>
              </a:rPr>
              <a:t>future new experiments (e.g., SBS, </a:t>
            </a:r>
            <a:r>
              <a:rPr lang="en-US" altLang="en-US" sz="1600" b="1" dirty="0">
                <a:solidFill>
                  <a:prstClr val="black"/>
                </a:solidFill>
                <a:ea typeface=""/>
              </a:rPr>
              <a:t>MOLLER</a:t>
            </a:r>
            <a:r>
              <a:rPr lang="en-US" altLang="en-US" sz="1600" b="1" dirty="0">
                <a:solidFill>
                  <a:srgbClr val="C00000"/>
                </a:solidFill>
                <a:ea typeface=""/>
              </a:rPr>
              <a:t> and </a:t>
            </a:r>
            <a:r>
              <a:rPr lang="en-US" altLang="en-US" sz="1600" b="1" dirty="0" err="1">
                <a:solidFill>
                  <a:srgbClr val="C00000"/>
                </a:solidFill>
                <a:ea typeface=""/>
              </a:rPr>
              <a:t>SoLID</a:t>
            </a:r>
            <a:r>
              <a:rPr lang="en-US" altLang="en-US" sz="1600" b="1" dirty="0">
                <a:solidFill>
                  <a:srgbClr val="C00000"/>
                </a:solidFill>
                <a:ea typeface=""/>
              </a:rPr>
              <a:t>)</a:t>
            </a:r>
          </a:p>
        </p:txBody>
      </p:sp>
      <p:sp>
        <p:nvSpPr>
          <p:cNvPr id="48134" name="Text Box 2"/>
          <p:cNvSpPr>
            <a:spLocks noGrp="1" noChangeArrowheads="1"/>
          </p:cNvSpPr>
          <p:nvPr>
            <p:ph type="title"/>
          </p:nvPr>
        </p:nvSpPr>
        <p:spPr>
          <a:xfrm>
            <a:off x="0" y="-42863"/>
            <a:ext cx="9144000" cy="804863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12 GeV </a:t>
            </a:r>
            <a:r>
              <a:rPr lang="en-US" alt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- Broad Scientific 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Capabilities</a:t>
            </a:r>
          </a:p>
        </p:txBody>
      </p:sp>
      <p:pic>
        <p:nvPicPr>
          <p:cNvPr id="48138" name="Picture 16" descr="halla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11" y="4548021"/>
            <a:ext cx="2766060" cy="180548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36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rcRect l="1596" t="10110" r="5309" b="7733"/>
          <a:stretch>
            <a:fillRect/>
          </a:stretch>
        </p:blipFill>
        <p:spPr>
          <a:xfrm>
            <a:off x="2342531" y="1767053"/>
            <a:ext cx="1828563" cy="1362085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099" name="Picture 3" descr="C:\Users\ent\Downloads\DSC_009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33" y="1367468"/>
            <a:ext cx="2853903" cy="1890248"/>
          </a:xfrm>
          <a:prstGeom prst="rect">
            <a:avLst/>
          </a:prstGeom>
          <a:noFill/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nt Placeholder 3" descr="SHMS-HMS.JPG"/>
          <p:cNvPicPr>
            <a:picLocks noChangeAspect="1"/>
          </p:cNvPicPr>
          <p:nvPr/>
        </p:nvPicPr>
        <p:blipFill>
          <a:blip r:embed="rId7" cstate="print">
            <a:lum bright="20000" contrast="20000"/>
          </a:blip>
          <a:srcRect/>
          <a:stretch>
            <a:fillRect/>
          </a:stretch>
        </p:blipFill>
        <p:spPr bwMode="auto">
          <a:xfrm>
            <a:off x="6816407" y="2346598"/>
            <a:ext cx="2119745" cy="156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1" descr="View_GEp5.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9" t="3786" b="21339"/>
          <a:stretch>
            <a:fillRect/>
          </a:stretch>
        </p:blipFill>
        <p:spPr bwMode="auto">
          <a:xfrm>
            <a:off x="3345846" y="4483141"/>
            <a:ext cx="2179311" cy="188138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AutoShape 2" descr="https://zimbra.jlab.org/service/home/~/?auth=co&amp;loc=en_US&amp;id=163787&amp;part=3"/>
          <p:cNvSpPr>
            <a:spLocks noChangeAspect="1" noChangeArrowheads="1"/>
          </p:cNvSpPr>
          <p:nvPr/>
        </p:nvSpPr>
        <p:spPr bwMode="auto">
          <a:xfrm>
            <a:off x="155575" y="-3709988"/>
            <a:ext cx="10344150" cy="7734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74756" name="AutoShape 4" descr="https://zimbra.jlab.org/service/home/~/?auth=co&amp;loc=en_US&amp;id=163787&amp;part=3"/>
          <p:cNvSpPr>
            <a:spLocks noChangeAspect="1" noChangeArrowheads="1"/>
          </p:cNvSpPr>
          <p:nvPr/>
        </p:nvSpPr>
        <p:spPr bwMode="auto">
          <a:xfrm>
            <a:off x="155575" y="-3709988"/>
            <a:ext cx="10344150" cy="7734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pic>
        <p:nvPicPr>
          <p:cNvPr id="21" name="Picture 20" descr="SoLID_08_03_2_6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2462" y="4069162"/>
            <a:ext cx="3093690" cy="23134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27911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3140968"/>
            <a:ext cx="6264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7030A0"/>
                </a:solidFill>
              </a:rPr>
              <a:t>Orbital angular momentum</a:t>
            </a:r>
            <a:r>
              <a:rPr lang="is-IS" sz="3200" i="1" dirty="0" smtClean="0">
                <a:solidFill>
                  <a:srgbClr val="7030A0"/>
                </a:solidFill>
              </a:rPr>
              <a:t>….i</a:t>
            </a:r>
            <a:r>
              <a:rPr lang="en-US" sz="3200" i="1" dirty="0" err="1" smtClean="0">
                <a:solidFill>
                  <a:srgbClr val="7030A0"/>
                </a:solidFill>
              </a:rPr>
              <a:t>nto</a:t>
            </a:r>
            <a:r>
              <a:rPr lang="en-US" sz="3200" i="1" dirty="0" smtClean="0">
                <a:solidFill>
                  <a:srgbClr val="7030A0"/>
                </a:solidFill>
              </a:rPr>
              <a:t> the (not so distant) future</a:t>
            </a:r>
            <a:r>
              <a:rPr lang="is-IS" sz="3200" i="1" dirty="0" smtClean="0">
                <a:solidFill>
                  <a:srgbClr val="7030A0"/>
                </a:solidFill>
              </a:rPr>
              <a:t>….</a:t>
            </a:r>
            <a:endParaRPr lang="en-US" sz="3200" i="1" dirty="0">
              <a:solidFill>
                <a:srgbClr val="7030A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0647"/>
            <a:ext cx="3945094" cy="2615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260648"/>
            <a:ext cx="4485498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492" y="404664"/>
            <a:ext cx="8229600" cy="1143000"/>
          </a:xfrm>
        </p:spPr>
        <p:txBody>
          <a:bodyPr/>
          <a:lstStyle/>
          <a:p>
            <a:r>
              <a:rPr lang="en-US" dirty="0" smtClean="0"/>
              <a:t>What are we missing?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7844" y="1943694"/>
            <a:ext cx="8229600" cy="4525963"/>
          </a:xfrm>
        </p:spPr>
        <p:txBody>
          <a:bodyPr>
            <a:normAutofit fontScale="70000" lnSpcReduction="20000"/>
          </a:bodyPr>
          <a:lstStyle/>
          <a:p>
            <a:pPr>
              <a:buClr>
                <a:srgbClr val="00B050"/>
              </a:buClr>
              <a:buSzPct val="120000"/>
              <a:buFont typeface="Wingdings" charset="2"/>
              <a:buChar char="ü"/>
            </a:pPr>
            <a:r>
              <a:rPr lang="en-US" dirty="0" smtClean="0"/>
              <a:t>We discovered that (nearly) massless quarks and gluons make up the nucleon and that QCD governs their interactions.</a:t>
            </a:r>
          </a:p>
          <a:p>
            <a:pPr>
              <a:buClr>
                <a:srgbClr val="00B050"/>
              </a:buClr>
              <a:buSzPct val="120000"/>
              <a:buFont typeface="Wingdings" charset="2"/>
              <a:buChar char="ü"/>
            </a:pPr>
            <a:endParaRPr lang="en-US" dirty="0" smtClean="0"/>
          </a:p>
          <a:p>
            <a:r>
              <a:rPr lang="en-US" dirty="0" smtClean="0"/>
              <a:t>We had hoped to find out how quarks and gluons and their interactions give rise to the characteristics of the nucleons.</a:t>
            </a:r>
          </a:p>
          <a:p>
            <a:pPr lvl="1"/>
            <a:r>
              <a:rPr lang="en-US" dirty="0" smtClean="0"/>
              <a:t>Spin</a:t>
            </a:r>
          </a:p>
          <a:p>
            <a:pPr lvl="1"/>
            <a:r>
              <a:rPr lang="en-US" dirty="0" smtClean="0"/>
              <a:t>Mass</a:t>
            </a:r>
          </a:p>
          <a:p>
            <a:pPr lvl="1"/>
            <a:r>
              <a:rPr lang="en-US" dirty="0" smtClean="0"/>
              <a:t>Bulk</a:t>
            </a:r>
          </a:p>
          <a:p>
            <a:r>
              <a:rPr lang="en-US" dirty="0" smtClean="0"/>
              <a:t>We also hoped that we would be able to find out how NN interactions work in terms of QCD.</a:t>
            </a:r>
          </a:p>
          <a:p>
            <a:pPr lvl="1"/>
            <a:r>
              <a:rPr lang="en-US" dirty="0" smtClean="0"/>
              <a:t>How nuclear forces arise.</a:t>
            </a:r>
          </a:p>
          <a:p>
            <a:pPr lvl="1"/>
            <a:r>
              <a:rPr lang="en-US" dirty="0" smtClean="0"/>
              <a:t>How nuclear characteristics come about</a:t>
            </a:r>
          </a:p>
          <a:p>
            <a:r>
              <a:rPr lang="en-US" dirty="0" smtClean="0"/>
              <a:t>We were able to do this kind of things with EM and atoms.</a:t>
            </a:r>
          </a:p>
          <a:p>
            <a:r>
              <a:rPr lang="en-US" i="1" u="sng" dirty="0" smtClean="0">
                <a:solidFill>
                  <a:srgbClr val="7030A0"/>
                </a:solidFill>
              </a:rPr>
              <a:t>So far we have failed</a:t>
            </a:r>
            <a:r>
              <a:rPr lang="is-IS" i="1" u="sng" dirty="0" smtClean="0">
                <a:solidFill>
                  <a:srgbClr val="7030A0"/>
                </a:solidFill>
              </a:rPr>
              <a:t>…</a:t>
            </a:r>
            <a:endParaRPr lang="en-US" i="1" u="sng" dirty="0" smtClean="0">
              <a:solidFill>
                <a:srgbClr val="7030A0"/>
              </a:solidFill>
            </a:endParaRP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84" y="136719"/>
            <a:ext cx="2458616" cy="163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longitudinal factorization did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128" y="1824007"/>
            <a:ext cx="6644523" cy="2087329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190128" y="4204884"/>
          <a:ext cx="4796226" cy="856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70" name="Equation" r:id="rId5" imgW="1778000" imgH="317500" progId="Equation.3">
                  <p:embed/>
                </p:oleObj>
              </mc:Choice>
              <mc:Fallback>
                <p:oleObj name="Equation" r:id="rId5" imgW="17780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0128" y="4204884"/>
                        <a:ext cx="4796226" cy="8566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>
          <a:xfrm flipV="1">
            <a:off x="2175144" y="4934548"/>
            <a:ext cx="1211658" cy="3357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33404" y="5290828"/>
            <a:ext cx="7332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Function only of x (i.e. longitudinal momentum)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Our quarks and gluons as constituents of the proton only exist longitudinally. 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1182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0536" y="1380899"/>
            <a:ext cx="4612462" cy="484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 Box 48"/>
          <p:cNvSpPr txBox="1">
            <a:spLocks noChangeArrowheads="1"/>
          </p:cNvSpPr>
          <p:nvPr/>
        </p:nvSpPr>
        <p:spPr bwMode="auto">
          <a:xfrm>
            <a:off x="0" y="125686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</a:pPr>
            <a:r>
              <a:rPr lang="en-US" b="1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Inclusive Electron-Nucleus 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Scattering – historical example</a:t>
            </a:r>
            <a:endParaRPr lang="en-US" b="1" baseline="30000" dirty="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680" y="1576178"/>
            <a:ext cx="3554894" cy="4677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130043" y="974626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"/>
                <a:cs typeface="Arial" pitchFamily="34" charset="0"/>
              </a:rPr>
              <a:t>Elastic Scattering</a:t>
            </a:r>
            <a:endParaRPr lang="en-US" dirty="0">
              <a:solidFill>
                <a:prstClr val="black"/>
              </a:solidFill>
              <a:latin typeface="Arial" pitchFamily="34" charset="0"/>
              <a:ea typeface="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83320" y="974626"/>
            <a:ext cx="2977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"/>
                <a:cs typeface="Arial" pitchFamily="34" charset="0"/>
              </a:rPr>
              <a:t>Charge Distributions</a:t>
            </a:r>
            <a:endParaRPr lang="en-US" dirty="0">
              <a:solidFill>
                <a:prstClr val="black"/>
              </a:solidFill>
              <a:latin typeface="Arial" pitchFamily="34" charset="0"/>
              <a:ea typeface=""/>
              <a:cs typeface="Arial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859574" y="1263291"/>
            <a:ext cx="1267903" cy="0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/>
          <p:cNvSpPr txBox="1">
            <a:spLocks/>
          </p:cNvSpPr>
          <p:nvPr/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69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439"/>
            <a:ext cx="8229600" cy="1143000"/>
          </a:xfrm>
        </p:spPr>
        <p:txBody>
          <a:bodyPr/>
          <a:lstStyle/>
          <a:p>
            <a:r>
              <a:rPr lang="en-US" dirty="0" smtClean="0"/>
              <a:t>Limits of Longitudinal Information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 descr="Screen Shot 2016-06-16 at 9.20.24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7974" y="1397372"/>
            <a:ext cx="1602269" cy="2127150"/>
          </a:xfrm>
          <a:prstGeom prst="rect">
            <a:avLst/>
          </a:prstGeom>
        </p:spPr>
      </p:pic>
      <p:pic>
        <p:nvPicPr>
          <p:cNvPr id="5" name="Picture 7" descr="inf_moment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75309" y="1596637"/>
            <a:ext cx="1905000" cy="163988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38800" y="1188632"/>
            <a:ext cx="1654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What we know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029126" y="2087693"/>
            <a:ext cx="802906" cy="4671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43" y="3591804"/>
            <a:ext cx="3211622" cy="230832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Parton frozen transversely.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Framework does not incorporate any transverse 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information.  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But this was the only way to define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quark-gluon structure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of proton in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pQCD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3868803"/>
            <a:ext cx="4140759" cy="1754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What is the quark and gluon structure of the proton?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-orbital motion?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-color charge distribution?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-how does the mass come about?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-origin of nucleon-nucleon interaction?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41536" y="1096299"/>
            <a:ext cx="12943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infinite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momentum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frame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03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61015" cy="679438"/>
          </a:xfrm>
        </p:spPr>
        <p:txBody>
          <a:bodyPr/>
          <a:lstStyle/>
          <a:p>
            <a:r>
              <a:rPr lang="en-US" sz="3200" dirty="0" smtClean="0"/>
              <a:t>Progress in </a:t>
            </a:r>
            <a:r>
              <a:rPr lang="en-US" sz="3200" dirty="0" err="1" smtClean="0"/>
              <a:t>pQCD</a:t>
            </a:r>
            <a:r>
              <a:rPr lang="en-US" sz="3200" dirty="0" smtClean="0"/>
              <a:t> Theory (~1980-~2010)</a:t>
            </a:r>
            <a:endParaRPr lang="en-US" sz="3200" dirty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0" y="980728"/>
            <a:ext cx="7878238" cy="44089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57200" y="4374214"/>
            <a:ext cx="31354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Parton Distribution Functions: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Longitudinal only—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No way to interpret nucleon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partonic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structure in rest frame</a:t>
            </a:r>
          </a:p>
        </p:txBody>
      </p:sp>
      <p:sp>
        <p:nvSpPr>
          <p:cNvPr id="7" name="Right Arrow 6"/>
          <p:cNvSpPr/>
          <p:nvPr/>
        </p:nvSpPr>
        <p:spPr>
          <a:xfrm>
            <a:off x="3766358" y="4627963"/>
            <a:ext cx="890495" cy="4379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7000" y="4339072"/>
            <a:ext cx="39934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3D (Transverse) Structure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TMD’s, GPD’s—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Now we know what to measure to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understand the 3D structure of nucleons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47764" y="5721881"/>
            <a:ext cx="6400978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Transverse Momentum Dependent Distributions (TMD): 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k</a:t>
            </a:r>
            <a:r>
              <a:rPr lang="en-US" sz="2000" baseline="-250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t</a:t>
            </a:r>
            <a:endParaRPr lang="en-US" sz="2000" baseline="-25000" dirty="0" smtClean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Generalized Parton Distributions (GPD):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b</a:t>
            </a:r>
            <a:r>
              <a:rPr lang="en-US" sz="2000" baseline="-250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t</a:t>
            </a:r>
            <a:endParaRPr lang="en-US" sz="2000" baseline="-25000" dirty="0"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6222" y="2574594"/>
            <a:ext cx="55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(Q</a:t>
            </a:r>
            <a:r>
              <a:rPr lang="en-US" sz="1800" baseline="30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2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)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8495" y="954076"/>
            <a:ext cx="1573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Factorization II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5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48325" y="3625056"/>
            <a:ext cx="3495675" cy="651669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759476" cy="688622"/>
          </a:xfrm>
        </p:spPr>
        <p:txBody>
          <a:bodyPr/>
          <a:lstStyle/>
          <a:p>
            <a:r>
              <a:rPr lang="en-US" sz="3600" b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New Paradigm for Nucleon Structure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" y="990600"/>
            <a:ext cx="5091113" cy="5230813"/>
          </a:xfrm>
          <a:prstGeom prst="rect">
            <a:avLst/>
          </a:prstGeom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68607" y="1122521"/>
            <a:ext cx="389401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7030A0"/>
              </a:buClr>
              <a:buFont typeface="Wingdings" charset="2"/>
              <a:buChar char="u"/>
            </a:pPr>
            <a:r>
              <a:rPr lang="en-US" sz="1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TMDs </a:t>
            </a:r>
          </a:p>
          <a:p>
            <a:pPr marL="514350" indent="-171450">
              <a:buClr>
                <a:srgbClr val="7030A0"/>
              </a:buClr>
            </a:pPr>
            <a:r>
              <a:rPr lang="en-US" sz="1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– Confined motion in a nucleon </a:t>
            </a:r>
          </a:p>
          <a:p>
            <a:pPr marL="514350" indent="-171450">
              <a:buClr>
                <a:srgbClr val="7030A0"/>
              </a:buClr>
            </a:pPr>
            <a:r>
              <a:rPr lang="en-US" sz="1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	(semi-inclusive DIS)</a:t>
            </a:r>
          </a:p>
          <a:p>
            <a:pPr marL="514350" indent="-171450">
              <a:buClr>
                <a:srgbClr val="7030A0"/>
              </a:buClr>
            </a:pPr>
            <a:endParaRPr lang="en-US" sz="18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07718" indent="-307718">
              <a:buClr>
                <a:srgbClr val="7030A0"/>
              </a:buClr>
              <a:buFont typeface="Wingdings" charset="2"/>
              <a:buChar char="u"/>
            </a:pPr>
            <a:r>
              <a:rPr lang="en-US" sz="1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GPDs </a:t>
            </a:r>
          </a:p>
          <a:p>
            <a:pPr marL="571500" indent="-228600">
              <a:buClr>
                <a:srgbClr val="7030A0"/>
              </a:buClr>
            </a:pPr>
            <a:r>
              <a:rPr lang="en-US" sz="1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– Spatial imaging </a:t>
            </a:r>
          </a:p>
          <a:p>
            <a:pPr marL="514350" indent="-171450">
              <a:buClr>
                <a:srgbClr val="7030A0"/>
              </a:buClr>
            </a:pPr>
            <a:r>
              <a:rPr lang="en-US" sz="1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  (exclusive DIS)</a:t>
            </a:r>
          </a:p>
          <a:p>
            <a:pPr marL="514350" indent="-171450">
              <a:buClr>
                <a:srgbClr val="7030A0"/>
              </a:buClr>
            </a:pPr>
            <a:endParaRPr lang="en-US" sz="18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307718" indent="-307718">
              <a:buClr>
                <a:srgbClr val="7030A0"/>
              </a:buClr>
              <a:buFont typeface="Wingdings" charset="2"/>
              <a:buChar char="u"/>
            </a:pPr>
            <a:r>
              <a:rPr lang="en-US" sz="1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Requires </a:t>
            </a:r>
          </a:p>
          <a:p>
            <a:pPr>
              <a:buClr>
                <a:srgbClr val="7030A0"/>
              </a:buClr>
            </a:pPr>
            <a:r>
              <a:rPr lang="en-US" sz="1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     − High luminosity</a:t>
            </a:r>
          </a:p>
          <a:p>
            <a:pPr>
              <a:buClr>
                <a:srgbClr val="7030A0"/>
              </a:buClr>
            </a:pPr>
            <a:r>
              <a:rPr lang="en-US" sz="1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     − Polarized beams and targets </a:t>
            </a:r>
          </a:p>
          <a:p>
            <a:pPr marL="571500" indent="-228600">
              <a:buClr>
                <a:srgbClr val="7030A0"/>
              </a:buClr>
            </a:pPr>
            <a:endParaRPr lang="en-US" sz="1800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571500" indent="-228600">
              <a:buClr>
                <a:srgbClr val="7030A0"/>
              </a:buClr>
            </a:pPr>
            <a:r>
              <a:rPr lang="en-US" sz="18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9000" y="1095345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Arial" pitchFamily="34" charset="0"/>
                <a:ea typeface=""/>
                <a:cs typeface="Arial" pitchFamily="34" charset="0"/>
              </a:rPr>
              <a:t>5D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50827" y="2283261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Arial" pitchFamily="34" charset="0"/>
                <a:ea typeface=""/>
                <a:cs typeface="Arial" pitchFamily="34" charset="0"/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43743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Text Box 2"/>
          <p:cNvSpPr>
            <a:spLocks noGrp="1" noChangeArrowheads="1"/>
          </p:cNvSpPr>
          <p:nvPr>
            <p:ph type="title"/>
          </p:nvPr>
        </p:nvSpPr>
        <p:spPr>
          <a:xfrm>
            <a:off x="0" y="-42863"/>
            <a:ext cx="9144000" cy="80486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3D Imaging of Quarks and Gluons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/>
          <a:lstStyle/>
          <a:p>
            <a:fld id="{B9A5DFB4-3D23-4866-8D46-AE36D04BFD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hape 50"/>
          <p:cNvSpPr/>
          <p:nvPr/>
        </p:nvSpPr>
        <p:spPr>
          <a:xfrm>
            <a:off x="3713888" y="792971"/>
            <a:ext cx="146418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>
                <a:solidFill>
                  <a:prstClr val="black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Cambria Math"/>
              </a:rPr>
              <a:t>W(x,b</a:t>
            </a:r>
            <a:r>
              <a:rPr baseline="-25000">
                <a:solidFill>
                  <a:prstClr val="black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Cambria Math"/>
              </a:rPr>
              <a:t>T</a:t>
            </a:r>
            <a:r>
              <a:rPr>
                <a:solidFill>
                  <a:prstClr val="black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Cambria Math"/>
              </a:rPr>
              <a:t>,k</a:t>
            </a:r>
            <a:r>
              <a:rPr baseline="-25000">
                <a:solidFill>
                  <a:prstClr val="black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Cambria Math"/>
              </a:rPr>
              <a:t>T</a:t>
            </a:r>
            <a:r>
              <a:rPr>
                <a:solidFill>
                  <a:prstClr val="black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Cambria Math"/>
              </a:rPr>
              <a:t>)</a:t>
            </a:r>
          </a:p>
        </p:txBody>
      </p:sp>
      <p:sp>
        <p:nvSpPr>
          <p:cNvPr id="6" name="Shape 51"/>
          <p:cNvSpPr/>
          <p:nvPr/>
        </p:nvSpPr>
        <p:spPr>
          <a:xfrm>
            <a:off x="5823675" y="1184379"/>
            <a:ext cx="82650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Cambria Math"/>
              </a:rPr>
              <a:t>∫ d</a:t>
            </a:r>
            <a:r>
              <a:rPr baseline="30000" dirty="0">
                <a:solidFill>
                  <a:prstClr val="black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Cambria Math"/>
              </a:rPr>
              <a:t>2</a:t>
            </a:r>
            <a:r>
              <a:rPr dirty="0">
                <a:solidFill>
                  <a:prstClr val="black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Cambria Math"/>
              </a:rPr>
              <a:t>k</a:t>
            </a:r>
            <a:r>
              <a:rPr baseline="-25000" dirty="0">
                <a:solidFill>
                  <a:prstClr val="black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Cambria Math"/>
              </a:rPr>
              <a:t>T</a:t>
            </a:r>
          </a:p>
        </p:txBody>
      </p:sp>
      <p:sp>
        <p:nvSpPr>
          <p:cNvPr id="7" name="Shape 52"/>
          <p:cNvSpPr/>
          <p:nvPr/>
        </p:nvSpPr>
        <p:spPr>
          <a:xfrm>
            <a:off x="6319866" y="2266811"/>
            <a:ext cx="91787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>
                <a:solidFill>
                  <a:prstClr val="black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Cambria Math"/>
              </a:rPr>
              <a:t>f(x,b</a:t>
            </a:r>
            <a:r>
              <a:rPr baseline="-25000">
                <a:solidFill>
                  <a:prstClr val="black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Cambria Math"/>
              </a:rPr>
              <a:t>T</a:t>
            </a:r>
            <a:r>
              <a:rPr>
                <a:solidFill>
                  <a:prstClr val="black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Cambria Math"/>
              </a:rPr>
              <a:t>)</a:t>
            </a:r>
          </a:p>
        </p:txBody>
      </p:sp>
      <p:sp>
        <p:nvSpPr>
          <p:cNvPr id="8" name="Shape 53"/>
          <p:cNvSpPr/>
          <p:nvPr/>
        </p:nvSpPr>
        <p:spPr>
          <a:xfrm>
            <a:off x="1688411" y="2266811"/>
            <a:ext cx="90024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dirty="0">
                <a:solidFill>
                  <a:prstClr val="black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Cambria Math"/>
              </a:rPr>
              <a:t>f(x,k</a:t>
            </a:r>
            <a:r>
              <a:rPr baseline="-25000" dirty="0">
                <a:solidFill>
                  <a:prstClr val="black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Cambria Math"/>
              </a:rPr>
              <a:t>T</a:t>
            </a:r>
            <a:r>
              <a:rPr dirty="0">
                <a:solidFill>
                  <a:prstClr val="black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Cambria Math"/>
              </a:rPr>
              <a:t>)</a:t>
            </a:r>
          </a:p>
        </p:txBody>
      </p:sp>
      <p:sp>
        <p:nvSpPr>
          <p:cNvPr id="9" name="Shape 54"/>
          <p:cNvSpPr/>
          <p:nvPr/>
        </p:nvSpPr>
        <p:spPr>
          <a:xfrm>
            <a:off x="2142023" y="1250504"/>
            <a:ext cx="75918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>
                <a:solidFill>
                  <a:prstClr val="black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Cambria Math"/>
              </a:rPr>
              <a:t>∫d</a:t>
            </a:r>
            <a:r>
              <a:rPr baseline="30000">
                <a:solidFill>
                  <a:prstClr val="black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Cambria Math"/>
              </a:rPr>
              <a:t>2</a:t>
            </a:r>
            <a:r>
              <a:rPr>
                <a:solidFill>
                  <a:prstClr val="black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Cambria Math"/>
              </a:rPr>
              <a:t>b</a:t>
            </a:r>
            <a:r>
              <a:rPr baseline="-25000">
                <a:solidFill>
                  <a:prstClr val="black"/>
                </a:solidFill>
                <a:latin typeface="Arial" panose="020B0604020202020204" pitchFamily="34" charset="0"/>
                <a:ea typeface="Cambria Math"/>
                <a:cs typeface="Arial" panose="020B0604020202020204" pitchFamily="34" charset="0"/>
                <a:sym typeface="Cambria Math"/>
              </a:rPr>
              <a:t>T</a:t>
            </a:r>
          </a:p>
        </p:txBody>
      </p:sp>
      <p:pic>
        <p:nvPicPr>
          <p:cNvPr id="10" name="buffer.pd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8301" y="1505040"/>
            <a:ext cx="2168796" cy="1973944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57"/>
          <p:cNvSpPr/>
          <p:nvPr/>
        </p:nvSpPr>
        <p:spPr>
          <a:xfrm flipH="1">
            <a:off x="2280558" y="1167100"/>
            <a:ext cx="1433332" cy="1107131"/>
          </a:xfrm>
          <a:prstGeom prst="line">
            <a:avLst/>
          </a:prstGeom>
          <a:ln w="25400">
            <a:solidFill/>
            <a:tailEnd type="triangle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12" name="buffer3.pd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63" y="2637174"/>
            <a:ext cx="3538960" cy="250530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59"/>
          <p:cNvSpPr/>
          <p:nvPr/>
        </p:nvSpPr>
        <p:spPr>
          <a:xfrm>
            <a:off x="162363" y="5139293"/>
            <a:ext cx="457200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sz="180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Spin-dependent 3D momentum space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sz="180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images from semi-inclusive scattering</a:t>
            </a:r>
          </a:p>
        </p:txBody>
      </p:sp>
      <p:sp>
        <p:nvSpPr>
          <p:cNvPr id="14" name="Shape 60"/>
          <p:cNvSpPr/>
          <p:nvPr/>
        </p:nvSpPr>
        <p:spPr>
          <a:xfrm>
            <a:off x="249620" y="2428470"/>
            <a:ext cx="83612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1F497D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pPr>
            <a:r>
              <a:rPr sz="1800"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Quarks</a:t>
            </a:r>
          </a:p>
        </p:txBody>
      </p:sp>
      <p:sp>
        <p:nvSpPr>
          <p:cNvPr id="15" name="Shape 61"/>
          <p:cNvSpPr/>
          <p:nvPr/>
        </p:nvSpPr>
        <p:spPr>
          <a:xfrm>
            <a:off x="5276022" y="1184248"/>
            <a:ext cx="1433332" cy="1107131"/>
          </a:xfrm>
          <a:prstGeom prst="line">
            <a:avLst/>
          </a:prstGeom>
          <a:ln w="25400">
            <a:solidFill/>
            <a:tailEnd type="triangle"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16" name="buffer4.pd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4219" y="2936402"/>
            <a:ext cx="3503449" cy="2116118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hape 63"/>
          <p:cNvSpPr/>
          <p:nvPr/>
        </p:nvSpPr>
        <p:spPr>
          <a:xfrm>
            <a:off x="5049596" y="5113395"/>
            <a:ext cx="3932040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sz="180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Spin-dependent 2D (transverse spatial) +  1D (longitudinal momentum) coordinate space images from exclusive scattering</a:t>
            </a:r>
          </a:p>
        </p:txBody>
      </p:sp>
      <p:sp>
        <p:nvSpPr>
          <p:cNvPr id="19" name="Shape 64"/>
          <p:cNvSpPr/>
          <p:nvPr/>
        </p:nvSpPr>
        <p:spPr>
          <a:xfrm>
            <a:off x="8001000" y="2429224"/>
            <a:ext cx="82330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pPr>
            <a:r>
              <a:rPr sz="1800"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Gluons</a:t>
            </a:r>
          </a:p>
        </p:txBody>
      </p:sp>
      <p:sp>
        <p:nvSpPr>
          <p:cNvPr id="21" name="Shape 65"/>
          <p:cNvSpPr/>
          <p:nvPr/>
        </p:nvSpPr>
        <p:spPr>
          <a:xfrm>
            <a:off x="284113" y="1024895"/>
            <a:ext cx="1248815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sz="1800" i="1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Momentum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sz="1800" i="1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space</a:t>
            </a:r>
          </a:p>
        </p:txBody>
      </p:sp>
      <p:sp>
        <p:nvSpPr>
          <p:cNvPr id="22" name="Shape 66"/>
          <p:cNvSpPr/>
          <p:nvPr/>
        </p:nvSpPr>
        <p:spPr>
          <a:xfrm>
            <a:off x="7716566" y="1024895"/>
            <a:ext cx="122084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sz="1800" i="1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Coordinate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sz="1800" i="1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space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00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  <p:bldP spid="7" grpId="0" animBg="1" advAuto="0"/>
      <p:bldP spid="8" grpId="0" animBg="1" advAuto="0"/>
      <p:bldP spid="9" grpId="0" animBg="1" advAuto="0"/>
      <p:bldP spid="11" grpId="0" animBg="1" advAuto="0"/>
      <p:bldP spid="12" grpId="0" animBg="1" advAuto="0"/>
      <p:bldP spid="12" grpId="1" animBg="1" advAuto="0"/>
      <p:bldP spid="13" grpId="0" animBg="1" advAuto="0"/>
      <p:bldP spid="13" grpId="1" animBg="1" advAuto="0"/>
      <p:bldP spid="14" grpId="0" animBg="1" advAuto="0"/>
      <p:bldP spid="14" grpId="1" animBg="1" advAuto="0"/>
      <p:bldP spid="15" grpId="0" animBg="1" advAuto="0"/>
      <p:bldP spid="16" grpId="0" animBg="1" advAuto="0"/>
      <p:bldP spid="16" grpId="1" animBg="1" advAuto="0"/>
      <p:bldP spid="18" grpId="0" animBg="1" advAuto="0"/>
      <p:bldP spid="18" grpId="1" animBg="1" advAuto="0"/>
      <p:bldP spid="19" grpId="0" animBg="1" advAuto="0"/>
      <p:bldP spid="19" grpId="1" animBg="1" advAuto="0"/>
      <p:bldP spid="21" grpId="0" animBg="1" advAuto="0"/>
      <p:bldP spid="22" grpId="0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36006" y="76200"/>
            <a:ext cx="9220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 smtClean="0">
                <a:solidFill>
                  <a:srgbClr val="FF0000"/>
                </a:solidFill>
              </a:rPr>
              <a:t>SIDIS Observables Reveal </a:t>
            </a:r>
            <a:r>
              <a:rPr lang="en-US" sz="2600" dirty="0">
                <a:solidFill>
                  <a:srgbClr val="FF0000"/>
                </a:solidFill>
              </a:rPr>
              <a:t>Interesting Behavior of Quarks</a:t>
            </a:r>
          </a:p>
        </p:txBody>
      </p:sp>
      <p:sp>
        <p:nvSpPr>
          <p:cNvPr id="9" name="Rectangle 8"/>
          <p:cNvSpPr/>
          <p:nvPr/>
        </p:nvSpPr>
        <p:spPr>
          <a:xfrm>
            <a:off x="-468560" y="1152684"/>
            <a:ext cx="28868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b="1" dirty="0">
                <a:solidFill>
                  <a:srgbClr val="2D2D8A"/>
                </a:solidFill>
              </a:rPr>
              <a:t>Target:</a:t>
            </a:r>
          </a:p>
          <a:p>
            <a:pPr algn="r"/>
            <a:r>
              <a:rPr lang="en-US" b="1" dirty="0" smtClean="0">
                <a:solidFill>
                  <a:srgbClr val="7030A0"/>
                </a:solidFill>
              </a:rPr>
              <a:t>transversely</a:t>
            </a:r>
            <a:r>
              <a:rPr lang="en-US" sz="1800" b="1" dirty="0" smtClean="0">
                <a:solidFill>
                  <a:srgbClr val="7030A0"/>
                </a:solidFill>
              </a:rPr>
              <a:t> </a:t>
            </a:r>
            <a:endParaRPr lang="en-US" sz="1800" b="1" dirty="0">
              <a:solidFill>
                <a:srgbClr val="7030A0"/>
              </a:solidFill>
            </a:endParaRPr>
          </a:p>
          <a:p>
            <a:pPr algn="r"/>
            <a:r>
              <a:rPr lang="en-US" sz="1800" b="1" dirty="0">
                <a:solidFill>
                  <a:srgbClr val="2D2D8A"/>
                </a:solidFill>
              </a:rPr>
              <a:t>polarized </a:t>
            </a:r>
            <a:r>
              <a:rPr lang="en-US" sz="1800" b="1" baseline="30000" dirty="0">
                <a:solidFill>
                  <a:srgbClr val="2D2D8A"/>
                </a:solidFill>
              </a:rPr>
              <a:t>3</a:t>
            </a:r>
            <a:r>
              <a:rPr lang="en-US" sz="1800" b="1" dirty="0">
                <a:solidFill>
                  <a:srgbClr val="2D2D8A"/>
                </a:solidFill>
              </a:rPr>
              <a:t>He </a:t>
            </a:r>
            <a:r>
              <a:rPr lang="en-US" b="1" dirty="0">
                <a:solidFill>
                  <a:srgbClr val="2D2D8A"/>
                </a:solidFill>
              </a:rPr>
              <a:t>~</a:t>
            </a:r>
            <a:r>
              <a:rPr lang="en-US" sz="1800" b="1" dirty="0">
                <a:solidFill>
                  <a:srgbClr val="2D2D8A"/>
                </a:solidFill>
              </a:rPr>
              <a:t> polarized neutron</a:t>
            </a:r>
          </a:p>
        </p:txBody>
      </p:sp>
      <p:grpSp>
        <p:nvGrpSpPr>
          <p:cNvPr id="2" name="Group 11"/>
          <p:cNvGrpSpPr/>
          <p:nvPr/>
        </p:nvGrpSpPr>
        <p:grpSpPr>
          <a:xfrm>
            <a:off x="4191000" y="609600"/>
            <a:ext cx="4818798" cy="2895600"/>
            <a:chOff x="304800" y="2057400"/>
            <a:chExt cx="4460558" cy="2680335"/>
          </a:xfrm>
        </p:grpSpPr>
        <p:sp>
          <p:nvSpPr>
            <p:cNvPr id="14" name="TextBox 13"/>
            <p:cNvSpPr txBox="1"/>
            <p:nvPr/>
          </p:nvSpPr>
          <p:spPr>
            <a:xfrm>
              <a:off x="1143000" y="2057400"/>
              <a:ext cx="3590098" cy="256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0000"/>
                  </a:solidFill>
                </a:rPr>
                <a:t>Huang, </a:t>
              </a:r>
              <a:r>
                <a:rPr lang="en-US" sz="1200" b="1" i="1" dirty="0">
                  <a:solidFill>
                    <a:srgbClr val="000000"/>
                  </a:solidFill>
                </a:rPr>
                <a:t>et. al.</a:t>
              </a:r>
              <a:r>
                <a:rPr lang="en-US" sz="1200" b="1" dirty="0">
                  <a:solidFill>
                    <a:srgbClr val="000000"/>
                  </a:solidFill>
                </a:rPr>
                <a:t> PRL. 108, 052001 (2012)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4800" y="2286000"/>
              <a:ext cx="4460558" cy="2451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8" name="Picture 4" descr="D:\Dropbox\A_LTPaper\g1TIllustration.png"/>
          <p:cNvPicPr>
            <a:picLocks noChangeAspect="1" noChangeArrowheads="1"/>
          </p:cNvPicPr>
          <p:nvPr/>
        </p:nvPicPr>
        <p:blipFill>
          <a:blip r:embed="rId4" cstate="print"/>
          <a:srcRect b="6321"/>
          <a:stretch>
            <a:fillRect/>
          </a:stretch>
        </p:blipFill>
        <p:spPr bwMode="auto">
          <a:xfrm>
            <a:off x="395536" y="3044053"/>
            <a:ext cx="4628660" cy="2086631"/>
          </a:xfrm>
          <a:prstGeom prst="rect">
            <a:avLst/>
          </a:prstGeom>
          <a:noFill/>
        </p:spPr>
      </p:pic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4860032" y="3633827"/>
            <a:ext cx="4114915" cy="2600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/>
              <a:buChar char="•"/>
              <a:defRPr/>
            </a:pPr>
            <a:r>
              <a:rPr lang="en-US" sz="1600" kern="0" dirty="0" smtClean="0">
                <a:solidFill>
                  <a:srgbClr val="000000"/>
                </a:solidFill>
                <a:cs typeface="Arial" pitchFamily="34" charset="0"/>
              </a:rPr>
              <a:t>A </a:t>
            </a:r>
            <a:r>
              <a:rPr lang="en-US" sz="1600" kern="0" dirty="0">
                <a:solidFill>
                  <a:srgbClr val="000000"/>
                </a:solidFill>
                <a:cs typeface="Arial" pitchFamily="34" charset="0"/>
              </a:rPr>
              <a:t>non-vanishing quark “transversal helicity” distribution, reveals alignment of quark spin </a:t>
            </a:r>
            <a:r>
              <a:rPr lang="en-US" sz="1600" kern="0" dirty="0" smtClean="0">
                <a:solidFill>
                  <a:srgbClr val="000000"/>
                </a:solidFill>
                <a:cs typeface="Arial" pitchFamily="34" charset="0"/>
              </a:rPr>
              <a:t>transverse </a:t>
            </a:r>
            <a:r>
              <a:rPr lang="en-US" sz="1600" kern="0" dirty="0">
                <a:solidFill>
                  <a:srgbClr val="000000"/>
                </a:solidFill>
                <a:cs typeface="Arial" pitchFamily="34" charset="0"/>
              </a:rPr>
              <a:t>to neutron spin direction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  <a:defRPr/>
            </a:pPr>
            <a:r>
              <a:rPr lang="en-US" sz="1600" kern="0" dirty="0">
                <a:solidFill>
                  <a:srgbClr val="7030A0"/>
                </a:solidFill>
                <a:cs typeface="Arial" pitchFamily="34" charset="0"/>
              </a:rPr>
              <a:t>Indicative of q</a:t>
            </a:r>
            <a:r>
              <a:rPr lang="en-US" sz="1600" kern="0" dirty="0" err="1">
                <a:solidFill>
                  <a:srgbClr val="7030A0"/>
                </a:solidFill>
                <a:cs typeface="Arial" pitchFamily="34" charset="0"/>
              </a:rPr>
              <a:t>uark</a:t>
            </a:r>
            <a:r>
              <a:rPr lang="en-US" sz="1600" kern="0" dirty="0">
                <a:solidFill>
                  <a:srgbClr val="7030A0"/>
                </a:solidFill>
                <a:cs typeface="Arial" pitchFamily="34" charset="0"/>
              </a:rPr>
              <a:t> orbital motion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  <a:defRPr/>
            </a:pPr>
            <a:r>
              <a:rPr lang="en-US" sz="1600" kern="0" dirty="0">
                <a:solidFill>
                  <a:srgbClr val="7030A0"/>
                </a:solidFill>
                <a:cs typeface="Arial" pitchFamily="34" charset="0"/>
              </a:rPr>
              <a:t>Foundation for future mapping in four kinematic dimensions (x, Q</a:t>
            </a:r>
            <a:r>
              <a:rPr lang="en-US" sz="1600" kern="0" baseline="30000" dirty="0">
                <a:solidFill>
                  <a:srgbClr val="7030A0"/>
                </a:solidFill>
                <a:cs typeface="Arial" pitchFamily="34" charset="0"/>
              </a:rPr>
              <a:t>2</a:t>
            </a:r>
            <a:r>
              <a:rPr lang="en-US" sz="1600" kern="0" dirty="0">
                <a:solidFill>
                  <a:srgbClr val="7030A0"/>
                </a:solidFill>
                <a:cs typeface="Arial" pitchFamily="34" charset="0"/>
              </a:rPr>
              <a:t>, z, </a:t>
            </a:r>
            <a:r>
              <a:rPr lang="en-US" sz="1600" kern="0" dirty="0" err="1">
                <a:solidFill>
                  <a:srgbClr val="7030A0"/>
                </a:solidFill>
                <a:cs typeface="Arial" pitchFamily="34" charset="0"/>
              </a:rPr>
              <a:t>p</a:t>
            </a:r>
            <a:r>
              <a:rPr lang="en-US" sz="1600" kern="0" baseline="-25000" dirty="0" err="1">
                <a:solidFill>
                  <a:srgbClr val="7030A0"/>
                </a:solidFill>
                <a:cs typeface="Arial" pitchFamily="34" charset="0"/>
              </a:rPr>
              <a:t>T</a:t>
            </a:r>
            <a:r>
              <a:rPr lang="en-US" sz="1600" kern="0" dirty="0">
                <a:solidFill>
                  <a:srgbClr val="7030A0"/>
                </a:solidFill>
                <a:cs typeface="Arial" pitchFamily="34" charset="0"/>
              </a:rPr>
              <a:t>) of transverse-momentum dependent </a:t>
            </a:r>
            <a:r>
              <a:rPr lang="en-US" sz="1600" kern="0" dirty="0" err="1">
                <a:solidFill>
                  <a:srgbClr val="7030A0"/>
                </a:solidFill>
                <a:cs typeface="Arial" pitchFamily="34" charset="0"/>
              </a:rPr>
              <a:t>parton</a:t>
            </a:r>
            <a:r>
              <a:rPr lang="en-US" sz="1600" kern="0" dirty="0">
                <a:solidFill>
                  <a:srgbClr val="7030A0"/>
                </a:solidFill>
                <a:cs typeface="Arial" pitchFamily="34" charset="0"/>
              </a:rPr>
              <a:t> distributions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  <a:defRPr/>
            </a:pPr>
            <a:endParaRPr lang="en-US" sz="1600" kern="0" dirty="0">
              <a:solidFill>
                <a:srgbClr val="0033CC"/>
              </a:solidFill>
              <a:cs typeface="Arial" pitchFamily="34" charset="0"/>
            </a:endParaRPr>
          </a:p>
        </p:txBody>
      </p:sp>
      <p:pic>
        <p:nvPicPr>
          <p:cNvPr id="1026" name="Picture 2" descr="D:\Dropbox\A_LTPaper\He-3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5080" y="886599"/>
            <a:ext cx="1438251" cy="202882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84572" y="540294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0033CC"/>
                </a:solidFill>
                <a:cs typeface="Arial" pitchFamily="34" charset="0"/>
              </a:rPr>
              <a:t>JLab</a:t>
            </a:r>
            <a:r>
              <a:rPr lang="en-US" sz="1800" dirty="0" smtClean="0">
                <a:solidFill>
                  <a:srgbClr val="0033CC"/>
                </a:solidFill>
                <a:cs typeface="Arial" pitchFamily="34" charset="0"/>
              </a:rPr>
              <a:t> measurements </a:t>
            </a:r>
            <a:r>
              <a:rPr lang="en-US" sz="1800" dirty="0">
                <a:solidFill>
                  <a:srgbClr val="0033CC"/>
                </a:solidFill>
                <a:cs typeface="Arial" pitchFamily="34" charset="0"/>
              </a:rPr>
              <a:t>of </a:t>
            </a:r>
            <a:r>
              <a:rPr lang="en-US" sz="1800" baseline="30000" dirty="0">
                <a:solidFill>
                  <a:srgbClr val="0033CC"/>
                </a:solidFill>
                <a:cs typeface="Arial" pitchFamily="34" charset="0"/>
              </a:rPr>
              <a:t>3</a:t>
            </a:r>
            <a:r>
              <a:rPr lang="en-US" sz="1800" dirty="0">
                <a:solidFill>
                  <a:srgbClr val="0033CC"/>
                </a:solidFill>
                <a:cs typeface="Arial" pitchFamily="34" charset="0"/>
              </a:rPr>
              <a:t>He (neutron) single-spin asymmetries</a:t>
            </a:r>
          </a:p>
          <a:p>
            <a:r>
              <a:rPr lang="en-US" sz="1200" dirty="0">
                <a:solidFill>
                  <a:srgbClr val="000000"/>
                </a:solidFill>
                <a:cs typeface="Arial" pitchFamily="34" charset="0"/>
              </a:rPr>
              <a:t>X. </a:t>
            </a:r>
            <a:r>
              <a:rPr lang="en-US" sz="1200" dirty="0" err="1">
                <a:solidFill>
                  <a:srgbClr val="000000"/>
                </a:solidFill>
                <a:cs typeface="Arial" pitchFamily="34" charset="0"/>
              </a:rPr>
              <a:t>Qian</a:t>
            </a:r>
            <a:r>
              <a:rPr lang="en-US" sz="12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200" i="1" dirty="0">
                <a:solidFill>
                  <a:srgbClr val="000000"/>
                </a:solidFill>
                <a:cs typeface="Arial" pitchFamily="34" charset="0"/>
              </a:rPr>
              <a:t>et al.,</a:t>
            </a:r>
            <a:r>
              <a:rPr lang="en-US" sz="1200" dirty="0">
                <a:solidFill>
                  <a:srgbClr val="000000"/>
                </a:solidFill>
                <a:cs typeface="Arial" pitchFamily="34" charset="0"/>
              </a:rPr>
              <a:t> PRL 107, 072003 (2011)</a:t>
            </a:r>
          </a:p>
        </p:txBody>
      </p:sp>
      <p:sp>
        <p:nvSpPr>
          <p:cNvPr id="4" name="Oval 3"/>
          <p:cNvSpPr/>
          <p:nvPr/>
        </p:nvSpPr>
        <p:spPr>
          <a:xfrm>
            <a:off x="6012160" y="908720"/>
            <a:ext cx="1872208" cy="5760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4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3563888" y="2598121"/>
            <a:ext cx="5243153" cy="4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14726">
              <a:spcBef>
                <a:spcPts val="1020"/>
              </a:spcBef>
              <a:buClr>
                <a:srgbClr val="000000"/>
              </a:buClr>
              <a:buSzPct val="100000"/>
            </a:pPr>
            <a:r>
              <a:rPr lang="en-US" altLang="x-none" sz="1270" dirty="0">
                <a:solidFill>
                  <a:srgbClr val="0000FF"/>
                </a:solidFill>
                <a:ea typeface="MS PGothic" charset="-128"/>
                <a:cs typeface="MS PGothic" charset="-128"/>
              </a:rPr>
              <a:t> </a:t>
            </a:r>
            <a:r>
              <a:rPr lang="en-US" altLang="x-none" sz="1600" dirty="0">
                <a:solidFill>
                  <a:srgbClr val="0000FF"/>
                </a:solidFill>
                <a:ea typeface="MS PGothic" charset="-128"/>
                <a:cs typeface="MS PGothic" charset="-128"/>
              </a:rPr>
              <a:t>In collinear picture, the QCD predict small SSAs with transversely polarized protons colliding at high energies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881" y="1071720"/>
            <a:ext cx="1257120" cy="79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81" y="1040040"/>
            <a:ext cx="1339200" cy="7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91681" y="142921"/>
            <a:ext cx="8226720" cy="62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x-none" sz="2358" b="1">
                <a:solidFill>
                  <a:srgbClr val="800000"/>
                </a:solidFill>
              </a:rPr>
              <a:t>Transverse SSA in Proton-Proton Reactions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05" y="2376386"/>
            <a:ext cx="2860717" cy="85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94561" y="1307881"/>
            <a:ext cx="266400" cy="3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x-none" sz="1451" i="1"/>
              <a:t>p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1134721" y="1309321"/>
            <a:ext cx="266400" cy="3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x-none" sz="1451" i="1"/>
              <a:t>p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851201" y="1343881"/>
            <a:ext cx="266400" cy="3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x-none" sz="1451" i="1"/>
              <a:t>p</a:t>
            </a:r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961" y="3224528"/>
            <a:ext cx="1526400" cy="27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41" y="3774601"/>
            <a:ext cx="8709120" cy="239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972001" y="3588841"/>
            <a:ext cx="1353600" cy="22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x-none" sz="907">
                <a:latin typeface="UWBXFH+CMR9" charset="0"/>
                <a:ea typeface="UWBXFH+CMR9" charset="0"/>
                <a:cs typeface="UWBXFH+CMR9" charset="0"/>
              </a:rPr>
              <a:t>Klem </a:t>
            </a:r>
            <a:r>
              <a:rPr lang="en-US" altLang="x-none" sz="907">
                <a:latin typeface="NNNTQN+CMTI9" charset="0"/>
                <a:ea typeface="NNNTQN+CMTI9" charset="0"/>
                <a:cs typeface="NNNTQN+CMTI9" charset="0"/>
              </a:rPr>
              <a:t>et al. </a:t>
            </a:r>
            <a:r>
              <a:rPr lang="en-US" altLang="x-none" sz="907">
                <a:latin typeface="UWBXFH+CMR9" charset="0"/>
                <a:ea typeface="UWBXFH+CMR9" charset="0"/>
                <a:cs typeface="UWBXFH+CMR9" charset="0"/>
              </a:rPr>
              <a:t>(1976)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3120481" y="3600361"/>
            <a:ext cx="1582560" cy="22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x-none" sz="907">
                <a:latin typeface="UWBXFH+CMR9" charset="0"/>
                <a:ea typeface="UWBXFH+CMR9" charset="0"/>
                <a:cs typeface="UWBXFH+CMR9" charset="0"/>
              </a:rPr>
              <a:t>Allgower </a:t>
            </a:r>
            <a:r>
              <a:rPr lang="en-US" altLang="x-none" sz="907">
                <a:latin typeface="NNNTQN+CMTI9" charset="0"/>
                <a:ea typeface="NNNTQN+CMTI9" charset="0"/>
                <a:cs typeface="NNNTQN+CMTI9" charset="0"/>
              </a:rPr>
              <a:t>et al. </a:t>
            </a:r>
            <a:r>
              <a:rPr lang="en-US" altLang="x-none" sz="907">
                <a:latin typeface="UWBXFH+CMR9" charset="0"/>
                <a:ea typeface="UWBXFH+CMR9" charset="0"/>
                <a:cs typeface="UWBXFH+CMR9" charset="0"/>
              </a:rPr>
              <a:t>(2002)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5338081" y="3588841"/>
            <a:ext cx="1451520" cy="22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x-none" sz="907">
                <a:latin typeface="UWBXFH+CMR9" charset="0"/>
                <a:ea typeface="UWBXFH+CMR9" charset="0"/>
                <a:cs typeface="UWBXFH+CMR9" charset="0"/>
              </a:rPr>
              <a:t>Adams </a:t>
            </a:r>
            <a:r>
              <a:rPr lang="en-US" altLang="x-none" sz="907">
                <a:latin typeface="NNNTQN+CMTI9" charset="0"/>
                <a:ea typeface="NNNTQN+CMTI9" charset="0"/>
                <a:cs typeface="NNNTQN+CMTI9" charset="0"/>
              </a:rPr>
              <a:t>et al. </a:t>
            </a:r>
            <a:r>
              <a:rPr lang="en-US" altLang="x-none" sz="907">
                <a:latin typeface="UWBXFH+CMR9" charset="0"/>
                <a:ea typeface="UWBXFH+CMR9" charset="0"/>
                <a:cs typeface="UWBXFH+CMR9" charset="0"/>
              </a:rPr>
              <a:t>(1991)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7541281" y="3588841"/>
            <a:ext cx="1451520" cy="22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x-none" sz="907">
                <a:latin typeface="UWBXFH+CMR9" charset="0"/>
                <a:ea typeface="UWBXFH+CMR9" charset="0"/>
                <a:cs typeface="UWBXFH+CMR9" charset="0"/>
              </a:rPr>
              <a:t>Arsene </a:t>
            </a:r>
            <a:r>
              <a:rPr lang="en-US" altLang="x-none" sz="907">
                <a:latin typeface="NNNTQN+CMTI9" charset="0"/>
                <a:ea typeface="NNNTQN+CMTI9" charset="0"/>
                <a:cs typeface="NNNTQN+CMTI9" charset="0"/>
              </a:rPr>
              <a:t>et al. </a:t>
            </a:r>
            <a:r>
              <a:rPr lang="en-US" altLang="x-none" sz="907">
                <a:latin typeface="UWBXFH+CMR9" charset="0"/>
                <a:ea typeface="UWBXFH+CMR9" charset="0"/>
                <a:cs typeface="UWBXFH+CMR9" charset="0"/>
              </a:rPr>
              <a:t>(2008)</a:t>
            </a:r>
          </a:p>
        </p:txBody>
      </p:sp>
      <p:sp>
        <p:nvSpPr>
          <p:cNvPr id="9231" name="AutoShape 15"/>
          <p:cNvSpPr>
            <a:spLocks noChangeArrowheads="1"/>
          </p:cNvSpPr>
          <p:nvPr/>
        </p:nvSpPr>
        <p:spPr bwMode="auto">
          <a:xfrm>
            <a:off x="1723681" y="1387081"/>
            <a:ext cx="545760" cy="207360"/>
          </a:xfrm>
          <a:prstGeom prst="rightArrow">
            <a:avLst>
              <a:gd name="adj1" fmla="val 50000"/>
              <a:gd name="adj2" fmla="val 65799"/>
            </a:avLst>
          </a:prstGeom>
          <a:solidFill>
            <a:srgbClr val="00808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33">
              <a:solidFill>
                <a:srgbClr val="FFFFFF"/>
              </a:solidFill>
              <a:latin typeface="Arial" charset="0"/>
              <a:ea typeface="DejaVu Sans"/>
              <a:cs typeface="DejaVu Sans"/>
            </a:endParaRP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2903041" y="6221160"/>
            <a:ext cx="3078720" cy="24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14726" hangingPunct="0">
              <a:lnSpc>
                <a:spcPct val="93000"/>
              </a:lnSpc>
              <a:spcBef>
                <a:spcPts val="1089"/>
              </a:spcBef>
              <a:spcAft>
                <a:spcPts val="907"/>
              </a:spcAft>
              <a:buClr>
                <a:srgbClr val="000000"/>
              </a:buClr>
              <a:buSzPct val="100000"/>
            </a:pPr>
            <a:r>
              <a:rPr lang="en-US" altLang="x-none" sz="1089"/>
              <a:t>C. Aidala et al., Rev. Mod. Phys. 85, 655</a:t>
            </a:r>
          </a:p>
        </p:txBody>
      </p:sp>
      <p:pic>
        <p:nvPicPr>
          <p:cNvPr id="9233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560" y="862921"/>
            <a:ext cx="2574720" cy="145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9234" name="Object 18"/>
          <p:cNvGraphicFramePr>
            <a:graphicFrameLocks noChangeAspect="1"/>
          </p:cNvGraphicFramePr>
          <p:nvPr/>
        </p:nvGraphicFramePr>
        <p:xfrm>
          <a:off x="4381921" y="1552681"/>
          <a:ext cx="1630080" cy="313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83" r:id="rId10" imgW="1793520" imgH="354240" progId="">
                  <p:embed/>
                </p:oleObj>
              </mc:Choice>
              <mc:Fallback>
                <p:oleObj r:id="rId10" imgW="1793520" imgH="3542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1921" y="1552681"/>
                        <a:ext cx="1630080" cy="31392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40277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FFEFF6"/>
          </a:solidFill>
          <a:ln>
            <a:noFill/>
          </a:ln>
          <a:effectLst>
            <a:glow rad="139700">
              <a:schemeClr val="accent6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/>
                </a:solidFill>
              </a:rPr>
              <a:pPr/>
              <a:t>46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6512" y="44624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smtClean="0">
                <a:solidFill>
                  <a:prstClr val="black"/>
                </a:solidFill>
              </a:rPr>
              <a:t>Much Data = Parton </a:t>
            </a:r>
            <a:r>
              <a:rPr lang="en-US" sz="3500" dirty="0" smtClean="0">
                <a:solidFill>
                  <a:prstClr val="black"/>
                </a:solidFill>
              </a:rPr>
              <a:t>Distributions Functions</a:t>
            </a:r>
            <a:endParaRPr lang="en-US" sz="3500" dirty="0">
              <a:solidFill>
                <a:prstClr val="black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4919964" y="5637485"/>
            <a:ext cx="1768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818F8"/>
                </a:solidFill>
              </a:rPr>
              <a:t>Fermi Lab </a:t>
            </a:r>
            <a:r>
              <a:rPr lang="en-US" sz="1600" dirty="0" err="1" smtClean="0">
                <a:solidFill>
                  <a:srgbClr val="C818F8"/>
                </a:solidFill>
              </a:rPr>
              <a:t>Tevatron</a:t>
            </a:r>
            <a:endParaRPr lang="en-US" sz="1600" dirty="0">
              <a:solidFill>
                <a:srgbClr val="C818F8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6802" y="1133053"/>
            <a:ext cx="8919694" cy="5248275"/>
            <a:chOff x="1507294" y="542925"/>
            <a:chExt cx="8919694" cy="5248275"/>
          </a:xfrm>
        </p:grpSpPr>
        <p:grpSp>
          <p:nvGrpSpPr>
            <p:cNvPr id="10" name="Group 9"/>
            <p:cNvGrpSpPr/>
            <p:nvPr/>
          </p:nvGrpSpPr>
          <p:grpSpPr>
            <a:xfrm>
              <a:off x="1507294" y="542925"/>
              <a:ext cx="8919694" cy="5248275"/>
              <a:chOff x="1735894" y="542925"/>
              <a:chExt cx="8919694" cy="524827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8979189" y="5029200"/>
                <a:ext cx="167639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1735894" y="542925"/>
                <a:ext cx="7331906" cy="5248275"/>
                <a:chOff x="1735894" y="542925"/>
                <a:chExt cx="7331906" cy="5248275"/>
              </a:xfrm>
            </p:grpSpPr>
            <p:grpSp>
              <p:nvGrpSpPr>
                <p:cNvPr id="109" name="Group 108"/>
                <p:cNvGrpSpPr/>
                <p:nvPr/>
              </p:nvGrpSpPr>
              <p:grpSpPr>
                <a:xfrm>
                  <a:off x="1735894" y="542925"/>
                  <a:ext cx="7331906" cy="5248275"/>
                  <a:chOff x="1735894" y="542925"/>
                  <a:chExt cx="7331906" cy="5248275"/>
                </a:xfrm>
              </p:grpSpPr>
              <p:grpSp>
                <p:nvGrpSpPr>
                  <p:cNvPr id="26" name="Group 25"/>
                  <p:cNvGrpSpPr/>
                  <p:nvPr/>
                </p:nvGrpSpPr>
                <p:grpSpPr>
                  <a:xfrm>
                    <a:off x="5499315" y="1419199"/>
                    <a:ext cx="3568485" cy="3152801"/>
                    <a:chOff x="5499315" y="1419199"/>
                    <a:chExt cx="3568485" cy="3152801"/>
                  </a:xfrm>
                </p:grpSpPr>
                <p:grpSp>
                  <p:nvGrpSpPr>
                    <p:cNvPr id="5" name="Group 4"/>
                    <p:cNvGrpSpPr/>
                    <p:nvPr/>
                  </p:nvGrpSpPr>
                  <p:grpSpPr>
                    <a:xfrm>
                      <a:off x="5499315" y="1419199"/>
                      <a:ext cx="3568485" cy="3152801"/>
                      <a:chOff x="2971800" y="1093089"/>
                      <a:chExt cx="3678850" cy="3250311"/>
                    </a:xfrm>
                  </p:grpSpPr>
                  <p:pic>
                    <p:nvPicPr>
                      <p:cNvPr id="3" name="Picture 2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9443"/>
                      <a:stretch/>
                    </p:blipFill>
                    <p:spPr>
                      <a:xfrm>
                        <a:off x="4572000" y="1093089"/>
                        <a:ext cx="2078650" cy="325031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3" name="Picture 32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68778"/>
                      <a:stretch/>
                    </p:blipFill>
                    <p:spPr>
                      <a:xfrm>
                        <a:off x="2971800" y="1093089"/>
                        <a:ext cx="1600200" cy="3250311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11" name="TextBox 10"/>
                    <p:cNvSpPr txBox="1"/>
                    <p:nvPr/>
                  </p:nvSpPr>
                  <p:spPr>
                    <a:xfrm rot="16200000">
                      <a:off x="6518452" y="2268363"/>
                      <a:ext cx="101765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solidFill>
                            <a:prstClr val="white">
                              <a:lumMod val="50000"/>
                            </a:prstClr>
                          </a:solidFill>
                        </a:rPr>
                        <a:t>f</a:t>
                      </a:r>
                      <a:r>
                        <a:rPr lang="en-US" sz="1400" dirty="0" smtClean="0">
                          <a:solidFill>
                            <a:prstClr val="white">
                              <a:lumMod val="50000"/>
                            </a:prstClr>
                          </a:solidFill>
                        </a:rPr>
                        <a:t>ixed target</a:t>
                      </a:r>
                      <a:endParaRPr lang="en-US" sz="1400" dirty="0">
                        <a:solidFill>
                          <a:prstClr val="white">
                            <a:lumMod val="50000"/>
                          </a:prstClr>
                        </a:solidFill>
                      </a:endParaRPr>
                    </a:p>
                  </p:txBody>
                </p:sp>
                <p:sp>
                  <p:nvSpPr>
                    <p:cNvPr id="41" name="TextBox 40"/>
                    <p:cNvSpPr txBox="1"/>
                    <p:nvPr/>
                  </p:nvSpPr>
                  <p:spPr>
                    <a:xfrm rot="16200000">
                      <a:off x="6638715" y="3654635"/>
                      <a:ext cx="725007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 smtClean="0">
                          <a:solidFill>
                            <a:prstClr val="white">
                              <a:lumMod val="50000"/>
                            </a:prstClr>
                          </a:solidFill>
                        </a:rPr>
                        <a:t>collider</a:t>
                      </a:r>
                      <a:endParaRPr lang="en-US" sz="1400" dirty="0">
                        <a:solidFill>
                          <a:prstClr val="white">
                            <a:lumMod val="50000"/>
                          </a:prstClr>
                        </a:solidFill>
                      </a:endParaRPr>
                    </a:p>
                  </p:txBody>
                </p:sp>
                <p:sp>
                  <p:nvSpPr>
                    <p:cNvPr id="9" name="Rectangle 8"/>
                    <p:cNvSpPr/>
                    <p:nvPr/>
                  </p:nvSpPr>
                  <p:spPr>
                    <a:xfrm>
                      <a:off x="8458200" y="3886200"/>
                      <a:ext cx="304800" cy="228600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D816A5"/>
                      </a:solidFill>
                      <a:prstDash val="sys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sp>
                <p:nvSpPr>
                  <p:cNvPr id="49" name="Left Brace 48"/>
                  <p:cNvSpPr/>
                  <p:nvPr/>
                </p:nvSpPr>
                <p:spPr>
                  <a:xfrm>
                    <a:off x="5519752" y="1828800"/>
                    <a:ext cx="119048" cy="196587"/>
                  </a:xfrm>
                  <a:prstGeom prst="leftBrac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4" name="Left Brace 53"/>
                  <p:cNvSpPr/>
                  <p:nvPr/>
                </p:nvSpPr>
                <p:spPr>
                  <a:xfrm>
                    <a:off x="5483352" y="2241813"/>
                    <a:ext cx="155448" cy="180439"/>
                  </a:xfrm>
                  <a:prstGeom prst="leftBrac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cxnSp>
                <p:nvCxnSpPr>
                  <p:cNvPr id="62" name="Straight Arrow Connector 61"/>
                  <p:cNvCxnSpPr>
                    <a:stCxn id="49" idx="1"/>
                  </p:cNvCxnSpPr>
                  <p:nvPr/>
                </p:nvCxnSpPr>
                <p:spPr>
                  <a:xfrm flipH="1" flipV="1">
                    <a:off x="5257800" y="1752600"/>
                    <a:ext cx="261952" cy="174494"/>
                  </a:xfrm>
                  <a:prstGeom prst="straightConnector1">
                    <a:avLst/>
                  </a:prstGeom>
                  <a:ln w="12700">
                    <a:solidFill>
                      <a:srgbClr val="FF0000"/>
                    </a:solidFill>
                    <a:prstDash val="sysDash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7" name="Left Brace 66"/>
                  <p:cNvSpPr/>
                  <p:nvPr/>
                </p:nvSpPr>
                <p:spPr>
                  <a:xfrm>
                    <a:off x="5486400" y="2622812"/>
                    <a:ext cx="142872" cy="411357"/>
                  </a:xfrm>
                  <a:prstGeom prst="leftBrace">
                    <a:avLst/>
                  </a:prstGeom>
                  <a:ln>
                    <a:solidFill>
                      <a:srgbClr val="3035F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grpSp>
                <p:nvGrpSpPr>
                  <p:cNvPr id="69" name="Group 68"/>
                  <p:cNvGrpSpPr/>
                  <p:nvPr/>
                </p:nvGrpSpPr>
                <p:grpSpPr>
                  <a:xfrm>
                    <a:off x="1735895" y="1790700"/>
                    <a:ext cx="3607629" cy="1071563"/>
                    <a:chOff x="1964495" y="1981200"/>
                    <a:chExt cx="3607629" cy="1071563"/>
                  </a:xfrm>
                </p:grpSpPr>
                <p:grpSp>
                  <p:nvGrpSpPr>
                    <p:cNvPr id="58" name="Group 57"/>
                    <p:cNvGrpSpPr/>
                    <p:nvPr/>
                  </p:nvGrpSpPr>
                  <p:grpSpPr>
                    <a:xfrm>
                      <a:off x="3428999" y="1981200"/>
                      <a:ext cx="2143125" cy="1071563"/>
                      <a:chOff x="3581399" y="1981200"/>
                      <a:chExt cx="2143125" cy="1071563"/>
                    </a:xfrm>
                  </p:grpSpPr>
                  <p:pic>
                    <p:nvPicPr>
                      <p:cNvPr id="55" name="Picture 54"/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581399" y="1981200"/>
                        <a:ext cx="2143125" cy="1071563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7" name="Rectangle 56"/>
                      <p:cNvSpPr/>
                      <p:nvPr/>
                    </p:nvSpPr>
                    <p:spPr>
                      <a:xfrm>
                        <a:off x="3733800" y="2079977"/>
                        <a:ext cx="1676400" cy="81562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B050"/>
                        </a:solidFill>
                        <a:prstDash val="sys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68" name="TextBox 67"/>
                    <p:cNvSpPr txBox="1"/>
                    <p:nvPr/>
                  </p:nvSpPr>
                  <p:spPr>
                    <a:xfrm>
                      <a:off x="1964495" y="2247900"/>
                      <a:ext cx="1693105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00B050"/>
                          </a:solidFill>
                        </a:rPr>
                        <a:t>Drell</a:t>
                      </a:r>
                      <a:r>
                        <a:rPr lang="en-US" sz="1600" dirty="0" smtClean="0">
                          <a:solidFill>
                            <a:srgbClr val="00B050"/>
                          </a:solidFill>
                        </a:rPr>
                        <a:t>-Yan: Fermi Lab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p:txBody>
                </p:sp>
              </p:grpSp>
              <p:grpSp>
                <p:nvGrpSpPr>
                  <p:cNvPr id="71" name="Group 70"/>
                  <p:cNvGrpSpPr/>
                  <p:nvPr/>
                </p:nvGrpSpPr>
                <p:grpSpPr>
                  <a:xfrm>
                    <a:off x="1752600" y="542925"/>
                    <a:ext cx="3571874" cy="1285875"/>
                    <a:chOff x="1447800" y="695325"/>
                    <a:chExt cx="3571874" cy="1285875"/>
                  </a:xfrm>
                </p:grpSpPr>
                <p:grpSp>
                  <p:nvGrpSpPr>
                    <p:cNvPr id="60" name="Group 59"/>
                    <p:cNvGrpSpPr/>
                    <p:nvPr/>
                  </p:nvGrpSpPr>
                  <p:grpSpPr>
                    <a:xfrm>
                      <a:off x="3733799" y="695325"/>
                      <a:ext cx="1285875" cy="1285875"/>
                      <a:chOff x="3886199" y="695325"/>
                      <a:chExt cx="1285875" cy="1285875"/>
                    </a:xfrm>
                  </p:grpSpPr>
                  <p:pic>
                    <p:nvPicPr>
                      <p:cNvPr id="53" name="Picture 52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886199" y="695325"/>
                        <a:ext cx="1285875" cy="1285875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9" name="Rectangle 58"/>
                      <p:cNvSpPr/>
                      <p:nvPr/>
                    </p:nvSpPr>
                    <p:spPr>
                      <a:xfrm>
                        <a:off x="3950968" y="747713"/>
                        <a:ext cx="1154431" cy="120491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prstDash val="sys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70" name="TextBox 69"/>
                    <p:cNvSpPr txBox="1"/>
                    <p:nvPr/>
                  </p:nvSpPr>
                  <p:spPr>
                    <a:xfrm>
                      <a:off x="1447800" y="1143000"/>
                      <a:ext cx="2426968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harged lepton DIS: CERN, SLAC, </a:t>
                      </a:r>
                      <a:r>
                        <a:rPr lang="en-US" sz="1600" dirty="0" err="1" smtClean="0">
                          <a:solidFill>
                            <a:srgbClr val="FF0000"/>
                          </a:solidFill>
                        </a:rPr>
                        <a:t>JLab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>
                    <a:off x="1822985" y="2743201"/>
                    <a:ext cx="2665114" cy="1073366"/>
                    <a:chOff x="1746785" y="2743201"/>
                    <a:chExt cx="2665114" cy="1073366"/>
                  </a:xfrm>
                </p:grpSpPr>
                <p:grpSp>
                  <p:nvGrpSpPr>
                    <p:cNvPr id="80" name="Group 79"/>
                    <p:cNvGrpSpPr/>
                    <p:nvPr/>
                  </p:nvGrpSpPr>
                  <p:grpSpPr>
                    <a:xfrm>
                      <a:off x="2949993" y="2743201"/>
                      <a:ext cx="1461906" cy="1073366"/>
                      <a:chOff x="2866510" y="2949874"/>
                      <a:chExt cx="1624341" cy="1192625"/>
                    </a:xfrm>
                  </p:grpSpPr>
                  <p:grpSp>
                    <p:nvGrpSpPr>
                      <p:cNvPr id="78" name="Group 77"/>
                      <p:cNvGrpSpPr/>
                      <p:nvPr/>
                    </p:nvGrpSpPr>
                    <p:grpSpPr>
                      <a:xfrm>
                        <a:off x="2877042" y="2949874"/>
                        <a:ext cx="1613809" cy="1156170"/>
                        <a:chOff x="1315953" y="3724942"/>
                        <a:chExt cx="3360420" cy="2407488"/>
                      </a:xfrm>
                    </p:grpSpPr>
                    <p:grpSp>
                      <p:nvGrpSpPr>
                        <p:cNvPr id="75" name="Group 74"/>
                        <p:cNvGrpSpPr/>
                        <p:nvPr/>
                      </p:nvGrpSpPr>
                      <p:grpSpPr>
                        <a:xfrm>
                          <a:off x="1315953" y="4042172"/>
                          <a:ext cx="3360420" cy="2090258"/>
                          <a:chOff x="1315953" y="4042172"/>
                          <a:chExt cx="3360420" cy="2090258"/>
                        </a:xfrm>
                      </p:grpSpPr>
                      <p:pic>
                        <p:nvPicPr>
                          <p:cNvPr id="72" name="Picture 71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1315953" y="4042172"/>
                            <a:ext cx="3360420" cy="2090258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73" name="Rectangle 72"/>
                          <p:cNvSpPr/>
                          <p:nvPr/>
                        </p:nvSpPr>
                        <p:spPr>
                          <a:xfrm>
                            <a:off x="1504056" y="4300165"/>
                            <a:ext cx="738647" cy="306277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 w="76200"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>
                              <a:solidFill>
                                <a:prstClr val="white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74" name="Rectangle 73"/>
                          <p:cNvSpPr/>
                          <p:nvPr/>
                        </p:nvSpPr>
                        <p:spPr>
                          <a:xfrm rot="21118721">
                            <a:off x="2962766" y="4101580"/>
                            <a:ext cx="855912" cy="268356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 w="76200"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>
                              <a:solidFill>
                                <a:prstClr val="white"/>
                              </a:solidFill>
                            </a:endParaRPr>
                          </a:p>
                        </p:txBody>
                      </p:sp>
                    </p:grpSp>
                    <p:sp>
                      <p:nvSpPr>
                        <p:cNvPr id="76" name="TextBox 75"/>
                        <p:cNvSpPr txBox="1"/>
                        <p:nvPr/>
                      </p:nvSpPr>
                      <p:spPr>
                        <a:xfrm>
                          <a:off x="1498130" y="3863847"/>
                          <a:ext cx="720251" cy="89011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1900" b="1" dirty="0" smtClean="0">
                              <a:solidFill>
                                <a:srgbClr val="3035FC"/>
                              </a:solidFill>
                              <a:latin typeface="Symbol" panose="05050102010706020507" pitchFamily="18" charset="2"/>
                            </a:rPr>
                            <a:t>n</a:t>
                          </a:r>
                          <a:endParaRPr lang="en-US" sz="1900" b="1" dirty="0">
                            <a:solidFill>
                              <a:srgbClr val="3035FC"/>
                            </a:solidFill>
                            <a:latin typeface="Symbol" panose="05050102010706020507" pitchFamily="18" charset="2"/>
                          </a:endParaRPr>
                        </a:p>
                      </p:txBody>
                    </p:sp>
                    <p:sp>
                      <p:nvSpPr>
                        <p:cNvPr id="77" name="TextBox 76"/>
                        <p:cNvSpPr txBox="1"/>
                        <p:nvPr/>
                      </p:nvSpPr>
                      <p:spPr>
                        <a:xfrm>
                          <a:off x="2743547" y="3724942"/>
                          <a:ext cx="716540" cy="81890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1700" b="1" dirty="0">
                              <a:solidFill>
                                <a:prstClr val="black"/>
                              </a:solidFill>
                              <a:latin typeface="Symbol" panose="05050102010706020507" pitchFamily="18" charset="2"/>
                            </a:rPr>
                            <a:t>m</a:t>
                          </a:r>
                        </a:p>
                      </p:txBody>
                    </p:sp>
                  </p:grpSp>
                  <p:sp>
                    <p:nvSpPr>
                      <p:cNvPr id="79" name="Rectangle 78"/>
                      <p:cNvSpPr/>
                      <p:nvPr/>
                    </p:nvSpPr>
                    <p:spPr>
                      <a:xfrm>
                        <a:off x="2866510" y="3066581"/>
                        <a:ext cx="1624340" cy="1075918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3035FC"/>
                        </a:solidFill>
                        <a:prstDash val="sys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82" name="TextBox 81"/>
                    <p:cNvSpPr txBox="1"/>
                    <p:nvPr/>
                  </p:nvSpPr>
                  <p:spPr>
                    <a:xfrm>
                      <a:off x="1746785" y="3198974"/>
                      <a:ext cx="1225015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600" dirty="0">
                          <a:solidFill>
                            <a:srgbClr val="3035FC"/>
                          </a:solidFill>
                        </a:rPr>
                        <a:t>n</a:t>
                      </a:r>
                      <a:r>
                        <a:rPr lang="en-US" sz="1600" dirty="0" smtClean="0">
                          <a:solidFill>
                            <a:srgbClr val="3035FC"/>
                          </a:solidFill>
                        </a:rPr>
                        <a:t>eutrino DIS</a:t>
                      </a:r>
                      <a:endParaRPr lang="en-US" sz="1600" dirty="0">
                        <a:solidFill>
                          <a:srgbClr val="3035FC"/>
                        </a:solidFill>
                      </a:endParaRPr>
                    </a:p>
                  </p:txBody>
                </p:sp>
              </p:grpSp>
              <p:sp>
                <p:nvSpPr>
                  <p:cNvPr id="87" name="Left Brace 86"/>
                  <p:cNvSpPr/>
                  <p:nvPr/>
                </p:nvSpPr>
                <p:spPr>
                  <a:xfrm>
                    <a:off x="5442012" y="3200400"/>
                    <a:ext cx="196787" cy="608123"/>
                  </a:xfrm>
                  <a:prstGeom prst="leftBrac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cxnSp>
                <p:nvCxnSpPr>
                  <p:cNvPr id="89" name="Straight Arrow Connector 88"/>
                  <p:cNvCxnSpPr>
                    <a:stCxn id="87" idx="1"/>
                  </p:cNvCxnSpPr>
                  <p:nvPr/>
                </p:nvCxnSpPr>
                <p:spPr>
                  <a:xfrm flipH="1">
                    <a:off x="4648200" y="3504462"/>
                    <a:ext cx="793812" cy="534138"/>
                  </a:xfrm>
                  <a:prstGeom prst="straightConnector1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  <a:prstDash val="sysDash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93" name="Group 92"/>
                  <p:cNvGrpSpPr/>
                  <p:nvPr/>
                </p:nvGrpSpPr>
                <p:grpSpPr>
                  <a:xfrm>
                    <a:off x="1735894" y="4038600"/>
                    <a:ext cx="2912306" cy="1298443"/>
                    <a:chOff x="1700650" y="3889243"/>
                    <a:chExt cx="2912306" cy="1298443"/>
                  </a:xfrm>
                </p:grpSpPr>
                <p:grpSp>
                  <p:nvGrpSpPr>
                    <p:cNvPr id="86" name="Group 85"/>
                    <p:cNvGrpSpPr/>
                    <p:nvPr/>
                  </p:nvGrpSpPr>
                  <p:grpSpPr>
                    <a:xfrm>
                      <a:off x="3211085" y="3889243"/>
                      <a:ext cx="1401871" cy="1298443"/>
                      <a:chOff x="3313657" y="3963965"/>
                      <a:chExt cx="1401871" cy="1298443"/>
                    </a:xfrm>
                  </p:grpSpPr>
                  <p:pic>
                    <p:nvPicPr>
                      <p:cNvPr id="84" name="Picture 83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845"/>
                      <a:stretch/>
                    </p:blipFill>
                    <p:spPr>
                      <a:xfrm>
                        <a:off x="3334403" y="3963965"/>
                        <a:ext cx="1381125" cy="1298443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85" name="Rectangle 84"/>
                      <p:cNvSpPr/>
                      <p:nvPr/>
                    </p:nvSpPr>
                    <p:spPr>
                      <a:xfrm>
                        <a:off x="3313657" y="3963965"/>
                        <a:ext cx="1366627" cy="129844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accent6">
                            <a:lumMod val="75000"/>
                          </a:schemeClr>
                        </a:solidFill>
                        <a:prstDash val="sys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91" name="TextBox 90"/>
                    <p:cNvSpPr txBox="1"/>
                    <p:nvPr/>
                  </p:nvSpPr>
                  <p:spPr>
                    <a:xfrm>
                      <a:off x="1700650" y="4142668"/>
                      <a:ext cx="1540705" cy="8309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79646">
                              <a:lumMod val="75000"/>
                            </a:srgbClr>
                          </a:solidFill>
                        </a:rPr>
                        <a:t>charged lepton DIS, high energy: HERA</a:t>
                      </a:r>
                      <a:endParaRPr lang="en-US" sz="1600" dirty="0">
                        <a:solidFill>
                          <a:srgbClr val="F79646">
                            <a:lumMod val="75000"/>
                          </a:srgbClr>
                        </a:solidFill>
                      </a:endParaRPr>
                    </a:p>
                  </p:txBody>
                </p:sp>
              </p:grpSp>
              <p:sp>
                <p:nvSpPr>
                  <p:cNvPr id="94" name="Left Brace 93"/>
                  <p:cNvSpPr/>
                  <p:nvPr/>
                </p:nvSpPr>
                <p:spPr>
                  <a:xfrm>
                    <a:off x="5486400" y="4000500"/>
                    <a:ext cx="153924" cy="416447"/>
                  </a:xfrm>
                  <a:prstGeom prst="leftBrace">
                    <a:avLst>
                      <a:gd name="adj1" fmla="val 5531"/>
                      <a:gd name="adj2" fmla="val 47929"/>
                    </a:avLst>
                  </a:prstGeom>
                  <a:ln>
                    <a:solidFill>
                      <a:srgbClr val="C818F8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grpSp>
                <p:nvGrpSpPr>
                  <p:cNvPr id="106" name="Group 105"/>
                  <p:cNvGrpSpPr/>
                  <p:nvPr/>
                </p:nvGrpSpPr>
                <p:grpSpPr>
                  <a:xfrm>
                    <a:off x="4800600" y="4636770"/>
                    <a:ext cx="2226677" cy="1154430"/>
                    <a:chOff x="4800600" y="4636770"/>
                    <a:chExt cx="2226677" cy="1154430"/>
                  </a:xfrm>
                </p:grpSpPr>
                <p:grpSp>
                  <p:nvGrpSpPr>
                    <p:cNvPr id="104" name="Group 103"/>
                    <p:cNvGrpSpPr/>
                    <p:nvPr/>
                  </p:nvGrpSpPr>
                  <p:grpSpPr>
                    <a:xfrm>
                      <a:off x="6324600" y="4830872"/>
                      <a:ext cx="702677" cy="960328"/>
                      <a:chOff x="6324600" y="4766102"/>
                      <a:chExt cx="702677" cy="960328"/>
                    </a:xfrm>
                  </p:grpSpPr>
                  <p:grpSp>
                    <p:nvGrpSpPr>
                      <p:cNvPr id="100" name="Group 99"/>
                      <p:cNvGrpSpPr/>
                      <p:nvPr/>
                    </p:nvGrpSpPr>
                    <p:grpSpPr>
                      <a:xfrm>
                        <a:off x="6324600" y="4766102"/>
                        <a:ext cx="702677" cy="960328"/>
                        <a:chOff x="6324600" y="4766102"/>
                        <a:chExt cx="702677" cy="960328"/>
                      </a:xfrm>
                    </p:grpSpPr>
                    <p:sp>
                      <p:nvSpPr>
                        <p:cNvPr id="97" name="Rectangle 96"/>
                        <p:cNvSpPr/>
                        <p:nvPr/>
                      </p:nvSpPr>
                      <p:spPr>
                        <a:xfrm>
                          <a:off x="6553200" y="4766102"/>
                          <a:ext cx="228600" cy="11069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98" name="Rectangle 97"/>
                        <p:cNvSpPr/>
                        <p:nvPr/>
                      </p:nvSpPr>
                      <p:spPr>
                        <a:xfrm>
                          <a:off x="6477000" y="5410200"/>
                          <a:ext cx="550277" cy="762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  <p:sp>
                      <p:nvSpPr>
                        <p:cNvPr id="99" name="Rectangle 98"/>
                        <p:cNvSpPr/>
                        <p:nvPr/>
                      </p:nvSpPr>
                      <p:spPr>
                        <a:xfrm>
                          <a:off x="6324600" y="5595610"/>
                          <a:ext cx="676618" cy="13082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>
                            <a:solidFill>
                              <a:prstClr val="white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02" name="Rectangle 101"/>
                      <p:cNvSpPr/>
                      <p:nvPr/>
                    </p:nvSpPr>
                    <p:spPr>
                      <a:xfrm>
                        <a:off x="6847330" y="4821451"/>
                        <a:ext cx="77688" cy="10002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  <p:sp>
                    <p:nvSpPr>
                      <p:cNvPr id="103" name="Rectangle 102"/>
                      <p:cNvSpPr/>
                      <p:nvPr/>
                    </p:nvSpPr>
                    <p:spPr>
                      <a:xfrm>
                        <a:off x="6873389" y="5257800"/>
                        <a:ext cx="127829" cy="152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05" name="Rectangle 104"/>
                    <p:cNvSpPr/>
                    <p:nvPr/>
                  </p:nvSpPr>
                  <p:spPr>
                    <a:xfrm>
                      <a:off x="4800600" y="4636770"/>
                      <a:ext cx="1603600" cy="9144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C818F8"/>
                      </a:solidFill>
                      <a:prstDash val="sys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cxnSp>
                <p:nvCxnSpPr>
                  <p:cNvPr id="108" name="Straight Arrow Connector 107"/>
                  <p:cNvCxnSpPr/>
                  <p:nvPr/>
                </p:nvCxnSpPr>
                <p:spPr>
                  <a:xfrm flipH="1">
                    <a:off x="5105400" y="4208723"/>
                    <a:ext cx="377952" cy="428047"/>
                  </a:xfrm>
                  <a:prstGeom prst="straightConnector1">
                    <a:avLst/>
                  </a:prstGeom>
                  <a:ln>
                    <a:solidFill>
                      <a:srgbClr val="C818F8"/>
                    </a:solidFill>
                    <a:prstDash val="sysDash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2" name="Group 111"/>
                <p:cNvGrpSpPr/>
                <p:nvPr/>
              </p:nvGrpSpPr>
              <p:grpSpPr>
                <a:xfrm>
                  <a:off x="4648200" y="4610100"/>
                  <a:ext cx="2057400" cy="1028700"/>
                  <a:chOff x="6629400" y="1866900"/>
                  <a:chExt cx="2057400" cy="1028700"/>
                </a:xfrm>
              </p:grpSpPr>
              <p:grpSp>
                <p:nvGrpSpPr>
                  <p:cNvPr id="113" name="Group 112"/>
                  <p:cNvGrpSpPr/>
                  <p:nvPr/>
                </p:nvGrpSpPr>
                <p:grpSpPr>
                  <a:xfrm>
                    <a:off x="6629400" y="1866900"/>
                    <a:ext cx="2057400" cy="1028700"/>
                    <a:chOff x="6629400" y="1866900"/>
                    <a:chExt cx="2057400" cy="1028700"/>
                  </a:xfrm>
                </p:grpSpPr>
                <p:grpSp>
                  <p:nvGrpSpPr>
                    <p:cNvPr id="115" name="Group 114"/>
                    <p:cNvGrpSpPr/>
                    <p:nvPr/>
                  </p:nvGrpSpPr>
                  <p:grpSpPr>
                    <a:xfrm>
                      <a:off x="6629400" y="1866900"/>
                      <a:ext cx="2057400" cy="1028700"/>
                      <a:chOff x="6629400" y="1866900"/>
                      <a:chExt cx="2057400" cy="1028700"/>
                    </a:xfrm>
                  </p:grpSpPr>
                  <p:grpSp>
                    <p:nvGrpSpPr>
                      <p:cNvPr id="118" name="Group 117"/>
                      <p:cNvGrpSpPr/>
                      <p:nvPr/>
                    </p:nvGrpSpPr>
                    <p:grpSpPr>
                      <a:xfrm>
                        <a:off x="6629400" y="1866900"/>
                        <a:ext cx="2057400" cy="1028700"/>
                        <a:chOff x="6629400" y="1866900"/>
                        <a:chExt cx="2057400" cy="1028700"/>
                      </a:xfrm>
                    </p:grpSpPr>
                    <p:grpSp>
                      <p:nvGrpSpPr>
                        <p:cNvPr id="120" name="Group 119"/>
                        <p:cNvGrpSpPr/>
                        <p:nvPr/>
                      </p:nvGrpSpPr>
                      <p:grpSpPr>
                        <a:xfrm>
                          <a:off x="6629400" y="1866900"/>
                          <a:ext cx="2057400" cy="1028700"/>
                          <a:chOff x="6629400" y="1866900"/>
                          <a:chExt cx="2057400" cy="1028700"/>
                        </a:xfrm>
                      </p:grpSpPr>
                      <p:pic>
                        <p:nvPicPr>
                          <p:cNvPr id="122" name="Picture 121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6629400" y="1866900"/>
                            <a:ext cx="2057400" cy="1028700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123" name="Rectangle 122"/>
                          <p:cNvSpPr/>
                          <p:nvPr/>
                        </p:nvSpPr>
                        <p:spPr>
                          <a:xfrm>
                            <a:off x="7734300" y="2438400"/>
                            <a:ext cx="190500" cy="7620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 w="38100"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>
                              <a:solidFill>
                                <a:prstClr val="white"/>
                              </a:solidFill>
                            </a:endParaRPr>
                          </a:p>
                        </p:txBody>
                      </p:sp>
                    </p:grpSp>
                    <p:sp>
                      <p:nvSpPr>
                        <p:cNvPr id="121" name="TextBox 120"/>
                        <p:cNvSpPr txBox="1"/>
                        <p:nvPr/>
                      </p:nvSpPr>
                      <p:spPr>
                        <a:xfrm>
                          <a:off x="7620000" y="2362200"/>
                          <a:ext cx="327334" cy="24622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sz="1000" b="1" dirty="0" smtClean="0">
                              <a:solidFill>
                                <a:prstClr val="black"/>
                              </a:solidFill>
                            </a:rPr>
                            <a:t>W</a:t>
                          </a:r>
                          <a:r>
                            <a:rPr lang="en-US" sz="1000" b="1" baseline="30000" dirty="0" smtClean="0">
                              <a:solidFill>
                                <a:prstClr val="black"/>
                              </a:solidFill>
                            </a:rPr>
                            <a:t>-</a:t>
                          </a:r>
                          <a:endParaRPr lang="en-US" sz="1000" b="1" baseline="30000" dirty="0"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19" name="Rectangle 118"/>
                      <p:cNvSpPr/>
                      <p:nvPr/>
                    </p:nvSpPr>
                    <p:spPr>
                      <a:xfrm>
                        <a:off x="8305800" y="2209800"/>
                        <a:ext cx="45719" cy="152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116" name="Straight Arrow Connector 115"/>
                    <p:cNvCxnSpPr/>
                    <p:nvPr/>
                  </p:nvCxnSpPr>
                  <p:spPr>
                    <a:xfrm flipV="1">
                      <a:off x="8156870" y="2223516"/>
                      <a:ext cx="64733" cy="63098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7" name="Straight Arrow Connector 116"/>
                    <p:cNvCxnSpPr/>
                    <p:nvPr/>
                  </p:nvCxnSpPr>
                  <p:spPr>
                    <a:xfrm rot="5400000" flipV="1">
                      <a:off x="8152583" y="2470404"/>
                      <a:ext cx="64733" cy="63098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4" name="TextBox 113"/>
                  <p:cNvSpPr txBox="1"/>
                  <p:nvPr/>
                </p:nvSpPr>
                <p:spPr>
                  <a:xfrm>
                    <a:off x="8206155" y="2057400"/>
                    <a:ext cx="26481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>
                        <a:solidFill>
                          <a:prstClr val="black"/>
                        </a:solidFill>
                        <a:latin typeface="Symbol" panose="05050102010706020507" pitchFamily="18" charset="2"/>
                      </a:rPr>
                      <a:t>n</a:t>
                    </a:r>
                    <a:endParaRPr lang="en-US" sz="1200" b="1" dirty="0">
                      <a:solidFill>
                        <a:prstClr val="black"/>
                      </a:solidFill>
                      <a:latin typeface="Symbol" panose="05050102010706020507" pitchFamily="18" charset="2"/>
                    </a:endParaRPr>
                  </a:p>
                </p:txBody>
              </p:sp>
            </p:grpSp>
          </p:grpSp>
          <p:cxnSp>
            <p:nvCxnSpPr>
              <p:cNvPr id="13" name="Straight Arrow Connector 12"/>
              <p:cNvCxnSpPr/>
              <p:nvPr/>
            </p:nvCxnSpPr>
            <p:spPr>
              <a:xfrm flipH="1">
                <a:off x="8458200" y="4114800"/>
                <a:ext cx="152400" cy="619780"/>
              </a:xfrm>
              <a:prstGeom prst="straightConnector1">
                <a:avLst/>
              </a:prstGeom>
              <a:ln>
                <a:solidFill>
                  <a:srgbClr val="D816A5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>
              <a:off x="5334000" y="739170"/>
              <a:ext cx="35052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i="1" dirty="0" smtClean="0">
                  <a:solidFill>
                    <a:prstClr val="black"/>
                  </a:solidFill>
                </a:rPr>
                <a:t>Example of global data set used to extract nucleon’s </a:t>
              </a:r>
              <a:r>
                <a:rPr lang="en-US" sz="1500" i="1" dirty="0" err="1" smtClean="0">
                  <a:solidFill>
                    <a:prstClr val="black"/>
                  </a:solidFill>
                </a:rPr>
                <a:t>unpolarized</a:t>
              </a:r>
              <a:r>
                <a:rPr lang="en-US" sz="1500" i="1" dirty="0" smtClean="0">
                  <a:solidFill>
                    <a:prstClr val="black"/>
                  </a:solidFill>
                </a:rPr>
                <a:t>, 1D PDFs (The NNPDFs Collaboration) </a:t>
              </a:r>
              <a:endParaRPr lang="en-US" sz="1500" i="1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43" name="Straight Arrow Connector 42"/>
          <p:cNvCxnSpPr>
            <a:stCxn id="54" idx="1"/>
          </p:cNvCxnSpPr>
          <p:nvPr/>
        </p:nvCxnSpPr>
        <p:spPr>
          <a:xfrm flipH="1" flipV="1">
            <a:off x="3426014" y="2831941"/>
            <a:ext cx="438246" cy="90220"/>
          </a:xfrm>
          <a:prstGeom prst="straightConnector1">
            <a:avLst/>
          </a:prstGeom>
          <a:ln>
            <a:solidFill>
              <a:srgbClr val="00B05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67" idx="1"/>
          </p:cNvCxnSpPr>
          <p:nvPr/>
        </p:nvCxnSpPr>
        <p:spPr>
          <a:xfrm flipH="1">
            <a:off x="2869007" y="3418619"/>
            <a:ext cx="998301" cy="295709"/>
          </a:xfrm>
          <a:prstGeom prst="straightConnector1">
            <a:avLst/>
          </a:prstGeom>
          <a:ln>
            <a:solidFill>
              <a:srgbClr val="3035F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360098" y="2725470"/>
            <a:ext cx="1577520" cy="178510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Will need to be true as well for ”3D” PDFs!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693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100_2410.JPG">
            <a:extLst>
              <a:ext uri="{FF2B5EF4-FFF2-40B4-BE49-F238E27FC236}">
                <a16:creationId xmlns="" xmlns:a16="http://schemas.microsoft.com/office/drawing/2014/main" id="{257EDBA6-B738-411C-B51A-1F4F78EB9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81" y="1357758"/>
            <a:ext cx="1925726" cy="2567635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131" name="Rectangle 8"/>
          <p:cNvSpPr>
            <a:spLocks noChangeArrowheads="1"/>
          </p:cNvSpPr>
          <p:nvPr/>
        </p:nvSpPr>
        <p:spPr bwMode="auto">
          <a:xfrm>
            <a:off x="104775" y="784412"/>
            <a:ext cx="46196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4572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600" b="1" i="1" dirty="0">
                <a:solidFill>
                  <a:srgbClr val="008000"/>
                </a:solidFill>
                <a:ea typeface=""/>
              </a:rPr>
              <a:t>Hall B</a:t>
            </a:r>
            <a:r>
              <a:rPr lang="en-US" altLang="en-US" sz="1600" b="1" dirty="0">
                <a:solidFill>
                  <a:srgbClr val="002060"/>
                </a:solidFill>
                <a:ea typeface=""/>
              </a:rPr>
              <a:t> – understanding </a:t>
            </a:r>
            <a:r>
              <a:rPr lang="en-US" altLang="en-US" sz="1600" b="1" dirty="0">
                <a:solidFill>
                  <a:srgbClr val="C00000"/>
                </a:solidFill>
                <a:ea typeface=""/>
              </a:rPr>
              <a:t>nucleon structure </a:t>
            </a:r>
            <a:r>
              <a:rPr lang="en-US" altLang="en-US" sz="1600" b="1" dirty="0">
                <a:solidFill>
                  <a:srgbClr val="002060"/>
                </a:solidFill>
                <a:ea typeface=""/>
              </a:rPr>
              <a:t>via</a:t>
            </a:r>
            <a:r>
              <a:rPr lang="en-US" altLang="en-US" sz="1600" b="1" dirty="0">
                <a:solidFill>
                  <a:srgbClr val="FFFFFF"/>
                </a:solidFill>
                <a:ea typeface=""/>
              </a:rPr>
              <a:t> </a:t>
            </a:r>
            <a:r>
              <a:rPr lang="en-US" altLang="en-US" sz="1600" b="1" dirty="0">
                <a:solidFill>
                  <a:srgbClr val="7030A0"/>
                </a:solidFill>
                <a:ea typeface=""/>
              </a:rPr>
              <a:t>generalized </a:t>
            </a:r>
            <a:r>
              <a:rPr lang="en-US" altLang="en-US" sz="1600" b="1" dirty="0" err="1">
                <a:solidFill>
                  <a:srgbClr val="7030A0"/>
                </a:solidFill>
                <a:ea typeface=""/>
              </a:rPr>
              <a:t>parton</a:t>
            </a:r>
            <a:r>
              <a:rPr lang="en-US" altLang="en-US" sz="1600" b="1" dirty="0">
                <a:solidFill>
                  <a:srgbClr val="7030A0"/>
                </a:solidFill>
                <a:ea typeface=""/>
              </a:rPr>
              <a:t> distributions</a:t>
            </a:r>
          </a:p>
        </p:txBody>
      </p:sp>
      <p:sp>
        <p:nvSpPr>
          <p:cNvPr id="48132" name="Rectangle 10"/>
          <p:cNvSpPr>
            <a:spLocks noChangeArrowheads="1"/>
          </p:cNvSpPr>
          <p:nvPr/>
        </p:nvSpPr>
        <p:spPr bwMode="auto">
          <a:xfrm>
            <a:off x="4673733" y="784412"/>
            <a:ext cx="441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4572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600" b="1" i="1" dirty="0">
                <a:solidFill>
                  <a:srgbClr val="008000"/>
                </a:solidFill>
                <a:ea typeface=""/>
              </a:rPr>
              <a:t>Hall C</a:t>
            </a:r>
            <a:r>
              <a:rPr lang="en-US" altLang="en-US" sz="1600" b="1" dirty="0">
                <a:solidFill>
                  <a:srgbClr val="008000"/>
                </a:solidFill>
                <a:ea typeface=""/>
              </a:rPr>
              <a:t> </a:t>
            </a:r>
            <a:r>
              <a:rPr lang="en-US" altLang="en-US" sz="1600" b="1" dirty="0">
                <a:solidFill>
                  <a:srgbClr val="002060"/>
                </a:solidFill>
                <a:ea typeface=""/>
              </a:rPr>
              <a:t>– precision determination of </a:t>
            </a:r>
            <a:r>
              <a:rPr lang="en-US" altLang="en-US" sz="1600" b="1" dirty="0">
                <a:solidFill>
                  <a:srgbClr val="C00000"/>
                </a:solidFill>
                <a:ea typeface=""/>
              </a:rPr>
              <a:t>valence quark </a:t>
            </a:r>
            <a:r>
              <a:rPr lang="en-US" altLang="en-US" sz="1600" b="1" dirty="0">
                <a:solidFill>
                  <a:srgbClr val="002060"/>
                </a:solidFill>
                <a:ea typeface=""/>
              </a:rPr>
              <a:t>properties in nucleons/nuclei </a:t>
            </a:r>
          </a:p>
        </p:txBody>
      </p:sp>
      <p:sp>
        <p:nvSpPr>
          <p:cNvPr id="48133" name="Rectangle 11"/>
          <p:cNvSpPr>
            <a:spLocks noChangeArrowheads="1"/>
          </p:cNvSpPr>
          <p:nvPr/>
        </p:nvSpPr>
        <p:spPr bwMode="auto">
          <a:xfrm>
            <a:off x="132204" y="3925393"/>
            <a:ext cx="472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4572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600" b="1" i="1" dirty="0">
                <a:solidFill>
                  <a:srgbClr val="008000"/>
                </a:solidFill>
                <a:ea typeface=""/>
              </a:rPr>
              <a:t>Hall A</a:t>
            </a:r>
            <a:r>
              <a:rPr lang="en-US" altLang="en-US" sz="1600" b="1" dirty="0">
                <a:solidFill>
                  <a:srgbClr val="008000"/>
                </a:solidFill>
                <a:ea typeface=""/>
              </a:rPr>
              <a:t> </a:t>
            </a:r>
            <a:r>
              <a:rPr lang="en-US" altLang="en-US" sz="1600" b="1" dirty="0">
                <a:solidFill>
                  <a:srgbClr val="002060"/>
                </a:solidFill>
                <a:ea typeface=""/>
              </a:rPr>
              <a:t>– polarized 3He, </a:t>
            </a:r>
            <a:r>
              <a:rPr lang="en-US" altLang="en-US" sz="1600" b="1" dirty="0">
                <a:solidFill>
                  <a:srgbClr val="C00000"/>
                </a:solidFill>
                <a:ea typeface=""/>
              </a:rPr>
              <a:t>future new experiments (e.g., SBS, </a:t>
            </a:r>
            <a:r>
              <a:rPr lang="en-US" altLang="en-US" sz="1600" b="1" dirty="0">
                <a:solidFill>
                  <a:prstClr val="black"/>
                </a:solidFill>
                <a:ea typeface=""/>
              </a:rPr>
              <a:t>MOLLER</a:t>
            </a:r>
            <a:r>
              <a:rPr lang="en-US" altLang="en-US" sz="1600" b="1" dirty="0">
                <a:solidFill>
                  <a:srgbClr val="C00000"/>
                </a:solidFill>
                <a:ea typeface=""/>
              </a:rPr>
              <a:t> and </a:t>
            </a:r>
            <a:r>
              <a:rPr lang="en-US" altLang="en-US" sz="1600" b="1" dirty="0" err="1">
                <a:solidFill>
                  <a:srgbClr val="C00000"/>
                </a:solidFill>
                <a:ea typeface=""/>
              </a:rPr>
              <a:t>SoLID</a:t>
            </a:r>
            <a:r>
              <a:rPr lang="en-US" altLang="en-US" sz="1600" b="1" dirty="0">
                <a:solidFill>
                  <a:srgbClr val="C00000"/>
                </a:solidFill>
                <a:ea typeface=""/>
              </a:rPr>
              <a:t>)</a:t>
            </a:r>
          </a:p>
        </p:txBody>
      </p:sp>
      <p:sp>
        <p:nvSpPr>
          <p:cNvPr id="48134" name="Text Box 2"/>
          <p:cNvSpPr>
            <a:spLocks noGrp="1" noChangeArrowheads="1"/>
          </p:cNvSpPr>
          <p:nvPr>
            <p:ph type="title"/>
          </p:nvPr>
        </p:nvSpPr>
        <p:spPr>
          <a:xfrm>
            <a:off x="0" y="-42863"/>
            <a:ext cx="9144000" cy="804863"/>
          </a:xfrm>
        </p:spPr>
        <p:txBody>
          <a:bodyPr/>
          <a:lstStyle/>
          <a:p>
            <a:pPr eaLnBrk="1" hangingPunct="1"/>
            <a:r>
              <a:rPr lang="en-US" altLang="en-US" sz="3200" b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GeV </a:t>
            </a:r>
            <a:r>
              <a:rPr lang="en-US" altLang="en-US" sz="3200" b="0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altLang="en-US" sz="3200" b="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Broad Scientific </a:t>
            </a:r>
            <a:r>
              <a:rPr lang="en-US" altLang="en-US" sz="3200" b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Capabilities</a:t>
            </a:r>
          </a:p>
        </p:txBody>
      </p:sp>
      <p:pic>
        <p:nvPicPr>
          <p:cNvPr id="48138" name="Picture 16" descr="halla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11" y="4548021"/>
            <a:ext cx="2766060" cy="180548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47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rcRect l="1596" t="10110" r="5309" b="7733"/>
          <a:stretch>
            <a:fillRect/>
          </a:stretch>
        </p:blipFill>
        <p:spPr>
          <a:xfrm>
            <a:off x="2342531" y="1767053"/>
            <a:ext cx="1828563" cy="1362085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099" name="Picture 3" descr="C:\Users\ent\Downloads\DSC_009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33" y="1367468"/>
            <a:ext cx="2853903" cy="1890248"/>
          </a:xfrm>
          <a:prstGeom prst="rect">
            <a:avLst/>
          </a:prstGeom>
          <a:noFill/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nt Placeholder 3" descr="SHMS-HMS.JPG"/>
          <p:cNvPicPr>
            <a:picLocks noChangeAspect="1"/>
          </p:cNvPicPr>
          <p:nvPr/>
        </p:nvPicPr>
        <p:blipFill>
          <a:blip r:embed="rId7" cstate="print">
            <a:lum bright="20000" contrast="20000"/>
          </a:blip>
          <a:srcRect/>
          <a:stretch>
            <a:fillRect/>
          </a:stretch>
        </p:blipFill>
        <p:spPr bwMode="auto">
          <a:xfrm>
            <a:off x="6816407" y="2346598"/>
            <a:ext cx="2119745" cy="156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1" descr="View_GEp5.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9" t="3786" b="21339"/>
          <a:stretch>
            <a:fillRect/>
          </a:stretch>
        </p:blipFill>
        <p:spPr bwMode="auto">
          <a:xfrm>
            <a:off x="3345846" y="4483141"/>
            <a:ext cx="2179311" cy="188138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AutoShape 2" descr="https://zimbra.jlab.org/service/home/~/?auth=co&amp;loc=en_US&amp;id=163787&amp;part=3"/>
          <p:cNvSpPr>
            <a:spLocks noChangeAspect="1" noChangeArrowheads="1"/>
          </p:cNvSpPr>
          <p:nvPr/>
        </p:nvSpPr>
        <p:spPr bwMode="auto">
          <a:xfrm>
            <a:off x="155575" y="-3709988"/>
            <a:ext cx="10344150" cy="7734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74756" name="AutoShape 4" descr="https://zimbra.jlab.org/service/home/~/?auth=co&amp;loc=en_US&amp;id=163787&amp;part=3"/>
          <p:cNvSpPr>
            <a:spLocks noChangeAspect="1" noChangeArrowheads="1"/>
          </p:cNvSpPr>
          <p:nvPr/>
        </p:nvSpPr>
        <p:spPr bwMode="auto">
          <a:xfrm>
            <a:off x="155575" y="-3709988"/>
            <a:ext cx="10344150" cy="7734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pic>
        <p:nvPicPr>
          <p:cNvPr id="21" name="Picture 20" descr="SoLID_08_03_2_6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2462" y="4069162"/>
            <a:ext cx="3093690" cy="23134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24" name="Group 23"/>
          <p:cNvGrpSpPr/>
          <p:nvPr/>
        </p:nvGrpSpPr>
        <p:grpSpPr>
          <a:xfrm>
            <a:off x="4775200" y="1357758"/>
            <a:ext cx="4359473" cy="365542"/>
            <a:chOff x="339687" y="763826"/>
            <a:chExt cx="4359473" cy="365542"/>
          </a:xfrm>
        </p:grpSpPr>
        <p:sp>
          <p:nvSpPr>
            <p:cNvPr id="22" name="Rounded Rectangle 21"/>
            <p:cNvSpPr/>
            <p:nvPr/>
          </p:nvSpPr>
          <p:spPr>
            <a:xfrm>
              <a:off x="421091" y="763826"/>
              <a:ext cx="3947709" cy="365542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9687" y="790814"/>
              <a:ext cx="43594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Arial" pitchFamily="34" charset="0"/>
                  <a:ea typeface=""/>
                  <a:cs typeface="Arial" pitchFamily="34" charset="0"/>
                </a:rPr>
                <a:t>SIDIS/DES cross-section factorization tests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74321" y="3517606"/>
            <a:ext cx="3924073" cy="351872"/>
            <a:chOff x="1306699" y="5919805"/>
            <a:chExt cx="6638758" cy="611763"/>
          </a:xfrm>
        </p:grpSpPr>
        <p:sp>
          <p:nvSpPr>
            <p:cNvPr id="25" name="Rounded Rectangle 24"/>
            <p:cNvSpPr/>
            <p:nvPr/>
          </p:nvSpPr>
          <p:spPr>
            <a:xfrm>
              <a:off x="1306699" y="5919805"/>
              <a:ext cx="6638758" cy="611763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64729" y="5954739"/>
              <a:ext cx="6480728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Arial" pitchFamily="34" charset="0"/>
                  <a:ea typeface=""/>
                  <a:cs typeface="Arial" pitchFamily="34" charset="0"/>
                </a:rPr>
                <a:t>TMDs and GPDs comprehensive study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19526" y="6002855"/>
            <a:ext cx="4923572" cy="350649"/>
            <a:chOff x="2109744" y="6185256"/>
            <a:chExt cx="4923572" cy="350649"/>
          </a:xfrm>
        </p:grpSpPr>
        <p:sp>
          <p:nvSpPr>
            <p:cNvPr id="28" name="Rounded Rectangle 27"/>
            <p:cNvSpPr/>
            <p:nvPr/>
          </p:nvSpPr>
          <p:spPr>
            <a:xfrm>
              <a:off x="2184406" y="6185256"/>
              <a:ext cx="4632001" cy="33855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109744" y="6197351"/>
              <a:ext cx="49235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Arial" pitchFamily="34" charset="0"/>
                  <a:ea typeface=""/>
                  <a:cs typeface="Arial" pitchFamily="34" charset="0"/>
                </a:rPr>
                <a:t>Ultimate TMD statistical precision in valence region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124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Next Leap Forward: EIC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685280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8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78238" cy="650240"/>
          </a:xfrm>
        </p:spPr>
        <p:txBody>
          <a:bodyPr/>
          <a:lstStyle/>
          <a:p>
            <a:r>
              <a:rPr lang="en-US" sz="3200" dirty="0" smtClean="0"/>
              <a:t>Experimental Challenge of the EIC</a:t>
            </a:r>
            <a:endParaRPr lang="en-US" sz="3200" dirty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0" y="836712"/>
            <a:ext cx="7878238" cy="44089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52595" y="4779467"/>
            <a:ext cx="38716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On one hand: need high beam energies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to resolve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partons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in nucleons.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  <a:ea typeface=""/>
                <a:cs typeface=""/>
              </a:rPr>
              <a:t>Q</a:t>
            </a:r>
            <a:r>
              <a:rPr lang="en-US" sz="1800" baseline="30000" dirty="0" smtClean="0">
                <a:solidFill>
                  <a:srgbClr val="FF0000"/>
                </a:solidFill>
                <a:latin typeface="Calibri"/>
                <a:ea typeface=""/>
                <a:cs typeface=""/>
              </a:rPr>
              <a:t>2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"/>
                <a:cs typeface=""/>
              </a:rPr>
              <a:t> needs to be up to ~1000 GeV</a:t>
            </a:r>
            <a:r>
              <a:rPr lang="en-US" sz="1800" baseline="30000" dirty="0" smtClean="0">
                <a:solidFill>
                  <a:srgbClr val="FF0000"/>
                </a:solidFill>
                <a:latin typeface="Calibri"/>
                <a:ea typeface=""/>
                <a:cs typeface="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20333" y="4779467"/>
            <a:ext cx="40768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On the other: need to resolve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quantities (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k</a:t>
            </a:r>
            <a:r>
              <a:rPr lang="en-US" sz="1800" baseline="-250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t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, </a:t>
            </a:r>
            <a:r>
              <a:rPr lang="en-US" sz="1800" dirty="0" err="1">
                <a:solidFill>
                  <a:prstClr val="black"/>
                </a:solidFill>
                <a:latin typeface="Calibri"/>
                <a:ea typeface=""/>
                <a:cs typeface=""/>
              </a:rPr>
              <a:t>b</a:t>
            </a:r>
            <a:r>
              <a:rPr lang="en-US" sz="1800" baseline="-250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t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) of 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"/>
                <a:cs typeface=""/>
              </a:rPr>
              <a:t>order a few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  <a:ea typeface=""/>
                <a:cs typeface=""/>
              </a:rPr>
              <a:t>hundred MeV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in the proton.  Limits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proton beam energy. 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High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Lumi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needed.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3068" y="6005136"/>
            <a:ext cx="809373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Electron-Ion Collider: Cannot be HERA or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LHeC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: proton energy (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TeV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) too high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3043" y="924878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Q</a:t>
            </a:r>
            <a:r>
              <a:rPr lang="en-US" sz="1800" baseline="30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2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=sxy,   s=4E</a:t>
            </a:r>
            <a:r>
              <a:rPr lang="en-US" sz="1800" baseline="-25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</a:t>
            </a:r>
            <a:r>
              <a:rPr lang="en-US" sz="1800" baseline="-25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p</a:t>
            </a:r>
            <a:endParaRPr lang="en-US" sz="1800" baseline="-250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26222" y="2574594"/>
            <a:ext cx="55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(Q</a:t>
            </a:r>
            <a:r>
              <a:rPr lang="en-US" sz="1800" baseline="30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2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)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7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The Classic A(e,e’p)A-1 Problem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H="1">
            <a:off x="5097796" y="971550"/>
            <a:ext cx="685800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1066800"/>
            <a:ext cx="198279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2000" dirty="0" smtClean="0">
                <a:solidFill>
                  <a:srgbClr val="FF0000"/>
                </a:solidFill>
                <a:latin typeface="Calibri"/>
                <a:ea typeface="msmincho" charset="0"/>
                <a:cs typeface="msmincho" charset="0"/>
              </a:rPr>
              <a:t>Independent-Particle Shell-Model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Calibri"/>
                <a:ea typeface="msmincho" charset="0"/>
                <a:cs typeface="msmincho" charset="0"/>
              </a:rPr>
              <a:t>is based upon the assumption that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Calibri"/>
                <a:ea typeface="msmincho" charset="0"/>
                <a:cs typeface="msmincho" charset="0"/>
              </a:rPr>
              <a:t>each nucleon moves independently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Calibri"/>
                <a:ea typeface="msmincho" charset="0"/>
                <a:cs typeface="msmincho" charset="0"/>
              </a:rPr>
              <a:t>in an average potential (mean field)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Calibri"/>
                <a:ea typeface="msmincho" charset="0"/>
                <a:cs typeface="msmincho" charset="0"/>
              </a:rPr>
              <a:t>induced by the surrounding nucleons</a:t>
            </a:r>
            <a:endParaRPr lang="en-US" sz="20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07146" y="5038144"/>
            <a:ext cx="41529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Calibri"/>
                <a:ea typeface="msmincho" charset="0"/>
                <a:cs typeface="msmincho" charset="0"/>
              </a:rPr>
              <a:t>The (e,e'p) data for knockout of valence and deeply bound orbits in nuclei gives spectroscopic factors that are </a:t>
            </a:r>
            <a:r>
              <a:rPr lang="en-GB" sz="2000" dirty="0" smtClean="0">
                <a:solidFill>
                  <a:srgbClr val="FF0000"/>
                </a:solidFill>
                <a:latin typeface="Calibri"/>
                <a:ea typeface="msmincho" charset="0"/>
                <a:cs typeface="msmincho" charset="0"/>
              </a:rPr>
              <a:t>60 – 70%</a:t>
            </a:r>
            <a:r>
              <a:rPr lang="en-GB" sz="2000" dirty="0" smtClean="0">
                <a:solidFill>
                  <a:srgbClr val="000000"/>
                </a:solidFill>
                <a:latin typeface="Calibri"/>
                <a:ea typeface="msmincho" charset="0"/>
                <a:cs typeface="msmincho" charset="0"/>
              </a:rPr>
              <a:t> of the mean field prediction.</a:t>
            </a:r>
            <a:endParaRPr lang="en-GB" sz="2000" dirty="0">
              <a:solidFill>
                <a:srgbClr val="000000"/>
              </a:solidFill>
              <a:latin typeface="Calibri"/>
              <a:ea typeface="msmincho" charset="0"/>
              <a:cs typeface="msmincho" charset="0"/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3871013" y="3181551"/>
            <a:ext cx="2770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srgbClr val="000000"/>
                </a:solidFill>
                <a:latin typeface="Calibri"/>
                <a:ea typeface="msmincho" charset="0"/>
                <a:cs typeface="msmincho" charset="0"/>
              </a:rPr>
              <a:t>SPECTROSCOPIC STRENGTH</a:t>
            </a:r>
            <a:endParaRPr lang="en-GB" sz="1800" dirty="0">
              <a:solidFill>
                <a:srgbClr val="000000"/>
              </a:solidFill>
              <a:latin typeface="Calibri"/>
              <a:ea typeface="msmincho" charset="0"/>
              <a:cs typeface="msmincho" charset="0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857384"/>
            <a:ext cx="3549280" cy="408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196752"/>
            <a:ext cx="3102350" cy="372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821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74" y="3533698"/>
            <a:ext cx="2942663" cy="2942663"/>
          </a:xfrm>
          <a:prstGeom prst="rect">
            <a:avLst/>
          </a:prstGeom>
        </p:spPr>
      </p:pic>
      <p:pic>
        <p:nvPicPr>
          <p:cNvPr id="17" name="Picture 16" descr="Screen Shot 2016-06-14 at 3.23.55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1784" y="4922767"/>
            <a:ext cx="282220" cy="236752"/>
          </a:xfrm>
          <a:prstGeom prst="rect">
            <a:avLst/>
          </a:prstGeom>
        </p:spPr>
      </p:pic>
      <p:pic>
        <p:nvPicPr>
          <p:cNvPr id="5" name="Picture 4" descr="Screen Shot 2016-06-16 at 9.20.24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951" y="1380471"/>
            <a:ext cx="1602269" cy="2127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13655" y="1537400"/>
            <a:ext cx="290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Relativistic (M</a:t>
            </a:r>
            <a:r>
              <a:rPr lang="en-US" sz="1800" baseline="-25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proton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&gt;&gt; M</a:t>
            </a:r>
            <a:r>
              <a:rPr lang="en-US" sz="1800" baseline="-25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quark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13655" y="1906732"/>
            <a:ext cx="2398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Strongly Coupled (QCD)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13655" y="2276064"/>
            <a:ext cx="5341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Quantum Mechanical (Superposition of configurations)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Understanding the Nucleon at the Next Level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16466" y="4811830"/>
            <a:ext cx="415750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Designing EIC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  <a:sym typeface="Wingdings"/>
              </a:rPr>
              <a:t> Designing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the right probe 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73112" y="1136692"/>
            <a:ext cx="6023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u="sng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Nucleon: A many-body system with challenging characteristics</a:t>
            </a:r>
            <a:endParaRPr lang="en-US" sz="1800" u="sng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26445" y="5159519"/>
            <a:ext cx="6757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Resolution appropriate for quarks and gluons 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Ability to project out relevant Q.M. configurations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04427" y="2658532"/>
            <a:ext cx="511420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Measure in the Multi-Body regime: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- Region of quantum fluctuation + non-perturbative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  effects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  <a:sym typeface="Wingdings"/>
              </a:rPr>
              <a:t> dynamical origin of mass, spin.</a:t>
            </a:r>
            <a:endParaRPr lang="en-US" sz="1800" dirty="0" smtClean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748" y="3836560"/>
            <a:ext cx="546822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For the first time, get (almost?) all relevant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information about quark-gluon  structure of  the nucleon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86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83544">
            <a:off x="230048" y="1391601"/>
            <a:ext cx="2360553" cy="2003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1245435"/>
            <a:ext cx="798689" cy="798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311" y="1245435"/>
            <a:ext cx="812800" cy="812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41579" y="876103"/>
            <a:ext cx="42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Q</a:t>
            </a:r>
            <a:r>
              <a:rPr lang="en-US" sz="1800" b="1" baseline="30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2</a:t>
            </a:r>
            <a:endParaRPr lang="en-US" sz="1800" b="1" baseline="300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59294" y="87610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"/>
                <a:cs typeface=""/>
              </a:rPr>
              <a:t>x</a:t>
            </a:r>
          </a:p>
        </p:txBody>
      </p:sp>
      <p:pic>
        <p:nvPicPr>
          <p:cNvPr id="21" name="Picture 20" descr="Screen Shot 2016-06-16 at 9.54.56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9294" y="4035502"/>
            <a:ext cx="6385709" cy="2417889"/>
          </a:xfrm>
          <a:prstGeom prst="rect">
            <a:avLst/>
          </a:prstGeom>
        </p:spPr>
      </p:pic>
      <p:pic>
        <p:nvPicPr>
          <p:cNvPr id="4" name="Picture 3" descr="Screen Shot 2016-06-16 at 9.20.24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670507">
            <a:off x="3089329" y="2547494"/>
            <a:ext cx="1171915" cy="155581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 rot="1789096">
            <a:off x="989187" y="2822222"/>
            <a:ext cx="742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Probe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46889" y="1738798"/>
            <a:ext cx="3099602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Ability to change 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x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projects out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different configurations where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different dynamics dominate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029" y="4457340"/>
            <a:ext cx="1778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Ability to change 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Q</a:t>
            </a:r>
            <a:r>
              <a:rPr lang="en-US" sz="1800" b="1" baseline="30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2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changes the resolution scale</a:t>
            </a:r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715403" y="31851"/>
            <a:ext cx="8229600" cy="1143000"/>
          </a:xfrm>
        </p:spPr>
        <p:txBody>
          <a:bodyPr/>
          <a:lstStyle/>
          <a:p>
            <a:r>
              <a:rPr lang="en-US" dirty="0" smtClean="0"/>
              <a:t>Parameters of the Probe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666" y="5724657"/>
            <a:ext cx="3011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Q</a:t>
            </a:r>
            <a:r>
              <a:rPr lang="en-US" sz="1800" baseline="30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2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= 400 GeV</a:t>
            </a:r>
            <a:r>
              <a:rPr lang="en-US" sz="1800" baseline="30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2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=&gt; 1/Q = .01 fm 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55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999"/>
            <a:ext cx="8229600" cy="1143000"/>
          </a:xfrm>
        </p:spPr>
        <p:txBody>
          <a:bodyPr/>
          <a:lstStyle/>
          <a:p>
            <a:r>
              <a:rPr lang="en-US" sz="3600" dirty="0" smtClean="0"/>
              <a:t>Where EIC Needs to be in x (Nucleon)</a:t>
            </a:r>
            <a:endParaRPr lang="en-US" sz="3600" dirty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752600" y="3911600"/>
            <a:ext cx="55753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235200" y="3848100"/>
            <a:ext cx="0" cy="190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30600" y="3848100"/>
            <a:ext cx="0" cy="190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00600" y="3848100"/>
            <a:ext cx="0" cy="190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96000" y="3848100"/>
            <a:ext cx="0" cy="190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327900" y="3810000"/>
            <a:ext cx="0" cy="190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77070" y="422223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1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58718" y="4213304"/>
            <a:ext cx="54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10</a:t>
            </a:r>
            <a:r>
              <a:rPr lang="en-US" sz="1800" baseline="30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-3</a:t>
            </a:r>
            <a:endParaRPr lang="en-US" sz="1800" baseline="300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63318" y="4214336"/>
            <a:ext cx="54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10</a:t>
            </a:r>
            <a:r>
              <a:rPr lang="en-US" sz="1800" baseline="30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-4</a:t>
            </a:r>
            <a:endParaRPr lang="en-US" sz="1800" baseline="300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28718" y="4212272"/>
            <a:ext cx="54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10</a:t>
            </a:r>
            <a:r>
              <a:rPr lang="en-US" sz="1800" baseline="30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-2</a:t>
            </a:r>
            <a:endParaRPr lang="en-US" sz="1800" baseline="300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85576" y="4222234"/>
            <a:ext cx="54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10</a:t>
            </a:r>
            <a:r>
              <a:rPr lang="en-US" sz="1800" baseline="30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-1</a:t>
            </a:r>
            <a:endParaRPr lang="en-US" sz="1800" baseline="300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49299" y="2095500"/>
            <a:ext cx="1110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Few-body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Regime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1982" y="2095500"/>
            <a:ext cx="1095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Collective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Regime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0052" y="2108200"/>
            <a:ext cx="18133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Saturation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Regime: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Needs to be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Accessed via Ions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(see later)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81578" y="4230806"/>
            <a:ext cx="1465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X (for proton)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02482" y="1295400"/>
            <a:ext cx="2446817" cy="2616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>
              <a:schemeClr val="tx2">
                <a:lumMod val="40000"/>
                <a:lumOff val="60000"/>
              </a:schemeClr>
            </a:glow>
            <a:outerShdw dir="5400000" sx="0" sy="0" algn="tl" rotWithShape="0">
              <a:srgbClr val="000000"/>
            </a:outerShdw>
            <a:softEdge rad="1778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7636" y="4703802"/>
            <a:ext cx="264819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QCD Radiation Dominated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(Studied at HERA)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27709" y="4913868"/>
            <a:ext cx="291126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Hadron Structure Dominated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9600" y="2108200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Many-body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Regime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215900" y="2298700"/>
            <a:ext cx="374152" cy="2413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4" name="Left Brace 23"/>
          <p:cNvSpPr/>
          <p:nvPr/>
        </p:nvSpPr>
        <p:spPr>
          <a:xfrm rot="16200000">
            <a:off x="5327452" y="3833517"/>
            <a:ext cx="361434" cy="365449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96998" y="5841483"/>
            <a:ext cx="462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Main interest for EIC Nucleon/Nuclear Program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809" y="3064053"/>
            <a:ext cx="488952" cy="4889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566" y="2987853"/>
            <a:ext cx="565152" cy="5651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81578" y="5737153"/>
            <a:ext cx="118452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Spin,TMD, GPD</a:t>
            </a:r>
            <a:r>
              <a:rPr lang="is-I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…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" name="Picture 29" descr="nucle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9183" y="2906829"/>
            <a:ext cx="487680" cy="646176"/>
          </a:xfrm>
          <a:prstGeom prst="rect">
            <a:avLst/>
          </a:prstGeom>
        </p:spPr>
      </p:pic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88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99341" y="1121540"/>
            <a:ext cx="1610145" cy="28789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>
              <a:schemeClr val="tx2">
                <a:lumMod val="40000"/>
                <a:lumOff val="60000"/>
              </a:schemeClr>
            </a:glow>
            <a:outerShdw dir="5400000" sx="0" sy="0" algn="tl" rotWithShape="0">
              <a:srgbClr val="000000"/>
            </a:outerShdw>
            <a:softEdge rad="1778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0" name="Isosceles Triangle 19"/>
          <p:cNvSpPr/>
          <p:nvPr/>
        </p:nvSpPr>
        <p:spPr>
          <a:xfrm rot="16200000">
            <a:off x="5020438" y="-425258"/>
            <a:ext cx="895989" cy="4369041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Isosceles Triangle 18"/>
          <p:cNvSpPr/>
          <p:nvPr/>
        </p:nvSpPr>
        <p:spPr>
          <a:xfrm rot="5400000">
            <a:off x="2434100" y="-257094"/>
            <a:ext cx="895993" cy="3503595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245" y="-94599"/>
            <a:ext cx="8229600" cy="1143000"/>
          </a:xfrm>
        </p:spPr>
        <p:txBody>
          <a:bodyPr/>
          <a:lstStyle/>
          <a:p>
            <a:r>
              <a:rPr lang="en-US" sz="3600" dirty="0" smtClean="0"/>
              <a:t>Where EIC needs to be </a:t>
            </a:r>
            <a:r>
              <a:rPr lang="en-US" sz="3600" smtClean="0"/>
              <a:t>in Q</a:t>
            </a:r>
            <a:r>
              <a:rPr lang="en-US" sz="3600" baseline="30000" smtClean="0"/>
              <a:t>2</a:t>
            </a:r>
            <a:endParaRPr lang="en-US" sz="3600" baseline="30000" dirty="0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130300" y="3924221"/>
            <a:ext cx="6522653" cy="10244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235200" y="3848100"/>
            <a:ext cx="0" cy="190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530600" y="3848100"/>
            <a:ext cx="0" cy="190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800600" y="3848100"/>
            <a:ext cx="0" cy="190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096000" y="3848100"/>
            <a:ext cx="0" cy="190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327900" y="3810000"/>
            <a:ext cx="0" cy="190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90900" y="4073604"/>
            <a:ext cx="320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1</a:t>
            </a:r>
            <a:endParaRPr lang="en-US" sz="1800" b="1" baseline="300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63318" y="4072572"/>
            <a:ext cx="54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10</a:t>
            </a:r>
            <a:r>
              <a:rPr lang="en-US" sz="1800" b="1" baseline="30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-1</a:t>
            </a:r>
            <a:endParaRPr lang="en-US" sz="1800" b="1" baseline="300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8718" y="405382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10</a:t>
            </a:r>
            <a:endParaRPr lang="en-US" sz="1800" b="1" baseline="300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85576" y="4053820"/>
            <a:ext cx="496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10</a:t>
            </a:r>
            <a:r>
              <a:rPr lang="en-US" sz="1800" b="1" baseline="30000" dirty="0">
                <a:solidFill>
                  <a:prstClr val="black"/>
                </a:solidFill>
                <a:latin typeface="Calibri"/>
                <a:ea typeface=""/>
                <a:cs typeface="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79575" y="4038600"/>
            <a:ext cx="496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10</a:t>
            </a:r>
            <a:r>
              <a:rPr lang="en-US" sz="1800" b="1" baseline="30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3</a:t>
            </a:r>
            <a:endParaRPr lang="en-US" sz="1800" b="1" baseline="300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40339" y="2107409"/>
            <a:ext cx="112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Transition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Region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76757" y="1201897"/>
            <a:ext cx="1822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Non-perturbative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Regime</a:t>
            </a:r>
            <a:endParaRPr lang="en-US" sz="1800" dirty="0">
              <a:solidFill>
                <a:prstClr val="white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70024" y="1441942"/>
            <a:ext cx="1357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alibri"/>
                <a:ea typeface=""/>
                <a:cs typeface=""/>
              </a:rPr>
              <a:t>P</a:t>
            </a:r>
            <a:r>
              <a:rPr lang="en-US" sz="1800" dirty="0" smtClean="0">
                <a:solidFill>
                  <a:srgbClr val="FFFFFF"/>
                </a:solidFill>
                <a:latin typeface="Calibri"/>
                <a:ea typeface=""/>
                <a:cs typeface=""/>
              </a:rPr>
              <a:t>erturbative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latin typeface="Calibri"/>
                <a:ea typeface=""/>
                <a:cs typeface=""/>
              </a:rPr>
              <a:t>Regime</a:t>
            </a:r>
            <a:endParaRPr lang="en-US" sz="1800" dirty="0">
              <a:solidFill>
                <a:srgbClr val="FFFFFF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12746" y="2753740"/>
            <a:ext cx="3696740" cy="504235"/>
          </a:xfrm>
          <a:prstGeom prst="rect">
            <a:avLst/>
          </a:prstGeom>
          <a:solidFill>
            <a:srgbClr val="FFFF0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12746" y="2829331"/>
            <a:ext cx="3430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HERMES, COMPASS, JLAB 6 and 12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99259" y="3257975"/>
            <a:ext cx="4993801" cy="5042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28718" y="3305555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EIC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55275" y="4007604"/>
            <a:ext cx="840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[GeV</a:t>
            </a:r>
            <a:r>
              <a:rPr lang="en-US" sz="1800" b="1" baseline="30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2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]</a:t>
            </a:r>
            <a:endParaRPr lang="en-US" sz="1800" b="1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12746" y="4000500"/>
            <a:ext cx="552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Q</a:t>
            </a:r>
            <a:r>
              <a:rPr lang="en-US" sz="2800" b="1" baseline="30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2</a:t>
            </a:r>
            <a:endParaRPr lang="en-US" sz="2800" b="1" baseline="300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12746" y="4753560"/>
            <a:ext cx="708595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Include non-perturbative, perturbative and transition regimes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Provide long evolution length and up to Q</a:t>
            </a:r>
            <a:r>
              <a:rPr lang="en-US" sz="1800" baseline="30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2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of ~1000 GeV</a:t>
            </a:r>
            <a:r>
              <a:rPr lang="en-US" sz="1800" baseline="30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2 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(~.005 fm)</a:t>
            </a:r>
            <a:endParaRPr lang="en-US" sz="1800" baseline="30000" dirty="0" smtClean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Overlap with existing measurements 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52617" y="5760040"/>
            <a:ext cx="549843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Disentangle Pert./Non-pert.,  Leading Twist/Higher Twist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63968" y="862040"/>
            <a:ext cx="17200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X &gt; 10</a:t>
            </a:r>
            <a:r>
              <a:rPr lang="en-US" sz="1800" baseline="30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-3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,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10</a:t>
            </a:r>
            <a:r>
              <a:rPr lang="en-US" sz="1800" baseline="30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-2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to 1</a:t>
            </a:r>
            <a:endParaRPr lang="en-US" sz="1800" baseline="300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59156" y="3674887"/>
            <a:ext cx="2524829" cy="246957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079575" y="3626688"/>
            <a:ext cx="1073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HERA high-x</a:t>
            </a:r>
            <a:endParaRPr lang="en-US" sz="14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130301" y="775423"/>
            <a:ext cx="0" cy="3142166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21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103" y="194726"/>
            <a:ext cx="8229600" cy="3979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Measuring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smtClean="0"/>
              <a:t> and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t</a:t>
            </a:r>
            <a:r>
              <a:rPr lang="en-US" dirty="0" smtClean="0"/>
              <a:t> </a:t>
            </a:r>
            <a:endParaRPr lang="en-US" baseline="-250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3952261" y="2559304"/>
            <a:ext cx="649719" cy="1079848"/>
          </a:xfrm>
          <a:prstGeom prst="line">
            <a:avLst/>
          </a:prstGeom>
          <a:ln w="15875">
            <a:solidFill>
              <a:srgbClr val="FF0000"/>
            </a:solidFill>
            <a:prstDash val="sysDash"/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544732" y="3165139"/>
            <a:ext cx="6087951" cy="788837"/>
          </a:xfrm>
          <a:prstGeom prst="line">
            <a:avLst/>
          </a:prstGeom>
          <a:ln w="31750">
            <a:solidFill>
              <a:srgbClr val="FF0000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6919191" y="4444420"/>
            <a:ext cx="113877" cy="1781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941968" y="4379428"/>
            <a:ext cx="643416" cy="3125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736580">
            <a:off x="1813514" y="2412511"/>
            <a:ext cx="1138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Ion beamline</a:t>
            </a:r>
            <a:endParaRPr lang="en-US" sz="14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696682" y="4556473"/>
            <a:ext cx="184639" cy="2165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054404" y="4444420"/>
            <a:ext cx="139564" cy="1366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6943783" y="4820171"/>
            <a:ext cx="113877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7041567" y="4596090"/>
            <a:ext cx="113877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30" name="Straight Arrow Connector 29"/>
          <p:cNvCxnSpPr>
            <a:endCxn id="12" idx="2"/>
          </p:cNvCxnSpPr>
          <p:nvPr/>
        </p:nvCxnSpPr>
        <p:spPr>
          <a:xfrm>
            <a:off x="5955231" y="4190333"/>
            <a:ext cx="963960" cy="3431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55" idx="0"/>
          </p:cNvCxnSpPr>
          <p:nvPr/>
        </p:nvCxnSpPr>
        <p:spPr>
          <a:xfrm>
            <a:off x="5825629" y="4346785"/>
            <a:ext cx="829023" cy="4894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33785" y="2218597"/>
            <a:ext cx="5136910" cy="2662912"/>
          </a:xfrm>
          <a:prstGeom prst="line">
            <a:avLst/>
          </a:prstGeom>
          <a:ln w="31750">
            <a:solidFill>
              <a:srgbClr val="00009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 flipH="1">
            <a:off x="3837610" y="2362002"/>
            <a:ext cx="114651" cy="13529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4378530" y="3812971"/>
            <a:ext cx="87254" cy="7538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3982469" y="3812971"/>
            <a:ext cx="396061" cy="5224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4149583" y="3719375"/>
            <a:ext cx="316200" cy="8580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8530" y="3381060"/>
            <a:ext cx="405162" cy="405162"/>
          </a:xfrm>
          <a:prstGeom prst="rect">
            <a:avLst/>
          </a:prstGeom>
        </p:spPr>
      </p:pic>
      <p:sp>
        <p:nvSpPr>
          <p:cNvPr id="55" name="Oval 54"/>
          <p:cNvSpPr/>
          <p:nvPr/>
        </p:nvSpPr>
        <p:spPr>
          <a:xfrm>
            <a:off x="6534821" y="4836273"/>
            <a:ext cx="239661" cy="24790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545396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54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21241863">
            <a:off x="5963087" y="2987765"/>
            <a:ext cx="1510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Electron beamline</a:t>
            </a:r>
            <a:endParaRPr lang="en-US" sz="14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0" name="Oval 49"/>
          <p:cNvSpPr/>
          <p:nvPr/>
        </p:nvSpPr>
        <p:spPr>
          <a:xfrm flipV="1">
            <a:off x="4004739" y="4622295"/>
            <a:ext cx="103288" cy="9591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 flipV="1">
            <a:off x="3881346" y="4335408"/>
            <a:ext cx="70915" cy="792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 flipV="1">
            <a:off x="4275895" y="4585618"/>
            <a:ext cx="134140" cy="23798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 flipV="1">
            <a:off x="3966528" y="4379428"/>
            <a:ext cx="220169" cy="12597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19550" y="4311327"/>
            <a:ext cx="1724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P</a:t>
            </a:r>
            <a:r>
              <a:rPr lang="en-US" baseline="-250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t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wrt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beam </a:t>
            </a:r>
            <a:endParaRPr lang="en-US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6" name="Right Arrow 55"/>
          <p:cNvSpPr/>
          <p:nvPr/>
        </p:nvSpPr>
        <p:spPr>
          <a:xfrm rot="18688948">
            <a:off x="7408299" y="4754921"/>
            <a:ext cx="296365" cy="364103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038733" y="4888797"/>
            <a:ext cx="345666" cy="39077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>
              <a:rot lat="0" lon="0" rev="2052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55509" y="5295306"/>
            <a:ext cx="3089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P</a:t>
            </a:r>
            <a:r>
              <a:rPr lang="en-US" baseline="-250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t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wrt</a:t>
            </a:r>
            <a:r>
              <a:rPr lang="en-US" dirty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scattering plane.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+ particle ID </a:t>
            </a:r>
            <a:endParaRPr lang="en-US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1980" y="4851146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~100 MeV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795162" y="4829973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~100 MeV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8" name="Right Arrow 7"/>
          <p:cNvSpPr/>
          <p:nvPr/>
        </p:nvSpPr>
        <p:spPr>
          <a:xfrm rot="1798631">
            <a:off x="979619" y="1310185"/>
            <a:ext cx="2200715" cy="74944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830642">
            <a:off x="1801042" y="1142207"/>
            <a:ext cx="1415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60-100 GeV </a:t>
            </a:r>
            <a:endParaRPr lang="en-US" sz="20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1" name="TextBox 10"/>
          <p:cNvSpPr txBox="1"/>
          <p:nvPr/>
        </p:nvSpPr>
        <p:spPr>
          <a:xfrm rot="21396030">
            <a:off x="6445013" y="2512159"/>
            <a:ext cx="1159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5-10 GeV</a:t>
            </a:r>
            <a:endParaRPr lang="en-US" sz="20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37861" y="1273845"/>
            <a:ext cx="2294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Q</a:t>
            </a:r>
            <a:r>
              <a:rPr lang="en-US" sz="2000" baseline="30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2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 up to 1000 GeV</a:t>
            </a:r>
            <a:r>
              <a:rPr lang="en-US" sz="2000" baseline="30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2</a:t>
            </a:r>
            <a:endParaRPr lang="en-US" sz="2000" baseline="300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7200" y="4657964"/>
            <a:ext cx="196795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P</a:t>
            </a:r>
            <a:r>
              <a:rPr lang="en-US" baseline="-25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t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/</a:t>
            </a:r>
            <a:r>
              <a:rPr lang="en-US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P</a:t>
            </a:r>
            <a:r>
              <a:rPr lang="en-US" baseline="-250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beam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&lt; 10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-3 </a:t>
            </a:r>
            <a:endParaRPr lang="en-US" baseline="300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6" grpId="0" animBg="1"/>
      <p:bldP spid="4" grpId="0" animBg="1"/>
      <p:bldP spid="35" grpId="0"/>
      <p:bldP spid="6" grpId="0"/>
      <p:bldP spid="38" grpId="0"/>
      <p:bldP spid="8" grpId="0" animBg="1"/>
      <p:bldP spid="10" grpId="0"/>
      <p:bldP spid="11" grpId="0"/>
      <p:bldP spid="2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80" y="-55324"/>
            <a:ext cx="8229600" cy="1143000"/>
          </a:xfrm>
        </p:spPr>
        <p:txBody>
          <a:bodyPr/>
          <a:lstStyle/>
          <a:p>
            <a:r>
              <a:rPr lang="en-US" dirty="0" smtClean="0"/>
              <a:t>Parameters of the Probe </a:t>
            </a:r>
            <a:r>
              <a:rPr lang="en-US" i="1" dirty="0" smtClean="0">
                <a:solidFill>
                  <a:srgbClr val="7030A0"/>
                </a:solidFill>
              </a:rPr>
              <a:t>(Nuclei)</a:t>
            </a:r>
            <a:endParaRPr lang="en-US" i="1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83544">
            <a:off x="180034" y="1360975"/>
            <a:ext cx="2360553" cy="20030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100" y="1210458"/>
            <a:ext cx="798689" cy="7986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393" y="1230673"/>
            <a:ext cx="812800" cy="81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1579" y="876103"/>
            <a:ext cx="42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Q</a:t>
            </a:r>
            <a:r>
              <a:rPr lang="en-US" sz="1800" b="1" baseline="30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2</a:t>
            </a:r>
            <a:endParaRPr lang="en-US" sz="1800" b="1" baseline="300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9294" y="86134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"/>
                <a:cs typeface=""/>
              </a:rPr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 rot="1789096">
            <a:off x="989187" y="2512710"/>
            <a:ext cx="742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Probe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9" name="Oval 8"/>
          <p:cNvSpPr/>
          <p:nvPr/>
        </p:nvSpPr>
        <p:spPr>
          <a:xfrm>
            <a:off x="2893813" y="1092501"/>
            <a:ext cx="4881224" cy="4714746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486" y="3067114"/>
            <a:ext cx="488952" cy="4889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2320" y="3067268"/>
            <a:ext cx="488952" cy="48895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944" y="4250905"/>
            <a:ext cx="488952" cy="48895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735" y="4268279"/>
            <a:ext cx="488952" cy="48895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8703" y="4295736"/>
            <a:ext cx="488952" cy="48895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157" y="4304703"/>
            <a:ext cx="488952" cy="48895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8193" y="4327182"/>
            <a:ext cx="488952" cy="488952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5618844" y="1863598"/>
            <a:ext cx="816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X &gt; 0.1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374289" y="3119893"/>
            <a:ext cx="933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X ≈ 0.05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90470" y="4698328"/>
            <a:ext cx="1165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X ≈&lt; 0.005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620281" y="2251884"/>
            <a:ext cx="3666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Nuclear modification of nucleon. (“EMC effect”)</a:t>
            </a:r>
            <a:endParaRPr lang="en-US" sz="14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232016" y="3507025"/>
            <a:ext cx="2294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Nucleon-Nucleon Interaction</a:t>
            </a:r>
            <a:endParaRPr lang="en-US" sz="14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962424" y="4974515"/>
            <a:ext cx="2894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Multi-nucleon interaction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(“shadowing” eventually saturation)</a:t>
            </a:r>
            <a:endParaRPr lang="en-US" sz="14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8354" y="3311590"/>
            <a:ext cx="1883566" cy="23832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Probing the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nucleon interaction in the nuclei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(note this is different from correlation measurements)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55484" y="5887182"/>
            <a:ext cx="746253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Note: the x range for nuclear exploration is similar to the nucleon exploration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400" y="1872510"/>
            <a:ext cx="457201" cy="457201"/>
          </a:xfrm>
          <a:prstGeom prst="rect">
            <a:avLst/>
          </a:prstGeom>
        </p:spPr>
      </p:pic>
      <p:cxnSp>
        <p:nvCxnSpPr>
          <p:cNvPr id="58" name="Straight Arrow Connector 57"/>
          <p:cNvCxnSpPr>
            <a:endCxn id="57" idx="3"/>
          </p:cNvCxnSpPr>
          <p:nvPr/>
        </p:nvCxnSpPr>
        <p:spPr>
          <a:xfrm flipV="1">
            <a:off x="4961591" y="2101111"/>
            <a:ext cx="496010" cy="12559"/>
          </a:xfrm>
          <a:prstGeom prst="straightConnector1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4961591" y="2012675"/>
            <a:ext cx="496010" cy="0"/>
          </a:xfrm>
          <a:prstGeom prst="straightConnector1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4683643" y="3355703"/>
            <a:ext cx="1296096" cy="19062"/>
          </a:xfrm>
          <a:prstGeom prst="straightConnector1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4683643" y="3255880"/>
            <a:ext cx="1296096" cy="37515"/>
          </a:xfrm>
          <a:prstGeom prst="straightConnector1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3262196" y="4437188"/>
            <a:ext cx="4142181" cy="42986"/>
          </a:xfrm>
          <a:prstGeom prst="straightConnector1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3252795" y="4532952"/>
            <a:ext cx="4151582" cy="37516"/>
          </a:xfrm>
          <a:prstGeom prst="straightConnector1">
            <a:avLst/>
          </a:prstGeom>
          <a:ln w="317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7537021" y="3675508"/>
            <a:ext cx="0" cy="7616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7548060" y="4530585"/>
            <a:ext cx="0" cy="6643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7618741" y="4268512"/>
            <a:ext cx="58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1/Q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96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1139"/>
            <a:ext cx="8229600" cy="1143000"/>
          </a:xfrm>
        </p:spPr>
        <p:txBody>
          <a:bodyPr/>
          <a:lstStyle/>
          <a:p>
            <a:r>
              <a:rPr lang="en-US" sz="2800" dirty="0" smtClean="0"/>
              <a:t>QCD at Extremes: Parton Saturation</a:t>
            </a:r>
            <a:endParaRPr lang="en-US" sz="2800" dirty="0"/>
          </a:p>
        </p:txBody>
      </p:sp>
      <p:pic>
        <p:nvPicPr>
          <p:cNvPr id="15" name="Picture 14" descr="Screen Shot 2016-06-16 at 1.18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81" y="3072791"/>
            <a:ext cx="4552511" cy="929659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16" name="Picture 2" descr="cteq-pdfs-10gev2-lin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137" y="867568"/>
            <a:ext cx="2939128" cy="194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960905" y="1124670"/>
            <a:ext cx="4673951" cy="923330"/>
          </a:xfrm>
          <a:prstGeom prst="rect">
            <a:avLst/>
          </a:prstGeom>
          <a:solidFill>
            <a:srgbClr val="EEECE1"/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HERA discovered a dramatic rise in the number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of gluons carrying a small fractional longitudinal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momentum of the proton (i.e. small-x).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89630" y="2314115"/>
            <a:ext cx="3126314" cy="2031325"/>
          </a:xfrm>
          <a:prstGeom prst="rect">
            <a:avLst/>
          </a:prstGeom>
          <a:solidFill>
            <a:srgbClr val="EEECE1"/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This cannot go on forever as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x becomes smaller and smaller: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parton recombination must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balance parton splitting.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i.e. Saturation—</a:t>
            </a:r>
            <a:r>
              <a:rPr lang="en-US" sz="1800" kern="0" dirty="0" smtClean="0">
                <a:solidFill>
                  <a:srgbClr val="FF0000"/>
                </a:solidFill>
                <a:latin typeface="Calibri"/>
                <a:ea typeface=""/>
                <a:cs typeface=""/>
              </a:rPr>
              <a:t>unobserved at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srgbClr val="FF0000"/>
                </a:solidFill>
                <a:latin typeface="Calibri"/>
                <a:ea typeface=""/>
                <a:cs typeface=""/>
              </a:rPr>
              <a:t>HERA for a proton.  (expected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srgbClr val="FF0000"/>
                </a:solidFill>
                <a:latin typeface="Calibri"/>
                <a:ea typeface=""/>
                <a:cs typeface=""/>
              </a:rPr>
              <a:t>at extreme low x)</a:t>
            </a:r>
          </a:p>
        </p:txBody>
      </p:sp>
      <p:sp>
        <p:nvSpPr>
          <p:cNvPr id="8" name="Oval 7"/>
          <p:cNvSpPr/>
          <p:nvPr/>
        </p:nvSpPr>
        <p:spPr>
          <a:xfrm>
            <a:off x="1638100" y="4985131"/>
            <a:ext cx="466340" cy="514201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117678" y="4985131"/>
            <a:ext cx="466340" cy="514201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599788" y="4985131"/>
            <a:ext cx="466340" cy="514201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16694" y="4633180"/>
            <a:ext cx="2233009" cy="1224219"/>
            <a:chOff x="170457" y="939966"/>
            <a:chExt cx="2233009" cy="1224219"/>
          </a:xfrm>
        </p:grpSpPr>
        <p:grpSp>
          <p:nvGrpSpPr>
            <p:cNvPr id="26" name="Group 25"/>
            <p:cNvGrpSpPr/>
            <p:nvPr/>
          </p:nvGrpSpPr>
          <p:grpSpPr>
            <a:xfrm>
              <a:off x="170457" y="939966"/>
              <a:ext cx="2233009" cy="1224219"/>
              <a:chOff x="3179417" y="1080345"/>
              <a:chExt cx="4417447" cy="2109910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4230822" y="1080345"/>
                <a:ext cx="2936763" cy="210991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3179417" y="1935157"/>
                <a:ext cx="4417447" cy="294056"/>
                <a:chOff x="1545405" y="5028835"/>
                <a:chExt cx="4417447" cy="294056"/>
              </a:xfrm>
            </p:grpSpPr>
            <p:grpSp>
              <p:nvGrpSpPr>
                <p:cNvPr id="41" name="Group 40"/>
                <p:cNvGrpSpPr/>
                <p:nvPr/>
              </p:nvGrpSpPr>
              <p:grpSpPr>
                <a:xfrm>
                  <a:off x="1545405" y="5028835"/>
                  <a:ext cx="772446" cy="294056"/>
                  <a:chOff x="4466753" y="3067239"/>
                  <a:chExt cx="2724973" cy="977957"/>
                </a:xfrm>
              </p:grpSpPr>
              <p:grpSp>
                <p:nvGrpSpPr>
                  <p:cNvPr id="45" name="Group 44"/>
                  <p:cNvGrpSpPr/>
                  <p:nvPr/>
                </p:nvGrpSpPr>
                <p:grpSpPr>
                  <a:xfrm>
                    <a:off x="4466753" y="3067239"/>
                    <a:ext cx="1412807" cy="977347"/>
                    <a:chOff x="4466753" y="3067239"/>
                    <a:chExt cx="1412807" cy="977347"/>
                  </a:xfrm>
                </p:grpSpPr>
                <p:sp>
                  <p:nvSpPr>
                    <p:cNvPr id="49" name="Block Arc 48"/>
                    <p:cNvSpPr/>
                    <p:nvPr/>
                  </p:nvSpPr>
                  <p:spPr>
                    <a:xfrm>
                      <a:off x="4466753" y="3130186"/>
                      <a:ext cx="770622" cy="914400"/>
                    </a:xfrm>
                    <a:prstGeom prst="blockArc">
                      <a:avLst>
                        <a:gd name="adj1" fmla="val 11044454"/>
                        <a:gd name="adj2" fmla="val 21450767"/>
                        <a:gd name="adj3" fmla="val 14041"/>
                      </a:avLst>
                    </a:prstGeom>
                    <a:solidFill>
                      <a:srgbClr val="008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lvl1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50" name="Block Arc 49"/>
                    <p:cNvSpPr/>
                    <p:nvPr/>
                  </p:nvSpPr>
                  <p:spPr>
                    <a:xfrm flipV="1">
                      <a:off x="5136944" y="3067239"/>
                      <a:ext cx="742616" cy="914400"/>
                    </a:xfrm>
                    <a:prstGeom prst="blockArc">
                      <a:avLst>
                        <a:gd name="adj1" fmla="val 10800000"/>
                        <a:gd name="adj2" fmla="val 21450767"/>
                        <a:gd name="adj3" fmla="val 14041"/>
                      </a:avLst>
                    </a:prstGeom>
                    <a:solidFill>
                      <a:srgbClr val="008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lvl1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46" name="Group 45"/>
                  <p:cNvGrpSpPr/>
                  <p:nvPr/>
                </p:nvGrpSpPr>
                <p:grpSpPr>
                  <a:xfrm>
                    <a:off x="5778919" y="3067849"/>
                    <a:ext cx="1412807" cy="977347"/>
                    <a:chOff x="4466753" y="3067239"/>
                    <a:chExt cx="1412807" cy="977347"/>
                  </a:xfrm>
                </p:grpSpPr>
                <p:sp>
                  <p:nvSpPr>
                    <p:cNvPr id="47" name="Block Arc 46"/>
                    <p:cNvSpPr/>
                    <p:nvPr/>
                  </p:nvSpPr>
                  <p:spPr>
                    <a:xfrm>
                      <a:off x="4466753" y="3130186"/>
                      <a:ext cx="770622" cy="914400"/>
                    </a:xfrm>
                    <a:prstGeom prst="blockArc">
                      <a:avLst>
                        <a:gd name="adj1" fmla="val 11044454"/>
                        <a:gd name="adj2" fmla="val 21450767"/>
                        <a:gd name="adj3" fmla="val 14041"/>
                      </a:avLst>
                    </a:prstGeom>
                    <a:solidFill>
                      <a:srgbClr val="008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lvl1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8" name="Block Arc 47"/>
                    <p:cNvSpPr/>
                    <p:nvPr/>
                  </p:nvSpPr>
                  <p:spPr>
                    <a:xfrm flipV="1">
                      <a:off x="5136944" y="3067239"/>
                      <a:ext cx="742616" cy="914400"/>
                    </a:xfrm>
                    <a:prstGeom prst="blockArc">
                      <a:avLst>
                        <a:gd name="adj1" fmla="val 10800000"/>
                        <a:gd name="adj2" fmla="val 21450767"/>
                        <a:gd name="adj3" fmla="val 14041"/>
                      </a:avLst>
                    </a:prstGeom>
                    <a:solidFill>
                      <a:srgbClr val="008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lvl1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>
                        <a:defRPr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42" name="Oval 41"/>
                <p:cNvSpPr/>
                <p:nvPr/>
              </p:nvSpPr>
              <p:spPr>
                <a:xfrm>
                  <a:off x="2222859" y="5054263"/>
                  <a:ext cx="189978" cy="19642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43" name="Straight Arrow Connector 42"/>
                <p:cNvCxnSpPr/>
                <p:nvPr/>
              </p:nvCxnSpPr>
              <p:spPr>
                <a:xfrm flipV="1">
                  <a:off x="2222858" y="5047762"/>
                  <a:ext cx="3739994" cy="100037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>
                  <a:off x="2222858" y="5203433"/>
                  <a:ext cx="3739994" cy="119458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" name="Group 13"/>
            <p:cNvGrpSpPr/>
            <p:nvPr/>
          </p:nvGrpSpPr>
          <p:grpSpPr>
            <a:xfrm>
              <a:off x="717711" y="1270282"/>
              <a:ext cx="1396488" cy="522542"/>
              <a:chOff x="717711" y="1270282"/>
              <a:chExt cx="1396488" cy="522542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717711" y="1281683"/>
                <a:ext cx="450570" cy="511141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197289" y="1270282"/>
                <a:ext cx="450570" cy="511141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663629" y="1281683"/>
                <a:ext cx="450570" cy="511141"/>
              </a:xfrm>
              <a:prstGeom prst="ellipse">
                <a:avLst/>
              </a:prstGeom>
              <a:gradFill flip="none" rotWithShape="1">
                <a:gsLst>
                  <a:gs pos="0">
                    <a:srgbClr val="008000"/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>
            <a:off x="5499004" y="4535163"/>
            <a:ext cx="2233010" cy="1224219"/>
            <a:chOff x="170456" y="939966"/>
            <a:chExt cx="2233010" cy="1224219"/>
          </a:xfrm>
        </p:grpSpPr>
        <p:grpSp>
          <p:nvGrpSpPr>
            <p:cNvPr id="56" name="Group 55"/>
            <p:cNvGrpSpPr/>
            <p:nvPr/>
          </p:nvGrpSpPr>
          <p:grpSpPr>
            <a:xfrm>
              <a:off x="170456" y="939966"/>
              <a:ext cx="2233010" cy="1224219"/>
              <a:chOff x="3179415" y="1080345"/>
              <a:chExt cx="4417449" cy="2109910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4230822" y="1080345"/>
                <a:ext cx="2936763" cy="210991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3179415" y="1935157"/>
                <a:ext cx="4417449" cy="294056"/>
                <a:chOff x="1545403" y="5028835"/>
                <a:chExt cx="4417449" cy="294056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1545403" y="5028835"/>
                  <a:ext cx="772445" cy="294056"/>
                  <a:chOff x="4466753" y="3067239"/>
                  <a:chExt cx="2724973" cy="977957"/>
                </a:xfrm>
              </p:grpSpPr>
              <p:grpSp>
                <p:nvGrpSpPr>
                  <p:cNvPr id="75" name="Group 74"/>
                  <p:cNvGrpSpPr/>
                  <p:nvPr/>
                </p:nvGrpSpPr>
                <p:grpSpPr>
                  <a:xfrm>
                    <a:off x="4466753" y="3067239"/>
                    <a:ext cx="1412807" cy="977347"/>
                    <a:chOff x="4466753" y="3067239"/>
                    <a:chExt cx="1412807" cy="977347"/>
                  </a:xfrm>
                </p:grpSpPr>
                <p:sp>
                  <p:nvSpPr>
                    <p:cNvPr id="79" name="Block Arc 78"/>
                    <p:cNvSpPr/>
                    <p:nvPr/>
                  </p:nvSpPr>
                  <p:spPr>
                    <a:xfrm>
                      <a:off x="4466753" y="3130186"/>
                      <a:ext cx="770622" cy="914400"/>
                    </a:xfrm>
                    <a:prstGeom prst="blockArc">
                      <a:avLst>
                        <a:gd name="adj1" fmla="val 11044454"/>
                        <a:gd name="adj2" fmla="val 21450767"/>
                        <a:gd name="adj3" fmla="val 14041"/>
                      </a:avLst>
                    </a:prstGeom>
                    <a:solidFill>
                      <a:srgbClr val="008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80" name="Block Arc 79"/>
                    <p:cNvSpPr/>
                    <p:nvPr/>
                  </p:nvSpPr>
                  <p:spPr>
                    <a:xfrm flipV="1">
                      <a:off x="5136944" y="3067239"/>
                      <a:ext cx="742616" cy="914400"/>
                    </a:xfrm>
                    <a:prstGeom prst="blockArc">
                      <a:avLst>
                        <a:gd name="adj1" fmla="val 10800000"/>
                        <a:gd name="adj2" fmla="val 21450767"/>
                        <a:gd name="adj3" fmla="val 14041"/>
                      </a:avLst>
                    </a:prstGeom>
                    <a:solidFill>
                      <a:srgbClr val="008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76" name="Group 75"/>
                  <p:cNvGrpSpPr/>
                  <p:nvPr/>
                </p:nvGrpSpPr>
                <p:grpSpPr>
                  <a:xfrm>
                    <a:off x="5778919" y="3067849"/>
                    <a:ext cx="1412807" cy="977347"/>
                    <a:chOff x="4466753" y="3067239"/>
                    <a:chExt cx="1412807" cy="977347"/>
                  </a:xfrm>
                </p:grpSpPr>
                <p:sp>
                  <p:nvSpPr>
                    <p:cNvPr id="77" name="Block Arc 76"/>
                    <p:cNvSpPr/>
                    <p:nvPr/>
                  </p:nvSpPr>
                  <p:spPr>
                    <a:xfrm>
                      <a:off x="4466753" y="3130186"/>
                      <a:ext cx="770622" cy="914400"/>
                    </a:xfrm>
                    <a:prstGeom prst="blockArc">
                      <a:avLst>
                        <a:gd name="adj1" fmla="val 11044454"/>
                        <a:gd name="adj2" fmla="val 21450767"/>
                        <a:gd name="adj3" fmla="val 14041"/>
                      </a:avLst>
                    </a:prstGeom>
                    <a:solidFill>
                      <a:srgbClr val="008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78" name="Block Arc 77"/>
                    <p:cNvSpPr/>
                    <p:nvPr/>
                  </p:nvSpPr>
                  <p:spPr>
                    <a:xfrm flipV="1">
                      <a:off x="5136944" y="3067239"/>
                      <a:ext cx="742616" cy="914400"/>
                    </a:xfrm>
                    <a:prstGeom prst="blockArc">
                      <a:avLst>
                        <a:gd name="adj1" fmla="val 10800000"/>
                        <a:gd name="adj2" fmla="val 21450767"/>
                        <a:gd name="adj3" fmla="val 14041"/>
                      </a:avLst>
                    </a:prstGeom>
                    <a:solidFill>
                      <a:srgbClr val="0080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72" name="Oval 71"/>
                <p:cNvSpPr/>
                <p:nvPr/>
              </p:nvSpPr>
              <p:spPr>
                <a:xfrm>
                  <a:off x="2222859" y="5054263"/>
                  <a:ext cx="189978" cy="19642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73" name="Straight Arrow Connector 72"/>
                <p:cNvCxnSpPr/>
                <p:nvPr/>
              </p:nvCxnSpPr>
              <p:spPr>
                <a:xfrm flipV="1">
                  <a:off x="2222858" y="5047762"/>
                  <a:ext cx="3739994" cy="100037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/>
                <p:cNvCxnSpPr/>
                <p:nvPr/>
              </p:nvCxnSpPr>
              <p:spPr>
                <a:xfrm>
                  <a:off x="2222858" y="5203433"/>
                  <a:ext cx="3739994" cy="119458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3" name="Oval 52"/>
            <p:cNvSpPr/>
            <p:nvPr/>
          </p:nvSpPr>
          <p:spPr>
            <a:xfrm>
              <a:off x="1566739" y="1164948"/>
              <a:ext cx="619729" cy="637994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81" name="Oval 80"/>
          <p:cNvSpPr/>
          <p:nvPr/>
        </p:nvSpPr>
        <p:spPr>
          <a:xfrm>
            <a:off x="6482867" y="4760145"/>
            <a:ext cx="619729" cy="637994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6030489" y="4781174"/>
            <a:ext cx="619729" cy="637994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200" y="5895473"/>
            <a:ext cx="4001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In nuclei, the interaction probability enhanced by A</a:t>
            </a:r>
            <a:r>
              <a:rPr lang="en-US" sz="1400" baseline="30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⅓</a:t>
            </a:r>
            <a:endParaRPr lang="en-US" sz="1400" baseline="300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37888" y="5903264"/>
            <a:ext cx="4306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Will nuclei saturate faster as color leaks out of nucleons? </a:t>
            </a:r>
            <a:endParaRPr lang="en-US" sz="14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6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 animBg="1"/>
      <p:bldP spid="9" grpId="0" animBg="1"/>
      <p:bldP spid="10" grpId="0" animBg="1"/>
      <p:bldP spid="81" grpId="0" animBg="1"/>
      <p:bldP spid="82" grpId="0" animBg="1"/>
      <p:bldP spid="3" grpId="0"/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Luminosity/Polarization Needed</a:t>
            </a:r>
            <a:endParaRPr lang="en-US" dirty="0"/>
          </a:p>
        </p:txBody>
      </p:sp>
      <p:pic>
        <p:nvPicPr>
          <p:cNvPr id="3" name="Picture 2" descr="Screen Shot 2016-06-19 at 4.18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775" y="1599087"/>
            <a:ext cx="5799114" cy="3284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18130" y="5334732"/>
            <a:ext cx="651959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Central mission of EIC (nuclear and nucleon structure) requires high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luminosity and polarization (&gt;70%).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306529" y="4412532"/>
            <a:ext cx="0" cy="2919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70768" y="4604956"/>
            <a:ext cx="70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HERA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5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70272" y="-6052"/>
            <a:ext cx="8229600" cy="1143000"/>
          </a:xfrm>
        </p:spPr>
        <p:txBody>
          <a:bodyPr/>
          <a:lstStyle/>
          <a:p>
            <a:r>
              <a:rPr lang="en-US" sz="3200" dirty="0" smtClean="0"/>
              <a:t>Past, Existing and proposed DIS Facilities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Facilitei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811" y="972037"/>
            <a:ext cx="5260848" cy="51145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19496" y="3825366"/>
            <a:ext cx="979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EIC Physics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range</a:t>
            </a:r>
          </a:p>
        </p:txBody>
      </p:sp>
      <p:sp>
        <p:nvSpPr>
          <p:cNvPr id="9" name="Oval 8"/>
          <p:cNvSpPr/>
          <p:nvPr/>
        </p:nvSpPr>
        <p:spPr>
          <a:xfrm>
            <a:off x="4581252" y="3244939"/>
            <a:ext cx="1698492" cy="116085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81252" y="3029495"/>
            <a:ext cx="1487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Studies underway</a:t>
            </a:r>
            <a:endParaRPr lang="en-US" sz="14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81252" y="4903699"/>
            <a:ext cx="967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1991-2007</a:t>
            </a:r>
            <a:endParaRPr lang="en-US" sz="14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19986" y="1153383"/>
            <a:ext cx="19322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EIC will be a unique facility.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No other machine, existing or planned, can address the physics of interest satisfactorily.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58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225" y="-24340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EIC Parameters </a:t>
            </a:r>
            <a:endParaRPr lang="en-US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251521" y="692697"/>
            <a:ext cx="4412542" cy="590465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US EIC Machine design aims from the </a:t>
            </a:r>
            <a:r>
              <a:rPr lang="en-US" dirty="0" smtClean="0">
                <a:hlinkClick r:id="rId3"/>
              </a:rPr>
              <a:t>EIC Whitepaper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Highly polarized </a:t>
            </a:r>
            <a:r>
              <a:rPr lang="en-US" dirty="0" smtClean="0"/>
              <a:t>(~70%) electron and nucleon beams.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Ion beams </a:t>
            </a:r>
            <a:r>
              <a:rPr lang="en-US" dirty="0" smtClean="0"/>
              <a:t>from deuterons to the heaviest nuclei (uranium or lead).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Variable</a:t>
            </a:r>
            <a:r>
              <a:rPr lang="en-US" dirty="0" smtClean="0"/>
              <a:t> center of mass energies from ~20 - ~ 100 GeV, upgradable to ~140 GeV.</a:t>
            </a:r>
          </a:p>
          <a:p>
            <a:pPr lvl="1"/>
            <a:r>
              <a:rPr lang="en-US" dirty="0" smtClean="0"/>
              <a:t>High luminosity: ~10 </a:t>
            </a:r>
            <a:r>
              <a:rPr lang="en-US" baseline="30000" dirty="0" smtClean="0"/>
              <a:t>33-34 </a:t>
            </a:r>
            <a:r>
              <a:rPr lang="en-US" dirty="0" smtClean="0"/>
              <a:t>cm</a:t>
            </a:r>
            <a:r>
              <a:rPr lang="en-US" baseline="30000" dirty="0" smtClean="0"/>
              <a:t>-2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</a:p>
          <a:p>
            <a:pPr lvl="1"/>
            <a:r>
              <a:rPr lang="en-US" dirty="0" smtClean="0"/>
              <a:t>Possibility of having more than one interaction region. </a:t>
            </a:r>
          </a:p>
          <a:p>
            <a:r>
              <a:rPr lang="en-US" dirty="0" smtClean="0"/>
              <a:t>Two proposed realization plans</a:t>
            </a:r>
          </a:p>
          <a:p>
            <a:pPr lvl="1"/>
            <a:r>
              <a:rPr lang="en-US" dirty="0" smtClean="0"/>
              <a:t>Jefferson Lab: building on the existing 12 GeV CEBAF.  </a:t>
            </a:r>
            <a:r>
              <a:rPr lang="en-US" dirty="0" smtClean="0">
                <a:hlinkClick r:id="rId4"/>
              </a:rPr>
              <a:t>JLEIC Design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BNL: building on the existing RHIC. </a:t>
            </a:r>
            <a:r>
              <a:rPr lang="en-US" dirty="0" smtClean="0">
                <a:hlinkClick r:id="rId5"/>
              </a:rPr>
              <a:t>eRHIC Design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>
                <a:hlinkClick r:id="rId6"/>
              </a:rPr>
              <a:t>Recent review of acc. R&amp;D</a:t>
            </a:r>
            <a:endParaRPr lang="en-US" dirty="0" smtClean="0"/>
          </a:p>
          <a:p>
            <a:r>
              <a:rPr lang="en-US" dirty="0" smtClean="0"/>
              <a:t>Similar performances, cost</a:t>
            </a:r>
          </a:p>
          <a:p>
            <a:r>
              <a:rPr lang="en-US" dirty="0" smtClean="0"/>
              <a:t>US EIC will likely be down-selected from one of these proposals.</a:t>
            </a:r>
          </a:p>
          <a:p>
            <a:r>
              <a:rPr lang="en-US" sz="3200" i="1" dirty="0" smtClean="0">
                <a:solidFill>
                  <a:srgbClr val="9900CC"/>
                </a:solidFill>
              </a:rPr>
              <a:t>CD0 2018?</a:t>
            </a:r>
            <a:endParaRPr lang="en-US" sz="3200" i="1" dirty="0">
              <a:solidFill>
                <a:srgbClr val="9900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                </a:t>
            </a:r>
            <a:fld id="{D8AB687D-7754-8045-A896-36BD23FBD8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64" descr="Complex.pdf"/>
          <p:cNvPicPr>
            <a:picLocks noChangeAspect="1"/>
          </p:cNvPicPr>
          <p:nvPr/>
        </p:nvPicPr>
        <p:blipFill>
          <a:blip r:embed="rId7"/>
          <a:srcRect l="7928" t="29008" r="5040" b="23157"/>
          <a:stretch>
            <a:fillRect/>
          </a:stretch>
        </p:blipFill>
        <p:spPr bwMode="auto">
          <a:xfrm>
            <a:off x="4906025" y="1616437"/>
            <a:ext cx="3919653" cy="178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eRHIC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68" y="3804038"/>
            <a:ext cx="3977995" cy="26080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3199" y="1111638"/>
            <a:ext cx="155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Times New Roman"/>
                <a:ea typeface=""/>
                <a:cs typeface="Times New Roman"/>
              </a:rPr>
              <a:t>Jefferson Lab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85083" y="5438105"/>
            <a:ext cx="1841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Times New Roman"/>
                <a:ea typeface=""/>
                <a:cs typeface="Times New Roman"/>
              </a:rPr>
              <a:t>Brookhaven Lab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7526" y="1111638"/>
            <a:ext cx="1231237" cy="668507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77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Possible Answer:  </a:t>
            </a:r>
            <a:r>
              <a:rPr lang="en-US" sz="3600" i="1" dirty="0" smtClean="0">
                <a:solidFill>
                  <a:srgbClr val="7030A0"/>
                </a:solidFill>
              </a:rPr>
              <a:t>Short-Range Correlations</a:t>
            </a:r>
            <a:endParaRPr lang="en-US" sz="3600" i="1" dirty="0">
              <a:solidFill>
                <a:srgbClr val="7030A0"/>
              </a:solidFill>
            </a:endParaRPr>
          </a:p>
        </p:txBody>
      </p:sp>
      <p:sp>
        <p:nvSpPr>
          <p:cNvPr id="4" name="Oval 2"/>
          <p:cNvSpPr>
            <a:spLocks/>
          </p:cNvSpPr>
          <p:nvPr/>
        </p:nvSpPr>
        <p:spPr bwMode="auto">
          <a:xfrm>
            <a:off x="3886200" y="1898650"/>
            <a:ext cx="3170238" cy="3587750"/>
          </a:xfrm>
          <a:prstGeom prst="ellipse">
            <a:avLst/>
          </a:prstGeom>
          <a:noFill/>
          <a:ln w="1908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Oval 3"/>
          <p:cNvSpPr>
            <a:spLocks/>
          </p:cNvSpPr>
          <p:nvPr/>
        </p:nvSpPr>
        <p:spPr bwMode="auto">
          <a:xfrm>
            <a:off x="4800600" y="2246313"/>
            <a:ext cx="925513" cy="954087"/>
          </a:xfrm>
          <a:prstGeom prst="ellipse">
            <a:avLst/>
          </a:prstGeom>
          <a:solidFill>
            <a:srgbClr val="0000FF">
              <a:alpha val="51999"/>
            </a:srgbClr>
          </a:solidFill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Oval 4"/>
          <p:cNvSpPr>
            <a:spLocks/>
          </p:cNvSpPr>
          <p:nvPr/>
        </p:nvSpPr>
        <p:spPr bwMode="auto">
          <a:xfrm>
            <a:off x="4800600" y="2924175"/>
            <a:ext cx="963613" cy="963613"/>
          </a:xfrm>
          <a:prstGeom prst="ellipse">
            <a:avLst/>
          </a:prstGeom>
          <a:solidFill>
            <a:srgbClr val="00CC00">
              <a:alpha val="50000"/>
            </a:srgbClr>
          </a:solidFill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7" name="Oval 5"/>
          <p:cNvSpPr>
            <a:spLocks/>
          </p:cNvSpPr>
          <p:nvPr/>
        </p:nvSpPr>
        <p:spPr bwMode="auto">
          <a:xfrm>
            <a:off x="4964113" y="4476750"/>
            <a:ext cx="979487" cy="1009650"/>
          </a:xfrm>
          <a:prstGeom prst="ellipse">
            <a:avLst/>
          </a:prstGeom>
          <a:solidFill>
            <a:srgbClr val="0000FF">
              <a:alpha val="50000"/>
            </a:srgbClr>
          </a:solidFill>
          <a:ln w="936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8" name="Oval 6"/>
          <p:cNvSpPr>
            <a:spLocks/>
          </p:cNvSpPr>
          <p:nvPr/>
        </p:nvSpPr>
        <p:spPr bwMode="auto">
          <a:xfrm>
            <a:off x="5937250" y="2600325"/>
            <a:ext cx="920750" cy="1057275"/>
          </a:xfrm>
          <a:prstGeom prst="ellipse">
            <a:avLst/>
          </a:prstGeom>
          <a:solidFill>
            <a:srgbClr val="0000FF">
              <a:alpha val="50000"/>
            </a:srgbClr>
          </a:solidFill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9" name="Oval 7"/>
          <p:cNvSpPr>
            <a:spLocks/>
          </p:cNvSpPr>
          <p:nvPr/>
        </p:nvSpPr>
        <p:spPr bwMode="auto">
          <a:xfrm>
            <a:off x="4046538" y="3810000"/>
            <a:ext cx="982662" cy="992188"/>
          </a:xfrm>
          <a:prstGeom prst="ellipse">
            <a:avLst/>
          </a:prstGeom>
          <a:solidFill>
            <a:srgbClr val="00CC00">
              <a:alpha val="50000"/>
            </a:srgbClr>
          </a:solidFill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0" name="Oval 8"/>
          <p:cNvSpPr>
            <a:spLocks/>
          </p:cNvSpPr>
          <p:nvPr/>
        </p:nvSpPr>
        <p:spPr bwMode="auto">
          <a:xfrm>
            <a:off x="5943600" y="3886200"/>
            <a:ext cx="914400" cy="930275"/>
          </a:xfrm>
          <a:prstGeom prst="ellipse">
            <a:avLst/>
          </a:prstGeom>
          <a:solidFill>
            <a:srgbClr val="00CC00">
              <a:alpha val="50000"/>
            </a:srgbClr>
          </a:solidFill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7156450" y="5510213"/>
            <a:ext cx="1201738" cy="465137"/>
          </a:xfrm>
          <a:prstGeom prst="roundRect">
            <a:avLst>
              <a:gd name="adj" fmla="val 338"/>
            </a:avLst>
          </a:prstGeom>
          <a:noFill/>
          <a:ln w="18360">
            <a:noFill/>
            <a:round/>
            <a:headEnd/>
            <a:tailEnd type="triangle" w="med" len="med"/>
          </a:ln>
          <a:effectLst/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723900" algn="l"/>
              </a:tabLst>
            </a:pPr>
            <a:r>
              <a:rPr lang="en-GB" sz="1800" b="1" dirty="0">
                <a:solidFill>
                  <a:srgbClr val="000000"/>
                </a:solidFill>
                <a:latin typeface="Calibri"/>
                <a:ea typeface="msmincho" charset="0"/>
                <a:cs typeface="msmincho" charset="0"/>
              </a:rPr>
              <a:t>Nucleons</a:t>
            </a: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H="1" flipV="1">
            <a:off x="6632575" y="4621213"/>
            <a:ext cx="554038" cy="981075"/>
          </a:xfrm>
          <a:prstGeom prst="line">
            <a:avLst/>
          </a:prstGeom>
          <a:noFill/>
          <a:ln w="9360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H="1" flipV="1">
            <a:off x="5394325" y="5110163"/>
            <a:ext cx="1793875" cy="655637"/>
          </a:xfrm>
          <a:prstGeom prst="line">
            <a:avLst/>
          </a:prstGeom>
          <a:noFill/>
          <a:ln w="9360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4" name="Oval 12"/>
          <p:cNvSpPr>
            <a:spLocks/>
          </p:cNvSpPr>
          <p:nvPr/>
        </p:nvSpPr>
        <p:spPr bwMode="auto">
          <a:xfrm>
            <a:off x="4676775" y="2057400"/>
            <a:ext cx="1268413" cy="2057400"/>
          </a:xfrm>
          <a:prstGeom prst="ellipse">
            <a:avLst/>
          </a:prstGeom>
          <a:noFill/>
          <a:ln w="1908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4092575" y="1665288"/>
            <a:ext cx="773113" cy="1012825"/>
          </a:xfrm>
          <a:prstGeom prst="line">
            <a:avLst/>
          </a:prstGeom>
          <a:noFill/>
          <a:ln w="1908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6" name="AutoShape 14"/>
          <p:cNvSpPr>
            <a:spLocks noChangeArrowheads="1"/>
          </p:cNvSpPr>
          <p:nvPr/>
        </p:nvSpPr>
        <p:spPr bwMode="auto">
          <a:xfrm>
            <a:off x="3436938" y="1003300"/>
            <a:ext cx="1033462" cy="420688"/>
          </a:xfrm>
          <a:prstGeom prst="roundRect">
            <a:avLst>
              <a:gd name="adj" fmla="val 375"/>
            </a:avLst>
          </a:prstGeom>
          <a:noFill/>
          <a:ln w="18360">
            <a:noFill/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6359525" y="3124200"/>
            <a:ext cx="1790700" cy="1588"/>
          </a:xfrm>
          <a:prstGeom prst="line">
            <a:avLst/>
          </a:prstGeom>
          <a:noFill/>
          <a:ln w="9360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7289800" y="3573463"/>
            <a:ext cx="1393825" cy="474662"/>
          </a:xfrm>
          <a:prstGeom prst="rect">
            <a:avLst/>
          </a:prstGeom>
          <a:noFill/>
          <a:ln w="18360">
            <a:noFill/>
            <a:round/>
            <a:headEnd/>
            <a:tailEnd type="triangle" w="med" len="med"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723900" algn="l"/>
              </a:tabLst>
            </a:pPr>
            <a:r>
              <a:rPr lang="en-GB" sz="1800" b="1" dirty="0">
                <a:solidFill>
                  <a:srgbClr val="000000"/>
                </a:solidFill>
                <a:latin typeface="Calibri"/>
                <a:ea typeface="msmincho" charset="0"/>
                <a:cs typeface="msmincho" charset="0"/>
              </a:rPr>
              <a:t>1.7fermi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723900" algn="l"/>
              </a:tabLst>
            </a:pPr>
            <a:endParaRPr lang="en-GB" sz="900" b="1" dirty="0">
              <a:solidFill>
                <a:srgbClr val="000000"/>
              </a:solidFill>
              <a:latin typeface="Calibri"/>
              <a:ea typeface="msmincho" charset="0"/>
              <a:cs typeface="msmincho" charset="0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7599363" y="4102100"/>
            <a:ext cx="1587" cy="327025"/>
          </a:xfrm>
          <a:prstGeom prst="line">
            <a:avLst/>
          </a:prstGeom>
          <a:noFill/>
          <a:ln w="9360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flipV="1">
            <a:off x="7599363" y="3121025"/>
            <a:ext cx="1587" cy="330200"/>
          </a:xfrm>
          <a:prstGeom prst="line">
            <a:avLst/>
          </a:prstGeom>
          <a:noFill/>
          <a:ln w="9360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6634163" y="4429125"/>
            <a:ext cx="1790700" cy="1588"/>
          </a:xfrm>
          <a:prstGeom prst="line">
            <a:avLst/>
          </a:prstGeom>
          <a:noFill/>
          <a:ln w="9360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2" name="AutoShape 20"/>
          <p:cNvSpPr>
            <a:spLocks noChangeArrowheads="1"/>
          </p:cNvSpPr>
          <p:nvPr/>
        </p:nvSpPr>
        <p:spPr bwMode="auto">
          <a:xfrm>
            <a:off x="985838" y="5408613"/>
            <a:ext cx="3128962" cy="534987"/>
          </a:xfrm>
          <a:prstGeom prst="roundRect">
            <a:avLst>
              <a:gd name="adj" fmla="val 29463"/>
            </a:avLst>
          </a:prstGeom>
          <a:noFill/>
          <a:ln w="18360">
            <a:noFill/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3" name="AutoShape 21"/>
          <p:cNvSpPr>
            <a:spLocks noChangeArrowheads="1"/>
          </p:cNvSpPr>
          <p:nvPr/>
        </p:nvSpPr>
        <p:spPr bwMode="auto">
          <a:xfrm>
            <a:off x="5257800" y="1003300"/>
            <a:ext cx="1263650" cy="623888"/>
          </a:xfrm>
          <a:prstGeom prst="roundRect">
            <a:avLst>
              <a:gd name="adj" fmla="val 255"/>
            </a:avLst>
          </a:prstGeom>
          <a:noFill/>
          <a:ln w="18360">
            <a:noFill/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 flipH="1">
            <a:off x="5343525" y="1830388"/>
            <a:ext cx="830263" cy="1141412"/>
          </a:xfrm>
          <a:prstGeom prst="line">
            <a:avLst/>
          </a:prstGeom>
          <a:noFill/>
          <a:ln w="2844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V="1">
            <a:off x="2743200" y="3298825"/>
            <a:ext cx="1377950" cy="817563"/>
          </a:xfrm>
          <a:prstGeom prst="line">
            <a:avLst/>
          </a:prstGeom>
          <a:noFill/>
          <a:ln w="28440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3416300" y="1323975"/>
            <a:ext cx="811213" cy="254000"/>
          </a:xfrm>
          <a:prstGeom prst="rect">
            <a:avLst/>
          </a:prstGeom>
          <a:noFill/>
          <a:ln w="18360">
            <a:noFill/>
            <a:round/>
            <a:headEnd/>
            <a:tailEnd type="triangle" w="med" len="med"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723900" algn="l"/>
              </a:tabLst>
            </a:pPr>
            <a:r>
              <a:rPr lang="en-GB" sz="1800" b="1" dirty="0">
                <a:solidFill>
                  <a:srgbClr val="FF0000"/>
                </a:solidFill>
                <a:latin typeface="Calibri"/>
                <a:ea typeface="msmincho" charset="0"/>
                <a:cs typeface="msmincho" charset="0"/>
              </a:rPr>
              <a:t>2N-SRC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6189663" y="1371600"/>
            <a:ext cx="898525" cy="276999"/>
          </a:xfrm>
          <a:prstGeom prst="rect">
            <a:avLst/>
          </a:prstGeom>
          <a:noFill/>
          <a:ln w="18360">
            <a:noFill/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tabLst>
                <a:tab pos="723900" algn="l"/>
              </a:tabLst>
            </a:pPr>
            <a:r>
              <a:rPr lang="en-GB" sz="1800" b="1" dirty="0">
                <a:solidFill>
                  <a:srgbClr val="FF0000"/>
                </a:solidFill>
                <a:latin typeface="Symbol" charset="2"/>
                <a:ea typeface="msmincho" charset="0"/>
                <a:cs typeface="msmincho" charset="0"/>
              </a:rPr>
              <a:t></a:t>
            </a:r>
            <a:r>
              <a:rPr lang="en-GB" sz="1800" b="1" dirty="0">
                <a:solidFill>
                  <a:srgbClr val="FF0000"/>
                </a:solidFill>
                <a:latin typeface="Calibri"/>
                <a:ea typeface="msmincho" charset="0"/>
                <a:cs typeface="msmincho" charset="0"/>
              </a:rPr>
              <a:t> </a:t>
            </a:r>
            <a:r>
              <a:rPr lang="en-GB" sz="1800" b="1" dirty="0">
                <a:solidFill>
                  <a:srgbClr val="FF0000"/>
                </a:solidFill>
                <a:latin typeface="Symbol" charset="2"/>
                <a:ea typeface="msmincho" charset="0"/>
                <a:cs typeface="msmincho" charset="0"/>
              </a:rPr>
              <a:t></a:t>
            </a:r>
            <a:r>
              <a:rPr lang="en-GB" sz="1800" b="1" dirty="0">
                <a:solidFill>
                  <a:srgbClr val="FF0000"/>
                </a:solidFill>
                <a:latin typeface="Calibri"/>
                <a:ea typeface="msmincho" charset="0"/>
                <a:cs typeface="msmincho" charset="0"/>
              </a:rPr>
              <a:t> 5</a:t>
            </a:r>
            <a:r>
              <a:rPr lang="en-GB" sz="1800" b="1" dirty="0">
                <a:solidFill>
                  <a:srgbClr val="FF0000"/>
                </a:solidFill>
                <a:latin typeface="Symbol" charset="2"/>
                <a:ea typeface="msmincho" charset="0"/>
                <a:cs typeface="msmincho" charset="0"/>
              </a:rPr>
              <a:t></a:t>
            </a:r>
            <a:r>
              <a:rPr lang="en-GB" sz="1800" b="1" baseline="-25000" dirty="0">
                <a:solidFill>
                  <a:srgbClr val="FF0000"/>
                </a:solidFill>
                <a:latin typeface="Calibri"/>
                <a:ea typeface="msmincho" charset="0"/>
                <a:cs typeface="msmincho" charset="0"/>
              </a:rPr>
              <a:t>o</a:t>
            </a: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757238" y="4149725"/>
            <a:ext cx="2671762" cy="276999"/>
          </a:xfrm>
          <a:prstGeom prst="rect">
            <a:avLst/>
          </a:prstGeom>
          <a:noFill/>
          <a:ln w="18360">
            <a:noFill/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</a:tabLst>
            </a:pPr>
            <a:r>
              <a:rPr lang="en-GB" sz="1800" b="1" dirty="0">
                <a:solidFill>
                  <a:srgbClr val="000000"/>
                </a:solidFill>
                <a:latin typeface="Symbol" charset="2"/>
                <a:ea typeface="msmincho" charset="0"/>
                <a:cs typeface="msmincho" charset="0"/>
              </a:rPr>
              <a:t></a:t>
            </a:r>
            <a:r>
              <a:rPr lang="en-GB" sz="1800" b="1" baseline="-25000" dirty="0">
                <a:solidFill>
                  <a:srgbClr val="000000"/>
                </a:solidFill>
                <a:latin typeface="Calibri"/>
                <a:ea typeface="msmincho" charset="0"/>
                <a:cs typeface="msmincho" charset="0"/>
              </a:rPr>
              <a:t>o</a:t>
            </a:r>
            <a:r>
              <a:rPr lang="en-GB" sz="1800" b="1" dirty="0">
                <a:solidFill>
                  <a:srgbClr val="000000"/>
                </a:solidFill>
                <a:latin typeface="Calibri"/>
                <a:ea typeface="msmincho" charset="0"/>
                <a:cs typeface="msmincho" charset="0"/>
              </a:rPr>
              <a:t> = 0.17 GeV/fermi</a:t>
            </a:r>
            <a:r>
              <a:rPr lang="en-GB" sz="1800" b="1" baseline="30000" dirty="0">
                <a:solidFill>
                  <a:srgbClr val="000000"/>
                </a:solidFill>
                <a:latin typeface="Calibri"/>
                <a:ea typeface="msmincho" charset="0"/>
                <a:cs typeface="msmincho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56671" y="6010275"/>
            <a:ext cx="826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"/>
                <a:cs typeface=""/>
              </a:rPr>
              <a:t>N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ucleons are made up of quarks, so does NOT violate Pauli exclusion principle</a:t>
            </a:r>
            <a:endParaRPr lang="en-US" sz="20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590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Text Box 2"/>
          <p:cNvSpPr>
            <a:spLocks noGrp="1" noChangeArrowheads="1"/>
          </p:cNvSpPr>
          <p:nvPr>
            <p:ph type="title"/>
          </p:nvPr>
        </p:nvSpPr>
        <p:spPr>
          <a:xfrm>
            <a:off x="0" y="-42863"/>
            <a:ext cx="9144000" cy="80486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US-Based </a:t>
            </a:r>
            <a:r>
              <a:rPr lang="en-US" altLang="en-US" sz="3600" dirty="0" smtClean="0"/>
              <a:t>EIC Proposals</a:t>
            </a:r>
            <a:endParaRPr lang="en-US" altLang="en-US" sz="3600" dirty="0"/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/>
          <a:lstStyle/>
          <a:p>
            <a:fld id="{B9A5DFB4-3D23-4866-8D46-AE36D04BFD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85" y="828942"/>
            <a:ext cx="6878479" cy="45196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13824" y="4442295"/>
            <a:ext cx="912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JLEIC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901" y="3297599"/>
            <a:ext cx="6007100" cy="3147728"/>
          </a:xfrm>
          <a:prstGeom prst="rect">
            <a:avLst/>
          </a:prstGeom>
        </p:spPr>
      </p:pic>
      <p:pic>
        <p:nvPicPr>
          <p:cNvPr id="8" name="Picture 7" descr="JLEIClogo_draft-0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8679" y="5533207"/>
            <a:ext cx="840382" cy="3588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12664" y="858140"/>
            <a:ext cx="1692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Brookhaven Lab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Long Island, NY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6922" y="5798996"/>
            <a:ext cx="1959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Jefferson Lab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Newport News, VA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NNPSS Lectures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99052" y="5111"/>
            <a:ext cx="876387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Comparison JLEIC and eRHIC (Jan. 2017)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2193933" y="6459713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alibri"/>
              </a:rPr>
              <a:t>NNPSS Lectures 2017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853479" y="6445327"/>
            <a:ext cx="2133600" cy="365125"/>
          </a:xfrm>
          <a:prstGeom prst="rect">
            <a:avLst/>
          </a:prstGeom>
        </p:spPr>
        <p:txBody>
          <a:bodyPr/>
          <a:lstStyle/>
          <a:p>
            <a:fld id="{B9A5DFB4-3D23-4866-8D46-AE36D04BFD7D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61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68" y="5969239"/>
            <a:ext cx="82824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*eRHIC parameters taken from F. 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</a:rPr>
              <a:t>Willike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slides (F. 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</a:rPr>
              <a:t>Pilat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talk) from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2"/>
              </a:rPr>
              <a:t>EIC opportunities meeting for INFN, Genova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 (17 January, 2017)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647" y="6168328"/>
            <a:ext cx="47720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JLEIC parameters can be found at </a:t>
            </a:r>
            <a:r>
              <a:rPr lang="en-US" sz="1200" dirty="0" smtClean="0">
                <a:solidFill>
                  <a:prstClr val="black"/>
                </a:solidFill>
                <a:latin typeface="Calibri"/>
                <a:hlinkClick r:id="rId3"/>
              </a:rPr>
              <a:t>eic.jlab.org/wiki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(January, 2017 update)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163616" y="1051146"/>
            <a:ext cx="11687" cy="44164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175303" y="5496772"/>
            <a:ext cx="524835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008863" y="4094368"/>
            <a:ext cx="1664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997176" y="2309866"/>
            <a:ext cx="1664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671222" y="5467574"/>
            <a:ext cx="0" cy="1820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280585" y="5482173"/>
            <a:ext cx="0" cy="1820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854030" y="5467574"/>
            <a:ext cx="0" cy="1820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475334" y="3941809"/>
            <a:ext cx="57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10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33</a:t>
            </a:r>
            <a:endParaRPr lang="en-US" baseline="30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17429" y="2096002"/>
            <a:ext cx="57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10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34</a:t>
            </a:r>
            <a:endParaRPr lang="en-US" baseline="30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695516" y="29822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61895" y="5599907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50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98163" y="564221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100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540020" y="562761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150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278328" y="2988352"/>
            <a:ext cx="2024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Luminosity [cm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-2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s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-1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]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321470" y="5599907"/>
            <a:ext cx="975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√s [GeV]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094825" y="3941809"/>
            <a:ext cx="3415999" cy="1459925"/>
          </a:xfrm>
          <a:custGeom>
            <a:avLst/>
            <a:gdLst>
              <a:gd name="connsiteX0" fmla="*/ 0 w 3415999"/>
              <a:gd name="connsiteY0" fmla="*/ 1459925 h 1459925"/>
              <a:gd name="connsiteX1" fmla="*/ 1051077 w 3415999"/>
              <a:gd name="connsiteY1" fmla="*/ 408779 h 1459925"/>
              <a:gd name="connsiteX2" fmla="*/ 1518222 w 3415999"/>
              <a:gd name="connsiteY2" fmla="*/ 160591 h 1459925"/>
              <a:gd name="connsiteX3" fmla="*/ 1883179 w 3415999"/>
              <a:gd name="connsiteY3" fmla="*/ 72996 h 1459925"/>
              <a:gd name="connsiteX4" fmla="*/ 2248136 w 3415999"/>
              <a:gd name="connsiteY4" fmla="*/ 0 h 1459925"/>
              <a:gd name="connsiteX5" fmla="*/ 3415999 w 3415999"/>
              <a:gd name="connsiteY5" fmla="*/ 978150 h 1459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5999" h="1459925">
                <a:moveTo>
                  <a:pt x="0" y="1459925"/>
                </a:moveTo>
                <a:lnTo>
                  <a:pt x="1051077" y="408779"/>
                </a:lnTo>
                <a:lnTo>
                  <a:pt x="1518222" y="160591"/>
                </a:lnTo>
                <a:lnTo>
                  <a:pt x="1883179" y="72996"/>
                </a:lnTo>
                <a:lnTo>
                  <a:pt x="2248136" y="0"/>
                </a:lnTo>
                <a:lnTo>
                  <a:pt x="3415999" y="978150"/>
                </a:lnTo>
              </a:path>
            </a:pathLst>
          </a:cu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197013" y="3898011"/>
            <a:ext cx="3328409" cy="978150"/>
          </a:xfrm>
          <a:custGeom>
            <a:avLst/>
            <a:gdLst>
              <a:gd name="connsiteX0" fmla="*/ 0 w 3328409"/>
              <a:gd name="connsiteY0" fmla="*/ 525573 h 978150"/>
              <a:gd name="connsiteX1" fmla="*/ 1255453 w 3328409"/>
              <a:gd name="connsiteY1" fmla="*/ 14599 h 978150"/>
              <a:gd name="connsiteX2" fmla="*/ 2744478 w 3328409"/>
              <a:gd name="connsiteY2" fmla="*/ 0 h 978150"/>
              <a:gd name="connsiteX3" fmla="*/ 3065640 w 3328409"/>
              <a:gd name="connsiteY3" fmla="*/ 423378 h 978150"/>
              <a:gd name="connsiteX4" fmla="*/ 3328409 w 3328409"/>
              <a:gd name="connsiteY4" fmla="*/ 978150 h 978150"/>
              <a:gd name="connsiteX5" fmla="*/ 3328409 w 3328409"/>
              <a:gd name="connsiteY5" fmla="*/ 978150 h 978150"/>
              <a:gd name="connsiteX6" fmla="*/ 3328409 w 3328409"/>
              <a:gd name="connsiteY6" fmla="*/ 978150 h 97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8409" h="978150">
                <a:moveTo>
                  <a:pt x="0" y="525573"/>
                </a:moveTo>
                <a:lnTo>
                  <a:pt x="1255453" y="14599"/>
                </a:lnTo>
                <a:lnTo>
                  <a:pt x="2744478" y="0"/>
                </a:lnTo>
                <a:lnTo>
                  <a:pt x="3065640" y="423378"/>
                </a:lnTo>
                <a:lnTo>
                  <a:pt x="3328409" y="978150"/>
                </a:lnTo>
                <a:lnTo>
                  <a:pt x="3328409" y="978150"/>
                </a:lnTo>
                <a:lnTo>
                  <a:pt x="3328409" y="978150"/>
                </a:lnTo>
              </a:path>
            </a:pathLst>
          </a:cu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613082" y="1927111"/>
            <a:ext cx="4291895" cy="1824907"/>
          </a:xfrm>
          <a:custGeom>
            <a:avLst/>
            <a:gdLst>
              <a:gd name="connsiteX0" fmla="*/ 0 w 4291895"/>
              <a:gd name="connsiteY0" fmla="*/ 1386930 h 1824907"/>
              <a:gd name="connsiteX1" fmla="*/ 204376 w 4291895"/>
              <a:gd name="connsiteY1" fmla="*/ 934353 h 1824907"/>
              <a:gd name="connsiteX2" fmla="*/ 1970768 w 4291895"/>
              <a:gd name="connsiteY2" fmla="*/ 0 h 1824907"/>
              <a:gd name="connsiteX3" fmla="*/ 2788272 w 4291895"/>
              <a:gd name="connsiteY3" fmla="*/ 14600 h 1824907"/>
              <a:gd name="connsiteX4" fmla="*/ 4291895 w 4291895"/>
              <a:gd name="connsiteY4" fmla="*/ 1824907 h 182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1895" h="1824907">
                <a:moveTo>
                  <a:pt x="0" y="1386930"/>
                </a:moveTo>
                <a:lnTo>
                  <a:pt x="204376" y="934353"/>
                </a:lnTo>
                <a:lnTo>
                  <a:pt x="1970768" y="0"/>
                </a:lnTo>
                <a:lnTo>
                  <a:pt x="2788272" y="14600"/>
                </a:lnTo>
                <a:lnTo>
                  <a:pt x="4291895" y="1824907"/>
                </a:lnTo>
              </a:path>
            </a:pathLst>
          </a:cu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2715270" y="1708118"/>
            <a:ext cx="1372239" cy="1693513"/>
          </a:xfrm>
          <a:custGeom>
            <a:avLst/>
            <a:gdLst>
              <a:gd name="connsiteX0" fmla="*/ 0 w 1372239"/>
              <a:gd name="connsiteY0" fmla="*/ 1693513 h 1693513"/>
              <a:gd name="connsiteX1" fmla="*/ 204376 w 1372239"/>
              <a:gd name="connsiteY1" fmla="*/ 875955 h 1693513"/>
              <a:gd name="connsiteX2" fmla="*/ 437949 w 1372239"/>
              <a:gd name="connsiteY2" fmla="*/ 218989 h 1693513"/>
              <a:gd name="connsiteX3" fmla="*/ 569333 w 1372239"/>
              <a:gd name="connsiteY3" fmla="*/ 0 h 1693513"/>
              <a:gd name="connsiteX4" fmla="*/ 773709 w 1372239"/>
              <a:gd name="connsiteY4" fmla="*/ 87595 h 1693513"/>
              <a:gd name="connsiteX5" fmla="*/ 948888 w 1372239"/>
              <a:gd name="connsiteY5" fmla="*/ 189790 h 1693513"/>
              <a:gd name="connsiteX6" fmla="*/ 1153264 w 1372239"/>
              <a:gd name="connsiteY6" fmla="*/ 671566 h 1693513"/>
              <a:gd name="connsiteX7" fmla="*/ 1372239 w 1372239"/>
              <a:gd name="connsiteY7" fmla="*/ 1080345 h 1693513"/>
              <a:gd name="connsiteX8" fmla="*/ 1372239 w 1372239"/>
              <a:gd name="connsiteY8" fmla="*/ 1080345 h 1693513"/>
              <a:gd name="connsiteX9" fmla="*/ 1372239 w 1372239"/>
              <a:gd name="connsiteY9" fmla="*/ 1080345 h 169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2239" h="1693513">
                <a:moveTo>
                  <a:pt x="0" y="1693513"/>
                </a:moveTo>
                <a:lnTo>
                  <a:pt x="204376" y="875955"/>
                </a:lnTo>
                <a:lnTo>
                  <a:pt x="437949" y="218989"/>
                </a:lnTo>
                <a:lnTo>
                  <a:pt x="569333" y="0"/>
                </a:lnTo>
                <a:lnTo>
                  <a:pt x="773709" y="87595"/>
                </a:lnTo>
                <a:lnTo>
                  <a:pt x="948888" y="189790"/>
                </a:lnTo>
                <a:lnTo>
                  <a:pt x="1153264" y="671566"/>
                </a:lnTo>
                <a:lnTo>
                  <a:pt x="1372239" y="1080345"/>
                </a:lnTo>
                <a:lnTo>
                  <a:pt x="1372239" y="1080345"/>
                </a:lnTo>
                <a:lnTo>
                  <a:pt x="1372239" y="1080345"/>
                </a:lnTo>
              </a:path>
            </a:pathLst>
          </a:cu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270005" y="1167945"/>
            <a:ext cx="3313810" cy="1970900"/>
          </a:xfrm>
          <a:custGeom>
            <a:avLst/>
            <a:gdLst>
              <a:gd name="connsiteX0" fmla="*/ 0 w 3313810"/>
              <a:gd name="connsiteY0" fmla="*/ 554772 h 1970900"/>
              <a:gd name="connsiteX1" fmla="*/ 364957 w 3313810"/>
              <a:gd name="connsiteY1" fmla="*/ 291986 h 1970900"/>
              <a:gd name="connsiteX2" fmla="*/ 759111 w 3313810"/>
              <a:gd name="connsiteY2" fmla="*/ 102195 h 1970900"/>
              <a:gd name="connsiteX3" fmla="*/ 992683 w 3313810"/>
              <a:gd name="connsiteY3" fmla="*/ 0 h 1970900"/>
              <a:gd name="connsiteX4" fmla="*/ 1328444 w 3313810"/>
              <a:gd name="connsiteY4" fmla="*/ 72997 h 1970900"/>
              <a:gd name="connsiteX5" fmla="*/ 1620409 w 3313810"/>
              <a:gd name="connsiteY5" fmla="*/ 175192 h 1970900"/>
              <a:gd name="connsiteX6" fmla="*/ 2175144 w 3313810"/>
              <a:gd name="connsiteY6" fmla="*/ 700765 h 1970900"/>
              <a:gd name="connsiteX7" fmla="*/ 2817469 w 3313810"/>
              <a:gd name="connsiteY7" fmla="*/ 1343132 h 1970900"/>
              <a:gd name="connsiteX8" fmla="*/ 3313810 w 3313810"/>
              <a:gd name="connsiteY8" fmla="*/ 1970900 h 197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3810" h="1970900">
                <a:moveTo>
                  <a:pt x="0" y="554772"/>
                </a:moveTo>
                <a:lnTo>
                  <a:pt x="364957" y="291986"/>
                </a:lnTo>
                <a:lnTo>
                  <a:pt x="759111" y="102195"/>
                </a:lnTo>
                <a:lnTo>
                  <a:pt x="992683" y="0"/>
                </a:lnTo>
                <a:lnTo>
                  <a:pt x="1328444" y="72997"/>
                </a:lnTo>
                <a:lnTo>
                  <a:pt x="1620409" y="175192"/>
                </a:lnTo>
                <a:lnTo>
                  <a:pt x="2175144" y="700765"/>
                </a:lnTo>
                <a:lnTo>
                  <a:pt x="2817469" y="1343132"/>
                </a:lnTo>
                <a:lnTo>
                  <a:pt x="3313810" y="1970900"/>
                </a:lnTo>
              </a:path>
            </a:pathLst>
          </a:cu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335728" y="1927111"/>
            <a:ext cx="6872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Calibri"/>
              </a:rPr>
              <a:t>JLEIC 3T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375997" y="1167945"/>
            <a:ext cx="7652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Calibri"/>
              </a:rPr>
              <a:t>JLEIC 12T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968713" y="4420908"/>
            <a:ext cx="118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prstClr val="black"/>
                </a:solidFill>
                <a:latin typeface="Calibri"/>
              </a:rPr>
              <a:t>eRHIC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 low-risk*</a:t>
            </a:r>
          </a:p>
          <a:p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(ring-ring)</a:t>
            </a:r>
            <a:endParaRPr lang="en-US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578626" y="3853217"/>
            <a:ext cx="118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prstClr val="black"/>
                </a:solidFill>
                <a:latin typeface="Calibri"/>
              </a:rPr>
              <a:t>eRHIC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 low-risk*</a:t>
            </a:r>
          </a:p>
          <a:p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sz="1200" b="1" dirty="0" err="1" smtClean="0">
                <a:solidFill>
                  <a:prstClr val="black"/>
                </a:solidFill>
                <a:latin typeface="Calibri"/>
              </a:rPr>
              <a:t>linac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-ring)</a:t>
            </a:r>
            <a:endParaRPr lang="en-US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313030" y="2097097"/>
            <a:ext cx="1240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prstClr val="black"/>
                </a:solidFill>
                <a:latin typeface="Calibri"/>
              </a:rPr>
              <a:t>eRHIC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 Ultimate*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8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>
          <a:xfrm>
            <a:off x="0" y="11567"/>
            <a:ext cx="9144000" cy="643753"/>
          </a:xfrm>
          <a:prstGeom prst="rect">
            <a:avLst/>
          </a:prstGeom>
        </p:spPr>
        <p:txBody>
          <a:bodyPr/>
          <a:lstStyle/>
          <a:p>
            <a:pPr algn="ctr" defTabSz="457200" fontAlgn="auto">
              <a:spcAft>
                <a:spcPts val="0"/>
              </a:spcAft>
              <a:defRPr/>
            </a:pPr>
            <a:endParaRPr lang="en-US" altLang="en-US" sz="2800" b="1" dirty="0">
              <a:solidFill>
                <a:srgbClr val="0000FF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9362" t="22651" r="18969" b="18057"/>
          <a:stretch/>
        </p:blipFill>
        <p:spPr bwMode="auto">
          <a:xfrm>
            <a:off x="872835" y="2052113"/>
            <a:ext cx="7471065" cy="45469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0543" y="1393101"/>
            <a:ext cx="4528134" cy="72571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is-IS" sz="1800" dirty="0" smtClean="0">
                <a:solidFill>
                  <a:prstClr val="black"/>
                </a:solidFill>
              </a:rPr>
              <a:t>692 </a:t>
            </a:r>
            <a:r>
              <a:rPr lang="is-IS" sz="1800" dirty="0">
                <a:solidFill>
                  <a:prstClr val="black"/>
                </a:solidFill>
              </a:rPr>
              <a:t>collaborators, </a:t>
            </a:r>
            <a:r>
              <a:rPr lang="is-IS" sz="1800" dirty="0" smtClean="0">
                <a:solidFill>
                  <a:prstClr val="black"/>
                </a:solidFill>
              </a:rPr>
              <a:t>29 </a:t>
            </a:r>
            <a:r>
              <a:rPr lang="is-IS" sz="1800" dirty="0">
                <a:solidFill>
                  <a:prstClr val="black"/>
                </a:solidFill>
              </a:rPr>
              <a:t>countries, </a:t>
            </a:r>
            <a:r>
              <a:rPr lang="is-IS" sz="1800" dirty="0" smtClean="0">
                <a:solidFill>
                  <a:prstClr val="black"/>
                </a:solidFill>
              </a:rPr>
              <a:t>157 </a:t>
            </a:r>
            <a:r>
              <a:rPr lang="is-IS" sz="1800" dirty="0">
                <a:solidFill>
                  <a:prstClr val="black"/>
                </a:solidFill>
              </a:rPr>
              <a:t>institutions... </a:t>
            </a:r>
            <a:r>
              <a:rPr lang="is-IS" sz="1800" dirty="0" smtClean="0">
                <a:solidFill>
                  <a:prstClr val="black"/>
                </a:solidFill>
              </a:rPr>
              <a:t>(June </a:t>
            </a:r>
            <a:r>
              <a:rPr lang="is-IS" sz="1800" dirty="0">
                <a:solidFill>
                  <a:prstClr val="black"/>
                </a:solidFill>
              </a:rPr>
              <a:t>7</a:t>
            </a:r>
            <a:r>
              <a:rPr lang="is-IS" sz="1800" dirty="0" smtClean="0">
                <a:solidFill>
                  <a:prstClr val="black"/>
                </a:solidFill>
              </a:rPr>
              <a:t>, </a:t>
            </a:r>
            <a:r>
              <a:rPr lang="is-IS" sz="1800" dirty="0">
                <a:solidFill>
                  <a:prstClr val="black"/>
                </a:solidFill>
              </a:rPr>
              <a:t>2017)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0750" y="2051125"/>
            <a:ext cx="3065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Map of institution’s locations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0712" y="1116102"/>
            <a:ext cx="23182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(no students included as of yet)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730213"/>
            <a:ext cx="3543300" cy="258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4908" y="674233"/>
            <a:ext cx="3968266" cy="369332"/>
          </a:xfrm>
          <a:prstGeom prst="rect">
            <a:avLst/>
          </a:prstGeom>
          <a:ln w="254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n-US" altLang="en-US" sz="1800" b="1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The EIC Users Group: </a:t>
            </a:r>
            <a:r>
              <a:rPr lang="en-US" altLang="en-US" sz="1800" b="1" dirty="0">
                <a:solidFill>
                  <a:srgbClr val="0000FF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EICUG.ORG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048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Worldwide Interest in EIC Physics</a:t>
            </a:r>
            <a:endParaRPr lang="en-US" sz="3200" b="1" dirty="0">
              <a:solidFill>
                <a:prstClr val="black"/>
              </a:solidFill>
              <a:latin typeface="Calibri"/>
              <a:ea typeface="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70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78367" y="797448"/>
          <a:ext cx="8875559" cy="5782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39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400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614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849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7511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5786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Dynamical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System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Fundamental</a:t>
                      </a:r>
                    </a:p>
                    <a:p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Known</a:t>
                      </a:r>
                      <a:r>
                        <a:rPr lang="en-US" sz="1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Unknowns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Breakthrough Structure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Probes (Date)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Sciences,</a:t>
                      </a:r>
                    </a:p>
                    <a:p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Frontiers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56951"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 smtClean="0">
                        <a:solidFill>
                          <a:srgbClr val="33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600" dirty="0">
                        <a:solidFill>
                          <a:srgbClr val="33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62446"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04784">
                <a:tc>
                  <a:txBody>
                    <a:bodyPr/>
                    <a:lstStyle/>
                    <a:p>
                      <a:endParaRPr lang="en-US" sz="16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aseline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6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33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aseline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itle 5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EIC: A Portal to a New Frontier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4226" y="2084601"/>
            <a:ext cx="1492638" cy="83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204" y="1922867"/>
            <a:ext cx="978459" cy="960538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0927" y="2064592"/>
            <a:ext cx="971380" cy="9272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997" y="3682439"/>
            <a:ext cx="1286876" cy="8361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755" y="3730525"/>
            <a:ext cx="1423343" cy="5777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163" y="2247109"/>
            <a:ext cx="1269302" cy="6473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090" y="2214997"/>
            <a:ext cx="1267948" cy="6796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420" y="3615263"/>
            <a:ext cx="1229727" cy="924755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7652" y="5245899"/>
            <a:ext cx="1592732" cy="20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55" y="5347319"/>
            <a:ext cx="1088499" cy="110145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313" y="5418437"/>
            <a:ext cx="1098419" cy="872767"/>
          </a:xfrm>
          <a:prstGeom prst="rect">
            <a:avLst/>
          </a:prstGeom>
        </p:spPr>
      </p:pic>
      <p:pic>
        <p:nvPicPr>
          <p:cNvPr id="26" name="Picture 64" descr="Complex.pd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8929" y="4966135"/>
            <a:ext cx="1286514" cy="55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4651819" y="2085994"/>
            <a:ext cx="527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1801</a:t>
            </a:r>
            <a:endParaRPr lang="en-US" sz="12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88392" y="2259551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DNA</a:t>
            </a:r>
            <a:endParaRPr lang="en-US" sz="12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833" y="5370265"/>
            <a:ext cx="1542390" cy="1028260"/>
          </a:xfrm>
          <a:prstGeom prst="rect">
            <a:avLst/>
          </a:prstGeom>
        </p:spPr>
      </p:pic>
      <p:pic>
        <p:nvPicPr>
          <p:cNvPr id="6" name="Picture 5" descr="gluon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751" y="5591958"/>
            <a:ext cx="1604633" cy="12660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081" y="5904670"/>
            <a:ext cx="984796" cy="6308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862" y="6291204"/>
            <a:ext cx="157572" cy="157572"/>
          </a:xfrm>
          <a:prstGeom prst="rect">
            <a:avLst/>
          </a:prstGeom>
        </p:spPr>
      </p:pic>
      <p:pic>
        <p:nvPicPr>
          <p:cNvPr id="22" name="Picture 21" descr="P&amp;W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225" y="3873249"/>
            <a:ext cx="1265260" cy="645367"/>
          </a:xfrm>
          <a:prstGeom prst="rect">
            <a:avLst/>
          </a:prstGeom>
        </p:spPr>
      </p:pic>
      <p:pic>
        <p:nvPicPr>
          <p:cNvPr id="23" name="Picture 22" descr="wma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869" y="3870239"/>
            <a:ext cx="1418262" cy="68253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544777" y="3743091"/>
            <a:ext cx="8287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CMB 1965</a:t>
            </a:r>
            <a:endParaRPr lang="en-US" sz="12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pic>
        <p:nvPicPr>
          <p:cNvPr id="31" name="Picture 30" descr="WMAP_spacecraft.pn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7438" y="3397100"/>
            <a:ext cx="445992" cy="473139"/>
          </a:xfrm>
          <a:prstGeom prst="rect">
            <a:avLst/>
          </a:prstGeom>
        </p:spPr>
      </p:pic>
      <p:pic>
        <p:nvPicPr>
          <p:cNvPr id="33" name="Picture 32" descr="nucpot.gif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189" y="5669868"/>
            <a:ext cx="1525643" cy="883267"/>
          </a:xfrm>
          <a:prstGeom prst="rect">
            <a:avLst/>
          </a:prstGeom>
        </p:spPr>
      </p:pic>
      <p:pic>
        <p:nvPicPr>
          <p:cNvPr id="34" name="Picture 2" descr="cteq-pdfs-10gev2-liny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3624" y="5007335"/>
            <a:ext cx="907594" cy="60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362" y="2261637"/>
            <a:ext cx="541289" cy="54982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740214" y="5221062"/>
            <a:ext cx="496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2017</a:t>
            </a:r>
            <a:endParaRPr lang="en-US" sz="12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4755" y="1580940"/>
            <a:ext cx="729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Solids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44662" y="1547525"/>
            <a:ext cx="16963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Electromagnetism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Atoms</a:t>
            </a:r>
            <a:endParaRPr lang="en-US" sz="16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85834" y="1543293"/>
            <a:ext cx="1061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3366FF"/>
                </a:solidFill>
                <a:latin typeface="Calibri"/>
                <a:ea typeface=""/>
                <a:cs typeface=""/>
              </a:rPr>
              <a:t>Structure</a:t>
            </a:r>
            <a:endParaRPr lang="en-US" sz="1800" dirty="0">
              <a:solidFill>
                <a:srgbClr val="3366FF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88362" y="1547525"/>
            <a:ext cx="1373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X-ray Diffraction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(~1920)</a:t>
            </a:r>
            <a:endParaRPr lang="en-US" sz="14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45821" y="1489128"/>
            <a:ext cx="17028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Solid state physics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Molecular biology</a:t>
            </a:r>
            <a:endParaRPr lang="en-US" sz="16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5369" y="3022050"/>
            <a:ext cx="1011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Universe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30646" y="2963653"/>
            <a:ext cx="16639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General Relativity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Standard Model</a:t>
            </a:r>
            <a:endParaRPr lang="en-US" sz="16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629189" y="2905257"/>
            <a:ext cx="16752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Quantum Gravity,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Dark matter, Dark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energy. </a:t>
            </a:r>
            <a:r>
              <a:rPr lang="en-US" sz="1600" dirty="0" smtClean="0">
                <a:solidFill>
                  <a:srgbClr val="3366FF"/>
                </a:solidFill>
                <a:latin typeface="Calibri"/>
                <a:ea typeface=""/>
                <a:cs typeface=""/>
              </a:rPr>
              <a:t>Structure</a:t>
            </a:r>
            <a:endParaRPr lang="en-US" sz="1600" dirty="0">
              <a:solidFill>
                <a:srgbClr val="3366FF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488362" y="2982610"/>
            <a:ext cx="1802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Large Scale Surveys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CMB Probes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(~2000)</a:t>
            </a:r>
            <a:endParaRPr lang="en-US" sz="16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345821" y="2963653"/>
            <a:ext cx="12033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Precision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Observational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Cosmology</a:t>
            </a:r>
            <a:endParaRPr lang="en-US" sz="14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21387" y="4538179"/>
            <a:ext cx="1458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Nuclei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and Nucleons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730646" y="4540372"/>
            <a:ext cx="17620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Perturbative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QCD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Quarks and Gluons</a:t>
            </a:r>
            <a:endParaRPr lang="en-US" sz="16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65458" y="4525773"/>
            <a:ext cx="1826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Non-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perturbative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QCD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srgbClr val="3366FF"/>
                </a:solidFill>
                <a:latin typeface="Calibri"/>
                <a:ea typeface=""/>
                <a:cs typeface=""/>
              </a:rPr>
              <a:t>Stucture</a:t>
            </a:r>
            <a:endParaRPr lang="en-US" sz="1400" dirty="0">
              <a:solidFill>
                <a:srgbClr val="3366FF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493175" y="4540371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0000"/>
                </a:solidFill>
                <a:latin typeface="Calibri"/>
                <a:ea typeface=""/>
                <a:cs typeface=""/>
              </a:rPr>
              <a:t>Electron-Ion Collider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0000"/>
                </a:solidFill>
                <a:latin typeface="Calibri"/>
                <a:ea typeface=""/>
                <a:cs typeface=""/>
              </a:rPr>
              <a:t>(2030)</a:t>
            </a:r>
            <a:endParaRPr lang="en-US" sz="1200" dirty="0">
              <a:solidFill>
                <a:srgbClr val="FF0000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290558" y="4613394"/>
            <a:ext cx="1639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  <a:ea typeface=""/>
                <a:cs typeface=""/>
              </a:rPr>
              <a:t>Structural QCD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  <a:ea typeface=""/>
                <a:cs typeface=""/>
              </a:rPr>
              <a:t>Nuclear Physics</a:t>
            </a:r>
            <a:endParaRPr lang="en-US" sz="1800" dirty="0">
              <a:solidFill>
                <a:srgbClr val="FF0000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July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76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  <p:bldP spid="36" grpId="0"/>
      <p:bldP spid="4" grpId="0"/>
      <p:bldP spid="12" grpId="0"/>
      <p:bldP spid="13" grpId="0"/>
      <p:bldP spid="21" grpId="0"/>
      <p:bldP spid="24" grpId="0"/>
      <p:bldP spid="29" grpId="0"/>
      <p:bldP spid="32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04664"/>
            <a:ext cx="5910794" cy="32990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82254" y="4077072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7030A0"/>
                </a:solidFill>
              </a:rPr>
              <a:t>Questions?....</a:t>
            </a:r>
            <a:endParaRPr lang="en-US" sz="32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02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1772816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Backups!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28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n_over_p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112418"/>
            <a:ext cx="6101042" cy="4836862"/>
          </a:xfrm>
          <a:prstGeom prst="rect">
            <a:avLst/>
          </a:prstGeom>
        </p:spPr>
      </p:pic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228600" y="116632"/>
            <a:ext cx="849312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" pitchFamily="84" charset="0"/>
                <a:ea typeface="Arial" pitchFamily="84" charset="0"/>
                <a:cs typeface="Arial" pitchFamily="84" charset="0"/>
              </a:rPr>
              <a:t>Neutron</a:t>
            </a:r>
            <a:r>
              <a:rPr lang="en-US" dirty="0">
                <a:solidFill>
                  <a:srgbClr val="660066"/>
                </a:solidFill>
                <a:latin typeface="Times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en-US" dirty="0" smtClean="0">
                <a:solidFill>
                  <a:srgbClr val="660066"/>
                </a:solidFill>
                <a:latin typeface="Times" pitchFamily="84" charset="0"/>
                <a:ea typeface="Arial" pitchFamily="84" charset="0"/>
                <a:cs typeface="Arial" pitchFamily="84" charset="0"/>
              </a:rPr>
              <a:t>Structure Function </a:t>
            </a:r>
            <a:r>
              <a:rPr lang="en-US" dirty="0" smtClean="0">
                <a:latin typeface="Times" pitchFamily="84" charset="0"/>
                <a:ea typeface="Arial" pitchFamily="84" charset="0"/>
                <a:cs typeface="Arial" pitchFamily="84" charset="0"/>
              </a:rPr>
              <a:t>provides </a:t>
            </a:r>
            <a:r>
              <a:rPr lang="en-US" dirty="0">
                <a:latin typeface="Times" pitchFamily="84" charset="0"/>
                <a:ea typeface="Arial" pitchFamily="84" charset="0"/>
                <a:cs typeface="Arial" pitchFamily="84" charset="0"/>
              </a:rPr>
              <a:t>access to d(x</a:t>
            </a:r>
            <a:r>
              <a:rPr lang="en-US" dirty="0" smtClean="0">
                <a:latin typeface="Times" pitchFamily="84" charset="0"/>
                <a:ea typeface="Arial" pitchFamily="84" charset="0"/>
                <a:cs typeface="Arial" pitchFamily="84" charset="0"/>
              </a:rPr>
              <a:t>) PDF</a:t>
            </a:r>
            <a:endParaRPr lang="en-US" sz="2800" dirty="0">
              <a:solidFill>
                <a:srgbClr val="0033CC"/>
              </a:solidFill>
              <a:latin typeface="Chalkboard" pitchFamily="84" charset="0"/>
              <a:ea typeface="Arial" pitchFamily="84" charset="0"/>
              <a:cs typeface="Arial" pitchFamily="84" charset="0"/>
            </a:endParaRPr>
          </a:p>
          <a:p>
            <a:endParaRPr lang="en-US" sz="2800" dirty="0">
              <a:solidFill>
                <a:srgbClr val="0033CC"/>
              </a:solidFill>
              <a:latin typeface="Chalkboard" pitchFamily="84" charset="0"/>
              <a:ea typeface="Arial" pitchFamily="84" charset="0"/>
              <a:cs typeface="Arial" pitchFamily="84" charset="0"/>
            </a:endParaRPr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4953000" y="5730875"/>
            <a:ext cx="419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srgbClr val="800080"/>
              </a:solidFill>
              <a:latin typeface="Chalkboard" pitchFamily="84" charset="0"/>
              <a:ea typeface="Arial" pitchFamily="84" charset="0"/>
              <a:cs typeface="Arial" pitchFamily="84" charset="0"/>
            </a:endParaRPr>
          </a:p>
        </p:txBody>
      </p:sp>
      <p:grpSp>
        <p:nvGrpSpPr>
          <p:cNvPr id="9" name="Group 1"/>
          <p:cNvGrpSpPr>
            <a:grpSpLocks/>
          </p:cNvGrpSpPr>
          <p:nvPr/>
        </p:nvGrpSpPr>
        <p:grpSpPr bwMode="auto">
          <a:xfrm>
            <a:off x="179512" y="1337320"/>
            <a:ext cx="3373636" cy="3819872"/>
            <a:chOff x="5029200" y="657035"/>
            <a:chExt cx="3949700" cy="4132453"/>
          </a:xfrm>
        </p:grpSpPr>
        <p:grpSp>
          <p:nvGrpSpPr>
            <p:cNvPr id="10" name="Group 4"/>
            <p:cNvGrpSpPr>
              <a:grpSpLocks/>
            </p:cNvGrpSpPr>
            <p:nvPr/>
          </p:nvGrpSpPr>
          <p:grpSpPr bwMode="auto">
            <a:xfrm>
              <a:off x="5029200" y="1447800"/>
              <a:ext cx="3949700" cy="3341688"/>
              <a:chOff x="377" y="818"/>
              <a:chExt cx="2592" cy="2105"/>
            </a:xfrm>
          </p:grpSpPr>
          <p:pic>
            <p:nvPicPr>
              <p:cNvPr id="12" name="Picture 5" descr="txp_fig"/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" y="818"/>
                <a:ext cx="2576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6" descr="txp_fig"/>
              <p:cNvPicPr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" y="1529"/>
                <a:ext cx="2587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7" descr="txp_fig"/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8" y="2610"/>
                <a:ext cx="717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8" descr="txp_fig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6" y="2601"/>
                <a:ext cx="1178" cy="3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9" descr="txp_fig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" y="2036"/>
                <a:ext cx="1689" cy="3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10" descr="txp_fig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" y="1304"/>
                <a:ext cx="1344" cy="1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1" name="Text Box 43"/>
            <p:cNvSpPr txBox="1">
              <a:spLocks noChangeArrowheads="1"/>
            </p:cNvSpPr>
            <p:nvPr/>
          </p:nvSpPr>
          <p:spPr bwMode="auto">
            <a:xfrm>
              <a:off x="6096000" y="657035"/>
              <a:ext cx="2307630" cy="499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9900CC"/>
                  </a:solidFill>
                </a:rPr>
                <a:t>Parton </a:t>
              </a:r>
              <a:r>
                <a:rPr lang="en-US" dirty="0" smtClean="0">
                  <a:solidFill>
                    <a:srgbClr val="9900CC"/>
                  </a:solidFill>
                </a:rPr>
                <a:t>model:</a:t>
              </a:r>
              <a:endParaRPr lang="en-US" dirty="0">
                <a:solidFill>
                  <a:srgbClr val="9900CC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339752" y="486916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66FF"/>
                </a:solidFill>
                <a:latin typeface="Calibri"/>
                <a:cs typeface="Calibri"/>
              </a:rPr>
              <a:t>u quark dominance, 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66FF"/>
                </a:solidFill>
                <a:latin typeface="Calibri"/>
                <a:cs typeface="Calibri"/>
              </a:rPr>
              <a:t>d/u </a:t>
            </a:r>
            <a:r>
              <a:rPr lang="en-US" sz="2000" dirty="0">
                <a:solidFill>
                  <a:srgbClr val="0066FF"/>
                </a:solidFill>
                <a:latin typeface="Calibri"/>
                <a:cs typeface="Calibri"/>
                <a:sym typeface="Symbol" charset="0"/>
              </a:rPr>
              <a:t></a:t>
            </a:r>
            <a:r>
              <a:rPr lang="en-US" sz="2000" dirty="0">
                <a:solidFill>
                  <a:srgbClr val="0066FF"/>
                </a:solidFill>
                <a:latin typeface="Calibri"/>
                <a:cs typeface="Calibri"/>
              </a:rPr>
              <a:t>0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66FF"/>
                </a:solidFill>
                <a:latin typeface="Calibri"/>
                <a:cs typeface="Calibri"/>
              </a:rPr>
              <a:t>F</a:t>
            </a:r>
            <a:r>
              <a:rPr lang="en-US" sz="2000" baseline="-25000" dirty="0">
                <a:solidFill>
                  <a:srgbClr val="0066FF"/>
                </a:solidFill>
                <a:latin typeface="Calibri"/>
                <a:cs typeface="Calibri"/>
              </a:rPr>
              <a:t>2</a:t>
            </a:r>
            <a:r>
              <a:rPr lang="en-US" sz="2000" baseline="30000" dirty="0">
                <a:solidFill>
                  <a:srgbClr val="0066FF"/>
                </a:solidFill>
                <a:latin typeface="Calibri"/>
                <a:cs typeface="Calibri"/>
              </a:rPr>
              <a:t>n</a:t>
            </a:r>
            <a:r>
              <a:rPr lang="en-US" sz="2000" dirty="0">
                <a:solidFill>
                  <a:srgbClr val="0066FF"/>
                </a:solidFill>
                <a:latin typeface="Calibri"/>
                <a:cs typeface="Calibri"/>
              </a:rPr>
              <a:t>/F</a:t>
            </a:r>
            <a:r>
              <a:rPr lang="en-US" sz="2000" baseline="-25000" dirty="0">
                <a:solidFill>
                  <a:srgbClr val="0066FF"/>
                </a:solidFill>
                <a:latin typeface="Calibri"/>
                <a:cs typeface="Calibri"/>
              </a:rPr>
              <a:t>2</a:t>
            </a:r>
            <a:r>
              <a:rPr lang="en-US" sz="2000" baseline="30000" dirty="0">
                <a:solidFill>
                  <a:srgbClr val="0066FF"/>
                </a:solidFill>
                <a:latin typeface="Calibri"/>
                <a:cs typeface="Calibri"/>
              </a:rPr>
              <a:t>p </a:t>
            </a:r>
            <a:r>
              <a:rPr lang="en-US" sz="2000" dirty="0">
                <a:solidFill>
                  <a:srgbClr val="0066FF"/>
                </a:solidFill>
                <a:latin typeface="Calibri"/>
                <a:cs typeface="Calibri"/>
                <a:sym typeface="Symbol" charset="0"/>
              </a:rPr>
              <a:t></a:t>
            </a:r>
            <a:endParaRPr lang="en-US" sz="2000" dirty="0">
              <a:solidFill>
                <a:srgbClr val="0066FF"/>
              </a:solidFill>
              <a:latin typeface="Calibri"/>
              <a:cs typeface="Calibri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7452320" y="3861048"/>
            <a:ext cx="1691680" cy="864096"/>
          </a:xfrm>
          <a:prstGeom prst="ellipse">
            <a:avLst/>
          </a:prstGeom>
          <a:noFill/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28592" y="119675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8000"/>
                </a:solidFill>
                <a:latin typeface="Calibri"/>
                <a:cs typeface="Calibri"/>
              </a:rPr>
              <a:t>sea 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quark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cs typeface="Calibri"/>
              </a:rPr>
              <a:t>dominance F</a:t>
            </a:r>
            <a:r>
              <a:rPr lang="en-US" sz="2000" baseline="-25000" dirty="0" smtClean="0">
                <a:solidFill>
                  <a:srgbClr val="008000"/>
                </a:solidFill>
                <a:latin typeface="Calibri"/>
                <a:cs typeface="Calibri"/>
              </a:rPr>
              <a:t>2</a:t>
            </a:r>
            <a:r>
              <a:rPr lang="en-US" sz="2000" baseline="30000" dirty="0" smtClean="0">
                <a:solidFill>
                  <a:srgbClr val="008000"/>
                </a:solidFill>
                <a:latin typeface="Calibri"/>
                <a:cs typeface="Calibri"/>
              </a:rPr>
              <a:t>n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/F</a:t>
            </a:r>
            <a:r>
              <a:rPr lang="en-US" sz="2000" baseline="-25000" dirty="0">
                <a:solidFill>
                  <a:srgbClr val="008000"/>
                </a:solidFill>
                <a:latin typeface="Calibri"/>
                <a:cs typeface="Calibri"/>
              </a:rPr>
              <a:t>2</a:t>
            </a:r>
            <a:r>
              <a:rPr lang="en-US" sz="2000" baseline="30000" dirty="0">
                <a:solidFill>
                  <a:srgbClr val="008000"/>
                </a:solidFill>
                <a:latin typeface="Calibri"/>
                <a:cs typeface="Calibri"/>
              </a:rPr>
              <a:t>p 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  <a:sym typeface="Symbol" charset="0"/>
              </a:rPr>
              <a:t>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cs typeface="Calibri"/>
                <a:sym typeface="Symbol" charset="0"/>
              </a:rPr>
              <a:t>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endParaRPr lang="en-US" sz="20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4355976" y="1628800"/>
            <a:ext cx="1691680" cy="864096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59433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ChangeArrowheads="1"/>
          </p:cNvSpPr>
          <p:nvPr/>
        </p:nvSpPr>
        <p:spPr bwMode="auto">
          <a:xfrm>
            <a:off x="143272" y="23991"/>
            <a:ext cx="1980456" cy="224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Clr>
                <a:srgbClr val="2426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dirty="0" smtClean="0">
                <a:solidFill>
                  <a:srgbClr val="0000FF"/>
                </a:solidFill>
                <a:latin typeface="Times New Roman" charset="0"/>
                <a:ea typeface="+mn-ea"/>
                <a:cs typeface="+mn-cs"/>
              </a:rPr>
              <a:t>Plan to run   in first 1-2 years of Hall B CLAS12</a:t>
            </a:r>
            <a:endParaRPr lang="en-GB" sz="2800" dirty="0">
              <a:solidFill>
                <a:srgbClr val="0000FF"/>
              </a:solidFill>
              <a:latin typeface="Times New Roman" charset="0"/>
              <a:ea typeface="+mn-ea"/>
              <a:cs typeface="+mn-cs"/>
            </a:endParaRPr>
          </a:p>
        </p:txBody>
      </p:sp>
      <p:pic>
        <p:nvPicPr>
          <p:cNvPr id="6185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655638"/>
            <a:ext cx="2099135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8502" name="Rectangle 6"/>
          <p:cNvSpPr>
            <a:spLocks noChangeArrowheads="1"/>
          </p:cNvSpPr>
          <p:nvPr/>
        </p:nvSpPr>
        <p:spPr bwMode="auto">
          <a:xfrm>
            <a:off x="2210829" y="51446"/>
            <a:ext cx="3655541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Clr>
                <a:srgbClr val="FF5050"/>
              </a:buClr>
              <a:buSzPct val="100000"/>
              <a:buFont typeface="Tahoma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660066"/>
                </a:solidFill>
                <a:latin typeface="Tahoma" charset="0"/>
                <a:ea typeface="+mn-ea"/>
                <a:cs typeface="+mn-cs"/>
              </a:rPr>
              <a:t>E12-06-</a:t>
            </a:r>
            <a:r>
              <a:rPr lang="en-GB" dirty="0" smtClean="0">
                <a:solidFill>
                  <a:srgbClr val="660066"/>
                </a:solidFill>
                <a:latin typeface="Tahoma" charset="0"/>
                <a:ea typeface="+mn-ea"/>
                <a:cs typeface="+mn-cs"/>
              </a:rPr>
              <a:t>113 “BONUS12</a:t>
            </a:r>
            <a:r>
              <a:rPr lang="en-GB" smtClean="0">
                <a:solidFill>
                  <a:srgbClr val="660066"/>
                </a:solidFill>
                <a:latin typeface="Tahoma" charset="0"/>
                <a:ea typeface="+mn-ea"/>
                <a:cs typeface="+mn-cs"/>
              </a:rPr>
              <a:t>” </a:t>
            </a:r>
            <a:endParaRPr lang="en-GB" b="1" dirty="0">
              <a:solidFill>
                <a:srgbClr val="66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+mn-ea"/>
              <a:cs typeface="+mn-cs"/>
            </a:endParaRPr>
          </a:p>
        </p:txBody>
      </p:sp>
      <p:sp>
        <p:nvSpPr>
          <p:cNvPr id="618503" name="Rectangle 7"/>
          <p:cNvSpPr>
            <a:spLocks noChangeArrowheads="1"/>
          </p:cNvSpPr>
          <p:nvPr/>
        </p:nvSpPr>
        <p:spPr bwMode="auto">
          <a:xfrm>
            <a:off x="177800" y="2362200"/>
            <a:ext cx="358140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marL="338138" indent="-338138" defTabSz="457200" fontAlgn="auto"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ahoma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GB" sz="18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Data taking of 35 days on D</a:t>
            </a:r>
            <a:r>
              <a:rPr lang="en-GB" sz="1800" baseline="-250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2</a:t>
            </a:r>
            <a:r>
              <a:rPr lang="en-GB" sz="18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 and 5 days on H</a:t>
            </a:r>
            <a:r>
              <a:rPr lang="en-GB" sz="1800" baseline="-250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2</a:t>
            </a:r>
            <a:r>
              <a:rPr lang="en-GB" sz="18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               with </a:t>
            </a:r>
            <a:r>
              <a:rPr lang="en-GB" sz="1800" dirty="0">
                <a:solidFill>
                  <a:srgbClr val="000000"/>
                </a:solidFill>
                <a:latin typeface="Times New Roman" charset="0"/>
                <a:ea typeface="+mn-ea"/>
                <a:cs typeface="+mn-cs"/>
              </a:rPr>
              <a:t>L</a:t>
            </a:r>
            <a:r>
              <a:rPr lang="en-GB" sz="18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 = 2</a:t>
            </a:r>
            <a:r>
              <a:rPr lang="en-GB" sz="8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 </a:t>
            </a:r>
            <a:r>
              <a:rPr lang="en-GB" sz="18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·</a:t>
            </a:r>
            <a:r>
              <a:rPr lang="en-GB" sz="8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 </a:t>
            </a:r>
            <a:r>
              <a:rPr lang="en-GB" sz="18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10</a:t>
            </a:r>
            <a:r>
              <a:rPr lang="en-GB" sz="8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 </a:t>
            </a:r>
            <a:r>
              <a:rPr lang="en-GB" sz="1800" baseline="300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34</a:t>
            </a:r>
            <a:r>
              <a:rPr lang="en-GB" sz="18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 cm</a:t>
            </a:r>
            <a:r>
              <a:rPr lang="en-GB" sz="1800" baseline="300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-2</a:t>
            </a:r>
            <a:r>
              <a:rPr lang="en-GB" sz="18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 sec</a:t>
            </a:r>
            <a:r>
              <a:rPr lang="en-GB" sz="1800" baseline="300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-1</a:t>
            </a:r>
          </a:p>
          <a:p>
            <a:pPr marL="338138" indent="-338138" defTabSz="457200" fontAlgn="auto"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ahoma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GB" sz="1800" b="1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Planned</a:t>
            </a:r>
            <a:r>
              <a:rPr lang="en-GB" sz="18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BoNuS</a:t>
            </a:r>
            <a:r>
              <a:rPr lang="en-GB" sz="18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 detector DAQ and trigger </a:t>
            </a:r>
            <a:r>
              <a:rPr lang="en-GB" sz="1800" b="1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upgrade</a:t>
            </a:r>
            <a:r>
              <a:rPr lang="en-GB" sz="18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 </a:t>
            </a:r>
          </a:p>
          <a:p>
            <a:pPr marL="338138" indent="-338138" defTabSz="457200" fontAlgn="auto"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ahoma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GB" sz="18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DIS region with </a:t>
            </a:r>
          </a:p>
          <a:p>
            <a:pPr marL="738188" lvl="1" indent="-280988" defTabSz="457200" fontAlgn="auto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ahoma" charset="0"/>
              <a:buChar char="–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GB" sz="1600" i="1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 Q </a:t>
            </a:r>
            <a:r>
              <a:rPr lang="en-GB" sz="1600" i="1" baseline="300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2</a:t>
            </a:r>
            <a:r>
              <a:rPr lang="en-GB" sz="16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 &gt; 1 </a:t>
            </a:r>
            <a:r>
              <a:rPr lang="en-GB" sz="1600" dirty="0" err="1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GeV</a:t>
            </a:r>
            <a:r>
              <a:rPr lang="en-GB" sz="8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 </a:t>
            </a:r>
            <a:r>
              <a:rPr lang="en-GB" sz="1600" baseline="300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2</a:t>
            </a:r>
            <a:r>
              <a:rPr lang="en-GB" sz="16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/</a:t>
            </a:r>
            <a:r>
              <a:rPr lang="en-GB" sz="1600" i="1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c </a:t>
            </a:r>
            <a:r>
              <a:rPr lang="en-GB" sz="1600" baseline="300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2</a:t>
            </a:r>
          </a:p>
          <a:p>
            <a:pPr marL="738188" lvl="1" indent="-280988" defTabSz="457200" fontAlgn="auto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ahoma" charset="0"/>
              <a:buChar char="–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GB" sz="1600" i="1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 W</a:t>
            </a:r>
            <a:r>
              <a:rPr lang="en-GB" sz="16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 *&gt; 2 </a:t>
            </a:r>
            <a:r>
              <a:rPr lang="en-GB" sz="1600" dirty="0" err="1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GeV</a:t>
            </a:r>
            <a:endParaRPr lang="en-GB" sz="1600" dirty="0">
              <a:solidFill>
                <a:srgbClr val="000000"/>
              </a:solidFill>
              <a:latin typeface="Tahoma" charset="0"/>
              <a:ea typeface="+mn-ea"/>
              <a:cs typeface="+mn-cs"/>
            </a:endParaRPr>
          </a:p>
          <a:p>
            <a:pPr marL="738188" lvl="1" indent="-280988" defTabSz="457200" fontAlgn="auto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ahoma" charset="0"/>
              <a:buChar char="–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GB" sz="1600" i="1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p</a:t>
            </a:r>
            <a:r>
              <a:rPr lang="en-GB" sz="1600" i="1" baseline="-25000" dirty="0" err="1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s</a:t>
            </a:r>
            <a:r>
              <a:rPr lang="en-GB" sz="1600" i="1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 </a:t>
            </a:r>
            <a:r>
              <a:rPr lang="en-GB" sz="16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&lt; 100 MeV/</a:t>
            </a:r>
            <a:r>
              <a:rPr lang="en-GB" sz="1600" i="1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c</a:t>
            </a:r>
          </a:p>
          <a:p>
            <a:pPr marL="738188" lvl="1" indent="-280988" defTabSz="457200" fontAlgn="auto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ahoma" charset="0"/>
              <a:buChar char="–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GB" sz="1600" i="1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 </a:t>
            </a:r>
            <a:r>
              <a:rPr lang="en-GB" sz="1600" i="1" dirty="0">
                <a:solidFill>
                  <a:srgbClr val="000000"/>
                </a:solidFill>
                <a:latin typeface="Symbol" charset="0"/>
                <a:ea typeface="+mn-ea"/>
                <a:cs typeface="+mn-cs"/>
              </a:rPr>
              <a:t></a:t>
            </a:r>
            <a:r>
              <a:rPr lang="en-GB" sz="1600" i="1" baseline="-25000" dirty="0" err="1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pq</a:t>
            </a:r>
            <a:r>
              <a:rPr lang="en-GB" sz="16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 &gt; 110°</a:t>
            </a:r>
          </a:p>
          <a:p>
            <a:pPr marL="338138" indent="-338138" defTabSz="457200" fontAlgn="auto"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ahoma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GB" sz="18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Largest value for</a:t>
            </a:r>
            <a:r>
              <a:rPr lang="en-GB" sz="1800" i="1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 x*</a:t>
            </a:r>
            <a:r>
              <a:rPr lang="en-GB" sz="18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 = 0.80 (bin </a:t>
            </a:r>
            <a:r>
              <a:rPr lang="en-GB" sz="1800" dirty="0" err="1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centered</a:t>
            </a:r>
            <a:r>
              <a:rPr lang="en-GB" sz="18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 </a:t>
            </a:r>
            <a:r>
              <a:rPr lang="en-GB" sz="1800" i="1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x*</a:t>
            </a:r>
            <a:r>
              <a:rPr lang="en-GB" sz="18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 = 0.76) </a:t>
            </a:r>
          </a:p>
          <a:p>
            <a:pPr marL="338138" indent="-338138" defTabSz="457200" fontAlgn="auto"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ahoma" charset="0"/>
              <a:buChar char="•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GB" sz="18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Relaxed cut of </a:t>
            </a:r>
            <a:r>
              <a:rPr lang="en-GB" sz="1800" i="1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W</a:t>
            </a:r>
            <a:r>
              <a:rPr lang="en-GB" sz="18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 *&gt; 1.8 </a:t>
            </a:r>
            <a:r>
              <a:rPr lang="en-GB" sz="1800" dirty="0" err="1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GeV</a:t>
            </a:r>
            <a:endParaRPr lang="en-GB" sz="1800" dirty="0">
              <a:solidFill>
                <a:srgbClr val="000000"/>
              </a:solidFill>
              <a:latin typeface="Tahoma" charset="0"/>
              <a:ea typeface="+mn-ea"/>
              <a:cs typeface="+mn-cs"/>
            </a:endParaRPr>
          </a:p>
          <a:p>
            <a:pPr marL="338138" indent="-338138" defTabSz="457200" fontAlgn="auto"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ahoma" charset="0"/>
              <a:buNone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</a:pPr>
            <a:r>
              <a:rPr lang="en-GB" sz="18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	gives max. </a:t>
            </a:r>
            <a:r>
              <a:rPr lang="en-GB" sz="1800" i="1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x*</a:t>
            </a:r>
            <a:r>
              <a:rPr lang="en-GB" sz="1800" dirty="0">
                <a:solidFill>
                  <a:srgbClr val="000000"/>
                </a:solidFill>
                <a:latin typeface="Tahoma" charset="0"/>
                <a:ea typeface="+mn-ea"/>
                <a:cs typeface="+mn-cs"/>
              </a:rPr>
              <a:t> = 0.83</a:t>
            </a:r>
          </a:p>
        </p:txBody>
      </p:sp>
      <p:pic>
        <p:nvPicPr>
          <p:cNvPr id="6185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9999" r="20000" b="15999"/>
          <a:stretch>
            <a:fillRect/>
          </a:stretch>
        </p:blipFill>
        <p:spPr bwMode="auto">
          <a:xfrm>
            <a:off x="5410200" y="228600"/>
            <a:ext cx="22860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20000" t="9999" r="20000" b="159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8505" name="Line 9"/>
          <p:cNvSpPr>
            <a:spLocks noChangeShapeType="1"/>
          </p:cNvSpPr>
          <p:nvPr/>
        </p:nvSpPr>
        <p:spPr bwMode="auto">
          <a:xfrm flipV="1">
            <a:off x="3987800" y="1214437"/>
            <a:ext cx="2413000" cy="301563"/>
          </a:xfrm>
          <a:prstGeom prst="line">
            <a:avLst/>
          </a:prstGeom>
          <a:noFill/>
          <a:ln w="19080">
            <a:solidFill>
              <a:srgbClr val="FF5050"/>
            </a:solidFill>
            <a:miter lim="800000"/>
            <a:headEnd/>
            <a:tailEnd type="triangle" w="med" len="med"/>
          </a:ln>
          <a:effectLst>
            <a:outerShdw blurRad="63500" dist="17819" dir="2700000" algn="ctr" rotWithShape="0">
              <a:srgbClr val="777777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1850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7782" r="20007" b="13293"/>
          <a:stretch>
            <a:fillRect/>
          </a:stretch>
        </p:blipFill>
        <p:spPr bwMode="auto">
          <a:xfrm>
            <a:off x="7620000" y="0"/>
            <a:ext cx="1524000" cy="134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2987" t="7782" r="20007" b="132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8507" name="Text Box 11"/>
          <p:cNvSpPr txBox="1">
            <a:spLocks noChangeArrowheads="1"/>
          </p:cNvSpPr>
          <p:nvPr/>
        </p:nvSpPr>
        <p:spPr bwMode="auto">
          <a:xfrm>
            <a:off x="7620000" y="1371600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2000">
                <a:solidFill>
                  <a:srgbClr val="000000"/>
                </a:solidFill>
                <a:latin typeface="Arial" charset="0"/>
                <a:cs typeface="+mn-cs"/>
              </a:rPr>
              <a:t>    CLAS12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2000">
                <a:solidFill>
                  <a:srgbClr val="000000"/>
                </a:solidFill>
                <a:latin typeface="Arial" charset="0"/>
                <a:cs typeface="+mn-cs"/>
              </a:rPr>
              <a:t>Central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2000">
                <a:solidFill>
                  <a:srgbClr val="000000"/>
                </a:solidFill>
                <a:latin typeface="Arial" charset="0"/>
                <a:cs typeface="+mn-cs"/>
              </a:rPr>
              <a:t>Detector</a:t>
            </a:r>
          </a:p>
        </p:txBody>
      </p:sp>
      <p:pic>
        <p:nvPicPr>
          <p:cNvPr id="2" name="Picture 1" descr="0000017148-fig.CJ_BONUS12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2116138"/>
            <a:ext cx="5962650" cy="596265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80824" y="5055602"/>
            <a:ext cx="1208776" cy="1109702"/>
            <a:chOff x="1143000" y="3276600"/>
            <a:chExt cx="1295400" cy="1295400"/>
          </a:xfrm>
        </p:grpSpPr>
        <p:sp>
          <p:nvSpPr>
            <p:cNvPr id="12" name="Explosion 1 1"/>
            <p:cNvSpPr>
              <a:spLocks noChangeArrowheads="1"/>
            </p:cNvSpPr>
            <p:nvPr/>
          </p:nvSpPr>
          <p:spPr>
            <a:xfrm>
              <a:off x="1143000" y="3276600"/>
              <a:ext cx="1295400" cy="1295400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numCol="1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457200"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endParaRPr lang="en-US" sz="2400">
                <a:solidFill>
                  <a:prstClr val="black"/>
                </a:solidFill>
                <a:cs typeface=""/>
              </a:endParaRPr>
            </a:p>
          </p:txBody>
        </p:sp>
        <p:sp>
          <p:nvSpPr>
            <p:cNvPr id="13" name="TextBox 2"/>
            <p:cNvSpPr txBox="1">
              <a:spLocks noChangeArrowheads="1"/>
            </p:cNvSpPr>
            <p:nvPr/>
          </p:nvSpPr>
          <p:spPr>
            <a:xfrm>
              <a:off x="1183711" y="3555806"/>
              <a:ext cx="1219200" cy="632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numCol="1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457200"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US" sz="1400" dirty="0">
                  <a:solidFill>
                    <a:prstClr val="black"/>
                  </a:solidFill>
                  <a:cs typeface=""/>
                </a:rPr>
                <a:t>high </a:t>
              </a:r>
            </a:p>
            <a:p>
              <a:pPr algn="ctr" defTabSz="457200" fontAlgn="auto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US" sz="1400" dirty="0">
                  <a:solidFill>
                    <a:prstClr val="black"/>
                  </a:solidFill>
                  <a:cs typeface=""/>
                </a:rPr>
                <a:t>impact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06468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64" name="Picture 2" descr="Q2_1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443038"/>
            <a:ext cx="4375293" cy="4290218"/>
          </a:xfrm>
        </p:spPr>
      </p:pic>
      <p:sp>
        <p:nvSpPr>
          <p:cNvPr id="108565" name="Text Box 4"/>
          <p:cNvSpPr txBox="1">
            <a:spLocks noChangeArrowheads="1"/>
          </p:cNvSpPr>
          <p:nvPr/>
        </p:nvSpPr>
        <p:spPr bwMode="auto">
          <a:xfrm>
            <a:off x="609600" y="1752600"/>
            <a:ext cx="114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pitchFamily="84" charset="0"/>
              <a:buNone/>
            </a:pPr>
            <a:r>
              <a:rPr lang="en-US" sz="1800">
                <a:solidFill>
                  <a:srgbClr val="8000FF"/>
                </a:solidFill>
                <a:ea typeface="Arial" pitchFamily="84" charset="0"/>
                <a:cs typeface="Arial" pitchFamily="84" charset="0"/>
              </a:rPr>
              <a:t>78 MeV/c</a:t>
            </a:r>
          </a:p>
        </p:txBody>
      </p:sp>
      <p:sp>
        <p:nvSpPr>
          <p:cNvPr id="108566" name="Text Box 5"/>
          <p:cNvSpPr txBox="1">
            <a:spLocks noChangeArrowheads="1"/>
          </p:cNvSpPr>
          <p:nvPr/>
        </p:nvSpPr>
        <p:spPr bwMode="auto">
          <a:xfrm>
            <a:off x="2971800" y="1752600"/>
            <a:ext cx="114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pitchFamily="84" charset="0"/>
              <a:buNone/>
            </a:pPr>
            <a:r>
              <a:rPr lang="en-US" sz="1800">
                <a:solidFill>
                  <a:srgbClr val="8000FF"/>
                </a:solidFill>
                <a:ea typeface="Arial" pitchFamily="84" charset="0"/>
                <a:cs typeface="Arial" pitchFamily="84" charset="0"/>
              </a:rPr>
              <a:t>93 MeV/c</a:t>
            </a:r>
            <a:endParaRPr lang="en-US" sz="1800">
              <a:ea typeface="Arial" pitchFamily="84" charset="0"/>
              <a:cs typeface="Arial" pitchFamily="84" charset="0"/>
            </a:endParaRPr>
          </a:p>
        </p:txBody>
      </p:sp>
      <p:sp>
        <p:nvSpPr>
          <p:cNvPr id="108567" name="Text Box 6"/>
          <p:cNvSpPr txBox="1">
            <a:spLocks noChangeArrowheads="1"/>
          </p:cNvSpPr>
          <p:nvPr/>
        </p:nvSpPr>
        <p:spPr bwMode="auto">
          <a:xfrm>
            <a:off x="533400" y="4038600"/>
            <a:ext cx="127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pitchFamily="84" charset="0"/>
              <a:buNone/>
            </a:pPr>
            <a:r>
              <a:rPr lang="en-US" sz="1800">
                <a:solidFill>
                  <a:srgbClr val="8000FF"/>
                </a:solidFill>
                <a:ea typeface="Arial" pitchFamily="84" charset="0"/>
                <a:cs typeface="Arial" pitchFamily="84" charset="0"/>
              </a:rPr>
              <a:t>110 MeV/c</a:t>
            </a:r>
          </a:p>
        </p:txBody>
      </p:sp>
      <p:sp>
        <p:nvSpPr>
          <p:cNvPr id="108568" name="Text Box 7"/>
          <p:cNvSpPr txBox="1">
            <a:spLocks noChangeArrowheads="1"/>
          </p:cNvSpPr>
          <p:nvPr/>
        </p:nvSpPr>
        <p:spPr bwMode="auto">
          <a:xfrm>
            <a:off x="2819400" y="3976688"/>
            <a:ext cx="1276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pitchFamily="84" charset="0"/>
              <a:buNone/>
            </a:pPr>
            <a:r>
              <a:rPr lang="en-US" sz="1800">
                <a:solidFill>
                  <a:srgbClr val="8000FF"/>
                </a:solidFill>
                <a:ea typeface="Arial" pitchFamily="84" charset="0"/>
                <a:cs typeface="Arial" pitchFamily="84" charset="0"/>
              </a:rPr>
              <a:t>135 MeV/c</a:t>
            </a:r>
            <a:endParaRPr lang="en-US" sz="1800">
              <a:ea typeface="Arial" pitchFamily="84" charset="0"/>
              <a:cs typeface="Arial" pitchFamily="84" charset="0"/>
            </a:endParaRPr>
          </a:p>
        </p:txBody>
      </p:sp>
      <p:sp>
        <p:nvSpPr>
          <p:cNvPr id="108569" name="Text Box 10"/>
          <p:cNvSpPr txBox="1">
            <a:spLocks noChangeArrowheads="1"/>
          </p:cNvSpPr>
          <p:nvPr/>
        </p:nvSpPr>
        <p:spPr bwMode="auto">
          <a:xfrm>
            <a:off x="539552" y="5733256"/>
            <a:ext cx="1270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err="1">
                <a:solidFill>
                  <a:srgbClr val="580C30"/>
                </a:solidFill>
                <a:ea typeface="Arial" pitchFamily="84" charset="0"/>
                <a:cs typeface="Arial" pitchFamily="84" charset="0"/>
              </a:rPr>
              <a:t>cos</a:t>
            </a:r>
            <a:r>
              <a:rPr lang="en-US" sz="1800" dirty="0" err="1">
                <a:solidFill>
                  <a:srgbClr val="580C30"/>
                </a:solidFill>
                <a:latin typeface="Symbol" pitchFamily="84" charset="2"/>
                <a:ea typeface="Arial" pitchFamily="84" charset="0"/>
                <a:cs typeface="Arial" pitchFamily="84" charset="0"/>
                <a:sym typeface="Symbol" pitchFamily="84" charset="2"/>
              </a:rPr>
              <a:t></a:t>
            </a:r>
            <a:r>
              <a:rPr lang="en-US" sz="1800" baseline="-25000" dirty="0" err="1">
                <a:solidFill>
                  <a:srgbClr val="580C30"/>
                </a:solidFill>
                <a:ea typeface="Arial" pitchFamily="84" charset="0"/>
                <a:cs typeface="Arial" pitchFamily="84" charset="0"/>
              </a:rPr>
              <a:t>pq</a:t>
            </a:r>
            <a:endParaRPr lang="en-US" sz="1800" dirty="0">
              <a:ea typeface="Arial" pitchFamily="84" charset="0"/>
              <a:cs typeface="Arial" pitchFamily="84" charset="0"/>
            </a:endParaRPr>
          </a:p>
        </p:txBody>
      </p:sp>
      <p:sp>
        <p:nvSpPr>
          <p:cNvPr id="108570" name="Text Box 12"/>
          <p:cNvSpPr txBox="1">
            <a:spLocks noChangeArrowheads="1"/>
          </p:cNvSpPr>
          <p:nvPr/>
        </p:nvSpPr>
        <p:spPr bwMode="auto">
          <a:xfrm>
            <a:off x="2627784" y="5733256"/>
            <a:ext cx="1270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err="1">
                <a:solidFill>
                  <a:srgbClr val="580C30"/>
                </a:solidFill>
                <a:ea typeface="Arial" pitchFamily="84" charset="0"/>
                <a:cs typeface="Arial" pitchFamily="84" charset="0"/>
              </a:rPr>
              <a:t>cos</a:t>
            </a:r>
            <a:r>
              <a:rPr lang="en-US" sz="1800" dirty="0" err="1">
                <a:solidFill>
                  <a:srgbClr val="580C30"/>
                </a:solidFill>
                <a:latin typeface="Symbol" pitchFamily="84" charset="2"/>
                <a:ea typeface="Arial" pitchFamily="84" charset="0"/>
                <a:cs typeface="Arial" pitchFamily="84" charset="0"/>
                <a:sym typeface="Symbol" pitchFamily="84" charset="2"/>
              </a:rPr>
              <a:t></a:t>
            </a:r>
            <a:r>
              <a:rPr lang="en-US" sz="1800" baseline="-25000" dirty="0" err="1">
                <a:solidFill>
                  <a:srgbClr val="580C30"/>
                </a:solidFill>
                <a:ea typeface="Arial" pitchFamily="84" charset="0"/>
                <a:cs typeface="Arial" pitchFamily="84" charset="0"/>
              </a:rPr>
              <a:t>pq</a:t>
            </a:r>
            <a:endParaRPr lang="en-US" sz="1800" dirty="0">
              <a:ea typeface="Arial" pitchFamily="84" charset="0"/>
              <a:cs typeface="Arial" pitchFamily="84" charset="0"/>
            </a:endParaRPr>
          </a:p>
        </p:txBody>
      </p:sp>
      <p:sp>
        <p:nvSpPr>
          <p:cNvPr id="108571" name="Rectangle 13"/>
          <p:cNvSpPr>
            <a:spLocks noGrp="1" noChangeArrowheads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0" i="1" dirty="0" smtClean="0">
                <a:latin typeface="Times" pitchFamily="84" charset="0"/>
                <a:cs typeface="ＭＳ Ｐゴシック" pitchFamily="84" charset="-128"/>
              </a:rPr>
              <a:t>The </a:t>
            </a:r>
            <a:r>
              <a:rPr lang="en-US" sz="3200" b="0" i="1" dirty="0">
                <a:latin typeface="Times" pitchFamily="84" charset="0"/>
                <a:cs typeface="ＭＳ Ｐゴシック" pitchFamily="84" charset="-128"/>
              </a:rPr>
              <a:t>technique works!</a:t>
            </a:r>
            <a:endParaRPr lang="en-US" sz="3200" dirty="0">
              <a:latin typeface="Arial" pitchFamily="84" charset="0"/>
              <a:cs typeface="ＭＳ Ｐゴシック" pitchFamily="84" charset="-128"/>
            </a:endParaRPr>
          </a:p>
        </p:txBody>
      </p:sp>
      <p:sp>
        <p:nvSpPr>
          <p:cNvPr id="108572" name="Text Box 14"/>
          <p:cNvSpPr txBox="1">
            <a:spLocks noChangeArrowheads="1"/>
          </p:cNvSpPr>
          <p:nvPr/>
        </p:nvSpPr>
        <p:spPr bwMode="auto">
          <a:xfrm>
            <a:off x="152400" y="914400"/>
            <a:ext cx="525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9900CC"/>
                </a:solidFill>
              </a:rPr>
              <a:t>angle - momentum dependence</a:t>
            </a:r>
            <a:endParaRPr lang="en-US"/>
          </a:p>
        </p:txBody>
      </p:sp>
      <p:pic>
        <p:nvPicPr>
          <p:cNvPr id="108573" name="Picture 15" descr="deeps_can10"/>
          <p:cNvPicPr>
            <a:picLocks noChangeAspect="1" noChangeArrowheads="1"/>
          </p:cNvPicPr>
          <p:nvPr/>
        </p:nvPicPr>
        <p:blipFill>
          <a:blip r:embed="rId5"/>
          <a:srcRect t="7225" b="2478"/>
          <a:stretch>
            <a:fillRect/>
          </a:stretch>
        </p:blipFill>
        <p:spPr bwMode="auto">
          <a:xfrm>
            <a:off x="4041991" y="1484784"/>
            <a:ext cx="5178209" cy="392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8560" name="Object 16"/>
          <p:cNvGraphicFramePr>
            <a:graphicFrameLocks noChangeAspect="1"/>
          </p:cNvGraphicFramePr>
          <p:nvPr/>
        </p:nvGraphicFramePr>
        <p:xfrm>
          <a:off x="5235575" y="914400"/>
          <a:ext cx="3146425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" name="Equation" r:id="rId6" imgW="2730500" imgH="393700" progId="">
                  <p:embed/>
                </p:oleObj>
              </mc:Choice>
              <mc:Fallback>
                <p:oleObj name="Equation" r:id="rId6" imgW="2730500" imgH="3937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5575" y="914400"/>
                        <a:ext cx="3146425" cy="45402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80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74" name="Line 17"/>
          <p:cNvSpPr>
            <a:spLocks noChangeShapeType="1"/>
          </p:cNvSpPr>
          <p:nvPr/>
        </p:nvSpPr>
        <p:spPr bwMode="auto">
          <a:xfrm flipH="1">
            <a:off x="5652120" y="1447800"/>
            <a:ext cx="520080" cy="2341240"/>
          </a:xfrm>
          <a:prstGeom prst="line">
            <a:avLst/>
          </a:prstGeom>
          <a:noFill/>
          <a:ln w="28575">
            <a:solidFill>
              <a:srgbClr val="6666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08562" name="Object 18"/>
          <p:cNvGraphicFramePr>
            <a:graphicFrameLocks noChangeAspect="1"/>
          </p:cNvGraphicFramePr>
          <p:nvPr>
            <p:extLst/>
          </p:nvPr>
        </p:nvGraphicFramePr>
        <p:xfrm>
          <a:off x="4240088" y="5785569"/>
          <a:ext cx="4724400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0" name="Equation" r:id="rId8" imgW="3568700" imgH="558800" progId="">
                  <p:embed/>
                </p:oleObj>
              </mc:Choice>
              <mc:Fallback>
                <p:oleObj name="Equation" r:id="rId8" imgW="3568700" imgH="558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0088" y="5785569"/>
                        <a:ext cx="4724400" cy="7397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75" name="Line 19"/>
          <p:cNvSpPr>
            <a:spLocks noChangeShapeType="1"/>
          </p:cNvSpPr>
          <p:nvPr/>
        </p:nvSpPr>
        <p:spPr bwMode="auto">
          <a:xfrm flipH="1" flipV="1">
            <a:off x="5796136" y="3573016"/>
            <a:ext cx="648072" cy="201622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0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2" descr="Snapshot 2012-11-15 08-49-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5250" y="-57150"/>
            <a:ext cx="933450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If Correct Raises More Questions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4876800" cy="5029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What fraction of the momentum distribution is due to 2N-SRC?</a:t>
            </a:r>
          </a:p>
          <a:p>
            <a:r>
              <a:rPr lang="en-US" sz="2400" dirty="0" smtClean="0"/>
              <a:t>What is the relative momentum between the nucleons in the pair?</a:t>
            </a:r>
          </a:p>
          <a:p>
            <a:r>
              <a:rPr lang="en-US" sz="2400" dirty="0" smtClean="0"/>
              <a:t>What is the ratio of pp to pn pairs?</a:t>
            </a:r>
          </a:p>
          <a:p>
            <a:r>
              <a:rPr lang="en-US" sz="2400" dirty="0" smtClean="0"/>
              <a:t>Are these nucleons different from free nucleons (e.g. size)?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4956" y="931277"/>
            <a:ext cx="3811405" cy="5396432"/>
          </a:xfrm>
          <a:prstGeom prst="rect">
            <a:avLst/>
          </a:prstGeom>
          <a:noFill/>
          <a:ln w="18360">
            <a:noFill/>
            <a:round/>
            <a:headEnd/>
            <a:tailEnd type="triangle" w="med" len="med"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638800" y="762000"/>
            <a:ext cx="3267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Benhar et al., Phys. Lett.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B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177 (1986) 135.</a:t>
            </a:r>
            <a:endParaRPr lang="en-US" sz="14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7744" y="5157192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Measure out here</a:t>
            </a:r>
            <a:r>
              <a:rPr lang="is-IS" dirty="0" smtClean="0">
                <a:solidFill>
                  <a:srgbClr val="7030A0"/>
                </a:solidFill>
              </a:rPr>
              <a:t>…!...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644008" y="3429000"/>
            <a:ext cx="2880320" cy="1728192"/>
          </a:xfrm>
          <a:prstGeom prst="straightConnector1">
            <a:avLst/>
          </a:prstGeom>
          <a:ln w="28575">
            <a:solidFill>
              <a:srgbClr val="99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95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2" descr="Snapshot 2012-11-15 08-50-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8900" y="-38100"/>
            <a:ext cx="93218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799" y="-152400"/>
            <a:ext cx="8382000" cy="990600"/>
          </a:xfrm>
          <a:ln/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  <a:latin typeface="Century"/>
              </a:rPr>
              <a:t>F</a:t>
            </a:r>
            <a:r>
              <a:rPr lang="en-US" sz="3200" dirty="0" smtClean="0">
                <a:solidFill>
                  <a:srgbClr val="FF0000"/>
                </a:solidFill>
                <a:latin typeface="Century"/>
              </a:rPr>
              <a:t>lavor </a:t>
            </a:r>
            <a:r>
              <a:rPr lang="en-US" sz="3200" dirty="0">
                <a:solidFill>
                  <a:srgbClr val="FF0000"/>
                </a:solidFill>
                <a:latin typeface="Century"/>
              </a:rPr>
              <a:t>D</a:t>
            </a:r>
            <a:r>
              <a:rPr lang="en-US" sz="3200" dirty="0" smtClean="0">
                <a:solidFill>
                  <a:srgbClr val="FF0000"/>
                </a:solidFill>
                <a:latin typeface="Century"/>
              </a:rPr>
              <a:t>isparity in the Nucleon</a:t>
            </a:r>
            <a:endParaRPr lang="en-US" sz="3200" dirty="0">
              <a:solidFill>
                <a:srgbClr val="FF0000"/>
              </a:solidFill>
              <a:latin typeface="Century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19904" y="3352800"/>
            <a:ext cx="3687144" cy="15286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endParaRPr lang="en-US" sz="2000" dirty="0" smtClean="0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 eaLnBrk="0" hangingPunct="0"/>
            <a:r>
              <a:rPr lang="en-US" sz="2000" dirty="0" smtClean="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The down quark contribution</a:t>
            </a:r>
          </a:p>
          <a:p>
            <a:pPr eaLnBrk="0" hangingPunct="0"/>
            <a:r>
              <a:rPr lang="en-US" sz="2000" dirty="0" smtClean="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to the F</a:t>
            </a:r>
            <a:r>
              <a:rPr lang="en-US" sz="2000" baseline="-25000" dirty="0" smtClean="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1</a:t>
            </a:r>
            <a:r>
              <a:rPr lang="en-US" sz="2000" dirty="0" smtClean="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proton form factor is </a:t>
            </a:r>
          </a:p>
          <a:p>
            <a:pPr eaLnBrk="0" hangingPunct="0"/>
            <a:r>
              <a:rPr lang="en-US" sz="2000" dirty="0" smtClean="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strongly suppressed at high Q</a:t>
            </a:r>
            <a:r>
              <a:rPr lang="en-US" sz="2000" baseline="30000" dirty="0" smtClean="0">
                <a:solidFill>
                  <a:srgbClr val="FF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2</a:t>
            </a:r>
          </a:p>
          <a:p>
            <a:pPr eaLnBrk="0" hangingPunct="0"/>
            <a:endParaRPr lang="en-US" sz="2000" baseline="30000" dirty="0" smtClean="0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6" name="Picture 5" descr="q4panels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800"/>
            <a:ext cx="5297488" cy="45080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82196" y="838200"/>
            <a:ext cx="374345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000" dirty="0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CJRW (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u/d</a:t>
            </a:r>
            <a:r>
              <a:rPr lang="en-US" sz="2000" dirty="0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with new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GEn</a:t>
            </a:r>
            <a:r>
              <a:rPr lang="en-US" sz="2000" dirty="0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data)</a:t>
            </a:r>
          </a:p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Phys. Rev. </a:t>
            </a:r>
            <a:r>
              <a:rPr lang="en-US" sz="1600" dirty="0" err="1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Lett</a:t>
            </a:r>
            <a:r>
              <a:rPr lang="en-US" sz="1600" dirty="0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. 106 (2011) </a:t>
            </a:r>
            <a:r>
              <a:rPr lang="en-US" sz="2000" dirty="0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</a:p>
          <a:p>
            <a:pPr eaLnBrk="0" hangingPunct="0"/>
            <a:r>
              <a:rPr lang="en-US" sz="2000" dirty="0" err="1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Qattan</a:t>
            </a:r>
            <a:r>
              <a:rPr lang="en-US" sz="2000" dirty="0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, Arrington (2-</a:t>
            </a:r>
            <a:r>
              <a:rPr lang="en-US" dirty="0" smtClean="0">
                <a:solidFill>
                  <a:srgbClr val="000000"/>
                </a:solidFill>
                <a:latin typeface="Symbol"/>
                <a:ea typeface="ＭＳ Ｐゴシック" pitchFamily="-112" charset="-128"/>
                <a:cs typeface="ＭＳ Ｐゴシック" pitchFamily="-112" charset="-128"/>
              </a:rPr>
              <a:t>g</a:t>
            </a:r>
            <a:r>
              <a:rPr lang="en-US" sz="2000" dirty="0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effects)</a:t>
            </a:r>
          </a:p>
          <a:p>
            <a:pPr eaLnBrk="0" hangingPunct="0"/>
            <a:r>
              <a:rPr lang="en-US" sz="1600" dirty="0" err="1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Phys.Rev</a:t>
            </a:r>
            <a:r>
              <a:rPr lang="en-US" sz="1600" dirty="0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. C86 (2012) 065210</a:t>
            </a:r>
          </a:p>
          <a:p>
            <a:pPr eaLnBrk="0" hangingPunct="0"/>
            <a:r>
              <a:rPr lang="en-US" sz="2000" dirty="0" err="1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M.Diehl</a:t>
            </a:r>
            <a:r>
              <a:rPr lang="en-US" sz="2000" dirty="0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and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P.Kroll</a:t>
            </a:r>
            <a:r>
              <a:rPr lang="en-US" sz="2000" dirty="0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GPDs</a:t>
            </a:r>
            <a:r>
              <a:rPr lang="en-US" sz="2000" dirty="0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)</a:t>
            </a:r>
          </a:p>
          <a:p>
            <a:pPr eaLnBrk="0" hangingPunct="0"/>
            <a:r>
              <a:rPr lang="en-US" sz="1600" dirty="0" err="1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Eur.Phys.J</a:t>
            </a:r>
            <a:r>
              <a:rPr lang="en-US" sz="1600" dirty="0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. C73 (2013) 2397 </a:t>
            </a:r>
          </a:p>
          <a:p>
            <a:pPr eaLnBrk="0" hangingPunct="0"/>
            <a:endParaRPr lang="en-US" sz="1600" dirty="0" smtClean="0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 eaLnBrk="0" hangingPunct="0"/>
            <a:endParaRPr lang="en-US" sz="1600" dirty="0" smtClean="0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2971800"/>
            <a:ext cx="3496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dirty="0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Using the D&amp;K table of F</a:t>
            </a:r>
            <a:r>
              <a:rPr lang="en-US" sz="2000" baseline="30000" dirty="0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u</a:t>
            </a:r>
            <a:r>
              <a:rPr lang="en-US" sz="2000" dirty="0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F</a:t>
            </a:r>
            <a:r>
              <a:rPr lang="en-US" sz="2000" baseline="30000" dirty="0" err="1" smtClea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d</a:t>
            </a:r>
            <a:endParaRPr lang="en-US" sz="2000" baseline="30000" dirty="0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rot="10800000">
            <a:off x="4495800" y="2667000"/>
            <a:ext cx="9144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rot="10800000" flipV="1">
            <a:off x="4495800" y="3200400"/>
            <a:ext cx="91440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066800" y="5562600"/>
            <a:ext cx="7471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dirty="0" smtClean="0">
                <a:solidFill>
                  <a:srgbClr val="1310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When the virtual photon of 3 GeV</a:t>
            </a:r>
            <a:r>
              <a:rPr lang="en-US" sz="2000" baseline="30000" dirty="0" smtClean="0">
                <a:solidFill>
                  <a:srgbClr val="1310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2</a:t>
            </a:r>
            <a:r>
              <a:rPr lang="en-US" sz="2000" dirty="0" smtClean="0">
                <a:solidFill>
                  <a:srgbClr val="1310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interacts with the down quark</a:t>
            </a:r>
          </a:p>
          <a:p>
            <a:pPr eaLnBrk="0" hangingPunct="0"/>
            <a:r>
              <a:rPr lang="en-US" sz="2000" dirty="0" smtClean="0">
                <a:solidFill>
                  <a:srgbClr val="1310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the proton more likely falls apart than in the case of the up quark</a:t>
            </a:r>
            <a:endParaRPr lang="en-US" sz="2000" baseline="30000" dirty="0" smtClean="0">
              <a:solidFill>
                <a:srgbClr val="1310FF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475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9" descr="Snapshot 2012-03-26 18-55-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461963"/>
            <a:ext cx="6858000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1603" name="Text Box 3"/>
          <p:cNvSpPr txBox="1">
            <a:spLocks noChangeArrowheads="1"/>
          </p:cNvSpPr>
          <p:nvPr/>
        </p:nvSpPr>
        <p:spPr bwMode="auto">
          <a:xfrm>
            <a:off x="228600" y="5715000"/>
            <a:ext cx="8763000" cy="1016000"/>
          </a:xfrm>
          <a:prstGeom prst="rect">
            <a:avLst/>
          </a:prstGeom>
          <a:noFill/>
          <a:ln w="9525">
            <a:solidFill>
              <a:srgbClr val="8C1C6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8C1C63"/>
                </a:solidFill>
                <a:latin typeface="Helvetica" charset="0"/>
                <a:cs typeface="+mn-cs"/>
              </a:rPr>
              <a:t>The gg, gd, du luminosities impact the </a:t>
            </a:r>
            <a:r>
              <a:rPr lang="en-US" sz="2000">
                <a:solidFill>
                  <a:srgbClr val="8C1C63"/>
                </a:solidFill>
                <a:latin typeface="Helvetica" charset="0"/>
                <a:ea typeface="ヒラギノ角ゴ ProN W3" charset="0"/>
                <a:cs typeface="ヒラギノ角ゴ ProN W3" charset="0"/>
              </a:rPr>
              <a:t>main channel(s)</a:t>
            </a:r>
            <a:r>
              <a:rPr lang="en-US" sz="2000">
                <a:solidFill>
                  <a:srgbClr val="8C1C63"/>
                </a:solidFill>
                <a:latin typeface="Helvetica" charset="0"/>
                <a:cs typeface="+mn-cs"/>
              </a:rPr>
              <a:t> for Higgs production, jet production, </a:t>
            </a:r>
            <a:r>
              <a:rPr lang="ja-JP" altLang="en-US" sz="2000">
                <a:solidFill>
                  <a:srgbClr val="8C1C63"/>
                </a:solidFill>
                <a:latin typeface="Arial"/>
                <a:cs typeface="+mn-cs"/>
              </a:rPr>
              <a:t>“</a:t>
            </a:r>
            <a:r>
              <a:rPr lang="en-US" sz="2000">
                <a:solidFill>
                  <a:srgbClr val="8C1C63"/>
                </a:solidFill>
                <a:latin typeface="Helvetica" charset="0"/>
                <a:cs typeface="+mn-cs"/>
              </a:rPr>
              <a:t>standard candle</a:t>
            </a:r>
            <a:r>
              <a:rPr lang="ja-JP" altLang="en-US" sz="2000">
                <a:solidFill>
                  <a:srgbClr val="8C1C63"/>
                </a:solidFill>
                <a:latin typeface="Arial"/>
                <a:cs typeface="+mn-cs"/>
              </a:rPr>
              <a:t>”</a:t>
            </a:r>
            <a:r>
              <a:rPr lang="en-US" sz="2000">
                <a:solidFill>
                  <a:srgbClr val="8C1C63"/>
                </a:solidFill>
                <a:latin typeface="Helvetica" charset="0"/>
                <a:cs typeface="+mn-cs"/>
              </a:rPr>
              <a:t> cross section for W</a:t>
            </a:r>
            <a:r>
              <a:rPr lang="en-US" sz="2000" baseline="30000">
                <a:solidFill>
                  <a:srgbClr val="8C1C63"/>
                </a:solidFill>
                <a:latin typeface="Helvetica" charset="0"/>
                <a:cs typeface="+mn-cs"/>
              </a:rPr>
              <a:t>- </a:t>
            </a:r>
            <a:r>
              <a:rPr lang="en-US" sz="2000">
                <a:solidFill>
                  <a:srgbClr val="8C1C63"/>
                </a:solidFill>
                <a:latin typeface="Helvetica" charset="0"/>
                <a:cs typeface="+mn-cs"/>
              </a:rPr>
              <a:t>production, respectively.</a:t>
            </a:r>
          </a:p>
        </p:txBody>
      </p:sp>
      <p:pic>
        <p:nvPicPr>
          <p:cNvPr id="281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152775"/>
            <a:ext cx="6705600" cy="251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1606" name="Text Box 6"/>
          <p:cNvSpPr txBox="1">
            <a:spLocks noChangeArrowheads="1"/>
          </p:cNvSpPr>
          <p:nvPr/>
        </p:nvSpPr>
        <p:spPr bwMode="auto">
          <a:xfrm>
            <a:off x="6172200" y="3121025"/>
            <a:ext cx="27432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latin typeface="Helvetica" charset="0"/>
                <a:cs typeface="+mn-cs"/>
              </a:rPr>
              <a:t>Larger rapidity =  more sensitive to large-x region for a given mass. For example, nuclear uncertainty becomes relevant at rapidity larger than 2 for W production at the Tevatron.</a:t>
            </a:r>
            <a:endParaRPr lang="en-US" sz="2000">
              <a:latin typeface="Helvetica" charset="0"/>
              <a:cs typeface="+mn-cs"/>
            </a:endParaRPr>
          </a:p>
        </p:txBody>
      </p:sp>
      <p:sp>
        <p:nvSpPr>
          <p:cNvPr id="281607" name="Line 7"/>
          <p:cNvSpPr>
            <a:spLocks noChangeShapeType="1"/>
          </p:cNvSpPr>
          <p:nvPr/>
        </p:nvSpPr>
        <p:spPr bwMode="auto">
          <a:xfrm>
            <a:off x="1981200" y="6172200"/>
            <a:ext cx="152400" cy="0"/>
          </a:xfrm>
          <a:prstGeom prst="line">
            <a:avLst/>
          </a:prstGeom>
          <a:noFill/>
          <a:ln w="19050">
            <a:solidFill>
              <a:srgbClr val="8C1C63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1610" name="Text Box 10"/>
          <p:cNvSpPr txBox="1">
            <a:spLocks noChangeArrowheads="1"/>
          </p:cNvSpPr>
          <p:nvPr/>
        </p:nvSpPr>
        <p:spPr bwMode="auto">
          <a:xfrm>
            <a:off x="3429000" y="5410200"/>
            <a:ext cx="1828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latin typeface="Helvetica" charset="0"/>
                <a:cs typeface="+mn-cs"/>
              </a:rPr>
              <a:t>τ = Q</a:t>
            </a:r>
            <a:r>
              <a:rPr lang="en-US" sz="1600" baseline="30000">
                <a:latin typeface="Helvetica" charset="0"/>
                <a:cs typeface="+mn-cs"/>
              </a:rPr>
              <a:t>2</a:t>
            </a:r>
            <a:r>
              <a:rPr lang="en-US" sz="1600">
                <a:latin typeface="Helvetica" charset="0"/>
                <a:cs typeface="+mn-cs"/>
              </a:rPr>
              <a:t>/S</a:t>
            </a:r>
            <a:endParaRPr lang="en-US" sz="2000">
              <a:latin typeface="Helvetica" charset="0"/>
              <a:cs typeface="+mn-cs"/>
            </a:endParaRPr>
          </a:p>
        </p:txBody>
      </p:sp>
      <p:sp>
        <p:nvSpPr>
          <p:cNvPr id="281611" name="Text Box 11"/>
          <p:cNvSpPr txBox="1">
            <a:spLocks noChangeArrowheads="1"/>
          </p:cNvSpPr>
          <p:nvPr/>
        </p:nvSpPr>
        <p:spPr bwMode="auto">
          <a:xfrm>
            <a:off x="533400" y="2940050"/>
            <a:ext cx="3048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solidFill>
                  <a:srgbClr val="800080"/>
                </a:solidFill>
                <a:latin typeface="Helvetica" charset="0"/>
                <a:cs typeface="+mn-cs"/>
              </a:rPr>
              <a:t>ﬁxed rapidity y = 1, 2, 3</a:t>
            </a:r>
            <a:endParaRPr lang="en-US" sz="2000">
              <a:latin typeface="Helvetica" charset="0"/>
              <a:cs typeface="+mn-cs"/>
            </a:endParaRPr>
          </a:p>
        </p:txBody>
      </p:sp>
      <p:sp>
        <p:nvSpPr>
          <p:cNvPr id="281613" name="Text Box 13"/>
          <p:cNvSpPr txBox="1">
            <a:spLocks noChangeArrowheads="1"/>
          </p:cNvSpPr>
          <p:nvPr/>
        </p:nvSpPr>
        <p:spPr bwMode="auto">
          <a:xfrm>
            <a:off x="1219200" y="152400"/>
            <a:ext cx="624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0033CC"/>
                </a:solidFill>
                <a:cs typeface="+mn-cs"/>
              </a:rPr>
              <a:t>Implications for Collider Experiments</a:t>
            </a:r>
            <a:endParaRPr lang="en-US">
              <a:cs typeface="+mn-cs"/>
            </a:endParaRPr>
          </a:p>
        </p:txBody>
      </p:sp>
      <p:sp>
        <p:nvSpPr>
          <p:cNvPr id="281614" name="Text Box 14"/>
          <p:cNvSpPr txBox="1">
            <a:spLocks noChangeArrowheads="1"/>
          </p:cNvSpPr>
          <p:nvPr/>
        </p:nvSpPr>
        <p:spPr bwMode="auto">
          <a:xfrm>
            <a:off x="6400800" y="8382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cs typeface="+mn-cs"/>
            </a:endParaRPr>
          </a:p>
        </p:txBody>
      </p:sp>
      <p:sp>
        <p:nvSpPr>
          <p:cNvPr id="281615" name="Text Box 15"/>
          <p:cNvSpPr txBox="1">
            <a:spLocks noChangeArrowheads="1"/>
          </p:cNvSpPr>
          <p:nvPr/>
        </p:nvSpPr>
        <p:spPr bwMode="auto">
          <a:xfrm>
            <a:off x="6172200" y="762000"/>
            <a:ext cx="2819400" cy="18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latin typeface="Helvetica" charset="0"/>
                <a:cs typeface="+mn-cs"/>
              </a:rPr>
              <a:t>Uncertainty induced by nuclear corrections extends to rather small scales √s, and grows quickly above 5</a:t>
            </a:r>
            <a:r>
              <a:rPr lang="en-US" sz="1800">
                <a:latin typeface="Lucida Grande" charset="0"/>
                <a:cs typeface="+mn-cs"/>
              </a:rPr>
              <a:t>-</a:t>
            </a:r>
            <a:r>
              <a:rPr lang="en-US" sz="1800">
                <a:latin typeface="Helvetica" charset="0"/>
                <a:cs typeface="+mn-cs"/>
              </a:rPr>
              <a:t>10% as</a:t>
            </a:r>
            <a:r>
              <a:rPr lang="en-US">
                <a:latin typeface="Helvetica" charset="0"/>
                <a:cs typeface="+mn-cs"/>
              </a:rPr>
              <a:t> √</a:t>
            </a:r>
            <a:r>
              <a:rPr lang="en-US" sz="1800">
                <a:latin typeface="Helvetica" charset="0"/>
                <a:cs typeface="+mn-cs"/>
              </a:rPr>
              <a:t>s exceeds 1 TeV.</a:t>
            </a:r>
            <a:r>
              <a:rPr lang="en-US">
                <a:latin typeface="Helvetica" charset="0"/>
                <a:cs typeface="+mn-cs"/>
              </a:rPr>
              <a:t> </a:t>
            </a:r>
          </a:p>
        </p:txBody>
      </p:sp>
      <p:sp>
        <p:nvSpPr>
          <p:cNvPr id="281618" name="Line 18"/>
          <p:cNvSpPr>
            <a:spLocks noChangeShapeType="1"/>
          </p:cNvSpPr>
          <p:nvPr/>
        </p:nvSpPr>
        <p:spPr bwMode="auto">
          <a:xfrm flipV="1">
            <a:off x="7162800" y="16002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1619" name="Line 19"/>
          <p:cNvSpPr>
            <a:spLocks noChangeShapeType="1"/>
          </p:cNvSpPr>
          <p:nvPr/>
        </p:nvSpPr>
        <p:spPr bwMode="auto">
          <a:xfrm>
            <a:off x="7239000" y="16002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1623" name="Line 23"/>
          <p:cNvSpPr>
            <a:spLocks noChangeShapeType="1"/>
          </p:cNvSpPr>
          <p:nvPr/>
        </p:nvSpPr>
        <p:spPr bwMode="auto">
          <a:xfrm flipV="1">
            <a:off x="6477000" y="22098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1624" name="Line 24"/>
          <p:cNvSpPr>
            <a:spLocks noChangeShapeType="1"/>
          </p:cNvSpPr>
          <p:nvPr/>
        </p:nvSpPr>
        <p:spPr bwMode="auto">
          <a:xfrm>
            <a:off x="6553200" y="22098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1625" name="Oval 25"/>
          <p:cNvSpPr>
            <a:spLocks noChangeArrowheads="1"/>
          </p:cNvSpPr>
          <p:nvPr/>
        </p:nvSpPr>
        <p:spPr bwMode="auto">
          <a:xfrm>
            <a:off x="838200" y="1981200"/>
            <a:ext cx="990600" cy="381000"/>
          </a:xfrm>
          <a:prstGeom prst="ellipse">
            <a:avLst/>
          </a:prstGeom>
          <a:noFill/>
          <a:ln w="952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92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D6FEEE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0"/>
            <a:ext cx="52930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Nucleon Structure: the </a:t>
            </a:r>
            <a:r>
              <a:rPr lang="en-US" sz="3000" dirty="0" smtClean="0">
                <a:solidFill>
                  <a:srgbClr val="EE00B0"/>
                </a:solidFill>
                <a:latin typeface="Calibri"/>
                <a:ea typeface=""/>
                <a:cs typeface=""/>
              </a:rPr>
              <a:t>3D</a:t>
            </a:r>
            <a:r>
              <a:rPr lang="en-US" sz="30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World</a:t>
            </a:r>
            <a:endParaRPr lang="en-US" sz="30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295400"/>
            <a:ext cx="2247424" cy="19069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1649849"/>
            <a:ext cx="5105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Deeply Virtual Compton Scattering (</a:t>
            </a:r>
            <a:r>
              <a:rPr lang="en-US" sz="1600" b="1" dirty="0" smtClean="0">
                <a:solidFill>
                  <a:srgbClr val="EE00B0"/>
                </a:solidFill>
                <a:latin typeface="Calibri"/>
                <a:ea typeface=""/>
                <a:cs typeface=""/>
              </a:rPr>
              <a:t>DVCS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):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400" dirty="0" smtClean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500" dirty="0" smtClean="0">
              <a:solidFill>
                <a:prstClr val="black"/>
              </a:solidFill>
              <a:latin typeface="Calibri"/>
              <a:ea typeface=""/>
              <a:cs typeface="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 smtClean="0">
                <a:solidFill>
                  <a:prstClr val="black"/>
                </a:solidFill>
                <a:latin typeface="Calibri"/>
                <a:ea typeface=""/>
                <a:cs typeface=""/>
                <a:sym typeface="Wingdings" panose="05000000000000000000" pitchFamily="2" charset="2"/>
              </a:rPr>
              <a:t> </a:t>
            </a:r>
            <a:r>
              <a:rPr lang="en-US" sz="1500" b="1" dirty="0" smtClean="0">
                <a:solidFill>
                  <a:srgbClr val="EE00B0"/>
                </a:solidFill>
                <a:latin typeface="Calibri"/>
                <a:ea typeface=""/>
                <a:cs typeface=""/>
              </a:rPr>
              <a:t>GPDs</a:t>
            </a:r>
            <a:r>
              <a:rPr lang="en-US" sz="1500" dirty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sz="15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-- amplitude for “kicking out” a </a:t>
            </a:r>
            <a:r>
              <a:rPr lang="en-US" sz="1500" dirty="0" err="1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parton</a:t>
            </a:r>
            <a:r>
              <a:rPr lang="en-US" sz="15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of the fast moving nucleon by the virtual photon and “putting it back” with a different momentum after radiating a real photon</a:t>
            </a:r>
            <a:endParaRPr lang="en-US" sz="15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" name="Diagonal Stripe 3"/>
          <p:cNvSpPr/>
          <p:nvPr/>
        </p:nvSpPr>
        <p:spPr>
          <a:xfrm>
            <a:off x="0" y="304800"/>
            <a:ext cx="533400" cy="6553200"/>
          </a:xfrm>
          <a:prstGeom prst="diagStripe">
            <a:avLst/>
          </a:prstGeom>
          <a:solidFill>
            <a:srgbClr val="EEFEB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725269"/>
            <a:ext cx="8907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1800" u="sng" dirty="0" smtClean="0">
                <a:solidFill>
                  <a:srgbClr val="EE00B0"/>
                </a:solidFill>
                <a:latin typeface="Calibri"/>
                <a:ea typeface=""/>
                <a:cs typeface=""/>
              </a:rPr>
              <a:t>Generalized Parton Distributions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: form factors of only those quarks in the nucleon carrying a certain fixed momentum fraction x 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848600" y="2202900"/>
            <a:ext cx="974947" cy="1019495"/>
            <a:chOff x="3805945" y="2970017"/>
            <a:chExt cx="974947" cy="10194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3832231" y="2970017"/>
                  <a:ext cx="735714" cy="4860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i="1" smtClean="0">
                            <a:solidFill>
                              <a:prstClr val="black"/>
                            </a:solidFill>
                            <a:latin typeface="Cambria Math"/>
                            <a:ea typeface=""/>
                            <a:cs typeface=""/>
                          </a:rPr>
                          <m:t>𝑥</m:t>
                        </m:r>
                        <m:r>
                          <a:rPr lang="en-US" sz="1300" i="1" smtClean="0">
                            <a:solidFill>
                              <a:prstClr val="black"/>
                            </a:solidFill>
                            <a:latin typeface="Cambria Math"/>
                            <a:ea typeface=""/>
                            <a:cs typeface=""/>
                          </a:rPr>
                          <m:t>=</m:t>
                        </m:r>
                        <m:f>
                          <m:fPr>
                            <m:ctrlPr>
                              <a:rPr lang="en-US" sz="13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"/>
                                <a:cs typeface="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300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"/>
                                    <a:cs typeface=""/>
                                  </a:rPr>
                                </m:ctrlPr>
                              </m:sSupPr>
                              <m:e>
                                <m:r>
                                  <a:rPr lang="en-US" sz="13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"/>
                                    <a:cs typeface="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sz="13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"/>
                                    <a:cs typeface=""/>
                                  </a:rPr>
                                  <m:t>+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1300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"/>
                                    <a:cs typeface=""/>
                                  </a:rPr>
                                </m:ctrlPr>
                              </m:sSupPr>
                              <m:e>
                                <m:r>
                                  <a:rPr lang="en-US" sz="13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"/>
                                    <a:cs typeface=""/>
                                  </a:rPr>
                                  <m:t>𝑃</m:t>
                                </m:r>
                              </m:e>
                              <m:sup>
                                <m:r>
                                  <a:rPr lang="en-US" sz="13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"/>
                                    <a:cs typeface=""/>
                                  </a:rPr>
                                  <m:t>+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sz="1300" dirty="0">
                    <a:solidFill>
                      <a:prstClr val="black"/>
                    </a:solidFill>
                    <a:latin typeface="Calibri"/>
                    <a:ea typeface=""/>
                    <a:cs typeface="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2231" y="2970017"/>
                  <a:ext cx="735714" cy="48609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3805945" y="3503417"/>
                  <a:ext cx="974947" cy="4860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cs typeface=""/>
                          </a:rPr>
                          <m:t>𝜉</m:t>
                        </m:r>
                        <m:r>
                          <a:rPr lang="en-US" sz="1300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  <a:cs typeface=""/>
                          </a:rPr>
                          <m:t>=−</m:t>
                        </m:r>
                        <m:f>
                          <m:fPr>
                            <m:ctrlPr>
                              <a:rPr lang="en-US" sz="13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/>
                                <a:cs typeface="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300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mbria Math"/>
                                    <a:cs typeface="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l-GR" sz="13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mbria Math"/>
                                    <a:cs typeface=""/>
                                  </a:rPr>
                                  <m:t>Δ</m:t>
                                </m:r>
                              </m:e>
                              <m:sup>
                                <m:r>
                                  <a:rPr lang="en-US" sz="13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mbria Math"/>
                                    <a:cs typeface=""/>
                                  </a:rPr>
                                  <m:t>+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1300" i="1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  <a:cs typeface="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1300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Cambria Math"/>
                                    <a:cs typeface=""/>
                                  </a:rPr>
                                </m:ctrlPr>
                              </m:sSupPr>
                              <m:e>
                                <m:r>
                                  <a:rPr lang="en-US" sz="13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mbria Math"/>
                                    <a:cs typeface=""/>
                                  </a:rPr>
                                  <m:t>𝑃</m:t>
                                </m:r>
                              </m:e>
                              <m:sup>
                                <m:r>
                                  <a:rPr lang="en-US" sz="13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mbria Math"/>
                                    <a:cs typeface=""/>
                                  </a:rPr>
                                  <m:t>+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sz="1300" dirty="0">
                    <a:solidFill>
                      <a:prstClr val="black"/>
                    </a:solidFill>
                    <a:latin typeface="Calibri"/>
                    <a:ea typeface=""/>
                    <a:cs typeface=""/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5945" y="3503417"/>
                  <a:ext cx="974947" cy="48609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TextBox 16"/>
          <p:cNvSpPr txBox="1"/>
          <p:nvPr/>
        </p:nvSpPr>
        <p:spPr>
          <a:xfrm>
            <a:off x="592092" y="3319046"/>
            <a:ext cx="63035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  <a:sym typeface="Wingdings" panose="05000000000000000000" pitchFamily="2" charset="2"/>
              </a:rPr>
              <a:t> </a:t>
            </a:r>
            <a:r>
              <a:rPr lang="en-US" sz="1600" b="1" dirty="0" smtClean="0">
                <a:solidFill>
                  <a:srgbClr val="EE00B0"/>
                </a:solidFill>
                <a:latin typeface="Calibri"/>
                <a:ea typeface=""/>
                <a:cs typeface=""/>
                <a:sym typeface="Wingdings" panose="05000000000000000000" pitchFamily="2" charset="2"/>
              </a:rPr>
              <a:t>4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  <a:sym typeface="Wingdings" panose="05000000000000000000" pitchFamily="2" charset="2"/>
              </a:rPr>
              <a:t> </a:t>
            </a:r>
            <a:r>
              <a:rPr lang="en-US" sz="1600" b="1" dirty="0" smtClean="0">
                <a:solidFill>
                  <a:srgbClr val="EE00B0"/>
                </a:solidFill>
                <a:latin typeface="Calibri"/>
                <a:ea typeface=""/>
                <a:cs typeface=""/>
              </a:rPr>
              <a:t>GPDs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 defined through matrix elements of quark and gluon operators:</a:t>
            </a:r>
            <a:endParaRPr lang="en-US" sz="16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9600" y="4696024"/>
            <a:ext cx="5948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Pauli, Dirac </a:t>
            </a:r>
            <a:r>
              <a:rPr lang="en-US" sz="1600" dirty="0" smtClean="0">
                <a:solidFill>
                  <a:srgbClr val="EE00B0"/>
                </a:solidFill>
                <a:latin typeface="Calibri"/>
                <a:ea typeface=""/>
                <a:cs typeface=""/>
              </a:rPr>
              <a:t>form factors lowest x-moments of H and E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:</a:t>
            </a:r>
            <a:endParaRPr lang="en-US" sz="16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486400" y="4572000"/>
            <a:ext cx="1799792" cy="657424"/>
            <a:chOff x="6842250" y="5407325"/>
            <a:chExt cx="1799792" cy="6574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6842250" y="5562600"/>
                  <a:ext cx="42614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b="1" i="1" smtClean="0">
                                <a:solidFill>
                                  <a:srgbClr val="EE00B0"/>
                                </a:solidFill>
                                <a:latin typeface="Cambria Math" charset="0"/>
                                <a:ea typeface=""/>
                                <a:cs typeface=""/>
                              </a:rPr>
                            </m:ctrlPr>
                          </m:sSubSupPr>
                          <m:e>
                            <m:r>
                              <a:rPr lang="en-US" sz="1400" b="1" i="1" smtClean="0">
                                <a:solidFill>
                                  <a:srgbClr val="EE00B0"/>
                                </a:solidFill>
                                <a:latin typeface="Cambria Math"/>
                                <a:ea typeface=""/>
                                <a:cs typeface=""/>
                              </a:rPr>
                              <m:t>𝑭</m:t>
                            </m:r>
                          </m:e>
                          <m:sub>
                            <m:r>
                              <a:rPr lang="en-US" sz="1400" b="1" i="1" smtClean="0">
                                <a:solidFill>
                                  <a:srgbClr val="EE00B0"/>
                                </a:solidFill>
                                <a:latin typeface="Cambria Math"/>
                                <a:ea typeface=""/>
                                <a:cs typeface=""/>
                              </a:rPr>
                              <m:t>𝟏</m:t>
                            </m:r>
                          </m:sub>
                          <m:sup/>
                        </m:sSubSup>
                      </m:oMath>
                    </m:oMathPara>
                  </a14:m>
                  <a:endParaRPr lang="en-US" sz="1400" b="1" i="1" dirty="0">
                    <a:solidFill>
                      <a:prstClr val="black"/>
                    </a:solidFill>
                    <a:latin typeface="Calibri"/>
                    <a:ea typeface=""/>
                    <a:cs typeface=""/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2250" y="5562600"/>
                  <a:ext cx="426142" cy="30777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7122652" y="5407325"/>
                  <a:ext cx="1519390" cy="6574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solidFill>
                              <a:prstClr val="black"/>
                            </a:solidFill>
                            <a:latin typeface="Cambria Math"/>
                            <a:ea typeface=""/>
                            <a:cs typeface=""/>
                          </a:rPr>
                          <m:t>=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"/>
                                <a:cs typeface="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"/>
                                <a:cs typeface=""/>
                              </a:rPr>
                              <m:t>𝑑𝑥</m:t>
                            </m:r>
                            <m: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"/>
                                <a:cs typeface=""/>
                              </a:rPr>
                              <m:t> </m:t>
                            </m:r>
                            <m:r>
                              <a:rPr lang="en-US" sz="1400" i="1" smtClean="0">
                                <a:solidFill>
                                  <a:srgbClr val="EE00B0"/>
                                </a:solidFill>
                                <a:latin typeface="Cambria Math"/>
                                <a:ea typeface=""/>
                                <a:cs typeface=""/>
                              </a:rPr>
                              <m:t>𝐻</m:t>
                            </m:r>
                            <m:d>
                              <m:dPr>
                                <m:ctrlPr>
                                  <a:rPr lang="en-US" sz="1400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"/>
                                    <a:cs typeface=""/>
                                  </a:rPr>
                                </m:ctrlPr>
                              </m:dPr>
                              <m:e>
                                <m:r>
                                  <a:rPr lang="en-US" sz="14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"/>
                                    <a:cs typeface=""/>
                                  </a:rPr>
                                  <m:t>𝑥</m:t>
                                </m:r>
                                <m:r>
                                  <a:rPr lang="en-US" sz="14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"/>
                                    <a:cs typeface=""/>
                                  </a:rPr>
                                  <m:t>,</m:t>
                                </m:r>
                                <m:r>
                                  <a:rPr lang="en-US" sz="14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mbria Math"/>
                                    <a:cs typeface=""/>
                                  </a:rPr>
                                  <m:t>𝜉</m:t>
                                </m:r>
                                <m:r>
                                  <a:rPr lang="en-US" sz="14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mbria Math"/>
                                    <a:cs typeface=""/>
                                  </a:rPr>
                                  <m:t>,</m:t>
                                </m:r>
                                <m:r>
                                  <a:rPr lang="en-US" sz="14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mbria Math"/>
                                    <a:cs typeface=""/>
                                  </a:rPr>
                                  <m:t>𝑡</m:t>
                                </m:r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sz="1400" i="1" dirty="0">
                    <a:solidFill>
                      <a:prstClr val="black"/>
                    </a:solidFill>
                    <a:latin typeface="Calibri"/>
                    <a:ea typeface=""/>
                    <a:cs typeface=""/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2652" y="5407325"/>
                  <a:ext cx="1519390" cy="65742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/>
          <p:cNvGrpSpPr/>
          <p:nvPr/>
        </p:nvGrpSpPr>
        <p:grpSpPr>
          <a:xfrm>
            <a:off x="7239000" y="4572000"/>
            <a:ext cx="1782288" cy="657424"/>
            <a:chOff x="6842250" y="5407325"/>
            <a:chExt cx="1782288" cy="6574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6842250" y="5562600"/>
                  <a:ext cx="42614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b="1" i="1" smtClean="0">
                                <a:solidFill>
                                  <a:srgbClr val="EE00B0"/>
                                </a:solidFill>
                                <a:latin typeface="Cambria Math" charset="0"/>
                                <a:ea typeface=""/>
                                <a:cs typeface=""/>
                              </a:rPr>
                            </m:ctrlPr>
                          </m:sSubSupPr>
                          <m:e>
                            <m:r>
                              <a:rPr lang="en-US" sz="1400" b="1" i="1" smtClean="0">
                                <a:solidFill>
                                  <a:srgbClr val="EE00B0"/>
                                </a:solidFill>
                                <a:latin typeface="Cambria Math"/>
                                <a:ea typeface=""/>
                                <a:cs typeface=""/>
                              </a:rPr>
                              <m:t>𝑭</m:t>
                            </m:r>
                          </m:e>
                          <m:sub>
                            <m:r>
                              <a:rPr lang="en-US" sz="1400" b="1" i="1" smtClean="0">
                                <a:solidFill>
                                  <a:srgbClr val="EE00B0"/>
                                </a:solidFill>
                                <a:latin typeface="Cambria Math"/>
                                <a:ea typeface=""/>
                                <a:cs typeface=""/>
                              </a:rPr>
                              <m:t>𝟐</m:t>
                            </m:r>
                          </m:sub>
                          <m:sup/>
                        </m:sSubSup>
                      </m:oMath>
                    </m:oMathPara>
                  </a14:m>
                  <a:endParaRPr lang="en-US" sz="1400" b="1" i="1" dirty="0">
                    <a:solidFill>
                      <a:prstClr val="black"/>
                    </a:solidFill>
                    <a:latin typeface="Calibri"/>
                    <a:ea typeface=""/>
                    <a:cs typeface=""/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2250" y="5562600"/>
                  <a:ext cx="426142" cy="30777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7122652" y="5407325"/>
                  <a:ext cx="1501886" cy="6574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solidFill>
                              <a:prstClr val="black"/>
                            </a:solidFill>
                            <a:latin typeface="Cambria Math"/>
                            <a:ea typeface=""/>
                            <a:cs typeface=""/>
                          </a:rPr>
                          <m:t>=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"/>
                                <a:cs typeface="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"/>
                                <a:cs typeface=""/>
                              </a:rPr>
                              <m:t>𝑑𝑥</m:t>
                            </m:r>
                            <m: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"/>
                                <a:cs typeface=""/>
                              </a:rPr>
                              <m:t> </m:t>
                            </m:r>
                            <m:r>
                              <a:rPr lang="en-US" sz="1400" i="1" smtClean="0">
                                <a:solidFill>
                                  <a:srgbClr val="EE00B0"/>
                                </a:solidFill>
                                <a:latin typeface="Cambria Math"/>
                                <a:ea typeface=""/>
                                <a:cs typeface=""/>
                              </a:rPr>
                              <m:t>𝐸</m:t>
                            </m:r>
                            <m:d>
                              <m:dPr>
                                <m:ctrlPr>
                                  <a:rPr lang="en-US" sz="1400" i="1" smtClean="0">
                                    <a:solidFill>
                                      <a:prstClr val="black"/>
                                    </a:solidFill>
                                    <a:latin typeface="Cambria Math" charset="0"/>
                                    <a:ea typeface=""/>
                                    <a:cs typeface=""/>
                                  </a:rPr>
                                </m:ctrlPr>
                              </m:dPr>
                              <m:e>
                                <m:r>
                                  <a:rPr lang="en-US" sz="14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"/>
                                    <a:cs typeface=""/>
                                  </a:rPr>
                                  <m:t>𝑥</m:t>
                                </m:r>
                                <m:r>
                                  <a:rPr lang="en-US" sz="14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"/>
                                    <a:cs typeface=""/>
                                  </a:rPr>
                                  <m:t>,</m:t>
                                </m:r>
                                <m:r>
                                  <a:rPr lang="en-US" sz="14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mbria Math"/>
                                    <a:cs typeface=""/>
                                  </a:rPr>
                                  <m:t>𝜉</m:t>
                                </m:r>
                                <m:r>
                                  <a:rPr lang="en-US" sz="14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mbria Math"/>
                                    <a:cs typeface=""/>
                                  </a:rPr>
                                  <m:t>,</m:t>
                                </m:r>
                                <m:r>
                                  <a:rPr lang="en-US" sz="14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Cambria Math"/>
                                    <a:cs typeface=""/>
                                  </a:rPr>
                                  <m:t>𝑡</m:t>
                                </m:r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sz="1400" i="1" dirty="0">
                    <a:solidFill>
                      <a:prstClr val="black"/>
                    </a:solidFill>
                    <a:latin typeface="Calibri"/>
                    <a:ea typeface=""/>
                    <a:cs typeface=""/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2652" y="5407325"/>
                  <a:ext cx="1501886" cy="657424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TextBox 30"/>
          <p:cNvSpPr txBox="1"/>
          <p:nvPr/>
        </p:nvSpPr>
        <p:spPr>
          <a:xfrm>
            <a:off x="609600" y="5448649"/>
            <a:ext cx="5948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In the limit of </a:t>
            </a:r>
            <a:r>
              <a:rPr lang="en-US" sz="1600" dirty="0" smtClean="0">
                <a:solidFill>
                  <a:srgbClr val="EE00B0"/>
                </a:solidFill>
                <a:latin typeface="Calibri"/>
                <a:ea typeface=""/>
                <a:cs typeface=""/>
              </a:rPr>
              <a:t>p = p’ H become the usual PDF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:</a:t>
            </a:r>
            <a:endParaRPr lang="en-US" sz="16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4724400" y="5334000"/>
                <a:ext cx="4062972" cy="495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EE00B0"/>
                          </a:solidFill>
                          <a:latin typeface="Cambria Math"/>
                          <a:ea typeface=""/>
                          <a:cs typeface=""/>
                        </a:rPr>
                        <m:t>𝐻</m:t>
                      </m:r>
                      <m:r>
                        <a:rPr lang="en-US" sz="1400" i="1" baseline="-25000" smtClean="0">
                          <a:solidFill>
                            <a:srgbClr val="EE00B0"/>
                          </a:solidFill>
                          <a:latin typeface="Cambria Math"/>
                          <a:ea typeface=""/>
                          <a:cs typeface=""/>
                        </a:rPr>
                        <m:t>𝑞</m:t>
                      </m:r>
                      <m:d>
                        <m:dPr>
                          <m:ctrlP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  <a:cs typeface=""/>
                            </a:rPr>
                          </m:ctrlPr>
                        </m:dPr>
                        <m:e>
                          <m: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𝑥</m:t>
                          </m:r>
                          <m: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,</m:t>
                          </m:r>
                          <m: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"/>
                            </a:rPr>
                            <m:t>𝜉</m:t>
                          </m:r>
                          <m: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"/>
                            </a:rPr>
                            <m:t>=0,</m:t>
                          </m:r>
                          <m: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"/>
                            </a:rPr>
                            <m:t>𝑡</m:t>
                          </m:r>
                          <m: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"/>
                            </a:rPr>
                            <m:t>=0</m:t>
                          </m:r>
                        </m:e>
                      </m:d>
                      <m:r>
                        <a:rPr lang="en-US" sz="1400" i="1" smtClean="0">
                          <a:solidFill>
                            <a:prstClr val="black"/>
                          </a:solidFill>
                          <a:latin typeface="Cambria Math"/>
                          <a:ea typeface=""/>
                          <a:cs typeface=""/>
                        </a:rPr>
                        <m:t>=</m:t>
                      </m:r>
                      <m:r>
                        <a:rPr lang="en-US" sz="1400" i="1" smtClean="0">
                          <a:solidFill>
                            <a:prstClr val="black"/>
                          </a:solidFill>
                          <a:latin typeface="Cambria Math"/>
                          <a:ea typeface=""/>
                          <a:cs typeface=""/>
                        </a:rPr>
                        <m:t>𝑞</m:t>
                      </m:r>
                      <m:d>
                        <m:dPr>
                          <m:ctrlP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  <a:cs typeface=""/>
                            </a:rPr>
                          </m:ctrlPr>
                        </m:dPr>
                        <m:e>
                          <m: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𝑥</m:t>
                          </m:r>
                        </m:e>
                      </m:d>
                      <m:r>
                        <a:rPr lang="en-US" sz="1400" i="1" smtClean="0">
                          <a:solidFill>
                            <a:prstClr val="black"/>
                          </a:solidFill>
                          <a:latin typeface="Cambria Math"/>
                          <a:ea typeface=""/>
                          <a:cs typeface=""/>
                        </a:rPr>
                        <m:t>=</m:t>
                      </m:r>
                      <m:f>
                        <m:fPr>
                          <m:ctrlP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  <a:cs typeface=""/>
                            </a:rPr>
                          </m:ctrlPr>
                        </m:fPr>
                        <m:num>
                          <m: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1</m:t>
                          </m:r>
                        </m:num>
                        <m:den>
                          <m: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  <a:cs typeface=""/>
                            </a:rPr>
                          </m:ctrlPr>
                        </m:dPr>
                        <m:e>
                          <m:r>
                            <a:rPr lang="en-US" sz="1400" b="1" i="1" smtClean="0">
                              <a:solidFill>
                                <a:srgbClr val="EE00B0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𝒒</m:t>
                          </m:r>
                          <m:r>
                            <a:rPr lang="en-US" sz="1400" b="1" i="1" smtClean="0">
                              <a:solidFill>
                                <a:srgbClr val="EE00B0"/>
                              </a:solidFill>
                              <a:latin typeface="Cambria Math"/>
                              <a:ea typeface="Cambria Math"/>
                              <a:cs typeface=""/>
                            </a:rPr>
                            <m:t>↑</m:t>
                          </m:r>
                          <m:d>
                            <m:dPr>
                              <m:ctrlPr>
                                <a:rPr lang="en-US" sz="1400" b="1" i="1" smtClean="0">
                                  <a:solidFill>
                                    <a:srgbClr val="EE00B0"/>
                                  </a:solidFill>
                                  <a:latin typeface="Cambria Math" charset="0"/>
                                  <a:ea typeface="Cambria Math"/>
                                  <a:cs typeface=""/>
                                </a:rPr>
                              </m:ctrlPr>
                            </m:dPr>
                            <m:e>
                              <m:r>
                                <a:rPr lang="en-US" sz="1400" b="1" i="1" smtClean="0">
                                  <a:solidFill>
                                    <a:srgbClr val="EE00B0"/>
                                  </a:solidFill>
                                  <a:latin typeface="Cambria Math"/>
                                  <a:ea typeface="Cambria Math"/>
                                  <a:cs typeface=""/>
                                </a:rPr>
                                <m:t>𝒙</m:t>
                              </m:r>
                            </m:e>
                          </m:d>
                          <m: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"/>
                            </a:rPr>
                            <m:t>+</m:t>
                          </m:r>
                          <m:r>
                            <a:rPr lang="en-US" sz="1400" b="1" i="1" smtClean="0">
                              <a:solidFill>
                                <a:srgbClr val="EE00B0"/>
                              </a:solidFill>
                              <a:latin typeface="Cambria Math"/>
                              <a:ea typeface="Cambria Math"/>
                              <a:cs typeface=""/>
                            </a:rPr>
                            <m:t>𝒒</m:t>
                          </m:r>
                          <m:r>
                            <a:rPr lang="en-US" sz="1400" b="1" i="1" smtClean="0">
                              <a:solidFill>
                                <a:srgbClr val="EE00B0"/>
                              </a:solidFill>
                              <a:latin typeface="Cambria Math"/>
                              <a:ea typeface="Cambria Math"/>
                              <a:cs typeface=""/>
                            </a:rPr>
                            <m:t>↓</m:t>
                          </m:r>
                          <m:d>
                            <m:dPr>
                              <m:ctrlPr>
                                <a:rPr lang="en-US" sz="1400" b="1" i="1" smtClean="0">
                                  <a:solidFill>
                                    <a:srgbClr val="EE00B0"/>
                                  </a:solidFill>
                                  <a:latin typeface="Cambria Math" charset="0"/>
                                  <a:ea typeface="Cambria Math"/>
                                  <a:cs typeface=""/>
                                </a:rPr>
                              </m:ctrlPr>
                            </m:dPr>
                            <m:e>
                              <m:r>
                                <a:rPr lang="en-US" sz="1400" b="1" i="1" smtClean="0">
                                  <a:solidFill>
                                    <a:srgbClr val="EE00B0"/>
                                  </a:solidFill>
                                  <a:latin typeface="Cambria Math"/>
                                  <a:ea typeface="Cambria Math"/>
                                  <a:cs typeface=""/>
                                </a:rPr>
                                <m:t>𝒙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1400" i="1" dirty="0">
                  <a:solidFill>
                    <a:prstClr val="black"/>
                  </a:solidFill>
                  <a:latin typeface="Calibri"/>
                  <a:ea typeface=""/>
                  <a:cs typeface="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5334000"/>
                <a:ext cx="4062972" cy="495649"/>
              </a:xfrm>
              <a:prstGeom prst="rect">
                <a:avLst/>
              </a:prstGeom>
              <a:blipFill rotWithShape="1">
                <a:blip r:embed="rId9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4724400" y="5829649"/>
                <a:ext cx="4173578" cy="495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1400" i="1" smtClean="0">
                              <a:solidFill>
                                <a:srgbClr val="EE00B0"/>
                              </a:solidFill>
                              <a:latin typeface="Cambria Math" charset="0"/>
                              <a:ea typeface=""/>
                              <a:cs typeface=""/>
                            </a:rPr>
                          </m:ctrlPr>
                        </m:accPr>
                        <m:e>
                          <m:r>
                            <a:rPr lang="en-US" sz="1400" i="1" smtClean="0">
                              <a:solidFill>
                                <a:srgbClr val="EE00B0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𝐻</m:t>
                          </m:r>
                          <m:r>
                            <a:rPr lang="en-US" sz="1400" i="1" baseline="-25000" smtClean="0">
                              <a:solidFill>
                                <a:srgbClr val="EE00B0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𝑞</m:t>
                          </m:r>
                        </m:e>
                      </m:acc>
                      <m:d>
                        <m:dPr>
                          <m:ctrlP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  <a:cs typeface=""/>
                            </a:rPr>
                          </m:ctrlPr>
                        </m:dPr>
                        <m:e>
                          <m: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𝑥</m:t>
                          </m:r>
                          <m: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,</m:t>
                          </m:r>
                          <m: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"/>
                            </a:rPr>
                            <m:t>𝜉</m:t>
                          </m:r>
                          <m: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"/>
                            </a:rPr>
                            <m:t>=0,</m:t>
                          </m:r>
                          <m: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"/>
                            </a:rPr>
                            <m:t>𝑡</m:t>
                          </m:r>
                          <m: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"/>
                            </a:rPr>
                            <m:t>=0</m:t>
                          </m:r>
                        </m:e>
                      </m:d>
                      <m:r>
                        <a:rPr lang="en-US" sz="1400" i="1" smtClean="0">
                          <a:solidFill>
                            <a:prstClr val="black"/>
                          </a:solidFill>
                          <a:latin typeface="Cambria Math"/>
                          <a:ea typeface=""/>
                          <a:cs typeface=""/>
                        </a:rPr>
                        <m:t>=</m:t>
                      </m:r>
                      <m:r>
                        <a:rPr lang="el-GR" sz="14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"/>
                        </a:rPr>
                        <m:t>𝛥</m:t>
                      </m:r>
                      <m:r>
                        <a:rPr lang="en-US" sz="1400" i="1" smtClean="0">
                          <a:solidFill>
                            <a:prstClr val="black"/>
                          </a:solidFill>
                          <a:latin typeface="Cambria Math"/>
                          <a:ea typeface=""/>
                          <a:cs typeface=""/>
                        </a:rPr>
                        <m:t>𝑞</m:t>
                      </m:r>
                      <m:d>
                        <m:dPr>
                          <m:ctrlP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  <a:cs typeface=""/>
                            </a:rPr>
                          </m:ctrlPr>
                        </m:dPr>
                        <m:e>
                          <m: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𝑥</m:t>
                          </m:r>
                        </m:e>
                      </m:d>
                      <m:r>
                        <a:rPr lang="en-US" sz="1400" i="1" smtClean="0">
                          <a:solidFill>
                            <a:prstClr val="black"/>
                          </a:solidFill>
                          <a:latin typeface="Cambria Math"/>
                          <a:ea typeface=""/>
                          <a:cs typeface=""/>
                        </a:rPr>
                        <m:t>=</m:t>
                      </m:r>
                      <m:f>
                        <m:fPr>
                          <m:ctrlP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  <a:cs typeface=""/>
                            </a:rPr>
                          </m:ctrlPr>
                        </m:fPr>
                        <m:num>
                          <m: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1</m:t>
                          </m:r>
                        </m:num>
                        <m:den>
                          <m: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1400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  <a:cs typeface=""/>
                            </a:rPr>
                          </m:ctrlPr>
                        </m:dPr>
                        <m:e>
                          <m:r>
                            <a:rPr lang="en-US" sz="1400" b="1" i="1" smtClean="0">
                              <a:solidFill>
                                <a:srgbClr val="EE00B0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𝒒</m:t>
                          </m:r>
                          <m:r>
                            <a:rPr lang="en-US" sz="1400" b="1" i="1" smtClean="0">
                              <a:solidFill>
                                <a:srgbClr val="EE00B0"/>
                              </a:solidFill>
                              <a:latin typeface="Cambria Math"/>
                              <a:ea typeface="Cambria Math"/>
                              <a:cs typeface=""/>
                            </a:rPr>
                            <m:t>↑</m:t>
                          </m:r>
                          <m:d>
                            <m:dPr>
                              <m:ctrlPr>
                                <a:rPr lang="en-US" sz="1400" b="1" i="1" smtClean="0">
                                  <a:solidFill>
                                    <a:srgbClr val="EE00B0"/>
                                  </a:solidFill>
                                  <a:latin typeface="Cambria Math" charset="0"/>
                                  <a:ea typeface="Cambria Math"/>
                                  <a:cs typeface=""/>
                                </a:rPr>
                              </m:ctrlPr>
                            </m:dPr>
                            <m:e>
                              <m:r>
                                <a:rPr lang="en-US" sz="1400" b="1" i="1" smtClean="0">
                                  <a:solidFill>
                                    <a:srgbClr val="EE00B0"/>
                                  </a:solidFill>
                                  <a:latin typeface="Cambria Math"/>
                                  <a:ea typeface="Cambria Math"/>
                                  <a:cs typeface=""/>
                                </a:rPr>
                                <m:t>𝒙</m:t>
                              </m:r>
                            </m:e>
                          </m:d>
                          <m:r>
                            <a:rPr lang="en-US" sz="1400" i="1" smtClean="0">
                              <a:solidFill>
                                <a:srgbClr val="EE00B0"/>
                              </a:solidFill>
                              <a:latin typeface="Cambria Math"/>
                              <a:ea typeface="Cambria Math"/>
                              <a:cs typeface=""/>
                            </a:rPr>
                            <m:t>−</m:t>
                          </m:r>
                          <m:r>
                            <a:rPr lang="en-US" sz="1400" b="1" i="1" smtClean="0">
                              <a:solidFill>
                                <a:srgbClr val="EE00B0"/>
                              </a:solidFill>
                              <a:latin typeface="Cambria Math"/>
                              <a:ea typeface="Cambria Math"/>
                              <a:cs typeface=""/>
                            </a:rPr>
                            <m:t>𝒒</m:t>
                          </m:r>
                          <m:r>
                            <a:rPr lang="en-US" sz="1400" b="1" i="1" smtClean="0">
                              <a:solidFill>
                                <a:srgbClr val="EE00B0"/>
                              </a:solidFill>
                              <a:latin typeface="Cambria Math"/>
                              <a:ea typeface="Cambria Math"/>
                              <a:cs typeface=""/>
                            </a:rPr>
                            <m:t>↓</m:t>
                          </m:r>
                          <m:d>
                            <m:dPr>
                              <m:ctrlPr>
                                <a:rPr lang="en-US" sz="1400" b="1" i="1" smtClean="0">
                                  <a:solidFill>
                                    <a:srgbClr val="EE00B0"/>
                                  </a:solidFill>
                                  <a:latin typeface="Cambria Math" charset="0"/>
                                  <a:ea typeface="Cambria Math"/>
                                  <a:cs typeface=""/>
                                </a:rPr>
                              </m:ctrlPr>
                            </m:dPr>
                            <m:e>
                              <m:r>
                                <a:rPr lang="en-US" sz="1400" b="1" i="1" smtClean="0">
                                  <a:solidFill>
                                    <a:srgbClr val="EE00B0"/>
                                  </a:solidFill>
                                  <a:latin typeface="Cambria Math"/>
                                  <a:ea typeface="Cambria Math"/>
                                  <a:cs typeface=""/>
                                </a:rPr>
                                <m:t>𝒙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1400" i="1" dirty="0">
                  <a:solidFill>
                    <a:prstClr val="black"/>
                  </a:solidFill>
                  <a:latin typeface="Calibri"/>
                  <a:ea typeface=""/>
                  <a:cs typeface="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5829649"/>
                <a:ext cx="4173578" cy="495649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848600" y="1295400"/>
                <a:ext cx="988412" cy="4784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00" i="1" smtClean="0">
                          <a:solidFill>
                            <a:prstClr val="black"/>
                          </a:solidFill>
                          <a:latin typeface="Cambria Math"/>
                          <a:ea typeface=""/>
                          <a:cs typeface=""/>
                        </a:rPr>
                        <m:t>𝑃</m:t>
                      </m:r>
                      <m:r>
                        <a:rPr lang="en-US" sz="1300" i="1" smtClean="0">
                          <a:solidFill>
                            <a:prstClr val="black"/>
                          </a:solidFill>
                          <a:latin typeface="Cambria Math"/>
                          <a:ea typeface=""/>
                          <a:cs typeface=""/>
                        </a:rPr>
                        <m:t>=</m:t>
                      </m:r>
                      <m:f>
                        <m:fPr>
                          <m:ctrlPr>
                            <a:rPr lang="en-US" sz="1300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  <a:cs typeface=""/>
                            </a:rPr>
                          </m:ctrlPr>
                        </m:fPr>
                        <m:num>
                          <m:r>
                            <a:rPr lang="en-US" sz="13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𝑝</m:t>
                          </m:r>
                          <m:r>
                            <a:rPr lang="en-US" sz="13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30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"/>
                                  <a:cs typeface=""/>
                                </a:rPr>
                              </m:ctrlPr>
                            </m:sSupPr>
                            <m:e>
                              <m:r>
                                <a:rPr lang="en-US" sz="13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"/>
                                  <a:cs typeface="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13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"/>
                                  <a:cs typeface="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sz="13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300" i="1" dirty="0">
                  <a:solidFill>
                    <a:prstClr val="black"/>
                  </a:solidFill>
                  <a:latin typeface="Calibri"/>
                  <a:ea typeface=""/>
                  <a:cs typeface="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600" y="1295400"/>
                <a:ext cx="988412" cy="478464"/>
              </a:xfrm>
              <a:prstGeom prst="rect">
                <a:avLst/>
              </a:prstGeom>
              <a:blipFill rotWithShape="1">
                <a:blip r:embed="rId12"/>
                <a:stretch>
                  <a:fillRect b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858034" y="1850795"/>
                <a:ext cx="981166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3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"/>
                        </a:rPr>
                        <m:t>Δ</m:t>
                      </m:r>
                      <m:r>
                        <a:rPr lang="en-US" sz="1300" i="1" smtClean="0">
                          <a:solidFill>
                            <a:prstClr val="black"/>
                          </a:solidFill>
                          <a:latin typeface="Cambria Math"/>
                          <a:ea typeface=""/>
                          <a:cs typeface=""/>
                        </a:rPr>
                        <m:t>=</m:t>
                      </m:r>
                      <m:r>
                        <a:rPr lang="en-US" sz="1300" i="1" smtClean="0">
                          <a:solidFill>
                            <a:prstClr val="black"/>
                          </a:solidFill>
                          <a:latin typeface="Cambria Math"/>
                          <a:ea typeface=""/>
                          <a:cs typeface=""/>
                        </a:rPr>
                        <m:t>𝑝</m:t>
                      </m:r>
                      <m:r>
                        <a:rPr lang="en-US" sz="1300" i="1" smtClean="0">
                          <a:solidFill>
                            <a:prstClr val="black"/>
                          </a:solidFill>
                          <a:latin typeface="Cambria Math"/>
                          <a:ea typeface=""/>
                          <a:cs typeface=""/>
                        </a:rPr>
                        <m:t>−</m:t>
                      </m:r>
                      <m:sSup>
                        <m:sSupPr>
                          <m:ctrlPr>
                            <a:rPr lang="en-US" sz="1300" i="1" smtClean="0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  <a:cs typeface=""/>
                            </a:rPr>
                          </m:ctrlPr>
                        </m:sSupPr>
                        <m:e>
                          <m:r>
                            <a:rPr lang="en-US" sz="13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𝑝</m:t>
                          </m:r>
                        </m:e>
                        <m:sup>
                          <m:r>
                            <a:rPr lang="en-US" sz="13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1300" i="1" dirty="0">
                  <a:solidFill>
                    <a:prstClr val="black"/>
                  </a:solidFill>
                  <a:latin typeface="Calibri"/>
                  <a:ea typeface=""/>
                  <a:cs typeface="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034" y="1850795"/>
                <a:ext cx="981166" cy="292388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14400" y="3810000"/>
                <a:ext cx="11244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>
                          <a:solidFill>
                            <a:srgbClr val="EE00B0"/>
                          </a:solidFill>
                          <a:latin typeface="Cambria Math"/>
                          <a:ea typeface=""/>
                          <a:cs typeface=""/>
                        </a:rPr>
                        <m:t>𝑯</m:t>
                      </m:r>
                      <m:d>
                        <m:dPr>
                          <m:ctrlPr>
                            <a:rPr lang="en-US" sz="1800" b="1" i="1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  <a:cs typeface=""/>
                            </a:rPr>
                          </m:ctrlPr>
                        </m:dPr>
                        <m:e>
                          <m:r>
                            <a:rPr lang="en-US" sz="1800" b="1" i="1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𝒙</m:t>
                          </m:r>
                          <m:r>
                            <a:rPr lang="en-US" sz="1800" b="1" i="1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,</m:t>
                          </m:r>
                          <m:r>
                            <a:rPr lang="en-US" sz="18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"/>
                            </a:rPr>
                            <m:t>𝝃</m:t>
                          </m:r>
                          <m:r>
                            <a:rPr lang="en-US" sz="18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"/>
                            </a:rPr>
                            <m:t>,</m:t>
                          </m:r>
                          <m:r>
                            <a:rPr lang="en-US" sz="18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"/>
                            </a:rPr>
                            <m:t>𝒕</m:t>
                          </m:r>
                        </m:e>
                      </m:d>
                    </m:oMath>
                  </m:oMathPara>
                </a14:m>
                <a:endParaRPr lang="en-US" sz="1800" b="1" dirty="0">
                  <a:solidFill>
                    <a:prstClr val="black"/>
                  </a:solidFill>
                  <a:latin typeface="Calibri"/>
                  <a:ea typeface=""/>
                  <a:cs typeface="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810000"/>
                <a:ext cx="1124410" cy="369332"/>
              </a:xfrm>
              <a:prstGeom prst="rect">
                <a:avLst/>
              </a:prstGeom>
              <a:blipFill rotWithShape="1">
                <a:blip r:embed="rId1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057400" y="3821668"/>
                <a:ext cx="11026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>
                          <a:solidFill>
                            <a:srgbClr val="EE00B0"/>
                          </a:solidFill>
                          <a:latin typeface="Cambria Math"/>
                          <a:ea typeface=""/>
                          <a:cs typeface=""/>
                        </a:rPr>
                        <m:t>𝑬</m:t>
                      </m:r>
                      <m:d>
                        <m:dPr>
                          <m:ctrlPr>
                            <a:rPr lang="en-US" sz="1800" b="1" i="1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  <a:cs typeface=""/>
                            </a:rPr>
                          </m:ctrlPr>
                        </m:dPr>
                        <m:e>
                          <m:r>
                            <a:rPr lang="en-US" sz="1800" b="1" i="1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𝒙</m:t>
                          </m:r>
                          <m:r>
                            <a:rPr lang="en-US" sz="1800" b="1" i="1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,</m:t>
                          </m:r>
                          <m:r>
                            <a:rPr lang="en-US" sz="18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"/>
                            </a:rPr>
                            <m:t>𝝃</m:t>
                          </m:r>
                          <m:r>
                            <a:rPr lang="en-US" sz="18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"/>
                            </a:rPr>
                            <m:t>,</m:t>
                          </m:r>
                          <m:r>
                            <a:rPr lang="en-US" sz="18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"/>
                            </a:rPr>
                            <m:t>𝒕</m:t>
                          </m:r>
                        </m:e>
                      </m:d>
                    </m:oMath>
                  </m:oMathPara>
                </a14:m>
                <a:endParaRPr lang="en-US" sz="1800" b="1" dirty="0">
                  <a:solidFill>
                    <a:prstClr val="black"/>
                  </a:solidFill>
                  <a:latin typeface="Calibri"/>
                  <a:ea typeface=""/>
                  <a:cs typeface="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3821668"/>
                <a:ext cx="1102674" cy="369332"/>
              </a:xfrm>
              <a:prstGeom prst="rect">
                <a:avLst/>
              </a:prstGeom>
              <a:blipFill rotWithShape="1">
                <a:blip r:embed="rId1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276600" y="3821668"/>
                <a:ext cx="1131271" cy="3761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1800" b="1" i="1" smtClean="0">
                              <a:solidFill>
                                <a:srgbClr val="EE00B0"/>
                              </a:solidFill>
                              <a:latin typeface="Cambria Math" charset="0"/>
                              <a:ea typeface=""/>
                              <a:cs typeface=""/>
                            </a:rPr>
                          </m:ctrlPr>
                        </m:accPr>
                        <m:e>
                          <m:r>
                            <a:rPr lang="en-US" sz="1800" b="1" i="1" smtClean="0">
                              <a:solidFill>
                                <a:srgbClr val="EE00B0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𝑯</m:t>
                          </m:r>
                        </m:e>
                      </m:acc>
                      <m:d>
                        <m:dPr>
                          <m:ctrlPr>
                            <a:rPr lang="en-US" sz="1800" b="1" i="1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  <a:cs typeface=""/>
                            </a:rPr>
                          </m:ctrlPr>
                        </m:dPr>
                        <m:e>
                          <m:r>
                            <a:rPr lang="en-US" sz="1800" b="1" i="1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𝒙</m:t>
                          </m:r>
                          <m:r>
                            <a:rPr lang="en-US" sz="1800" b="1" i="1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,</m:t>
                          </m:r>
                          <m:r>
                            <a:rPr lang="en-US" sz="18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"/>
                            </a:rPr>
                            <m:t>𝝃</m:t>
                          </m:r>
                          <m:r>
                            <a:rPr lang="en-US" sz="18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"/>
                            </a:rPr>
                            <m:t>,</m:t>
                          </m:r>
                          <m:r>
                            <a:rPr lang="en-US" sz="18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"/>
                            </a:rPr>
                            <m:t>𝒕</m:t>
                          </m:r>
                        </m:e>
                      </m:d>
                    </m:oMath>
                  </m:oMathPara>
                </a14:m>
                <a:endParaRPr lang="en-US" sz="1800" dirty="0">
                  <a:solidFill>
                    <a:prstClr val="black"/>
                  </a:solidFill>
                  <a:latin typeface="Calibri"/>
                  <a:ea typeface=""/>
                  <a:cs typeface="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3821668"/>
                <a:ext cx="1131271" cy="376193"/>
              </a:xfrm>
              <a:prstGeom prst="rect">
                <a:avLst/>
              </a:prstGeom>
              <a:blipFill rotWithShape="1">
                <a:blip r:embed="rId16"/>
                <a:stretch>
                  <a:fillRect t="-8065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4461786" y="3810000"/>
                <a:ext cx="1100814" cy="3761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1800" b="1" i="1" smtClean="0">
                              <a:solidFill>
                                <a:srgbClr val="EE00B0"/>
                              </a:solidFill>
                              <a:latin typeface="Cambria Math" charset="0"/>
                              <a:ea typeface=""/>
                              <a:cs typeface=""/>
                            </a:rPr>
                          </m:ctrlPr>
                        </m:accPr>
                        <m:e>
                          <m:r>
                            <a:rPr lang="en-US" sz="1800" b="1" i="1" smtClean="0">
                              <a:solidFill>
                                <a:srgbClr val="EE00B0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𝑬</m:t>
                          </m:r>
                        </m:e>
                      </m:acc>
                      <m:d>
                        <m:dPr>
                          <m:ctrlPr>
                            <a:rPr lang="en-US" sz="1800" b="1" i="1">
                              <a:solidFill>
                                <a:prstClr val="black"/>
                              </a:solidFill>
                              <a:latin typeface="Cambria Math" charset="0"/>
                              <a:ea typeface=""/>
                              <a:cs typeface=""/>
                            </a:rPr>
                          </m:ctrlPr>
                        </m:dPr>
                        <m:e>
                          <m:r>
                            <a:rPr lang="en-US" sz="1800" b="1" i="1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𝒙</m:t>
                          </m:r>
                          <m:r>
                            <a:rPr lang="en-US" sz="1800" b="1" i="1">
                              <a:solidFill>
                                <a:prstClr val="black"/>
                              </a:solidFill>
                              <a:latin typeface="Cambria Math"/>
                              <a:ea typeface=""/>
                              <a:cs typeface=""/>
                            </a:rPr>
                            <m:t>,</m:t>
                          </m:r>
                          <m:r>
                            <a:rPr lang="en-US" sz="18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"/>
                            </a:rPr>
                            <m:t>𝝃</m:t>
                          </m:r>
                          <m:r>
                            <a:rPr lang="en-US" sz="18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"/>
                            </a:rPr>
                            <m:t>,</m:t>
                          </m:r>
                          <m:r>
                            <a:rPr lang="en-US" sz="1800" b="1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"/>
                            </a:rPr>
                            <m:t>𝒕</m:t>
                          </m:r>
                        </m:e>
                      </m:d>
                    </m:oMath>
                  </m:oMathPara>
                </a14:m>
                <a:endParaRPr lang="en-US" sz="1800" dirty="0">
                  <a:solidFill>
                    <a:prstClr val="black"/>
                  </a:solidFill>
                  <a:latin typeface="Calibri"/>
                  <a:ea typeface=""/>
                  <a:cs typeface="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1786" y="3810000"/>
                <a:ext cx="1100814" cy="376193"/>
              </a:xfrm>
              <a:prstGeom prst="rect">
                <a:avLst/>
              </a:prstGeom>
              <a:blipFill rotWithShape="1">
                <a:blip r:embed="rId17"/>
                <a:stretch>
                  <a:fillRect t="-8065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185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76200" y="838200"/>
            <a:ext cx="8915400" cy="5562600"/>
          </a:xfr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Separate </a:t>
            </a:r>
            <a:r>
              <a:rPr lang="en-US" sz="2400" dirty="0" err="1"/>
              <a:t>Sivers</a:t>
            </a:r>
            <a:r>
              <a:rPr lang="en-US" sz="2400" dirty="0"/>
              <a:t> and Collins effects</a:t>
            </a:r>
          </a:p>
          <a:p>
            <a:pPr fontAlgn="auto">
              <a:spcAft>
                <a:spcPts val="0"/>
              </a:spcAft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defRPr/>
            </a:pPr>
            <a:endParaRPr lang="en-US" sz="2400" b="1" dirty="0">
              <a:solidFill>
                <a:srgbClr val="00B0F0"/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b="1" dirty="0">
              <a:solidFill>
                <a:srgbClr val="00B0F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B0F0"/>
                </a:solidFill>
              </a:rPr>
              <a:t>Sivers</a:t>
            </a:r>
            <a:r>
              <a:rPr lang="en-US" sz="2400" dirty="0"/>
              <a:t> angle, effect in distribution function: </a:t>
            </a:r>
            <a:r>
              <a:rPr lang="en-US" sz="2400" b="1" dirty="0"/>
              <a:t>(</a:t>
            </a:r>
            <a:r>
              <a:rPr lang="en-US" sz="2400" b="1" i="1" dirty="0" err="1">
                <a:latin typeface="Symbol" pitchFamily="18" charset="2"/>
              </a:rPr>
              <a:t>f</a:t>
            </a:r>
            <a:r>
              <a:rPr lang="en-US" sz="2400" b="1" baseline="-25000" dirty="0" err="1"/>
              <a:t>h</a:t>
            </a:r>
            <a:r>
              <a:rPr lang="en-US" sz="2400" b="1" dirty="0"/>
              <a:t>-</a:t>
            </a:r>
            <a:r>
              <a:rPr lang="en-US" sz="2400" b="1" i="1" dirty="0">
                <a:latin typeface="Symbol" pitchFamily="18" charset="2"/>
              </a:rPr>
              <a:t>f</a:t>
            </a:r>
            <a:r>
              <a:rPr lang="en-US" sz="2400" b="1" baseline="-25000" dirty="0"/>
              <a:t>s</a:t>
            </a:r>
            <a:r>
              <a:rPr lang="en-US" sz="2400" b="1" dirty="0"/>
              <a:t>)</a:t>
            </a:r>
            <a:endParaRPr lang="en-US" sz="2400" dirty="0"/>
          </a:p>
          <a:p>
            <a:pPr marL="0" indent="0">
              <a:buNone/>
              <a:defRPr/>
            </a:pPr>
            <a:r>
              <a:rPr lang="en-US" sz="2000" dirty="0"/>
              <a:t>				   Or other combinations: </a:t>
            </a:r>
            <a:r>
              <a:rPr lang="en-US" sz="2000" dirty="0" err="1"/>
              <a:t>Pretzelosity</a:t>
            </a:r>
            <a:r>
              <a:rPr lang="en-US" sz="2000" dirty="0"/>
              <a:t>:  </a:t>
            </a:r>
            <a:r>
              <a:rPr lang="en-US" sz="2000" b="1" dirty="0"/>
              <a:t>(</a:t>
            </a:r>
            <a:r>
              <a:rPr lang="en-US" sz="2000" i="1" dirty="0"/>
              <a:t>3</a:t>
            </a:r>
            <a:r>
              <a:rPr lang="en-US" sz="2000" b="1" i="1" dirty="0">
                <a:latin typeface="Symbol" pitchFamily="18" charset="2"/>
              </a:rPr>
              <a:t>f</a:t>
            </a:r>
            <a:r>
              <a:rPr lang="en-US" sz="2000" b="1" baseline="-25000" dirty="0"/>
              <a:t>h</a:t>
            </a:r>
            <a:r>
              <a:rPr lang="en-US" sz="2000" b="1" dirty="0"/>
              <a:t>-</a:t>
            </a:r>
            <a:r>
              <a:rPr lang="en-US" sz="2000" b="1" i="1" dirty="0">
                <a:latin typeface="Symbol" pitchFamily="18" charset="2"/>
              </a:rPr>
              <a:t>f</a:t>
            </a:r>
            <a:r>
              <a:rPr lang="en-US" sz="2000" b="1" baseline="-25000" dirty="0"/>
              <a:t>s</a:t>
            </a:r>
            <a:r>
              <a:rPr lang="en-US" sz="2000" b="1" dirty="0"/>
              <a:t>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9900"/>
                </a:solidFill>
              </a:rPr>
              <a:t>Collins</a:t>
            </a:r>
            <a:r>
              <a:rPr lang="en-US" sz="2400" dirty="0"/>
              <a:t> angle, effect in fragmentation function: </a:t>
            </a:r>
            <a:r>
              <a:rPr lang="en-US" sz="2400" b="1" dirty="0"/>
              <a:t>(</a:t>
            </a:r>
            <a:r>
              <a:rPr lang="en-US" sz="2400" b="1" i="1" dirty="0" err="1">
                <a:latin typeface="Symbol" pitchFamily="18" charset="2"/>
              </a:rPr>
              <a:t>f</a:t>
            </a:r>
            <a:r>
              <a:rPr lang="en-US" sz="2400" b="1" baseline="-25000" dirty="0" err="1"/>
              <a:t>h</a:t>
            </a:r>
            <a:r>
              <a:rPr lang="en-US" sz="2400" b="1" dirty="0" err="1"/>
              <a:t>+</a:t>
            </a:r>
            <a:r>
              <a:rPr lang="en-US" sz="2400" b="1" i="1" dirty="0" err="1">
                <a:latin typeface="Symbol" pitchFamily="18" charset="2"/>
              </a:rPr>
              <a:t>f</a:t>
            </a:r>
            <a:r>
              <a:rPr lang="en-US" sz="2400" b="1" baseline="-25000" dirty="0" err="1"/>
              <a:t>s</a:t>
            </a:r>
            <a:r>
              <a:rPr lang="en-US" sz="2400" b="1" dirty="0"/>
              <a:t>)</a:t>
            </a: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1" r="6507" b="5598"/>
          <a:stretch/>
        </p:blipFill>
        <p:spPr bwMode="auto">
          <a:xfrm>
            <a:off x="7255381" y="3458382"/>
            <a:ext cx="1657884" cy="152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004426" cy="685800"/>
          </a:xfrm>
          <a:ln>
            <a:noFill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tx1"/>
                </a:solidFill>
              </a:rPr>
              <a:t>TMDs Accessible through Semi-Inclusive Physics</a:t>
            </a:r>
          </a:p>
        </p:txBody>
      </p:sp>
      <p:pic>
        <p:nvPicPr>
          <p:cNvPr id="24585" name="Picture 8" descr="angle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9361" y="1385834"/>
            <a:ext cx="5052228" cy="274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 bwMode="auto">
          <a:xfrm rot="5400000" flipH="1" flipV="1">
            <a:off x="2242453" y="2552699"/>
            <a:ext cx="533400" cy="304800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 bwMode="auto">
          <a:xfrm rot="2241278">
            <a:off x="347146" y="3254344"/>
            <a:ext cx="206659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"/>
                <a:cs typeface="Arial" pitchFamily="34" charset="0"/>
              </a:rPr>
              <a:t>Scattering Plane</a:t>
            </a:r>
          </a:p>
        </p:txBody>
      </p:sp>
      <p:sp>
        <p:nvSpPr>
          <p:cNvPr id="24588" name="TextBox 11"/>
          <p:cNvSpPr txBox="1">
            <a:spLocks noChangeArrowheads="1"/>
          </p:cNvSpPr>
          <p:nvPr/>
        </p:nvSpPr>
        <p:spPr bwMode="auto">
          <a:xfrm>
            <a:off x="2699088" y="2399756"/>
            <a:ext cx="153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ea typeface=""/>
                <a:cs typeface="Arial" pitchFamily="34" charset="0"/>
              </a:rPr>
              <a:t>target angle</a:t>
            </a:r>
          </a:p>
        </p:txBody>
      </p:sp>
      <p:sp>
        <p:nvSpPr>
          <p:cNvPr id="24589" name="TextBox 12"/>
          <p:cNvSpPr txBox="1">
            <a:spLocks noChangeArrowheads="1"/>
          </p:cNvSpPr>
          <p:nvPr/>
        </p:nvSpPr>
        <p:spPr bwMode="auto">
          <a:xfrm>
            <a:off x="3156303" y="2990391"/>
            <a:ext cx="16818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solidFill>
                  <a:prstClr val="black"/>
                </a:solidFill>
                <a:latin typeface="Arial" pitchFamily="34" charset="0"/>
                <a:ea typeface=""/>
                <a:cs typeface="Arial" pitchFamily="34" charset="0"/>
              </a:rPr>
              <a:t>hadron angle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98386" y="1330907"/>
            <a:ext cx="4171014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Naturally, two scales: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High Q: localized probe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     to “see” quarks and gluons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Low P</a:t>
            </a:r>
            <a:r>
              <a:rPr lang="en-US" sz="1800" baseline="-2500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T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: sensitive to confining scale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     to “see” their confined motion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+ Theory input: TMD QCD factorization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                         TMD QCD evolution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53278"/>
            <a:ext cx="2133600" cy="365125"/>
          </a:xfrm>
        </p:spPr>
        <p:txBody>
          <a:bodyPr/>
          <a:lstStyle/>
          <a:p>
            <a:pPr>
              <a:defRPr/>
            </a:pPr>
            <a:fld id="{B9A5DFB4-3D23-4866-8D46-AE36D04BFD7D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74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78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72304" y="171673"/>
            <a:ext cx="8226720" cy="555840"/>
          </a:xfrm>
          <a:ln/>
        </p:spPr>
        <p:txBody>
          <a:bodyPr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altLang="x-none" sz="2800" dirty="0">
                <a:solidFill>
                  <a:srgbClr val="002060"/>
                </a:solidFill>
              </a:rPr>
              <a:t>Collinear Parton Distribution Functions</a:t>
            </a:r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587480" y="1866581"/>
            <a:ext cx="3350880" cy="171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x-none" sz="2000" dirty="0"/>
              <a:t>Momentum distribution – </a:t>
            </a:r>
            <a:r>
              <a:rPr lang="en-US" altLang="x-none" sz="2000" i="1" dirty="0"/>
              <a:t>q(x, Q</a:t>
            </a:r>
            <a:r>
              <a:rPr lang="en-US" altLang="x-none" sz="2000" i="1" baseline="33000" dirty="0"/>
              <a:t>2</a:t>
            </a:r>
            <a:r>
              <a:rPr lang="en-US" altLang="x-none" sz="2000" i="1" dirty="0"/>
              <a:t>)</a:t>
            </a:r>
          </a:p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altLang="x-none" sz="2000" i="1" dirty="0"/>
          </a:p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x-none" sz="2000" dirty="0">
                <a:solidFill>
                  <a:srgbClr val="FF00CC"/>
                </a:solidFill>
              </a:rPr>
              <a:t>Helicity distribution</a:t>
            </a:r>
            <a:r>
              <a:rPr lang="en-US" altLang="x-none" sz="2000" i="1" dirty="0">
                <a:solidFill>
                  <a:srgbClr val="FF00CC"/>
                </a:solidFill>
              </a:rPr>
              <a:t>  - </a:t>
            </a:r>
            <a:r>
              <a:rPr lang="en-US" altLang="x-none" sz="2000" i="1" dirty="0" err="1">
                <a:solidFill>
                  <a:srgbClr val="FF00CC"/>
                </a:solidFill>
                <a:latin typeface="Symbol" charset="2"/>
              </a:rPr>
              <a:t>D</a:t>
            </a:r>
            <a:r>
              <a:rPr lang="en-US" altLang="x-none" sz="2000" i="1" dirty="0" err="1">
                <a:solidFill>
                  <a:srgbClr val="FF00CC"/>
                </a:solidFill>
              </a:rPr>
              <a:t>q</a:t>
            </a:r>
            <a:r>
              <a:rPr lang="en-US" altLang="x-none" sz="2000" i="1" dirty="0">
                <a:solidFill>
                  <a:srgbClr val="FF00CC"/>
                </a:solidFill>
              </a:rPr>
              <a:t>(x, Q</a:t>
            </a:r>
            <a:r>
              <a:rPr lang="en-US" altLang="x-none" sz="2000" i="1" baseline="33000" dirty="0">
                <a:solidFill>
                  <a:srgbClr val="FF00CC"/>
                </a:solidFill>
              </a:rPr>
              <a:t>2</a:t>
            </a:r>
            <a:r>
              <a:rPr lang="en-US" altLang="x-none" sz="2000" i="1" dirty="0">
                <a:solidFill>
                  <a:srgbClr val="FF00CC"/>
                </a:solidFill>
              </a:rPr>
              <a:t>)</a:t>
            </a:r>
          </a:p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altLang="x-none" sz="2000" i="1" dirty="0"/>
          </a:p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x-none" sz="2000" dirty="0" err="1">
                <a:solidFill>
                  <a:srgbClr val="009900"/>
                </a:solidFill>
              </a:rPr>
              <a:t>Transversity</a:t>
            </a:r>
            <a:r>
              <a:rPr lang="en-US" altLang="x-none" sz="2000" dirty="0">
                <a:solidFill>
                  <a:srgbClr val="009900"/>
                </a:solidFill>
              </a:rPr>
              <a:t>  distribution</a:t>
            </a:r>
            <a:r>
              <a:rPr lang="en-US" altLang="x-none" sz="2000" i="1" dirty="0">
                <a:solidFill>
                  <a:srgbClr val="009900"/>
                </a:solidFill>
              </a:rPr>
              <a:t>  - h(x, Q</a:t>
            </a:r>
            <a:r>
              <a:rPr lang="en-US" altLang="x-none" sz="2000" i="1" baseline="33000" dirty="0">
                <a:solidFill>
                  <a:srgbClr val="009900"/>
                </a:solidFill>
              </a:rPr>
              <a:t>2</a:t>
            </a:r>
            <a:r>
              <a:rPr lang="en-US" altLang="x-none" sz="2000" i="1" dirty="0">
                <a:solidFill>
                  <a:srgbClr val="009900"/>
                </a:solidFill>
              </a:rPr>
              <a:t>)</a:t>
            </a:r>
          </a:p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altLang="x-none" sz="1633" i="1" dirty="0" smtClean="0"/>
          </a:p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altLang="x-none" sz="1633" i="1" dirty="0"/>
          </a:p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altLang="x-none" sz="1633" i="1" dirty="0"/>
          </a:p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altLang="x-none" sz="1633" i="1" dirty="0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79779" y="973979"/>
            <a:ext cx="3546720" cy="56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x-none" sz="2000" dirty="0">
                <a:solidFill>
                  <a:srgbClr val="002060"/>
                </a:solidFill>
              </a:rPr>
              <a:t>In DIS nucleon structure is described</a:t>
            </a:r>
          </a:p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x-none" sz="2000" dirty="0">
                <a:solidFill>
                  <a:srgbClr val="002060"/>
                </a:solidFill>
              </a:rPr>
              <a:t>by three collinear PDFs: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79779" y="3647881"/>
            <a:ext cx="4593448" cy="276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285750" indent="-285750" defTabSz="414726"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1800" dirty="0" smtClean="0"/>
              <a:t>The </a:t>
            </a:r>
            <a:r>
              <a:rPr lang="en-US" sz="1800" dirty="0"/>
              <a:t>helicity dependent </a:t>
            </a:r>
            <a:r>
              <a:rPr lang="en-US" sz="1800" dirty="0" err="1"/>
              <a:t>parton</a:t>
            </a:r>
            <a:r>
              <a:rPr lang="en-US" sz="1800" dirty="0"/>
              <a:t> </a:t>
            </a:r>
            <a:r>
              <a:rPr lang="en-US" sz="1800" dirty="0" smtClean="0"/>
              <a:t>distributions</a:t>
            </a:r>
          </a:p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800" dirty="0" smtClean="0"/>
              <a:t>(“spin-dependent PDFs”) describe </a:t>
            </a:r>
            <a:r>
              <a:rPr lang="en-US" sz="1800" dirty="0"/>
              <a:t>the number </a:t>
            </a:r>
            <a:endParaRPr lang="en-US" sz="1800" dirty="0" smtClean="0"/>
          </a:p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800" dirty="0" smtClean="0"/>
              <a:t>density </a:t>
            </a:r>
            <a:r>
              <a:rPr lang="en-US" sz="1800" dirty="0"/>
              <a:t>of </a:t>
            </a:r>
            <a:r>
              <a:rPr lang="en-US" sz="1800" dirty="0" err="1"/>
              <a:t>partons</a:t>
            </a:r>
            <a:r>
              <a:rPr lang="en-US" sz="1800" dirty="0"/>
              <a:t> </a:t>
            </a:r>
            <a:r>
              <a:rPr lang="en-US" sz="1800" dirty="0" smtClean="0"/>
              <a:t>with given </a:t>
            </a:r>
            <a:r>
              <a:rPr lang="en-US" sz="1800" dirty="0"/>
              <a:t>longitudinal </a:t>
            </a:r>
            <a:endParaRPr lang="en-US" sz="1800" dirty="0" smtClean="0"/>
          </a:p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800" dirty="0" smtClean="0"/>
              <a:t>momentum x </a:t>
            </a:r>
            <a:r>
              <a:rPr lang="en-US" sz="1800" dirty="0"/>
              <a:t>and given </a:t>
            </a:r>
            <a:r>
              <a:rPr lang="en-US" sz="1800" dirty="0" smtClean="0"/>
              <a:t>polarization </a:t>
            </a:r>
            <a:r>
              <a:rPr lang="en-US" sz="1800" dirty="0"/>
              <a:t>in a hadron </a:t>
            </a:r>
            <a:endParaRPr lang="en-US" sz="1800" dirty="0" smtClean="0"/>
          </a:p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800" dirty="0" smtClean="0"/>
              <a:t>polarized longitudinally </a:t>
            </a:r>
            <a:r>
              <a:rPr lang="en-US" sz="1800" dirty="0"/>
              <a:t>with respect to its motion</a:t>
            </a:r>
            <a:r>
              <a:rPr lang="en-US" sz="1800" dirty="0" smtClean="0"/>
              <a:t>.</a:t>
            </a:r>
          </a:p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altLang="x-none" sz="1800" dirty="0" smtClean="0"/>
          </a:p>
          <a:p>
            <a:pPr marL="285750" indent="-285750" defTabSz="414726" hangingPunct="0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1800" dirty="0"/>
              <a:t>The </a:t>
            </a:r>
            <a:r>
              <a:rPr lang="en-US" sz="1800" dirty="0" smtClean="0"/>
              <a:t>transverse momentum distributions (“TMDs”) describe </a:t>
            </a:r>
            <a:r>
              <a:rPr lang="en-US" sz="1800" dirty="0"/>
              <a:t>the number density of </a:t>
            </a:r>
            <a:endParaRPr lang="en-US" sz="1800" dirty="0" smtClean="0"/>
          </a:p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800" dirty="0" err="1" smtClean="0"/>
              <a:t>partons</a:t>
            </a:r>
            <a:r>
              <a:rPr lang="en-US" sz="1800" dirty="0" smtClean="0"/>
              <a:t> </a:t>
            </a:r>
            <a:r>
              <a:rPr lang="en-US" sz="1800" dirty="0"/>
              <a:t>with </a:t>
            </a:r>
            <a:r>
              <a:rPr lang="en-US" sz="1800" dirty="0" smtClean="0"/>
              <a:t>given transverse momentum </a:t>
            </a:r>
            <a:r>
              <a:rPr lang="en-US" sz="1800" dirty="0"/>
              <a:t>x </a:t>
            </a:r>
            <a:r>
              <a:rPr lang="en-US" sz="1800" dirty="0" smtClean="0"/>
              <a:t>in </a:t>
            </a:r>
            <a:r>
              <a:rPr lang="en-US" sz="1800" dirty="0"/>
              <a:t>a </a:t>
            </a:r>
            <a:r>
              <a:rPr lang="en-US" sz="1800" dirty="0" smtClean="0"/>
              <a:t>hadron. </a:t>
            </a:r>
            <a:r>
              <a:rPr lang="en-US" sz="1800" b="1" i="1" dirty="0" smtClean="0">
                <a:solidFill>
                  <a:srgbClr val="439605"/>
                </a:solidFill>
              </a:rPr>
              <a:t>We’ll come back to this</a:t>
            </a:r>
            <a:r>
              <a:rPr lang="is-IS" sz="1800" b="1" i="1" dirty="0" smtClean="0">
                <a:solidFill>
                  <a:srgbClr val="439605"/>
                </a:solidFill>
              </a:rPr>
              <a:t>….</a:t>
            </a:r>
            <a:endParaRPr lang="en-US" altLang="x-none" sz="1800" b="1" i="1" dirty="0" smtClean="0">
              <a:solidFill>
                <a:srgbClr val="439605"/>
              </a:solidFill>
            </a:endParaRPr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5728320" y="1335241"/>
            <a:ext cx="1451520" cy="2903040"/>
          </a:xfrm>
          <a:prstGeom prst="ellipse">
            <a:avLst/>
          </a:prstGeom>
          <a:solidFill>
            <a:srgbClr val="B3B3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33">
              <a:solidFill>
                <a:srgbClr val="FFFFFF"/>
              </a:solidFill>
              <a:latin typeface="Arial" charset="0"/>
              <a:ea typeface="DejaVu Sans"/>
              <a:cs typeface="DejaVu Sans"/>
            </a:endParaRP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 flipV="1">
            <a:off x="6122881" y="3297961"/>
            <a:ext cx="162720" cy="450720"/>
          </a:xfrm>
          <a:prstGeom prst="line">
            <a:avLst/>
          </a:prstGeom>
          <a:noFill/>
          <a:ln w="18360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33">
              <a:solidFill>
                <a:srgbClr val="FFFFFF"/>
              </a:solidFill>
              <a:latin typeface="Arial" charset="0"/>
              <a:ea typeface="DejaVu Sans"/>
              <a:cs typeface="DejaVu Sans"/>
            </a:endParaRPr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V="1">
            <a:off x="6599521" y="3009961"/>
            <a:ext cx="381600" cy="417600"/>
          </a:xfrm>
          <a:prstGeom prst="line">
            <a:avLst/>
          </a:prstGeom>
          <a:noFill/>
          <a:ln w="18360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33">
              <a:solidFill>
                <a:srgbClr val="FFFFFF"/>
              </a:solidFill>
              <a:latin typeface="Arial" charset="0"/>
              <a:ea typeface="DejaVu Sans"/>
              <a:cs typeface="DejaVu Sans"/>
            </a:endParaRP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7159680" y="2763721"/>
            <a:ext cx="1451520" cy="1440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33">
              <a:solidFill>
                <a:srgbClr val="FFFFFF"/>
              </a:solidFill>
              <a:latin typeface="Arial" charset="0"/>
              <a:ea typeface="DejaVu Sans"/>
              <a:cs typeface="DejaVu Sans"/>
            </a:endParaRPr>
          </a:p>
        </p:txBody>
      </p:sp>
      <p:sp>
        <p:nvSpPr>
          <p:cNvPr id="7177" name="Oval 9"/>
          <p:cNvSpPr>
            <a:spLocks noChangeArrowheads="1"/>
          </p:cNvSpPr>
          <p:nvPr/>
        </p:nvSpPr>
        <p:spPr bwMode="auto">
          <a:xfrm>
            <a:off x="6024960" y="3647881"/>
            <a:ext cx="207360" cy="20736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33">
              <a:solidFill>
                <a:srgbClr val="FFFFFF"/>
              </a:solidFill>
              <a:latin typeface="Arial" charset="0"/>
              <a:ea typeface="DejaVu Sans"/>
              <a:cs typeface="DejaVu Sans"/>
            </a:endParaRPr>
          </a:p>
        </p:txBody>
      </p:sp>
      <p:sp>
        <p:nvSpPr>
          <p:cNvPr id="7178" name="Oval 10"/>
          <p:cNvSpPr>
            <a:spLocks noChangeArrowheads="1"/>
          </p:cNvSpPr>
          <p:nvPr/>
        </p:nvSpPr>
        <p:spPr bwMode="auto">
          <a:xfrm>
            <a:off x="6579361" y="3289320"/>
            <a:ext cx="207360" cy="20736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33">
              <a:solidFill>
                <a:srgbClr val="FFFFFF"/>
              </a:solidFill>
              <a:latin typeface="Arial" charset="0"/>
              <a:ea typeface="DejaVu Sans"/>
              <a:cs typeface="DejaVu Sans"/>
            </a:endParaRPr>
          </a:p>
        </p:txBody>
      </p:sp>
      <p:sp>
        <p:nvSpPr>
          <p:cNvPr id="7179" name="Oval 11"/>
          <p:cNvSpPr>
            <a:spLocks noChangeArrowheads="1"/>
          </p:cNvSpPr>
          <p:nvPr/>
        </p:nvSpPr>
        <p:spPr bwMode="auto">
          <a:xfrm>
            <a:off x="6024960" y="2832841"/>
            <a:ext cx="207360" cy="20736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33">
              <a:solidFill>
                <a:srgbClr val="FFFFFF"/>
              </a:solidFill>
              <a:latin typeface="Arial" charset="0"/>
              <a:ea typeface="DejaVu Sans"/>
              <a:cs typeface="DejaVu Sans"/>
            </a:endParaRPr>
          </a:p>
        </p:txBody>
      </p:sp>
      <p:sp>
        <p:nvSpPr>
          <p:cNvPr id="7180" name="Oval 12"/>
          <p:cNvSpPr>
            <a:spLocks noChangeArrowheads="1"/>
          </p:cNvSpPr>
          <p:nvPr/>
        </p:nvSpPr>
        <p:spPr bwMode="auto">
          <a:xfrm>
            <a:off x="6645601" y="2341800"/>
            <a:ext cx="207360" cy="207360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33">
              <a:solidFill>
                <a:srgbClr val="FFFFFF"/>
              </a:solidFill>
              <a:latin typeface="Arial" charset="0"/>
              <a:ea typeface="DejaVu Sans"/>
              <a:cs typeface="DejaVu Sans"/>
            </a:endParaRPr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>
            <a:off x="7204321" y="1859401"/>
            <a:ext cx="1036800" cy="1440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33">
              <a:solidFill>
                <a:srgbClr val="FFFFFF"/>
              </a:solidFill>
              <a:latin typeface="Arial" charset="0"/>
              <a:ea typeface="DejaVu Sans"/>
              <a:cs typeface="DejaVu Sans"/>
            </a:endParaRPr>
          </a:p>
        </p:txBody>
      </p:sp>
      <p:sp>
        <p:nvSpPr>
          <p:cNvPr id="7182" name="Oval 14"/>
          <p:cNvSpPr>
            <a:spLocks noChangeArrowheads="1"/>
          </p:cNvSpPr>
          <p:nvPr/>
        </p:nvSpPr>
        <p:spPr bwMode="auto">
          <a:xfrm>
            <a:off x="5904000" y="2066761"/>
            <a:ext cx="207360" cy="20736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33">
              <a:solidFill>
                <a:srgbClr val="FFFFFF"/>
              </a:solidFill>
              <a:latin typeface="Arial" charset="0"/>
              <a:ea typeface="DejaVu Sans"/>
              <a:cs typeface="DejaVu Sans"/>
            </a:endParaRPr>
          </a:p>
        </p:txBody>
      </p:sp>
      <p:sp>
        <p:nvSpPr>
          <p:cNvPr id="7183" name="Oval 15"/>
          <p:cNvSpPr>
            <a:spLocks noChangeArrowheads="1"/>
          </p:cNvSpPr>
          <p:nvPr/>
        </p:nvSpPr>
        <p:spPr bwMode="auto">
          <a:xfrm>
            <a:off x="8013601" y="3974761"/>
            <a:ext cx="156960" cy="156960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33">
              <a:solidFill>
                <a:srgbClr val="FFFFFF"/>
              </a:solidFill>
              <a:latin typeface="Arial" charset="0"/>
              <a:ea typeface="DejaVu Sans"/>
              <a:cs typeface="DejaVu Sans"/>
            </a:endParaRPr>
          </a:p>
        </p:txBody>
      </p:sp>
      <p:sp>
        <p:nvSpPr>
          <p:cNvPr id="7184" name="Oval 16"/>
          <p:cNvSpPr>
            <a:spLocks noChangeArrowheads="1"/>
          </p:cNvSpPr>
          <p:nvPr/>
        </p:nvSpPr>
        <p:spPr bwMode="auto">
          <a:xfrm>
            <a:off x="8013601" y="4164841"/>
            <a:ext cx="156960" cy="15696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33">
              <a:solidFill>
                <a:srgbClr val="FFFFFF"/>
              </a:solidFill>
              <a:latin typeface="Arial" charset="0"/>
              <a:ea typeface="DejaVu Sans"/>
              <a:cs typeface="DejaVu Sans"/>
            </a:endParaRPr>
          </a:p>
        </p:txBody>
      </p:sp>
      <p:sp>
        <p:nvSpPr>
          <p:cNvPr id="7185" name="Oval 17"/>
          <p:cNvSpPr>
            <a:spLocks noChangeArrowheads="1"/>
          </p:cNvSpPr>
          <p:nvPr/>
        </p:nvSpPr>
        <p:spPr bwMode="auto">
          <a:xfrm>
            <a:off x="8013601" y="3751561"/>
            <a:ext cx="156960" cy="15696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33">
              <a:solidFill>
                <a:srgbClr val="FFFFFF"/>
              </a:solidFill>
              <a:latin typeface="Arial" charset="0"/>
              <a:ea typeface="DejaVu Sans"/>
              <a:cs typeface="DejaVu Sans"/>
            </a:endParaRPr>
          </a:p>
        </p:txBody>
      </p:sp>
      <p:sp>
        <p:nvSpPr>
          <p:cNvPr id="7186" name="Line 18"/>
          <p:cNvSpPr>
            <a:spLocks noChangeShapeType="1"/>
          </p:cNvSpPr>
          <p:nvPr/>
        </p:nvSpPr>
        <p:spPr bwMode="auto">
          <a:xfrm>
            <a:off x="6766561" y="3375721"/>
            <a:ext cx="829440" cy="1440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33">
              <a:solidFill>
                <a:srgbClr val="FFFFFF"/>
              </a:solidFill>
              <a:latin typeface="Arial" charset="0"/>
              <a:ea typeface="DejaVu Sans"/>
              <a:cs typeface="DejaVu Sans"/>
            </a:endParaRPr>
          </a:p>
        </p:txBody>
      </p:sp>
      <p:sp>
        <p:nvSpPr>
          <p:cNvPr id="7187" name="Line 19"/>
          <p:cNvSpPr>
            <a:spLocks noChangeShapeType="1"/>
          </p:cNvSpPr>
          <p:nvPr/>
        </p:nvSpPr>
        <p:spPr bwMode="auto">
          <a:xfrm>
            <a:off x="6210721" y="3735721"/>
            <a:ext cx="829440" cy="1440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33">
              <a:solidFill>
                <a:srgbClr val="FFFFFF"/>
              </a:solidFill>
              <a:latin typeface="Arial" charset="0"/>
              <a:ea typeface="DejaVu Sans"/>
              <a:cs typeface="DejaVu Sans"/>
            </a:endParaRPr>
          </a:p>
        </p:txBody>
      </p:sp>
      <p:sp>
        <p:nvSpPr>
          <p:cNvPr id="7188" name="Line 20"/>
          <p:cNvSpPr>
            <a:spLocks noChangeShapeType="1"/>
          </p:cNvSpPr>
          <p:nvPr/>
        </p:nvSpPr>
        <p:spPr bwMode="auto">
          <a:xfrm>
            <a:off x="6831360" y="2429641"/>
            <a:ext cx="829440" cy="1440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33">
              <a:solidFill>
                <a:srgbClr val="FFFFFF"/>
              </a:solidFill>
              <a:latin typeface="Arial" charset="0"/>
              <a:ea typeface="DejaVu Sans"/>
              <a:cs typeface="DejaVu Sans"/>
            </a:endParaRPr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>
            <a:off x="6210721" y="2919241"/>
            <a:ext cx="829440" cy="1440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33">
              <a:solidFill>
                <a:srgbClr val="FFFFFF"/>
              </a:solidFill>
              <a:latin typeface="Arial" charset="0"/>
              <a:ea typeface="DejaVu Sans"/>
              <a:cs typeface="DejaVu Sans"/>
            </a:endParaRPr>
          </a:p>
        </p:txBody>
      </p:sp>
      <p:sp>
        <p:nvSpPr>
          <p:cNvPr id="7190" name="Line 22"/>
          <p:cNvSpPr>
            <a:spLocks noChangeShapeType="1"/>
          </p:cNvSpPr>
          <p:nvPr/>
        </p:nvSpPr>
        <p:spPr bwMode="auto">
          <a:xfrm>
            <a:off x="6079680" y="2167561"/>
            <a:ext cx="829440" cy="1440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33">
              <a:solidFill>
                <a:srgbClr val="FFFFFF"/>
              </a:solidFill>
              <a:latin typeface="Arial" charset="0"/>
              <a:ea typeface="DejaVu Sans"/>
              <a:cs typeface="DejaVu Sans"/>
            </a:endParaRPr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5892481" y="3254761"/>
            <a:ext cx="319680" cy="329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x-none" sz="1270" b="1" i="1"/>
              <a:t>k</a:t>
            </a:r>
            <a:r>
              <a:rPr lang="en-US" altLang="x-none" sz="1270" b="1" i="1" baseline="-33000"/>
              <a:t>T</a:t>
            </a: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6363361" y="3767401"/>
            <a:ext cx="361440" cy="27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x-none" sz="1270" b="1" i="1"/>
              <a:t>xP</a:t>
            </a: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8369280" y="2207881"/>
            <a:ext cx="414720" cy="35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x-none" sz="1814" b="1"/>
              <a:t>P</a:t>
            </a:r>
          </a:p>
        </p:txBody>
      </p:sp>
      <p:sp>
        <p:nvSpPr>
          <p:cNvPr id="7194" name="Text Box 26"/>
          <p:cNvSpPr txBox="1">
            <a:spLocks noChangeArrowheads="1"/>
          </p:cNvSpPr>
          <p:nvPr/>
        </p:nvSpPr>
        <p:spPr bwMode="auto">
          <a:xfrm>
            <a:off x="7431841" y="2851561"/>
            <a:ext cx="1424160" cy="27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x-none" sz="1270">
                <a:latin typeface="Calibri" charset="0"/>
              </a:rPr>
              <a:t>proton momentum</a:t>
            </a:r>
          </a:p>
        </p:txBody>
      </p:sp>
      <p:sp>
        <p:nvSpPr>
          <p:cNvPr id="7195" name="Text Box 27"/>
          <p:cNvSpPr txBox="1">
            <a:spLocks noChangeArrowheads="1"/>
          </p:cNvSpPr>
          <p:nvPr/>
        </p:nvSpPr>
        <p:spPr bwMode="auto">
          <a:xfrm>
            <a:off x="7138081" y="1378441"/>
            <a:ext cx="1493280" cy="45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x-none" sz="1270">
                <a:solidFill>
                  <a:srgbClr val="800080"/>
                </a:solidFill>
                <a:latin typeface="Calibri" charset="0"/>
              </a:rPr>
              <a:t>collinear parton momentum</a:t>
            </a:r>
          </a:p>
        </p:txBody>
      </p:sp>
      <p:sp>
        <p:nvSpPr>
          <p:cNvPr id="7196" name="Line 28"/>
          <p:cNvSpPr>
            <a:spLocks noChangeShapeType="1"/>
          </p:cNvSpPr>
          <p:nvPr/>
        </p:nvSpPr>
        <p:spPr bwMode="auto">
          <a:xfrm flipH="1" flipV="1">
            <a:off x="6543361" y="2040841"/>
            <a:ext cx="210240" cy="417600"/>
          </a:xfrm>
          <a:prstGeom prst="line">
            <a:avLst/>
          </a:prstGeom>
          <a:noFill/>
          <a:ln w="18360" cap="flat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33">
              <a:solidFill>
                <a:srgbClr val="FFFFFF"/>
              </a:solidFill>
              <a:latin typeface="Arial" charset="0"/>
              <a:ea typeface="DejaVu Sans"/>
              <a:cs typeface="DejaVu Sans"/>
            </a:endParaRPr>
          </a:p>
        </p:txBody>
      </p:sp>
      <p:sp>
        <p:nvSpPr>
          <p:cNvPr id="7197" name="Line 29"/>
          <p:cNvSpPr>
            <a:spLocks noChangeShapeType="1"/>
          </p:cNvSpPr>
          <p:nvPr/>
        </p:nvSpPr>
        <p:spPr bwMode="auto">
          <a:xfrm flipV="1">
            <a:off x="6035041" y="1748521"/>
            <a:ext cx="154080" cy="319680"/>
          </a:xfrm>
          <a:prstGeom prst="line">
            <a:avLst/>
          </a:prstGeom>
          <a:noFill/>
          <a:ln w="1836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33">
              <a:solidFill>
                <a:srgbClr val="FFFFFF"/>
              </a:solidFill>
              <a:latin typeface="Arial" charset="0"/>
              <a:ea typeface="DejaVu Sans"/>
              <a:cs typeface="DejaVu Sans"/>
            </a:endParaRPr>
          </a:p>
        </p:txBody>
      </p:sp>
      <p:sp>
        <p:nvSpPr>
          <p:cNvPr id="7198" name="Line 30"/>
          <p:cNvSpPr>
            <a:spLocks noChangeShapeType="1"/>
          </p:cNvSpPr>
          <p:nvPr/>
        </p:nvSpPr>
        <p:spPr bwMode="auto">
          <a:xfrm flipV="1">
            <a:off x="6132961" y="2544841"/>
            <a:ext cx="283680" cy="319680"/>
          </a:xfrm>
          <a:prstGeom prst="line">
            <a:avLst/>
          </a:prstGeom>
          <a:noFill/>
          <a:ln w="1836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33">
              <a:solidFill>
                <a:srgbClr val="FFFFFF"/>
              </a:solidFill>
              <a:latin typeface="Arial" charset="0"/>
              <a:ea typeface="DejaVu Sans"/>
              <a:cs typeface="DejaVu Sans"/>
            </a:endParaRPr>
          </a:p>
        </p:txBody>
      </p:sp>
      <p:sp>
        <p:nvSpPr>
          <p:cNvPr id="7199" name="Text Box 31"/>
          <p:cNvSpPr txBox="1">
            <a:spLocks noChangeArrowheads="1"/>
          </p:cNvSpPr>
          <p:nvPr/>
        </p:nvSpPr>
        <p:spPr bwMode="auto">
          <a:xfrm>
            <a:off x="6024961" y="1040041"/>
            <a:ext cx="756000" cy="33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x-none" sz="1633" b="1">
                <a:latin typeface="Calibri" charset="0"/>
              </a:rPr>
              <a:t>Proton</a:t>
            </a:r>
          </a:p>
        </p:txBody>
      </p:sp>
      <p:sp>
        <p:nvSpPr>
          <p:cNvPr id="7200" name="Text Box 32"/>
          <p:cNvSpPr txBox="1">
            <a:spLocks noChangeArrowheads="1"/>
          </p:cNvSpPr>
          <p:nvPr/>
        </p:nvSpPr>
        <p:spPr bwMode="auto">
          <a:xfrm>
            <a:off x="8209441" y="3669481"/>
            <a:ext cx="771840" cy="72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8" tIns="40819" rIns="81638" bIns="40819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x-none" sz="1361">
                <a:latin typeface="Calibri" charset="0"/>
              </a:rPr>
              <a:t>u-quark</a:t>
            </a:r>
          </a:p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x-none" sz="1361">
                <a:latin typeface="Calibri" charset="0"/>
              </a:rPr>
              <a:t>d-quark</a:t>
            </a:r>
          </a:p>
          <a:p>
            <a:pPr defTabSz="414726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altLang="x-none" sz="1361">
                <a:latin typeface="Calibri" charset="0"/>
              </a:rPr>
              <a:t>s-quark</a:t>
            </a:r>
          </a:p>
        </p:txBody>
      </p:sp>
    </p:spTree>
    <p:extLst>
      <p:ext uri="{BB962C8B-B14F-4D97-AF65-F5344CB8AC3E}">
        <p14:creationId xmlns:p14="http://schemas.microsoft.com/office/powerpoint/2010/main" val="10836293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4000" b="1" dirty="0">
                <a:solidFill>
                  <a:prstClr val="black"/>
                </a:solidFill>
                <a:latin typeface="Arial" pitchFamily="34" charset="0"/>
                <a:ea typeface=""/>
                <a:cs typeface="Arial" pitchFamily="34" charset="0"/>
              </a:rPr>
              <a:t>Features of 3D Distributions/TMDs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853479" y="6445327"/>
            <a:ext cx="2133600" cy="365125"/>
          </a:xfrm>
        </p:spPr>
        <p:txBody>
          <a:bodyPr/>
          <a:lstStyle/>
          <a:p>
            <a:fld id="{B9A5DFB4-3D23-4866-8D46-AE36D04BFD7D}" type="slidenum">
              <a:rPr lang="en-US" smtClean="0">
                <a:solidFill>
                  <a:prstClr val="white"/>
                </a:solidFill>
              </a:rPr>
              <a:pPr/>
              <a:t>76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5" descr="proton_quark_version_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7" y="822793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Screen Shot 2014-09-08 at 6.01.5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261" y="882087"/>
            <a:ext cx="155098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1840261" y="1400436"/>
            <a:ext cx="223138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400" dirty="0">
                <a:solidFill>
                  <a:prstClr val="black"/>
                </a:solidFill>
                <a:cs typeface=""/>
              </a:rPr>
              <a:t>Ex. TMD PDF for a given combination of </a:t>
            </a:r>
            <a:r>
              <a:rPr lang="en-US" altLang="en-US" sz="1400" dirty="0" err="1">
                <a:solidFill>
                  <a:prstClr val="black"/>
                </a:solidFill>
                <a:cs typeface=""/>
              </a:rPr>
              <a:t>parton</a:t>
            </a:r>
            <a:r>
              <a:rPr lang="en-US" altLang="en-US" sz="1400" dirty="0">
                <a:solidFill>
                  <a:prstClr val="black"/>
                </a:solidFill>
                <a:cs typeface=""/>
              </a:rPr>
              <a:t> and nucleon spins</a:t>
            </a:r>
          </a:p>
        </p:txBody>
      </p: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135379" y="2250006"/>
            <a:ext cx="4318360" cy="4156152"/>
            <a:chOff x="3068347" y="714375"/>
            <a:chExt cx="5191024" cy="5614061"/>
          </a:xfrm>
        </p:grpSpPr>
        <p:sp>
          <p:nvSpPr>
            <p:cNvPr id="14" name="Rectangle 2"/>
            <p:cNvSpPr>
              <a:spLocks noChangeArrowheads="1"/>
            </p:cNvSpPr>
            <p:nvPr/>
          </p:nvSpPr>
          <p:spPr bwMode="auto">
            <a:xfrm>
              <a:off x="3443288" y="1200150"/>
              <a:ext cx="4733925" cy="47847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"/>
                <a:cs typeface=""/>
              </a:endParaRPr>
            </a:p>
          </p:txBody>
        </p:sp>
        <p:sp>
          <p:nvSpPr>
            <p:cNvPr id="15" name="Text Box 3"/>
            <p:cNvSpPr txBox="1">
              <a:spLocks noChangeArrowheads="1"/>
            </p:cNvSpPr>
            <p:nvPr/>
          </p:nvSpPr>
          <p:spPr bwMode="auto">
            <a:xfrm>
              <a:off x="5646698" y="5980426"/>
              <a:ext cx="1308531" cy="34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b="1" dirty="0" err="1">
                  <a:solidFill>
                    <a:srgbClr val="993366"/>
                  </a:solidFill>
                  <a:latin typeface="Arial" charset="0"/>
                </a:rPr>
                <a:t>transversity</a:t>
              </a:r>
              <a:endParaRPr lang="en-GB" sz="1400" b="1" dirty="0">
                <a:solidFill>
                  <a:srgbClr val="993366"/>
                </a:solidFill>
                <a:latin typeface="Arial" charset="0"/>
              </a:endParaRPr>
            </a:p>
          </p:txBody>
        </p:sp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6972874" y="5980427"/>
              <a:ext cx="1286497" cy="34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b="1" dirty="0" err="1">
                  <a:solidFill>
                    <a:srgbClr val="993366"/>
                  </a:solidFill>
                  <a:latin typeface="Arial" charset="0"/>
                </a:rPr>
                <a:t>pretzelosity</a:t>
              </a:r>
              <a:endParaRPr lang="en-GB" sz="1400" b="1" dirty="0">
                <a:solidFill>
                  <a:srgbClr val="993366"/>
                </a:solidFill>
                <a:latin typeface="Arial" charset="0"/>
              </a:endParaRPr>
            </a:p>
          </p:txBody>
        </p:sp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 rot="5400000">
              <a:off x="5327650" y="-1171574"/>
              <a:ext cx="701675" cy="498475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"/>
                <a:cs typeface=""/>
              </a:endParaRPr>
            </a:p>
          </p:txBody>
        </p:sp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3157538" y="952500"/>
              <a:ext cx="723900" cy="503078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"/>
                <a:cs typeface=""/>
              </a:endParaRPr>
            </a:p>
          </p:txBody>
        </p:sp>
        <p:sp>
          <p:nvSpPr>
            <p:cNvPr id="19" name="Line 7"/>
            <p:cNvSpPr>
              <a:spLocks noChangeShapeType="1"/>
            </p:cNvSpPr>
            <p:nvPr/>
          </p:nvSpPr>
          <p:spPr bwMode="auto">
            <a:xfrm flipV="1">
              <a:off x="3163888" y="1662142"/>
              <a:ext cx="5010149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"/>
                <a:cs typeface=""/>
              </a:endParaRPr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>
              <a:off x="3163888" y="3108325"/>
              <a:ext cx="5014912" cy="3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"/>
                <a:cs typeface=""/>
              </a:endParaRPr>
            </a:p>
          </p:txBody>
        </p:sp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3167063" y="5983288"/>
              <a:ext cx="50053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"/>
                <a:cs typeface=""/>
              </a:endParaRPr>
            </a:p>
          </p:txBody>
        </p:sp>
        <p:sp>
          <p:nvSpPr>
            <p:cNvPr id="22" name="Line 10"/>
            <p:cNvSpPr>
              <a:spLocks noChangeShapeType="1"/>
            </p:cNvSpPr>
            <p:nvPr/>
          </p:nvSpPr>
          <p:spPr bwMode="auto">
            <a:xfrm>
              <a:off x="3168650" y="963613"/>
              <a:ext cx="0" cy="50212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"/>
                <a:cs typeface=""/>
              </a:endParaRPr>
            </a:p>
          </p:txBody>
        </p: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3890963" y="949325"/>
              <a:ext cx="0" cy="5029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"/>
                <a:cs typeface=""/>
              </a:endParaRPr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5330825" y="974725"/>
              <a:ext cx="6350" cy="5003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"/>
                <a:cs typeface=""/>
              </a:endParaRPr>
            </a:p>
          </p:txBody>
        </p:sp>
        <p:sp>
          <p:nvSpPr>
            <p:cNvPr id="25" name="Line 13"/>
            <p:cNvSpPr>
              <a:spLocks noChangeShapeType="1"/>
            </p:cNvSpPr>
            <p:nvPr/>
          </p:nvSpPr>
          <p:spPr bwMode="auto">
            <a:xfrm>
              <a:off x="6746875" y="973138"/>
              <a:ext cx="25400" cy="49990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"/>
                <a:cs typeface=""/>
              </a:endParaRPr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 flipH="1">
              <a:off x="8170863" y="946150"/>
              <a:ext cx="11112" cy="50419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"/>
                <a:cs typeface=""/>
              </a:endParaRPr>
            </a:p>
          </p:txBody>
        </p:sp>
        <p:sp>
          <p:nvSpPr>
            <p:cNvPr id="27" name="Line 15"/>
            <p:cNvSpPr>
              <a:spLocks noChangeShapeType="1"/>
            </p:cNvSpPr>
            <p:nvPr/>
          </p:nvSpPr>
          <p:spPr bwMode="auto">
            <a:xfrm>
              <a:off x="3157538" y="957263"/>
              <a:ext cx="50228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"/>
                <a:cs typeface=""/>
              </a:endParaRPr>
            </a:p>
          </p:txBody>
        </p:sp>
        <p:grpSp>
          <p:nvGrpSpPr>
            <p:cNvPr id="28" name="Group 16"/>
            <p:cNvGrpSpPr>
              <a:grpSpLocks/>
            </p:cNvGrpSpPr>
            <p:nvPr/>
          </p:nvGrpSpPr>
          <p:grpSpPr bwMode="auto">
            <a:xfrm>
              <a:off x="3449638" y="2139950"/>
              <a:ext cx="441325" cy="3384550"/>
              <a:chOff x="2077" y="1492"/>
              <a:chExt cx="278" cy="2132"/>
            </a:xfrm>
          </p:grpSpPr>
          <p:sp>
            <p:nvSpPr>
              <p:cNvPr id="65" name="Text Box 17"/>
              <p:cNvSpPr txBox="1">
                <a:spLocks noChangeArrowheads="1"/>
              </p:cNvSpPr>
              <p:nvPr/>
            </p:nvSpPr>
            <p:spPr bwMode="auto">
              <a:xfrm>
                <a:off x="2077" y="1492"/>
                <a:ext cx="27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b="1" dirty="0">
                    <a:solidFill>
                      <a:prstClr val="black"/>
                    </a:solidFill>
                    <a:latin typeface="Arial" charset="0"/>
                  </a:rPr>
                  <a:t>U</a:t>
                </a:r>
              </a:p>
            </p:txBody>
          </p:sp>
          <p:sp>
            <p:nvSpPr>
              <p:cNvPr id="66" name="Text Box 18"/>
              <p:cNvSpPr txBox="1">
                <a:spLocks noChangeArrowheads="1"/>
              </p:cNvSpPr>
              <p:nvPr/>
            </p:nvSpPr>
            <p:spPr bwMode="auto">
              <a:xfrm>
                <a:off x="2090" y="2401"/>
                <a:ext cx="253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b="1" dirty="0">
                    <a:solidFill>
                      <a:prstClr val="black"/>
                    </a:solidFill>
                    <a:latin typeface="Arial" charset="0"/>
                  </a:rPr>
                  <a:t>L</a:t>
                </a:r>
              </a:p>
            </p:txBody>
          </p:sp>
          <p:sp>
            <p:nvSpPr>
              <p:cNvPr id="67" name="Text Box 19"/>
              <p:cNvSpPr txBox="1">
                <a:spLocks noChangeArrowheads="1"/>
              </p:cNvSpPr>
              <p:nvPr/>
            </p:nvSpPr>
            <p:spPr bwMode="auto">
              <a:xfrm>
                <a:off x="2090" y="3297"/>
                <a:ext cx="253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b="1" dirty="0">
                    <a:solidFill>
                      <a:prstClr val="black"/>
                    </a:solidFill>
                    <a:latin typeface="Arial" charset="0"/>
                  </a:rPr>
                  <a:t>T</a:t>
                </a:r>
              </a:p>
            </p:txBody>
          </p:sp>
        </p:grpSp>
        <p:grpSp>
          <p:nvGrpSpPr>
            <p:cNvPr id="29" name="Group 20"/>
            <p:cNvGrpSpPr>
              <a:grpSpLocks/>
            </p:cNvGrpSpPr>
            <p:nvPr/>
          </p:nvGrpSpPr>
          <p:grpSpPr bwMode="auto">
            <a:xfrm>
              <a:off x="4384675" y="1174750"/>
              <a:ext cx="3300413" cy="519113"/>
              <a:chOff x="2650" y="908"/>
              <a:chExt cx="2079" cy="327"/>
            </a:xfrm>
          </p:grpSpPr>
          <p:sp>
            <p:nvSpPr>
              <p:cNvPr id="62" name="Text Box 21"/>
              <p:cNvSpPr txBox="1">
                <a:spLocks noChangeArrowheads="1"/>
              </p:cNvSpPr>
              <p:nvPr/>
            </p:nvSpPr>
            <p:spPr bwMode="auto">
              <a:xfrm>
                <a:off x="2650" y="908"/>
                <a:ext cx="27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b="1" dirty="0">
                    <a:solidFill>
                      <a:prstClr val="black"/>
                    </a:solidFill>
                    <a:latin typeface="Arial" charset="0"/>
                  </a:rPr>
                  <a:t>U</a:t>
                </a:r>
              </a:p>
            </p:txBody>
          </p:sp>
          <p:sp>
            <p:nvSpPr>
              <p:cNvPr id="63" name="Text Box 22"/>
              <p:cNvSpPr txBox="1">
                <a:spLocks noChangeArrowheads="1"/>
              </p:cNvSpPr>
              <p:nvPr/>
            </p:nvSpPr>
            <p:spPr bwMode="auto">
              <a:xfrm>
                <a:off x="3556" y="908"/>
                <a:ext cx="253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b="1" dirty="0">
                    <a:solidFill>
                      <a:prstClr val="black"/>
                    </a:solidFill>
                    <a:latin typeface="Arial" charset="0"/>
                  </a:rPr>
                  <a:t>L</a:t>
                </a:r>
              </a:p>
            </p:txBody>
          </p:sp>
          <p:sp>
            <p:nvSpPr>
              <p:cNvPr id="64" name="Text Box 23"/>
              <p:cNvSpPr txBox="1">
                <a:spLocks noChangeArrowheads="1"/>
              </p:cNvSpPr>
              <p:nvPr/>
            </p:nvSpPr>
            <p:spPr bwMode="auto">
              <a:xfrm>
                <a:off x="4476" y="908"/>
                <a:ext cx="253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b="1" dirty="0">
                    <a:solidFill>
                      <a:prstClr val="black"/>
                    </a:solidFill>
                    <a:latin typeface="Arial" charset="0"/>
                  </a:rPr>
                  <a:t>T</a:t>
                </a:r>
              </a:p>
            </p:txBody>
          </p:sp>
        </p:grpSp>
        <p:sp>
          <p:nvSpPr>
            <p:cNvPr id="30" name="Text Box 24"/>
            <p:cNvSpPr txBox="1">
              <a:spLocks noChangeArrowheads="1"/>
            </p:cNvSpPr>
            <p:nvPr/>
          </p:nvSpPr>
          <p:spPr bwMode="auto">
            <a:xfrm>
              <a:off x="4348163" y="2130425"/>
              <a:ext cx="477837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2800" b="1">
                  <a:solidFill>
                    <a:srgbClr val="FF0000"/>
                  </a:solidFill>
                  <a:latin typeface="Lucida Calligraphy" charset="0"/>
                </a:rPr>
                <a:t>f</a:t>
              </a:r>
              <a:r>
                <a:rPr lang="en-GB" sz="3200" b="1" baseline="-25000">
                  <a:solidFill>
                    <a:srgbClr val="FF0000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31" name="Text Box 25"/>
            <p:cNvSpPr txBox="1">
              <a:spLocks noChangeArrowheads="1"/>
            </p:cNvSpPr>
            <p:nvPr/>
          </p:nvSpPr>
          <p:spPr bwMode="auto">
            <a:xfrm>
              <a:off x="5657850" y="3544888"/>
              <a:ext cx="714375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2800" b="1">
                  <a:solidFill>
                    <a:srgbClr val="FF0000"/>
                  </a:solidFill>
                  <a:latin typeface="Lucida Calligraphy" charset="0"/>
                </a:rPr>
                <a:t>g</a:t>
              </a:r>
              <a:r>
                <a:rPr lang="en-GB" sz="3200" b="1" baseline="-25000">
                  <a:solidFill>
                    <a:srgbClr val="FF0000"/>
                  </a:solidFill>
                  <a:latin typeface="Arial" charset="0"/>
                </a:rPr>
                <a:t>1L</a:t>
              </a:r>
            </a:p>
          </p:txBody>
        </p:sp>
        <p:sp>
          <p:nvSpPr>
            <p:cNvPr id="32" name="Text Box 26"/>
            <p:cNvSpPr txBox="1">
              <a:spLocks noChangeArrowheads="1"/>
            </p:cNvSpPr>
            <p:nvPr/>
          </p:nvSpPr>
          <p:spPr bwMode="auto">
            <a:xfrm>
              <a:off x="5657850" y="5018088"/>
              <a:ext cx="714375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2800" b="1">
                  <a:solidFill>
                    <a:srgbClr val="FF0000"/>
                  </a:solidFill>
                  <a:latin typeface="Lucida Calligraphy" charset="0"/>
                </a:rPr>
                <a:t>g</a:t>
              </a:r>
              <a:r>
                <a:rPr lang="en-GB" sz="3200" b="1" baseline="-25000">
                  <a:solidFill>
                    <a:srgbClr val="FF0000"/>
                  </a:solidFill>
                  <a:latin typeface="Arial" charset="0"/>
                </a:rPr>
                <a:t>1T</a:t>
              </a:r>
            </a:p>
          </p:txBody>
        </p:sp>
        <p:sp>
          <p:nvSpPr>
            <p:cNvPr id="33" name="Text Box 27"/>
            <p:cNvSpPr txBox="1">
              <a:spLocks noChangeArrowheads="1"/>
            </p:cNvSpPr>
            <p:nvPr/>
          </p:nvSpPr>
          <p:spPr bwMode="auto">
            <a:xfrm>
              <a:off x="7138988" y="2120900"/>
              <a:ext cx="568325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2800" b="1">
                  <a:solidFill>
                    <a:srgbClr val="FF0000"/>
                  </a:solidFill>
                  <a:latin typeface="Lucida Calligraphy" charset="0"/>
                </a:rPr>
                <a:t>h</a:t>
              </a:r>
              <a:r>
                <a:rPr lang="en-GB" sz="3200" b="1" baseline="-25000">
                  <a:solidFill>
                    <a:srgbClr val="FF0000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34" name="Text Box 28"/>
            <p:cNvSpPr txBox="1">
              <a:spLocks noChangeArrowheads="1"/>
            </p:cNvSpPr>
            <p:nvPr/>
          </p:nvSpPr>
          <p:spPr bwMode="auto">
            <a:xfrm flipV="1">
              <a:off x="7496175" y="2033588"/>
              <a:ext cx="3238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1">
                  <a:solidFill>
                    <a:srgbClr val="FF0000"/>
                  </a:solidFill>
                  <a:latin typeface="Arial" charset="0"/>
                </a:rPr>
                <a:t>T</a:t>
              </a:r>
            </a:p>
          </p:txBody>
        </p:sp>
        <p:sp>
          <p:nvSpPr>
            <p:cNvPr id="35" name="Text Box 29"/>
            <p:cNvSpPr txBox="1">
              <a:spLocks noChangeArrowheads="1"/>
            </p:cNvSpPr>
            <p:nvPr/>
          </p:nvSpPr>
          <p:spPr bwMode="auto">
            <a:xfrm>
              <a:off x="7115175" y="3636963"/>
              <a:ext cx="731838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2800" b="1">
                  <a:solidFill>
                    <a:srgbClr val="FF0000"/>
                  </a:solidFill>
                  <a:latin typeface="Lucida Calligraphy" charset="0"/>
                </a:rPr>
                <a:t>h</a:t>
              </a:r>
              <a:r>
                <a:rPr lang="en-GB" sz="3200" b="1" baseline="-25000">
                  <a:solidFill>
                    <a:srgbClr val="FF0000"/>
                  </a:solidFill>
                  <a:latin typeface="Arial" charset="0"/>
                </a:rPr>
                <a:t>1L</a:t>
              </a:r>
            </a:p>
          </p:txBody>
        </p:sp>
        <p:sp>
          <p:nvSpPr>
            <p:cNvPr id="36" name="Text Box 30"/>
            <p:cNvSpPr txBox="1">
              <a:spLocks noChangeArrowheads="1"/>
            </p:cNvSpPr>
            <p:nvPr/>
          </p:nvSpPr>
          <p:spPr bwMode="auto">
            <a:xfrm flipV="1">
              <a:off x="7445375" y="3519488"/>
              <a:ext cx="3238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1">
                  <a:solidFill>
                    <a:srgbClr val="FF0000"/>
                  </a:solidFill>
                  <a:latin typeface="Arial" charset="0"/>
                </a:rPr>
                <a:t>T</a:t>
              </a:r>
            </a:p>
          </p:txBody>
        </p:sp>
        <p:sp>
          <p:nvSpPr>
            <p:cNvPr id="37" name="Text Box 31"/>
            <p:cNvSpPr txBox="1">
              <a:spLocks noChangeArrowheads="1"/>
            </p:cNvSpPr>
            <p:nvPr/>
          </p:nvSpPr>
          <p:spPr bwMode="auto">
            <a:xfrm>
              <a:off x="4348163" y="4999038"/>
              <a:ext cx="641350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2800" b="1">
                  <a:solidFill>
                    <a:srgbClr val="FF0000"/>
                  </a:solidFill>
                  <a:latin typeface="Lucida Calligraphy" charset="0"/>
                </a:rPr>
                <a:t>f</a:t>
              </a:r>
              <a:r>
                <a:rPr lang="en-GB" sz="3200" b="1" baseline="-25000">
                  <a:solidFill>
                    <a:srgbClr val="FF0000"/>
                  </a:solidFill>
                  <a:latin typeface="Arial" charset="0"/>
                </a:rPr>
                <a:t>1T</a:t>
              </a:r>
            </a:p>
          </p:txBody>
        </p:sp>
        <p:sp>
          <p:nvSpPr>
            <p:cNvPr id="38" name="Text Box 32"/>
            <p:cNvSpPr txBox="1">
              <a:spLocks noChangeArrowheads="1"/>
            </p:cNvSpPr>
            <p:nvPr/>
          </p:nvSpPr>
          <p:spPr bwMode="auto">
            <a:xfrm flipV="1">
              <a:off x="4619625" y="4903788"/>
              <a:ext cx="3238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1">
                  <a:solidFill>
                    <a:srgbClr val="FF0000"/>
                  </a:solidFill>
                  <a:latin typeface="Arial" charset="0"/>
                </a:rPr>
                <a:t>T</a:t>
              </a:r>
            </a:p>
          </p:txBody>
        </p:sp>
        <p:sp>
          <p:nvSpPr>
            <p:cNvPr id="39" name="Text Box 33"/>
            <p:cNvSpPr txBox="1">
              <a:spLocks noChangeArrowheads="1"/>
            </p:cNvSpPr>
            <p:nvPr/>
          </p:nvSpPr>
          <p:spPr bwMode="auto">
            <a:xfrm>
              <a:off x="6834188" y="5026025"/>
              <a:ext cx="568325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2800" b="1">
                  <a:solidFill>
                    <a:srgbClr val="FF0000"/>
                  </a:solidFill>
                  <a:latin typeface="Lucida Calligraphy" charset="0"/>
                </a:rPr>
                <a:t>h</a:t>
              </a:r>
              <a:r>
                <a:rPr lang="en-GB" sz="3200" b="1" baseline="-25000">
                  <a:solidFill>
                    <a:srgbClr val="FF0000"/>
                  </a:solidFill>
                  <a:latin typeface="Arial" charset="0"/>
                </a:rPr>
                <a:t>1</a:t>
              </a:r>
            </a:p>
          </p:txBody>
        </p:sp>
        <p:grpSp>
          <p:nvGrpSpPr>
            <p:cNvPr id="40" name="Group 39"/>
            <p:cNvGrpSpPr>
              <a:grpSpLocks/>
            </p:cNvGrpSpPr>
            <p:nvPr/>
          </p:nvGrpSpPr>
          <p:grpSpPr bwMode="auto">
            <a:xfrm>
              <a:off x="7253288" y="4903788"/>
              <a:ext cx="866775" cy="636587"/>
              <a:chOff x="3641" y="2825"/>
              <a:chExt cx="546" cy="401"/>
            </a:xfrm>
          </p:grpSpPr>
          <p:grpSp>
            <p:nvGrpSpPr>
              <p:cNvPr id="58" name="Group 35"/>
              <p:cNvGrpSpPr>
                <a:grpSpLocks/>
              </p:cNvGrpSpPr>
              <p:nvPr/>
            </p:nvGrpSpPr>
            <p:grpSpPr bwMode="auto">
              <a:xfrm>
                <a:off x="3726" y="2825"/>
                <a:ext cx="461" cy="401"/>
                <a:chOff x="4838" y="3569"/>
                <a:chExt cx="461" cy="401"/>
              </a:xfrm>
            </p:grpSpPr>
            <p:sp>
              <p:nvSpPr>
                <p:cNvPr id="60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838" y="3643"/>
                  <a:ext cx="461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2800" b="1">
                      <a:solidFill>
                        <a:srgbClr val="FF0000"/>
                      </a:solidFill>
                      <a:latin typeface="Lucida Calligraphy" charset="0"/>
                    </a:rPr>
                    <a:t>h</a:t>
                  </a:r>
                  <a:r>
                    <a:rPr lang="en-GB" sz="3200" b="1" baseline="-25000">
                      <a:solidFill>
                        <a:srgbClr val="FF0000"/>
                      </a:solidFill>
                      <a:latin typeface="Arial" charset="0"/>
                    </a:rPr>
                    <a:t>1T</a:t>
                  </a:r>
                  <a:endParaRPr lang="en-GB" sz="3200" b="1" baseline="-25000">
                    <a:solidFill>
                      <a:srgbClr val="FF0000"/>
                    </a:solidFill>
                    <a:latin typeface="Lucida Calligraphy" charset="0"/>
                  </a:endParaRPr>
                </a:p>
              </p:txBody>
            </p:sp>
            <p:sp>
              <p:nvSpPr>
                <p:cNvPr id="61" name="Text Box 37"/>
                <p:cNvSpPr txBox="1">
                  <a:spLocks noChangeArrowheads="1"/>
                </p:cNvSpPr>
                <p:nvPr/>
              </p:nvSpPr>
              <p:spPr bwMode="auto">
                <a:xfrm flipV="1">
                  <a:off x="5070" y="3569"/>
                  <a:ext cx="20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800" b="1">
                      <a:solidFill>
                        <a:srgbClr val="FF0000"/>
                      </a:solidFill>
                      <a:latin typeface="Arial" charset="0"/>
                    </a:rPr>
                    <a:t>T</a:t>
                  </a:r>
                </a:p>
              </p:txBody>
            </p:sp>
          </p:grpSp>
          <p:sp>
            <p:nvSpPr>
              <p:cNvPr id="59" name="Text Box 38"/>
              <p:cNvSpPr txBox="1">
                <a:spLocks noChangeArrowheads="1"/>
              </p:cNvSpPr>
              <p:nvPr/>
            </p:nvSpPr>
            <p:spPr bwMode="auto">
              <a:xfrm>
                <a:off x="3641" y="2864"/>
                <a:ext cx="17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2800" b="1">
                    <a:solidFill>
                      <a:srgbClr val="FF0000"/>
                    </a:solidFill>
                    <a:latin typeface="Arial" charset="0"/>
                  </a:rPr>
                  <a:t>,</a:t>
                </a:r>
              </a:p>
            </p:txBody>
          </p:sp>
        </p:grpSp>
        <p:sp>
          <p:nvSpPr>
            <p:cNvPr id="41" name="Line 41"/>
            <p:cNvSpPr>
              <a:spLocks noChangeShapeType="1"/>
            </p:cNvSpPr>
            <p:nvPr/>
          </p:nvSpPr>
          <p:spPr bwMode="auto">
            <a:xfrm>
              <a:off x="3152775" y="4556125"/>
              <a:ext cx="5014913" cy="3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"/>
                <a:cs typeface=""/>
              </a:endParaRPr>
            </a:p>
          </p:txBody>
        </p:sp>
        <p:sp>
          <p:nvSpPr>
            <p:cNvPr id="42" name="Text Box 42"/>
            <p:cNvSpPr txBox="1">
              <a:spLocks noChangeArrowheads="1"/>
            </p:cNvSpPr>
            <p:nvPr/>
          </p:nvSpPr>
          <p:spPr bwMode="auto">
            <a:xfrm rot="16200000">
              <a:off x="1806541" y="3295394"/>
              <a:ext cx="2930581" cy="40697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dirty="0">
                  <a:solidFill>
                    <a:srgbClr val="0000CC"/>
                  </a:solidFill>
                </a:rPr>
                <a:t>nucleon polarization</a:t>
              </a:r>
            </a:p>
          </p:txBody>
        </p:sp>
        <p:sp>
          <p:nvSpPr>
            <p:cNvPr id="43" name="Text Box 48"/>
            <p:cNvSpPr txBox="1">
              <a:spLocks noChangeArrowheads="1"/>
            </p:cNvSpPr>
            <p:nvPr/>
          </p:nvSpPr>
          <p:spPr bwMode="auto">
            <a:xfrm>
              <a:off x="4654709" y="714375"/>
              <a:ext cx="2338119" cy="45731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dirty="0">
                  <a:solidFill>
                    <a:srgbClr val="0000CC"/>
                  </a:solidFill>
                </a:rPr>
                <a:t>quark polarization</a:t>
              </a:r>
            </a:p>
          </p:txBody>
        </p:sp>
        <p:pic>
          <p:nvPicPr>
            <p:cNvPr id="44" name="Picture 43" descr="g1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1150" y="3264631"/>
              <a:ext cx="1217613" cy="1069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 descr="g1a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9400" y="4790914"/>
              <a:ext cx="1381125" cy="1014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 descr="f1at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3825" y="4622800"/>
              <a:ext cx="1381125" cy="1198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 descr="h1h1a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4854575"/>
              <a:ext cx="1381125" cy="963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7" descr="h1a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0688" y="1908175"/>
              <a:ext cx="1379537" cy="1054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48" descr="h1al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3388" y="3305175"/>
              <a:ext cx="1354137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49" descr="f1a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6525" y="1917700"/>
              <a:ext cx="1335088" cy="1087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 Box 56"/>
            <p:cNvSpPr txBox="1">
              <a:spLocks noChangeArrowheads="1"/>
            </p:cNvSpPr>
            <p:nvPr/>
          </p:nvSpPr>
          <p:spPr bwMode="auto">
            <a:xfrm>
              <a:off x="6748463" y="2763837"/>
              <a:ext cx="1460002" cy="34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b="1" dirty="0">
                  <a:solidFill>
                    <a:srgbClr val="993366"/>
                  </a:solidFill>
                  <a:latin typeface="Arial" charset="0"/>
                </a:rPr>
                <a:t>Boer-Mulders</a:t>
              </a:r>
            </a:p>
          </p:txBody>
        </p:sp>
        <p:sp>
          <p:nvSpPr>
            <p:cNvPr id="52" name="Text Box 57"/>
            <p:cNvSpPr txBox="1">
              <a:spLocks noChangeArrowheads="1"/>
            </p:cNvSpPr>
            <p:nvPr/>
          </p:nvSpPr>
          <p:spPr bwMode="auto">
            <a:xfrm>
              <a:off x="6796088" y="4171950"/>
              <a:ext cx="1205571" cy="34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b="1" dirty="0">
                  <a:solidFill>
                    <a:srgbClr val="993366"/>
                  </a:solidFill>
                  <a:latin typeface="Arial" charset="0"/>
                </a:rPr>
                <a:t>worm-gear</a:t>
              </a:r>
            </a:p>
          </p:txBody>
        </p:sp>
        <p:sp>
          <p:nvSpPr>
            <p:cNvPr id="53" name="Text Box 58"/>
            <p:cNvSpPr txBox="1">
              <a:spLocks noChangeArrowheads="1"/>
            </p:cNvSpPr>
            <p:nvPr/>
          </p:nvSpPr>
          <p:spPr bwMode="auto">
            <a:xfrm>
              <a:off x="4154488" y="5616575"/>
              <a:ext cx="787446" cy="34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b="1" dirty="0" err="1">
                  <a:solidFill>
                    <a:srgbClr val="993366"/>
                  </a:solidFill>
                  <a:latin typeface="Arial" charset="0"/>
                </a:rPr>
                <a:t>Sivers</a:t>
              </a:r>
              <a:endParaRPr lang="en-GB" sz="1400" b="1" dirty="0">
                <a:solidFill>
                  <a:srgbClr val="993366"/>
                </a:solidFill>
                <a:latin typeface="Arial" charset="0"/>
              </a:endParaRPr>
            </a:p>
          </p:txBody>
        </p:sp>
        <p:sp>
          <p:nvSpPr>
            <p:cNvPr id="54" name="Line 59"/>
            <p:cNvSpPr>
              <a:spLocks noChangeShapeType="1"/>
            </p:cNvSpPr>
            <p:nvPr/>
          </p:nvSpPr>
          <p:spPr bwMode="auto">
            <a:xfrm flipV="1">
              <a:off x="6864351" y="5602095"/>
              <a:ext cx="250824" cy="442912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"/>
                <a:cs typeface=""/>
              </a:endParaRPr>
            </a:p>
          </p:txBody>
        </p:sp>
        <p:sp>
          <p:nvSpPr>
            <p:cNvPr id="55" name="Line 60"/>
            <p:cNvSpPr>
              <a:spLocks noChangeShapeType="1"/>
            </p:cNvSpPr>
            <p:nvPr/>
          </p:nvSpPr>
          <p:spPr bwMode="auto">
            <a:xfrm flipV="1">
              <a:off x="7535863" y="5667288"/>
              <a:ext cx="229112" cy="414882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"/>
                <a:cs typeface=""/>
              </a:endParaRPr>
            </a:p>
          </p:txBody>
        </p:sp>
        <p:sp>
          <p:nvSpPr>
            <p:cNvPr id="56" name="Text Box 39"/>
            <p:cNvSpPr txBox="1">
              <a:spLocks noChangeArrowheads="1"/>
            </p:cNvSpPr>
            <p:nvPr/>
          </p:nvSpPr>
          <p:spPr bwMode="auto">
            <a:xfrm>
              <a:off x="5487988" y="4129087"/>
              <a:ext cx="874055" cy="34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b="1" dirty="0" err="1">
                  <a:solidFill>
                    <a:srgbClr val="993366"/>
                  </a:solidFill>
                  <a:latin typeface="Arial" charset="0"/>
                </a:rPr>
                <a:t>helicity</a:t>
              </a:r>
              <a:endParaRPr lang="en-GB" sz="1400" b="1" dirty="0">
                <a:solidFill>
                  <a:srgbClr val="993366"/>
                </a:solidFill>
                <a:latin typeface="Arial" charset="0"/>
              </a:endParaRPr>
            </a:p>
          </p:txBody>
        </p:sp>
        <p:sp>
          <p:nvSpPr>
            <p:cNvPr id="57" name="Text Box 40"/>
            <p:cNvSpPr txBox="1">
              <a:spLocks noChangeArrowheads="1"/>
            </p:cNvSpPr>
            <p:nvPr/>
          </p:nvSpPr>
          <p:spPr bwMode="auto">
            <a:xfrm>
              <a:off x="5348289" y="5614989"/>
              <a:ext cx="1205571" cy="34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b="1" dirty="0">
                  <a:solidFill>
                    <a:srgbClr val="993366"/>
                  </a:solidFill>
                  <a:latin typeface="Arial" charset="0"/>
                </a:rPr>
                <a:t>worm-gear</a:t>
              </a:r>
            </a:p>
          </p:txBody>
        </p:sp>
      </p:grpSp>
      <p:sp>
        <p:nvSpPr>
          <p:cNvPr id="80" name="Content Placeholder 2"/>
          <p:cNvSpPr txBox="1">
            <a:spLocks/>
          </p:cNvSpPr>
          <p:nvPr/>
        </p:nvSpPr>
        <p:spPr>
          <a:xfrm>
            <a:off x="4614728" y="2459207"/>
            <a:ext cx="4366897" cy="368027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1800"/>
              </a:spcAft>
            </a:pPr>
            <a:r>
              <a:rPr lang="en-US" altLang="en-US" sz="1400" dirty="0">
                <a:solidFill>
                  <a:prstClr val="black"/>
                </a:solidFill>
              </a:rPr>
              <a:t>transverse position and momentum of </a:t>
            </a:r>
            <a:r>
              <a:rPr lang="en-US" altLang="en-US" sz="1400" dirty="0" err="1">
                <a:solidFill>
                  <a:prstClr val="black"/>
                </a:solidFill>
              </a:rPr>
              <a:t>partons</a:t>
            </a:r>
            <a:r>
              <a:rPr lang="en-US" altLang="en-US" sz="1400" dirty="0">
                <a:solidFill>
                  <a:prstClr val="black"/>
                </a:solidFill>
              </a:rPr>
              <a:t> are correlated with the spin orientations of the parent hadron and the spin of the </a:t>
            </a:r>
            <a:r>
              <a:rPr lang="en-US" altLang="en-US" sz="1400" dirty="0" err="1">
                <a:solidFill>
                  <a:prstClr val="black"/>
                </a:solidFill>
              </a:rPr>
              <a:t>parton</a:t>
            </a:r>
            <a:r>
              <a:rPr lang="en-US" altLang="en-US" sz="1400" dirty="0">
                <a:solidFill>
                  <a:prstClr val="black"/>
                </a:solidFill>
              </a:rPr>
              <a:t> itself</a:t>
            </a:r>
          </a:p>
          <a:p>
            <a:pPr fontAlgn="auto">
              <a:spcBef>
                <a:spcPts val="0"/>
              </a:spcBef>
              <a:spcAft>
                <a:spcPts val="1800"/>
              </a:spcAft>
            </a:pPr>
            <a:r>
              <a:rPr lang="en-US" altLang="en-US" sz="1400" dirty="0">
                <a:solidFill>
                  <a:prstClr val="black"/>
                </a:solidFill>
              </a:rPr>
              <a:t>transverse position and momentum of </a:t>
            </a:r>
            <a:r>
              <a:rPr lang="en-US" altLang="en-US" sz="1400" dirty="0" err="1">
                <a:solidFill>
                  <a:prstClr val="black"/>
                </a:solidFill>
              </a:rPr>
              <a:t>partons</a:t>
            </a:r>
            <a:r>
              <a:rPr lang="en-US" altLang="en-US" sz="1400" dirty="0">
                <a:solidFill>
                  <a:prstClr val="black"/>
                </a:solidFill>
              </a:rPr>
              <a:t> depend on their flavor</a:t>
            </a:r>
          </a:p>
          <a:p>
            <a:pPr fontAlgn="auto">
              <a:spcBef>
                <a:spcPts val="0"/>
              </a:spcBef>
              <a:spcAft>
                <a:spcPts val="1800"/>
              </a:spcAft>
            </a:pPr>
            <a:r>
              <a:rPr lang="en-US" altLang="en-US" sz="1400" dirty="0">
                <a:solidFill>
                  <a:prstClr val="black"/>
                </a:solidFill>
              </a:rPr>
              <a:t>transverse position and momentum of </a:t>
            </a:r>
            <a:r>
              <a:rPr lang="en-US" altLang="en-US" sz="1400" dirty="0" err="1">
                <a:solidFill>
                  <a:prstClr val="black"/>
                </a:solidFill>
              </a:rPr>
              <a:t>partons</a:t>
            </a:r>
            <a:r>
              <a:rPr lang="en-US" altLang="en-US" sz="1400" dirty="0">
                <a:solidFill>
                  <a:prstClr val="black"/>
                </a:solidFill>
              </a:rPr>
              <a:t> are correlated with their longitudinal momentum</a:t>
            </a:r>
          </a:p>
          <a:p>
            <a:pPr eaLnBrk="0" fontAlgn="auto" hangingPunct="0">
              <a:spcBef>
                <a:spcPts val="0"/>
              </a:spcBef>
              <a:spcAft>
                <a:spcPts val="1800"/>
              </a:spcAft>
              <a:buFontTx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rPr>
              <a:t>spin and momentum of struck quarks are correlated with remnant</a:t>
            </a:r>
          </a:p>
          <a:p>
            <a:pPr eaLnBrk="0" fontAlgn="auto" hangingPunct="0">
              <a:spcBef>
                <a:spcPts val="0"/>
              </a:spcBef>
              <a:spcAft>
                <a:spcPts val="1800"/>
              </a:spcAft>
              <a:buFontTx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Arial"/>
                <a:ea typeface="ＭＳ Ｐゴシック" pitchFamily="-106" charset="-128"/>
                <a:cs typeface="ＭＳ Ｐゴシック" pitchFamily="-106" charset="-128"/>
              </a:rPr>
              <a:t>quark-gluon interaction play a crucial role in kinematical distributions of final state hadrons, both in semi-inclusive and exclusive processes </a:t>
            </a:r>
          </a:p>
        </p:txBody>
      </p:sp>
      <p:grpSp>
        <p:nvGrpSpPr>
          <p:cNvPr id="69" name="Group 4">
            <a:extLst>
              <a:ext uri="{FF2B5EF4-FFF2-40B4-BE49-F238E27FC236}">
                <a16:creationId xmlns="" xmlns:a16="http://schemas.microsoft.com/office/drawing/2014/main" id="{1051FFD3-4786-4CF3-A4FD-0AEFEC65205A}"/>
              </a:ext>
            </a:extLst>
          </p:cNvPr>
          <p:cNvGrpSpPr>
            <a:grpSpLocks/>
          </p:cNvGrpSpPr>
          <p:nvPr/>
        </p:nvGrpSpPr>
        <p:grpSpPr bwMode="auto">
          <a:xfrm>
            <a:off x="5380188" y="892445"/>
            <a:ext cx="2743200" cy="685800"/>
            <a:chOff x="533400" y="4648200"/>
            <a:chExt cx="2743200" cy="685800"/>
          </a:xfrm>
        </p:grpSpPr>
        <p:grpSp>
          <p:nvGrpSpPr>
            <p:cNvPr id="70" name="Group 21">
              <a:extLst>
                <a:ext uri="{FF2B5EF4-FFF2-40B4-BE49-F238E27FC236}">
                  <a16:creationId xmlns="" xmlns:a16="http://schemas.microsoft.com/office/drawing/2014/main" id="{3B297AA9-8EE5-4BF8-98B4-8784A61769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400" y="4648200"/>
              <a:ext cx="2743200" cy="685800"/>
              <a:chOff x="2971800" y="5410200"/>
              <a:chExt cx="2743200" cy="685800"/>
            </a:xfrm>
          </p:grpSpPr>
          <p:grpSp>
            <p:nvGrpSpPr>
              <p:cNvPr id="73" name="Group 10">
                <a:extLst>
                  <a:ext uri="{FF2B5EF4-FFF2-40B4-BE49-F238E27FC236}">
                    <a16:creationId xmlns="" xmlns:a16="http://schemas.microsoft.com/office/drawing/2014/main" id="{A8F30CC3-5235-4E93-9144-8620FCA5DB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67050" y="5410201"/>
                <a:ext cx="2571750" cy="685796"/>
                <a:chOff x="480011" y="1450975"/>
                <a:chExt cx="2572464" cy="685142"/>
              </a:xfrm>
            </p:grpSpPr>
            <p:pic>
              <p:nvPicPr>
                <p:cNvPr id="75" name="Picture 7">
                  <a:extLst>
                    <a:ext uri="{FF2B5EF4-FFF2-40B4-BE49-F238E27FC236}">
                      <a16:creationId xmlns="" xmlns:a16="http://schemas.microsoft.com/office/drawing/2014/main" id="{4C7E7AC7-68C6-4FB2-8D6E-B6B6F82A57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0011" y="1469370"/>
                  <a:ext cx="2572464" cy="6667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6" name="TextBox 73">
                  <a:extLst>
                    <a:ext uri="{FF2B5EF4-FFF2-40B4-BE49-F238E27FC236}">
                      <a16:creationId xmlns="" xmlns:a16="http://schemas.microsoft.com/office/drawing/2014/main" id="{A5210315-5CB4-4666-B406-BC0F890EDEA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3358" y="1450975"/>
                  <a:ext cx="401749" cy="5233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800" dirty="0">
                      <a:solidFill>
                        <a:prstClr val="black"/>
                      </a:solidFill>
                      <a:latin typeface="Symbol" pitchFamily="18" charset="2"/>
                      <a:ea typeface=""/>
                    </a:rPr>
                    <a:t>s</a:t>
                  </a:r>
                </a:p>
              </p:txBody>
            </p:sp>
          </p:grpSp>
          <p:sp>
            <p:nvSpPr>
              <p:cNvPr id="74" name="Rectangle 73">
                <a:extLst>
                  <a:ext uri="{FF2B5EF4-FFF2-40B4-BE49-F238E27FC236}">
                    <a16:creationId xmlns="" xmlns:a16="http://schemas.microsoft.com/office/drawing/2014/main" id="{3073282E-BCFA-4642-A218-3C838CC92707}"/>
                  </a:ext>
                </a:extLst>
              </p:cNvPr>
              <p:cNvSpPr/>
              <p:nvPr/>
            </p:nvSpPr>
            <p:spPr>
              <a:xfrm>
                <a:off x="2971800" y="5410200"/>
                <a:ext cx="2743200" cy="685800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1" name="Rectangle 70">
              <a:extLst>
                <a:ext uri="{FF2B5EF4-FFF2-40B4-BE49-F238E27FC236}">
                  <a16:creationId xmlns="" xmlns:a16="http://schemas.microsoft.com/office/drawing/2014/main" id="{E1CD5AF6-FC7C-4348-B084-41935257264F}"/>
                </a:ext>
              </a:extLst>
            </p:cNvPr>
            <p:cNvSpPr/>
            <p:nvPr/>
          </p:nvSpPr>
          <p:spPr>
            <a:xfrm>
              <a:off x="1828800" y="4724400"/>
              <a:ext cx="131763" cy="504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="" xmlns:a16="http://schemas.microsoft.com/office/drawing/2014/main" id="{E9E08C4C-069F-451F-BFBE-9C145612DA9B}"/>
                </a:ext>
              </a:extLst>
            </p:cNvPr>
            <p:cNvSpPr txBox="1"/>
            <p:nvPr/>
          </p:nvSpPr>
          <p:spPr>
            <a:xfrm>
              <a:off x="1752600" y="4724400"/>
              <a:ext cx="263525" cy="4000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i="1" dirty="0">
                  <a:solidFill>
                    <a:prstClr val="black"/>
                  </a:solidFill>
                  <a:latin typeface="Calibri"/>
                  <a:ea typeface=""/>
                  <a:cs typeface=""/>
                </a:rPr>
                <a:t>f</a:t>
              </a:r>
            </a:p>
          </p:txBody>
        </p:sp>
      </p:grpSp>
      <p:pic>
        <p:nvPicPr>
          <p:cNvPr id="77" name="Picture 15" descr="Screen Shot 2014-09-08 at 6.01.50 PM.png">
            <a:extLst>
              <a:ext uri="{FF2B5EF4-FFF2-40B4-BE49-F238E27FC236}">
                <a16:creationId xmlns="" xmlns:a16="http://schemas.microsoft.com/office/drawing/2014/main" id="{59C7DDC6-D652-461A-B3B0-FE675F8B1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413" y="1841139"/>
            <a:ext cx="155098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9" name="Straight Arrow Connector 78">
            <a:extLst>
              <a:ext uri="{FF2B5EF4-FFF2-40B4-BE49-F238E27FC236}">
                <a16:creationId xmlns="" xmlns:a16="http://schemas.microsoft.com/office/drawing/2014/main" id="{25C5E50A-2694-4294-992E-34BFF2479643}"/>
              </a:ext>
            </a:extLst>
          </p:cNvPr>
          <p:cNvCxnSpPr>
            <a:cxnSpLocks/>
          </p:cNvCxnSpPr>
          <p:nvPr/>
        </p:nvCxnSpPr>
        <p:spPr>
          <a:xfrm>
            <a:off x="6862913" y="1416322"/>
            <a:ext cx="0" cy="4426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95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defTabSz="400050"/>
            <a:r>
              <a:rPr lang="en-US" b="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Polarized Parton Distributions</a:t>
            </a:r>
          </a:p>
        </p:txBody>
      </p:sp>
      <p:pic>
        <p:nvPicPr>
          <p:cNvPr id="21" name="Picture 20" descr="Screen Shot 2014-05-28 at 14.36.4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r="4841" b="1164"/>
          <a:stretch/>
        </p:blipFill>
        <p:spPr>
          <a:xfrm>
            <a:off x="6477000" y="914400"/>
            <a:ext cx="2595284" cy="4512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Rectangle 21"/>
          <p:cNvSpPr/>
          <p:nvPr/>
        </p:nvSpPr>
        <p:spPr>
          <a:xfrm>
            <a:off x="6553200" y="5562600"/>
            <a:ext cx="1516160" cy="338554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Tahoma"/>
                <a:ea typeface="ＭＳ Ｐゴシック" charset="0"/>
                <a:cs typeface="Tahoma"/>
              </a:rPr>
              <a:t>arX:1209.2803</a:t>
            </a:r>
            <a:endParaRPr lang="en-US" sz="1600" dirty="0">
              <a:solidFill>
                <a:srgbClr val="000000">
                  <a:lumMod val="50000"/>
                  <a:lumOff val="50000"/>
                </a:srgbClr>
              </a:solidFill>
              <a:latin typeface="Tahoma"/>
              <a:ea typeface="ＭＳ Ｐゴシック" charset="0"/>
              <a:cs typeface="Tahom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3886200"/>
            <a:ext cx="68215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eaLnBrk="0" hangingPunct="0">
              <a:buClr>
                <a:srgbClr val="FF0000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rgbClr val="000000"/>
                </a:solidFill>
                <a:latin typeface="Tahoma"/>
                <a:ea typeface="ＭＳ Ｐゴシック" charset="0"/>
                <a:cs typeface="Tahoma"/>
              </a:rPr>
              <a:t>Measurement of </a:t>
            </a:r>
            <a:r>
              <a:rPr lang="en-US" sz="1800" dirty="0" smtClean="0">
                <a:solidFill>
                  <a:srgbClr val="000000"/>
                </a:solidFill>
                <a:latin typeface="Symbol" charset="2"/>
                <a:ea typeface="ＭＳ Ｐゴシック" charset="0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00"/>
                </a:solidFill>
                <a:latin typeface="Tahoma"/>
                <a:ea typeface="ＭＳ Ｐゴシック" charset="0"/>
                <a:cs typeface="Tahoma"/>
              </a:rPr>
              <a:t>1</a:t>
            </a:r>
            <a:r>
              <a:rPr lang="en-US" sz="1800" baseline="30000" dirty="0" smtClean="0">
                <a:solidFill>
                  <a:srgbClr val="000000"/>
                </a:solidFill>
                <a:latin typeface="Tahoma"/>
                <a:ea typeface="ＭＳ Ｐゴシック" charset="0"/>
                <a:cs typeface="Tahoma"/>
              </a:rPr>
              <a:t>p</a:t>
            </a:r>
            <a:r>
              <a:rPr lang="en-US" sz="1800" dirty="0" smtClean="0">
                <a:solidFill>
                  <a:srgbClr val="000000"/>
                </a:solidFill>
                <a:latin typeface="Tahoma"/>
                <a:ea typeface="ＭＳ Ｐゴシック" charset="0"/>
                <a:cs typeface="Tahoma"/>
              </a:rPr>
              <a:t>, </a:t>
            </a:r>
            <a:r>
              <a:rPr lang="en-US" sz="1800" dirty="0" smtClean="0">
                <a:solidFill>
                  <a:srgbClr val="000000"/>
                </a:solidFill>
                <a:latin typeface="Symbol" charset="2"/>
                <a:ea typeface="ＭＳ Ｐゴシック" charset="0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00"/>
                </a:solidFill>
                <a:latin typeface="Tahoma"/>
                <a:ea typeface="ＭＳ Ｐゴシック" charset="0"/>
                <a:cs typeface="Tahoma"/>
              </a:rPr>
              <a:t>1</a:t>
            </a:r>
            <a:r>
              <a:rPr lang="en-US" sz="1800" baseline="30000" dirty="0" smtClean="0">
                <a:solidFill>
                  <a:srgbClr val="000000"/>
                </a:solidFill>
                <a:latin typeface="Tahoma"/>
                <a:ea typeface="ＭＳ Ｐゴシック" charset="0"/>
                <a:cs typeface="Tahoma"/>
              </a:rPr>
              <a:t>n</a:t>
            </a:r>
            <a:endParaRPr lang="en-US" sz="800" baseline="30000" dirty="0" smtClean="0">
              <a:solidFill>
                <a:srgbClr val="000000"/>
              </a:solidFill>
              <a:latin typeface="Tahoma"/>
              <a:ea typeface="ＭＳ Ｐゴシック" charset="0"/>
              <a:cs typeface="Tahoma"/>
            </a:endParaRPr>
          </a:p>
          <a:p>
            <a:pPr marL="285750" indent="-285750" eaLnBrk="0" hangingPunct="0">
              <a:buClr>
                <a:srgbClr val="FF0000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rgbClr val="000000"/>
                </a:solidFill>
                <a:latin typeface="Tahoma"/>
                <a:ea typeface="ＭＳ Ｐゴシック" charset="0"/>
                <a:cs typeface="Tahoma"/>
              </a:rPr>
              <a:t>Constraint based on neutron and hyperon beta decay lifetimes</a:t>
            </a:r>
            <a:endParaRPr lang="en-US" sz="800" dirty="0">
              <a:solidFill>
                <a:srgbClr val="000000"/>
              </a:solidFill>
              <a:latin typeface="Tahoma"/>
              <a:ea typeface="ＭＳ Ｐゴシック" charset="0"/>
              <a:cs typeface="Tahoma"/>
            </a:endParaRPr>
          </a:p>
          <a:p>
            <a:pPr marL="285750" indent="-285750" eaLnBrk="0" hangingPunct="0">
              <a:buClr>
                <a:srgbClr val="FF0000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rgbClr val="000000"/>
                </a:solidFill>
                <a:latin typeface="Tahoma"/>
                <a:ea typeface="ＭＳ Ｐゴシック" charset="0"/>
                <a:cs typeface="Tahoma"/>
              </a:rPr>
              <a:t>Assumption of SU(3) flavor symmetry </a:t>
            </a:r>
            <a:endParaRPr lang="en-US" sz="800" dirty="0">
              <a:solidFill>
                <a:srgbClr val="000000"/>
              </a:solidFill>
              <a:latin typeface="Tahoma"/>
              <a:ea typeface="ＭＳ Ｐゴシック" charset="0"/>
              <a:cs typeface="Tahoma"/>
            </a:endParaRPr>
          </a:p>
          <a:p>
            <a:pPr marL="285750" indent="-285750" eaLnBrk="0" hangingPunct="0">
              <a:buClr>
                <a:srgbClr val="FF0000"/>
              </a:buClr>
              <a:buFont typeface="Wingdings" charset="2"/>
              <a:buChar char="§"/>
            </a:pPr>
            <a:r>
              <a:rPr lang="en-US" sz="1800" dirty="0" smtClean="0">
                <a:solidFill>
                  <a:srgbClr val="000000"/>
                </a:solidFill>
                <a:latin typeface="Tahoma"/>
                <a:ea typeface="ＭＳ Ｐゴシック" charset="0"/>
                <a:cs typeface="Tahoma"/>
              </a:rPr>
              <a:t>Global fit with DGLAP Q</a:t>
            </a:r>
            <a:r>
              <a:rPr lang="en-US" sz="1800" baseline="30000" dirty="0" smtClean="0">
                <a:solidFill>
                  <a:srgbClr val="000000"/>
                </a:solidFill>
                <a:latin typeface="Tahoma"/>
                <a:ea typeface="ＭＳ Ｐゴシック" charset="0"/>
                <a:cs typeface="Tahoma"/>
              </a:rPr>
              <a:t>2</a:t>
            </a:r>
            <a:r>
              <a:rPr lang="en-US" sz="1800" dirty="0" smtClean="0">
                <a:solidFill>
                  <a:srgbClr val="000000"/>
                </a:solidFill>
                <a:latin typeface="Tahoma"/>
                <a:ea typeface="ＭＳ Ｐゴシック" charset="0"/>
                <a:cs typeface="Tahoma"/>
              </a:rPr>
              <a:t> evolution</a:t>
            </a:r>
            <a:endParaRPr lang="en-US" sz="1800" dirty="0">
              <a:solidFill>
                <a:srgbClr val="000000"/>
              </a:solidFill>
              <a:latin typeface="Times" charset="0"/>
              <a:ea typeface="ＭＳ Ｐゴシック" charset="0"/>
              <a:cs typeface=""/>
            </a:endParaRP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28800"/>
            <a:ext cx="6096000" cy="23491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600200" y="2971800"/>
            <a:ext cx="3124200" cy="719554"/>
            <a:chOff x="1676400" y="3581400"/>
            <a:chExt cx="3124200" cy="719554"/>
          </a:xfrm>
        </p:grpSpPr>
        <p:sp>
          <p:nvSpPr>
            <p:cNvPr id="31" name="Text Box 9"/>
            <p:cNvSpPr txBox="1">
              <a:spLocks noChangeArrowheads="1"/>
            </p:cNvSpPr>
            <p:nvPr/>
          </p:nvSpPr>
          <p:spPr bwMode="auto">
            <a:xfrm>
              <a:off x="1676400" y="3962400"/>
              <a:ext cx="2188620" cy="3385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i="1" dirty="0">
                  <a:solidFill>
                    <a:srgbClr val="000000"/>
                  </a:solidFill>
                  <a:latin typeface="Tahoma"/>
                  <a:ea typeface="ＭＳ Ｐゴシック" charset="0"/>
                  <a:cs typeface="Tahoma"/>
                </a:rPr>
                <a:t>From hyperon decays</a:t>
              </a:r>
            </a:p>
          </p:txBody>
        </p:sp>
        <p:sp>
          <p:nvSpPr>
            <p:cNvPr id="32" name="Line 10"/>
            <p:cNvSpPr>
              <a:spLocks noChangeShapeType="1"/>
            </p:cNvSpPr>
            <p:nvPr/>
          </p:nvSpPr>
          <p:spPr bwMode="auto">
            <a:xfrm flipV="1">
              <a:off x="3276600" y="3657600"/>
              <a:ext cx="7620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charset="0"/>
                <a:ea typeface="ＭＳ Ｐゴシック" charset="0"/>
                <a:cs typeface=""/>
              </a:endParaRPr>
            </a:p>
          </p:txBody>
        </p:sp>
        <p:sp>
          <p:nvSpPr>
            <p:cNvPr id="19" name="Left Brace 18"/>
            <p:cNvSpPr/>
            <p:nvPr/>
          </p:nvSpPr>
          <p:spPr bwMode="auto">
            <a:xfrm rot="16200000">
              <a:off x="4038600" y="2971800"/>
              <a:ext cx="152400" cy="1371600"/>
            </a:xfrm>
            <a:prstGeom prst="lef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charset="0"/>
                <a:ea typeface="ＭＳ Ｐゴシック" charset="0"/>
                <a:cs typeface="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 flipH="1">
            <a:off x="457200" y="6019800"/>
            <a:ext cx="8059675" cy="369332"/>
          </a:xfrm>
          <a:prstGeom prst="rect">
            <a:avLst/>
          </a:prstGeom>
          <a:solidFill>
            <a:srgbClr val="FF1D4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hangingPunct="0"/>
            <a:r>
              <a:rPr lang="en-US" sz="1800" dirty="0" smtClean="0">
                <a:solidFill>
                  <a:srgbClr val="FFFFFF"/>
                </a:solidFill>
                <a:latin typeface="Tahoma"/>
                <a:cs typeface="Tahoma"/>
              </a:rPr>
              <a:t>Only small fraction of the proton spin is carried by the quarks &amp; antiquarks!! </a:t>
            </a:r>
            <a:endParaRPr lang="en-US" sz="1800" dirty="0">
              <a:solidFill>
                <a:srgbClr val="FFFFFF"/>
              </a:solidFill>
              <a:latin typeface="Tahoma"/>
              <a:cs typeface="Tahoma"/>
            </a:endParaRPr>
          </a:p>
        </p:txBody>
      </p:sp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0"/>
            <a:ext cx="5767578" cy="6858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0"/>
            <a:ext cx="5775880" cy="74688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14400" y="5219531"/>
            <a:ext cx="4601751" cy="571669"/>
            <a:chOff x="914400" y="5219531"/>
            <a:chExt cx="4601751" cy="571669"/>
          </a:xfrm>
        </p:grpSpPr>
        <p:sp>
          <p:nvSpPr>
            <p:cNvPr id="35" name="AutoShape 14"/>
            <p:cNvSpPr>
              <a:spLocks noChangeArrowheads="1"/>
            </p:cNvSpPr>
            <p:nvPr/>
          </p:nvSpPr>
          <p:spPr bwMode="auto">
            <a:xfrm>
              <a:off x="914400" y="5257800"/>
              <a:ext cx="1089909" cy="533400"/>
            </a:xfrm>
            <a:prstGeom prst="rightArrow">
              <a:avLst>
                <a:gd name="adj1" fmla="val 50000"/>
                <a:gd name="adj2" fmla="val 49194"/>
              </a:avLst>
            </a:prstGeom>
            <a:gradFill flip="none" rotWithShape="1">
              <a:gsLst>
                <a:gs pos="80000">
                  <a:srgbClr val="FF0000"/>
                </a:gs>
                <a:gs pos="16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charset="0"/>
                <a:ea typeface="ＭＳ Ｐゴシック" charset="0"/>
                <a:cs typeface=""/>
              </a:endParaRPr>
            </a:p>
          </p:txBody>
        </p:sp>
        <p:pic>
          <p:nvPicPr>
            <p:cNvPr id="2" name="Picture 1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2909" y="5219531"/>
              <a:ext cx="3283242" cy="4742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97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4" descr="Screen shot 2013-05-28 at 2.34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89100"/>
            <a:ext cx="39751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5"/>
          <p:cNvSpPr>
            <a:spLocks noChangeArrowheads="1"/>
          </p:cNvSpPr>
          <p:nvPr/>
        </p:nvSpPr>
        <p:spPr bwMode="auto">
          <a:xfrm>
            <a:off x="152400" y="5334000"/>
            <a:ext cx="4267200" cy="584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>
                <a:solidFill>
                  <a:srgbClr val="000000"/>
                </a:solidFill>
                <a:latin typeface="Times" charset="0"/>
                <a:ea typeface="ＭＳ Ｐゴシック" charset="0"/>
                <a:cs typeface=""/>
              </a:rPr>
              <a:t>Indication of small,  but non-0 </a:t>
            </a:r>
            <a:r>
              <a:rPr lang="en-US" sz="1600" b="1">
                <a:solidFill>
                  <a:srgbClr val="000000"/>
                </a:solidFill>
                <a:latin typeface="Times" charset="0"/>
                <a:ea typeface="ＭＳ Ｐゴシック" charset="0"/>
                <a:cs typeface=""/>
              </a:rPr>
              <a:t>Δ</a:t>
            </a:r>
            <a:r>
              <a:rPr lang="en-US" sz="1600">
                <a:solidFill>
                  <a:srgbClr val="000000"/>
                </a:solidFill>
                <a:latin typeface="Times" charset="0"/>
                <a:ea typeface="ＭＳ Ｐゴシック" charset="0"/>
                <a:cs typeface=""/>
              </a:rPr>
              <a:t>g from RHIC data, in particular STAR jet results</a:t>
            </a:r>
          </a:p>
        </p:txBody>
      </p:sp>
      <p:pic>
        <p:nvPicPr>
          <p:cNvPr id="28679" name="Picture 6" descr="Screen shot 2013-05-28 at 2.37.4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1452563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7" descr="Screen shot 2013-05-28 at 2.38.4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55675"/>
            <a:ext cx="375920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 descr="Screen shot 2013-05-28 at 2.43.5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0"/>
            <a:ext cx="27813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 descr="Screen shot 2013-05-28 at 2.44.19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3779838"/>
            <a:ext cx="27368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1" descr="Screen shot 2013-05-28 at 2.49.46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943600"/>
            <a:ext cx="2501900" cy="4445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84" name="Picture 5" descr="Screen shot 2013-05-28 at 2.05.57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066800"/>
            <a:ext cx="30543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5" name="TextBox 6"/>
          <p:cNvSpPr txBox="1">
            <a:spLocks noChangeArrowheads="1"/>
          </p:cNvSpPr>
          <p:nvPr/>
        </p:nvSpPr>
        <p:spPr bwMode="auto">
          <a:xfrm>
            <a:off x="6858000" y="914400"/>
            <a:ext cx="1457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STAR@BNL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defTabSz="400050">
              <a:defRPr/>
            </a:pPr>
            <a:r>
              <a:rPr lang="en-US" b="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Gluon </a:t>
            </a:r>
            <a:r>
              <a:rPr lang="en-US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Helicity</a:t>
            </a:r>
            <a:endParaRPr lang="en-US" b="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3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762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Coincidence (e,e’pN) Exclusive Measurement</a:t>
            </a:r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5" name="Picture 4" descr="1156675fig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858798"/>
            <a:ext cx="6013572" cy="5334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172200"/>
            <a:ext cx="8763000" cy="6858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2800" dirty="0" err="1" smtClean="0">
                <a:solidFill>
                  <a:srgbClr val="0000FF"/>
                </a:solidFill>
              </a:rPr>
              <a:t>x</a:t>
            </a:r>
            <a:r>
              <a:rPr lang="en-US" sz="2800" dirty="0" smtClean="0">
                <a:solidFill>
                  <a:srgbClr val="0000FF"/>
                </a:solidFill>
              </a:rPr>
              <a:t> &gt; 1 , Q</a:t>
            </a:r>
            <a:r>
              <a:rPr lang="en-US" sz="2800" baseline="30000" dirty="0" smtClean="0">
                <a:solidFill>
                  <a:srgbClr val="0000FF"/>
                </a:solidFill>
              </a:rPr>
              <a:t>2 </a:t>
            </a:r>
            <a:r>
              <a:rPr lang="en-US" sz="2800" dirty="0" smtClean="0">
                <a:solidFill>
                  <a:srgbClr val="0000FF"/>
                </a:solidFill>
              </a:rPr>
              <a:t> = 1.5 [GeV/c]</a:t>
            </a:r>
            <a:r>
              <a:rPr lang="en-US" sz="2800" baseline="30000" dirty="0" smtClean="0">
                <a:solidFill>
                  <a:srgbClr val="0000FF"/>
                </a:solidFill>
              </a:rPr>
              <a:t>2</a:t>
            </a:r>
            <a:r>
              <a:rPr lang="en-US" sz="2800" dirty="0" smtClean="0">
                <a:solidFill>
                  <a:srgbClr val="0000FF"/>
                </a:solidFill>
              </a:rPr>
              <a:t> and missing momentum  of 500 </a:t>
            </a:r>
            <a:r>
              <a:rPr lang="en-US" sz="2800" dirty="0" err="1" smtClean="0">
                <a:solidFill>
                  <a:srgbClr val="0000FF"/>
                </a:solidFill>
              </a:rPr>
              <a:t>MeV/c</a:t>
            </a:r>
            <a:endParaRPr lang="en-US" sz="2800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762000"/>
            <a:ext cx="891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S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tudy nucleon pairs and the fraction that contribute to momentum tail.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1088" y="3310309"/>
            <a:ext cx="3352800" cy="7667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17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tup"/>
          <p:cNvPicPr>
            <a:picLocks noChangeAspect="1" noChangeArrowheads="1"/>
          </p:cNvPicPr>
          <p:nvPr/>
        </p:nvPicPr>
        <p:blipFill>
          <a:blip r:embed="rId2">
            <a:lum bright="8000" contrast="8000"/>
          </a:blip>
          <a:srcRect/>
          <a:stretch>
            <a:fillRect/>
          </a:stretch>
        </p:blipFill>
        <p:spPr bwMode="auto">
          <a:xfrm>
            <a:off x="990600" y="838200"/>
            <a:ext cx="7391400" cy="5335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762000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solidFill>
                  <a:srgbClr val="0000FF"/>
                </a:solidFill>
              </a:rPr>
              <a:t>BigBite</a:t>
            </a:r>
            <a:r>
              <a:rPr lang="en-US" sz="4000" dirty="0" smtClean="0">
                <a:solidFill>
                  <a:srgbClr val="0000FF"/>
                </a:solidFill>
              </a:rPr>
              <a:t> and Neutron Detector in Hall A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6368534"/>
            <a:ext cx="894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First step along the way to many successful high luminosity, large acceptance measurements.</a:t>
            </a:r>
            <a:endParaRPr lang="en-US" sz="18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F6AC-1760-394B-9D50-44A7E7C7A7CA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1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 F_2^p = x \left[\frac{4}{9}(u + \overline{u}) +&#10;\frac{1}{9}(d + \overline{d}) + \frac{1}{9}( s + \overline&#10;{s}) \right] 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89"/>
  <p:tag name="PICTUREFILESIZE" val="1962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 F_2^n = x \left[\frac{4}{9}(d + \overline{d}) +&#10;\frac{1}{9}(u + \overline{u}) + \frac{1}{9}(s + \overline{s})\right] $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91"/>
  <p:tag name="PICTUREFILESIZE" val="1924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 \frac{1}{4} \leq \frac{F_2^n}{F_2^p} \leq 4  $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06"/>
  <p:tag name="PICTUREFILESIZE" val="705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$ \frac{F_2^n}{F_2^p} = \frac{\left[1+4(d/u)\right]}&#10;{\left[4+(d/u)\right]}  $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50"/>
  <p:tag name="PICTUREFILESIZE" val="1331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 \frac{F_2^n}{F_2^p} = \frac{u+\bar{u} + 4(d + \bar{d}) + s + \bar{s}}&#10;{4(u + \bar{u}) + d + \bar{d} + s + \bar{s}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6"/>
  <p:tag name="BOXFONT" val="10"/>
  <p:tag name="BOXWRAP" val="False"/>
  <p:tag name="WORKAROUNDTRANSPARENCYBUG" val="False"/>
  <p:tag name="ALLOWFONTSUBSTITUTION" val="False"/>
  <p:tag name="BITMAPFORMAT" val="pngmono"/>
  <p:tag name="ORIGWIDTH" val="219"/>
  <p:tag name="PICTUREFILESIZE" val="186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 u_p(x) = d_n(x) \equiv u(x)   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81"/>
  <p:tag name="BOXFONT" val="10"/>
  <p:tag name="BOXWRAP" val="False"/>
  <p:tag name="WORKAROUNDTRANSPARENCYBUG" val="False"/>
  <p:tag name="ALLOWFONTSUBSTITUTION" val="False"/>
  <p:tag name="BITMAPFORMAT" val="pngmono"/>
  <p:tag name="ORIGWIDTH" val="207"/>
  <p:tag name="PICTUREFILESIZE" val="10913"/>
</p:tagLst>
</file>

<file path=ppt/theme/theme1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4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Narrow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JLabPresentation_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1_JLabPresentation_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2_JLabPresentation_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gray_2003">
  <a:themeElements>
    <a:clrScheme name="">
      <a:dk1>
        <a:srgbClr val="404040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9D7D9E"/>
      </a:accent2>
      <a:accent3>
        <a:srgbClr val="FFFFFF"/>
      </a:accent3>
      <a:accent4>
        <a:srgbClr val="353535"/>
      </a:accent4>
      <a:accent5>
        <a:srgbClr val="D0DEEC"/>
      </a:accent5>
      <a:accent6>
        <a:srgbClr val="8E718F"/>
      </a:accent6>
      <a:hlink>
        <a:srgbClr val="7AB800"/>
      </a:hlink>
      <a:folHlink>
        <a:srgbClr val="BF5C28"/>
      </a:folHlink>
    </a:clrScheme>
    <a:fontScheme name="gray_2003">
      <a:majorFont>
        <a:latin typeface="Trebuchet MS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alibri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alibri" charset="0"/>
            <a:ea typeface="ＭＳ Ｐゴシック" charset="0"/>
          </a:defRPr>
        </a:defPPr>
      </a:lstStyle>
    </a:lnDef>
  </a:objectDefaults>
  <a:extraClrSchemeLst>
    <a:extraClrScheme>
      <a:clrScheme name="gray_2003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81227</TotalTime>
  <Words>5004</Words>
  <Application>Microsoft Macintosh PowerPoint</Application>
  <PresentationFormat>On-screen Show (4:3)</PresentationFormat>
  <Paragraphs>994</Paragraphs>
  <Slides>78</Slides>
  <Notes>53</Notes>
  <HiddenSlides>0</HiddenSlides>
  <MMClips>0</MMClips>
  <ScaleCrop>false</ScaleCrop>
  <HeadingPairs>
    <vt:vector size="8" baseType="variant">
      <vt:variant>
        <vt:lpstr>Fonts Used</vt:lpstr>
      </vt:variant>
      <vt:variant>
        <vt:i4>32</vt:i4>
      </vt:variant>
      <vt:variant>
        <vt:lpstr>Theme</vt:lpstr>
      </vt:variant>
      <vt:variant>
        <vt:i4>19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131" baseType="lpstr">
      <vt:lpstr>.AppleSystemUIFont</vt:lpstr>
      <vt:lpstr>Arial Narrow</vt:lpstr>
      <vt:lpstr>Arial Unicode MS</vt:lpstr>
      <vt:lpstr>Calibri</vt:lpstr>
      <vt:lpstr>Cambria Math</vt:lpstr>
      <vt:lpstr>Century</vt:lpstr>
      <vt:lpstr>Chalkboard</vt:lpstr>
      <vt:lpstr>Comic Sans MS</vt:lpstr>
      <vt:lpstr>DejaVu Sans</vt:lpstr>
      <vt:lpstr>Helvetica</vt:lpstr>
      <vt:lpstr>Lucida Calligraphy</vt:lpstr>
      <vt:lpstr>Lucida Grande</vt:lpstr>
      <vt:lpstr>Minion Pro</vt:lpstr>
      <vt:lpstr>Mistral</vt:lpstr>
      <vt:lpstr>Monotype Sorts</vt:lpstr>
      <vt:lpstr>MS Gothic</vt:lpstr>
      <vt:lpstr>MS PGothic</vt:lpstr>
      <vt:lpstr>ＭＳ Ｐゴシック</vt:lpstr>
      <vt:lpstr>msmincho</vt:lpstr>
      <vt:lpstr>NNNTQN+CMTI9</vt:lpstr>
      <vt:lpstr>Palatino</vt:lpstr>
      <vt:lpstr>StarSymbol</vt:lpstr>
      <vt:lpstr>Symbol</vt:lpstr>
      <vt:lpstr>Tahoma</vt:lpstr>
      <vt:lpstr>Times</vt:lpstr>
      <vt:lpstr>Times New Roman</vt:lpstr>
      <vt:lpstr>Trebuchet MS</vt:lpstr>
      <vt:lpstr>UWBXFH+CMR9</vt:lpstr>
      <vt:lpstr>Wingdings</vt:lpstr>
      <vt:lpstr>ヒラギノ角ゴ Pro W3</vt:lpstr>
      <vt:lpstr>ヒラギノ角ゴ ProN W3</vt:lpstr>
      <vt:lpstr>Arial</vt:lpstr>
      <vt:lpstr>3_JLab_PowerPoint1</vt:lpstr>
      <vt:lpstr>6_Office Theme</vt:lpstr>
      <vt:lpstr>1_gray_2003</vt:lpstr>
      <vt:lpstr>JLabPowerpointMain</vt:lpstr>
      <vt:lpstr>8_Office Theme</vt:lpstr>
      <vt:lpstr>Office Theme</vt:lpstr>
      <vt:lpstr>1_Office Theme</vt:lpstr>
      <vt:lpstr>2_Office Theme</vt:lpstr>
      <vt:lpstr>3_Default Design</vt:lpstr>
      <vt:lpstr>3_JLabPowerpointMain</vt:lpstr>
      <vt:lpstr>4_JLabPowerpointMain</vt:lpstr>
      <vt:lpstr>1_JLabPowerpointMain</vt:lpstr>
      <vt:lpstr>2_Default Design</vt:lpstr>
      <vt:lpstr>6_JLabPowerpointMain</vt:lpstr>
      <vt:lpstr>4_Office Theme</vt:lpstr>
      <vt:lpstr>Default Design</vt:lpstr>
      <vt:lpstr>JLabPresentation_4</vt:lpstr>
      <vt:lpstr>1_JLabPresentation_4</vt:lpstr>
      <vt:lpstr>2_JLabPresentation_4</vt:lpstr>
      <vt:lpstr>Bitmap Image</vt:lpstr>
      <vt:lpstr>Equation</vt:lpstr>
      <vt:lpstr>PowerPoint Presentation</vt:lpstr>
      <vt:lpstr>Lecture Scheme - I</vt:lpstr>
      <vt:lpstr>Lecture Scheme - II</vt:lpstr>
      <vt:lpstr>PowerPoint Presentation</vt:lpstr>
      <vt:lpstr>The Classic A(e,e’p)A-1 Problem</vt:lpstr>
      <vt:lpstr>Possible Answer:  Short-Range Correlations</vt:lpstr>
      <vt:lpstr>If Correct Raises More Questions</vt:lpstr>
      <vt:lpstr>Coincidence (e,e’pN) Exclusive Measurement</vt:lpstr>
      <vt:lpstr>BigBite and Neutron Detector in Hall A</vt:lpstr>
      <vt:lpstr>4He(e,e’pN) Results – recoiling neutrons favored</vt:lpstr>
      <vt:lpstr>Proton-Neutron Pairing In All Nuclei</vt:lpstr>
      <vt:lpstr>Precision (e,e’) x&gt;1 Cross Sections </vt:lpstr>
      <vt:lpstr>Precision (e,e’) x&gt;1 Cross Section Ratios </vt:lpstr>
      <vt:lpstr>The Deep Inelastic EMC Effect</vt:lpstr>
      <vt:lpstr>Jefferson Lab EMC Effect Data </vt:lpstr>
      <vt:lpstr> Holistic View of inclusive EMC &amp; SRC Data</vt:lpstr>
      <vt:lpstr>x&gt;1 Ratios and EMC Slope Correlation</vt:lpstr>
      <vt:lpstr>EMC, x&gt;1 experiments to run in JLab Hall C this Fall!</vt:lpstr>
      <vt:lpstr>Duality and the EMC Effect (Neutrino friends take note!)</vt:lpstr>
      <vt:lpstr>Experimental Studies of Nuclear Effects with Neutrinos: until recently essentially NON-EXISTENT</vt:lpstr>
      <vt:lpstr>PowerPoint Presentation</vt:lpstr>
      <vt:lpstr>F2n/F2p (and, hence, d/u) is essentially unknown at large x:  - Conflicting fundamental theory pictures  - Data inconclusive due to uncertainties in deuterium nuclear corrections</vt:lpstr>
      <vt:lpstr>Large Uncertainties on Large x Valence pdfs</vt:lpstr>
      <vt:lpstr>PowerPoint Presentation</vt:lpstr>
      <vt:lpstr>PowerPoint Presentation</vt:lpstr>
      <vt:lpstr>PowerPoint Presentation</vt:lpstr>
      <vt:lpstr>PowerPoint Presentation</vt:lpstr>
      <vt:lpstr>Polarized DIS</vt:lpstr>
      <vt:lpstr>Polarized Structure Functions </vt:lpstr>
      <vt:lpstr>PowerPoint Presentation</vt:lpstr>
      <vt:lpstr>PowerPoint Presentation</vt:lpstr>
      <vt:lpstr>PowerPoint Presentation</vt:lpstr>
      <vt:lpstr>PowerPoint Presentation</vt:lpstr>
      <vt:lpstr>Parity Violation Program at JLab</vt:lpstr>
      <vt:lpstr>PowerPoint Presentation</vt:lpstr>
      <vt:lpstr>12 GeV JLab - Broad Scientific Capabilities</vt:lpstr>
      <vt:lpstr>PowerPoint Presentation</vt:lpstr>
      <vt:lpstr>What are we missing?</vt:lpstr>
      <vt:lpstr>What longitudinal factorization did</vt:lpstr>
      <vt:lpstr>Limits of Longitudinal Information</vt:lpstr>
      <vt:lpstr>Progress in pQCD Theory (~1980-~2010)</vt:lpstr>
      <vt:lpstr>New Paradigm for Nucleon Structure</vt:lpstr>
      <vt:lpstr>3D Imaging of Quarks and Gluons</vt:lpstr>
      <vt:lpstr>PowerPoint Presentation</vt:lpstr>
      <vt:lpstr>PowerPoint Presentation</vt:lpstr>
      <vt:lpstr>PowerPoint Presentation</vt:lpstr>
      <vt:lpstr>12 GeV JLab - Broad Scientific Capabilities</vt:lpstr>
      <vt:lpstr>The Next Leap Forward: EIC</vt:lpstr>
      <vt:lpstr>Experimental Challenge of the EIC</vt:lpstr>
      <vt:lpstr>Understanding the Nucleon at the Next Level</vt:lpstr>
      <vt:lpstr>Parameters of the Probe</vt:lpstr>
      <vt:lpstr>Where EIC Needs to be in x (Nucleon)</vt:lpstr>
      <vt:lpstr>Where EIC needs to be in Q2</vt:lpstr>
      <vt:lpstr>Measuring kt and bt </vt:lpstr>
      <vt:lpstr>Parameters of the Probe (Nuclei)</vt:lpstr>
      <vt:lpstr>QCD at Extremes: Parton Saturation</vt:lpstr>
      <vt:lpstr>Luminosity/Polarization Needed</vt:lpstr>
      <vt:lpstr>Past, Existing and proposed DIS Facilities</vt:lpstr>
      <vt:lpstr>EIC Parameters </vt:lpstr>
      <vt:lpstr>US-Based EIC Proposals</vt:lpstr>
      <vt:lpstr>Comparison JLEIC and eRHIC (Jan. 2017)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technique works!</vt:lpstr>
      <vt:lpstr>PowerPoint Presentation</vt:lpstr>
      <vt:lpstr>PowerPoint Presentation</vt:lpstr>
      <vt:lpstr>Flavor Disparity in the Nucleon</vt:lpstr>
      <vt:lpstr>PowerPoint Presentation</vt:lpstr>
      <vt:lpstr>PowerPoint Presentation</vt:lpstr>
      <vt:lpstr>TMDs Accessible through Semi-Inclusive Physics</vt:lpstr>
      <vt:lpstr>Collinear Parton Distribution Functions</vt:lpstr>
      <vt:lpstr>PowerPoint Presentation</vt:lpstr>
      <vt:lpstr>Polarized Parton Distributions</vt:lpstr>
      <vt:lpstr>Gluon Helicity</vt:lpstr>
    </vt:vector>
  </TitlesOfParts>
  <Company>Sony Electronics, Inc.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bmck</dc:creator>
  <cp:lastModifiedBy>Microsoft Office User</cp:lastModifiedBy>
  <cp:revision>616</cp:revision>
  <cp:lastPrinted>2013-04-23T22:16:07Z</cp:lastPrinted>
  <dcterms:created xsi:type="dcterms:W3CDTF">2010-06-22T16:39:58Z</dcterms:created>
  <dcterms:modified xsi:type="dcterms:W3CDTF">2017-07-27T16:00:53Z</dcterms:modified>
</cp:coreProperties>
</file>