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9"/>
  </p:notes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2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73" r:id="rId24"/>
    <p:sldId id="277" r:id="rId25"/>
    <p:sldId id="304" r:id="rId26"/>
    <p:sldId id="374" r:id="rId27"/>
    <p:sldId id="303" r:id="rId28"/>
    <p:sldId id="280" r:id="rId29"/>
    <p:sldId id="315" r:id="rId30"/>
    <p:sldId id="316" r:id="rId31"/>
    <p:sldId id="305" r:id="rId32"/>
    <p:sldId id="317" r:id="rId33"/>
    <p:sldId id="318" r:id="rId34"/>
    <p:sldId id="319" r:id="rId35"/>
    <p:sldId id="314" r:id="rId36"/>
    <p:sldId id="320" r:id="rId37"/>
    <p:sldId id="321" r:id="rId38"/>
    <p:sldId id="322" r:id="rId39"/>
    <p:sldId id="323" r:id="rId40"/>
    <p:sldId id="312" r:id="rId41"/>
    <p:sldId id="329" r:id="rId42"/>
    <p:sldId id="330" r:id="rId43"/>
    <p:sldId id="324" r:id="rId44"/>
    <p:sldId id="282" r:id="rId45"/>
    <p:sldId id="337" r:id="rId46"/>
    <p:sldId id="325" r:id="rId47"/>
    <p:sldId id="327" r:id="rId48"/>
    <p:sldId id="328" r:id="rId49"/>
    <p:sldId id="294" r:id="rId50"/>
    <p:sldId id="326" r:id="rId51"/>
    <p:sldId id="331" r:id="rId52"/>
    <p:sldId id="333" r:id="rId53"/>
    <p:sldId id="334" r:id="rId54"/>
    <p:sldId id="295" r:id="rId55"/>
    <p:sldId id="335" r:id="rId56"/>
    <p:sldId id="284" r:id="rId57"/>
    <p:sldId id="291" r:id="rId58"/>
    <p:sldId id="292" r:id="rId59"/>
    <p:sldId id="361" r:id="rId60"/>
    <p:sldId id="364" r:id="rId61"/>
    <p:sldId id="376" r:id="rId62"/>
    <p:sldId id="345" r:id="rId63"/>
    <p:sldId id="296" r:id="rId64"/>
    <p:sldId id="362" r:id="rId65"/>
    <p:sldId id="363" r:id="rId66"/>
    <p:sldId id="365" r:id="rId67"/>
    <p:sldId id="297" r:id="rId68"/>
    <p:sldId id="366" r:id="rId69"/>
    <p:sldId id="298" r:id="rId70"/>
    <p:sldId id="299" r:id="rId71"/>
    <p:sldId id="367" r:id="rId72"/>
    <p:sldId id="300" r:id="rId73"/>
    <p:sldId id="301" r:id="rId74"/>
    <p:sldId id="336" r:id="rId75"/>
    <p:sldId id="338" r:id="rId76"/>
    <p:sldId id="368" r:id="rId77"/>
    <p:sldId id="369" r:id="rId78"/>
    <p:sldId id="339" r:id="rId79"/>
    <p:sldId id="341" r:id="rId80"/>
    <p:sldId id="342" r:id="rId81"/>
    <p:sldId id="344" r:id="rId82"/>
    <p:sldId id="370" r:id="rId83"/>
    <p:sldId id="371" r:id="rId84"/>
    <p:sldId id="348" r:id="rId85"/>
    <p:sldId id="349" r:id="rId86"/>
    <p:sldId id="372" r:id="rId87"/>
    <p:sldId id="375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59"/>
    <a:srgbClr val="D1E3F3"/>
    <a:srgbClr val="F43C8B"/>
    <a:srgbClr val="C8FCE7"/>
    <a:srgbClr val="FFE1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3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0F50A-EFBA-4749-A4F1-C9E9C8C8408C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1B96A-7C39-4956-9D42-1812DFCF0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97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435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564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113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8037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265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693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939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97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44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24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041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DA4D7-6DE0-4104-BA95-DB04A4628EDB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76A81-6D6D-4D38-B550-7EFAA1F1D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688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DE1E3-DC5F-4EAB-8165-1175542B5CE5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E532-7A73-4CF3-8F41-31DA50A58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1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rxiv.org/abs/arXiv:1201.0576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31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32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33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3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26319"/>
            <a:ext cx="6858000" cy="1655762"/>
          </a:xfrm>
        </p:spPr>
        <p:txBody>
          <a:bodyPr/>
          <a:lstStyle/>
          <a:p>
            <a:r>
              <a:rPr lang="en-US" dirty="0" smtClean="0"/>
              <a:t>Simona Malace</a:t>
            </a:r>
          </a:p>
          <a:p>
            <a:r>
              <a:rPr lang="en-US" dirty="0" smtClean="0"/>
              <a:t>Jefferson Lab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9022"/>
            <a:ext cx="9144000" cy="17907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 Lectures at </a:t>
            </a:r>
            <a:br>
              <a:rPr lang="en-US" sz="4000" dirty="0" smtClean="0"/>
            </a:br>
            <a:r>
              <a:rPr lang="en-US" sz="4000" dirty="0" smtClean="0"/>
              <a:t>CTEQ 2017 Summer School- Lecture 1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6965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057400" y="0"/>
            <a:ext cx="50025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Nucleon Structure: Perspective</a:t>
            </a:r>
            <a:endParaRPr lang="en-US" sz="3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1344601"/>
            <a:ext cx="5334003" cy="3886201"/>
            <a:chOff x="76197" y="1752599"/>
            <a:chExt cx="5334003" cy="38862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7740"/>
            <a:stretch/>
          </p:blipFill>
          <p:spPr>
            <a:xfrm>
              <a:off x="76197" y="1752599"/>
              <a:ext cx="3753092" cy="38385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49" t="42113" r="28573" b="35626"/>
            <a:stretch/>
          </p:blipFill>
          <p:spPr>
            <a:xfrm>
              <a:off x="3810000" y="3429000"/>
              <a:ext cx="1066151" cy="7056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0592" t="6980" r="28255" b="81384"/>
            <a:stretch/>
          </p:blipFill>
          <p:spPr>
            <a:xfrm>
              <a:off x="4426441" y="2133600"/>
              <a:ext cx="526559" cy="3688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49" t="19113" r="29295" b="60686"/>
            <a:stretch/>
          </p:blipFill>
          <p:spPr>
            <a:xfrm>
              <a:off x="3819472" y="2743200"/>
              <a:ext cx="1057328" cy="6403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523" t="63171" b="203"/>
            <a:stretch/>
          </p:blipFill>
          <p:spPr>
            <a:xfrm>
              <a:off x="3828049" y="4424200"/>
              <a:ext cx="1582151" cy="12146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486400" y="1365647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By probing nucleons with electrons we learned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339515"/>
            <a:ext cx="21121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Nucleons have size</a:t>
            </a:r>
            <a:endParaRPr lang="en-US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3059668"/>
            <a:ext cx="3581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Nucleons are NOT elementary but are instead made of point-like particles, </a:t>
            </a:r>
            <a:r>
              <a:rPr lang="en-US" sz="1700" dirty="0" err="1" smtClean="0">
                <a:sym typeface="Wingdings" panose="05000000000000000000" pitchFamily="2" charset="2"/>
              </a:rPr>
              <a:t>partons</a:t>
            </a:r>
            <a:r>
              <a:rPr lang="en-US" sz="1700" dirty="0" smtClean="0">
                <a:sym typeface="Wingdings" panose="05000000000000000000" pitchFamily="2" charset="2"/>
              </a:rPr>
              <a:t> – quarks and gluons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4258270"/>
            <a:ext cx="3581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Quarks and gluons inside nucleons are engaged in a dynamics governed by a force which manifests like  nothing else out there – QCD’s confinement and asymptotic freedom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09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N</a:t>
            </a:r>
            <a:r>
              <a:rPr lang="en-US" b="1" dirty="0" smtClean="0"/>
              <a:t>ucleon structure </a:t>
            </a:r>
            <a:r>
              <a:rPr lang="en-US" dirty="0" smtClean="0"/>
              <a:t>has been and is a very active field of research of </a:t>
            </a:r>
            <a:r>
              <a:rPr lang="en-US" b="1" dirty="0" smtClean="0"/>
              <a:t>fundamental importance</a:t>
            </a:r>
          </a:p>
        </p:txBody>
      </p:sp>
    </p:spTree>
    <p:extLst>
      <p:ext uri="{BB962C8B-B14F-4D97-AF65-F5344CB8AC3E}">
        <p14:creationId xmlns="" xmlns:p14="http://schemas.microsoft.com/office/powerpoint/2010/main" val="15540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057400" y="0"/>
            <a:ext cx="50025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Nucleon Structure: Perspective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N</a:t>
            </a:r>
            <a:r>
              <a:rPr lang="en-US" b="1" dirty="0" smtClean="0"/>
              <a:t>ucleon structure </a:t>
            </a:r>
            <a:r>
              <a:rPr lang="en-US" dirty="0" smtClean="0"/>
              <a:t>has been and is a very active field of research of </a:t>
            </a:r>
            <a:r>
              <a:rPr lang="en-US" b="1" dirty="0" smtClean="0"/>
              <a:t>fundamental importance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228600" y="1344601"/>
            <a:ext cx="5334003" cy="3886201"/>
            <a:chOff x="76197" y="1752599"/>
            <a:chExt cx="5334003" cy="38862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7740"/>
            <a:stretch/>
          </p:blipFill>
          <p:spPr>
            <a:xfrm>
              <a:off x="76197" y="1752599"/>
              <a:ext cx="3753092" cy="38385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349" t="42113" r="28573" b="35626"/>
            <a:stretch/>
          </p:blipFill>
          <p:spPr>
            <a:xfrm>
              <a:off x="3810000" y="3429000"/>
              <a:ext cx="1066151" cy="7056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0592" t="6980" r="28255" b="81384"/>
            <a:stretch/>
          </p:blipFill>
          <p:spPr>
            <a:xfrm>
              <a:off x="4426441" y="2133600"/>
              <a:ext cx="526559" cy="3688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49" t="19113" r="29295" b="60686"/>
            <a:stretch/>
          </p:blipFill>
          <p:spPr>
            <a:xfrm>
              <a:off x="3819472" y="2743200"/>
              <a:ext cx="1057328" cy="6403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523" t="63171" b="203"/>
            <a:stretch/>
          </p:blipFill>
          <p:spPr>
            <a:xfrm>
              <a:off x="3828049" y="4424200"/>
              <a:ext cx="1582151" cy="12146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486400" y="1365647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By probing nucleons with electrons we learned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339515"/>
            <a:ext cx="21121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Nucleons have size</a:t>
            </a:r>
            <a:endParaRPr lang="en-US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3059668"/>
            <a:ext cx="3581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Nucleons are NOT elementary but are instead made of point-like particles, </a:t>
            </a:r>
            <a:r>
              <a:rPr lang="en-US" sz="1700" dirty="0" err="1" smtClean="0">
                <a:sym typeface="Wingdings" panose="05000000000000000000" pitchFamily="2" charset="2"/>
              </a:rPr>
              <a:t>partons</a:t>
            </a:r>
            <a:r>
              <a:rPr lang="en-US" sz="1700" dirty="0" smtClean="0">
                <a:sym typeface="Wingdings" panose="05000000000000000000" pitchFamily="2" charset="2"/>
              </a:rPr>
              <a:t> – quarks and gluons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4258270"/>
            <a:ext cx="3581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Quarks and gluons inside nucleons are engaged in a dynamics governed by a force which manifests like  nothing else out there – QCD’s confinement and asymptotic freedom</a:t>
            </a:r>
            <a:endParaRPr lang="en-US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2671735" y="6217752"/>
            <a:ext cx="43882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C10B59"/>
                </a:solidFill>
              </a:rPr>
              <a:t>2. What more there is to know?</a:t>
            </a:r>
            <a:endParaRPr lang="en-US" sz="2500" b="1" dirty="0">
              <a:solidFill>
                <a:srgbClr val="C10B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8506" y="5742275"/>
            <a:ext cx="33991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C10B59"/>
                </a:solidFill>
              </a:rPr>
              <a:t>1. How did we get here?</a:t>
            </a:r>
            <a:endParaRPr lang="en-US" sz="2500" b="1" dirty="0">
              <a:solidFill>
                <a:srgbClr val="C10B59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978104" y="5606897"/>
            <a:ext cx="241540" cy="284947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540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06242" y="221369"/>
            <a:ext cx="33991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DB136D"/>
                </a:solidFill>
              </a:rPr>
              <a:t>1. How did we get here?</a:t>
            </a:r>
            <a:endParaRPr lang="en-US" sz="2500" b="1" dirty="0">
              <a:solidFill>
                <a:srgbClr val="DB136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42" y="3677722"/>
            <a:ext cx="43882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DB136D"/>
                </a:solidFill>
              </a:rPr>
              <a:t>2. What more there is to know?</a:t>
            </a:r>
            <a:endParaRPr lang="en-US" sz="2500" b="1" dirty="0">
              <a:solidFill>
                <a:srgbClr val="DB136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728" y="996287"/>
            <a:ext cx="8529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The Geiger-Marsden-Rutherford Experiments – defining the structure of the atom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Probing nucleons with </a:t>
            </a:r>
            <a:r>
              <a:rPr lang="en-US" dirty="0" err="1" smtClean="0"/>
              <a:t>leptonic</a:t>
            </a:r>
            <a:r>
              <a:rPr lang="en-US" dirty="0" smtClean="0"/>
              <a:t> probes – the “Geiger-Marsden-Rutherford Experiments” at a different scale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Modeling the structure of the nucleon: </a:t>
            </a:r>
            <a:r>
              <a:rPr lang="en-US" dirty="0" err="1" smtClean="0"/>
              <a:t>Ouark</a:t>
            </a:r>
            <a:r>
              <a:rPr lang="en-US" dirty="0" smtClean="0"/>
              <a:t>-Parton Model  - a good start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Modeling the dynamics of the nucleon: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 and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000" y="4243826"/>
            <a:ext cx="81977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Parton distribution functions at large x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Modeling non-perturbative dynamics of hadrons (just mentioned)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Understand nuclear medium modifications of quarks and gluons (not covered)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Structure of hadrons beyond longitudinal momentum distributions (just mentioned)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….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How did we get to our current understanding of matter?</a:t>
            </a:r>
          </a:p>
          <a:p>
            <a:r>
              <a:rPr lang="en-US" dirty="0" smtClean="0"/>
              <a:t>      A: By experimenting and by modeling what we observe – in an iterative manner.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9660" y="1394792"/>
            <a:ext cx="85443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1908-1913: </a:t>
            </a:r>
            <a:r>
              <a:rPr lang="en-US" sz="1700" dirty="0" smtClean="0"/>
              <a:t>work by Geiger, Marsden, Rutherford points to the correct conclusion about the structure of the atom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38800" y="2057400"/>
            <a:ext cx="3246846" cy="3412361"/>
            <a:chOff x="5846540" y="1540639"/>
            <a:chExt cx="3246846" cy="34123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540" y="1565624"/>
              <a:ext cx="3145060" cy="338737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518493" y="1540639"/>
              <a:ext cx="1498693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Distribution of scintillations in </a:t>
              </a:r>
              <a:r>
                <a:rPr lang="en-US" sz="1200" dirty="0" smtClean="0">
                  <a:solidFill>
                    <a:srgbClr val="F3819C"/>
                  </a:solidFill>
                </a:rPr>
                <a:t>vacuum</a:t>
              </a:r>
              <a:endParaRPr lang="en-US" sz="1200" dirty="0">
                <a:solidFill>
                  <a:srgbClr val="F3819C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543800" y="1687816"/>
              <a:ext cx="228600" cy="140984"/>
            </a:xfrm>
            <a:prstGeom prst="straightConnector1">
              <a:avLst/>
            </a:prstGeom>
            <a:ln>
              <a:solidFill>
                <a:srgbClr val="F3819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994493" y="2498973"/>
              <a:ext cx="1450163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Distribution of scintillations after scattering off </a:t>
              </a:r>
              <a:r>
                <a:rPr lang="en-US" sz="1200" dirty="0" smtClean="0">
                  <a:solidFill>
                    <a:srgbClr val="00B0F0"/>
                  </a:solidFill>
                </a:rPr>
                <a:t>one gold leaf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7061293" y="3259312"/>
              <a:ext cx="323599" cy="360270"/>
            </a:xfrm>
            <a:prstGeom prst="straightConnector1">
              <a:avLst/>
            </a:prstGeom>
            <a:ln>
              <a:solidFill>
                <a:srgbClr val="6BDD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594693" y="3032373"/>
              <a:ext cx="1498693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Distribution of scintillations after scattering off </a:t>
              </a:r>
              <a:r>
                <a:rPr lang="en-US" sz="1200" dirty="0" smtClean="0">
                  <a:solidFill>
                    <a:srgbClr val="00B0F0"/>
                  </a:solidFill>
                </a:rPr>
                <a:t>two gold leaves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772400" y="3802697"/>
              <a:ext cx="235108" cy="312103"/>
            </a:xfrm>
            <a:prstGeom prst="straightConnector1">
              <a:avLst/>
            </a:prstGeom>
            <a:ln>
              <a:solidFill>
                <a:srgbClr val="6BDD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62000" y="561597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“</a:t>
            </a:r>
            <a:r>
              <a:rPr lang="en-US" sz="1600" i="1" dirty="0">
                <a:sym typeface="Wingdings" panose="05000000000000000000" pitchFamily="2" charset="2"/>
              </a:rPr>
              <a:t>there is a very marked scattering of </a:t>
            </a:r>
            <a:r>
              <a:rPr lang="en-US" sz="1600" i="1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i="1" dirty="0">
                <a:sym typeface="Wingdings" panose="05000000000000000000" pitchFamily="2" charset="2"/>
              </a:rPr>
              <a:t> particles in passing through matter, whether gaseous or </a:t>
            </a:r>
            <a:r>
              <a:rPr lang="en-US" sz="1600" i="1" dirty="0" smtClean="0">
                <a:sym typeface="Wingdings" panose="05000000000000000000" pitchFamily="2" charset="2"/>
              </a:rPr>
              <a:t>solid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… </a:t>
            </a:r>
            <a:r>
              <a:rPr lang="en-US" sz="1600" i="1" dirty="0" smtClean="0">
                <a:sym typeface="Wingdings" panose="05000000000000000000" pitchFamily="2" charset="2"/>
              </a:rPr>
              <a:t>some </a:t>
            </a:r>
            <a:r>
              <a:rPr lang="en-US" sz="1600" i="1" dirty="0">
                <a:sym typeface="Wingdings" panose="05000000000000000000" pitchFamily="2" charset="2"/>
              </a:rPr>
              <a:t>of the </a:t>
            </a:r>
            <a:r>
              <a:rPr lang="en-US" sz="1600" i="1" dirty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sz="1600" i="1" dirty="0">
                <a:sym typeface="Wingdings" panose="05000000000000000000" pitchFamily="2" charset="2"/>
              </a:rPr>
              <a:t>-particles after passing through very thin leaves were deflected through quite an appreciable angle</a:t>
            </a:r>
            <a:r>
              <a:rPr lang="en-US" sz="1600" dirty="0" smtClean="0">
                <a:sym typeface="Wingdings" panose="05000000000000000000" pitchFamily="2" charset="2"/>
              </a:rPr>
              <a:t>”</a:t>
            </a:r>
            <a:endParaRPr lang="en-US" sz="1600" dirty="0">
              <a:sym typeface="Wingdings" panose="05000000000000000000" pitchFamily="2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2133600"/>
            <a:ext cx="4601754" cy="3048000"/>
            <a:chOff x="1371600" y="2209800"/>
            <a:chExt cx="4601754" cy="304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371600" y="2817957"/>
              <a:ext cx="4601754" cy="2439843"/>
              <a:chOff x="1447800" y="2626087"/>
              <a:chExt cx="4601754" cy="243984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12826"/>
              <a:stretch/>
            </p:blipFill>
            <p:spPr>
              <a:xfrm>
                <a:off x="1600200" y="2626087"/>
                <a:ext cx="4267200" cy="1260113"/>
              </a:xfrm>
              <a:prstGeom prst="rect">
                <a:avLst/>
              </a:prstGeom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>
                <a:off x="2057400" y="3124200"/>
                <a:ext cx="0" cy="762000"/>
              </a:xfrm>
              <a:prstGeom prst="straightConnector1">
                <a:avLst/>
              </a:prstGeom>
              <a:ln>
                <a:solidFill>
                  <a:srgbClr val="6BDDE3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1447800" y="3834825"/>
                <a:ext cx="121920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 smtClean="0"/>
                  <a:t>Radium bromide as source of </a:t>
                </a:r>
                <a:r>
                  <a:rPr lang="en-US" sz="1300" dirty="0" smtClean="0">
                    <a:latin typeface="Symbol" panose="05050102010706020507" pitchFamily="18" charset="2"/>
                  </a:rPr>
                  <a:t>a</a:t>
                </a:r>
                <a:r>
                  <a:rPr lang="en-US" sz="1300" dirty="0" smtClean="0"/>
                  <a:t> particles</a:t>
                </a:r>
                <a:endParaRPr lang="en-US" sz="1300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3810000" y="3276600"/>
                <a:ext cx="0" cy="762000"/>
              </a:xfrm>
              <a:prstGeom prst="straightConnector1">
                <a:avLst/>
              </a:prstGeom>
              <a:ln>
                <a:solidFill>
                  <a:srgbClr val="6BDDE3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3048000" y="3987225"/>
                <a:ext cx="1447800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s</a:t>
                </a:r>
                <a:r>
                  <a:rPr lang="en-US" sz="1300" dirty="0" smtClean="0"/>
                  <a:t>lit: gold leaves could be placed here</a:t>
                </a:r>
                <a:endParaRPr lang="en-US" sz="1300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4992624" y="3276600"/>
                <a:ext cx="0" cy="457200"/>
              </a:xfrm>
              <a:prstGeom prst="straightConnector1">
                <a:avLst/>
              </a:prstGeom>
              <a:ln>
                <a:solidFill>
                  <a:srgbClr val="6BDDE3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4419600" y="3710970"/>
                <a:ext cx="1143000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s</a:t>
                </a:r>
                <a:r>
                  <a:rPr lang="en-US" sz="1300" dirty="0" smtClean="0"/>
                  <a:t>cintillating zinc </a:t>
                </a:r>
                <a:r>
                  <a:rPr lang="en-US" sz="1300" dirty="0" err="1" smtClean="0"/>
                  <a:t>sulphide</a:t>
                </a:r>
                <a:r>
                  <a:rPr lang="en-US" sz="1300" dirty="0" smtClean="0"/>
                  <a:t> screen </a:t>
                </a:r>
                <a:endParaRPr lang="en-US" sz="1300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5486400" y="3200400"/>
                <a:ext cx="0" cy="1202323"/>
              </a:xfrm>
              <a:prstGeom prst="straightConnector1">
                <a:avLst/>
              </a:prstGeom>
              <a:ln>
                <a:solidFill>
                  <a:srgbClr val="6BDDE3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4953000" y="4373433"/>
                <a:ext cx="1096554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m</a:t>
                </a:r>
                <a:r>
                  <a:rPr lang="en-US" sz="1300" dirty="0" smtClean="0"/>
                  <a:t>icroscope to count scintillations</a:t>
                </a:r>
                <a:endParaRPr lang="en-US" sz="1300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437860" y="2209800"/>
              <a:ext cx="2194383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700" dirty="0" smtClean="0"/>
                <a:t> Experiment </a:t>
              </a:r>
              <a:r>
                <a:rPr lang="en-US" sz="1700" dirty="0"/>
                <a:t>1 </a:t>
              </a:r>
              <a:r>
                <a:rPr lang="en-US" sz="1700" dirty="0">
                  <a:sym typeface="Wingdings" panose="05000000000000000000" pitchFamily="2" charset="2"/>
                </a:rPr>
                <a:t>1908</a:t>
              </a:r>
              <a:endParaRPr lang="en-US" sz="17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347477" y="6424326"/>
            <a:ext cx="579652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Didn’t quite had the acceptance for backward angle detection…</a:t>
            </a:r>
            <a:endParaRPr lang="en-US" sz="1700" dirty="0"/>
          </a:p>
        </p:txBody>
      </p:sp>
      <p:sp>
        <p:nvSpPr>
          <p:cNvPr id="31" name="TextBox 30"/>
          <p:cNvSpPr txBox="1"/>
          <p:nvPr/>
        </p:nvSpPr>
        <p:spPr>
          <a:xfrm rot="19355998">
            <a:off x="-66234" y="1536607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nucleus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44028" y="-76200"/>
            <a:ext cx="9188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Not Too Long Ago: Atom NOT Like a Plum Pudding</a:t>
            </a:r>
            <a:endParaRPr lang="en-US" sz="3500" dirty="0"/>
          </a:p>
        </p:txBody>
      </p:sp>
    </p:spTree>
    <p:extLst>
      <p:ext uri="{BB962C8B-B14F-4D97-AF65-F5344CB8AC3E}">
        <p14:creationId xmlns="" xmlns:p14="http://schemas.microsoft.com/office/powerpoint/2010/main" val="249557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/>
        </p:nvGrpSpPr>
        <p:grpSpPr>
          <a:xfrm>
            <a:off x="626164" y="2019300"/>
            <a:ext cx="8585062" cy="2324100"/>
            <a:chOff x="626164" y="2019300"/>
            <a:chExt cx="8585062" cy="2324100"/>
          </a:xfrm>
        </p:grpSpPr>
        <p:sp>
          <p:nvSpPr>
            <p:cNvPr id="8" name="Rectangle 7"/>
            <p:cNvSpPr/>
            <p:nvPr/>
          </p:nvSpPr>
          <p:spPr>
            <a:xfrm>
              <a:off x="666620" y="2642039"/>
              <a:ext cx="504838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/>
                <a:t>“surprising that the </a:t>
              </a:r>
              <a:r>
                <a:rPr lang="en-US" sz="1700" dirty="0" smtClean="0">
                  <a:latin typeface="Symbol" panose="05050102010706020507" pitchFamily="18" charset="2"/>
                </a:rPr>
                <a:t>a</a:t>
              </a:r>
              <a:r>
                <a:rPr lang="en-US" sz="1700" dirty="0" smtClean="0"/>
                <a:t>-particles can be turned within a layer of 6 x 10</a:t>
              </a:r>
              <a:r>
                <a:rPr lang="en-US" sz="1700" baseline="30000" dirty="0" smtClean="0"/>
                <a:t>-5</a:t>
              </a:r>
              <a:r>
                <a:rPr lang="en-US" sz="1700" dirty="0" smtClean="0"/>
                <a:t> cm of gold through angles of 90</a:t>
              </a:r>
              <a:r>
                <a:rPr lang="en-US" sz="1700" baseline="30000" dirty="0" smtClean="0"/>
                <a:t>o</a:t>
              </a:r>
              <a:r>
                <a:rPr lang="en-US" sz="1700" dirty="0" smtClean="0"/>
                <a:t>, and even more”</a:t>
              </a:r>
              <a:endParaRPr lang="en-US" sz="17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97429" y="3635822"/>
              <a:ext cx="516997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>
                  <a:sym typeface="Wingdings" panose="05000000000000000000" pitchFamily="2" charset="2"/>
                </a:rPr>
                <a:t>… this was a rare event… </a:t>
              </a:r>
              <a:r>
                <a:rPr lang="en-US" sz="1700" dirty="0" smtClean="0"/>
                <a:t>1 in 8000 </a:t>
              </a:r>
              <a:r>
                <a:rPr lang="en-US" sz="1700" dirty="0" smtClean="0">
                  <a:latin typeface="Symbol" panose="05050102010706020507" pitchFamily="18" charset="2"/>
                </a:rPr>
                <a:t>a</a:t>
              </a:r>
              <a:r>
                <a:rPr lang="en-US" sz="1700" dirty="0"/>
                <a:t> </a:t>
              </a:r>
              <a:r>
                <a:rPr lang="en-US" sz="1700" dirty="0" smtClean="0"/>
                <a:t>particles deflected through a large angle by Pt </a:t>
              </a:r>
              <a:endParaRPr lang="en-US" sz="17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6164" y="2133600"/>
              <a:ext cx="2194383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700" dirty="0" smtClean="0"/>
                <a:t> Experiment 2 </a:t>
              </a:r>
              <a:r>
                <a:rPr lang="en-US" sz="1700" dirty="0">
                  <a:sym typeface="Wingdings" panose="05000000000000000000" pitchFamily="2" charset="2"/>
                </a:rPr>
                <a:t></a:t>
              </a:r>
              <a:r>
                <a:rPr lang="en-US" sz="1700" dirty="0" smtClean="0">
                  <a:sym typeface="Wingdings" panose="05000000000000000000" pitchFamily="2" charset="2"/>
                </a:rPr>
                <a:t>1909</a:t>
              </a:r>
              <a:endParaRPr lang="en-US" sz="17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791200" y="2019300"/>
              <a:ext cx="3420026" cy="2324100"/>
              <a:chOff x="5647773" y="2077135"/>
              <a:chExt cx="3420026" cy="23241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817215" y="2077135"/>
                <a:ext cx="3250584" cy="2324100"/>
                <a:chOff x="5715000" y="2034183"/>
                <a:chExt cx="3250584" cy="232410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715000" y="2034183"/>
                  <a:ext cx="3250584" cy="2324100"/>
                  <a:chOff x="6248400" y="2019300"/>
                  <a:chExt cx="3250584" cy="2324100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48400" y="2019300"/>
                    <a:ext cx="2295525" cy="2324100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7031263" y="2106305"/>
                    <a:ext cx="2467721" cy="29238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300" dirty="0" smtClean="0">
                        <a:latin typeface="Symbol" panose="05050102010706020507" pitchFamily="18" charset="2"/>
                      </a:rPr>
                      <a:t>a</a:t>
                    </a:r>
                    <a:r>
                      <a:rPr lang="en-US" sz="1300" dirty="0" smtClean="0"/>
                      <a:t>-particles source</a:t>
                    </a:r>
                    <a:endParaRPr lang="en-US" sz="1300" dirty="0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7162800" y="2330946"/>
                    <a:ext cx="91368" cy="200532"/>
                  </a:xfrm>
                  <a:prstGeom prst="straightConnector1">
                    <a:avLst/>
                  </a:prstGeom>
                  <a:ln>
                    <a:solidFill>
                      <a:srgbClr val="F3819C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7811343" y="2531477"/>
                  <a:ext cx="265857" cy="440325"/>
                </a:xfrm>
                <a:prstGeom prst="straightConnector1">
                  <a:avLst/>
                </a:prstGeom>
                <a:ln>
                  <a:solidFill>
                    <a:srgbClr val="F3819C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8000999" y="2345829"/>
                  <a:ext cx="832279" cy="15696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/>
                    <a:t>Lead</a:t>
                  </a:r>
                </a:p>
                <a:p>
                  <a:r>
                    <a:rPr lang="en-US" sz="1200" dirty="0" smtClean="0"/>
                    <a:t>Gold</a:t>
                  </a:r>
                </a:p>
                <a:p>
                  <a:r>
                    <a:rPr lang="en-US" sz="1200" dirty="0" smtClean="0"/>
                    <a:t>Platinum</a:t>
                  </a:r>
                </a:p>
                <a:p>
                  <a:r>
                    <a:rPr lang="en-US" sz="1200" dirty="0" smtClean="0"/>
                    <a:t>Tin</a:t>
                  </a:r>
                </a:p>
                <a:p>
                  <a:r>
                    <a:rPr lang="en-US" sz="1200" dirty="0" smtClean="0"/>
                    <a:t>Silver</a:t>
                  </a:r>
                </a:p>
                <a:p>
                  <a:r>
                    <a:rPr lang="en-US" sz="1200" dirty="0" smtClean="0"/>
                    <a:t>Copper</a:t>
                  </a:r>
                </a:p>
                <a:p>
                  <a:r>
                    <a:rPr lang="en-US" sz="1200" dirty="0" smtClean="0"/>
                    <a:t>Iron</a:t>
                  </a:r>
                </a:p>
                <a:p>
                  <a:r>
                    <a:rPr lang="en-US" sz="1200" dirty="0" smtClean="0"/>
                    <a:t>Aluminum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5647773" y="3560802"/>
                <a:ext cx="166742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 smtClean="0">
                    <a:solidFill>
                      <a:srgbClr val="F3819C"/>
                    </a:solidFill>
                  </a:rPr>
                  <a:t>P</a:t>
                </a:r>
                <a:r>
                  <a:rPr lang="en-US" sz="1300" dirty="0" smtClean="0"/>
                  <a:t>: lead to screen S from direct hits by </a:t>
                </a:r>
                <a:r>
                  <a:rPr lang="en-US" sz="1300" dirty="0" smtClean="0">
                    <a:latin typeface="Symbol" panose="05050102010706020507" pitchFamily="18" charset="2"/>
                  </a:rPr>
                  <a:t>a</a:t>
                </a:r>
                <a:endParaRPr lang="en-US" sz="13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6731615" y="3425623"/>
                <a:ext cx="0" cy="216812"/>
              </a:xfrm>
              <a:prstGeom prst="straightConnector1">
                <a:avLst/>
              </a:prstGeom>
              <a:ln>
                <a:solidFill>
                  <a:srgbClr val="F3819C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766388" y="2120348"/>
              <a:ext cx="251100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/>
                <a:t>b</a:t>
              </a:r>
              <a:r>
                <a:rPr lang="en-US" sz="1700" b="1" dirty="0" smtClean="0"/>
                <a:t>ackward angle detection</a:t>
              </a:r>
              <a:endParaRPr lang="en-US" sz="17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364" y="4572000"/>
            <a:ext cx="8386492" cy="1954143"/>
            <a:chOff x="702364" y="4572000"/>
            <a:chExt cx="8386492" cy="1954143"/>
          </a:xfrm>
        </p:grpSpPr>
        <p:sp>
          <p:nvSpPr>
            <p:cNvPr id="25" name="Rectangle 24"/>
            <p:cNvSpPr/>
            <p:nvPr/>
          </p:nvSpPr>
          <p:spPr>
            <a:xfrm>
              <a:off x="718928" y="4572000"/>
              <a:ext cx="224407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1700" dirty="0" smtClean="0"/>
                <a:t> Experiment </a:t>
              </a:r>
              <a:r>
                <a:rPr lang="en-US" sz="1700" dirty="0"/>
                <a:t>3</a:t>
              </a:r>
              <a:r>
                <a:rPr lang="en-US" sz="1700" dirty="0" smtClean="0"/>
                <a:t> </a:t>
              </a:r>
              <a:r>
                <a:rPr lang="en-US" sz="1700" dirty="0">
                  <a:sym typeface="Wingdings" panose="05000000000000000000" pitchFamily="2" charset="2"/>
                </a:rPr>
                <a:t></a:t>
              </a:r>
              <a:r>
                <a:rPr lang="en-US" sz="1700" dirty="0" smtClean="0">
                  <a:sym typeface="Wingdings" panose="05000000000000000000" pitchFamily="2" charset="2"/>
                </a:rPr>
                <a:t>1910 </a:t>
              </a:r>
              <a:endParaRPr lang="en-US" sz="17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00660" y="4572000"/>
              <a:ext cx="4772350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 b="1" dirty="0"/>
                <a:t>c</a:t>
              </a:r>
              <a:r>
                <a:rPr lang="en-US" sz="1700" b="1" dirty="0" smtClean="0"/>
                <a:t>haracterizes the most probable scattering</a:t>
              </a:r>
              <a:endParaRPr lang="en-US" sz="1700" b="1" dirty="0">
                <a:solidFill>
                  <a:srgbClr val="00B0F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" y="6172200"/>
              <a:ext cx="807720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i="1" dirty="0" smtClean="0"/>
                <a:t>Compound scattering cannot explain large angle deflections observed in 1909 </a:t>
              </a:r>
              <a:endParaRPr lang="en-US" sz="1700" i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8986" y="5486400"/>
              <a:ext cx="822297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>
                  <a:sym typeface="Wingdings" panose="05000000000000000000" pitchFamily="2" charset="2"/>
                </a:rPr>
                <a:t> Can be explained assuming compound scattering: total deflection of </a:t>
              </a:r>
              <a:r>
                <a:rPr lang="en-US" sz="17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en-US" sz="1700" dirty="0" smtClean="0">
                  <a:sym typeface="Wingdings" panose="05000000000000000000" pitchFamily="2" charset="2"/>
                </a:rPr>
                <a:t> results from very small deflections as many atoms are encountered</a:t>
              </a:r>
              <a:endParaRPr lang="en-US" sz="17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2364" y="5087035"/>
              <a:ext cx="8386492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>
                  <a:sym typeface="Wingdings" panose="05000000000000000000" pitchFamily="2" charset="2"/>
                </a:rPr>
                <a:t> Most probable scattering happens via small angles</a:t>
              </a:r>
              <a:endParaRPr lang="en-US" sz="17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-44028" y="-76200"/>
            <a:ext cx="9188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Not Too Long Ago: Atom NOT Like a Plum Pudding</a:t>
            </a:r>
            <a:endParaRPr lang="en-US" sz="35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609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How did we get to our current understanding of matter?</a:t>
            </a:r>
          </a:p>
          <a:p>
            <a:r>
              <a:rPr lang="en-US" dirty="0" smtClean="0"/>
              <a:t>      A: By experimenting and by modeling what we observe – in an iterative manner.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9355998">
            <a:off x="-66234" y="1536607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nucleus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9660" y="1394792"/>
            <a:ext cx="85443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1908-1913: </a:t>
            </a:r>
            <a:r>
              <a:rPr lang="en-US" sz="1700" dirty="0" smtClean="0"/>
              <a:t>work by Geiger, Marsden, Rutherford points to the correct conclusion about the structure of the atom</a:t>
            </a:r>
          </a:p>
        </p:txBody>
      </p:sp>
    </p:spTree>
    <p:extLst>
      <p:ext uri="{BB962C8B-B14F-4D97-AF65-F5344CB8AC3E}">
        <p14:creationId xmlns="" xmlns:p14="http://schemas.microsoft.com/office/powerpoint/2010/main" val="82861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86408" y="2133600"/>
            <a:ext cx="296356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/>
              <a:t> Theoretical prediction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r>
              <a:rPr lang="en-US" sz="1700" dirty="0" smtClean="0">
                <a:sym typeface="Wingdings" panose="05000000000000000000" pitchFamily="2" charset="2"/>
              </a:rPr>
              <a:t>1911</a:t>
            </a:r>
            <a:endParaRPr lang="en-US" sz="17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632374" y="4556788"/>
                <a:ext cx="2930226" cy="548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/>
                      </a:rPr>
                      <m:t>𝑦</m:t>
                    </m:r>
                    <m:r>
                      <a:rPr lang="en-US" sz="19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latin typeface="Cambria Math"/>
                          </a:rPr>
                          <m:t>𝑛𝑡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900" b="0" i="1" smtClean="0">
                            <a:latin typeface="Cambria Math"/>
                          </a:rPr>
                          <m:t>𝑄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𝑐𝑠𝑐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p>
                        <m:r>
                          <a:rPr lang="en-US" sz="1900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sz="1900" b="0" i="1" smtClean="0">
                            <a:latin typeface="Cambria Math"/>
                            <a:ea typeface="Cambria Math"/>
                          </a:rPr>
                          <m:t>/2</m:t>
                        </m:r>
                      </m:num>
                      <m:den>
                        <m:r>
                          <a:rPr lang="en-US" sz="1900" b="0" i="1" smtClean="0">
                            <a:latin typeface="Cambria Math"/>
                          </a:rPr>
                          <m:t>16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900" dirty="0" smtClean="0"/>
                  <a:t> ,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/>
                      </a:rPr>
                      <m:t>𝑏</m:t>
                    </m:r>
                    <m:r>
                      <a:rPr lang="en-US" sz="19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latin typeface="Cambria Math"/>
                          </a:rPr>
                          <m:t>2</m:t>
                        </m:r>
                        <m:r>
                          <a:rPr lang="en-US" sz="1900" b="0" i="1" smtClean="0">
                            <a:latin typeface="Cambria Math"/>
                          </a:rPr>
                          <m:t>𝑁𝑒𝐸</m:t>
                        </m:r>
                      </m:num>
                      <m:den>
                        <m:r>
                          <a:rPr lang="en-US" sz="1900" b="0" i="1" smtClean="0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𝑢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9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74" y="4556788"/>
                <a:ext cx="2930226" cy="548612"/>
              </a:xfrm>
              <a:prstGeom prst="rect">
                <a:avLst/>
              </a:prstGeom>
              <a:blipFill>
                <a:blip r:embed="rId2" cstate="print"/>
                <a:stretch>
                  <a:fillRect b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85642" y="2518083"/>
            <a:ext cx="8308216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/>
              <a:t>Coulomb force, Newton’s laws, conservation of linear and angular momentum</a:t>
            </a:r>
          </a:p>
          <a:p>
            <a:r>
              <a:rPr lang="en-US" sz="500" dirty="0" smtClean="0"/>
              <a:t> </a:t>
            </a:r>
          </a:p>
          <a:p>
            <a:r>
              <a:rPr lang="en-US" sz="1700" dirty="0" smtClean="0"/>
              <a:t>+</a:t>
            </a:r>
            <a:endParaRPr lang="en-US" sz="1700" dirty="0"/>
          </a:p>
          <a:p>
            <a:r>
              <a:rPr lang="en-US" sz="1700" dirty="0" smtClean="0"/>
              <a:t>atoms consist of a + or – charge concentrated within a sphere of </a:t>
            </a:r>
            <a:r>
              <a:rPr lang="en-US" sz="1700" b="1" dirty="0" smtClean="0"/>
              <a:t>&lt; 10</a:t>
            </a:r>
            <a:r>
              <a:rPr lang="en-US" sz="1700" b="1" baseline="30000" dirty="0" smtClean="0"/>
              <a:t>-14</a:t>
            </a:r>
            <a:r>
              <a:rPr lang="en-US" sz="1700" b="1" dirty="0" smtClean="0"/>
              <a:t> m </a:t>
            </a:r>
            <a:r>
              <a:rPr lang="en-US" sz="1700" dirty="0" smtClean="0"/>
              <a:t>radius surrounded by charge of the opposite sign distributed throughout the reminder of </a:t>
            </a:r>
            <a:r>
              <a:rPr lang="en-US" sz="1700" b="1" dirty="0" smtClean="0"/>
              <a:t>10</a:t>
            </a:r>
            <a:r>
              <a:rPr lang="en-US" sz="1700" b="1" baseline="30000" dirty="0" smtClean="0"/>
              <a:t>-10</a:t>
            </a:r>
            <a:r>
              <a:rPr lang="en-US" sz="1700" b="1" dirty="0" smtClean="0"/>
              <a:t> m</a:t>
            </a:r>
            <a:endParaRPr lang="en-US" sz="1700" b="1" dirty="0"/>
          </a:p>
        </p:txBody>
      </p:sp>
      <p:sp>
        <p:nvSpPr>
          <p:cNvPr id="10" name="Rectangle 9"/>
          <p:cNvSpPr/>
          <p:nvPr/>
        </p:nvSpPr>
        <p:spPr>
          <a:xfrm>
            <a:off x="597230" y="3865602"/>
            <a:ext cx="84275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/>
              <a:t>Large deflection scattering – </a:t>
            </a:r>
            <a:r>
              <a:rPr lang="en-US" sz="1700" b="1" dirty="0" smtClean="0"/>
              <a:t>one single atomic encounter </a:t>
            </a:r>
            <a:r>
              <a:rPr lang="en-US" sz="1700" dirty="0" smtClean="0"/>
              <a:t>when </a:t>
            </a:r>
            <a:r>
              <a:rPr lang="en-US" sz="1700" dirty="0" smtClean="0">
                <a:latin typeface="Symbol" panose="05050102010706020507" pitchFamily="18" charset="2"/>
              </a:rPr>
              <a:t>a</a:t>
            </a:r>
            <a:r>
              <a:rPr lang="en-US" sz="1700" dirty="0" smtClean="0"/>
              <a:t> sufficiently close to center of atom</a:t>
            </a:r>
            <a:endParaRPr lang="en-US" sz="17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09017" y="4343400"/>
            <a:ext cx="2758783" cy="2209800"/>
            <a:chOff x="6324600" y="4572000"/>
            <a:chExt cx="2758783" cy="2209800"/>
          </a:xfrm>
        </p:grpSpPr>
        <p:grpSp>
          <p:nvGrpSpPr>
            <p:cNvPr id="12" name="Group 11"/>
            <p:cNvGrpSpPr/>
            <p:nvPr/>
          </p:nvGrpSpPr>
          <p:grpSpPr>
            <a:xfrm>
              <a:off x="6324600" y="4734580"/>
              <a:ext cx="2758783" cy="2047220"/>
              <a:chOff x="6324600" y="4572000"/>
              <a:chExt cx="2758783" cy="204722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324600" y="4572000"/>
                <a:ext cx="2758783" cy="1544283"/>
                <a:chOff x="5730239" y="1523998"/>
                <a:chExt cx="2819400" cy="1321594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r="23954"/>
                <a:stretch/>
              </p:blipFill>
              <p:spPr>
                <a:xfrm>
                  <a:off x="5730239" y="1523998"/>
                  <a:ext cx="2781458" cy="1321594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7711439" y="2340114"/>
                  <a:ext cx="838200" cy="5054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7162800" y="6096000"/>
                <a:ext cx="1359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c</a:t>
                </a:r>
                <a:r>
                  <a:rPr lang="en-US" sz="1400" i="1" dirty="0" smtClean="0"/>
                  <a:t>harged center of atom</a:t>
                </a:r>
                <a:endParaRPr lang="en-US" sz="1400" i="1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7608353" y="5907851"/>
                <a:ext cx="117212" cy="208432"/>
              </a:xfrm>
              <a:prstGeom prst="straightConnector1">
                <a:avLst/>
              </a:prstGeom>
              <a:ln>
                <a:solidFill>
                  <a:srgbClr val="A412DE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6781800" y="4572000"/>
              <a:ext cx="1019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</a:t>
              </a:r>
              <a:r>
                <a:rPr lang="en-US" sz="1400" i="1" dirty="0" smtClean="0"/>
                <a:t>cattered </a:t>
              </a:r>
              <a:r>
                <a:rPr lang="en-US" sz="1400" i="1" dirty="0" smtClean="0">
                  <a:latin typeface="Symbol" panose="05050102010706020507" pitchFamily="18" charset="2"/>
                </a:rPr>
                <a:t>a</a:t>
              </a:r>
              <a:endParaRPr lang="en-US" sz="14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25556" y="4611685"/>
            <a:ext cx="188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number of 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</a:rPr>
              <a:t> scattered at angle </a:t>
            </a: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q</a:t>
            </a:r>
            <a:endParaRPr lang="en-US" sz="1600" i="1" dirty="0">
              <a:solidFill>
                <a:schemeClr val="bg1">
                  <a:lumMod val="65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1" y="5452646"/>
            <a:ext cx="54864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/>
              <a:t> Experiment 4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r>
              <a:rPr lang="en-US" sz="1700" dirty="0" smtClean="0">
                <a:sym typeface="Wingdings" panose="05000000000000000000" pitchFamily="2" charset="2"/>
              </a:rPr>
              <a:t>1913, verification of theoretical prediction and experimental determination </a:t>
            </a:r>
            <a:r>
              <a:rPr lang="en-US" sz="1700" dirty="0">
                <a:sym typeface="Wingdings" panose="05000000000000000000" pitchFamily="2" charset="2"/>
              </a:rPr>
              <a:t>of the “central charge</a:t>
            </a:r>
            <a:r>
              <a:rPr lang="en-US" sz="1700" dirty="0" smtClean="0">
                <a:sym typeface="Wingdings" panose="05000000000000000000" pitchFamily="2" charset="2"/>
              </a:rPr>
              <a:t>” of Au: </a:t>
            </a:r>
            <a:r>
              <a:rPr lang="en-US" sz="1700" dirty="0">
                <a:sym typeface="Wingdings" panose="05000000000000000000" pitchFamily="2" charset="2"/>
              </a:rPr>
              <a:t>197/2 </a:t>
            </a:r>
            <a:r>
              <a:rPr lang="en-US" sz="1700" dirty="0" smtClean="0">
                <a:sym typeface="Wingdings" panose="05000000000000000000" pitchFamily="2" charset="2"/>
              </a:rPr>
              <a:t>+/- 20</a:t>
            </a:r>
            <a:r>
              <a:rPr lang="en-US" sz="1700" dirty="0">
                <a:sym typeface="Wingdings" panose="05000000000000000000" pitchFamily="2" charset="2"/>
              </a:rPr>
              <a:t>%  98 </a:t>
            </a:r>
            <a:r>
              <a:rPr lang="en-US" sz="1700" dirty="0" smtClean="0">
                <a:sym typeface="Wingdings" panose="05000000000000000000" pitchFamily="2" charset="2"/>
              </a:rPr>
              <a:t>+/- 20 </a:t>
            </a:r>
            <a:endParaRPr lang="en-US" sz="1700" dirty="0"/>
          </a:p>
        </p:txBody>
      </p:sp>
      <p:sp>
        <p:nvSpPr>
          <p:cNvPr id="23" name="TextBox 22"/>
          <p:cNvSpPr txBox="1"/>
          <p:nvPr/>
        </p:nvSpPr>
        <p:spPr>
          <a:xfrm>
            <a:off x="-44028" y="-76200"/>
            <a:ext cx="9188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Not Too Long Ago: Atom NOT Like a Plum Pudding</a:t>
            </a:r>
            <a:endParaRPr lang="en-US" sz="35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09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How did we get to our current understanding of matter?</a:t>
            </a:r>
          </a:p>
          <a:p>
            <a:r>
              <a:rPr lang="en-US" dirty="0" smtClean="0"/>
              <a:t>      A: By experimenting and by modeling what we observe – in an iterative manner.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9355998">
            <a:off x="-66234" y="1536607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nucleus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660" y="1394792"/>
            <a:ext cx="85443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1908-1913: </a:t>
            </a:r>
            <a:r>
              <a:rPr lang="en-US" sz="1700" dirty="0" smtClean="0"/>
              <a:t>work by Geiger, Marsden, Rutherford points to the correct conclusion about the structure of the atom</a:t>
            </a:r>
          </a:p>
        </p:txBody>
      </p:sp>
    </p:spTree>
    <p:extLst>
      <p:ext uri="{BB962C8B-B14F-4D97-AF65-F5344CB8AC3E}">
        <p14:creationId xmlns="" xmlns:p14="http://schemas.microsoft.com/office/powerpoint/2010/main" val="36120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81000" y="661356"/>
            <a:ext cx="7772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How did we get to our current understanding of matter?</a:t>
            </a:r>
          </a:p>
          <a:p>
            <a:r>
              <a:rPr lang="en-US" dirty="0" smtClean="0"/>
              <a:t> A: By experimenting and by modeling what we observe – in an iterative manner.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6002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Observe a pattern, may point to existence of “discrete units”: Dalton’s atoms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2330440"/>
            <a:ext cx="7837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600" dirty="0" smtClean="0"/>
              <a:t>Probe “discrete units” to investigate for substructure:</a:t>
            </a:r>
          </a:p>
          <a:p>
            <a:endParaRPr lang="en-US" sz="8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   </a:t>
            </a:r>
            <a:r>
              <a:rPr lang="en-US" sz="1500" dirty="0" smtClean="0">
                <a:sym typeface="Wingdings" panose="05000000000000000000" pitchFamily="2" charset="2"/>
              </a:rPr>
              <a:t> </a:t>
            </a:r>
            <a:r>
              <a:rPr lang="en-US" sz="1500" dirty="0" smtClean="0"/>
              <a:t> scattering a probe off object under investigation: Geiger, Marsden, Rutherford’s scattering</a:t>
            </a:r>
          </a:p>
          <a:p>
            <a:endParaRPr lang="en-US" sz="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   </a:t>
            </a:r>
            <a:r>
              <a:rPr lang="en-US" sz="1500" dirty="0" smtClean="0">
                <a:sym typeface="Wingdings" panose="05000000000000000000" pitchFamily="2" charset="2"/>
              </a:rPr>
              <a:t> measure probability of interaction probe - object (cross section) and its dependence on experimental parameters: helps with modeling</a:t>
            </a:r>
            <a:endParaRPr lang="en-US" sz="15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4406950"/>
            <a:ext cx="83058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600" dirty="0" smtClean="0"/>
              <a:t>Model observation, this may:</a:t>
            </a:r>
          </a:p>
          <a:p>
            <a:endParaRPr lang="en-US" sz="8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   </a:t>
            </a:r>
            <a:r>
              <a:rPr lang="en-US" sz="1500" dirty="0" smtClean="0">
                <a:sym typeface="Wingdings" panose="05000000000000000000" pitchFamily="2" charset="2"/>
              </a:rPr>
              <a:t> </a:t>
            </a:r>
            <a:r>
              <a:rPr lang="en-US" sz="1500" dirty="0" smtClean="0"/>
              <a:t>involve drastic departure from current understanding – photon as particle</a:t>
            </a:r>
          </a:p>
          <a:p>
            <a:endParaRPr lang="en-US" sz="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       </a:t>
            </a:r>
            <a:r>
              <a:rPr lang="en-US" sz="1500" dirty="0" smtClean="0">
                <a:sym typeface="Wingdings" panose="05000000000000000000" pitchFamily="2" charset="2"/>
              </a:rPr>
              <a:t> lead to very different view of the world: fields are primary while particles are derived concepts appearing after quantization - quantum field theories</a:t>
            </a:r>
          </a:p>
          <a:p>
            <a:endParaRPr lang="en-US" sz="500" dirty="0"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9064" y="6235460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… and iterate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-44028" y="-76200"/>
            <a:ext cx="91880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Scientific Method</a:t>
            </a:r>
            <a:endParaRPr lang="en-US" sz="3500" dirty="0"/>
          </a:p>
        </p:txBody>
      </p:sp>
      <p:sp>
        <p:nvSpPr>
          <p:cNvPr id="2" name="Rectangle 1"/>
          <p:cNvSpPr/>
          <p:nvPr/>
        </p:nvSpPr>
        <p:spPr>
          <a:xfrm>
            <a:off x="685800" y="6000872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/>
              <a:t>Integrate it all in the BIG PICTURE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301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Do </a:t>
            </a:r>
            <a:r>
              <a:rPr lang="en-US" sz="2000" dirty="0" smtClean="0">
                <a:solidFill>
                  <a:srgbClr val="C10B59"/>
                </a:solidFill>
              </a:rPr>
              <a:t>protons</a:t>
            </a:r>
            <a:r>
              <a:rPr lang="en-US" sz="2000" dirty="0" smtClean="0"/>
              <a:t> have size?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Is the Proton Point-Like?</a:t>
            </a:r>
            <a:endParaRPr lang="en-US" sz="3500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1066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10B59"/>
                </a:solidFill>
              </a:rPr>
              <a:t>1948-50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– Schiff, </a:t>
            </a:r>
            <a:r>
              <a:rPr lang="en-US" dirty="0" err="1" smtClean="0"/>
              <a:t>Rosenbluth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dirty="0" smtClean="0"/>
              <a:t>use </a:t>
            </a:r>
            <a:r>
              <a:rPr lang="en-US" b="1" dirty="0" smtClean="0"/>
              <a:t>elastic electron-proton scattering </a:t>
            </a:r>
            <a:r>
              <a:rPr lang="en-US" dirty="0" smtClean="0"/>
              <a:t>to probe the proton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63" r="31320" b="60332"/>
          <a:stretch/>
        </p:blipFill>
        <p:spPr>
          <a:xfrm>
            <a:off x="6934200" y="5105400"/>
            <a:ext cx="1625172" cy="8940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52600"/>
            <a:ext cx="3265075" cy="1114711"/>
          </a:xfrm>
          <a:prstGeom prst="rect">
            <a:avLst/>
          </a:prstGeom>
        </p:spPr>
      </p:pic>
      <p:sp>
        <p:nvSpPr>
          <p:cNvPr id="32" name="TextBox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55418" y="3048000"/>
            <a:ext cx="2013115" cy="79374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3" name="TextBox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4114800"/>
            <a:ext cx="1886734" cy="584327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3035FC"/>
            </a:solidFill>
            <a:prstDash val="sysDash"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13766" y="3211641"/>
            <a:ext cx="582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lectron is left with less energy after meeting the proton</a:t>
            </a:r>
            <a:endParaRPr lang="en-US" sz="16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2971800" y="41148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square of four-momentum transfer: connected to the probe’s ability of resolving the structure of the proton</a:t>
            </a:r>
            <a:endParaRPr lang="en-US" sz="1600" i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2667000" y="5029200"/>
            <a:ext cx="3964557" cy="659476"/>
            <a:chOff x="1066800" y="5207924"/>
            <a:chExt cx="3964557" cy="659476"/>
          </a:xfrm>
        </p:grpSpPr>
        <p:sp>
          <p:nvSpPr>
            <p:cNvPr id="37" name="TextBox 36"/>
            <p:cNvSpPr txBox="1"/>
            <p:nvPr/>
          </p:nvSpPr>
          <p:spPr>
            <a:xfrm>
              <a:off x="1066800" y="5334000"/>
              <a:ext cx="3769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robe’s ability of resolving structure  </a:t>
              </a:r>
              <a:endParaRPr lang="en-US" dirty="0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4427987" y="5207924"/>
                  <a:ext cx="603370" cy="65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~</m:t>
                        </m:r>
                        <m:f>
                          <m:fPr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87" y="5207924"/>
                  <a:ext cx="603370" cy="659476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57200" y="5105400"/>
            <a:ext cx="4419600" cy="1229532"/>
            <a:chOff x="762000" y="5410200"/>
            <a:chExt cx="4419600" cy="122953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1320" b="83323"/>
            <a:stretch/>
          </p:blipFill>
          <p:spPr>
            <a:xfrm>
              <a:off x="762000" y="5410200"/>
              <a:ext cx="1785916" cy="806929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2209800" y="6217129"/>
              <a:ext cx="228600" cy="107471"/>
            </a:xfrm>
            <a:prstGeom prst="straightConnector1">
              <a:avLst/>
            </a:prstGeom>
            <a:ln>
              <a:solidFill>
                <a:srgbClr val="3035F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363521" y="6172200"/>
              <a:ext cx="2818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</a:t>
              </a:r>
              <a:r>
                <a:rPr lang="en-US" sz="1600" dirty="0" smtClean="0"/>
                <a:t>roton when       &gt;&gt; than its size</a:t>
              </a:r>
              <a:endParaRPr lang="en-US" sz="1600" dirty="0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1" name="Rectangle 20"/>
                <p:cNvSpPr/>
                <p:nvPr/>
              </p:nvSpPr>
              <p:spPr>
                <a:xfrm>
                  <a:off x="3522497" y="6043222"/>
                  <a:ext cx="376642" cy="5965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600" i="1">
                                <a:latin typeface="Cambria Math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2497" y="6043222"/>
                  <a:ext cx="376642" cy="596510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>
            <a:off x="5257800" y="5728090"/>
            <a:ext cx="2971800" cy="596510"/>
            <a:chOff x="5257800" y="6032890"/>
            <a:chExt cx="2971800" cy="596510"/>
          </a:xfrm>
        </p:grpSpPr>
        <p:grpSp>
          <p:nvGrpSpPr>
            <p:cNvPr id="45" name="Group 22"/>
            <p:cNvGrpSpPr/>
            <p:nvPr/>
          </p:nvGrpSpPr>
          <p:grpSpPr>
            <a:xfrm>
              <a:off x="5257800" y="6032890"/>
              <a:ext cx="2867773" cy="596510"/>
              <a:chOff x="5257800" y="6032890"/>
              <a:chExt cx="2867773" cy="596510"/>
            </a:xfrm>
          </p:grpSpPr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5257800" y="6161868"/>
                    <a:ext cx="286777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s</a:t>
                    </a:r>
                    <a:r>
                      <a:rPr lang="en-US" sz="1600" dirty="0" smtClean="0"/>
                      <a:t>ame proton when      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~</m:t>
                        </m:r>
                      </m:oMath>
                    </a14:m>
                    <a:r>
                      <a:rPr lang="en-US" sz="1600" dirty="0" smtClean="0"/>
                      <a:t> its size</a:t>
                    </a:r>
                    <a:endParaRPr lang="en-US" sz="1600" dirty="0"/>
                  </a:p>
                </p:txBody>
              </p:sp>
            </mc:Choice>
            <mc:Fallback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7800" y="6161868"/>
                    <a:ext cx="2867773" cy="338554"/>
                  </a:xfrm>
                  <a:prstGeom prst="rect">
                    <a:avLst/>
                  </a:prstGeom>
                  <a:blipFill rotWithShape="1">
                    <a:blip r:embed="rId8" cstate="print"/>
                    <a:stretch>
                      <a:fillRect l="-1277"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6910330" y="6032890"/>
                    <a:ext cx="376642" cy="5965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𝑄</m:t>
                              </m:r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10330" y="6032890"/>
                    <a:ext cx="376642" cy="596510"/>
                  </a:xfrm>
                  <a:prstGeom prst="rect">
                    <a:avLst/>
                  </a:prstGeom>
                  <a:blipFill rotWithShape="1">
                    <a:blip r:embed="rId9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6" name="Straight Arrow Connector 45"/>
            <p:cNvCxnSpPr/>
            <p:nvPr/>
          </p:nvCxnSpPr>
          <p:spPr>
            <a:xfrm flipH="1">
              <a:off x="8001000" y="6248400"/>
              <a:ext cx="228600" cy="87911"/>
            </a:xfrm>
            <a:prstGeom prst="straightConnector1">
              <a:avLst/>
            </a:prstGeom>
            <a:ln>
              <a:solidFill>
                <a:srgbClr val="3035F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81800" y="2133600"/>
            <a:ext cx="1587486" cy="323165"/>
          </a:xfrm>
          <a:prstGeom prst="rect">
            <a:avLst/>
          </a:prstGeom>
          <a:blipFill rotWithShape="1">
            <a:blip r:embed="rId10" cstate="print"/>
            <a:stretch>
              <a:fillRect t="-9434" r="-3846" b="-37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4377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Proton Is NOT Point-Like</a:t>
            </a:r>
            <a:endParaRPr lang="en-US" sz="35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457200" y="1956467"/>
            <a:ext cx="8381999" cy="4215733"/>
            <a:chOff x="762000" y="1956467"/>
            <a:chExt cx="8381999" cy="4215733"/>
          </a:xfrm>
        </p:grpSpPr>
        <p:grpSp>
          <p:nvGrpSpPr>
            <p:cNvPr id="43" name="Group 56"/>
            <p:cNvGrpSpPr/>
            <p:nvPr/>
          </p:nvGrpSpPr>
          <p:grpSpPr>
            <a:xfrm>
              <a:off x="762000" y="1956467"/>
              <a:ext cx="8381999" cy="4215733"/>
              <a:chOff x="762000" y="1956467"/>
              <a:chExt cx="8381999" cy="4215733"/>
            </a:xfrm>
          </p:grpSpPr>
          <p:grpSp>
            <p:nvGrpSpPr>
              <p:cNvPr id="47" name="Group 54"/>
              <p:cNvGrpSpPr/>
              <p:nvPr/>
            </p:nvGrpSpPr>
            <p:grpSpPr>
              <a:xfrm>
                <a:off x="762000" y="1956467"/>
                <a:ext cx="8381999" cy="4215733"/>
                <a:chOff x="762000" y="1956467"/>
                <a:chExt cx="8381999" cy="4215733"/>
              </a:xfrm>
            </p:grpSpPr>
            <p:grpSp>
              <p:nvGrpSpPr>
                <p:cNvPr id="51" name="Group 13"/>
                <p:cNvGrpSpPr/>
                <p:nvPr/>
              </p:nvGrpSpPr>
              <p:grpSpPr>
                <a:xfrm>
                  <a:off x="762000" y="1956467"/>
                  <a:ext cx="8381999" cy="4215733"/>
                  <a:chOff x="457200" y="2831442"/>
                  <a:chExt cx="7551352" cy="3797958"/>
                </a:xfrm>
              </p:grpSpPr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4038600" y="5827981"/>
                    <a:ext cx="3969952" cy="554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700" dirty="0" smtClean="0"/>
                      <a:t>Probability of interaction more than expected from </a:t>
                    </a:r>
                    <a:r>
                      <a:rPr lang="en-US" sz="1700" dirty="0" smtClean="0">
                        <a:solidFill>
                          <a:srgbClr val="C10B59"/>
                        </a:solidFill>
                      </a:rPr>
                      <a:t>point-like proton without spin</a:t>
                    </a:r>
                    <a:endParaRPr lang="en-US" sz="1700" dirty="0">
                      <a:solidFill>
                        <a:srgbClr val="C10B59"/>
                      </a:solidFill>
                    </a:endParaRPr>
                  </a:p>
                </p:txBody>
              </p:sp>
              <p:grpSp>
                <p:nvGrpSpPr>
                  <p:cNvPr id="55" name="Group 14"/>
                  <p:cNvGrpSpPr/>
                  <p:nvPr/>
                </p:nvGrpSpPr>
                <p:grpSpPr>
                  <a:xfrm>
                    <a:off x="457200" y="2831442"/>
                    <a:ext cx="3582616" cy="3797958"/>
                    <a:chOff x="152400" y="2819400"/>
                    <a:chExt cx="3582616" cy="3797958"/>
                  </a:xfrm>
                </p:grpSpPr>
                <p:grpSp>
                  <p:nvGrpSpPr>
                    <p:cNvPr id="57" name="Group 12"/>
                    <p:cNvGrpSpPr/>
                    <p:nvPr/>
                  </p:nvGrpSpPr>
                  <p:grpSpPr>
                    <a:xfrm>
                      <a:off x="152400" y="2819400"/>
                      <a:ext cx="3222573" cy="3797958"/>
                      <a:chOff x="457202" y="1328885"/>
                      <a:chExt cx="3570719" cy="4208263"/>
                    </a:xfrm>
                  </p:grpSpPr>
                  <p:pic>
                    <p:nvPicPr>
                      <p:cNvPr id="62" name="Picture 6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l="2238" t="2618" r="1412"/>
                      <a:stretch/>
                    </p:blipFill>
                    <p:spPr>
                      <a:xfrm>
                        <a:off x="457202" y="1328885"/>
                        <a:ext cx="3570719" cy="420826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3" name="Straight Arrow Connector 3"/>
                      <p:cNvCxnSpPr/>
                      <p:nvPr/>
                    </p:nvCxnSpPr>
                    <p:spPr>
                      <a:xfrm flipH="1">
                        <a:off x="3311749" y="4114800"/>
                        <a:ext cx="117251" cy="489522"/>
                      </a:xfrm>
                      <a:prstGeom prst="straightConnector1">
                        <a:avLst/>
                      </a:prstGeom>
                      <a:ln>
                        <a:solidFill>
                          <a:srgbClr val="3035FC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" name="TextBox 7"/>
                      <p:cNvSpPr txBox="1"/>
                      <p:nvPr/>
                    </p:nvSpPr>
                    <p:spPr>
                      <a:xfrm>
                        <a:off x="2510958" y="4604652"/>
                        <a:ext cx="1217040" cy="3239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300" dirty="0" smtClean="0">
                            <a:solidFill>
                              <a:srgbClr val="3035FC"/>
                            </a:solidFill>
                          </a:rPr>
                          <a:t>Q</a:t>
                        </a:r>
                        <a:r>
                          <a:rPr lang="en-US" sz="1300" baseline="30000" dirty="0" smtClean="0">
                            <a:solidFill>
                              <a:srgbClr val="3035FC"/>
                            </a:solidFill>
                          </a:rPr>
                          <a:t>2</a:t>
                        </a:r>
                        <a:r>
                          <a:rPr lang="en-US" sz="1300" dirty="0" smtClean="0">
                            <a:solidFill>
                              <a:srgbClr val="3035FC"/>
                            </a:solidFill>
                          </a:rPr>
                          <a:t> = 87 MeV</a:t>
                        </a:r>
                        <a:r>
                          <a:rPr lang="en-US" sz="1300" baseline="30000" dirty="0" smtClean="0">
                            <a:solidFill>
                              <a:srgbClr val="3035FC"/>
                            </a:solidFill>
                          </a:rPr>
                          <a:t>2</a:t>
                        </a:r>
                        <a:endParaRPr lang="en-US" sz="1300" baseline="30000" dirty="0">
                          <a:solidFill>
                            <a:srgbClr val="3035FC"/>
                          </a:solidFill>
                        </a:endParaRPr>
                      </a:p>
                    </p:txBody>
                  </p:sp>
                  <p:cxnSp>
                    <p:nvCxnSpPr>
                      <p:cNvPr id="65" name="Straight Arrow Connector 9"/>
                      <p:cNvCxnSpPr/>
                      <p:nvPr/>
                    </p:nvCxnSpPr>
                    <p:spPr>
                      <a:xfrm>
                        <a:off x="1485900" y="1795046"/>
                        <a:ext cx="419100" cy="304801"/>
                      </a:xfrm>
                      <a:prstGeom prst="straightConnector1">
                        <a:avLst/>
                      </a:prstGeom>
                      <a:ln>
                        <a:solidFill>
                          <a:srgbClr val="3035FC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6" name="TextBox 65"/>
                      <p:cNvSpPr txBox="1"/>
                      <p:nvPr/>
                    </p:nvSpPr>
                    <p:spPr>
                      <a:xfrm>
                        <a:off x="1826372" y="2038159"/>
                        <a:ext cx="1217040" cy="3239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300" dirty="0" smtClean="0">
                            <a:solidFill>
                              <a:srgbClr val="3035FC"/>
                            </a:solidFill>
                          </a:rPr>
                          <a:t>Q</a:t>
                        </a:r>
                        <a:r>
                          <a:rPr lang="en-US" sz="1300" baseline="30000" dirty="0" smtClean="0">
                            <a:solidFill>
                              <a:srgbClr val="3035FC"/>
                            </a:solidFill>
                          </a:rPr>
                          <a:t>2</a:t>
                        </a:r>
                        <a:r>
                          <a:rPr lang="en-US" sz="1300" dirty="0" smtClean="0">
                            <a:solidFill>
                              <a:srgbClr val="3035FC"/>
                            </a:solidFill>
                          </a:rPr>
                          <a:t> = 23 MeV</a:t>
                        </a:r>
                        <a:r>
                          <a:rPr lang="en-US" sz="1300" baseline="30000" dirty="0" smtClean="0">
                            <a:solidFill>
                              <a:srgbClr val="3035FC"/>
                            </a:solidFill>
                          </a:rPr>
                          <a:t>2</a:t>
                        </a:r>
                        <a:endParaRPr lang="en-US" sz="1300" baseline="30000" dirty="0">
                          <a:solidFill>
                            <a:srgbClr val="3035FC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8" name="Right Brace 57"/>
                    <p:cNvSpPr/>
                    <p:nvPr/>
                  </p:nvSpPr>
                  <p:spPr>
                    <a:xfrm>
                      <a:off x="3048000" y="5486400"/>
                      <a:ext cx="155448" cy="457200"/>
                    </a:xfrm>
                    <a:prstGeom prst="rightBrac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9" name="Straight Arrow Connector 58"/>
                    <p:cNvCxnSpPr>
                      <a:stCxn id="58" idx="1"/>
                    </p:cNvCxnSpPr>
                    <p:nvPr/>
                  </p:nvCxnSpPr>
                  <p:spPr>
                    <a:xfrm>
                      <a:off x="3203447" y="5715000"/>
                      <a:ext cx="531569" cy="266354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Right Brace 59"/>
                    <p:cNvSpPr/>
                    <p:nvPr/>
                  </p:nvSpPr>
                  <p:spPr>
                    <a:xfrm>
                      <a:off x="3125723" y="5333688"/>
                      <a:ext cx="77724" cy="152713"/>
                    </a:xfrm>
                    <a:prstGeom prst="rightBrac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61" name="Straight Arrow Connector 60"/>
                    <p:cNvCxnSpPr>
                      <a:stCxn id="60" idx="1"/>
                      <a:endCxn id="56" idx="1"/>
                    </p:cNvCxnSpPr>
                    <p:nvPr/>
                  </p:nvCxnSpPr>
                  <p:spPr>
                    <a:xfrm flipV="1">
                      <a:off x="3203447" y="5109770"/>
                      <a:ext cx="531568" cy="30027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039815" y="4844535"/>
                    <a:ext cx="3900088" cy="554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700" dirty="0" smtClean="0"/>
                      <a:t>Probability of interaction less than expected from </a:t>
                    </a:r>
                    <a:r>
                      <a:rPr lang="en-US" sz="1700" dirty="0" smtClean="0">
                        <a:solidFill>
                          <a:srgbClr val="C10B59"/>
                        </a:solidFill>
                      </a:rPr>
                      <a:t>point-like proton with spin</a:t>
                    </a:r>
                    <a:endParaRPr lang="en-US" sz="1700" dirty="0">
                      <a:solidFill>
                        <a:srgbClr val="C10B59"/>
                      </a:solidFill>
                    </a:endParaRPr>
                  </a:p>
                </p:txBody>
              </p:sp>
            </p:grpSp>
            <p:sp>
              <p:nvSpPr>
                <p:cNvPr id="52" name="Rectangle 51"/>
                <p:cNvSpPr/>
                <p:nvPr/>
              </p:nvSpPr>
              <p:spPr>
                <a:xfrm>
                  <a:off x="3048000" y="3429000"/>
                  <a:ext cx="928115" cy="304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212367" y="4657735"/>
                  <a:ext cx="530832" cy="174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Rectangle 47"/>
              <p:cNvSpPr/>
              <p:nvPr/>
            </p:nvSpPr>
            <p:spPr>
              <a:xfrm>
                <a:off x="2133599" y="4992522"/>
                <a:ext cx="1066801" cy="178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819400" y="3286780"/>
              <a:ext cx="14816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p</a:t>
              </a:r>
              <a:r>
                <a:rPr lang="en-US" sz="1300" dirty="0" smtClean="0"/>
                <a:t>oint-like proton with spin</a:t>
              </a:r>
              <a:endParaRPr lang="en-US" sz="13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23999" y="4572000"/>
              <a:ext cx="15240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p</a:t>
              </a:r>
              <a:r>
                <a:rPr lang="en-US" sz="1300" dirty="0" smtClean="0"/>
                <a:t>oint-like proton without spin</a:t>
              </a:r>
              <a:endParaRPr lang="en-US" sz="13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97321" y="4953000"/>
              <a:ext cx="10840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C10B59"/>
                  </a:solidFill>
                </a:rPr>
                <a:t>experiment</a:t>
              </a:r>
              <a:endParaRPr lang="en-US" sz="1500" dirty="0">
                <a:solidFill>
                  <a:srgbClr val="C10B59"/>
                </a:solidFill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419100" y="1066800"/>
            <a:ext cx="6972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10B59"/>
                </a:solidFill>
              </a:rPr>
              <a:t>Yes!</a:t>
            </a:r>
            <a:r>
              <a:rPr lang="en-US" dirty="0">
                <a:solidFill>
                  <a:srgbClr val="C10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smtClean="0"/>
              <a:t>from </a:t>
            </a:r>
            <a:r>
              <a:rPr lang="en-US" dirty="0"/>
              <a:t>experiments at </a:t>
            </a:r>
            <a:r>
              <a:rPr lang="en-US" dirty="0" smtClean="0"/>
              <a:t>High Energy Physics Laboratory Stanford, </a:t>
            </a:r>
            <a:r>
              <a:rPr lang="en-US" dirty="0" smtClean="0">
                <a:solidFill>
                  <a:srgbClr val="C10B59"/>
                </a:solidFill>
              </a:rPr>
              <a:t>1955</a:t>
            </a:r>
            <a:endParaRPr lang="en-US" dirty="0">
              <a:solidFill>
                <a:srgbClr val="C10B59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5071884" y="1591769"/>
            <a:ext cx="2970563" cy="2356232"/>
            <a:chOff x="5486399" y="1142998"/>
            <a:chExt cx="2700512" cy="214202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270" b="45005"/>
            <a:stretch/>
          </p:blipFill>
          <p:spPr>
            <a:xfrm>
              <a:off x="5486399" y="1142998"/>
              <a:ext cx="2700512" cy="196812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076" t="85399" r="76904"/>
            <a:stretch/>
          </p:blipFill>
          <p:spPr>
            <a:xfrm>
              <a:off x="6316691" y="2914207"/>
              <a:ext cx="508960" cy="37082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Do </a:t>
            </a:r>
            <a:r>
              <a:rPr lang="en-US" sz="2000" dirty="0" smtClean="0">
                <a:solidFill>
                  <a:srgbClr val="C10B59"/>
                </a:solidFill>
              </a:rPr>
              <a:t>protons</a:t>
            </a:r>
            <a:r>
              <a:rPr lang="en-US" sz="2000" dirty="0" smtClean="0"/>
              <a:t> have size?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1736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42225" y="3941599"/>
            <a:ext cx="2751500" cy="1932428"/>
            <a:chOff x="5759672" y="1617558"/>
            <a:chExt cx="2927128" cy="2055774"/>
          </a:xfrm>
        </p:grpSpPr>
        <p:grpSp>
          <p:nvGrpSpPr>
            <p:cNvPr id="12" name="Group 11"/>
            <p:cNvGrpSpPr/>
            <p:nvPr/>
          </p:nvGrpSpPr>
          <p:grpSpPr>
            <a:xfrm>
              <a:off x="5759672" y="1852342"/>
              <a:ext cx="2927128" cy="1820990"/>
              <a:chOff x="5759672" y="1852342"/>
              <a:chExt cx="2927128" cy="182099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672" y="1852342"/>
                <a:ext cx="2927128" cy="182099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096000" y="1879017"/>
                <a:ext cx="152400" cy="10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6200000">
              <a:off x="5944412" y="1722234"/>
              <a:ext cx="4555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Mott</a:t>
              </a:r>
              <a:endParaRPr lang="en-US" sz="10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-76200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How Do the Charge and Magnetic Moment Distribute?</a:t>
            </a:r>
            <a:endParaRPr lang="en-US" sz="3100" dirty="0"/>
          </a:p>
        </p:txBody>
      </p:sp>
      <p:sp>
        <p:nvSpPr>
          <p:cNvPr id="32" name="TextBox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42923" y="695196"/>
            <a:ext cx="5477077" cy="628762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3" name="TextBox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75537" y="685800"/>
            <a:ext cx="935063" cy="554062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2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elastic interaction: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419600" y="1412113"/>
            <a:ext cx="4191000" cy="1788287"/>
            <a:chOff x="2326513" y="1536731"/>
            <a:chExt cx="4191000" cy="1788287"/>
          </a:xfrm>
        </p:grpSpPr>
        <p:grpSp>
          <p:nvGrpSpPr>
            <p:cNvPr id="36" name="Group 15"/>
            <p:cNvGrpSpPr/>
            <p:nvPr/>
          </p:nvGrpSpPr>
          <p:grpSpPr>
            <a:xfrm>
              <a:off x="4231513" y="1879152"/>
              <a:ext cx="2286000" cy="1405354"/>
              <a:chOff x="1981200" y="5224047"/>
              <a:chExt cx="2286000" cy="1405354"/>
            </a:xfrm>
          </p:grpSpPr>
          <p:grpSp>
            <p:nvGrpSpPr>
              <p:cNvPr id="39" name="Group 12"/>
              <p:cNvGrpSpPr/>
              <p:nvPr/>
            </p:nvGrpSpPr>
            <p:grpSpPr>
              <a:xfrm>
                <a:off x="2566723" y="5224047"/>
                <a:ext cx="1700477" cy="1405354"/>
                <a:chOff x="978757" y="4419600"/>
                <a:chExt cx="1700477" cy="1405354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-203" t="52216" r="50745"/>
                <a:stretch/>
              </p:blipFill>
              <p:spPr>
                <a:xfrm>
                  <a:off x="1317399" y="4589428"/>
                  <a:ext cx="1249324" cy="883978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 rot="16200000">
                  <a:off x="553512" y="4844845"/>
                  <a:ext cx="11890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Form Factor</a:t>
                  </a:r>
                  <a:endParaRPr lang="en-US" sz="160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207356" y="5486400"/>
                  <a:ext cx="14718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Q</a:t>
                  </a:r>
                  <a:r>
                    <a:rPr lang="en-US" sz="1600" baseline="30000" dirty="0" smtClean="0"/>
                    <a:t>2</a:t>
                  </a:r>
                  <a:r>
                    <a:rPr lang="en-US" sz="1600" dirty="0" smtClean="0"/>
                    <a:t> dependence</a:t>
                  </a:r>
                  <a:endParaRPr lang="en-US" sz="1600" dirty="0"/>
                </a:p>
              </p:txBody>
            </p:sp>
          </p:grpSp>
          <p:sp>
            <p:nvSpPr>
              <p:cNvPr id="40" name="Right Arrow 39"/>
              <p:cNvSpPr/>
              <p:nvPr/>
            </p:nvSpPr>
            <p:spPr>
              <a:xfrm>
                <a:off x="1981200" y="5540979"/>
                <a:ext cx="457200" cy="242316"/>
              </a:xfrm>
              <a:prstGeom prst="rightArrow">
                <a:avLst/>
              </a:prstGeom>
              <a:noFill/>
              <a:ln w="9525">
                <a:solidFill>
                  <a:srgbClr val="D816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03" t="6065" r="50745" b="48198"/>
            <a:stretch/>
          </p:blipFill>
          <p:spPr>
            <a:xfrm>
              <a:off x="2789276" y="2133600"/>
              <a:ext cx="1249324" cy="84610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 rot="16200000">
              <a:off x="1678591" y="2184653"/>
              <a:ext cx="17882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Distribution of Charge or Magnetic Moment</a:t>
              </a:r>
              <a:endParaRPr lang="en-US" sz="13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2400" y="1860383"/>
            <a:ext cx="4207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Form Factors are (in some limit) Fourier transforms of charge and magnetic moment distributions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52400" y="32766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the Q</a:t>
            </a:r>
            <a:r>
              <a:rPr lang="en-US" baseline="30000" dirty="0" smtClean="0"/>
              <a:t>2</a:t>
            </a:r>
            <a:r>
              <a:rPr lang="en-US" dirty="0" smtClean="0"/>
              <a:t> dependence of form factors was measured…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2864055" y="3795506"/>
            <a:ext cx="6306437" cy="2833894"/>
            <a:chOff x="670560" y="2667000"/>
            <a:chExt cx="7291522" cy="3276557"/>
          </a:xfrm>
        </p:grpSpPr>
        <p:grpSp>
          <p:nvGrpSpPr>
            <p:cNvPr id="47" name="Group 43"/>
            <p:cNvGrpSpPr/>
            <p:nvPr/>
          </p:nvGrpSpPr>
          <p:grpSpPr>
            <a:xfrm>
              <a:off x="670560" y="2667000"/>
              <a:ext cx="5120640" cy="3276557"/>
              <a:chOff x="304800" y="3904890"/>
              <a:chExt cx="4267200" cy="2730464"/>
            </a:xfrm>
          </p:grpSpPr>
          <p:grpSp>
            <p:nvGrpSpPr>
              <p:cNvPr id="52" name="Group 48"/>
              <p:cNvGrpSpPr/>
              <p:nvPr/>
            </p:nvGrpSpPr>
            <p:grpSpPr>
              <a:xfrm>
                <a:off x="304800" y="3904890"/>
                <a:ext cx="3688842" cy="2724510"/>
                <a:chOff x="5612128" y="4114799"/>
                <a:chExt cx="3688842" cy="2724510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612128" y="4114799"/>
                  <a:ext cx="3688842" cy="2724510"/>
                  <a:chOff x="3326128" y="2590799"/>
                  <a:chExt cx="3688842" cy="2724510"/>
                </a:xfrm>
              </p:grpSpPr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t="3818" b="9806"/>
                  <a:stretch/>
                </p:blipFill>
                <p:spPr>
                  <a:xfrm>
                    <a:off x="3326128" y="2590799"/>
                    <a:ext cx="3688842" cy="2420640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42196" t="89337" r="30205"/>
                  <a:stretch/>
                </p:blipFill>
                <p:spPr>
                  <a:xfrm>
                    <a:off x="4897185" y="5029199"/>
                    <a:ext cx="974785" cy="28611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172200" y="5955267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D816A5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1965</a:t>
                  </a:r>
                  <a:endParaRPr lang="en-US" dirty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54" name="Straight Arrow Connector 53"/>
              <p:cNvCxnSpPr/>
              <p:nvPr/>
            </p:nvCxnSpPr>
            <p:spPr>
              <a:xfrm>
                <a:off x="3428999" y="6162855"/>
                <a:ext cx="190500" cy="197870"/>
              </a:xfrm>
              <a:prstGeom prst="straightConnector1">
                <a:avLst/>
              </a:prstGeom>
              <a:ln>
                <a:solidFill>
                  <a:srgbClr val="D816A5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537743" y="6327577"/>
                <a:ext cx="10342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</a:t>
                </a:r>
                <a:r>
                  <a:rPr lang="en-US" sz="1400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sz="14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 GeV</a:t>
                </a:r>
                <a:r>
                  <a:rPr lang="en-US" sz="1400" baseline="30000" dirty="0" smtClean="0">
                    <a:solidFill>
                      <a:srgbClr val="D816A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1400" baseline="30000" dirty="0">
                  <a:solidFill>
                    <a:srgbClr val="D816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Group 44"/>
            <p:cNvGrpSpPr/>
            <p:nvPr/>
          </p:nvGrpSpPr>
          <p:grpSpPr>
            <a:xfrm>
              <a:off x="5619831" y="2771860"/>
              <a:ext cx="2342251" cy="2028740"/>
              <a:chOff x="5619831" y="2596815"/>
              <a:chExt cx="2342251" cy="202874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9255" t="5020" r="3207" b="47490"/>
              <a:stretch/>
            </p:blipFill>
            <p:spPr>
              <a:xfrm>
                <a:off x="5708928" y="3352800"/>
                <a:ext cx="1739660" cy="1272755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5619831" y="2596815"/>
                <a:ext cx="2342251" cy="676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Distribution of Charge or Magnetic Moment</a:t>
                </a:r>
                <a:endParaRPr lang="en-US" sz="1600" dirty="0"/>
              </a:p>
            </p:txBody>
          </p:sp>
        </p:grpSp>
        <p:sp>
          <p:nvSpPr>
            <p:cNvPr id="49" name="Right Arrow 48"/>
            <p:cNvSpPr/>
            <p:nvPr/>
          </p:nvSpPr>
          <p:spPr>
            <a:xfrm>
              <a:off x="5103350" y="3962400"/>
              <a:ext cx="457200" cy="242316"/>
            </a:xfrm>
            <a:prstGeom prst="rightArrow">
              <a:avLst/>
            </a:prstGeom>
            <a:noFill/>
            <a:ln w="952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0050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609600"/>
            <a:ext cx="868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The Universe </a:t>
            </a:r>
            <a:r>
              <a:rPr lang="en-US" dirty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s an infinite source of puzzles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The normal matter puzzle: from atoms to protons to quarks and gluons a wild ride that continues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113472"/>
            <a:ext cx="9144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The world is large –</a:t>
            </a:r>
          </a:p>
          <a:p>
            <a:pPr algn="ctr"/>
            <a:r>
              <a:rPr lang="en-US" sz="1400" i="1" dirty="0" smtClean="0"/>
              <a:t>It contains multitudes.</a:t>
            </a:r>
          </a:p>
          <a:p>
            <a:pPr algn="ctr"/>
            <a:r>
              <a:rPr lang="en-US" sz="1400" i="1" dirty="0" smtClean="0"/>
              <a:t>I look with all-embracing eyes</a:t>
            </a:r>
          </a:p>
          <a:p>
            <a:pPr algn="ctr"/>
            <a:r>
              <a:rPr lang="en-US" sz="1400" i="1" dirty="0" smtClean="0"/>
              <a:t>And I tell you what I see.</a:t>
            </a:r>
          </a:p>
          <a:p>
            <a:pPr algn="ctr"/>
            <a:r>
              <a:rPr lang="en-US" sz="1400" i="1" dirty="0" smtClean="0"/>
              <a:t>Do I contradict myself?</a:t>
            </a:r>
          </a:p>
          <a:p>
            <a:pPr algn="ctr"/>
            <a:r>
              <a:rPr lang="en-US" sz="1400" i="1" dirty="0" smtClean="0"/>
              <a:t>Very well, I contradict myself.</a:t>
            </a:r>
          </a:p>
          <a:p>
            <a:pPr algn="ctr"/>
            <a:r>
              <a:rPr lang="en-US" sz="1400" i="1" dirty="0" smtClean="0"/>
              <a:t>If you are not bedazzled yet:</a:t>
            </a:r>
          </a:p>
          <a:p>
            <a:pPr algn="ctr"/>
            <a:r>
              <a:rPr lang="en-US" sz="1400" i="1" dirty="0" smtClean="0"/>
              <a:t>Look differently, and marvel.</a:t>
            </a:r>
          </a:p>
          <a:p>
            <a:pPr algn="ctr"/>
            <a:endParaRPr lang="en-US" sz="600" i="1" dirty="0" smtClean="0"/>
          </a:p>
          <a:p>
            <a:pPr algn="ctr"/>
            <a:r>
              <a:rPr lang="en-US" sz="1500" i="1" dirty="0"/>
              <a:t> </a:t>
            </a:r>
            <a:r>
              <a:rPr lang="en-US" sz="1500" i="1" dirty="0" smtClean="0"/>
              <a:t>                                                                     </a:t>
            </a:r>
            <a:r>
              <a:rPr lang="en-US" sz="1400" i="1" dirty="0" smtClean="0"/>
              <a:t>Walt Whitman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038600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“The basic building blocks of Nature are few and profoundly simple, their properties fully specified by equations of high symmetry.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world of objects is vast, infinitely various, and inexhaustible.”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4721423"/>
            <a:ext cx="286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Beautiful Question – Frank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Wilczek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Overview</a:t>
            </a:r>
            <a:endParaRPr lang="en-US" sz="3500" dirty="0"/>
          </a:p>
        </p:txBody>
      </p:sp>
      <p:sp>
        <p:nvSpPr>
          <p:cNvPr id="12" name="TextBox 11"/>
          <p:cNvSpPr txBox="1"/>
          <p:nvPr/>
        </p:nvSpPr>
        <p:spPr>
          <a:xfrm>
            <a:off x="-5" y="55280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The strongly interacting normal matter puzzle: probing nucleons to understand the strong interactions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44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Is the </a:t>
            </a:r>
            <a:r>
              <a:rPr lang="en-US" sz="2000" dirty="0" smtClean="0">
                <a:solidFill>
                  <a:srgbClr val="C10B59"/>
                </a:solidFill>
              </a:rPr>
              <a:t>proton elementary?</a:t>
            </a:r>
            <a:endParaRPr lang="en-US" sz="2000" dirty="0">
              <a:solidFill>
                <a:srgbClr val="C10B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What’s Inside the Proton?</a:t>
            </a:r>
            <a:endParaRPr lang="en-US" sz="35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1989" y="1752600"/>
            <a:ext cx="3290411" cy="1371600"/>
            <a:chOff x="2957989" y="1676400"/>
            <a:chExt cx="3290411" cy="1371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989" y="1676400"/>
              <a:ext cx="3214211" cy="130349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96000" y="28956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4800" y="933676"/>
            <a:ext cx="7213642" cy="659476"/>
            <a:chOff x="1066800" y="5207924"/>
            <a:chExt cx="7213642" cy="659476"/>
          </a:xfrm>
        </p:grpSpPr>
        <p:sp>
          <p:nvSpPr>
            <p:cNvPr id="12" name="TextBox 11"/>
            <p:cNvSpPr txBox="1"/>
            <p:nvPr/>
          </p:nvSpPr>
          <p:spPr>
            <a:xfrm>
              <a:off x="1066800" y="5334000"/>
              <a:ext cx="7213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find out increase the probe’s ability of resolving structure (decrease      )</a:t>
              </a:r>
              <a:endParaRPr lang="en-US" dirty="0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7652054" y="5207924"/>
                  <a:ext cx="399788" cy="6594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2054" y="5207924"/>
                  <a:ext cx="399788" cy="659476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114800" y="1676400"/>
                <a:ext cx="1643463" cy="785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1300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13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3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solidFill>
                                        <a:srgbClr val="D816A5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300" b="0" i="1" smtClean="0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3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3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num>
                        <m:den>
                          <m:r>
                            <a:rPr lang="en-US" sz="1300" b="0" i="1" smtClean="0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3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00" b="0" i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en-US" sz="1300" b="0" i="0" baseline="46000" smtClean="0">
                                  <a:latin typeface="Cambria Math"/>
                                </a:rPr>
                                <m:t>2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sz="13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1676400"/>
                <a:ext cx="1643463" cy="78508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957893" y="1905106"/>
                <a:ext cx="11287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D816A5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893" y="1905106"/>
                <a:ext cx="1128707" cy="30777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932285" y="1752600"/>
                <a:ext cx="906915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D816A5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285" y="1752600"/>
                <a:ext cx="906915" cy="52456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639792" y="2679412"/>
                <a:ext cx="19473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D816A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/>
                        </a:rPr>
                        <m:t>+2</m:t>
                      </m:r>
                      <m:r>
                        <a:rPr lang="en-US" sz="1400" b="0" i="1" smtClean="0">
                          <a:latin typeface="Cambria Math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rgbClr val="D816A5"/>
                          </a:solidFill>
                          <a:latin typeface="Cambria Math"/>
                          <a:ea typeface="Cambria Math"/>
                        </a:rPr>
                        <m:t>𝜐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D816A5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D816A5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792" y="2679412"/>
                <a:ext cx="1947328" cy="307777"/>
              </a:xfrm>
              <a:prstGeom prst="rect">
                <a:avLst/>
              </a:prstGeom>
              <a:blipFill>
                <a:blip r:embed="rId7" cstate="print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648200" y="3581400"/>
            <a:ext cx="3869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10B59"/>
                </a:solidFill>
              </a:rPr>
              <a:t>Elastic scattering</a:t>
            </a:r>
            <a:r>
              <a:rPr lang="en-US" sz="1600" dirty="0" smtClean="0"/>
              <a:t>: proton stays intact, </a:t>
            </a:r>
            <a:r>
              <a:rPr lang="en-US" sz="1600" i="1" dirty="0" smtClean="0">
                <a:solidFill>
                  <a:srgbClr val="C10B59"/>
                </a:solidFill>
              </a:rPr>
              <a:t>W </a:t>
            </a:r>
            <a:r>
              <a:rPr lang="en-US" sz="1600" i="1" dirty="0" smtClean="0"/>
              <a:t>= M</a:t>
            </a:r>
            <a:endParaRPr 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48200" y="4267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10B59"/>
                </a:solidFill>
              </a:rPr>
              <a:t>Inelastic scattering</a:t>
            </a:r>
            <a:r>
              <a:rPr lang="en-US" sz="1600" dirty="0" smtClean="0"/>
              <a:t>: proton gets excited, produce excited states or proton’s resonances, </a:t>
            </a:r>
            <a:r>
              <a:rPr lang="en-US" sz="1600" i="1" dirty="0" smtClean="0">
                <a:solidFill>
                  <a:srgbClr val="C10B59"/>
                </a:solidFill>
              </a:rPr>
              <a:t>W </a:t>
            </a:r>
            <a:r>
              <a:rPr lang="en-US" sz="1600" i="1" dirty="0" smtClean="0"/>
              <a:t>= 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resonance</a:t>
            </a:r>
            <a:endParaRPr lang="en-US" sz="1600" i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51816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10B59"/>
                </a:solidFill>
              </a:rPr>
              <a:t>Deep inelastic scattering</a:t>
            </a:r>
            <a:r>
              <a:rPr lang="en-US" sz="1600" dirty="0" smtClean="0"/>
              <a:t>: proton breaks up and we end up with a many particle final state, </a:t>
            </a:r>
            <a:r>
              <a:rPr lang="en-US" sz="1600" i="1" dirty="0" smtClean="0">
                <a:solidFill>
                  <a:srgbClr val="C10B59"/>
                </a:solidFill>
              </a:rPr>
              <a:t>W</a:t>
            </a:r>
            <a:r>
              <a:rPr lang="en-US" sz="1600" i="1" dirty="0" smtClean="0"/>
              <a:t> = large</a:t>
            </a:r>
            <a:endParaRPr lang="en-US" sz="1600" i="1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60032" y="3429000"/>
            <a:ext cx="4464368" cy="3080004"/>
            <a:chOff x="260032" y="3429000"/>
            <a:chExt cx="4464368" cy="3080004"/>
          </a:xfrm>
        </p:grpSpPr>
        <p:grpSp>
          <p:nvGrpSpPr>
            <p:cNvPr id="22" name="Group 21"/>
            <p:cNvGrpSpPr/>
            <p:nvPr/>
          </p:nvGrpSpPr>
          <p:grpSpPr>
            <a:xfrm>
              <a:off x="260032" y="3429000"/>
              <a:ext cx="4464368" cy="3080004"/>
              <a:chOff x="260032" y="3429000"/>
              <a:chExt cx="4464368" cy="308000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032" y="3429000"/>
                <a:ext cx="4464368" cy="3080004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828800" y="3793123"/>
                <a:ext cx="152400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752600" y="3733800"/>
              <a:ext cx="354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 smtClean="0"/>
                <a:t>0</a:t>
              </a:r>
              <a:endParaRPr lang="en-US" sz="1600" baseline="-25000" dirty="0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7099997" y="1827703"/>
                <a:ext cx="748603" cy="497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D816A5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997" y="1827703"/>
                <a:ext cx="748603" cy="49776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8881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</a:t>
            </a:r>
            <a:endParaRPr lang="en-US" sz="35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Is the </a:t>
            </a:r>
            <a:r>
              <a:rPr lang="en-US" sz="2000" dirty="0" smtClean="0">
                <a:solidFill>
                  <a:srgbClr val="C10B59"/>
                </a:solidFill>
              </a:rPr>
              <a:t>proton elementary?    </a:t>
            </a:r>
            <a:endParaRPr lang="en-US" sz="2000" dirty="0">
              <a:solidFill>
                <a:srgbClr val="C10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12264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 cross section when proton is probed deeper resulting  in final states with </a:t>
            </a:r>
            <a:r>
              <a:rPr lang="en-US" sz="1600" dirty="0" smtClean="0">
                <a:solidFill>
                  <a:srgbClr val="C10B59"/>
                </a:solidFill>
              </a:rPr>
              <a:t>higher W</a:t>
            </a:r>
            <a:r>
              <a:rPr lang="en-US" sz="1600" dirty="0" smtClean="0"/>
              <a:t>… 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724400" y="5729012"/>
            <a:ext cx="2780577" cy="824188"/>
            <a:chOff x="5486400" y="5461401"/>
            <a:chExt cx="2780577" cy="8241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99" t="40273" r="28862" b="37016"/>
            <a:stretch/>
          </p:blipFill>
          <p:spPr>
            <a:xfrm>
              <a:off x="6934200" y="5461401"/>
              <a:ext cx="1332777" cy="8241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99" t="18582" r="28862" b="60737"/>
            <a:stretch/>
          </p:blipFill>
          <p:spPr>
            <a:xfrm>
              <a:off x="5486400" y="5461401"/>
              <a:ext cx="1332777" cy="750519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1400" y="4191000"/>
            <a:ext cx="533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 smtClean="0"/>
              <a:t>Low-W Inelastic scattering: weakly dependent on Q</a:t>
            </a:r>
            <a:r>
              <a:rPr lang="en-US" sz="1700" baseline="30000" dirty="0" smtClean="0"/>
              <a:t>2</a:t>
            </a:r>
            <a:endParaRPr lang="en-US" sz="1700" dirty="0"/>
          </a:p>
        </p:txBody>
      </p:sp>
      <p:sp>
        <p:nvSpPr>
          <p:cNvPr id="28" name="TextBox 27"/>
          <p:cNvSpPr txBox="1"/>
          <p:nvPr/>
        </p:nvSpPr>
        <p:spPr>
          <a:xfrm>
            <a:off x="3581400" y="4572000"/>
            <a:ext cx="5562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 smtClean="0"/>
              <a:t>Deep inelastic scattering: almost independent of Q</a:t>
            </a:r>
            <a:r>
              <a:rPr lang="en-US" sz="1700" baseline="30000" dirty="0" smtClean="0"/>
              <a:t>2 </a:t>
            </a:r>
            <a:r>
              <a:rPr lang="en-US" sz="1700" dirty="0" smtClean="0"/>
              <a:t>!</a:t>
            </a:r>
            <a:endParaRPr lang="en-US" sz="1700" dirty="0"/>
          </a:p>
        </p:txBody>
      </p:sp>
      <p:sp>
        <p:nvSpPr>
          <p:cNvPr id="29" name="TextBox 28"/>
          <p:cNvSpPr txBox="1"/>
          <p:nvPr/>
        </p:nvSpPr>
        <p:spPr>
          <a:xfrm>
            <a:off x="3683441" y="5269468"/>
            <a:ext cx="544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10B59"/>
                </a:solidFill>
              </a:rPr>
              <a:t>Scattering from point-like, charged objects in the proton</a:t>
            </a:r>
            <a:endParaRPr lang="en-US" dirty="0">
              <a:solidFill>
                <a:srgbClr val="C10B59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73430"/>
            <a:ext cx="4800600" cy="318897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6172200" y="4953000"/>
            <a:ext cx="0" cy="31621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26739" y="762000"/>
            <a:ext cx="2321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SLAC, ~1969: </a:t>
            </a:r>
            <a:r>
              <a:rPr lang="en-US" dirty="0" smtClean="0">
                <a:solidFill>
                  <a:srgbClr val="C10B59"/>
                </a:solidFill>
              </a:rPr>
              <a:t>No!</a:t>
            </a:r>
            <a:endParaRPr lang="en-US" dirty="0">
              <a:solidFill>
                <a:srgbClr val="C10B59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" y="2209800"/>
            <a:ext cx="3206972" cy="4209669"/>
            <a:chOff x="304800" y="2209800"/>
            <a:chExt cx="3206972" cy="4209669"/>
          </a:xfrm>
        </p:grpSpPr>
        <p:grpSp>
          <p:nvGrpSpPr>
            <p:cNvPr id="34" name="Group 27"/>
            <p:cNvGrpSpPr/>
            <p:nvPr/>
          </p:nvGrpSpPr>
          <p:grpSpPr>
            <a:xfrm>
              <a:off x="304800" y="2209800"/>
              <a:ext cx="3206972" cy="4209669"/>
              <a:chOff x="304800" y="2209800"/>
              <a:chExt cx="3206972" cy="4209669"/>
            </a:xfrm>
          </p:grpSpPr>
          <p:grpSp>
            <p:nvGrpSpPr>
              <p:cNvPr id="36" name="Group 22"/>
              <p:cNvGrpSpPr/>
              <p:nvPr/>
            </p:nvGrpSpPr>
            <p:grpSpPr>
              <a:xfrm>
                <a:off x="304800" y="2209800"/>
                <a:ext cx="3206972" cy="4209669"/>
                <a:chOff x="388743" y="1986810"/>
                <a:chExt cx="3206972" cy="4209669"/>
              </a:xfrm>
            </p:grpSpPr>
            <p:grpSp>
              <p:nvGrpSpPr>
                <p:cNvPr id="38" name="Group 16"/>
                <p:cNvGrpSpPr/>
                <p:nvPr/>
              </p:nvGrpSpPr>
              <p:grpSpPr>
                <a:xfrm>
                  <a:off x="388743" y="1986810"/>
                  <a:ext cx="3206972" cy="4209669"/>
                  <a:chOff x="388743" y="1986810"/>
                  <a:chExt cx="3206972" cy="4209669"/>
                </a:xfrm>
              </p:grpSpPr>
              <p:grpSp>
                <p:nvGrpSpPr>
                  <p:cNvPr id="40" name="Group 6"/>
                  <p:cNvGrpSpPr/>
                  <p:nvPr/>
                </p:nvGrpSpPr>
                <p:grpSpPr>
                  <a:xfrm>
                    <a:off x="388743" y="1986810"/>
                    <a:ext cx="3206972" cy="4209669"/>
                    <a:chOff x="457200" y="1828800"/>
                    <a:chExt cx="3206972" cy="4209669"/>
                  </a:xfrm>
                </p:grpSpPr>
                <p:pic>
                  <p:nvPicPr>
                    <p:cNvPr id="43" name="Picture 42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=""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7200" y="1828800"/>
                      <a:ext cx="3206972" cy="420966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942680" y="1899390"/>
                      <a:ext cx="2630977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500" dirty="0" smtClean="0">
                          <a:solidFill>
                            <a:srgbClr val="C10B59"/>
                          </a:solidFill>
                        </a:rPr>
                        <a:t>How about inelastic scattering?</a:t>
                      </a:r>
                      <a:endParaRPr lang="en-US" sz="1500" dirty="0">
                        <a:solidFill>
                          <a:srgbClr val="C10B59"/>
                        </a:solidFill>
                      </a:endParaRPr>
                    </a:p>
                  </p:txBody>
                </p:sp>
              </p:grpSp>
              <p:sp>
                <p:nvSpPr>
                  <p:cNvPr id="41" name="Rectangle 40"/>
                  <p:cNvSpPr/>
                  <p:nvPr/>
                </p:nvSpPr>
                <p:spPr>
                  <a:xfrm rot="2471016">
                    <a:off x="2014515" y="4811653"/>
                    <a:ext cx="838200" cy="184666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2362200" y="4495800"/>
                    <a:ext cx="762000" cy="457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TextBox 21"/>
                <p:cNvSpPr txBox="1"/>
                <p:nvPr/>
              </p:nvSpPr>
              <p:spPr>
                <a:xfrm>
                  <a:off x="1219200" y="4648200"/>
                  <a:ext cx="1466022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/>
                    <a:t>e</a:t>
                  </a:r>
                  <a:r>
                    <a:rPr lang="en-US" sz="1500" dirty="0" smtClean="0"/>
                    <a:t>lastic scattering looked like this!</a:t>
                  </a:r>
                  <a:endParaRPr lang="en-US" sz="1500" dirty="0"/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381000" y="35814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rot="16200000">
              <a:off x="195277" y="3712173"/>
              <a:ext cx="569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point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332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6643687" y="3537751"/>
            <a:ext cx="2500313" cy="1682940"/>
            <a:chOff x="6046549" y="1233052"/>
            <a:chExt cx="2500313" cy="1682940"/>
          </a:xfrm>
        </p:grpSpPr>
        <p:grpSp>
          <p:nvGrpSpPr>
            <p:cNvPr id="3" name="Group 23"/>
            <p:cNvGrpSpPr/>
            <p:nvPr/>
          </p:nvGrpSpPr>
          <p:grpSpPr>
            <a:xfrm>
              <a:off x="6046549" y="1233052"/>
              <a:ext cx="2500313" cy="1682940"/>
              <a:chOff x="6046549" y="1233052"/>
              <a:chExt cx="2500313" cy="1682940"/>
            </a:xfrm>
          </p:grpSpPr>
          <p:grpSp>
            <p:nvGrpSpPr>
              <p:cNvPr id="6" name="Group 24"/>
              <p:cNvGrpSpPr/>
              <p:nvPr/>
            </p:nvGrpSpPr>
            <p:grpSpPr>
              <a:xfrm>
                <a:off x="6046549" y="1301504"/>
                <a:ext cx="2500313" cy="1614488"/>
                <a:chOff x="609602" y="1425323"/>
                <a:chExt cx="2500313" cy="161448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2" y="1425323"/>
                  <a:ext cx="2500313" cy="1614488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1861930" y="2054087"/>
                  <a:ext cx="3946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g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*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6685807" y="1460662"/>
                <a:ext cx="288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265717" y="1233052"/>
                <a:ext cx="346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k’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828312" y="2517570"/>
              <a:ext cx="303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88332" y="2671948"/>
              <a:ext cx="237507" cy="237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26899"/>
            <a:ext cx="500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  Probability of </a:t>
            </a:r>
            <a:r>
              <a:rPr lang="en-US" sz="2000" dirty="0" smtClean="0">
                <a:solidFill>
                  <a:srgbClr val="C10B59"/>
                </a:solidFill>
              </a:rPr>
              <a:t>inelastic</a:t>
            </a:r>
            <a:r>
              <a:rPr lang="en-US" sz="2000" dirty="0" smtClean="0"/>
              <a:t> interaction: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Proton: Formalism</a:t>
            </a:r>
            <a:endParaRPr lang="en-US" sz="3500" dirty="0"/>
          </a:p>
        </p:txBody>
      </p:sp>
      <p:sp>
        <p:nvSpPr>
          <p:cNvPr id="41" name="Rectangle 40"/>
          <p:cNvSpPr/>
          <p:nvPr/>
        </p:nvSpPr>
        <p:spPr>
          <a:xfrm>
            <a:off x="406126" y="4007198"/>
            <a:ext cx="195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What we measure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  <p:grpSp>
        <p:nvGrpSpPr>
          <p:cNvPr id="8" name="Group 44"/>
          <p:cNvGrpSpPr/>
          <p:nvPr/>
        </p:nvGrpSpPr>
        <p:grpSpPr>
          <a:xfrm>
            <a:off x="331715" y="4513716"/>
            <a:ext cx="5314550" cy="2031131"/>
            <a:chOff x="272338" y="1688311"/>
            <a:chExt cx="5314550" cy="2031131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/>
          </p:nvGraphicFramePr>
          <p:xfrm>
            <a:off x="442568" y="1688311"/>
            <a:ext cx="4634257" cy="697722"/>
          </p:xfrm>
          <a:graphic>
            <a:graphicData uri="http://schemas.openxmlformats.org/presentationml/2006/ole">
              <p:oleObj spid="_x0000_s120834" name="Equation" r:id="rId4" imgW="2108200" imgH="317500" progId="Equation.3">
                <p:embed/>
              </p:oleObj>
            </a:graphicData>
          </a:graphic>
        </p:graphicFrame>
        <p:sp>
          <p:nvSpPr>
            <p:cNvPr id="52" name="Rectangle 51"/>
            <p:cNvSpPr/>
            <p:nvPr/>
          </p:nvSpPr>
          <p:spPr>
            <a:xfrm>
              <a:off x="272338" y="3103889"/>
              <a:ext cx="334963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/>
                <a:t>Cross section for </a:t>
              </a:r>
              <a:r>
                <a:rPr lang="en-US" sz="1700" dirty="0" err="1" smtClean="0"/>
                <a:t>photoabsorption</a:t>
              </a:r>
              <a:r>
                <a:rPr lang="en-US" sz="1700" dirty="0" smtClean="0"/>
                <a:t> of </a:t>
              </a:r>
              <a:r>
                <a:rPr lang="en-US" sz="1700" dirty="0" smtClean="0">
                  <a:solidFill>
                    <a:srgbClr val="C10B59"/>
                  </a:solidFill>
                </a:rPr>
                <a:t>Transverse </a:t>
              </a:r>
              <a:r>
                <a:rPr lang="en-US" sz="1700" dirty="0" smtClean="0">
                  <a:solidFill>
                    <a:srgbClr val="C10B59"/>
                  </a:solidFill>
                  <a:latin typeface="Symbol" panose="05050102010706020507" pitchFamily="18" charset="2"/>
                </a:rPr>
                <a:t>g</a:t>
              </a:r>
              <a:r>
                <a:rPr lang="en-US" sz="1700" dirty="0" smtClean="0">
                  <a:solidFill>
                    <a:srgbClr val="C10B59"/>
                  </a:solidFill>
                </a:rPr>
                <a:t>*</a:t>
              </a:r>
              <a:r>
                <a:rPr lang="en-US" sz="1700" dirty="0" smtClean="0">
                  <a:solidFill>
                    <a:srgbClr val="FF0000"/>
                  </a:solidFill>
                </a:rPr>
                <a:t> </a:t>
              </a:r>
              <a:r>
                <a:rPr lang="en-US" sz="1700" dirty="0" smtClean="0"/>
                <a:t>(</a:t>
              </a:r>
              <a:r>
                <a:rPr lang="en-US" sz="1700" dirty="0" err="1" smtClean="0"/>
                <a:t>helicity</a:t>
              </a:r>
              <a:r>
                <a:rPr lang="en-US" sz="1700" dirty="0" smtClean="0"/>
                <a:t> +/- 1)</a:t>
              </a:r>
              <a:endParaRPr lang="en-US" sz="17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87589" y="2462585"/>
              <a:ext cx="3299299" cy="61555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700" dirty="0" smtClean="0"/>
                <a:t>Cross section for </a:t>
              </a:r>
              <a:r>
                <a:rPr lang="en-US" sz="1700" dirty="0" err="1" smtClean="0"/>
                <a:t>photoabsorption</a:t>
              </a:r>
              <a:r>
                <a:rPr lang="en-US" sz="1700" dirty="0" smtClean="0"/>
                <a:t> of </a:t>
              </a:r>
              <a:r>
                <a:rPr lang="en-US" sz="1700" dirty="0" smtClean="0">
                  <a:solidFill>
                    <a:srgbClr val="C10B59"/>
                  </a:solidFill>
                </a:rPr>
                <a:t>Longitudinal </a:t>
              </a:r>
              <a:r>
                <a:rPr lang="en-US" sz="1700" dirty="0" smtClean="0">
                  <a:solidFill>
                    <a:srgbClr val="C10B59"/>
                  </a:solidFill>
                  <a:latin typeface="Symbol" panose="05050102010706020507" pitchFamily="18" charset="2"/>
                </a:rPr>
                <a:t>g</a:t>
              </a:r>
              <a:r>
                <a:rPr lang="en-US" sz="1700" dirty="0" smtClean="0">
                  <a:solidFill>
                    <a:srgbClr val="C10B59"/>
                  </a:solidFill>
                </a:rPr>
                <a:t>*</a:t>
              </a:r>
              <a:r>
                <a:rPr lang="en-US" sz="1700" dirty="0" smtClean="0">
                  <a:solidFill>
                    <a:srgbClr val="FF0000"/>
                  </a:solidFill>
                </a:rPr>
                <a:t> </a:t>
              </a:r>
              <a:r>
                <a:rPr lang="en-US" sz="1700" dirty="0" smtClean="0"/>
                <a:t>(</a:t>
              </a:r>
              <a:r>
                <a:rPr lang="en-US" sz="1700" dirty="0" err="1" smtClean="0"/>
                <a:t>helicity</a:t>
              </a:r>
              <a:r>
                <a:rPr lang="en-US" sz="1700" dirty="0" smtClean="0"/>
                <a:t> 0)</a:t>
              </a:r>
              <a:endParaRPr lang="en-US" sz="1700" dirty="0"/>
            </a:p>
          </p:txBody>
        </p:sp>
        <p:cxnSp>
          <p:nvCxnSpPr>
            <p:cNvPr id="34" name="Straight Arrow Connector 33"/>
            <p:cNvCxnSpPr>
              <a:endCxn id="52" idx="0"/>
            </p:cNvCxnSpPr>
            <p:nvPr/>
          </p:nvCxnSpPr>
          <p:spPr>
            <a:xfrm>
              <a:off x="1742127" y="2265210"/>
              <a:ext cx="205029" cy="838679"/>
            </a:xfrm>
            <a:prstGeom prst="straightConnector1">
              <a:avLst/>
            </a:prstGeom>
            <a:ln>
              <a:solidFill>
                <a:srgbClr val="C10B5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902187" y="2265210"/>
              <a:ext cx="163773" cy="259305"/>
            </a:xfrm>
            <a:prstGeom prst="straightConnector1">
              <a:avLst/>
            </a:prstGeom>
            <a:ln>
              <a:solidFill>
                <a:srgbClr val="C10B5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45"/>
          <p:cNvGrpSpPr/>
          <p:nvPr/>
        </p:nvGrpSpPr>
        <p:grpSpPr>
          <a:xfrm>
            <a:off x="506701" y="1275600"/>
            <a:ext cx="6905142" cy="2471738"/>
            <a:chOff x="874826" y="4006850"/>
            <a:chExt cx="6905142" cy="2471738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62999" t="74402" r="26253" b="12825"/>
            <a:stretch>
              <a:fillRect/>
            </a:stretch>
          </p:blipFill>
          <p:spPr bwMode="auto">
            <a:xfrm>
              <a:off x="1056918" y="5142025"/>
              <a:ext cx="1048829" cy="700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69574" r="40194" b="23963"/>
            <a:stretch>
              <a:fillRect/>
            </a:stretch>
          </p:blipFill>
          <p:spPr bwMode="auto">
            <a:xfrm>
              <a:off x="876807" y="4667015"/>
              <a:ext cx="2261291" cy="349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76037" r="52530" b="12825"/>
            <a:stretch>
              <a:fillRect/>
            </a:stretch>
          </p:blipFill>
          <p:spPr bwMode="auto">
            <a:xfrm>
              <a:off x="1007439" y="5854545"/>
              <a:ext cx="1088057" cy="61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61201" r="40194" b="31487"/>
            <a:stretch>
              <a:fillRect/>
            </a:stretch>
          </p:blipFill>
          <p:spPr bwMode="auto">
            <a:xfrm>
              <a:off x="874826" y="4093054"/>
              <a:ext cx="2200175" cy="385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3206351" y="4015114"/>
              <a:ext cx="2416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four-momentum transfer squared</a:t>
              </a:r>
              <a:endParaRPr lang="en-US" sz="1600" dirty="0"/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6336931" y="4006850"/>
            <a:ext cx="1149350" cy="576263"/>
          </p:xfrm>
          <a:graphic>
            <a:graphicData uri="http://schemas.openxmlformats.org/presentationml/2006/ole">
              <p:oleObj spid="_x0000_s120835" name="Equation" r:id="rId6" imgW="583947" imgH="291973" progId="Equation.3">
                <p:embed/>
              </p:oleObj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3192496" y="4570037"/>
              <a:ext cx="2907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invariant mass of produced </a:t>
              </a:r>
              <a:r>
                <a:rPr lang="en-US" sz="1600" dirty="0" err="1" smtClean="0"/>
                <a:t>hadronic</a:t>
              </a:r>
              <a:r>
                <a:rPr lang="en-US" sz="1600" dirty="0" smtClean="0"/>
                <a:t> system squared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78641" y="5316198"/>
              <a:ext cx="958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Bjorken</a:t>
              </a:r>
              <a:r>
                <a:rPr lang="en-US" sz="1600" dirty="0" smtClean="0"/>
                <a:t> x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64789" y="5967360"/>
              <a:ext cx="1073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inelasticity</a:t>
              </a:r>
              <a:endParaRPr lang="en-US" sz="1600" dirty="0"/>
            </a:p>
          </p:txBody>
        </p:sp>
        <p:graphicFrame>
          <p:nvGraphicFramePr>
            <p:cNvPr id="8198" name="Object 6"/>
            <p:cNvGraphicFramePr>
              <a:graphicFrameLocks noChangeAspect="1"/>
            </p:cNvGraphicFramePr>
            <p:nvPr/>
          </p:nvGraphicFramePr>
          <p:xfrm>
            <a:off x="5779718" y="4649788"/>
            <a:ext cx="2000250" cy="401637"/>
          </p:xfrm>
          <a:graphic>
            <a:graphicData uri="http://schemas.openxmlformats.org/presentationml/2006/ole">
              <p:oleObj spid="_x0000_s120836" name="Equation" r:id="rId7" imgW="1016000" imgH="203200" progId="Equation.3">
                <p:embed/>
              </p:oleObj>
            </a:graphicData>
          </a:graphic>
        </p:graphicFrame>
        <p:graphicFrame>
          <p:nvGraphicFramePr>
            <p:cNvPr id="8199" name="Object 7"/>
            <p:cNvGraphicFramePr>
              <a:graphicFrameLocks noChangeAspect="1"/>
            </p:cNvGraphicFramePr>
            <p:nvPr/>
          </p:nvGraphicFramePr>
          <p:xfrm>
            <a:off x="6268337" y="5157171"/>
            <a:ext cx="1149350" cy="676275"/>
          </p:xfrm>
          <a:graphic>
            <a:graphicData uri="http://schemas.openxmlformats.org/presentationml/2006/ole">
              <p:oleObj spid="_x0000_s120837" name="Equation" r:id="rId8" imgW="583947" imgH="342751" progId="Equation.3">
                <p:embed/>
              </p:oleObj>
            </a:graphicData>
          </a:graphic>
        </p:graphicFrame>
        <p:graphicFrame>
          <p:nvGraphicFramePr>
            <p:cNvPr id="8200" name="Object 8"/>
            <p:cNvGraphicFramePr>
              <a:graphicFrameLocks noChangeAspect="1"/>
            </p:cNvGraphicFramePr>
            <p:nvPr/>
          </p:nvGraphicFramePr>
          <p:xfrm>
            <a:off x="6486156" y="5853113"/>
            <a:ext cx="723900" cy="625475"/>
          </p:xfrm>
          <a:graphic>
            <a:graphicData uri="http://schemas.openxmlformats.org/presentationml/2006/ole">
              <p:oleObj spid="_x0000_s120838" name="Equation" r:id="rId9" imgW="368140" imgH="317362" progId="Equation.3">
                <p:embed/>
              </p:oleObj>
            </a:graphicData>
          </a:graphic>
        </p:graphicFrame>
      </p:grp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431491" y="1270750"/>
          <a:ext cx="7006539" cy="24819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47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3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54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81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9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989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43687" y="3537751"/>
            <a:ext cx="2500313" cy="1682940"/>
            <a:chOff x="6046549" y="1233052"/>
            <a:chExt cx="2500313" cy="1682940"/>
          </a:xfrm>
        </p:grpSpPr>
        <p:grpSp>
          <p:nvGrpSpPr>
            <p:cNvPr id="24" name="Group 23"/>
            <p:cNvGrpSpPr/>
            <p:nvPr/>
          </p:nvGrpSpPr>
          <p:grpSpPr>
            <a:xfrm>
              <a:off x="6046549" y="1233052"/>
              <a:ext cx="2500313" cy="1682940"/>
              <a:chOff x="6046549" y="1233052"/>
              <a:chExt cx="2500313" cy="168294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6046549" y="1301504"/>
                <a:ext cx="2500313" cy="1614488"/>
                <a:chOff x="609602" y="1425323"/>
                <a:chExt cx="2500313" cy="161448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2" y="1425323"/>
                  <a:ext cx="2500313" cy="1614488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1861930" y="2054087"/>
                  <a:ext cx="3946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g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*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6685807" y="1460662"/>
                <a:ext cx="288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265717" y="1233052"/>
                <a:ext cx="346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k’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828312" y="2517570"/>
              <a:ext cx="303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88332" y="2671948"/>
              <a:ext cx="237507" cy="237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26899"/>
            <a:ext cx="500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  Probability of </a:t>
            </a:r>
            <a:r>
              <a:rPr lang="en-US" sz="2000" dirty="0" smtClean="0">
                <a:solidFill>
                  <a:srgbClr val="C10B59"/>
                </a:solidFill>
              </a:rPr>
              <a:t>inelastic</a:t>
            </a:r>
            <a:r>
              <a:rPr lang="en-US" sz="2000" dirty="0" smtClean="0"/>
              <a:t> interaction: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Proton: Formalism</a:t>
            </a:r>
            <a:endParaRPr lang="en-US" sz="3500" dirty="0"/>
          </a:p>
        </p:txBody>
      </p:sp>
      <p:sp>
        <p:nvSpPr>
          <p:cNvPr id="41" name="Rectangle 40"/>
          <p:cNvSpPr/>
          <p:nvPr/>
        </p:nvSpPr>
        <p:spPr>
          <a:xfrm>
            <a:off x="406126" y="4007198"/>
            <a:ext cx="195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What we measure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331715" y="4513716"/>
            <a:ext cx="5314550" cy="2031131"/>
            <a:chOff x="272338" y="1688311"/>
            <a:chExt cx="5314550" cy="2031131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/>
          </p:nvGraphicFramePr>
          <p:xfrm>
            <a:off x="442568" y="1688311"/>
            <a:ext cx="4634257" cy="697722"/>
          </p:xfrm>
          <a:graphic>
            <a:graphicData uri="http://schemas.openxmlformats.org/presentationml/2006/ole">
              <p:oleObj spid="_x0000_s8514" name="Equation" r:id="rId4" imgW="2108200" imgH="317500" progId="Equation.3">
                <p:embed/>
              </p:oleObj>
            </a:graphicData>
          </a:graphic>
        </p:graphicFrame>
        <p:sp>
          <p:nvSpPr>
            <p:cNvPr id="52" name="Rectangle 51"/>
            <p:cNvSpPr/>
            <p:nvPr/>
          </p:nvSpPr>
          <p:spPr>
            <a:xfrm>
              <a:off x="272338" y="3103889"/>
              <a:ext cx="334963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/>
                <a:t>Cross section for </a:t>
              </a:r>
              <a:r>
                <a:rPr lang="en-US" sz="1700" dirty="0" err="1" smtClean="0"/>
                <a:t>photoabsorption</a:t>
              </a:r>
              <a:r>
                <a:rPr lang="en-US" sz="1700" dirty="0" smtClean="0"/>
                <a:t> of </a:t>
              </a:r>
              <a:r>
                <a:rPr lang="en-US" sz="1700" dirty="0" smtClean="0">
                  <a:solidFill>
                    <a:srgbClr val="C10B59"/>
                  </a:solidFill>
                </a:rPr>
                <a:t>Transverse </a:t>
              </a:r>
              <a:r>
                <a:rPr lang="en-US" sz="1700" dirty="0" smtClean="0">
                  <a:solidFill>
                    <a:srgbClr val="C10B59"/>
                  </a:solidFill>
                  <a:latin typeface="Symbol" panose="05050102010706020507" pitchFamily="18" charset="2"/>
                </a:rPr>
                <a:t>g</a:t>
              </a:r>
              <a:r>
                <a:rPr lang="en-US" sz="1700" dirty="0" smtClean="0">
                  <a:solidFill>
                    <a:srgbClr val="C10B59"/>
                  </a:solidFill>
                </a:rPr>
                <a:t>*</a:t>
              </a:r>
              <a:r>
                <a:rPr lang="en-US" sz="1700" dirty="0" smtClean="0">
                  <a:solidFill>
                    <a:srgbClr val="FF0000"/>
                  </a:solidFill>
                </a:rPr>
                <a:t> </a:t>
              </a:r>
              <a:r>
                <a:rPr lang="en-US" sz="1700" dirty="0" smtClean="0"/>
                <a:t>(</a:t>
              </a:r>
              <a:r>
                <a:rPr lang="en-US" sz="1700" dirty="0" err="1" smtClean="0"/>
                <a:t>helicity</a:t>
              </a:r>
              <a:r>
                <a:rPr lang="en-US" sz="1700" dirty="0" smtClean="0"/>
                <a:t> +/- 1)</a:t>
              </a:r>
              <a:endParaRPr lang="en-US" sz="17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87589" y="2462585"/>
              <a:ext cx="3299299" cy="61555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700" dirty="0" smtClean="0"/>
                <a:t>Cross section for </a:t>
              </a:r>
              <a:r>
                <a:rPr lang="en-US" sz="1700" dirty="0" err="1" smtClean="0"/>
                <a:t>photoabsorption</a:t>
              </a:r>
              <a:r>
                <a:rPr lang="en-US" sz="1700" dirty="0" smtClean="0"/>
                <a:t> of </a:t>
              </a:r>
              <a:r>
                <a:rPr lang="en-US" sz="1700" dirty="0" smtClean="0">
                  <a:solidFill>
                    <a:srgbClr val="C10B59"/>
                  </a:solidFill>
                </a:rPr>
                <a:t>Longitudinal </a:t>
              </a:r>
              <a:r>
                <a:rPr lang="en-US" sz="1700" dirty="0" smtClean="0">
                  <a:solidFill>
                    <a:srgbClr val="C10B59"/>
                  </a:solidFill>
                  <a:latin typeface="Symbol" panose="05050102010706020507" pitchFamily="18" charset="2"/>
                </a:rPr>
                <a:t>g</a:t>
              </a:r>
              <a:r>
                <a:rPr lang="en-US" sz="1700" dirty="0" smtClean="0">
                  <a:solidFill>
                    <a:srgbClr val="C10B59"/>
                  </a:solidFill>
                </a:rPr>
                <a:t>*</a:t>
              </a:r>
              <a:r>
                <a:rPr lang="en-US" sz="1700" dirty="0" smtClean="0">
                  <a:solidFill>
                    <a:srgbClr val="FF0000"/>
                  </a:solidFill>
                </a:rPr>
                <a:t> </a:t>
              </a:r>
              <a:r>
                <a:rPr lang="en-US" sz="1700" dirty="0" smtClean="0"/>
                <a:t>(</a:t>
              </a:r>
              <a:r>
                <a:rPr lang="en-US" sz="1700" dirty="0" err="1" smtClean="0"/>
                <a:t>helicity</a:t>
              </a:r>
              <a:r>
                <a:rPr lang="en-US" sz="1700" dirty="0" smtClean="0"/>
                <a:t> 0)</a:t>
              </a:r>
              <a:endParaRPr lang="en-US" sz="1700" dirty="0"/>
            </a:p>
          </p:txBody>
        </p:sp>
        <p:cxnSp>
          <p:nvCxnSpPr>
            <p:cNvPr id="34" name="Straight Arrow Connector 33"/>
            <p:cNvCxnSpPr>
              <a:endCxn id="52" idx="0"/>
            </p:cNvCxnSpPr>
            <p:nvPr/>
          </p:nvCxnSpPr>
          <p:spPr>
            <a:xfrm>
              <a:off x="1742127" y="2265210"/>
              <a:ext cx="205029" cy="838679"/>
            </a:xfrm>
            <a:prstGeom prst="straightConnector1">
              <a:avLst/>
            </a:prstGeom>
            <a:ln>
              <a:solidFill>
                <a:srgbClr val="C10B5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902187" y="2265210"/>
              <a:ext cx="163773" cy="259305"/>
            </a:xfrm>
            <a:prstGeom prst="straightConnector1">
              <a:avLst/>
            </a:prstGeom>
            <a:ln>
              <a:solidFill>
                <a:srgbClr val="C10B5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06701" y="1275600"/>
            <a:ext cx="6905142" cy="2471738"/>
            <a:chOff x="874826" y="4006850"/>
            <a:chExt cx="6905142" cy="2471738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62999" t="74402" r="26253" b="12825"/>
            <a:stretch>
              <a:fillRect/>
            </a:stretch>
          </p:blipFill>
          <p:spPr bwMode="auto">
            <a:xfrm>
              <a:off x="1056918" y="5142025"/>
              <a:ext cx="1048829" cy="700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69574" r="40194" b="23963"/>
            <a:stretch>
              <a:fillRect/>
            </a:stretch>
          </p:blipFill>
          <p:spPr bwMode="auto">
            <a:xfrm>
              <a:off x="876807" y="4667015"/>
              <a:ext cx="2261291" cy="349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76037" r="52530" b="12825"/>
            <a:stretch>
              <a:fillRect/>
            </a:stretch>
          </p:blipFill>
          <p:spPr bwMode="auto">
            <a:xfrm>
              <a:off x="1007439" y="5854545"/>
              <a:ext cx="1088057" cy="61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6320" t="61201" r="40194" b="31487"/>
            <a:stretch>
              <a:fillRect/>
            </a:stretch>
          </p:blipFill>
          <p:spPr bwMode="auto">
            <a:xfrm>
              <a:off x="874826" y="4093054"/>
              <a:ext cx="2200175" cy="385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3206351" y="4015114"/>
              <a:ext cx="2416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four-momentum transfer squared</a:t>
              </a:r>
              <a:endParaRPr lang="en-US" sz="1600" dirty="0"/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6336931" y="4006850"/>
            <a:ext cx="1149350" cy="576263"/>
          </p:xfrm>
          <a:graphic>
            <a:graphicData uri="http://schemas.openxmlformats.org/presentationml/2006/ole">
              <p:oleObj spid="_x0000_s8515" name="Equation" r:id="rId6" imgW="583947" imgH="291973" progId="Equation.3">
                <p:embed/>
              </p:oleObj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3192496" y="4570037"/>
              <a:ext cx="2907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invariant mass of produced </a:t>
              </a:r>
              <a:r>
                <a:rPr lang="en-US" sz="1600" dirty="0" err="1" smtClean="0"/>
                <a:t>hadronic</a:t>
              </a:r>
              <a:r>
                <a:rPr lang="en-US" sz="1600" dirty="0" smtClean="0"/>
                <a:t> system squared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78641" y="5316198"/>
              <a:ext cx="958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Bjorken</a:t>
              </a:r>
              <a:r>
                <a:rPr lang="en-US" sz="1600" dirty="0" smtClean="0"/>
                <a:t> x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64789" y="5967360"/>
              <a:ext cx="1073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inelasticity</a:t>
              </a:r>
              <a:endParaRPr lang="en-US" sz="1600" dirty="0"/>
            </a:p>
          </p:txBody>
        </p:sp>
        <p:graphicFrame>
          <p:nvGraphicFramePr>
            <p:cNvPr id="8198" name="Object 6"/>
            <p:cNvGraphicFramePr>
              <a:graphicFrameLocks noChangeAspect="1"/>
            </p:cNvGraphicFramePr>
            <p:nvPr/>
          </p:nvGraphicFramePr>
          <p:xfrm>
            <a:off x="5779718" y="4649788"/>
            <a:ext cx="2000250" cy="401637"/>
          </p:xfrm>
          <a:graphic>
            <a:graphicData uri="http://schemas.openxmlformats.org/presentationml/2006/ole">
              <p:oleObj spid="_x0000_s8516" name="Equation" r:id="rId7" imgW="1016000" imgH="203200" progId="Equation.3">
                <p:embed/>
              </p:oleObj>
            </a:graphicData>
          </a:graphic>
        </p:graphicFrame>
        <p:graphicFrame>
          <p:nvGraphicFramePr>
            <p:cNvPr id="8199" name="Object 7"/>
            <p:cNvGraphicFramePr>
              <a:graphicFrameLocks noChangeAspect="1"/>
            </p:cNvGraphicFramePr>
            <p:nvPr/>
          </p:nvGraphicFramePr>
          <p:xfrm>
            <a:off x="6268337" y="5157171"/>
            <a:ext cx="1149350" cy="676275"/>
          </p:xfrm>
          <a:graphic>
            <a:graphicData uri="http://schemas.openxmlformats.org/presentationml/2006/ole">
              <p:oleObj spid="_x0000_s8517" name="Equation" r:id="rId8" imgW="583947" imgH="342751" progId="Equation.3">
                <p:embed/>
              </p:oleObj>
            </a:graphicData>
          </a:graphic>
        </p:graphicFrame>
        <p:graphicFrame>
          <p:nvGraphicFramePr>
            <p:cNvPr id="8200" name="Object 8"/>
            <p:cNvGraphicFramePr>
              <a:graphicFrameLocks noChangeAspect="1"/>
            </p:cNvGraphicFramePr>
            <p:nvPr/>
          </p:nvGraphicFramePr>
          <p:xfrm>
            <a:off x="6486156" y="5853113"/>
            <a:ext cx="723900" cy="625475"/>
          </p:xfrm>
          <a:graphic>
            <a:graphicData uri="http://schemas.openxmlformats.org/presentationml/2006/ole">
              <p:oleObj spid="_x0000_s8518" name="Equation" r:id="rId9" imgW="368140" imgH="317362" progId="Equation.3">
                <p:embed/>
              </p:oleObj>
            </a:graphicData>
          </a:graphic>
        </p:graphicFrame>
      </p:grp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431491" y="1270750"/>
          <a:ext cx="7006539" cy="24819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47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3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54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81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5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9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5770991" y="5255706"/>
          <a:ext cx="3154646" cy="1426461"/>
        </p:xfrm>
        <a:graphic>
          <a:graphicData uri="http://schemas.openxmlformats.org/presentationml/2006/ole">
            <p:oleObj spid="_x0000_s8519" name="Equation" r:id="rId10" imgW="1345616" imgH="634725" progId="Equation.3">
              <p:embed/>
            </p:oleObj>
          </a:graphicData>
        </a:graphic>
      </p:graphicFrame>
      <p:cxnSp>
        <p:nvCxnSpPr>
          <p:cNvPr id="48" name="Straight Arrow Connector 47"/>
          <p:cNvCxnSpPr/>
          <p:nvPr/>
        </p:nvCxnSpPr>
        <p:spPr>
          <a:xfrm flipV="1">
            <a:off x="5874327" y="5001491"/>
            <a:ext cx="0" cy="277091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140035" y="4336473"/>
            <a:ext cx="171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Flux of transverse virtual photons</a:t>
            </a:r>
            <a:endParaRPr lang="en-US" sz="16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5555673" y="6345382"/>
            <a:ext cx="263236" cy="41563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51562" y="6027003"/>
            <a:ext cx="234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Relative flux of longitudinal virtual photons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41989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6643687" y="494301"/>
            <a:ext cx="2500313" cy="1682940"/>
            <a:chOff x="6046549" y="1233052"/>
            <a:chExt cx="2500313" cy="1682940"/>
          </a:xfrm>
        </p:grpSpPr>
        <p:grpSp>
          <p:nvGrpSpPr>
            <p:cNvPr id="23" name="Group 23"/>
            <p:cNvGrpSpPr/>
            <p:nvPr/>
          </p:nvGrpSpPr>
          <p:grpSpPr>
            <a:xfrm>
              <a:off x="6046549" y="1233052"/>
              <a:ext cx="2500313" cy="1682940"/>
              <a:chOff x="6046549" y="1233052"/>
              <a:chExt cx="2500313" cy="1682940"/>
            </a:xfrm>
          </p:grpSpPr>
          <p:grpSp>
            <p:nvGrpSpPr>
              <p:cNvPr id="28" name="Group 24"/>
              <p:cNvGrpSpPr/>
              <p:nvPr/>
            </p:nvGrpSpPr>
            <p:grpSpPr>
              <a:xfrm>
                <a:off x="6046549" y="1301504"/>
                <a:ext cx="2500313" cy="1614488"/>
                <a:chOff x="609602" y="1425323"/>
                <a:chExt cx="2500313" cy="161448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2" y="1425323"/>
                  <a:ext cx="2500313" cy="1614488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1861930" y="2054087"/>
                  <a:ext cx="3946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g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*</a:t>
                  </a: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6685807" y="1460662"/>
                <a:ext cx="288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265717" y="1233052"/>
                <a:ext cx="346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k’</a:t>
                </a:r>
                <a:endParaRPr lang="en-US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828312" y="2517570"/>
              <a:ext cx="303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88332" y="2671948"/>
              <a:ext cx="237507" cy="2375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26899"/>
            <a:ext cx="500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  Probability of </a:t>
            </a:r>
            <a:r>
              <a:rPr lang="en-US" sz="2000" dirty="0" smtClean="0">
                <a:solidFill>
                  <a:srgbClr val="C10B59"/>
                </a:solidFill>
              </a:rPr>
              <a:t>inelastic</a:t>
            </a:r>
            <a:r>
              <a:rPr lang="en-US" sz="2000" dirty="0" smtClean="0"/>
              <a:t> interaction:</a:t>
            </a:r>
            <a:endParaRPr lang="en-US" sz="2000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456176" y="1959749"/>
          <a:ext cx="6793951" cy="849244"/>
        </p:xfrm>
        <a:graphic>
          <a:graphicData uri="http://schemas.openxmlformats.org/presentationml/2006/ole">
            <p:oleObj spid="_x0000_s50287" name="Equation" r:id="rId4" imgW="3251200" imgH="406400" progId="Equation.3">
              <p:embed/>
            </p:oleObj>
          </a:graphicData>
        </a:graphic>
      </p:graphicFrame>
      <p:sp>
        <p:nvSpPr>
          <p:cNvPr id="54" name="Rectangle 53"/>
          <p:cNvSpPr/>
          <p:nvPr/>
        </p:nvSpPr>
        <p:spPr>
          <a:xfrm>
            <a:off x="410171" y="1275708"/>
            <a:ext cx="2448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In QFT we can calculate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653883" y="5613082"/>
          <a:ext cx="6503988" cy="835025"/>
        </p:xfrm>
        <a:graphic>
          <a:graphicData uri="http://schemas.openxmlformats.org/presentationml/2006/ole">
            <p:oleObj spid="_x0000_s50288" name="Equation" r:id="rId5" imgW="2768600" imgH="355600" progId="Equation.3">
              <p:embed/>
            </p:oleObj>
          </a:graphicData>
        </a:graphic>
      </p:graphicFrame>
      <p:sp>
        <p:nvSpPr>
          <p:cNvPr id="56" name="Rectangle 55"/>
          <p:cNvSpPr/>
          <p:nvPr/>
        </p:nvSpPr>
        <p:spPr>
          <a:xfrm>
            <a:off x="153131" y="4785513"/>
            <a:ext cx="8690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Connection between </a:t>
            </a:r>
            <a:r>
              <a:rPr lang="en-US" u="sng" dirty="0" err="1" smtClean="0">
                <a:solidFill>
                  <a:srgbClr val="000000"/>
                </a:solidFill>
              </a:rPr>
              <a:t>photoabsorption</a:t>
            </a:r>
            <a:r>
              <a:rPr lang="en-US" u="sng" dirty="0" smtClean="0">
                <a:solidFill>
                  <a:srgbClr val="000000"/>
                </a:solidFill>
              </a:rPr>
              <a:t> cross sections that we can measure and structure functions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 cstate="print"/>
          <a:srcRect l="26223" t="58582" r="25107" b="28358"/>
          <a:stretch>
            <a:fillRect/>
          </a:stretch>
        </p:blipFill>
        <p:spPr bwMode="auto">
          <a:xfrm>
            <a:off x="368501" y="4080686"/>
            <a:ext cx="4432769" cy="66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Proton: Formalism</a:t>
            </a:r>
            <a:endParaRPr lang="en-US" sz="3500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856096" y="2674961"/>
            <a:ext cx="177420" cy="327546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3331" y="3057099"/>
            <a:ext cx="159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leptonic</a:t>
            </a:r>
            <a:r>
              <a:rPr lang="en-US" dirty="0" smtClean="0"/>
              <a:t> tensor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42949" y="2497540"/>
            <a:ext cx="177421" cy="818866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58620" y="3373272"/>
            <a:ext cx="166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hadronic</a:t>
            </a:r>
            <a:r>
              <a:rPr lang="en-US" dirty="0" smtClean="0"/>
              <a:t> tensor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65630" y="2577047"/>
            <a:ext cx="42799" cy="796225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643687" y="2608371"/>
            <a:ext cx="102170" cy="394136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07967" y="2978411"/>
            <a:ext cx="279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agnetic structure function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835177" y="3355359"/>
            <a:ext cx="345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structure function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89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3276600"/>
            <a:ext cx="3657600" cy="698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2080" tIns="41040" rIns="82080" bIns="4104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817563" algn="l"/>
                <a:tab pos="1638300" algn="l"/>
                <a:tab pos="2459038" algn="l"/>
                <a:tab pos="3279775" algn="l"/>
                <a:tab pos="4100513" algn="l"/>
                <a:tab pos="4921250" algn="l"/>
                <a:tab pos="5741988" algn="l"/>
                <a:tab pos="6562725" algn="l"/>
                <a:tab pos="7383463" algn="l"/>
                <a:tab pos="8204200" algn="l"/>
                <a:tab pos="9024938" algn="l"/>
                <a:tab pos="9845675" algn="l"/>
                <a:tab pos="1066641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6" charset="2"/>
              </a:rPr>
              <a:t>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transverse flux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817563" algn="l"/>
                <a:tab pos="1638300" algn="l"/>
                <a:tab pos="2459038" algn="l"/>
                <a:tab pos="3279775" algn="l"/>
                <a:tab pos="4100513" algn="l"/>
                <a:tab pos="4921250" algn="l"/>
                <a:tab pos="5741988" algn="l"/>
                <a:tab pos="6562725" algn="l"/>
                <a:tab pos="7383463" algn="l"/>
                <a:tab pos="8204200" algn="l"/>
                <a:tab pos="9024938" algn="l"/>
                <a:tab pos="9845675" algn="l"/>
                <a:tab pos="1066641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Symbol" pitchFamily="16" charset="2"/>
              </a:rPr>
              <a:t>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= relative longitudinal flux</a:t>
            </a: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371475" y="2057400"/>
          <a:ext cx="3438525" cy="1008853"/>
        </p:xfrm>
        <a:graphic>
          <a:graphicData uri="http://schemas.openxmlformats.org/presentationml/2006/ole">
            <p:oleObj spid="_x0000_s222210" name="Equation" r:id="rId3" imgW="1079280" imgH="330120" progId="Equation.3">
              <p:embed/>
            </p:oleObj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974067" y="762000"/>
            <a:ext cx="5158266" cy="4191000"/>
            <a:chOff x="3733800" y="838200"/>
            <a:chExt cx="5158266" cy="4191000"/>
          </a:xfrm>
        </p:grpSpPr>
        <p:grpSp>
          <p:nvGrpSpPr>
            <p:cNvPr id="5" name="Group 35"/>
            <p:cNvGrpSpPr/>
            <p:nvPr/>
          </p:nvGrpSpPr>
          <p:grpSpPr>
            <a:xfrm>
              <a:off x="4953000" y="838200"/>
              <a:ext cx="3810000" cy="4191000"/>
              <a:chOff x="4953000" y="838200"/>
              <a:chExt cx="3810000" cy="4191000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398" t="27083" r="54319" b="15625"/>
              <a:stretch>
                <a:fillRect/>
              </a:stretch>
            </p:blipFill>
            <p:spPr bwMode="auto">
              <a:xfrm>
                <a:off x="4953000" y="838200"/>
                <a:ext cx="3810000" cy="419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5334000" y="1981200"/>
                <a:ext cx="3352800" cy="0"/>
              </a:xfrm>
              <a:prstGeom prst="line">
                <a:avLst/>
              </a:prstGeom>
              <a:ln>
                <a:solidFill>
                  <a:srgbClr val="00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Left Brace 12"/>
              <p:cNvSpPr/>
              <p:nvPr/>
            </p:nvSpPr>
            <p:spPr>
              <a:xfrm>
                <a:off x="8458200" y="1295400"/>
                <a:ext cx="152400" cy="685800"/>
              </a:xfrm>
              <a:prstGeom prst="leftBrace">
                <a:avLst/>
              </a:prstGeom>
              <a:ln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6" name="Object 8"/>
            <p:cNvGraphicFramePr>
              <a:graphicFrameLocks noChangeAspect="1"/>
            </p:cNvGraphicFramePr>
            <p:nvPr/>
          </p:nvGraphicFramePr>
          <p:xfrm>
            <a:off x="3805238" y="2144712"/>
            <a:ext cx="1071562" cy="446088"/>
          </p:xfrm>
          <a:graphic>
            <a:graphicData uri="http://schemas.openxmlformats.org/presentationml/2006/ole">
              <p:oleObj spid="_x0000_s222211" name="Equation" r:id="rId5" imgW="457200" imgH="190440" progId="Equation.3">
                <p:embed/>
              </p:oleObj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 flipH="1">
              <a:off x="4865133" y="1981200"/>
              <a:ext cx="468867" cy="304800"/>
            </a:xfrm>
            <a:prstGeom prst="straightConnector1">
              <a:avLst/>
            </a:prstGeom>
            <a:ln>
              <a:solidFill>
                <a:srgbClr val="C10B5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33800" y="252626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10B59"/>
                  </a:solidFill>
                  <a:latin typeface="Arial" pitchFamily="34" charset="0"/>
                  <a:cs typeface="Arial" pitchFamily="34" charset="0"/>
                </a:rPr>
                <a:t>intercept</a:t>
              </a:r>
              <a:endParaRPr lang="en-US" dirty="0">
                <a:solidFill>
                  <a:srgbClr val="C10B59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7462838" y="1371600"/>
            <a:ext cx="1071562" cy="446087"/>
          </p:xfrm>
          <a:graphic>
            <a:graphicData uri="http://schemas.openxmlformats.org/presentationml/2006/ole">
              <p:oleObj spid="_x0000_s222212" name="Equation" r:id="rId6" imgW="457200" imgH="190440" progId="Equation.3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 rot="16200000">
              <a:off x="8339350" y="1478066"/>
              <a:ext cx="7360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10B59"/>
                  </a:solidFill>
                  <a:latin typeface="Arial" pitchFamily="34" charset="0"/>
                  <a:cs typeface="Arial" pitchFamily="34" charset="0"/>
                </a:rPr>
                <a:t>slope</a:t>
              </a:r>
              <a:endParaRPr lang="en-US" dirty="0">
                <a:solidFill>
                  <a:srgbClr val="C10B5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" y="839450"/>
            <a:ext cx="5063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ea typeface="Luxi Sans" charset="0"/>
                <a:cs typeface="Luxi Sans" charset="0"/>
              </a:rPr>
              <a:t> </a:t>
            </a:r>
            <a:r>
              <a:rPr lang="en-US" sz="2000" dirty="0" smtClean="0">
                <a:ea typeface="Luxi Sans" charset="0"/>
                <a:cs typeface="Arial" pitchFamily="34" charset="0"/>
              </a:rPr>
              <a:t>The L &amp; T contributions are separated by performing a fit of the reduced cross section dependence with </a:t>
            </a:r>
            <a:r>
              <a:rPr lang="en-US" sz="2200" dirty="0" smtClean="0">
                <a:latin typeface="Symbol" pitchFamily="18" charset="2"/>
                <a:ea typeface="Luxi Sans" charset="0"/>
                <a:cs typeface="Luxi Sans" charset="0"/>
              </a:rPr>
              <a:t>e</a:t>
            </a:r>
            <a:r>
              <a:rPr lang="en-US" sz="2200" dirty="0" smtClean="0">
                <a:ea typeface="Luxi Sans" charset="0"/>
                <a:cs typeface="Luxi Sans" charset="0"/>
              </a:rPr>
              <a:t> </a:t>
            </a:r>
            <a:r>
              <a:rPr lang="en-US" sz="2200" dirty="0" smtClean="0">
                <a:ea typeface="Luxi Sans" charset="0"/>
                <a:cs typeface="Arial" pitchFamily="34" charset="0"/>
              </a:rPr>
              <a:t>at fixed x and Q</a:t>
            </a:r>
            <a:r>
              <a:rPr lang="en-US" sz="2200" baseline="30000" dirty="0" smtClean="0">
                <a:ea typeface="Luxi Sans" charset="0"/>
                <a:cs typeface="Arial" pitchFamily="34" charset="0"/>
              </a:rPr>
              <a:t>2</a:t>
            </a:r>
            <a:r>
              <a:rPr lang="en-US" sz="2200" dirty="0" smtClean="0">
                <a:ea typeface="Luxi Sans" charset="0"/>
                <a:cs typeface="Arial" pitchFamily="34" charset="0"/>
              </a:rPr>
              <a:t> </a:t>
            </a:r>
            <a:endParaRPr lang="en-US" sz="2200" baseline="30000" dirty="0">
              <a:ea typeface="Luxi Sans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4295507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à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 smtClean="0">
                <a:ea typeface="Luxi Sans" charset="0"/>
                <a:cs typeface="Arial" pitchFamily="34" charset="0"/>
              </a:rPr>
              <a:t> Requirements for precise L/T extractions: </a:t>
            </a:r>
            <a:endParaRPr lang="en-US" sz="2000" baseline="30000" dirty="0">
              <a:ea typeface="Luxi Sans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4848017"/>
            <a:ext cx="8686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 smtClean="0">
                <a:cs typeface="Arial" pitchFamily="34" charset="0"/>
              </a:rPr>
              <a:t>As many </a:t>
            </a:r>
            <a:r>
              <a:rPr lang="en-US" sz="2000" dirty="0" smtClean="0">
                <a:latin typeface="Symbol" pitchFamily="18" charset="2"/>
              </a:rPr>
              <a:t>e</a:t>
            </a:r>
            <a:r>
              <a:rPr lang="en-US" sz="2000" dirty="0" smtClean="0"/>
              <a:t> </a:t>
            </a:r>
            <a:r>
              <a:rPr lang="en-US" sz="2000" dirty="0" smtClean="0">
                <a:cs typeface="Arial" pitchFamily="34" charset="0"/>
              </a:rPr>
              <a:t>points as possible spanning a large interval from 0 to 1 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 </a:t>
            </a:r>
          </a:p>
          <a:p>
            <a:r>
              <a:rPr lang="en-US" sz="2000" dirty="0" smtClean="0">
                <a:cs typeface="Arial" pitchFamily="34" charset="0"/>
                <a:sym typeface="Wingdings" pitchFamily="2" charset="2"/>
              </a:rPr>
              <a:t>as many (E, E’, 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) settings as possible</a:t>
            </a:r>
          </a:p>
          <a:p>
            <a:endParaRPr lang="en-US" sz="500" i="1" dirty="0" smtClean="0">
              <a:solidFill>
                <a:srgbClr val="CC5076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Very good control of point-to-point </a:t>
            </a:r>
            <a:r>
              <a:rPr lang="en-US" sz="2000" dirty="0" err="1" smtClean="0">
                <a:cs typeface="Arial" pitchFamily="34" charset="0"/>
                <a:sym typeface="Wingdings" pitchFamily="2" charset="2"/>
              </a:rPr>
              <a:t>systematics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  1-2 % on the reduced cross section translates into 10-15 % on F</a:t>
            </a:r>
            <a:r>
              <a:rPr lang="en-US" sz="2000" baseline="-25000" dirty="0" smtClean="0">
                <a:cs typeface="Arial" pitchFamily="34" charset="0"/>
                <a:sym typeface="Wingdings" pitchFamily="2" charset="2"/>
              </a:rPr>
              <a:t>L</a:t>
            </a:r>
            <a:endParaRPr lang="en-US" sz="2000" baseline="-25000" dirty="0"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0462" y="6260858"/>
            <a:ext cx="4711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a typeface="Luxi Sans" charset="0"/>
                <a:cs typeface="Arial" pitchFamily="34" charset="0"/>
              </a:rPr>
              <a:t>L/Ts needed in order to access F</a:t>
            </a:r>
            <a:r>
              <a:rPr lang="en-US" sz="2200" b="1" baseline="-25000" dirty="0" smtClean="0">
                <a:ea typeface="Luxi Sans" charset="0"/>
                <a:cs typeface="Arial" pitchFamily="34" charset="0"/>
              </a:rPr>
              <a:t>L</a:t>
            </a:r>
            <a:r>
              <a:rPr lang="en-US" sz="2200" b="1" dirty="0" smtClean="0">
                <a:ea typeface="Luxi Sans" charset="0"/>
                <a:cs typeface="Arial" pitchFamily="34" charset="0"/>
              </a:rPr>
              <a:t>, F</a:t>
            </a:r>
            <a:r>
              <a:rPr lang="en-US" sz="2200" b="1" baseline="-25000" dirty="0" smtClean="0">
                <a:ea typeface="Luxi Sans" charset="0"/>
                <a:cs typeface="Arial" pitchFamily="34" charset="0"/>
              </a:rPr>
              <a:t>1</a:t>
            </a:r>
            <a:r>
              <a:rPr lang="en-US" sz="2200" b="1" dirty="0" smtClean="0">
                <a:ea typeface="Luxi Sans" charset="0"/>
                <a:cs typeface="Arial" pitchFamily="34" charset="0"/>
              </a:rPr>
              <a:t>, F</a:t>
            </a:r>
            <a:r>
              <a:rPr lang="en-US" sz="2200" b="1" baseline="-25000" dirty="0" smtClean="0">
                <a:ea typeface="Luxi Sans" charset="0"/>
                <a:cs typeface="Arial" pitchFamily="34" charset="0"/>
              </a:rPr>
              <a:t>2</a:t>
            </a:r>
            <a:endParaRPr lang="en-US" sz="2200" b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Proton: Formalism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26899"/>
            <a:ext cx="500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  Probability of </a:t>
            </a:r>
            <a:r>
              <a:rPr lang="en-US" sz="2000" dirty="0" smtClean="0">
                <a:solidFill>
                  <a:srgbClr val="C10B59"/>
                </a:solidFill>
              </a:rPr>
              <a:t>inelastic </a:t>
            </a:r>
            <a:r>
              <a:rPr lang="en-US" sz="2000" dirty="0" smtClean="0"/>
              <a:t>interaction: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Proton: Formalism</a:t>
            </a:r>
            <a:endParaRPr lang="en-US" sz="3500" dirty="0"/>
          </a:p>
        </p:txBody>
      </p:sp>
      <p:sp>
        <p:nvSpPr>
          <p:cNvPr id="23" name="TextBox 22"/>
          <p:cNvSpPr txBox="1"/>
          <p:nvPr/>
        </p:nvSpPr>
        <p:spPr>
          <a:xfrm>
            <a:off x="327546" y="1119115"/>
            <a:ext cx="793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another boson that could couple to point-like constituents inside nucleons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53368" y="3413584"/>
            <a:ext cx="7030239" cy="2937817"/>
            <a:chOff x="600497" y="2797792"/>
            <a:chExt cx="7478978" cy="3125337"/>
          </a:xfrm>
        </p:grpSpPr>
        <p:grpSp>
          <p:nvGrpSpPr>
            <p:cNvPr id="25" name="Group 24"/>
            <p:cNvGrpSpPr/>
            <p:nvPr/>
          </p:nvGrpSpPr>
          <p:grpSpPr>
            <a:xfrm>
              <a:off x="600497" y="2797792"/>
              <a:ext cx="7478978" cy="3125337"/>
              <a:chOff x="600497" y="2797792"/>
              <a:chExt cx="7478978" cy="3125337"/>
            </a:xfrm>
          </p:grpSpPr>
          <p:pic>
            <p:nvPicPr>
              <p:cNvPr id="4915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0349" t="52052" r="22379" b="5224"/>
              <a:stretch>
                <a:fillRect/>
              </a:stretch>
            </p:blipFill>
            <p:spPr bwMode="auto">
              <a:xfrm>
                <a:off x="600497" y="2797792"/>
                <a:ext cx="7451677" cy="3125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7751928" y="5581934"/>
                <a:ext cx="327547" cy="3138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655093" y="5773003"/>
              <a:ext cx="0" cy="1091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639740" y="1561101"/>
            <a:ext cx="2500313" cy="1682940"/>
            <a:chOff x="4639740" y="1547453"/>
            <a:chExt cx="2500313" cy="1682940"/>
          </a:xfrm>
        </p:grpSpPr>
        <p:grpSp>
          <p:nvGrpSpPr>
            <p:cNvPr id="60" name="Group 59"/>
            <p:cNvGrpSpPr/>
            <p:nvPr/>
          </p:nvGrpSpPr>
          <p:grpSpPr>
            <a:xfrm>
              <a:off x="4639740" y="1547453"/>
              <a:ext cx="2500313" cy="1682940"/>
              <a:chOff x="4639740" y="1547453"/>
              <a:chExt cx="2500313" cy="168294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639740" y="1547453"/>
                <a:ext cx="2500313" cy="1682940"/>
                <a:chOff x="6046549" y="1233052"/>
                <a:chExt cx="2500313" cy="1682940"/>
              </a:xfrm>
            </p:grpSpPr>
            <p:grpSp>
              <p:nvGrpSpPr>
                <p:cNvPr id="42" name="Group 23"/>
                <p:cNvGrpSpPr/>
                <p:nvPr/>
              </p:nvGrpSpPr>
              <p:grpSpPr>
                <a:xfrm>
                  <a:off x="6046549" y="1233052"/>
                  <a:ext cx="2500313" cy="1682940"/>
                  <a:chOff x="6046549" y="1233052"/>
                  <a:chExt cx="2500313" cy="1682940"/>
                </a:xfrm>
              </p:grpSpPr>
              <p:grpSp>
                <p:nvGrpSpPr>
                  <p:cNvPr id="45" name="Group 24"/>
                  <p:cNvGrpSpPr/>
                  <p:nvPr/>
                </p:nvGrpSpPr>
                <p:grpSpPr>
                  <a:xfrm>
                    <a:off x="6046549" y="1301504"/>
                    <a:ext cx="2500313" cy="1614488"/>
                    <a:chOff x="609602" y="1425323"/>
                    <a:chExt cx="2500313" cy="1614488"/>
                  </a:xfrm>
                </p:grpSpPr>
                <p:pic>
                  <p:nvPicPr>
                    <p:cNvPr id="57" name="Picture 56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=""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602" y="1425323"/>
                      <a:ext cx="2500313" cy="16144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1883877" y="2083347"/>
                      <a:ext cx="325730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Z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685807" y="1460662"/>
                    <a:ext cx="28886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k</a:t>
                    </a:r>
                    <a:endParaRPr lang="en-US" dirty="0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265717" y="1233052"/>
                    <a:ext cx="34657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k’</a:t>
                    </a:r>
                    <a:endParaRPr lang="en-US" dirty="0"/>
                  </a:p>
                </p:txBody>
              </p:sp>
            </p:grpSp>
            <p:sp>
              <p:nvSpPr>
                <p:cNvPr id="43" name="TextBox 42"/>
                <p:cNvSpPr txBox="1"/>
                <p:nvPr/>
              </p:nvSpPr>
              <p:spPr>
                <a:xfrm>
                  <a:off x="6828312" y="2517570"/>
                  <a:ext cx="30328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</a:t>
                  </a:r>
                  <a:endParaRPr lang="en-US" dirty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588332" y="2671948"/>
                  <a:ext cx="237507" cy="2375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 rot="-1140000">
                <a:off x="5727064" y="2227548"/>
                <a:ext cx="235851" cy="5193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>
              <a:endCxn id="59" idx="4"/>
            </p:cNvCxnSpPr>
            <p:nvPr/>
          </p:nvCxnSpPr>
          <p:spPr>
            <a:xfrm>
              <a:off x="5804335" y="2249011"/>
              <a:ext cx="125202" cy="48376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/>
          <p:cNvSpPr/>
          <p:nvPr/>
        </p:nvSpPr>
        <p:spPr>
          <a:xfrm>
            <a:off x="5540991" y="2442949"/>
            <a:ext cx="177421" cy="1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307412" y="1545179"/>
            <a:ext cx="2500313" cy="1682940"/>
            <a:chOff x="1307412" y="1572475"/>
            <a:chExt cx="2500313" cy="1682940"/>
          </a:xfrm>
        </p:grpSpPr>
        <p:grpSp>
          <p:nvGrpSpPr>
            <p:cNvPr id="31" name="Group 30"/>
            <p:cNvGrpSpPr/>
            <p:nvPr/>
          </p:nvGrpSpPr>
          <p:grpSpPr>
            <a:xfrm>
              <a:off x="1307412" y="1572475"/>
              <a:ext cx="2500313" cy="1682940"/>
              <a:chOff x="6046549" y="1233052"/>
              <a:chExt cx="2500313" cy="1682940"/>
            </a:xfrm>
          </p:grpSpPr>
          <p:grpSp>
            <p:nvGrpSpPr>
              <p:cNvPr id="32" name="Group 23"/>
              <p:cNvGrpSpPr/>
              <p:nvPr/>
            </p:nvGrpSpPr>
            <p:grpSpPr>
              <a:xfrm>
                <a:off x="6046549" y="1233052"/>
                <a:ext cx="2500313" cy="1682940"/>
                <a:chOff x="6046549" y="1233052"/>
                <a:chExt cx="2500313" cy="1682940"/>
              </a:xfrm>
            </p:grpSpPr>
            <p:grpSp>
              <p:nvGrpSpPr>
                <p:cNvPr id="35" name="Group 24"/>
                <p:cNvGrpSpPr/>
                <p:nvPr/>
              </p:nvGrpSpPr>
              <p:grpSpPr>
                <a:xfrm>
                  <a:off x="6046549" y="1301504"/>
                  <a:ext cx="2500313" cy="1614488"/>
                  <a:chOff x="609602" y="1425323"/>
                  <a:chExt cx="2500313" cy="1614488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9602" y="1425323"/>
                    <a:ext cx="2500313" cy="1614488"/>
                  </a:xfrm>
                  <a:prstGeom prst="rect">
                    <a:avLst/>
                  </a:prstGeom>
                </p:spPr>
              </p:pic>
              <p:sp>
                <p:nvSpPr>
                  <p:cNvPr id="39" name="Rectangle 38"/>
                  <p:cNvSpPr/>
                  <p:nvPr/>
                </p:nvSpPr>
                <p:spPr>
                  <a:xfrm>
                    <a:off x="1861930" y="2054087"/>
                    <a:ext cx="39466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rPr>
                      <a:t>g</a:t>
                    </a:r>
                    <a:r>
                      <a:rPr lang="en-US" dirty="0">
                        <a:solidFill>
                          <a:srgbClr val="FF0000"/>
                        </a:solidFill>
                      </a:rPr>
                      <a:t>*</a:t>
                    </a:r>
                  </a:p>
                </p:txBody>
              </p: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6685807" y="1460662"/>
                  <a:ext cx="28886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265717" y="1233052"/>
                  <a:ext cx="34657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k’</a:t>
                  </a:r>
                  <a:endParaRPr lang="en-US" dirty="0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6828312" y="2517570"/>
                <a:ext cx="3032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</a:t>
                </a: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588332" y="2671948"/>
                <a:ext cx="237507" cy="2375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 rot="-1560000">
              <a:off x="2238233" y="2402006"/>
              <a:ext cx="204717" cy="286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1989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0" y="545068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Is the proton elementary?    </a:t>
            </a:r>
            <a:r>
              <a:rPr lang="en-US" sz="2000" dirty="0" smtClean="0">
                <a:solidFill>
                  <a:srgbClr val="C10B59"/>
                </a:solidFill>
              </a:rPr>
              <a:t>No!</a:t>
            </a:r>
            <a:endParaRPr lang="en-US" sz="2000" dirty="0">
              <a:solidFill>
                <a:srgbClr val="C10B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Point-Like Constituents Inside Proton with Spin ½ </a:t>
            </a:r>
            <a:endParaRPr lang="en-US" sz="35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38400"/>
            <a:ext cx="2667000" cy="27965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8534" y="5265762"/>
            <a:ext cx="372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point-like constituents were spin zero particles, we would expect F</a:t>
            </a:r>
            <a:r>
              <a:rPr lang="en-US" baseline="-25000" dirty="0" smtClean="0"/>
              <a:t>1</a:t>
            </a:r>
            <a:r>
              <a:rPr lang="en-US" dirty="0" smtClean="0"/>
              <a:t> to be zero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9296" y="5274663"/>
            <a:ext cx="406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tructure “looks the same” even as the probe’s resolution is increased more and more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1000" y="2440381"/>
            <a:ext cx="4168567" cy="2665019"/>
            <a:chOff x="485878" y="2362200"/>
            <a:chExt cx="4168567" cy="2665019"/>
          </a:xfrm>
        </p:grpSpPr>
        <p:grpSp>
          <p:nvGrpSpPr>
            <p:cNvPr id="18" name="Group 8"/>
            <p:cNvGrpSpPr/>
            <p:nvPr/>
          </p:nvGrpSpPr>
          <p:grpSpPr>
            <a:xfrm>
              <a:off x="485878" y="2362200"/>
              <a:ext cx="4168567" cy="2665019"/>
              <a:chOff x="381000" y="2971800"/>
              <a:chExt cx="4342257" cy="277606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2971800"/>
                <a:ext cx="4342257" cy="277606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219200" y="4800600"/>
                <a:ext cx="227523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v</a:t>
                </a:r>
                <a:r>
                  <a:rPr lang="en-US" sz="1400" i="1" dirty="0" smtClean="0"/>
                  <a:t>ery similar behavior for F</a:t>
                </a:r>
                <a:r>
                  <a:rPr lang="en-US" sz="1400" i="1" baseline="-25000" dirty="0" smtClean="0"/>
                  <a:t>1</a:t>
                </a:r>
                <a:endParaRPr lang="en-US" sz="1400" i="1" baseline="-25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087127" y="2861846"/>
              <a:ext cx="24086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10B59"/>
                  </a:solidFill>
                </a:rPr>
                <a:t>s</a:t>
              </a:r>
              <a:r>
                <a:rPr lang="en-US" sz="1600" dirty="0" smtClean="0">
                  <a:solidFill>
                    <a:srgbClr val="C10B59"/>
                  </a:solidFill>
                </a:rPr>
                <a:t>caling: no Q</a:t>
              </a:r>
              <a:r>
                <a:rPr lang="en-US" sz="1600" baseline="30000" dirty="0" smtClean="0">
                  <a:solidFill>
                    <a:srgbClr val="C10B59"/>
                  </a:solidFill>
                </a:rPr>
                <a:t>2</a:t>
              </a:r>
              <a:r>
                <a:rPr lang="en-US" sz="1600" dirty="0" smtClean="0">
                  <a:solidFill>
                    <a:srgbClr val="C10B59"/>
                  </a:solidFill>
                </a:rPr>
                <a:t> dependence</a:t>
              </a:r>
              <a:endParaRPr lang="en-US" sz="1600" dirty="0">
                <a:solidFill>
                  <a:srgbClr val="C10B59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0936" y="1752600"/>
            <a:ext cx="824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10B59"/>
                </a:solidFill>
              </a:rPr>
              <a:t>F</a:t>
            </a:r>
            <a:r>
              <a:rPr lang="en-US" baseline="-25000" dirty="0" smtClean="0">
                <a:solidFill>
                  <a:srgbClr val="C10B59"/>
                </a:solidFill>
              </a:rPr>
              <a:t>1</a:t>
            </a:r>
            <a:r>
              <a:rPr lang="en-US" dirty="0" smtClean="0">
                <a:solidFill>
                  <a:srgbClr val="C10B59"/>
                </a:solidFill>
              </a:rPr>
              <a:t>, F</a:t>
            </a:r>
            <a:r>
              <a:rPr lang="en-US" baseline="-25000" dirty="0" smtClean="0">
                <a:solidFill>
                  <a:srgbClr val="C10B59"/>
                </a:solidFill>
              </a:rPr>
              <a:t>2</a:t>
            </a:r>
            <a:r>
              <a:rPr lang="en-US" dirty="0" smtClean="0">
                <a:solidFill>
                  <a:srgbClr val="C10B59"/>
                </a:solidFill>
              </a:rPr>
              <a:t> </a:t>
            </a:r>
            <a:r>
              <a:rPr lang="en-US" dirty="0" smtClean="0"/>
              <a:t>account for the sub-structure of the protons and neutrons – </a:t>
            </a:r>
            <a:r>
              <a:rPr lang="en-US" dirty="0" smtClean="0">
                <a:solidFill>
                  <a:srgbClr val="C10B59"/>
                </a:solidFill>
              </a:rPr>
              <a:t>structure functions</a:t>
            </a:r>
            <a:endParaRPr lang="en-US" dirty="0">
              <a:solidFill>
                <a:srgbClr val="C10B5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911" y="1214651"/>
            <a:ext cx="355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Going back to the early SLAC data…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11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/>
              <a:t>  (elastic scattering off </a:t>
            </a:r>
            <a:r>
              <a:rPr lang="en-US" dirty="0" err="1" smtClean="0"/>
              <a:t>partons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1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2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395791" y="2099432"/>
            <a:ext cx="57184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Proton moves with infinite momentum: time it takes for virtual photon to couple to </a:t>
            </a:r>
            <a:r>
              <a:rPr lang="en-US" sz="1700" dirty="0" err="1" smtClean="0"/>
              <a:t>partons</a:t>
            </a:r>
            <a:r>
              <a:rPr lang="en-US" sz="1700" dirty="0" smtClean="0"/>
              <a:t> much smaller than interaction time between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>
                <a:solidFill>
                  <a:srgbClr val="C10B59"/>
                </a:solidFill>
              </a:rPr>
              <a:t> </a:t>
            </a:r>
            <a:r>
              <a:rPr lang="en-US" dirty="0" smtClean="0"/>
              <a:t> (elastic scattering off </a:t>
            </a:r>
            <a:r>
              <a:rPr lang="en-US" dirty="0" err="1" smtClean="0"/>
              <a:t>partons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788" y="1642232"/>
            <a:ext cx="370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Infinite Momentum Frame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pic>
        <p:nvPicPr>
          <p:cNvPr id="41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585" y="3145807"/>
            <a:ext cx="830393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We neglect the proton’s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We also neglect quark masses and any momentum that’s transverse to the direction of the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We can calculate the elementary cross section (QED) for elastic electron-quark scattering for a quark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We then need to introduce a quark/</a:t>
            </a:r>
            <a:r>
              <a:rPr lang="en-US" sz="1700" dirty="0" err="1" smtClean="0"/>
              <a:t>parton</a:t>
            </a:r>
            <a:r>
              <a:rPr lang="en-US" sz="1700" dirty="0" smtClean="0"/>
              <a:t> momentum distribution function to account for scattering off any quark inside the proton carrying a momentum fraction x of proton’s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Finally we sum over all quarks in the proton </a:t>
            </a:r>
          </a:p>
        </p:txBody>
      </p:sp>
    </p:spTree>
    <p:extLst>
      <p:ext uri="{BB962C8B-B14F-4D97-AF65-F5344CB8AC3E}">
        <p14:creationId xmlns="" xmlns:p14="http://schemas.microsoft.com/office/powerpoint/2010/main" val="3104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Universe: Infinite Source of Puzzle</a:t>
            </a:r>
            <a:endParaRPr lang="en-US" sz="35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877786" y="467397"/>
            <a:ext cx="7351814" cy="6314403"/>
            <a:chOff x="457200" y="467397"/>
            <a:chExt cx="7351814" cy="6314403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" y="467397"/>
              <a:ext cx="7351814" cy="6314403"/>
              <a:chOff x="1700779" y="936773"/>
              <a:chExt cx="6126512" cy="579303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700779" y="990600"/>
                <a:ext cx="6126512" cy="5739203"/>
                <a:chOff x="76200" y="762000"/>
                <a:chExt cx="6313599" cy="5914463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" y="762000"/>
                  <a:ext cx="6313599" cy="5914463"/>
                </a:xfrm>
                <a:prstGeom prst="rect">
                  <a:avLst/>
                </a:prstGeom>
                <a:ln>
                  <a:noFill/>
                </a:ln>
                <a:effectLst>
                  <a:softEdge rad="31750"/>
                </a:effectLst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273" y="2574607"/>
                  <a:ext cx="314706" cy="47339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5024117" y="936773"/>
                <a:ext cx="2522218" cy="338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D8FED2"/>
                    </a:solidFill>
                  </a:rPr>
                  <a:t>Big Bang Model with Inflation</a:t>
                </a:r>
                <a:endParaRPr lang="en-US" b="1" dirty="0">
                  <a:solidFill>
                    <a:srgbClr val="D8FED2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18716465">
              <a:off x="838200" y="4343400"/>
              <a:ext cx="1371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</a:rPr>
                <a:t>e</a:t>
              </a:r>
              <a:r>
                <a:rPr lang="en-US" sz="1400" dirty="0" smtClean="0">
                  <a:solidFill>
                    <a:srgbClr val="FFC000"/>
                  </a:solidFill>
                </a:rPr>
                <a:t>lementary particles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8600720">
              <a:off x="1950379" y="4638628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hadrons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547522">
              <a:off x="2811225" y="4854509"/>
              <a:ext cx="702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nuclei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455549">
              <a:off x="3772596" y="4940190"/>
              <a:ext cx="702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atoms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50312" y="990600"/>
            <a:ext cx="48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B136D"/>
                </a:solidFill>
              </a:rPr>
              <a:t>Hadronic physics was born ~13.8 billion years ago</a:t>
            </a:r>
            <a:endParaRPr lang="en-US" dirty="0">
              <a:solidFill>
                <a:srgbClr val="DB136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395791" y="2099432"/>
            <a:ext cx="57184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Proton moves with infinite momentum: time it takes for virtual photon to couple to </a:t>
            </a:r>
            <a:r>
              <a:rPr lang="en-US" sz="1700" dirty="0" err="1" smtClean="0"/>
              <a:t>partons</a:t>
            </a:r>
            <a:r>
              <a:rPr lang="en-US" sz="1700" dirty="0" smtClean="0"/>
              <a:t> much smaller than interaction time between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>
                <a:solidFill>
                  <a:srgbClr val="C10B59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/>
              <a:t>(elastic scattering off </a:t>
            </a:r>
            <a:r>
              <a:rPr lang="en-US" dirty="0" err="1"/>
              <a:t>partons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788" y="1642232"/>
            <a:ext cx="370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Infinite Momentum Frame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pic>
        <p:nvPicPr>
          <p:cNvPr id="41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  <p:grpSp>
        <p:nvGrpSpPr>
          <p:cNvPr id="2" name="Group 46"/>
          <p:cNvGrpSpPr/>
          <p:nvPr/>
        </p:nvGrpSpPr>
        <p:grpSpPr>
          <a:xfrm>
            <a:off x="395788" y="3125981"/>
            <a:ext cx="6691328" cy="631075"/>
            <a:chOff x="947234" y="3864725"/>
            <a:chExt cx="6691328" cy="631075"/>
          </a:xfrm>
        </p:grpSpPr>
        <p:sp>
          <p:nvSpPr>
            <p:cNvPr id="52" name="Rectangle 51"/>
            <p:cNvSpPr/>
            <p:nvPr/>
          </p:nvSpPr>
          <p:spPr>
            <a:xfrm>
              <a:off x="947234" y="4004846"/>
              <a:ext cx="403091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 smtClean="0">
                  <a:sym typeface="Wingdings" pitchFamily="2" charset="2"/>
                </a:rPr>
                <a:t> </a:t>
              </a:r>
              <a:r>
                <a:rPr lang="en-US" sz="1700" dirty="0" smtClean="0"/>
                <a:t>electron scatters elastically off a </a:t>
              </a:r>
              <a:r>
                <a:rPr lang="en-US" sz="1700" dirty="0" err="1" smtClean="0"/>
                <a:t>parton</a:t>
              </a:r>
              <a:r>
                <a:rPr lang="en-US" sz="1700" dirty="0"/>
                <a:t>:</a:t>
              </a:r>
              <a:endParaRPr lang="en-US" sz="1700" i="1" dirty="0"/>
            </a:p>
          </p:txBody>
        </p:sp>
        <p:sp>
          <p:nvSpPr>
            <p:cNvPr id="53" name="CustomShape 4"/>
            <p:cNvSpPr/>
            <p:nvPr/>
          </p:nvSpPr>
          <p:spPr>
            <a:xfrm>
              <a:off x="4773740" y="3864725"/>
              <a:ext cx="2864822" cy="631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>
                  <a:solidFill>
                    <a:srgbClr val="000000"/>
                  </a:solidFill>
                  <a:latin typeface="Calibri"/>
                </a:rPr>
                <a:t> </a:t>
              </a:r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41405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395791" y="2099432"/>
            <a:ext cx="57184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Proton moves with infinite momentum: time it takes for virtual photon to couple to </a:t>
            </a:r>
            <a:r>
              <a:rPr lang="en-US" sz="1700" dirty="0" err="1" smtClean="0"/>
              <a:t>partons</a:t>
            </a:r>
            <a:r>
              <a:rPr lang="en-US" sz="1700" dirty="0" smtClean="0"/>
              <a:t> much smaller than interaction time between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/>
              <a:t>  </a:t>
            </a:r>
            <a:r>
              <a:rPr lang="en-US" dirty="0"/>
              <a:t>(elastic scattering off </a:t>
            </a:r>
            <a:r>
              <a:rPr lang="en-US" dirty="0" err="1"/>
              <a:t>partons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788" y="1642232"/>
            <a:ext cx="370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Infinite Momentum Frame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pic>
        <p:nvPicPr>
          <p:cNvPr id="41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  <p:grpSp>
        <p:nvGrpSpPr>
          <p:cNvPr id="2" name="Group 46"/>
          <p:cNvGrpSpPr/>
          <p:nvPr/>
        </p:nvGrpSpPr>
        <p:grpSpPr>
          <a:xfrm>
            <a:off x="395788" y="3125981"/>
            <a:ext cx="6691328" cy="631075"/>
            <a:chOff x="947234" y="3864725"/>
            <a:chExt cx="6691328" cy="631075"/>
          </a:xfrm>
        </p:grpSpPr>
        <p:sp>
          <p:nvSpPr>
            <p:cNvPr id="52" name="Rectangle 51"/>
            <p:cNvSpPr/>
            <p:nvPr/>
          </p:nvSpPr>
          <p:spPr>
            <a:xfrm>
              <a:off x="947234" y="4004846"/>
              <a:ext cx="403091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 smtClean="0">
                  <a:sym typeface="Wingdings" pitchFamily="2" charset="2"/>
                </a:rPr>
                <a:t> </a:t>
              </a:r>
              <a:r>
                <a:rPr lang="en-US" sz="1700" dirty="0" smtClean="0"/>
                <a:t>electron scatters elastically off a </a:t>
              </a:r>
              <a:r>
                <a:rPr lang="en-US" sz="1700" dirty="0" err="1" smtClean="0"/>
                <a:t>parton</a:t>
              </a:r>
              <a:r>
                <a:rPr lang="en-US" sz="1700" dirty="0"/>
                <a:t>:</a:t>
              </a:r>
              <a:endParaRPr lang="en-US" sz="1700" i="1" dirty="0"/>
            </a:p>
          </p:txBody>
        </p:sp>
        <p:sp>
          <p:nvSpPr>
            <p:cNvPr id="53" name="CustomShape 4"/>
            <p:cNvSpPr/>
            <p:nvPr/>
          </p:nvSpPr>
          <p:spPr>
            <a:xfrm>
              <a:off x="4773740" y="3864725"/>
              <a:ext cx="2864822" cy="631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>
                  <a:solidFill>
                    <a:srgbClr val="000000"/>
                  </a:solidFill>
                  <a:latin typeface="Calibri"/>
                </a:rPr>
                <a:t> </a:t>
              </a:r>
              <a:endParaRPr/>
            </a:p>
          </p:txBody>
        </p:sp>
      </p:grpSp>
      <p:grpSp>
        <p:nvGrpSpPr>
          <p:cNvPr id="12" name="Group 59"/>
          <p:cNvGrpSpPr/>
          <p:nvPr/>
        </p:nvGrpSpPr>
        <p:grpSpPr>
          <a:xfrm>
            <a:off x="397604" y="3795200"/>
            <a:ext cx="8881214" cy="1244471"/>
            <a:chOff x="397604" y="4340352"/>
            <a:chExt cx="8881214" cy="1244471"/>
          </a:xfrm>
        </p:grpSpPr>
        <p:grpSp>
          <p:nvGrpSpPr>
            <p:cNvPr id="13" name="Group 53"/>
            <p:cNvGrpSpPr/>
            <p:nvPr/>
          </p:nvGrpSpPr>
          <p:grpSpPr>
            <a:xfrm>
              <a:off x="397604" y="4340352"/>
              <a:ext cx="8881214" cy="1244471"/>
              <a:chOff x="888924" y="4356275"/>
              <a:chExt cx="8881214" cy="1244471"/>
            </a:xfrm>
          </p:grpSpPr>
          <p:sp>
            <p:nvSpPr>
              <p:cNvPr id="15" name="CustomShape 12"/>
              <p:cNvSpPr/>
              <p:nvPr/>
            </p:nvSpPr>
            <p:spPr>
              <a:xfrm>
                <a:off x="1151300" y="4945834"/>
                <a:ext cx="3854477" cy="65491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 </a:t>
                </a:r>
                <a:endParaRPr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88924" y="4356275"/>
                <a:ext cx="8881214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ym typeface="Wingdings" pitchFamily="2" charset="2"/>
                  </a:rPr>
                  <a:t> </a:t>
                </a:r>
                <a:r>
                  <a:rPr lang="en-US" sz="1700" dirty="0" smtClean="0"/>
                  <a:t>electron scatters off any one particular </a:t>
                </a:r>
                <a:r>
                  <a:rPr lang="en-US" sz="1700" dirty="0" err="1" smtClean="0"/>
                  <a:t>parton</a:t>
                </a:r>
                <a:r>
                  <a:rPr lang="en-US" sz="1700" dirty="0" smtClean="0"/>
                  <a:t> carrying a fraction x of proton’s total momentum</a:t>
                </a:r>
                <a:endParaRPr lang="en-US" sz="1700" i="1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957851" y="5172502"/>
              <a:ext cx="436729" cy="300251"/>
            </a:xfrm>
            <a:prstGeom prst="rect">
              <a:avLst/>
            </a:prstGeom>
            <a:noFill/>
            <a:ln>
              <a:solidFill>
                <a:srgbClr val="C10B5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66280" y="4969967"/>
            <a:ext cx="2033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C10B59"/>
                </a:solidFill>
              </a:rPr>
              <a:t>Parton distribution function</a:t>
            </a:r>
            <a:endParaRPr lang="en-US" sz="1700" dirty="0">
              <a:solidFill>
                <a:srgbClr val="C10B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518" y="5717514"/>
            <a:ext cx="815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10B59"/>
                </a:solidFill>
              </a:rPr>
              <a:t>q(x)dx</a:t>
            </a:r>
            <a:r>
              <a:rPr lang="en-US" dirty="0" smtClean="0"/>
              <a:t> – number of quarks of type q inside the proton with momenta fractions between x and x + dx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29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395791" y="2099432"/>
            <a:ext cx="57184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Proton moves with infinite momentum: time it takes for virtual photon to couple to </a:t>
            </a:r>
            <a:r>
              <a:rPr lang="en-US" sz="1700" dirty="0" err="1" smtClean="0"/>
              <a:t>partons</a:t>
            </a:r>
            <a:r>
              <a:rPr lang="en-US" sz="1700" dirty="0" smtClean="0"/>
              <a:t> much smaller than interaction time between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/>
              <a:t>  </a:t>
            </a:r>
            <a:r>
              <a:rPr lang="en-US" dirty="0"/>
              <a:t>(elastic scattering off </a:t>
            </a:r>
            <a:r>
              <a:rPr lang="en-US" dirty="0" err="1"/>
              <a:t>partons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788" y="1642232"/>
            <a:ext cx="370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Infinite Momentum Frame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pic>
        <p:nvPicPr>
          <p:cNvPr id="41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  <p:grpSp>
        <p:nvGrpSpPr>
          <p:cNvPr id="2" name="Group 46"/>
          <p:cNvGrpSpPr/>
          <p:nvPr/>
        </p:nvGrpSpPr>
        <p:grpSpPr>
          <a:xfrm>
            <a:off x="395788" y="3125981"/>
            <a:ext cx="6691328" cy="631075"/>
            <a:chOff x="947234" y="3864725"/>
            <a:chExt cx="6691328" cy="631075"/>
          </a:xfrm>
        </p:grpSpPr>
        <p:sp>
          <p:nvSpPr>
            <p:cNvPr id="52" name="Rectangle 51"/>
            <p:cNvSpPr/>
            <p:nvPr/>
          </p:nvSpPr>
          <p:spPr>
            <a:xfrm>
              <a:off x="947234" y="4004846"/>
              <a:ext cx="403091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 smtClean="0">
                  <a:sym typeface="Wingdings" pitchFamily="2" charset="2"/>
                </a:rPr>
                <a:t> </a:t>
              </a:r>
              <a:r>
                <a:rPr lang="en-US" sz="1700" dirty="0" smtClean="0"/>
                <a:t>electron scatters elastically off a </a:t>
              </a:r>
              <a:r>
                <a:rPr lang="en-US" sz="1700" dirty="0" err="1" smtClean="0"/>
                <a:t>parton</a:t>
              </a:r>
              <a:r>
                <a:rPr lang="en-US" sz="1700" dirty="0"/>
                <a:t>:</a:t>
              </a:r>
              <a:endParaRPr lang="en-US" sz="1700" i="1" dirty="0"/>
            </a:p>
          </p:txBody>
        </p:sp>
        <p:sp>
          <p:nvSpPr>
            <p:cNvPr id="53" name="CustomShape 4"/>
            <p:cNvSpPr/>
            <p:nvPr/>
          </p:nvSpPr>
          <p:spPr>
            <a:xfrm>
              <a:off x="4773740" y="3864725"/>
              <a:ext cx="2864822" cy="6310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>
                  <a:solidFill>
                    <a:srgbClr val="000000"/>
                  </a:solidFill>
                  <a:latin typeface="Calibri"/>
                </a:rPr>
                <a:t> </a:t>
              </a:r>
              <a:endParaRPr/>
            </a:p>
          </p:txBody>
        </p:sp>
      </p:grpSp>
      <p:grpSp>
        <p:nvGrpSpPr>
          <p:cNvPr id="12" name="Group 59"/>
          <p:cNvGrpSpPr/>
          <p:nvPr/>
        </p:nvGrpSpPr>
        <p:grpSpPr>
          <a:xfrm>
            <a:off x="397604" y="3795200"/>
            <a:ext cx="8881214" cy="1244471"/>
            <a:chOff x="397604" y="4340352"/>
            <a:chExt cx="8881214" cy="1244471"/>
          </a:xfrm>
        </p:grpSpPr>
        <p:grpSp>
          <p:nvGrpSpPr>
            <p:cNvPr id="13" name="Group 53"/>
            <p:cNvGrpSpPr/>
            <p:nvPr/>
          </p:nvGrpSpPr>
          <p:grpSpPr>
            <a:xfrm>
              <a:off x="397604" y="4340352"/>
              <a:ext cx="8881214" cy="1244471"/>
              <a:chOff x="888924" y="4356275"/>
              <a:chExt cx="8881214" cy="1244471"/>
            </a:xfrm>
          </p:grpSpPr>
          <p:sp>
            <p:nvSpPr>
              <p:cNvPr id="15" name="CustomShape 12"/>
              <p:cNvSpPr/>
              <p:nvPr/>
            </p:nvSpPr>
            <p:spPr>
              <a:xfrm>
                <a:off x="1151300" y="4945834"/>
                <a:ext cx="3854477" cy="65491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 </a:t>
                </a:r>
                <a:endParaRPr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88924" y="4356275"/>
                <a:ext cx="8881214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ym typeface="Wingdings" pitchFamily="2" charset="2"/>
                  </a:rPr>
                  <a:t> </a:t>
                </a:r>
                <a:r>
                  <a:rPr lang="en-US" sz="1700" dirty="0" smtClean="0"/>
                  <a:t>electron scatters off any one particular </a:t>
                </a:r>
                <a:r>
                  <a:rPr lang="en-US" sz="1700" dirty="0" err="1" smtClean="0"/>
                  <a:t>parton</a:t>
                </a:r>
                <a:r>
                  <a:rPr lang="en-US" sz="1700" dirty="0" smtClean="0"/>
                  <a:t> carrying a fraction x of proton’s total momentum</a:t>
                </a:r>
                <a:endParaRPr lang="en-US" sz="1700" i="1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957851" y="5172502"/>
              <a:ext cx="436729" cy="300251"/>
            </a:xfrm>
            <a:prstGeom prst="rect">
              <a:avLst/>
            </a:prstGeom>
            <a:noFill/>
            <a:ln>
              <a:solidFill>
                <a:srgbClr val="C10B5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66280" y="4969967"/>
            <a:ext cx="2033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C10B59"/>
                </a:solidFill>
              </a:rPr>
              <a:t>Parton distribution function</a:t>
            </a:r>
            <a:endParaRPr lang="en-US" sz="1700" dirty="0">
              <a:solidFill>
                <a:srgbClr val="C10B59"/>
              </a:solidFill>
            </a:endParaRPr>
          </a:p>
        </p:txBody>
      </p:sp>
      <p:grpSp>
        <p:nvGrpSpPr>
          <p:cNvPr id="18" name="Group 20"/>
          <p:cNvGrpSpPr/>
          <p:nvPr/>
        </p:nvGrpSpPr>
        <p:grpSpPr>
          <a:xfrm>
            <a:off x="616627" y="5509002"/>
            <a:ext cx="3975369" cy="642015"/>
            <a:chOff x="424380" y="4129942"/>
            <a:chExt cx="3680897" cy="594458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187099" y="4134430"/>
                  <a:ext cx="2918178" cy="5462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dirty="0" smtClean="0">
                                <a:latin typeface="Cambria Math"/>
                              </a:rPr>
                              <m:t>4</m:t>
                            </m:r>
                            <m:r>
                              <a:rPr lang="en-US" sz="1500" b="0" i="1" dirty="0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en-US" sz="1500" b="0" i="1" dirty="0" smtClean="0">
                            <a:latin typeface="Cambria Math"/>
                          </a:rPr>
                          <m:t>[(1−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𝑦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500" b="0" i="1" dirty="0" smtClean="0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500" b="0" i="1" dirty="0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500" b="0" i="1" dirty="0" smtClean="0">
                            <a:latin typeface="Cambria Math"/>
                          </a:rPr>
                          <m:t> +</m:t>
                        </m:r>
                        <m:sSup>
                          <m:sSup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dirty="0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500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500" b="0" i="1" dirty="0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099" y="4134430"/>
                  <a:ext cx="2918178" cy="546268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24380" y="4129942"/>
                  <a:ext cx="987258" cy="5944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5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5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a:rPr lang="en-US" sz="1500" i="1"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500" i="1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sz="1500" i="1"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den>
                        </m:f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380" y="4129942"/>
                  <a:ext cx="987258" cy="594458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ight Brace 20"/>
          <p:cNvSpPr/>
          <p:nvPr/>
        </p:nvSpPr>
        <p:spPr>
          <a:xfrm>
            <a:off x="5036023" y="4640239"/>
            <a:ext cx="245661" cy="1241946"/>
          </a:xfrm>
          <a:prstGeom prst="rightBrace">
            <a:avLst>
              <a:gd name="adj1" fmla="val 11274"/>
              <a:gd name="adj2" fmla="val 52198"/>
            </a:avLst>
          </a:prstGeom>
          <a:ln>
            <a:solidFill>
              <a:srgbClr val="C10B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223683" y="4903463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Q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&gt;&gt;M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y</a:t>
            </a:r>
            <a:r>
              <a:rPr lang="en-US" sz="1600" i="1" baseline="30000" dirty="0" smtClean="0"/>
              <a:t>2</a:t>
            </a:r>
            <a:endParaRPr lang="en-US" sz="1600" i="1" baseline="300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191142" y="5044460"/>
          <a:ext cx="2720846" cy="701249"/>
        </p:xfrm>
        <a:graphic>
          <a:graphicData uri="http://schemas.openxmlformats.org/presentationml/2006/ole">
            <p:oleObj spid="_x0000_s55350" name="Equation" r:id="rId8" imgW="1231366" imgH="317362" progId="Equation.3">
              <p:embed/>
            </p:oleObj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5349923" y="5295331"/>
            <a:ext cx="709683" cy="0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88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Model: Quarks/</a:t>
            </a:r>
            <a:r>
              <a:rPr lang="en-US" sz="3500" dirty="0" err="1" smtClean="0"/>
              <a:t>Partons</a:t>
            </a:r>
            <a:r>
              <a:rPr lang="en-US" sz="3500" dirty="0" smtClean="0"/>
              <a:t> Inside the Proton…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395791" y="2099432"/>
            <a:ext cx="57184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Proton moves with infinite momentum: time it takes for virtual photon to couple to </a:t>
            </a:r>
            <a:r>
              <a:rPr lang="en-US" sz="1700" dirty="0" err="1" smtClean="0"/>
              <a:t>partons</a:t>
            </a:r>
            <a:r>
              <a:rPr lang="en-US" sz="1700" dirty="0" smtClean="0"/>
              <a:t> much smaller than interaction time between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57168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1969-1971, Feynman, </a:t>
            </a:r>
            <a:r>
              <a:rPr lang="en-US" dirty="0" err="1" smtClean="0"/>
              <a:t>Bjorken</a:t>
            </a:r>
            <a:r>
              <a:rPr lang="en-US" dirty="0" smtClean="0"/>
              <a:t>: Quark-Parton model interpreted the SLAC large momentum-transfer electron-nucleon scattering as scattering from quasi-free, point-like, spin ½  constituents – </a:t>
            </a:r>
            <a:r>
              <a:rPr lang="en-US" dirty="0" err="1" smtClean="0">
                <a:solidFill>
                  <a:srgbClr val="C10B59"/>
                </a:solidFill>
              </a:rPr>
              <a:t>partons</a:t>
            </a:r>
            <a:r>
              <a:rPr lang="en-US" dirty="0" smtClean="0"/>
              <a:t>  </a:t>
            </a:r>
            <a:r>
              <a:rPr lang="en-US" dirty="0"/>
              <a:t>(elastic scattering off </a:t>
            </a:r>
            <a:r>
              <a:rPr lang="en-US" dirty="0" err="1"/>
              <a:t>partons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788" y="1642232"/>
            <a:ext cx="3709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Infinite Momentum Frame</a:t>
            </a:r>
            <a:r>
              <a:rPr lang="en-US" sz="1700" dirty="0" smtClean="0"/>
              <a:t>:</a:t>
            </a:r>
            <a:endParaRPr lang="en-US" sz="1700" dirty="0"/>
          </a:p>
        </p:txBody>
      </p:sp>
      <p:pic>
        <p:nvPicPr>
          <p:cNvPr id="41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9565" y="1510518"/>
            <a:ext cx="2351951" cy="1635289"/>
          </a:xfrm>
          <a:prstGeom prst="rect">
            <a:avLst/>
          </a:prstGeom>
        </p:spPr>
      </p:pic>
      <p:grpSp>
        <p:nvGrpSpPr>
          <p:cNvPr id="2" name="Group 46"/>
          <p:cNvGrpSpPr/>
          <p:nvPr/>
        </p:nvGrpSpPr>
        <p:grpSpPr>
          <a:xfrm>
            <a:off x="395788" y="3125981"/>
            <a:ext cx="6691328" cy="631075"/>
            <a:chOff x="947234" y="3864725"/>
            <a:chExt cx="6691328" cy="631075"/>
          </a:xfrm>
        </p:grpSpPr>
        <p:sp>
          <p:nvSpPr>
            <p:cNvPr id="52" name="Rectangle 51"/>
            <p:cNvSpPr/>
            <p:nvPr/>
          </p:nvSpPr>
          <p:spPr>
            <a:xfrm>
              <a:off x="947234" y="4004846"/>
              <a:ext cx="403091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 smtClean="0">
                  <a:sym typeface="Wingdings" pitchFamily="2" charset="2"/>
                </a:rPr>
                <a:t> </a:t>
              </a:r>
              <a:r>
                <a:rPr lang="en-US" sz="1700" dirty="0" smtClean="0"/>
                <a:t>electron scatters elastically off a </a:t>
              </a:r>
              <a:r>
                <a:rPr lang="en-US" sz="1700" dirty="0" err="1" smtClean="0"/>
                <a:t>parton</a:t>
              </a:r>
              <a:r>
                <a:rPr lang="en-US" sz="1700" dirty="0"/>
                <a:t>:</a:t>
              </a:r>
              <a:endParaRPr lang="en-US" sz="1700" i="1" dirty="0"/>
            </a:p>
          </p:txBody>
        </p:sp>
        <p:sp>
          <p:nvSpPr>
            <p:cNvPr id="53" name="CustomShape 4"/>
            <p:cNvSpPr/>
            <p:nvPr/>
          </p:nvSpPr>
          <p:spPr>
            <a:xfrm>
              <a:off x="4773740" y="3864725"/>
              <a:ext cx="2864822" cy="6310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>
                  <a:solidFill>
                    <a:srgbClr val="000000"/>
                  </a:solidFill>
                  <a:latin typeface="Calibri"/>
                </a:rPr>
                <a:t> </a:t>
              </a:r>
              <a:endParaRPr/>
            </a:p>
          </p:txBody>
        </p:sp>
      </p:grpSp>
      <p:grpSp>
        <p:nvGrpSpPr>
          <p:cNvPr id="12" name="Group 59"/>
          <p:cNvGrpSpPr/>
          <p:nvPr/>
        </p:nvGrpSpPr>
        <p:grpSpPr>
          <a:xfrm>
            <a:off x="397604" y="3795200"/>
            <a:ext cx="8881214" cy="1244471"/>
            <a:chOff x="397604" y="4340352"/>
            <a:chExt cx="8881214" cy="1244471"/>
          </a:xfrm>
        </p:grpSpPr>
        <p:grpSp>
          <p:nvGrpSpPr>
            <p:cNvPr id="13" name="Group 53"/>
            <p:cNvGrpSpPr/>
            <p:nvPr/>
          </p:nvGrpSpPr>
          <p:grpSpPr>
            <a:xfrm>
              <a:off x="397604" y="4340352"/>
              <a:ext cx="8881214" cy="1244471"/>
              <a:chOff x="888924" y="4356275"/>
              <a:chExt cx="8881214" cy="1244471"/>
            </a:xfrm>
          </p:grpSpPr>
          <p:sp>
            <p:nvSpPr>
              <p:cNvPr id="15" name="CustomShape 12"/>
              <p:cNvSpPr/>
              <p:nvPr/>
            </p:nvSpPr>
            <p:spPr>
              <a:xfrm>
                <a:off x="1151300" y="4945834"/>
                <a:ext cx="3854477" cy="65491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>
                    <a:solidFill>
                      <a:srgbClr val="000000"/>
                    </a:solidFill>
                    <a:latin typeface="Calibri"/>
                  </a:rPr>
                  <a:t> </a:t>
                </a:r>
                <a:endParaRPr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88924" y="4356275"/>
                <a:ext cx="8881214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700" dirty="0" smtClean="0">
                    <a:sym typeface="Wingdings" pitchFamily="2" charset="2"/>
                  </a:rPr>
                  <a:t> </a:t>
                </a:r>
                <a:r>
                  <a:rPr lang="en-US" sz="1700" dirty="0" smtClean="0"/>
                  <a:t>electron scatters off any one particular </a:t>
                </a:r>
                <a:r>
                  <a:rPr lang="en-US" sz="1700" dirty="0" err="1" smtClean="0"/>
                  <a:t>parton</a:t>
                </a:r>
                <a:r>
                  <a:rPr lang="en-US" sz="1700" dirty="0" smtClean="0"/>
                  <a:t> carrying a fraction x of proton’s total momentum</a:t>
                </a:r>
                <a:endParaRPr lang="en-US" sz="1700" i="1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957851" y="5172502"/>
              <a:ext cx="436729" cy="300251"/>
            </a:xfrm>
            <a:prstGeom prst="rect">
              <a:avLst/>
            </a:prstGeom>
            <a:noFill/>
            <a:ln>
              <a:solidFill>
                <a:srgbClr val="C10B5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66280" y="4969967"/>
            <a:ext cx="2033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C10B59"/>
                </a:solidFill>
              </a:rPr>
              <a:t>Parton distribution function</a:t>
            </a:r>
            <a:endParaRPr lang="en-US" sz="1700" dirty="0">
              <a:solidFill>
                <a:srgbClr val="C10B59"/>
              </a:solidFill>
            </a:endParaRPr>
          </a:p>
        </p:txBody>
      </p:sp>
      <p:grpSp>
        <p:nvGrpSpPr>
          <p:cNvPr id="18" name="Group 20"/>
          <p:cNvGrpSpPr/>
          <p:nvPr/>
        </p:nvGrpSpPr>
        <p:grpSpPr>
          <a:xfrm>
            <a:off x="616627" y="5509002"/>
            <a:ext cx="3975369" cy="642015"/>
            <a:chOff x="424380" y="4129942"/>
            <a:chExt cx="3680897" cy="594458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187099" y="4134430"/>
                  <a:ext cx="2918178" cy="5462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dirty="0" smtClean="0">
                                <a:latin typeface="Cambria Math"/>
                              </a:rPr>
                              <m:t>4</m:t>
                            </m:r>
                            <m:r>
                              <a:rPr lang="en-US" sz="1500" b="0" i="1" dirty="0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en-US" sz="1500" b="0" i="1" dirty="0" smtClean="0">
                            <a:latin typeface="Cambria Math"/>
                          </a:rPr>
                          <m:t>[(1−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𝑦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5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500" b="0" i="1" dirty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500" b="0" i="1" dirty="0" smtClean="0">
                            <a:latin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500" b="0" i="1" dirty="0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500" b="0" i="1" dirty="0" smtClean="0">
                            <a:latin typeface="Cambria Math"/>
                          </a:rPr>
                          <m:t> +</m:t>
                        </m:r>
                        <m:sSup>
                          <m:sSupPr>
                            <m:ctrlP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dirty="0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500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500" b="0" i="1" dirty="0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099" y="4134430"/>
                  <a:ext cx="2918178" cy="546268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24380" y="4129942"/>
                  <a:ext cx="987258" cy="5944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15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5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a:rPr lang="en-US" sz="1500" i="1"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500" i="1"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sz="1500" i="1"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den>
                        </m:f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380" y="4129942"/>
                  <a:ext cx="987258" cy="594458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ight Brace 20"/>
          <p:cNvSpPr/>
          <p:nvPr/>
        </p:nvSpPr>
        <p:spPr>
          <a:xfrm>
            <a:off x="5036023" y="4640239"/>
            <a:ext cx="245661" cy="1241946"/>
          </a:xfrm>
          <a:prstGeom prst="rightBrace">
            <a:avLst>
              <a:gd name="adj1" fmla="val 11274"/>
              <a:gd name="adj2" fmla="val 52198"/>
            </a:avLst>
          </a:prstGeom>
          <a:ln>
            <a:solidFill>
              <a:srgbClr val="C10B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223683" y="4903463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Q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&gt;&gt;M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y</a:t>
            </a:r>
            <a:r>
              <a:rPr lang="en-US" sz="1600" i="1" baseline="30000" dirty="0" smtClean="0"/>
              <a:t>2</a:t>
            </a:r>
            <a:endParaRPr lang="en-US" sz="1600" i="1" baseline="300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191142" y="5044460"/>
          <a:ext cx="2720846" cy="701249"/>
        </p:xfrm>
        <a:graphic>
          <a:graphicData uri="http://schemas.openxmlformats.org/presentationml/2006/ole">
            <p:oleObj spid="_x0000_s56374" name="Equation" r:id="rId8" imgW="1231366" imgH="317362" progId="Equation.3">
              <p:embed/>
            </p:oleObj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5349923" y="5295331"/>
            <a:ext cx="709683" cy="0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stomShape 17"/>
          <p:cNvSpPr/>
          <p:nvPr/>
        </p:nvSpPr>
        <p:spPr>
          <a:xfrm>
            <a:off x="7505595" y="5779086"/>
            <a:ext cx="9522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i="1" baseline="-25000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(x) = 0</a:t>
            </a:r>
            <a:endParaRPr i="1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/>
          <a:srcRect l="26223" t="58582" r="25107" b="28358"/>
          <a:stretch>
            <a:fillRect/>
          </a:stretch>
        </p:blipFill>
        <p:spPr bwMode="auto">
          <a:xfrm>
            <a:off x="3130818" y="6144761"/>
            <a:ext cx="4116143" cy="6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Brace 26"/>
          <p:cNvSpPr/>
          <p:nvPr/>
        </p:nvSpPr>
        <p:spPr>
          <a:xfrm>
            <a:off x="7246961" y="5527342"/>
            <a:ext cx="155448" cy="914400"/>
          </a:xfrm>
          <a:prstGeom prst="rightBrace">
            <a:avLst/>
          </a:prstGeom>
          <a:ln>
            <a:solidFill>
              <a:srgbClr val="C10B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02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What Can We Learn from This Simple Picture?</a:t>
            </a:r>
            <a:endParaRPr lang="en-US" sz="3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First of all, we KNOW there are gluons…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034" y="1042263"/>
            <a:ext cx="2379083" cy="1363235"/>
            <a:chOff x="1018363" y="972365"/>
            <a:chExt cx="2614377" cy="1498060"/>
          </a:xfrm>
        </p:grpSpPr>
        <p:grpSp>
          <p:nvGrpSpPr>
            <p:cNvPr id="8" name="Group 17"/>
            <p:cNvGrpSpPr/>
            <p:nvPr/>
          </p:nvGrpSpPr>
          <p:grpSpPr>
            <a:xfrm>
              <a:off x="1174537" y="1155975"/>
              <a:ext cx="1647825" cy="1314450"/>
              <a:chOff x="3748087" y="2771775"/>
              <a:chExt cx="1647825" cy="13144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087" y="2771775"/>
                <a:ext cx="1647825" cy="13144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91000" y="292147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67200" y="3657600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18363" y="1767111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78770" y="972365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nti-quark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18574" y="205820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32920" y="1016411"/>
            <a:ext cx="2065358" cy="1378215"/>
            <a:chOff x="4742180" y="1109776"/>
            <a:chExt cx="2276966" cy="1519166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280" y="1109776"/>
              <a:ext cx="1637087" cy="1519166"/>
              <a:chOff x="6280247" y="2233812"/>
              <a:chExt cx="1637087" cy="15191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0247" y="2233812"/>
                <a:ext cx="1637087" cy="1519166"/>
                <a:chOff x="6280247" y="2233812"/>
                <a:chExt cx="1637087" cy="151916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6280247" y="2233812"/>
                  <a:ext cx="1637087" cy="1519166"/>
                  <a:chOff x="6280247" y="2233812"/>
                  <a:chExt cx="1637087" cy="1519166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280247" y="2233812"/>
                    <a:ext cx="1637087" cy="1519166"/>
                    <a:chOff x="2281453" y="3735065"/>
                    <a:chExt cx="1637087" cy="1519166"/>
                  </a:xfrm>
                </p:grpSpPr>
                <p:grpSp>
                  <p:nvGrpSpPr>
                    <p:cNvPr id="32" name="Group 17"/>
                    <p:cNvGrpSpPr/>
                    <p:nvPr/>
                  </p:nvGrpSpPr>
                  <p:grpSpPr>
                    <a:xfrm rot="19335458">
                      <a:off x="3018427" y="3735065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50444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16592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4191000" y="2895600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17"/>
                    <p:cNvGrpSpPr/>
                    <p:nvPr/>
                  </p:nvGrpSpPr>
                  <p:grpSpPr>
                    <a:xfrm>
                      <a:off x="2281453" y="3939781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48788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43887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4191000" y="2912852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V="1">
                      <a:off x="3179931" y="3957854"/>
                      <a:ext cx="382138" cy="313899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755" t="30972" r="45803" b="49449"/>
                  <a:stretch>
                    <a:fillRect/>
                  </a:stretch>
                </p:blipFill>
                <p:spPr>
                  <a:xfrm rot="2649834">
                    <a:off x="6965098" y="3172190"/>
                    <a:ext cx="798225" cy="25736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4" name="Oval 43"/>
                <p:cNvSpPr/>
                <p:nvPr/>
              </p:nvSpPr>
              <p:spPr>
                <a:xfrm flipH="1" flipV="1">
                  <a:off x="7083187" y="2893322"/>
                  <a:ext cx="122830" cy="1637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559863" y="3490038"/>
                <a:ext cx="163827" cy="1563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742180" y="189293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86024" y="221012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07092" y="11273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56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What Can We Learn from This Simple Picture?</a:t>
            </a:r>
            <a:endParaRPr lang="en-US" sz="3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First of all, we KNOW there are gluons…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034" y="1042263"/>
            <a:ext cx="2379083" cy="1363235"/>
            <a:chOff x="1018363" y="972365"/>
            <a:chExt cx="2614377" cy="1498060"/>
          </a:xfrm>
        </p:grpSpPr>
        <p:grpSp>
          <p:nvGrpSpPr>
            <p:cNvPr id="8" name="Group 17"/>
            <p:cNvGrpSpPr/>
            <p:nvPr/>
          </p:nvGrpSpPr>
          <p:grpSpPr>
            <a:xfrm>
              <a:off x="1174537" y="1155975"/>
              <a:ext cx="1647825" cy="1314450"/>
              <a:chOff x="3748087" y="2771775"/>
              <a:chExt cx="1647825" cy="13144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087" y="2771775"/>
                <a:ext cx="1647825" cy="13144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91000" y="292147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67200" y="3657600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18363" y="1767111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78770" y="972365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nti-quark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18574" y="205820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32920" y="1016411"/>
            <a:ext cx="2065358" cy="1378215"/>
            <a:chOff x="4742180" y="1109776"/>
            <a:chExt cx="2276966" cy="1519166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280" y="1109776"/>
              <a:ext cx="1637087" cy="1519166"/>
              <a:chOff x="6280247" y="2233812"/>
              <a:chExt cx="1637087" cy="15191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0247" y="2233812"/>
                <a:ext cx="1637087" cy="1519166"/>
                <a:chOff x="6280247" y="2233812"/>
                <a:chExt cx="1637087" cy="151916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6280247" y="2233812"/>
                  <a:ext cx="1637087" cy="1519166"/>
                  <a:chOff x="6280247" y="2233812"/>
                  <a:chExt cx="1637087" cy="1519166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280247" y="2233812"/>
                    <a:ext cx="1637087" cy="1519166"/>
                    <a:chOff x="2281453" y="3735065"/>
                    <a:chExt cx="1637087" cy="1519166"/>
                  </a:xfrm>
                </p:grpSpPr>
                <p:grpSp>
                  <p:nvGrpSpPr>
                    <p:cNvPr id="32" name="Group 17"/>
                    <p:cNvGrpSpPr/>
                    <p:nvPr/>
                  </p:nvGrpSpPr>
                  <p:grpSpPr>
                    <a:xfrm rot="19335458">
                      <a:off x="3018427" y="3735065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50444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16592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4191000" y="2895600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17"/>
                    <p:cNvGrpSpPr/>
                    <p:nvPr/>
                  </p:nvGrpSpPr>
                  <p:grpSpPr>
                    <a:xfrm>
                      <a:off x="2281453" y="3939781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48788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43887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4191000" y="2912852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V="1">
                      <a:off x="3179931" y="3957854"/>
                      <a:ext cx="382138" cy="313899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755" t="30972" r="45803" b="49449"/>
                  <a:stretch>
                    <a:fillRect/>
                  </a:stretch>
                </p:blipFill>
                <p:spPr>
                  <a:xfrm rot="2649834">
                    <a:off x="6965098" y="3172190"/>
                    <a:ext cx="798225" cy="25736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4" name="Oval 43"/>
                <p:cNvSpPr/>
                <p:nvPr/>
              </p:nvSpPr>
              <p:spPr>
                <a:xfrm flipH="1" flipV="1">
                  <a:off x="7083187" y="2893322"/>
                  <a:ext cx="122830" cy="1637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559863" y="3490038"/>
                <a:ext cx="163827" cy="1563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742180" y="189293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86024" y="221012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07092" y="11273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53968" y="3031002"/>
          <a:ext cx="3617913" cy="1050925"/>
        </p:xfrm>
        <a:graphic>
          <a:graphicData uri="http://schemas.openxmlformats.org/presentationml/2006/ole">
            <p:oleObj spid="_x0000_s58412" name="Equation" r:id="rId4" imgW="3060700" imgH="8890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3766" y="2564636"/>
            <a:ext cx="433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Simple equations from the Parton Model: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69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What Can We Learn from This Simple Picture?</a:t>
            </a:r>
            <a:endParaRPr lang="en-US" sz="3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First of all, we KNOW there are gluons…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034" y="1042263"/>
            <a:ext cx="2379083" cy="1363235"/>
            <a:chOff x="1018363" y="972365"/>
            <a:chExt cx="2614377" cy="1498060"/>
          </a:xfrm>
        </p:grpSpPr>
        <p:grpSp>
          <p:nvGrpSpPr>
            <p:cNvPr id="8" name="Group 17"/>
            <p:cNvGrpSpPr/>
            <p:nvPr/>
          </p:nvGrpSpPr>
          <p:grpSpPr>
            <a:xfrm>
              <a:off x="1174537" y="1155975"/>
              <a:ext cx="1647825" cy="1314450"/>
              <a:chOff x="3748087" y="2771775"/>
              <a:chExt cx="1647825" cy="13144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087" y="2771775"/>
                <a:ext cx="1647825" cy="13144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91000" y="292147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67200" y="3657600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18363" y="1767111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78770" y="972365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nti-quark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18574" y="205820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32920" y="1016411"/>
            <a:ext cx="2065358" cy="1378215"/>
            <a:chOff x="4742180" y="1109776"/>
            <a:chExt cx="2276966" cy="1519166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280" y="1109776"/>
              <a:ext cx="1637087" cy="1519166"/>
              <a:chOff x="6280247" y="2233812"/>
              <a:chExt cx="1637087" cy="15191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0247" y="2233812"/>
                <a:ext cx="1637087" cy="1519166"/>
                <a:chOff x="6280247" y="2233812"/>
                <a:chExt cx="1637087" cy="151916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6280247" y="2233812"/>
                  <a:ext cx="1637087" cy="1519166"/>
                  <a:chOff x="6280247" y="2233812"/>
                  <a:chExt cx="1637087" cy="1519166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280247" y="2233812"/>
                    <a:ext cx="1637087" cy="1519166"/>
                    <a:chOff x="2281453" y="3735065"/>
                    <a:chExt cx="1637087" cy="1519166"/>
                  </a:xfrm>
                </p:grpSpPr>
                <p:grpSp>
                  <p:nvGrpSpPr>
                    <p:cNvPr id="32" name="Group 17"/>
                    <p:cNvGrpSpPr/>
                    <p:nvPr/>
                  </p:nvGrpSpPr>
                  <p:grpSpPr>
                    <a:xfrm rot="19335458">
                      <a:off x="3018427" y="3735065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50444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16592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4191000" y="2895600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17"/>
                    <p:cNvGrpSpPr/>
                    <p:nvPr/>
                  </p:nvGrpSpPr>
                  <p:grpSpPr>
                    <a:xfrm>
                      <a:off x="2281453" y="3939781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48788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43887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4191000" y="2912852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V="1">
                      <a:off x="3179931" y="3957854"/>
                      <a:ext cx="382138" cy="313899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755" t="30972" r="45803" b="49449"/>
                  <a:stretch>
                    <a:fillRect/>
                  </a:stretch>
                </p:blipFill>
                <p:spPr>
                  <a:xfrm rot="2649834">
                    <a:off x="6965098" y="3172190"/>
                    <a:ext cx="798225" cy="25736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4" name="Oval 43"/>
                <p:cNvSpPr/>
                <p:nvPr/>
              </p:nvSpPr>
              <p:spPr>
                <a:xfrm flipH="1" flipV="1">
                  <a:off x="7083187" y="2893322"/>
                  <a:ext cx="122830" cy="1637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559863" y="3490038"/>
                <a:ext cx="163827" cy="1563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742180" y="189293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86024" y="221012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07092" y="11273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53968" y="3031002"/>
          <a:ext cx="3617913" cy="1050925"/>
        </p:xfrm>
        <a:graphic>
          <a:graphicData uri="http://schemas.openxmlformats.org/presentationml/2006/ole">
            <p:oleObj spid="_x0000_s59520" name="Equation" r:id="rId4" imgW="3060700" imgH="8890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3766" y="2564636"/>
            <a:ext cx="433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Simple equations from the Parton Model: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149515" y="3556229"/>
            <a:ext cx="1163878" cy="0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97759" y="2936833"/>
            <a:ext cx="11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sospin symmetry</a:t>
            </a:r>
            <a:endParaRPr lang="en-US" sz="14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243778" y="3625550"/>
          <a:ext cx="900112" cy="541337"/>
        </p:xfrm>
        <a:graphic>
          <a:graphicData uri="http://schemas.openxmlformats.org/presentationml/2006/ole">
            <p:oleObj spid="_x0000_s59521" name="Equation" r:id="rId5" imgW="762000" imgH="457200" progId="Equation.3">
              <p:embed/>
            </p:oleObj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5385853" y="3007668"/>
          <a:ext cx="3542491" cy="1132366"/>
        </p:xfrm>
        <a:graphic>
          <a:graphicData uri="http://schemas.openxmlformats.org/presentationml/2006/ole">
            <p:oleObj spid="_x0000_s59522" name="Equation" r:id="rId6" imgW="2781300" imgH="8890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039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What Can We Learn from This Simple Picture?</a:t>
            </a:r>
            <a:endParaRPr lang="en-US" sz="3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First of all, we KNOW there are gluons…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034" y="1042263"/>
            <a:ext cx="2379083" cy="1363235"/>
            <a:chOff x="1018363" y="972365"/>
            <a:chExt cx="2614377" cy="1498060"/>
          </a:xfrm>
        </p:grpSpPr>
        <p:grpSp>
          <p:nvGrpSpPr>
            <p:cNvPr id="8" name="Group 17"/>
            <p:cNvGrpSpPr/>
            <p:nvPr/>
          </p:nvGrpSpPr>
          <p:grpSpPr>
            <a:xfrm>
              <a:off x="1174537" y="1155975"/>
              <a:ext cx="1647825" cy="1314450"/>
              <a:chOff x="3748087" y="2771775"/>
              <a:chExt cx="1647825" cy="13144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087" y="2771775"/>
                <a:ext cx="1647825" cy="13144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91000" y="292147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67200" y="3657600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18363" y="1767111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78770" y="972365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nti-quark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18574" y="205820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32920" y="1016411"/>
            <a:ext cx="2065358" cy="1378215"/>
            <a:chOff x="4742180" y="1109776"/>
            <a:chExt cx="2276966" cy="1519166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280" y="1109776"/>
              <a:ext cx="1637087" cy="1519166"/>
              <a:chOff x="6280247" y="2233812"/>
              <a:chExt cx="1637087" cy="15191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0247" y="2233812"/>
                <a:ext cx="1637087" cy="1519166"/>
                <a:chOff x="6280247" y="2233812"/>
                <a:chExt cx="1637087" cy="151916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6280247" y="2233812"/>
                  <a:ext cx="1637087" cy="1519166"/>
                  <a:chOff x="6280247" y="2233812"/>
                  <a:chExt cx="1637087" cy="1519166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280247" y="2233812"/>
                    <a:ext cx="1637087" cy="1519166"/>
                    <a:chOff x="2281453" y="3735065"/>
                    <a:chExt cx="1637087" cy="1519166"/>
                  </a:xfrm>
                </p:grpSpPr>
                <p:grpSp>
                  <p:nvGrpSpPr>
                    <p:cNvPr id="32" name="Group 17"/>
                    <p:cNvGrpSpPr/>
                    <p:nvPr/>
                  </p:nvGrpSpPr>
                  <p:grpSpPr>
                    <a:xfrm rot="19335458">
                      <a:off x="3018427" y="3735065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50444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16592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4191000" y="2895600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17"/>
                    <p:cNvGrpSpPr/>
                    <p:nvPr/>
                  </p:nvGrpSpPr>
                  <p:grpSpPr>
                    <a:xfrm>
                      <a:off x="2281453" y="3939781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48788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43887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4191000" y="2912852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V="1">
                      <a:off x="3179931" y="3957854"/>
                      <a:ext cx="382138" cy="313899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755" t="30972" r="45803" b="49449"/>
                  <a:stretch>
                    <a:fillRect/>
                  </a:stretch>
                </p:blipFill>
                <p:spPr>
                  <a:xfrm rot="2649834">
                    <a:off x="6965098" y="3172190"/>
                    <a:ext cx="798225" cy="25736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4" name="Oval 43"/>
                <p:cNvSpPr/>
                <p:nvPr/>
              </p:nvSpPr>
              <p:spPr>
                <a:xfrm flipH="1" flipV="1">
                  <a:off x="7083187" y="2893322"/>
                  <a:ext cx="122830" cy="1637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559863" y="3490038"/>
                <a:ext cx="163827" cy="1563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742180" y="189293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86024" y="221012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07092" y="11273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53968" y="3031002"/>
          <a:ext cx="3617913" cy="1050925"/>
        </p:xfrm>
        <a:graphic>
          <a:graphicData uri="http://schemas.openxmlformats.org/presentationml/2006/ole">
            <p:oleObj spid="_x0000_s60586" name="Equation" r:id="rId4" imgW="3060700" imgH="8890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3766" y="2564636"/>
            <a:ext cx="433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Simple equations from the Parton Model: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149515" y="3556229"/>
            <a:ext cx="1163878" cy="0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97759" y="2936833"/>
            <a:ext cx="11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sospin symmetry</a:t>
            </a:r>
            <a:endParaRPr lang="en-US" sz="14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243778" y="3625550"/>
          <a:ext cx="900112" cy="541337"/>
        </p:xfrm>
        <a:graphic>
          <a:graphicData uri="http://schemas.openxmlformats.org/presentationml/2006/ole">
            <p:oleObj spid="_x0000_s60587" name="Equation" r:id="rId5" imgW="762000" imgH="457200" progId="Equation.3">
              <p:embed/>
            </p:oleObj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5385853" y="3007668"/>
          <a:ext cx="3542491" cy="1132366"/>
        </p:xfrm>
        <a:graphic>
          <a:graphicData uri="http://schemas.openxmlformats.org/presentationml/2006/ole">
            <p:oleObj spid="_x0000_s60588" name="Equation" r:id="rId6" imgW="2781300" imgH="889000" progId="Equation.3">
              <p:embed/>
            </p:oleObj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607691" y="4297534"/>
            <a:ext cx="2624369" cy="2448306"/>
            <a:chOff x="6148669" y="4288907"/>
            <a:chExt cx="2624369" cy="2448306"/>
          </a:xfrm>
        </p:grpSpPr>
        <p:grpSp>
          <p:nvGrpSpPr>
            <p:cNvPr id="56" name="Group 55"/>
            <p:cNvGrpSpPr/>
            <p:nvPr/>
          </p:nvGrpSpPr>
          <p:grpSpPr>
            <a:xfrm>
              <a:off x="6148669" y="4288907"/>
              <a:ext cx="2624369" cy="2448306"/>
              <a:chOff x="6188896" y="4383567"/>
              <a:chExt cx="2624369" cy="244830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4083" y="4383567"/>
                <a:ext cx="2599182" cy="2448306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6188896" y="6374674"/>
                <a:ext cx="118196" cy="261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188896" y="4754879"/>
                <a:ext cx="430163" cy="1045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675338" y="5669279"/>
              <a:ext cx="962079" cy="6792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2" name="Object 61"/>
          <p:cNvGraphicFramePr>
            <a:graphicFrameLocks noChangeAspect="1"/>
          </p:cNvGraphicFramePr>
          <p:nvPr/>
        </p:nvGraphicFramePr>
        <p:xfrm>
          <a:off x="3507927" y="4931781"/>
          <a:ext cx="1779588" cy="746125"/>
        </p:xfrm>
        <a:graphic>
          <a:graphicData uri="http://schemas.openxmlformats.org/presentationml/2006/ole">
            <p:oleObj spid="_x0000_s60589" name="Equation" r:id="rId8" imgW="1396394" imgH="583947" progId="Equation.3">
              <p:embed/>
            </p:oleObj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860284" y="5710408"/>
            <a:ext cx="110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48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What Can We Learn from This Simple Picture?</a:t>
            </a:r>
            <a:endParaRPr lang="en-US" sz="33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2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First of all, we KNOW there are gluons…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8034" y="1042263"/>
            <a:ext cx="2379083" cy="1363235"/>
            <a:chOff x="1018363" y="972365"/>
            <a:chExt cx="2614377" cy="1498060"/>
          </a:xfrm>
        </p:grpSpPr>
        <p:grpSp>
          <p:nvGrpSpPr>
            <p:cNvPr id="8" name="Group 17"/>
            <p:cNvGrpSpPr/>
            <p:nvPr/>
          </p:nvGrpSpPr>
          <p:grpSpPr>
            <a:xfrm>
              <a:off x="1174537" y="1155975"/>
              <a:ext cx="1647825" cy="1314450"/>
              <a:chOff x="3748087" y="2771775"/>
              <a:chExt cx="1647825" cy="131445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087" y="2771775"/>
                <a:ext cx="1647825" cy="13144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91000" y="2921478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67200" y="3657600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18363" y="1767111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78770" y="972365"/>
              <a:ext cx="11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nti-quark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18574" y="205820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quark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32920" y="1016411"/>
            <a:ext cx="2065358" cy="1378215"/>
            <a:chOff x="4742180" y="1109776"/>
            <a:chExt cx="2276966" cy="1519166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280" y="1109776"/>
              <a:ext cx="1637087" cy="1519166"/>
              <a:chOff x="6280247" y="2233812"/>
              <a:chExt cx="1637087" cy="15191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0247" y="2233812"/>
                <a:ext cx="1637087" cy="1519166"/>
                <a:chOff x="6280247" y="2233812"/>
                <a:chExt cx="1637087" cy="1519166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6280247" y="2233812"/>
                  <a:ext cx="1637087" cy="1519166"/>
                  <a:chOff x="6280247" y="2233812"/>
                  <a:chExt cx="1637087" cy="1519166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6280247" y="2233812"/>
                    <a:ext cx="1637087" cy="1519166"/>
                    <a:chOff x="2281453" y="3735065"/>
                    <a:chExt cx="1637087" cy="1519166"/>
                  </a:xfrm>
                </p:grpSpPr>
                <p:grpSp>
                  <p:nvGrpSpPr>
                    <p:cNvPr id="32" name="Group 17"/>
                    <p:cNvGrpSpPr/>
                    <p:nvPr/>
                  </p:nvGrpSpPr>
                  <p:grpSpPr>
                    <a:xfrm rot="19335458">
                      <a:off x="3018427" y="3735065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50444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16592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4191000" y="2895600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17"/>
                    <p:cNvGrpSpPr/>
                    <p:nvPr/>
                  </p:nvGrpSpPr>
                  <p:grpSpPr>
                    <a:xfrm>
                      <a:off x="2281453" y="3939781"/>
                      <a:ext cx="900113" cy="1314450"/>
                      <a:chOff x="3748087" y="2771775"/>
                      <a:chExt cx="900113" cy="1314450"/>
                    </a:xfrm>
                  </p:grpSpPr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 r="48788"/>
                      <a:stretch>
                        <a:fillRect/>
                      </a:stretch>
                    </p:blipFill>
                    <p:spPr>
                      <a:xfrm>
                        <a:off x="3748087" y="2771775"/>
                        <a:ext cx="843887" cy="131445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4191000" y="2912852"/>
                        <a:ext cx="3810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4267200" y="3657600"/>
                        <a:ext cx="3810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V="1">
                      <a:off x="3179931" y="3957854"/>
                      <a:ext cx="382138" cy="313899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5755" t="30972" r="45803" b="49449"/>
                  <a:stretch>
                    <a:fillRect/>
                  </a:stretch>
                </p:blipFill>
                <p:spPr>
                  <a:xfrm rot="2649834">
                    <a:off x="6965098" y="3172190"/>
                    <a:ext cx="798225" cy="25736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4" name="Oval 43"/>
                <p:cNvSpPr/>
                <p:nvPr/>
              </p:nvSpPr>
              <p:spPr>
                <a:xfrm flipH="1" flipV="1">
                  <a:off x="7083187" y="2893322"/>
                  <a:ext cx="122830" cy="16377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559863" y="3490038"/>
                <a:ext cx="163827" cy="1563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742180" y="189293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86024" y="221012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07092" y="11273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</a:t>
              </a:r>
              <a:endParaRPr lang="en-US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53968" y="3031002"/>
          <a:ext cx="3617913" cy="1050925"/>
        </p:xfrm>
        <a:graphic>
          <a:graphicData uri="http://schemas.openxmlformats.org/presentationml/2006/ole">
            <p:oleObj spid="_x0000_s61614" name="Equation" r:id="rId4" imgW="3060700" imgH="8890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3766" y="2564636"/>
            <a:ext cx="433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Simple equations from the Parton Model: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149515" y="3556229"/>
            <a:ext cx="1163878" cy="0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97759" y="2936833"/>
            <a:ext cx="11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sospin symmetry</a:t>
            </a:r>
            <a:endParaRPr lang="en-US" sz="14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243778" y="3625550"/>
          <a:ext cx="900112" cy="541337"/>
        </p:xfrm>
        <a:graphic>
          <a:graphicData uri="http://schemas.openxmlformats.org/presentationml/2006/ole">
            <p:oleObj spid="_x0000_s61615" name="Equation" r:id="rId5" imgW="762000" imgH="457200" progId="Equation.3">
              <p:embed/>
            </p:oleObj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5385853" y="3007668"/>
          <a:ext cx="3542491" cy="1132366"/>
        </p:xfrm>
        <a:graphic>
          <a:graphicData uri="http://schemas.openxmlformats.org/presentationml/2006/ole">
            <p:oleObj spid="_x0000_s61616" name="Equation" r:id="rId6" imgW="2781300" imgH="889000" progId="Equation.3">
              <p:embed/>
            </p:oleObj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607691" y="4297534"/>
            <a:ext cx="2624369" cy="2448306"/>
            <a:chOff x="6148669" y="4288907"/>
            <a:chExt cx="2624369" cy="2448306"/>
          </a:xfrm>
        </p:grpSpPr>
        <p:grpSp>
          <p:nvGrpSpPr>
            <p:cNvPr id="56" name="Group 55"/>
            <p:cNvGrpSpPr/>
            <p:nvPr/>
          </p:nvGrpSpPr>
          <p:grpSpPr>
            <a:xfrm>
              <a:off x="6148669" y="4288907"/>
              <a:ext cx="2624369" cy="2448306"/>
              <a:chOff x="6188896" y="4383567"/>
              <a:chExt cx="2624369" cy="244830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4083" y="4383567"/>
                <a:ext cx="2599182" cy="2448306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6188896" y="6374674"/>
                <a:ext cx="118196" cy="261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188896" y="4754879"/>
                <a:ext cx="430163" cy="1045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675338" y="5669279"/>
              <a:ext cx="962079" cy="6792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2" name="Object 61"/>
          <p:cNvGraphicFramePr>
            <a:graphicFrameLocks noChangeAspect="1"/>
          </p:cNvGraphicFramePr>
          <p:nvPr/>
        </p:nvGraphicFramePr>
        <p:xfrm>
          <a:off x="3507927" y="4931781"/>
          <a:ext cx="1779588" cy="746125"/>
        </p:xfrm>
        <a:graphic>
          <a:graphicData uri="http://schemas.openxmlformats.org/presentationml/2006/ole">
            <p:oleObj spid="_x0000_s61617" name="Equation" r:id="rId8" imgW="1396394" imgH="583947" progId="Equation.3">
              <p:embed/>
            </p:oleObj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860284" y="5710408"/>
            <a:ext cx="110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data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918385" y="4297534"/>
            <a:ext cx="0" cy="634247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385853" y="5304843"/>
            <a:ext cx="745398" cy="0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126071" y="4931781"/>
            <a:ext cx="282351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Up quarks carry twice the momentum of down quarks in the proton and gluons carry half of the total proton’s momentum</a:t>
            </a:r>
            <a:endParaRPr lang="en-US" sz="1700" dirty="0"/>
          </a:p>
        </p:txBody>
      </p:sp>
    </p:spTree>
    <p:extLst>
      <p:ext uri="{BB962C8B-B14F-4D97-AF65-F5344CB8AC3E}">
        <p14:creationId xmlns="" xmlns:p14="http://schemas.microsoft.com/office/powerpoint/2010/main" val="11601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This Simple Picture, Does It Check Out?</a:t>
            </a:r>
            <a:endParaRPr lang="en-US" sz="3300" dirty="0"/>
          </a:p>
        </p:txBody>
      </p:sp>
      <p:sp>
        <p:nvSpPr>
          <p:cNvPr id="50" name="Rectangle 13"/>
          <p:cNvSpPr/>
          <p:nvPr/>
        </p:nvSpPr>
        <p:spPr>
          <a:xfrm>
            <a:off x="129743" y="629737"/>
            <a:ext cx="8530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This picture checks out when </a:t>
            </a:r>
            <a:r>
              <a:rPr lang="en-US" dirty="0" smtClean="0">
                <a:solidFill>
                  <a:srgbClr val="C10B59"/>
                </a:solidFill>
              </a:rPr>
              <a:t>probing </a:t>
            </a:r>
            <a:r>
              <a:rPr lang="en-US" dirty="0">
                <a:solidFill>
                  <a:srgbClr val="C10B59"/>
                </a:solidFill>
              </a:rPr>
              <a:t>with </a:t>
            </a:r>
            <a:r>
              <a:rPr lang="en-US" dirty="0"/>
              <a:t>a different probe: electrically neutral </a:t>
            </a:r>
            <a:r>
              <a:rPr lang="en-US" dirty="0" smtClean="0">
                <a:solidFill>
                  <a:srgbClr val="C10B59"/>
                </a:solidFill>
              </a:rPr>
              <a:t>neutrinos</a:t>
            </a:r>
            <a:endParaRPr lang="en-US" dirty="0">
              <a:solidFill>
                <a:srgbClr val="C10B59"/>
              </a:solidFill>
            </a:endParaRPr>
          </a:p>
        </p:txBody>
      </p:sp>
      <p:sp>
        <p:nvSpPr>
          <p:cNvPr id="52" name="TextBox 2"/>
          <p:cNvSpPr txBox="1"/>
          <p:nvPr/>
        </p:nvSpPr>
        <p:spPr>
          <a:xfrm>
            <a:off x="559242" y="1448003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3</a:t>
            </a:r>
            <a:r>
              <a:rPr lang="en-US" dirty="0" smtClean="0"/>
              <a:t> – proton structure functions</a:t>
            </a:r>
            <a:endParaRPr lang="en-US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/>
          <a:srcRect l="32517" t="48134" r="21016" b="44808"/>
          <a:stretch>
            <a:fillRect/>
          </a:stretch>
        </p:blipFill>
        <p:spPr bwMode="auto">
          <a:xfrm>
            <a:off x="4132288" y="1407954"/>
            <a:ext cx="4836713" cy="4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502989" y="1276068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444067" y="1379403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02989" y="992704"/>
            <a:ext cx="306494" cy="369332"/>
            <a:chOff x="3577583" y="3838755"/>
            <a:chExt cx="30649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3577583" y="383875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n</a:t>
              </a:r>
              <a:endParaRPr lang="en-US" dirty="0" smtClean="0">
                <a:latin typeface="Symbol" panose="05050102010706020507" pitchFamily="18" charset="2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654206" y="3959525"/>
              <a:ext cx="153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469204" y="1107573"/>
            <a:ext cx="2600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-</a:t>
            </a:r>
            <a:endParaRPr lang="en-US" sz="1900" dirty="0"/>
          </a:p>
        </p:txBody>
      </p:sp>
    </p:spTree>
    <p:extLst>
      <p:ext uri="{BB962C8B-B14F-4D97-AF65-F5344CB8AC3E}">
        <p14:creationId xmlns="" xmlns:p14="http://schemas.microsoft.com/office/powerpoint/2010/main" val="3856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7086600" y="1828800"/>
            <a:ext cx="1999891" cy="1157288"/>
            <a:chOff x="7067909" y="1223277"/>
            <a:chExt cx="1999891" cy="11572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867" t="50000" r="37321"/>
            <a:stretch/>
          </p:blipFill>
          <p:spPr>
            <a:xfrm>
              <a:off x="7075098" y="1223277"/>
              <a:ext cx="1992702" cy="11572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067909" y="1223277"/>
              <a:ext cx="171091" cy="148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976" y="990600"/>
            <a:ext cx="4931024" cy="5753819"/>
            <a:chOff x="1905000" y="838200"/>
            <a:chExt cx="4931024" cy="57538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592" r="1859"/>
            <a:stretch/>
          </p:blipFill>
          <p:spPr>
            <a:xfrm>
              <a:off x="1905000" y="838200"/>
              <a:ext cx="4931024" cy="29646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1" name="Group 10"/>
            <p:cNvGrpSpPr/>
            <p:nvPr/>
          </p:nvGrpSpPr>
          <p:grpSpPr>
            <a:xfrm>
              <a:off x="2133600" y="3550982"/>
              <a:ext cx="3630404" cy="3041037"/>
              <a:chOff x="451039" y="761601"/>
              <a:chExt cx="6313599" cy="558942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966" b="3529"/>
              <a:stretch/>
            </p:blipFill>
            <p:spPr>
              <a:xfrm>
                <a:off x="451039" y="761601"/>
                <a:ext cx="6313599" cy="55894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4376" y="2498177"/>
                <a:ext cx="314706" cy="4733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12" name="Rounded Rectangular Callout 11"/>
            <p:cNvSpPr/>
            <p:nvPr/>
          </p:nvSpPr>
          <p:spPr>
            <a:xfrm>
              <a:off x="1905000" y="838200"/>
              <a:ext cx="4931023" cy="2954731"/>
            </a:xfrm>
            <a:prstGeom prst="wedgeRoundRectCallout">
              <a:avLst>
                <a:gd name="adj1" fmla="val 3648"/>
                <a:gd name="adj2" fmla="val 65762"/>
                <a:gd name="adj3" fmla="val 16667"/>
              </a:avLst>
            </a:prstGeom>
            <a:noFill/>
            <a:ln w="19050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30016" y="1029419"/>
            <a:ext cx="4537893" cy="2133600"/>
            <a:chOff x="2530016" y="1066800"/>
            <a:chExt cx="4537893" cy="2133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79" t="6064" r="3462" b="52018"/>
            <a:stretch/>
          </p:blipFill>
          <p:spPr>
            <a:xfrm>
              <a:off x="5029200" y="1066800"/>
              <a:ext cx="2038709" cy="2133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ounded Rectangle 16"/>
            <p:cNvSpPr/>
            <p:nvPr/>
          </p:nvSpPr>
          <p:spPr>
            <a:xfrm rot="17512388">
              <a:off x="3428239" y="1243260"/>
              <a:ext cx="298432" cy="2094878"/>
            </a:xfrm>
            <a:prstGeom prst="roundRect">
              <a:avLst/>
            </a:prstGeom>
            <a:noFill/>
            <a:ln w="9525">
              <a:solidFill>
                <a:srgbClr val="D816A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895600" y="1371600"/>
              <a:ext cx="0" cy="445532"/>
            </a:xfrm>
            <a:prstGeom prst="straightConnector1">
              <a:avLst/>
            </a:prstGeom>
            <a:ln>
              <a:solidFill>
                <a:srgbClr val="D816A5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162801" y="1143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816A5"/>
                </a:solidFill>
              </a:rPr>
              <a:t>Light: </a:t>
            </a:r>
            <a:r>
              <a:rPr lang="en-US" sz="1600" dirty="0" smtClean="0"/>
              <a:t>UV, near UV, Visible, near-IR, IR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89" b="16156"/>
          <a:stretch/>
        </p:blipFill>
        <p:spPr>
          <a:xfrm>
            <a:off x="4315592" y="4180543"/>
            <a:ext cx="2171700" cy="140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4191000" y="5672554"/>
            <a:ext cx="2456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/>
              <a:t>Black Hole’s Signature (1997)</a:t>
            </a:r>
            <a:endParaRPr lang="en-US" sz="15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47799" y="1078468"/>
            <a:ext cx="105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Example: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45068"/>
            <a:ext cx="721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Micro-</a:t>
            </a:r>
            <a:r>
              <a:rPr lang="en-US" sz="2000" b="1" dirty="0" err="1" smtClean="0"/>
              <a:t>cosm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D816A5"/>
                </a:solidFill>
              </a:rPr>
              <a:t>Macro-</a:t>
            </a:r>
            <a:r>
              <a:rPr lang="en-US" sz="2000" b="1" dirty="0" err="1" smtClean="0"/>
              <a:t>cosm</a:t>
            </a:r>
            <a:r>
              <a:rPr lang="en-US" sz="2000" b="1" dirty="0" smtClean="0"/>
              <a:t>:</a:t>
            </a:r>
            <a:r>
              <a:rPr lang="en-US" sz="2000" b="1" dirty="0" smtClean="0">
                <a:solidFill>
                  <a:srgbClr val="3035FC"/>
                </a:solidFill>
              </a:rPr>
              <a:t> </a:t>
            </a:r>
            <a:r>
              <a:rPr lang="en-US" sz="2000" b="1" dirty="0" smtClean="0">
                <a:solidFill>
                  <a:srgbClr val="D816A5"/>
                </a:solidFill>
              </a:rPr>
              <a:t>with Space Telescopes </a:t>
            </a:r>
            <a:r>
              <a:rPr lang="en-US" sz="2000" dirty="0" smtClean="0"/>
              <a:t>(example)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" y="-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Do We Do to Figure Out the Universe Puzzle?</a:t>
            </a:r>
            <a:endParaRPr lang="en-US" sz="3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32" b="12732"/>
          <a:stretch/>
        </p:blipFill>
        <p:spPr>
          <a:xfrm>
            <a:off x="6844096" y="3927162"/>
            <a:ext cx="2013759" cy="18771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6703316" y="5880556"/>
            <a:ext cx="2426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Galaxy as it was 500 million years after Big Bang (2014)</a:t>
            </a:r>
            <a:endParaRPr lang="en-US" sz="15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05400" y="32004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816A5"/>
                </a:solidFill>
              </a:rPr>
              <a:t>Instruments: </a:t>
            </a:r>
            <a:r>
              <a:rPr lang="en-US" sz="1600" dirty="0" smtClean="0"/>
              <a:t>cameras, spectrographs, spectrometers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225096" y="3505200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Hubble legacy</a:t>
            </a:r>
            <a:endParaRPr lang="en-US" sz="16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86696" y="3843754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Hubble legacy</a:t>
            </a:r>
            <a:endParaRPr lang="en-US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3978664" y="6351657"/>
            <a:ext cx="466326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 smtClean="0"/>
              <a:t>With Hubble we go back in time ~13.3 billion years</a:t>
            </a:r>
            <a:endParaRPr lang="en-US" sz="1700" i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3310044" y="1472625"/>
            <a:ext cx="1719156" cy="2337375"/>
            <a:chOff x="3310044" y="1472625"/>
            <a:chExt cx="1719156" cy="2337375"/>
          </a:xfrm>
        </p:grpSpPr>
        <p:sp>
          <p:nvSpPr>
            <p:cNvPr id="32" name="Oval 31"/>
            <p:cNvSpPr/>
            <p:nvPr/>
          </p:nvSpPr>
          <p:spPr>
            <a:xfrm>
              <a:off x="4572000" y="2947131"/>
              <a:ext cx="380999" cy="862869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>
              <a:stCxn id="32" idx="0"/>
            </p:cNvCxnSpPr>
            <p:nvPr/>
          </p:nvCxnSpPr>
          <p:spPr>
            <a:xfrm flipV="1">
              <a:off x="4762500" y="1981200"/>
              <a:ext cx="0" cy="965931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310044" y="1472625"/>
              <a:ext cx="1719156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James Webb </a:t>
              </a:r>
              <a:r>
                <a:rPr lang="en-US" sz="1600" dirty="0" smtClean="0">
                  <a:solidFill>
                    <a:schemeClr val="bg1"/>
                  </a:solidFill>
                </a:rPr>
                <a:t>Telescope (future)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65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This Simple Picture, Does It Check Out?</a:t>
            </a:r>
            <a:endParaRPr lang="en-US" sz="3300" dirty="0"/>
          </a:p>
        </p:txBody>
      </p:sp>
      <p:sp>
        <p:nvSpPr>
          <p:cNvPr id="50" name="Rectangle 13"/>
          <p:cNvSpPr/>
          <p:nvPr/>
        </p:nvSpPr>
        <p:spPr>
          <a:xfrm>
            <a:off x="129743" y="629737"/>
            <a:ext cx="8530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This picture checks out when </a:t>
            </a:r>
            <a:r>
              <a:rPr lang="en-US" dirty="0" smtClean="0">
                <a:solidFill>
                  <a:srgbClr val="C10B59"/>
                </a:solidFill>
              </a:rPr>
              <a:t>probing </a:t>
            </a:r>
            <a:r>
              <a:rPr lang="en-US" dirty="0">
                <a:solidFill>
                  <a:srgbClr val="C10B59"/>
                </a:solidFill>
              </a:rPr>
              <a:t>with </a:t>
            </a:r>
            <a:r>
              <a:rPr lang="en-US" dirty="0"/>
              <a:t>a different probe: electrically neutral </a:t>
            </a:r>
            <a:r>
              <a:rPr lang="en-US" dirty="0" smtClean="0">
                <a:solidFill>
                  <a:srgbClr val="C10B59"/>
                </a:solidFill>
              </a:rPr>
              <a:t>neutrinos</a:t>
            </a:r>
            <a:endParaRPr lang="en-US" dirty="0">
              <a:solidFill>
                <a:srgbClr val="C10B59"/>
              </a:solidFill>
            </a:endParaRPr>
          </a:p>
        </p:txBody>
      </p:sp>
      <p:sp>
        <p:nvSpPr>
          <p:cNvPr id="52" name="TextBox 2"/>
          <p:cNvSpPr txBox="1"/>
          <p:nvPr/>
        </p:nvSpPr>
        <p:spPr>
          <a:xfrm>
            <a:off x="559242" y="1448003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3</a:t>
            </a:r>
            <a:r>
              <a:rPr lang="en-US" dirty="0" smtClean="0"/>
              <a:t> – proton structure functions</a:t>
            </a:r>
            <a:endParaRPr lang="en-US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/>
          <a:srcRect l="32517" t="48134" r="21016" b="44808"/>
          <a:stretch>
            <a:fillRect/>
          </a:stretch>
        </p:blipFill>
        <p:spPr bwMode="auto">
          <a:xfrm>
            <a:off x="4132288" y="1407954"/>
            <a:ext cx="4836713" cy="4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502989" y="1276068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444067" y="1379403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4502989" y="992704"/>
            <a:ext cx="306494" cy="369332"/>
            <a:chOff x="3577583" y="3838755"/>
            <a:chExt cx="30649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3577583" y="383875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n</a:t>
              </a:r>
              <a:endParaRPr lang="en-US" dirty="0" smtClean="0">
                <a:latin typeface="Symbol" panose="05050102010706020507" pitchFamily="18" charset="2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654206" y="3959525"/>
              <a:ext cx="153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469204" y="1107573"/>
            <a:ext cx="2600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-</a:t>
            </a:r>
            <a:endParaRPr lang="en-US" sz="19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2563031" y="2004082"/>
                <a:ext cx="3827971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031" y="2004082"/>
                <a:ext cx="3827971" cy="495649"/>
              </a:xfrm>
              <a:prstGeom prst="rect">
                <a:avLst/>
              </a:prstGeom>
              <a:blipFill>
                <a:blip r:embed="rId3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2563996" y="2575233"/>
                <a:ext cx="4031232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96" y="2575233"/>
                <a:ext cx="4031232" cy="495649"/>
              </a:xfrm>
              <a:prstGeom prst="rect">
                <a:avLst/>
              </a:prstGeom>
              <a:blipFill>
                <a:blip r:embed="rId4" cstate="print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856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This Simple Picture, Does It Check Out?</a:t>
            </a:r>
            <a:endParaRPr lang="en-US" sz="3300" dirty="0"/>
          </a:p>
        </p:txBody>
      </p:sp>
      <p:sp>
        <p:nvSpPr>
          <p:cNvPr id="50" name="Rectangle 13"/>
          <p:cNvSpPr/>
          <p:nvPr/>
        </p:nvSpPr>
        <p:spPr>
          <a:xfrm>
            <a:off x="129743" y="629737"/>
            <a:ext cx="8530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This picture checks out when </a:t>
            </a:r>
            <a:r>
              <a:rPr lang="en-US" dirty="0" smtClean="0">
                <a:solidFill>
                  <a:srgbClr val="C10B59"/>
                </a:solidFill>
              </a:rPr>
              <a:t>probing </a:t>
            </a:r>
            <a:r>
              <a:rPr lang="en-US" dirty="0">
                <a:solidFill>
                  <a:srgbClr val="C10B59"/>
                </a:solidFill>
              </a:rPr>
              <a:t>with </a:t>
            </a:r>
            <a:r>
              <a:rPr lang="en-US" dirty="0"/>
              <a:t>a different probe: electrically neutral </a:t>
            </a:r>
            <a:r>
              <a:rPr lang="en-US" dirty="0" smtClean="0">
                <a:solidFill>
                  <a:srgbClr val="C10B59"/>
                </a:solidFill>
              </a:rPr>
              <a:t>neutrinos</a:t>
            </a:r>
            <a:endParaRPr lang="en-US" dirty="0">
              <a:solidFill>
                <a:srgbClr val="C10B59"/>
              </a:solidFill>
            </a:endParaRPr>
          </a:p>
        </p:txBody>
      </p:sp>
      <p:sp>
        <p:nvSpPr>
          <p:cNvPr id="52" name="TextBox 2"/>
          <p:cNvSpPr txBox="1"/>
          <p:nvPr/>
        </p:nvSpPr>
        <p:spPr>
          <a:xfrm>
            <a:off x="559242" y="1448003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3</a:t>
            </a:r>
            <a:r>
              <a:rPr lang="en-US" dirty="0" smtClean="0"/>
              <a:t> – proton structure functions</a:t>
            </a:r>
            <a:endParaRPr lang="en-US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/>
          <a:srcRect l="32517" t="48134" r="21016" b="44808"/>
          <a:stretch>
            <a:fillRect/>
          </a:stretch>
        </p:blipFill>
        <p:spPr bwMode="auto">
          <a:xfrm>
            <a:off x="4132288" y="1407954"/>
            <a:ext cx="4836713" cy="4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502989" y="1276068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444067" y="1379403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4502989" y="992704"/>
            <a:ext cx="306494" cy="369332"/>
            <a:chOff x="3577583" y="3838755"/>
            <a:chExt cx="30649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3577583" y="383875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n</a:t>
              </a:r>
              <a:endParaRPr lang="en-US" dirty="0" smtClean="0">
                <a:latin typeface="Symbol" panose="05050102010706020507" pitchFamily="18" charset="2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654206" y="3959525"/>
              <a:ext cx="153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469204" y="1107573"/>
            <a:ext cx="2600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-</a:t>
            </a:r>
            <a:endParaRPr lang="en-US" sz="1900" dirty="0"/>
          </a:p>
        </p:txBody>
      </p:sp>
      <p:grpSp>
        <p:nvGrpSpPr>
          <p:cNvPr id="7" name="Group 27"/>
          <p:cNvGrpSpPr/>
          <p:nvPr/>
        </p:nvGrpSpPr>
        <p:grpSpPr>
          <a:xfrm>
            <a:off x="215212" y="2602803"/>
            <a:ext cx="5370429" cy="3464816"/>
            <a:chOff x="1327749" y="2286000"/>
            <a:chExt cx="6416283" cy="4139565"/>
          </a:xfrm>
        </p:grpSpPr>
        <p:grpSp>
          <p:nvGrpSpPr>
            <p:cNvPr id="9" name="Group 30"/>
            <p:cNvGrpSpPr/>
            <p:nvPr/>
          </p:nvGrpSpPr>
          <p:grpSpPr>
            <a:xfrm>
              <a:off x="1327749" y="2286000"/>
              <a:ext cx="6416283" cy="4139565"/>
              <a:chOff x="1327749" y="2286000"/>
              <a:chExt cx="6416283" cy="4139565"/>
            </a:xfrm>
          </p:grpSpPr>
          <p:grpSp>
            <p:nvGrpSpPr>
              <p:cNvPr id="11" name="Group 34"/>
              <p:cNvGrpSpPr/>
              <p:nvPr/>
            </p:nvGrpSpPr>
            <p:grpSpPr>
              <a:xfrm>
                <a:off x="1327749" y="2286000"/>
                <a:ext cx="6416283" cy="4139565"/>
                <a:chOff x="1327749" y="2438399"/>
                <a:chExt cx="6416283" cy="4139565"/>
              </a:xfrm>
            </p:grpSpPr>
            <p:grpSp>
              <p:nvGrpSpPr>
                <p:cNvPr id="12" name="Group 37"/>
                <p:cNvGrpSpPr/>
                <p:nvPr/>
              </p:nvGrpSpPr>
              <p:grpSpPr>
                <a:xfrm>
                  <a:off x="1327749" y="2438399"/>
                  <a:ext cx="6216051" cy="4139565"/>
                  <a:chOff x="1327749" y="2438399"/>
                  <a:chExt cx="6216051" cy="4139565"/>
                </a:xfrm>
              </p:grpSpPr>
              <p:grpSp>
                <p:nvGrpSpPr>
                  <p:cNvPr id="13" name="Group 39"/>
                  <p:cNvGrpSpPr/>
                  <p:nvPr/>
                </p:nvGrpSpPr>
                <p:grpSpPr>
                  <a:xfrm>
                    <a:off x="1327749" y="2438399"/>
                    <a:ext cx="6216051" cy="4139565"/>
                    <a:chOff x="1327749" y="2438399"/>
                    <a:chExt cx="6216051" cy="4139565"/>
                  </a:xfrm>
                </p:grpSpPr>
                <p:grpSp>
                  <p:nvGrpSpPr>
                    <p:cNvPr id="14" name="Group 48"/>
                    <p:cNvGrpSpPr/>
                    <p:nvPr/>
                  </p:nvGrpSpPr>
                  <p:grpSpPr>
                    <a:xfrm>
                      <a:off x="1327749" y="2438399"/>
                      <a:ext cx="6216051" cy="4139565"/>
                      <a:chOff x="1327749" y="2438399"/>
                      <a:chExt cx="6216051" cy="4139565"/>
                    </a:xfrm>
                  </p:grpSpPr>
                  <p:grpSp>
                    <p:nvGrpSpPr>
                      <p:cNvPr id="15" name="Group 53"/>
                      <p:cNvGrpSpPr/>
                      <p:nvPr/>
                    </p:nvGrpSpPr>
                    <p:grpSpPr>
                      <a:xfrm>
                        <a:off x="1327749" y="2438399"/>
                        <a:ext cx="5257662" cy="4139565"/>
                        <a:chOff x="1295538" y="2209802"/>
                        <a:chExt cx="5257662" cy="4139565"/>
                      </a:xfrm>
                    </p:grpSpPr>
                    <p:grpSp>
                      <p:nvGrpSpPr>
                        <p:cNvPr id="16" name="Group 55"/>
                        <p:cNvGrpSpPr/>
                        <p:nvPr/>
                      </p:nvGrpSpPr>
                      <p:grpSpPr>
                        <a:xfrm>
                          <a:off x="1295538" y="2209802"/>
                          <a:ext cx="3376372" cy="4139565"/>
                          <a:chOff x="1295538" y="2209802"/>
                          <a:chExt cx="3376372" cy="4139565"/>
                        </a:xfrm>
                      </p:grpSpPr>
                      <p:grpSp>
                        <p:nvGrpSpPr>
                          <p:cNvPr id="17" name="Group 59"/>
                          <p:cNvGrpSpPr/>
                          <p:nvPr/>
                        </p:nvGrpSpPr>
                        <p:grpSpPr>
                          <a:xfrm>
                            <a:off x="1447800" y="2209802"/>
                            <a:ext cx="3224110" cy="4139565"/>
                            <a:chOff x="1447800" y="2209802"/>
                            <a:chExt cx="3224110" cy="4139565"/>
                          </a:xfrm>
                        </p:grpSpPr>
                        <p:pic>
                          <p:nvPicPr>
                            <p:cNvPr id="63" name="Picture 62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 cstate="print">
                              <a:extLst>
                                <a:ext uri="{28A0092B-C50C-407E-A947-70E740481C1C}">
                                  <a14:useLocalDpi xmlns="" xmlns:a14="http://schemas.microsoft.com/office/drawing/2010/main" val="0"/>
                                </a:ext>
                              </a:extLst>
                            </a:blip>
                            <a:srcRect r="485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447800" y="2209802"/>
                              <a:ext cx="3224110" cy="4139565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4" name="Rectangle 63"/>
                            <p:cNvSpPr/>
                            <p:nvPr/>
                          </p:nvSpPr>
                          <p:spPr>
                            <a:xfrm>
                              <a:off x="1524000" y="3886200"/>
                              <a:ext cx="381000" cy="15240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62" name="TextBox 61"/>
                          <p:cNvSpPr txBox="1"/>
                          <p:nvPr/>
                        </p:nvSpPr>
                        <p:spPr>
                          <a:xfrm>
                            <a:off x="1295538" y="3777734"/>
                            <a:ext cx="670695" cy="40448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 smtClean="0"/>
                              <a:t>F</a:t>
                            </a:r>
                            <a:r>
                              <a:rPr lang="en-US" sz="1600" baseline="-25000" dirty="0" smtClean="0"/>
                              <a:t>2</a:t>
                            </a:r>
                            <a:r>
                              <a:rPr lang="en-US" sz="1600" dirty="0" smtClean="0"/>
                              <a:t>(x)</a:t>
                            </a:r>
                            <a:endParaRPr lang="en-US" sz="1600" dirty="0"/>
                          </a:p>
                        </p:txBody>
                      </p:sp>
                    </p:grpSp>
                    <p:sp>
                      <p:nvSpPr>
                        <p:cNvPr id="59" name="Rectangle 58"/>
                        <p:cNvSpPr/>
                        <p:nvPr/>
                      </p:nvSpPr>
                      <p:spPr>
                        <a:xfrm>
                          <a:off x="2057400" y="2286000"/>
                          <a:ext cx="4495800" cy="3048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55" name="Rectangle 54"/>
                      <p:cNvSpPr/>
                      <p:nvPr/>
                    </p:nvSpPr>
                    <p:spPr>
                      <a:xfrm>
                        <a:off x="6585411" y="2514597"/>
                        <a:ext cx="958389" cy="4572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2438400" y="3068598"/>
                      <a:ext cx="2133600" cy="58900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36082" y="2971800"/>
                    <a:ext cx="1801277" cy="3590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500" dirty="0" smtClean="0"/>
                      <a:t>18/5 F</a:t>
                    </a:r>
                    <a:r>
                      <a:rPr lang="en-US" sz="1500" baseline="-25000" dirty="0" smtClean="0"/>
                      <a:t>2</a:t>
                    </a:r>
                    <a:r>
                      <a:rPr lang="en-US" sz="1500" baseline="30000" dirty="0" smtClean="0"/>
                      <a:t>eN</a:t>
                    </a:r>
                    <a:r>
                      <a:rPr lang="en-US" sz="1500" dirty="0" smtClean="0"/>
                      <a:t>(x) - SLAC</a:t>
                    </a:r>
                    <a:endParaRPr lang="en-US" sz="1500" dirty="0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292934" y="3320843"/>
                    <a:ext cx="2565035" cy="5699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00" dirty="0" smtClean="0"/>
                      <a:t>----- </a:t>
                    </a:r>
                    <a:r>
                      <a:rPr lang="en-US" sz="1200" dirty="0" smtClean="0"/>
                      <a:t>Modified by Fermi motion </a:t>
                    </a:r>
                  </a:p>
                  <a:p>
                    <a:r>
                      <a:rPr lang="en-US" sz="1200" dirty="0"/>
                      <a:t> </a:t>
                    </a:r>
                    <a:r>
                      <a:rPr lang="en-US" sz="1200" dirty="0" smtClean="0"/>
                      <a:t>       and measurement errors</a:t>
                    </a:r>
                    <a:endParaRPr lang="en-US" sz="1200" dirty="0"/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2438400" y="3133382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5410200" y="3068598"/>
                  <a:ext cx="2333832" cy="3604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4267200" y="3962398"/>
                <a:ext cx="4572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395491" y="4819842"/>
              <a:ext cx="1126021" cy="547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Q</a:t>
              </a:r>
              <a:r>
                <a:rPr lang="en-US" sz="1300" baseline="30000" dirty="0" smtClean="0"/>
                <a:t>2</a:t>
              </a:r>
              <a:r>
                <a:rPr lang="en-US" sz="1300" dirty="0" smtClean="0"/>
                <a:t> &gt; 1 GeV</a:t>
              </a:r>
              <a:r>
                <a:rPr lang="en-US" sz="1300" baseline="30000" dirty="0" smtClean="0"/>
                <a:t>2</a:t>
              </a:r>
            </a:p>
            <a:p>
              <a:r>
                <a:rPr lang="en-US" sz="1300" dirty="0" smtClean="0"/>
                <a:t>W</a:t>
              </a:r>
              <a:r>
                <a:rPr lang="en-US" sz="1300" baseline="30000" dirty="0" smtClean="0"/>
                <a:t>2</a:t>
              </a:r>
              <a:r>
                <a:rPr lang="en-US" sz="1300" dirty="0" smtClean="0"/>
                <a:t> &gt; 4 GeV</a:t>
              </a:r>
              <a:r>
                <a:rPr lang="en-US" sz="1300" baseline="30000" dirty="0" smtClean="0"/>
                <a:t>2</a:t>
              </a:r>
              <a:endParaRPr lang="en-US" sz="1300" baseline="30000" dirty="0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662757" y="2150284"/>
                <a:ext cx="3827971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57" y="2150284"/>
                <a:ext cx="3827971" cy="495649"/>
              </a:xfrm>
              <a:prstGeom prst="rect">
                <a:avLst/>
              </a:prstGeom>
              <a:blipFill>
                <a:blip r:embed="rId4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4535028" y="2169974"/>
                <a:ext cx="4031232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28" y="2169974"/>
                <a:ext cx="4031232" cy="495649"/>
              </a:xfrm>
              <a:prstGeom prst="rect">
                <a:avLst/>
              </a:prstGeom>
              <a:blipFill>
                <a:blip r:embed="rId5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/>
          <p:cNvSpPr txBox="1"/>
          <p:nvPr/>
        </p:nvSpPr>
        <p:spPr>
          <a:xfrm>
            <a:off x="3758167" y="5770257"/>
            <a:ext cx="53655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Sum of quarks charges can be extracted from combination of proton’s structure functions in electron and neutrino scattering</a:t>
            </a:r>
            <a:endParaRPr lang="en-US" sz="17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3398895" y="3077646"/>
            <a:ext cx="3240337" cy="2667000"/>
            <a:chOff x="5751263" y="3886200"/>
            <a:chExt cx="3240337" cy="2667000"/>
          </a:xfrm>
        </p:grpSpPr>
        <p:grpSp>
          <p:nvGrpSpPr>
            <p:cNvPr id="43" name="Group 42"/>
            <p:cNvGrpSpPr/>
            <p:nvPr/>
          </p:nvGrpSpPr>
          <p:grpSpPr>
            <a:xfrm>
              <a:off x="6096000" y="3886200"/>
              <a:ext cx="2895600" cy="2667000"/>
              <a:chOff x="6096000" y="3886200"/>
              <a:chExt cx="2895600" cy="26670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6096000" y="3886200"/>
                <a:ext cx="2895600" cy="2667000"/>
                <a:chOff x="6096000" y="3886200"/>
                <a:chExt cx="2895600" cy="2667000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6096000" y="3886200"/>
                  <a:ext cx="2895600" cy="2566884"/>
                  <a:chOff x="6096000" y="3886200"/>
                  <a:chExt cx="2895600" cy="2566884"/>
                </a:xfrm>
              </p:grpSpPr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6096000" y="3886200"/>
                    <a:ext cx="2895600" cy="2566884"/>
                    <a:chOff x="6096000" y="3886200"/>
                    <a:chExt cx="2895600" cy="2566884"/>
                  </a:xfrm>
                </p:grpSpPr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6096000" y="3988791"/>
                      <a:ext cx="2788184" cy="2464293"/>
                      <a:chOff x="6096000" y="3988791"/>
                      <a:chExt cx="2788184" cy="2464293"/>
                    </a:xfrm>
                  </p:grpSpPr>
                  <p:grpSp>
                    <p:nvGrpSpPr>
                      <p:cNvPr id="68" name="Group 67"/>
                      <p:cNvGrpSpPr/>
                      <p:nvPr/>
                    </p:nvGrpSpPr>
                    <p:grpSpPr>
                      <a:xfrm>
                        <a:off x="6096000" y="3988791"/>
                        <a:ext cx="2788184" cy="2464293"/>
                        <a:chOff x="6096000" y="3988791"/>
                        <a:chExt cx="2788184" cy="2464293"/>
                      </a:xfrm>
                    </p:grpSpPr>
                    <p:pic>
                      <p:nvPicPr>
                        <p:cNvPr id="70" name="Picture 69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6" cstate="print">
                          <a:extLst>
                            <a:ext uri="{28A0092B-C50C-407E-A947-70E740481C1C}">
                              <a14:useLocalDpi xmlns="" xmlns:a14="http://schemas.microsoft.com/office/drawing/2010/main" val="0"/>
                            </a:ext>
                          </a:extLst>
                        </a:blip>
                        <a:srcRect l="11280" t="22620"/>
                        <a:stretch/>
                      </p:blipFill>
                      <p:spPr>
                        <a:xfrm>
                          <a:off x="6096000" y="4038600"/>
                          <a:ext cx="2788184" cy="241448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71" name="Rectangle 70"/>
                        <p:cNvSpPr/>
                        <p:nvPr/>
                      </p:nvSpPr>
                      <p:spPr>
                        <a:xfrm>
                          <a:off x="8382000" y="3988791"/>
                          <a:ext cx="457200" cy="4085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69" name="Rectangle 68"/>
                      <p:cNvSpPr/>
                      <p:nvPr/>
                    </p:nvSpPr>
                    <p:spPr>
                      <a:xfrm>
                        <a:off x="8382000" y="4876800"/>
                        <a:ext cx="457200" cy="4085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8305800" y="3886200"/>
                      <a:ext cx="685800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 smtClean="0"/>
                        <a:t>Integral Unit Charges</a:t>
                      </a:r>
                      <a:endParaRPr lang="en-US" sz="1200" dirty="0"/>
                    </a:p>
                  </p:txBody>
                </p: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8305800" y="4872335"/>
                      <a:ext cx="6858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C10B59"/>
                          </a:solidFill>
                        </a:rPr>
                        <a:t>Quark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C10B59"/>
                          </a:solidFill>
                        </a:rPr>
                        <a:t>Charges</a:t>
                      </a:r>
                      <a:endParaRPr lang="en-US" sz="1200" dirty="0">
                        <a:solidFill>
                          <a:srgbClr val="C10B59"/>
                        </a:solidFill>
                      </a:endParaRPr>
                    </a:p>
                  </p:txBody>
                </p:sp>
              </p:grpSp>
              <p:sp>
                <p:nvSpPr>
                  <p:cNvPr id="54" name="Rectangle 53"/>
                  <p:cNvSpPr/>
                  <p:nvPr/>
                </p:nvSpPr>
                <p:spPr>
                  <a:xfrm>
                    <a:off x="7239000" y="6272316"/>
                    <a:ext cx="533400" cy="1284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7162800" y="6245423"/>
                  <a:ext cx="79060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E</a:t>
                  </a:r>
                  <a:r>
                    <a:rPr lang="en-US" sz="1400" baseline="-25000" dirty="0" err="1" smtClean="0">
                      <a:latin typeface="Symbol" panose="05050102010706020507" pitchFamily="18" charset="2"/>
                    </a:rPr>
                    <a:t>n</a:t>
                  </a:r>
                  <a:r>
                    <a:rPr lang="en-US" sz="1400" dirty="0" smtClean="0"/>
                    <a:t> (GeV)</a:t>
                  </a:r>
                  <a:endParaRPr lang="en-US" sz="1400" dirty="0"/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6096000" y="47244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751263" y="403860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&lt;Q</a:t>
              </a:r>
              <a:r>
                <a:rPr lang="en-US" baseline="30000" dirty="0" smtClean="0"/>
                <a:t>2</a:t>
              </a:r>
              <a:r>
                <a:rPr lang="en-US" dirty="0" smtClean="0"/>
                <a:t>&gt;</a:t>
              </a:r>
              <a:endParaRPr lang="en-US" dirty="0"/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6209484" y="4537516"/>
                <a:ext cx="2896641" cy="757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3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3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3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3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𝑒𝑝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3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300" b="0" i="1" smtClean="0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𝑒𝑛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300" b="0" i="1" smtClean="0">
                                  <a:latin typeface="Cambria Math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3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3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1300" i="1" smtClean="0">
                                          <a:latin typeface="Cambria Math"/>
                                          <a:ea typeface="Cambria Math"/>
                                        </a:rPr>
                                        <m:t>𝜈</m:t>
                                      </m:r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𝑝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300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1300" i="1" smtClean="0">
                                          <a:latin typeface="Cambria Math"/>
                                          <a:ea typeface="Cambria Math"/>
                                        </a:rPr>
                                        <m:t>𝜈</m:t>
                                      </m:r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13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300" i="1">
                                  <a:latin typeface="Cambria Math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  <m:r>
                        <a:rPr lang="en-US" sz="13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1300" b="0" i="1" baseline="46000" smtClean="0">
                                  <a:latin typeface="Cambria Math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13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smtClean="0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1300" b="0" i="1" baseline="46000" smtClean="0">
                                  <a:latin typeface="Cambria Math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US" sz="13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13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300" dirty="0"/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484" y="4537516"/>
                <a:ext cx="2896641" cy="75777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856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0" y="-7620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This Simple Picture, Does It Check Out?</a:t>
            </a:r>
            <a:endParaRPr lang="en-US" sz="3300" dirty="0"/>
          </a:p>
        </p:txBody>
      </p:sp>
      <p:sp>
        <p:nvSpPr>
          <p:cNvPr id="50" name="Rectangle 13"/>
          <p:cNvSpPr/>
          <p:nvPr/>
        </p:nvSpPr>
        <p:spPr>
          <a:xfrm>
            <a:off x="129743" y="629737"/>
            <a:ext cx="8530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This picture checks out when </a:t>
            </a:r>
            <a:r>
              <a:rPr lang="en-US" dirty="0" smtClean="0">
                <a:solidFill>
                  <a:srgbClr val="C10B59"/>
                </a:solidFill>
              </a:rPr>
              <a:t>probing </a:t>
            </a:r>
            <a:r>
              <a:rPr lang="en-US" dirty="0">
                <a:solidFill>
                  <a:srgbClr val="C10B59"/>
                </a:solidFill>
              </a:rPr>
              <a:t>with </a:t>
            </a:r>
            <a:r>
              <a:rPr lang="en-US" dirty="0"/>
              <a:t>a different probe: electrically neutral </a:t>
            </a:r>
            <a:r>
              <a:rPr lang="en-US" dirty="0" smtClean="0">
                <a:solidFill>
                  <a:srgbClr val="C10B59"/>
                </a:solidFill>
              </a:rPr>
              <a:t>neutrinos</a:t>
            </a:r>
            <a:endParaRPr lang="en-US" dirty="0">
              <a:solidFill>
                <a:srgbClr val="C10B59"/>
              </a:solidFill>
            </a:endParaRPr>
          </a:p>
        </p:txBody>
      </p:sp>
      <p:sp>
        <p:nvSpPr>
          <p:cNvPr id="52" name="TextBox 2"/>
          <p:cNvSpPr txBox="1"/>
          <p:nvPr/>
        </p:nvSpPr>
        <p:spPr>
          <a:xfrm>
            <a:off x="559242" y="1448003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3</a:t>
            </a:r>
            <a:r>
              <a:rPr lang="en-US" dirty="0" smtClean="0"/>
              <a:t> – proton structure functions</a:t>
            </a:r>
            <a:endParaRPr lang="en-US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/>
          <a:srcRect l="32517" t="48134" r="21016" b="44808"/>
          <a:stretch>
            <a:fillRect/>
          </a:stretch>
        </p:blipFill>
        <p:spPr bwMode="auto">
          <a:xfrm>
            <a:off x="4132288" y="1407954"/>
            <a:ext cx="4836713" cy="41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502989" y="1276068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444067" y="1379403"/>
            <a:ext cx="69011" cy="131886"/>
          </a:xfrm>
          <a:prstGeom prst="straightConnector1">
            <a:avLst/>
          </a:prstGeom>
          <a:ln>
            <a:solidFill>
              <a:srgbClr val="C10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02989" y="992704"/>
            <a:ext cx="306494" cy="369332"/>
            <a:chOff x="3577583" y="3838755"/>
            <a:chExt cx="30649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3577583" y="383875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n</a:t>
              </a:r>
              <a:endParaRPr lang="en-US" dirty="0" smtClean="0">
                <a:latin typeface="Symbol" panose="05050102010706020507" pitchFamily="18" charset="2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654206" y="3959525"/>
              <a:ext cx="153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469204" y="1107573"/>
            <a:ext cx="2600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-</a:t>
            </a:r>
            <a:endParaRPr lang="en-US" sz="19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2856" y="3095081"/>
            <a:ext cx="2961894" cy="3249168"/>
            <a:chOff x="5591380" y="3460271"/>
            <a:chExt cx="2961894" cy="32491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1380" y="3460271"/>
              <a:ext cx="2961894" cy="324916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91380" y="6271404"/>
              <a:ext cx="196945" cy="224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800971" y="2982221"/>
            <a:ext cx="492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Subtract the two equations to get the anti-quark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885918" y="3851920"/>
            <a:ext cx="525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Integrate F</a:t>
            </a:r>
            <a:r>
              <a:rPr lang="en-US" baseline="-25000" dirty="0" smtClean="0"/>
              <a:t>3</a:t>
            </a:r>
            <a:r>
              <a:rPr lang="en-US" dirty="0" smtClean="0"/>
              <a:t> to get the number of valence quarks 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952263" y="6021084"/>
            <a:ext cx="519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xF</a:t>
            </a:r>
            <a:r>
              <a:rPr lang="en-US" baseline="-25000" dirty="0" smtClean="0"/>
              <a:t>3</a:t>
            </a:r>
            <a:r>
              <a:rPr lang="en-US" dirty="0" smtClean="0"/>
              <a:t> goes to zero at very low x as sea dominates and q(x) = q(x)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5017547" y="4314807"/>
            <a:ext cx="3066193" cy="1741646"/>
            <a:chOff x="6154007" y="2362200"/>
            <a:chExt cx="3066193" cy="1741646"/>
          </a:xfrm>
        </p:grpSpPr>
        <p:sp>
          <p:nvSpPr>
            <p:cNvPr id="42" name="TextBox 41"/>
            <p:cNvSpPr txBox="1"/>
            <p:nvPr/>
          </p:nvSpPr>
          <p:spPr>
            <a:xfrm>
              <a:off x="8197754" y="2743200"/>
              <a:ext cx="1022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10B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valence quarks</a:t>
              </a:r>
              <a:endParaRPr lang="en-US" sz="1400" dirty="0">
                <a:solidFill>
                  <a:srgbClr val="C10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154007" y="2362200"/>
              <a:ext cx="2227993" cy="1741646"/>
              <a:chOff x="6382607" y="2296954"/>
              <a:chExt cx="2227993" cy="1741646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382607" y="2296954"/>
                <a:ext cx="2227993" cy="1741646"/>
                <a:chOff x="6382607" y="2296954"/>
                <a:chExt cx="2227993" cy="1741646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6382607" y="2296954"/>
                  <a:ext cx="2227993" cy="1741646"/>
                  <a:chOff x="6382607" y="2296954"/>
                  <a:chExt cx="2227993" cy="1741646"/>
                </a:xfrm>
              </p:grpSpPr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6382607" y="2296954"/>
                    <a:ext cx="2227993" cy="1741646"/>
                    <a:chOff x="6327076" y="2296475"/>
                    <a:chExt cx="2227993" cy="1741646"/>
                  </a:xfrm>
                </p:grpSpPr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6327076" y="2296475"/>
                      <a:ext cx="2227993" cy="1741646"/>
                      <a:chOff x="6327076" y="2296475"/>
                      <a:chExt cx="2227993" cy="1741646"/>
                    </a:xfrm>
                  </p:grpSpPr>
                  <p:grpSp>
                    <p:nvGrpSpPr>
                      <p:cNvPr id="59" name="Group 58"/>
                      <p:cNvGrpSpPr/>
                      <p:nvPr/>
                    </p:nvGrpSpPr>
                    <p:grpSpPr>
                      <a:xfrm>
                        <a:off x="6327076" y="2296475"/>
                        <a:ext cx="2227993" cy="1741646"/>
                        <a:chOff x="6327076" y="2296475"/>
                        <a:chExt cx="2227993" cy="1741646"/>
                      </a:xfrm>
                    </p:grpSpPr>
                    <p:grpSp>
                      <p:nvGrpSpPr>
                        <p:cNvPr id="63" name="Group 62"/>
                        <p:cNvGrpSpPr/>
                        <p:nvPr/>
                      </p:nvGrpSpPr>
                      <p:grpSpPr>
                        <a:xfrm>
                          <a:off x="6327076" y="2296475"/>
                          <a:ext cx="2227993" cy="1741646"/>
                          <a:chOff x="6327076" y="2296475"/>
                          <a:chExt cx="2227993" cy="1741646"/>
                        </a:xfrm>
                      </p:grpSpPr>
                      <p:pic>
                        <p:nvPicPr>
                          <p:cNvPr id="67" name="Picture 66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 cstate="print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327076" y="2296475"/>
                            <a:ext cx="2227993" cy="1741646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68" name="Rectangle 67"/>
                          <p:cNvSpPr/>
                          <p:nvPr/>
                        </p:nvSpPr>
                        <p:spPr>
                          <a:xfrm>
                            <a:off x="7505700" y="2475573"/>
                            <a:ext cx="723900" cy="19142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762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2" name="Rectangle 61"/>
                        <p:cNvSpPr/>
                        <p:nvPr/>
                      </p:nvSpPr>
                      <p:spPr>
                        <a:xfrm>
                          <a:off x="7772400" y="2667000"/>
                          <a:ext cx="304800" cy="152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7239000" y="3795332"/>
                        <a:ext cx="628650" cy="2057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7353696" y="3657600"/>
                      <a:ext cx="380232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500" dirty="0" smtClean="0"/>
                        <a:t>Q</a:t>
                      </a:r>
                      <a:r>
                        <a:rPr lang="en-US" sz="1500" baseline="30000" dirty="0" smtClean="0"/>
                        <a:t>2</a:t>
                      </a:r>
                      <a:endParaRPr lang="en-US" sz="1500" baseline="30000" dirty="0"/>
                    </a:p>
                  </p:txBody>
                </p:sp>
              </p:grp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7729142" y="2590800"/>
                    <a:ext cx="50045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QPM</a:t>
                    </a:r>
                    <a:endParaRPr lang="en-US" sz="1200" dirty="0"/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7239000" y="3383852"/>
                  <a:ext cx="893731" cy="1454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7167129" y="3283055"/>
                <a:ext cx="112402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QCD   </a:t>
                </a:r>
                <a:r>
                  <a:rPr lang="en-US" sz="1000" dirty="0" smtClean="0">
                    <a:latin typeface="Symbol" panose="05050102010706020507" pitchFamily="18" charset="2"/>
                  </a:rPr>
                  <a:t>L</a:t>
                </a:r>
                <a:r>
                  <a:rPr lang="en-US" sz="1000" dirty="0" smtClean="0"/>
                  <a:t> = 0.2 GeV</a:t>
                </a:r>
                <a:endParaRPr lang="en-US" sz="1000" dirty="0"/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>
            <a:xfrm flipV="1">
              <a:off x="8229600" y="2986471"/>
              <a:ext cx="152400" cy="61529"/>
            </a:xfrm>
            <a:prstGeom prst="straightConnector1">
              <a:avLst/>
            </a:prstGeom>
            <a:ln>
              <a:solidFill>
                <a:srgbClr val="D816A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662757" y="2150284"/>
                <a:ext cx="3827971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57" y="2150284"/>
                <a:ext cx="3827971" cy="495649"/>
              </a:xfrm>
              <a:prstGeom prst="rect">
                <a:avLst/>
              </a:prstGeom>
              <a:blipFill>
                <a:blip r:embed="rId5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4535028" y="2169974"/>
                <a:ext cx="4031232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baseline="58000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en-US" sz="1400" b="0" i="1" baseline="58000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28" y="2169974"/>
                <a:ext cx="4031232" cy="495649"/>
              </a:xfrm>
              <a:prstGeom prst="rect">
                <a:avLst/>
              </a:prstGeom>
              <a:blipFill>
                <a:blip r:embed="rId6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/>
          <p:cNvCxnSpPr/>
          <p:nvPr/>
        </p:nvCxnSpPr>
        <p:spPr>
          <a:xfrm>
            <a:off x="4627418" y="6386945"/>
            <a:ext cx="692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199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940856"/>
            <a:ext cx="55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After 50 years of exploration we found that the proton has a very rich inner life…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25783" y="790423"/>
            <a:ext cx="3981773" cy="5760039"/>
            <a:chOff x="6991233" y="1561909"/>
            <a:chExt cx="3611586" cy="5224525"/>
          </a:xfrm>
        </p:grpSpPr>
        <p:grpSp>
          <p:nvGrpSpPr>
            <p:cNvPr id="11" name="Group 10"/>
            <p:cNvGrpSpPr/>
            <p:nvPr/>
          </p:nvGrpSpPr>
          <p:grpSpPr>
            <a:xfrm>
              <a:off x="6991233" y="1561909"/>
              <a:ext cx="3611586" cy="5224525"/>
              <a:chOff x="-76200" y="1481652"/>
              <a:chExt cx="3611586" cy="522452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2142" t="9517" r="9930" b="3522"/>
              <a:stretch/>
            </p:blipFill>
            <p:spPr>
              <a:xfrm>
                <a:off x="228599" y="1481652"/>
                <a:ext cx="3306787" cy="522452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16200000">
                <a:off x="-968528" y="3712306"/>
                <a:ext cx="21539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r>
                  <a:rPr lang="en-US" i="1" baseline="-25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structure function</a:t>
                </a:r>
                <a:endPara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696200" y="5462268"/>
              <a:ext cx="304800" cy="1049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0875" y="2283725"/>
            <a:ext cx="487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Structure functions do not scale with Q</a:t>
            </a:r>
            <a:r>
              <a:rPr lang="en-US" baseline="30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after all but they exhibit a well defined pattern of Q</a:t>
            </a:r>
            <a:r>
              <a:rPr lang="en-US" baseline="30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scaling violations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4522" y="3935296"/>
            <a:ext cx="480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It is precisely this approach to exploring the proton that led to the development of the </a:t>
            </a:r>
            <a:r>
              <a:rPr lang="en-US" dirty="0">
                <a:sym typeface="Wingdings" panose="05000000000000000000" pitchFamily="2" charset="2"/>
              </a:rPr>
              <a:t>Quantum Field Theory </a:t>
            </a:r>
            <a:r>
              <a:rPr lang="en-US" dirty="0" smtClean="0">
                <a:sym typeface="Wingdings" panose="05000000000000000000" pitchFamily="2" charset="2"/>
              </a:rPr>
              <a:t>of strong interactions – Quantum Chromodynamics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46845" y="5214385"/>
            <a:ext cx="138235" cy="90829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02874" y="6209732"/>
            <a:ext cx="22050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</a:t>
            </a:r>
            <a:r>
              <a:rPr lang="en-US" sz="1500" dirty="0" smtClean="0"/>
              <a:t>arly SLAC measurements</a:t>
            </a:r>
            <a:endParaRPr lang="en-US" sz="1500" dirty="0"/>
          </a:p>
        </p:txBody>
      </p:sp>
    </p:spTree>
    <p:extLst>
      <p:ext uri="{BB962C8B-B14F-4D97-AF65-F5344CB8AC3E}">
        <p14:creationId xmlns="" xmlns:p14="http://schemas.microsoft.com/office/powerpoint/2010/main" val="17776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sp>
        <p:nvSpPr>
          <p:cNvPr id="2" name="TextBox 1"/>
          <p:cNvSpPr txBox="1"/>
          <p:nvPr/>
        </p:nvSpPr>
        <p:spPr>
          <a:xfrm>
            <a:off x="322750" y="853747"/>
            <a:ext cx="291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And F</a:t>
            </a:r>
            <a:r>
              <a:rPr lang="en-US" baseline="-25000" dirty="0" smtClean="0"/>
              <a:t>L</a:t>
            </a:r>
            <a:r>
              <a:rPr lang="en-US" dirty="0" smtClean="0"/>
              <a:t> and R are not zero!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" y="1303757"/>
            <a:ext cx="5400675" cy="418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66" y="1144174"/>
            <a:ext cx="3552825" cy="4562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91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grpSp>
        <p:nvGrpSpPr>
          <p:cNvPr id="6" name="Group 19"/>
          <p:cNvGrpSpPr/>
          <p:nvPr/>
        </p:nvGrpSpPr>
        <p:grpSpPr>
          <a:xfrm>
            <a:off x="250211" y="1277067"/>
            <a:ext cx="8686799" cy="2763798"/>
            <a:chOff x="304800" y="3865602"/>
            <a:chExt cx="8686799" cy="2763798"/>
          </a:xfrm>
        </p:grpSpPr>
        <p:grpSp>
          <p:nvGrpSpPr>
            <p:cNvPr id="9" name="Group 26"/>
            <p:cNvGrpSpPr/>
            <p:nvPr/>
          </p:nvGrpSpPr>
          <p:grpSpPr>
            <a:xfrm>
              <a:off x="457200" y="3865602"/>
              <a:ext cx="8534399" cy="2763798"/>
              <a:chOff x="609600" y="4018002"/>
              <a:chExt cx="8534399" cy="2763798"/>
            </a:xfrm>
          </p:grpSpPr>
          <p:grpSp>
            <p:nvGrpSpPr>
              <p:cNvPr id="10" name="Group 5"/>
              <p:cNvGrpSpPr/>
              <p:nvPr/>
            </p:nvGrpSpPr>
            <p:grpSpPr>
              <a:xfrm>
                <a:off x="685800" y="4876800"/>
                <a:ext cx="1866181" cy="1861868"/>
                <a:chOff x="685800" y="4615132"/>
                <a:chExt cx="1866181" cy="186186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792" t="23509" r="49386" b="2689"/>
                <a:stretch/>
              </p:blipFill>
              <p:spPr>
                <a:xfrm>
                  <a:off x="685800" y="4615132"/>
                  <a:ext cx="1866181" cy="1861868"/>
                </a:xfrm>
                <a:prstGeom prst="rect">
                  <a:avLst/>
                </a:prstGeom>
              </p:spPr>
            </p:pic>
            <p:sp>
              <p:nvSpPr>
                <p:cNvPr id="36" name="Rectangle 2"/>
                <p:cNvSpPr/>
                <p:nvPr/>
              </p:nvSpPr>
              <p:spPr>
                <a:xfrm>
                  <a:off x="685800" y="5105400"/>
                  <a:ext cx="381000" cy="238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29"/>
              <p:cNvGrpSpPr/>
              <p:nvPr/>
            </p:nvGrpSpPr>
            <p:grpSpPr>
              <a:xfrm>
                <a:off x="3200400" y="4876800"/>
                <a:ext cx="1766227" cy="1860667"/>
                <a:chOff x="3262973" y="4648200"/>
                <a:chExt cx="1766227" cy="1860667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1553" t="23557" r="25901" b="2689"/>
                <a:stretch/>
              </p:blipFill>
              <p:spPr>
                <a:xfrm>
                  <a:off x="3262973" y="4648200"/>
                  <a:ext cx="1766227" cy="1860667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415373" y="5138468"/>
                  <a:ext cx="353174" cy="20499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40"/>
              <p:cNvGrpSpPr/>
              <p:nvPr/>
            </p:nvGrpSpPr>
            <p:grpSpPr>
              <a:xfrm>
                <a:off x="6172199" y="4750042"/>
                <a:ext cx="1794473" cy="2031758"/>
                <a:chOff x="6379863" y="4477109"/>
                <a:chExt cx="1794473" cy="203175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75427" t="16775" r="1667" b="2689"/>
                <a:stretch/>
              </p:blipFill>
              <p:spPr>
                <a:xfrm>
                  <a:off x="6379863" y="4477109"/>
                  <a:ext cx="1794473" cy="2031758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6379863" y="5138468"/>
                  <a:ext cx="379786" cy="20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09600" y="4018002"/>
                <a:ext cx="22860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non-interacting quarks</a:t>
                </a:r>
                <a:endParaRPr lang="en-US" sz="15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0399" y="4038600"/>
                <a:ext cx="217057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</a:t>
                </a:r>
                <a:endParaRPr lang="en-US" sz="15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51563" y="4038600"/>
                <a:ext cx="359243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 with sea of quarks, </a:t>
                </a:r>
              </a:p>
              <a:p>
                <a:pPr algn="ctr"/>
                <a:r>
                  <a:rPr lang="en-US" sz="1500" dirty="0" smtClean="0"/>
                  <a:t>anti-quarks and gluons</a:t>
                </a:r>
                <a:endParaRPr lang="en-US" sz="1500" dirty="0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6" name="Rectangle 45"/>
                <p:cNvSpPr/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1000"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/>
          <p:cNvSpPr txBox="1"/>
          <p:nvPr/>
        </p:nvSpPr>
        <p:spPr>
          <a:xfrm>
            <a:off x="152400" y="62324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Parton </a:t>
            </a:r>
            <a:r>
              <a:rPr lang="en-US" dirty="0"/>
              <a:t>distribution functions keep track of the dynamics of quarks and gluons inside </a:t>
            </a:r>
            <a:r>
              <a:rPr lang="en-US" dirty="0" smtClean="0"/>
              <a:t>nucleons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76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grpSp>
        <p:nvGrpSpPr>
          <p:cNvPr id="2" name="Group 19"/>
          <p:cNvGrpSpPr/>
          <p:nvPr/>
        </p:nvGrpSpPr>
        <p:grpSpPr>
          <a:xfrm>
            <a:off x="250211" y="1277067"/>
            <a:ext cx="8686799" cy="2763798"/>
            <a:chOff x="304800" y="3865602"/>
            <a:chExt cx="8686799" cy="2763798"/>
          </a:xfrm>
        </p:grpSpPr>
        <p:grpSp>
          <p:nvGrpSpPr>
            <p:cNvPr id="3" name="Group 26"/>
            <p:cNvGrpSpPr/>
            <p:nvPr/>
          </p:nvGrpSpPr>
          <p:grpSpPr>
            <a:xfrm>
              <a:off x="457200" y="3865602"/>
              <a:ext cx="8534399" cy="2763798"/>
              <a:chOff x="609600" y="4018002"/>
              <a:chExt cx="8534399" cy="276379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5800" y="4876800"/>
                <a:ext cx="1866181" cy="1861868"/>
                <a:chOff x="685800" y="4615132"/>
                <a:chExt cx="1866181" cy="186186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792" t="23509" r="49386" b="2689"/>
                <a:stretch/>
              </p:blipFill>
              <p:spPr>
                <a:xfrm>
                  <a:off x="685800" y="4615132"/>
                  <a:ext cx="1866181" cy="1861868"/>
                </a:xfrm>
                <a:prstGeom prst="rect">
                  <a:avLst/>
                </a:prstGeom>
              </p:spPr>
            </p:pic>
            <p:sp>
              <p:nvSpPr>
                <p:cNvPr id="36" name="Rectangle 2"/>
                <p:cNvSpPr/>
                <p:nvPr/>
              </p:nvSpPr>
              <p:spPr>
                <a:xfrm>
                  <a:off x="685800" y="5105400"/>
                  <a:ext cx="381000" cy="238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29"/>
              <p:cNvGrpSpPr/>
              <p:nvPr/>
            </p:nvGrpSpPr>
            <p:grpSpPr>
              <a:xfrm>
                <a:off x="3200400" y="4876800"/>
                <a:ext cx="1766227" cy="1860667"/>
                <a:chOff x="3262973" y="4648200"/>
                <a:chExt cx="1766227" cy="1860667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1553" t="23557" r="25901" b="2689"/>
                <a:stretch/>
              </p:blipFill>
              <p:spPr>
                <a:xfrm>
                  <a:off x="3262973" y="4648200"/>
                  <a:ext cx="1766227" cy="1860667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415373" y="5138468"/>
                  <a:ext cx="353174" cy="20499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40"/>
              <p:cNvGrpSpPr/>
              <p:nvPr/>
            </p:nvGrpSpPr>
            <p:grpSpPr>
              <a:xfrm>
                <a:off x="6172199" y="4750042"/>
                <a:ext cx="1794473" cy="2031758"/>
                <a:chOff x="6379863" y="4477109"/>
                <a:chExt cx="1794473" cy="203175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75427" t="16775" r="1667" b="2689"/>
                <a:stretch/>
              </p:blipFill>
              <p:spPr>
                <a:xfrm>
                  <a:off x="6379863" y="4477109"/>
                  <a:ext cx="1794473" cy="2031758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6379863" y="5138468"/>
                  <a:ext cx="379786" cy="20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09600" y="4018002"/>
                <a:ext cx="22860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non-interacting quarks</a:t>
                </a:r>
                <a:endParaRPr lang="en-US" sz="15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0399" y="4038600"/>
                <a:ext cx="217057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</a:t>
                </a:r>
                <a:endParaRPr lang="en-US" sz="15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51563" y="4038600"/>
                <a:ext cx="359243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 with sea of quarks, </a:t>
                </a:r>
              </a:p>
              <a:p>
                <a:pPr algn="ctr"/>
                <a:r>
                  <a:rPr lang="en-US" sz="1500" dirty="0" smtClean="0"/>
                  <a:t>anti-quarks and gluons</a:t>
                </a:r>
                <a:endParaRPr lang="en-US" sz="1500" dirty="0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6" name="Rectangle 45"/>
                <p:cNvSpPr/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1000"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91069" y="4476249"/>
            <a:ext cx="468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Parton </a:t>
            </a:r>
            <a:r>
              <a:rPr lang="en-US" dirty="0"/>
              <a:t>distribution </a:t>
            </a:r>
            <a:r>
              <a:rPr lang="en-US" dirty="0" smtClean="0"/>
              <a:t>functions are the initial state in searches for new physics within and beyond the Standard Model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8" t="11046" r="5922" b="8069"/>
          <a:stretch/>
        </p:blipFill>
        <p:spPr>
          <a:xfrm>
            <a:off x="4924425" y="4189435"/>
            <a:ext cx="3876675" cy="24669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2400" y="62324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Parton </a:t>
            </a:r>
            <a:r>
              <a:rPr lang="en-US" dirty="0"/>
              <a:t>distribution functions keep track of the dynamics of quarks and gluons inside </a:t>
            </a:r>
            <a:r>
              <a:rPr lang="en-US" dirty="0" smtClean="0"/>
              <a:t>nucleons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76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grpSp>
        <p:nvGrpSpPr>
          <p:cNvPr id="2" name="Group 19"/>
          <p:cNvGrpSpPr/>
          <p:nvPr/>
        </p:nvGrpSpPr>
        <p:grpSpPr>
          <a:xfrm>
            <a:off x="250211" y="1277067"/>
            <a:ext cx="8686799" cy="2763798"/>
            <a:chOff x="304800" y="3865602"/>
            <a:chExt cx="8686799" cy="2763798"/>
          </a:xfrm>
        </p:grpSpPr>
        <p:grpSp>
          <p:nvGrpSpPr>
            <p:cNvPr id="3" name="Group 26"/>
            <p:cNvGrpSpPr/>
            <p:nvPr/>
          </p:nvGrpSpPr>
          <p:grpSpPr>
            <a:xfrm>
              <a:off x="457200" y="3865602"/>
              <a:ext cx="8534399" cy="2763798"/>
              <a:chOff x="609600" y="4018002"/>
              <a:chExt cx="8534399" cy="276379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5800" y="4876800"/>
                <a:ext cx="1866181" cy="1861868"/>
                <a:chOff x="685800" y="4615132"/>
                <a:chExt cx="1866181" cy="186186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792" t="23509" r="49386" b="2689"/>
                <a:stretch/>
              </p:blipFill>
              <p:spPr>
                <a:xfrm>
                  <a:off x="685800" y="4615132"/>
                  <a:ext cx="1866181" cy="1861868"/>
                </a:xfrm>
                <a:prstGeom prst="rect">
                  <a:avLst/>
                </a:prstGeom>
              </p:spPr>
            </p:pic>
            <p:sp>
              <p:nvSpPr>
                <p:cNvPr id="36" name="Rectangle 2"/>
                <p:cNvSpPr/>
                <p:nvPr/>
              </p:nvSpPr>
              <p:spPr>
                <a:xfrm>
                  <a:off x="685800" y="5105400"/>
                  <a:ext cx="381000" cy="238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29"/>
              <p:cNvGrpSpPr/>
              <p:nvPr/>
            </p:nvGrpSpPr>
            <p:grpSpPr>
              <a:xfrm>
                <a:off x="3200400" y="4876800"/>
                <a:ext cx="1766227" cy="1860667"/>
                <a:chOff x="3262973" y="4648200"/>
                <a:chExt cx="1766227" cy="1860667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1553" t="23557" r="25901" b="2689"/>
                <a:stretch/>
              </p:blipFill>
              <p:spPr>
                <a:xfrm>
                  <a:off x="3262973" y="4648200"/>
                  <a:ext cx="1766227" cy="1860667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415373" y="5138468"/>
                  <a:ext cx="353174" cy="20499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40"/>
              <p:cNvGrpSpPr/>
              <p:nvPr/>
            </p:nvGrpSpPr>
            <p:grpSpPr>
              <a:xfrm>
                <a:off x="6172199" y="4750042"/>
                <a:ext cx="1794473" cy="2031758"/>
                <a:chOff x="6379863" y="4477109"/>
                <a:chExt cx="1794473" cy="203175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75427" t="16775" r="1667" b="2689"/>
                <a:stretch/>
              </p:blipFill>
              <p:spPr>
                <a:xfrm>
                  <a:off x="6379863" y="4477109"/>
                  <a:ext cx="1794473" cy="2031758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6379863" y="5138468"/>
                  <a:ext cx="379786" cy="20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09600" y="4018002"/>
                <a:ext cx="22860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non-interacting quarks</a:t>
                </a:r>
                <a:endParaRPr lang="en-US" sz="15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0399" y="4038600"/>
                <a:ext cx="217057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</a:t>
                </a:r>
                <a:endParaRPr lang="en-US" sz="15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51563" y="4038600"/>
                <a:ext cx="359243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 with sea of quarks, </a:t>
                </a:r>
              </a:p>
              <a:p>
                <a:pPr algn="ctr"/>
                <a:r>
                  <a:rPr lang="en-US" sz="1500" dirty="0" smtClean="0"/>
                  <a:t>anti-quarks and gluons</a:t>
                </a:r>
                <a:endParaRPr lang="en-US" sz="1500" dirty="0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6" name="Rectangle 45"/>
                <p:cNvSpPr/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1000"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/>
          <p:cNvSpPr txBox="1"/>
          <p:nvPr/>
        </p:nvSpPr>
        <p:spPr>
          <a:xfrm>
            <a:off x="152400" y="62324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Parton </a:t>
            </a:r>
            <a:r>
              <a:rPr lang="en-US" dirty="0"/>
              <a:t>distribution functions keep track of the dynamics of quarks and gluons inside </a:t>
            </a:r>
            <a:r>
              <a:rPr lang="en-US" dirty="0" smtClean="0"/>
              <a:t>nucleons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7424" y="4728947"/>
            <a:ext cx="883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Quantum field theory of strong interactions – Quantum Chromodynamics (QCD) – models the dynamics of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76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="" xmlns:p14="http://schemas.microsoft.com/office/powerpoint/2010/main" val="42020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26319"/>
            <a:ext cx="6858000" cy="1655762"/>
          </a:xfrm>
        </p:spPr>
        <p:txBody>
          <a:bodyPr/>
          <a:lstStyle/>
          <a:p>
            <a:r>
              <a:rPr lang="en-US" dirty="0" smtClean="0"/>
              <a:t>Simona Malace</a:t>
            </a:r>
          </a:p>
          <a:p>
            <a:r>
              <a:rPr lang="en-US" dirty="0" smtClean="0"/>
              <a:t>Jefferson Lab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9022"/>
            <a:ext cx="9144000" cy="17907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 Lectures at </a:t>
            </a:r>
            <a:br>
              <a:rPr lang="en-US" sz="4000" dirty="0" smtClean="0"/>
            </a:br>
            <a:r>
              <a:rPr lang="en-US" sz="4000" dirty="0" smtClean="0"/>
              <a:t>CTEQ 2017 Summer School- Lecture 2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6965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6" b="3529"/>
          <a:stretch/>
        </p:blipFill>
        <p:spPr>
          <a:xfrm>
            <a:off x="250576" y="3740763"/>
            <a:ext cx="3630404" cy="304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040362" y="1341885"/>
            <a:ext cx="2845838" cy="2696715"/>
            <a:chOff x="152400" y="990600"/>
            <a:chExt cx="2845838" cy="2696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830" t="6427" r="18773" b="6427"/>
            <a:stretch/>
          </p:blipFill>
          <p:spPr>
            <a:xfrm>
              <a:off x="152405" y="990600"/>
              <a:ext cx="2817488" cy="26967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ounded Rectangular Callout 8"/>
            <p:cNvSpPr/>
            <p:nvPr/>
          </p:nvSpPr>
          <p:spPr>
            <a:xfrm flipH="1">
              <a:off x="152400" y="990601"/>
              <a:ext cx="2845838" cy="2696714"/>
            </a:xfrm>
            <a:prstGeom prst="wedgeRoundRectCallout">
              <a:avLst>
                <a:gd name="adj1" fmla="val 50910"/>
                <a:gd name="adj2" fmla="val 75520"/>
                <a:gd name="adj3" fmla="val 16667"/>
              </a:avLst>
            </a:prstGeom>
            <a:noFill/>
            <a:ln w="19050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48" t="53071" b="-815"/>
          <a:stretch/>
        </p:blipFill>
        <p:spPr>
          <a:xfrm>
            <a:off x="3531261" y="2241292"/>
            <a:ext cx="1040739" cy="1089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40" r="52508" b="50000"/>
          <a:stretch/>
        </p:blipFill>
        <p:spPr>
          <a:xfrm>
            <a:off x="3048000" y="3670904"/>
            <a:ext cx="1443033" cy="82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74" t="14522" b="50000"/>
          <a:stretch/>
        </p:blipFill>
        <p:spPr>
          <a:xfrm>
            <a:off x="152400" y="1171856"/>
            <a:ext cx="1483566" cy="809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290668"/>
            <a:ext cx="1314450" cy="900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191001" y="1066800"/>
            <a:ext cx="47243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816A5"/>
                </a:solidFill>
              </a:rPr>
              <a:t>Large Hadron Collider</a:t>
            </a:r>
          </a:p>
          <a:p>
            <a:r>
              <a:rPr lang="en-US" sz="500" b="1" dirty="0" smtClean="0">
                <a:solidFill>
                  <a:srgbClr val="D816A5"/>
                </a:solidFill>
              </a:rPr>
              <a:t> </a:t>
            </a:r>
          </a:p>
          <a:p>
            <a:r>
              <a:rPr lang="en-US" sz="1600" b="1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ym typeface="Wingdings" panose="05000000000000000000" pitchFamily="2" charset="2"/>
              </a:rPr>
              <a:t>Study physics laws that governed the first moments after the Big Bang, ~10</a:t>
            </a:r>
            <a:r>
              <a:rPr lang="en-US" sz="1600" baseline="30000" dirty="0" smtClean="0">
                <a:sym typeface="Wingdings" panose="05000000000000000000" pitchFamily="2" charset="2"/>
              </a:rPr>
              <a:t>-16</a:t>
            </a:r>
            <a:r>
              <a:rPr lang="en-US" sz="1600" dirty="0" smtClean="0">
                <a:sym typeface="Wingdings" panose="05000000000000000000" pitchFamily="2" charset="2"/>
              </a:rPr>
              <a:t> 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743468" y="2290668"/>
            <a:ext cx="30098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t</a:t>
            </a:r>
            <a:r>
              <a:rPr lang="en-US" sz="1500" dirty="0" smtClean="0"/>
              <a:t>o elucidate questions pertaining to:</a:t>
            </a:r>
            <a:endParaRPr lang="en-US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2971800"/>
            <a:ext cx="2345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Origin of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Nature of dark </a:t>
            </a:r>
            <a:r>
              <a:rPr lang="en-US" sz="1600" dirty="0" smtClean="0"/>
              <a:t>matter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07672" y="2971800"/>
            <a:ext cx="2236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Primordial </a:t>
            </a:r>
            <a:r>
              <a:rPr lang="en-US" sz="1600" dirty="0" smtClean="0"/>
              <a:t>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Matter </a:t>
            </a:r>
            <a:r>
              <a:rPr lang="en-US" sz="1600" dirty="0"/>
              <a:t>vs antimatter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45068"/>
            <a:ext cx="6819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Macro-</a:t>
            </a:r>
            <a:r>
              <a:rPr lang="en-US" sz="2000" b="1" dirty="0" err="1" smtClean="0"/>
              <a:t>cosm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D816A5"/>
                </a:solidFill>
              </a:rPr>
              <a:t>Micro-</a:t>
            </a:r>
            <a:r>
              <a:rPr lang="en-US" sz="2000" b="1" dirty="0" err="1" smtClean="0"/>
              <a:t>cosm</a:t>
            </a:r>
            <a:r>
              <a:rPr lang="en-US" sz="2000" b="1" dirty="0" smtClean="0"/>
              <a:t>:</a:t>
            </a:r>
            <a:r>
              <a:rPr lang="en-US" sz="2000" b="1" dirty="0" smtClean="0">
                <a:solidFill>
                  <a:srgbClr val="3035FC"/>
                </a:solidFill>
              </a:rPr>
              <a:t> </a:t>
            </a:r>
            <a:r>
              <a:rPr lang="en-US" sz="2000" b="1" dirty="0" smtClean="0">
                <a:solidFill>
                  <a:srgbClr val="D816A5"/>
                </a:solidFill>
              </a:rPr>
              <a:t>with accelerators – colliders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 rot="20125910">
            <a:off x="3828504" y="868888"/>
            <a:ext cx="100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Example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949690" y="2975337"/>
            <a:ext cx="421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ALICE</a:t>
            </a:r>
            <a:endParaRPr lang="en-US" sz="8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5029200" y="4005684"/>
            <a:ext cx="3449958" cy="2547516"/>
            <a:chOff x="5105400" y="4495800"/>
            <a:chExt cx="3026279" cy="22346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40" t="2752" r="3868" b="1175"/>
            <a:stretch/>
          </p:blipFill>
          <p:spPr>
            <a:xfrm>
              <a:off x="5105400" y="4495800"/>
              <a:ext cx="3026279" cy="223466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907672" y="5118894"/>
              <a:ext cx="331328" cy="142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0000" y="467600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 </a:t>
            </a:r>
            <a:r>
              <a:rPr lang="en-US" sz="1200" dirty="0" smtClean="0"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endParaRPr lang="en-US" sz="1200" dirty="0">
              <a:latin typeface="Symbol" panose="05050102010706020507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-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Do We Do to Figure Out the Universe Puzzle?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7660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Matter Puzzle: Proton’s Rich Inner Life</a:t>
            </a:r>
            <a:endParaRPr lang="en-US" sz="3500" dirty="0"/>
          </a:p>
        </p:txBody>
      </p:sp>
      <p:grpSp>
        <p:nvGrpSpPr>
          <p:cNvPr id="2" name="Group 19"/>
          <p:cNvGrpSpPr/>
          <p:nvPr/>
        </p:nvGrpSpPr>
        <p:grpSpPr>
          <a:xfrm>
            <a:off x="250211" y="1277067"/>
            <a:ext cx="8686799" cy="2763798"/>
            <a:chOff x="304800" y="3865602"/>
            <a:chExt cx="8686799" cy="2763798"/>
          </a:xfrm>
        </p:grpSpPr>
        <p:grpSp>
          <p:nvGrpSpPr>
            <p:cNvPr id="3" name="Group 26"/>
            <p:cNvGrpSpPr/>
            <p:nvPr/>
          </p:nvGrpSpPr>
          <p:grpSpPr>
            <a:xfrm>
              <a:off x="457200" y="3865602"/>
              <a:ext cx="8534399" cy="2763798"/>
              <a:chOff x="609600" y="4018002"/>
              <a:chExt cx="8534399" cy="276379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85800" y="4876800"/>
                <a:ext cx="1866181" cy="1861868"/>
                <a:chOff x="685800" y="4615132"/>
                <a:chExt cx="1866181" cy="186186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792" t="23509" r="49386" b="2689"/>
                <a:stretch/>
              </p:blipFill>
              <p:spPr>
                <a:xfrm>
                  <a:off x="685800" y="4615132"/>
                  <a:ext cx="1866181" cy="1861868"/>
                </a:xfrm>
                <a:prstGeom prst="rect">
                  <a:avLst/>
                </a:prstGeom>
              </p:spPr>
            </p:pic>
            <p:sp>
              <p:nvSpPr>
                <p:cNvPr id="36" name="Rectangle 2"/>
                <p:cNvSpPr/>
                <p:nvPr/>
              </p:nvSpPr>
              <p:spPr>
                <a:xfrm>
                  <a:off x="685800" y="5105400"/>
                  <a:ext cx="381000" cy="238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29"/>
              <p:cNvGrpSpPr/>
              <p:nvPr/>
            </p:nvGrpSpPr>
            <p:grpSpPr>
              <a:xfrm>
                <a:off x="3200400" y="4876800"/>
                <a:ext cx="1766227" cy="1860667"/>
                <a:chOff x="3262973" y="4648200"/>
                <a:chExt cx="1766227" cy="1860667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51553" t="23557" r="25901" b="2689"/>
                <a:stretch/>
              </p:blipFill>
              <p:spPr>
                <a:xfrm>
                  <a:off x="3262973" y="4648200"/>
                  <a:ext cx="1766227" cy="1860667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415373" y="5138468"/>
                  <a:ext cx="353174" cy="204995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40"/>
              <p:cNvGrpSpPr/>
              <p:nvPr/>
            </p:nvGrpSpPr>
            <p:grpSpPr>
              <a:xfrm>
                <a:off x="6172199" y="4750042"/>
                <a:ext cx="1794473" cy="2031758"/>
                <a:chOff x="6379863" y="4477109"/>
                <a:chExt cx="1794473" cy="203175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75427" t="16775" r="1667" b="2689"/>
                <a:stretch/>
              </p:blipFill>
              <p:spPr>
                <a:xfrm>
                  <a:off x="6379863" y="4477109"/>
                  <a:ext cx="1794473" cy="2031758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6379863" y="5138468"/>
                  <a:ext cx="379786" cy="20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09600" y="4018002"/>
                <a:ext cx="22860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non-interacting quarks</a:t>
                </a:r>
                <a:endParaRPr lang="en-US" sz="15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0399" y="4038600"/>
                <a:ext cx="217057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</a:t>
                </a:r>
                <a:endParaRPr lang="en-US" sz="15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51563" y="4038600"/>
                <a:ext cx="359243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Three interacting quarks with sea of quarks, </a:t>
                </a:r>
              </a:p>
              <a:p>
                <a:pPr algn="ctr"/>
                <a:r>
                  <a:rPr lang="en-US" sz="1500" dirty="0" smtClean="0"/>
                  <a:t>anti-quarks and gluons</a:t>
                </a:r>
                <a:endParaRPr lang="en-US" sz="1500" dirty="0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6" name="Rectangle 45"/>
                <p:cNvSpPr/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5181600"/>
                  <a:ext cx="609600" cy="357534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l="-1000"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181600"/>
                  <a:ext cx="691663" cy="357534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/>
          <p:cNvSpPr txBox="1"/>
          <p:nvPr/>
        </p:nvSpPr>
        <p:spPr>
          <a:xfrm>
            <a:off x="152400" y="623248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Parton </a:t>
            </a:r>
            <a:r>
              <a:rPr lang="en-US" dirty="0"/>
              <a:t>distribution functions keep track of the dynamics of quarks and gluons inside </a:t>
            </a:r>
            <a:r>
              <a:rPr lang="en-US" dirty="0" smtClean="0"/>
              <a:t>nucleons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7424" y="4728947"/>
            <a:ext cx="883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Quantum field theory of strong interactions – Quantum Chromodynamics (QCD) – models the dynamics of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76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8" t="8745" b="48230"/>
          <a:stretch/>
        </p:blipFill>
        <p:spPr>
          <a:xfrm>
            <a:off x="792373" y="1143000"/>
            <a:ext cx="3322427" cy="1524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Quantum Chromodynamics? This is all there is to it…  </a:t>
            </a:r>
            <a:r>
              <a:rPr lang="en-US" dirty="0" smtClean="0"/>
              <a:t>according to Frank </a:t>
            </a:r>
            <a:r>
              <a:rPr lang="en-US" dirty="0" err="1" smtClean="0"/>
              <a:t>Wilczek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895600"/>
            <a:ext cx="812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3035FC"/>
                </a:solidFill>
                <a:sym typeface="Wingdings" panose="05000000000000000000" pitchFamily="2" charset="2"/>
              </a:rPr>
              <a:t>In principle </a:t>
            </a:r>
            <a:r>
              <a:rPr lang="en-US" dirty="0" smtClean="0">
                <a:sym typeface="Wingdings" panose="05000000000000000000" pitchFamily="2" charset="2"/>
              </a:rPr>
              <a:t>this </a:t>
            </a:r>
            <a:r>
              <a:rPr lang="en-US" dirty="0" err="1" smtClean="0">
                <a:sym typeface="Wingdings" panose="05000000000000000000" pitchFamily="2" charset="2"/>
              </a:rPr>
              <a:t>Lagrangian</a:t>
            </a:r>
            <a:r>
              <a:rPr lang="en-US" dirty="0" smtClean="0">
                <a:sym typeface="Wingdings" panose="05000000000000000000" pitchFamily="2" charset="2"/>
              </a:rPr>
              <a:t> gives a complete description of the strong interactions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7978" y="3273623"/>
            <a:ext cx="8763622" cy="1066800"/>
            <a:chOff x="151778" y="3810000"/>
            <a:chExt cx="8763622" cy="1066800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133600" y="4080941"/>
                  <a:ext cx="4568495" cy="795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𝐺</m:t>
                            </m:r>
                            <m:r>
                              <a:rPr lang="en-US" b="0" i="1" baseline="46000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𝜇𝜈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𝐺</m:t>
                            </m:r>
                            <m:r>
                              <a:rPr lang="en-US" b="0" i="1" baseline="46000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𝜇𝜈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</m:sub>
                          <m:sup/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nary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4080941"/>
                  <a:ext cx="4568495" cy="795859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5867400" y="4267200"/>
              <a:ext cx="304800" cy="381000"/>
            </a:xfrm>
            <a:prstGeom prst="rect">
              <a:avLst/>
            </a:prstGeom>
            <a:noFill/>
            <a:ln w="12700">
              <a:solidFill>
                <a:srgbClr val="3035F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48400" y="4267200"/>
              <a:ext cx="236542" cy="381000"/>
            </a:xfrm>
            <a:prstGeom prst="rect">
              <a:avLst/>
            </a:prstGeom>
            <a:noFill/>
            <a:ln w="12700">
              <a:solidFill>
                <a:srgbClr val="3035F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urved Connector 12"/>
            <p:cNvCxnSpPr/>
            <p:nvPr/>
          </p:nvCxnSpPr>
          <p:spPr>
            <a:xfrm rot="5400000" flipH="1" flipV="1">
              <a:off x="6355080" y="4101259"/>
              <a:ext cx="609600" cy="331882"/>
            </a:xfrm>
            <a:prstGeom prst="curvedConnector3">
              <a:avLst/>
            </a:prstGeom>
            <a:ln>
              <a:solidFill>
                <a:srgbClr val="3035FC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flipV="1">
              <a:off x="6019800" y="3962400"/>
              <a:ext cx="838200" cy="304800"/>
            </a:xfrm>
            <a:prstGeom prst="curvedConnector3">
              <a:avLst/>
            </a:prstGeom>
            <a:ln>
              <a:solidFill>
                <a:srgbClr val="3035FC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58001" y="3810000"/>
              <a:ext cx="20573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3035FC"/>
                  </a:solidFill>
                </a:rPr>
                <a:t>m</a:t>
              </a:r>
              <a:r>
                <a:rPr lang="en-US" sz="1400" b="1" i="1" dirty="0" smtClean="0">
                  <a:solidFill>
                    <a:srgbClr val="3035FC"/>
                  </a:solidFill>
                </a:rPr>
                <a:t>ass</a:t>
              </a:r>
              <a:r>
                <a:rPr lang="en-US" sz="1400" i="1" dirty="0" smtClean="0"/>
                <a:t> and </a:t>
              </a:r>
              <a:r>
                <a:rPr lang="en-US" sz="1400" b="1" i="1" dirty="0" smtClean="0">
                  <a:solidFill>
                    <a:srgbClr val="3035FC"/>
                  </a:solidFill>
                </a:rPr>
                <a:t>quantum field </a:t>
              </a:r>
              <a:r>
                <a:rPr lang="en-US" sz="1400" i="1" dirty="0" smtClean="0"/>
                <a:t>of the </a:t>
              </a:r>
              <a:r>
                <a:rPr lang="en-US" sz="1400" b="1" i="1" dirty="0" smtClean="0">
                  <a:solidFill>
                    <a:srgbClr val="3035FC"/>
                  </a:solidFill>
                </a:rPr>
                <a:t>quark</a:t>
              </a:r>
              <a:r>
                <a:rPr lang="en-US" sz="1400" i="1" dirty="0" smtClean="0"/>
                <a:t> of </a:t>
              </a:r>
              <a:r>
                <a:rPr lang="en-US" sz="1400" i="1" dirty="0" err="1" smtClean="0"/>
                <a:t>j</a:t>
              </a:r>
              <a:r>
                <a:rPr lang="en-US" sz="1400" i="1" baseline="30000" dirty="0" err="1" smtClean="0"/>
                <a:t>th</a:t>
              </a:r>
              <a:r>
                <a:rPr lang="en-US" sz="1400" i="1" dirty="0" smtClean="0"/>
                <a:t> flavor </a:t>
              </a:r>
              <a:endParaRPr lang="en-US" sz="1400" i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19400" y="4495800"/>
              <a:ext cx="228600" cy="228600"/>
            </a:xfrm>
            <a:prstGeom prst="rect">
              <a:avLst/>
            </a:prstGeom>
            <a:noFill/>
            <a:ln w="12700">
              <a:solidFill>
                <a:srgbClr val="D816A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urved Connector 16"/>
            <p:cNvCxnSpPr/>
            <p:nvPr/>
          </p:nvCxnSpPr>
          <p:spPr>
            <a:xfrm rot="10800000">
              <a:off x="1745152" y="4457700"/>
              <a:ext cx="1074249" cy="266700"/>
            </a:xfrm>
            <a:prstGeom prst="curvedConnector3">
              <a:avLst/>
            </a:prstGeom>
            <a:ln>
              <a:solidFill>
                <a:srgbClr val="D816A5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51778" y="4277380"/>
              <a:ext cx="1677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D816A5"/>
                  </a:solidFill>
                </a:rPr>
                <a:t>c</a:t>
              </a:r>
              <a:r>
                <a:rPr lang="en-US" sz="1400" b="1" i="1" dirty="0" smtClean="0">
                  <a:solidFill>
                    <a:srgbClr val="D816A5"/>
                  </a:solidFill>
                </a:rPr>
                <a:t>oupling constant </a:t>
              </a:r>
              <a:r>
                <a:rPr lang="en-US" sz="1400" i="1" dirty="0" smtClean="0"/>
                <a:t>of strong interactions</a:t>
              </a:r>
              <a:endParaRPr lang="en-US" sz="1400" i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400" y="5715000"/>
            <a:ext cx="714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… </a:t>
            </a:r>
            <a:r>
              <a:rPr lang="en-US" b="1" dirty="0">
                <a:solidFill>
                  <a:srgbClr val="3035FC"/>
                </a:solidFill>
                <a:sym typeface="Wingdings" panose="05000000000000000000" pitchFamily="2" charset="2"/>
              </a:rPr>
              <a:t>i</a:t>
            </a:r>
            <a:r>
              <a:rPr lang="en-US" b="1" dirty="0" smtClean="0">
                <a:solidFill>
                  <a:srgbClr val="3035FC"/>
                </a:solidFill>
                <a:sym typeface="Wingdings" panose="05000000000000000000" pitchFamily="2" charset="2"/>
              </a:rPr>
              <a:t>n practice </a:t>
            </a:r>
            <a:r>
              <a:rPr lang="en-US" dirty="0" smtClean="0">
                <a:sym typeface="Wingdings" panose="05000000000000000000" pitchFamily="2" charset="2"/>
              </a:rPr>
              <a:t>this </a:t>
            </a:r>
            <a:r>
              <a:rPr lang="en-US" dirty="0" err="1" smtClean="0">
                <a:sym typeface="Wingdings" panose="05000000000000000000" pitchFamily="2" charset="2"/>
              </a:rPr>
              <a:t>Lagrangian</a:t>
            </a:r>
            <a:r>
              <a:rPr lang="en-US" dirty="0" smtClean="0">
                <a:sym typeface="Wingdings" panose="05000000000000000000" pitchFamily="2" charset="2"/>
              </a:rPr>
              <a:t> leads to equations that are very hard to solve.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19200" y="4531043"/>
            <a:ext cx="7315822" cy="969135"/>
            <a:chOff x="1523378" y="4953000"/>
            <a:chExt cx="7315822" cy="969135"/>
          </a:xfrm>
        </p:grpSpPr>
        <p:grpSp>
          <p:nvGrpSpPr>
            <p:cNvPr id="21" name="Group 20"/>
            <p:cNvGrpSpPr/>
            <p:nvPr/>
          </p:nvGrpSpPr>
          <p:grpSpPr>
            <a:xfrm>
              <a:off x="1523378" y="4953000"/>
              <a:ext cx="7315822" cy="969135"/>
              <a:chOff x="1523378" y="4822065"/>
              <a:chExt cx="7315822" cy="969135"/>
            </a:xfrm>
          </p:grpSpPr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409578" y="5399554"/>
                    <a:ext cx="1997085" cy="3916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9578" y="5399554"/>
                    <a:ext cx="1997085" cy="391646"/>
                  </a:xfrm>
                  <a:prstGeom prst="rect">
                    <a:avLst/>
                  </a:prstGeom>
                  <a:blipFill rotWithShape="1">
                    <a:blip r:embed="rId4" cstate="print"/>
                    <a:stretch>
                      <a:fillRect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23378" y="5388908"/>
                    <a:ext cx="3866379" cy="3916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𝐺</m:t>
                              </m:r>
                              <m:r>
                                <a:rPr lang="en-US" b="0" i="1" baseline="46000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𝑏𝑐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b="0" i="1" baseline="46000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0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3378" y="5388908"/>
                    <a:ext cx="3866379" cy="391646"/>
                  </a:xfrm>
                  <a:prstGeom prst="rect">
                    <a:avLst/>
                  </a:prstGeom>
                  <a:blipFill rotWithShape="1">
                    <a:blip r:embed="rId5" cstate="print"/>
                    <a:stretch>
                      <a:fillRect b="-61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Rectangle 28"/>
              <p:cNvSpPr/>
              <p:nvPr/>
            </p:nvSpPr>
            <p:spPr>
              <a:xfrm>
                <a:off x="6853873" y="5475754"/>
                <a:ext cx="232105" cy="22860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Curved Connector 29"/>
              <p:cNvCxnSpPr>
                <a:stCxn id="29" idx="0"/>
              </p:cNvCxnSpPr>
              <p:nvPr/>
            </p:nvCxnSpPr>
            <p:spPr>
              <a:xfrm rot="16200000" flipH="1">
                <a:off x="7197052" y="5248627"/>
                <a:ext cx="119623" cy="573876"/>
              </a:xfrm>
              <a:prstGeom prst="curvedConnector4">
                <a:avLst>
                  <a:gd name="adj1" fmla="val -191100"/>
                  <a:gd name="adj2" fmla="val 60111"/>
                </a:avLst>
              </a:prstGeom>
              <a:ln>
                <a:solidFill>
                  <a:srgbClr val="00B05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543178" y="5428688"/>
                <a:ext cx="12960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00B050"/>
                    </a:solidFill>
                  </a:rPr>
                  <a:t>g</a:t>
                </a:r>
                <a:r>
                  <a:rPr lang="en-US" sz="1400" b="1" i="1" dirty="0" smtClean="0">
                    <a:solidFill>
                      <a:srgbClr val="00B050"/>
                    </a:solidFill>
                  </a:rPr>
                  <a:t>luon field</a:t>
                </a:r>
                <a:endParaRPr lang="en-US" sz="1400" i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267200" y="5388908"/>
                <a:ext cx="150647" cy="195823"/>
              </a:xfrm>
              <a:prstGeom prst="ellipse">
                <a:avLst/>
              </a:prstGeom>
              <a:noFill/>
              <a:ln w="12700">
                <a:solidFill>
                  <a:srgbClr val="C818F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648200" y="5399554"/>
                <a:ext cx="152400" cy="185177"/>
              </a:xfrm>
              <a:prstGeom prst="ellipse">
                <a:avLst/>
              </a:prstGeom>
              <a:noFill/>
              <a:ln w="12700">
                <a:solidFill>
                  <a:srgbClr val="C818F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992121" y="5399554"/>
                <a:ext cx="189479" cy="190500"/>
              </a:xfrm>
              <a:prstGeom prst="ellipse">
                <a:avLst/>
              </a:prstGeom>
              <a:noFill/>
              <a:ln w="12700">
                <a:solidFill>
                  <a:srgbClr val="C818F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Curved Connector 34"/>
              <p:cNvCxnSpPr>
                <a:stCxn id="32" idx="0"/>
              </p:cNvCxnSpPr>
              <p:nvPr/>
            </p:nvCxnSpPr>
            <p:spPr>
              <a:xfrm rot="5400000" flipH="1" flipV="1">
                <a:off x="4354352" y="5095060"/>
                <a:ext cx="282020" cy="305676"/>
              </a:xfrm>
              <a:prstGeom prst="curvedConnector2">
                <a:avLst/>
              </a:prstGeom>
              <a:ln>
                <a:solidFill>
                  <a:srgbClr val="C818F8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urved Connector 35"/>
              <p:cNvCxnSpPr>
                <a:stCxn id="33" idx="0"/>
              </p:cNvCxnSpPr>
              <p:nvPr/>
            </p:nvCxnSpPr>
            <p:spPr>
              <a:xfrm rot="16200000" flipV="1">
                <a:off x="4539967" y="5215121"/>
                <a:ext cx="292666" cy="76200"/>
              </a:xfrm>
              <a:prstGeom prst="curvedConnector3">
                <a:avLst/>
              </a:prstGeom>
              <a:ln>
                <a:solidFill>
                  <a:srgbClr val="C818F8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urved Connector 36"/>
              <p:cNvCxnSpPr>
                <a:stCxn id="34" idx="0"/>
              </p:cNvCxnSpPr>
              <p:nvPr/>
            </p:nvCxnSpPr>
            <p:spPr>
              <a:xfrm rot="16200000" flipV="1">
                <a:off x="4721198" y="5033890"/>
                <a:ext cx="292666" cy="438661"/>
              </a:xfrm>
              <a:prstGeom prst="curvedConnector2">
                <a:avLst/>
              </a:prstGeom>
              <a:ln>
                <a:solidFill>
                  <a:srgbClr val="C818F8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181319" y="4822065"/>
                <a:ext cx="12288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C818F8"/>
                    </a:solidFill>
                  </a:rPr>
                  <a:t>color indices</a:t>
                </a:r>
                <a:endParaRPr lang="en-US" sz="1400" b="1" i="1" dirty="0">
                  <a:solidFill>
                    <a:srgbClr val="C818F8"/>
                  </a:solidFill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659880" y="5606690"/>
              <a:ext cx="165941" cy="228599"/>
            </a:xfrm>
            <a:prstGeom prst="rect">
              <a:avLst/>
            </a:prstGeom>
            <a:noFill/>
            <a:ln w="127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1320" y="5530489"/>
              <a:ext cx="134990" cy="391646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urved Connector 23"/>
            <p:cNvCxnSpPr>
              <a:stCxn id="23" idx="2"/>
            </p:cNvCxnSpPr>
            <p:nvPr/>
          </p:nvCxnSpPr>
          <p:spPr>
            <a:xfrm rot="5400000" flipH="1" flipV="1">
              <a:off x="4939228" y="4612963"/>
              <a:ext cx="618758" cy="1999585"/>
            </a:xfrm>
            <a:prstGeom prst="curvedConnector4">
              <a:avLst>
                <a:gd name="adj1" fmla="val -36945"/>
                <a:gd name="adj2" fmla="val 51688"/>
              </a:avLst>
            </a:prstGeom>
            <a:ln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/>
            <p:nvPr/>
          </p:nvCxnSpPr>
          <p:spPr>
            <a:xfrm rot="10800000">
              <a:off x="6248401" y="5303380"/>
              <a:ext cx="513925" cy="30331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528160" y="4993957"/>
              <a:ext cx="305453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 smtClean="0">
                  <a:solidFill>
                    <a:schemeClr val="accent6">
                      <a:lumMod val="75000"/>
                    </a:schemeClr>
                  </a:solidFill>
                </a:rPr>
                <a:t>SU(3) color (gauge) symmetry</a:t>
              </a:r>
              <a:endParaRPr lang="en-US" sz="130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QCD Weaves the Story of </a:t>
            </a:r>
            <a:r>
              <a:rPr lang="en-US" sz="3500" dirty="0" err="1" smtClean="0"/>
              <a:t>Hadron’s</a:t>
            </a:r>
            <a:r>
              <a:rPr lang="en-US" sz="3500" dirty="0" smtClean="0"/>
              <a:t> Rich Inner Life</a:t>
            </a:r>
            <a:endParaRPr lang="en-US" sz="35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068321" y="1066800"/>
            <a:ext cx="3008879" cy="1556933"/>
            <a:chOff x="4992121" y="1143000"/>
            <a:chExt cx="3008879" cy="155693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46" t="57471" r="2674"/>
            <a:stretch/>
          </p:blipFill>
          <p:spPr>
            <a:xfrm>
              <a:off x="4992121" y="1193003"/>
              <a:ext cx="2876246" cy="15069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6784571" y="1143000"/>
              <a:ext cx="121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</a:t>
              </a:r>
              <a:r>
                <a:rPr lang="en-US" sz="1200" dirty="0" smtClean="0"/>
                <a:t>luon </a:t>
              </a:r>
            </a:p>
            <a:p>
              <a:pPr algn="ctr"/>
              <a:r>
                <a:rPr lang="en-US" sz="1200" dirty="0"/>
                <a:t>s</a:t>
              </a:r>
              <a:r>
                <a:rPr lang="en-US" sz="1200" dirty="0" smtClean="0"/>
                <a:t>elf-interaction</a:t>
              </a:r>
              <a:endParaRPr lang="en-US" sz="12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5800" y="61722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W</a:t>
            </a:r>
            <a:r>
              <a:rPr lang="en-US" sz="1600" dirty="0" smtClean="0">
                <a:sym typeface="Wingdings" panose="05000000000000000000" pitchFamily="2" charset="2"/>
              </a:rPr>
              <a:t>ays have been found: perturbative QCD, lattice QCD,..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0536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" y="1447800"/>
            <a:ext cx="4177665" cy="288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QCD Story of Asymptotically Free Quarks</a:t>
            </a:r>
            <a:endParaRPr lang="en-US" sz="35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3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/>
              <a:t>Energy scale dependence of strong interaction as </a:t>
            </a:r>
            <a:r>
              <a:rPr lang="en-US" sz="1700" dirty="0">
                <a:solidFill>
                  <a:srgbClr val="C10B59"/>
                </a:solidFill>
              </a:rPr>
              <a:t>predicted</a:t>
            </a:r>
            <a:r>
              <a:rPr lang="en-US" sz="1700" dirty="0"/>
              <a:t> by </a:t>
            </a:r>
            <a:r>
              <a:rPr lang="en-US" sz="1700" dirty="0" smtClean="0">
                <a:solidFill>
                  <a:srgbClr val="C10B59"/>
                </a:solidFill>
              </a:rPr>
              <a:t>R</a:t>
            </a:r>
            <a:r>
              <a:rPr lang="en-US" sz="1700" dirty="0" smtClean="0"/>
              <a:t>enormalization </a:t>
            </a:r>
            <a:r>
              <a:rPr lang="en-US" sz="1700" dirty="0" smtClean="0">
                <a:solidFill>
                  <a:srgbClr val="C10B59"/>
                </a:solidFill>
              </a:rPr>
              <a:t>G</a:t>
            </a:r>
            <a:r>
              <a:rPr lang="en-US" sz="1700" dirty="0" smtClean="0"/>
              <a:t>roup </a:t>
            </a:r>
            <a:r>
              <a:rPr lang="en-US" sz="1700" dirty="0" smtClean="0">
                <a:solidFill>
                  <a:srgbClr val="C10B59"/>
                </a:solidFill>
              </a:rPr>
              <a:t>E</a:t>
            </a:r>
            <a:r>
              <a:rPr lang="en-US" sz="1700" dirty="0" smtClean="0"/>
              <a:t>quations (</a:t>
            </a:r>
            <a:r>
              <a:rPr lang="en-US" sz="1700" dirty="0" smtClean="0">
                <a:solidFill>
                  <a:srgbClr val="C10B59"/>
                </a:solidFill>
              </a:rPr>
              <a:t>perturbative QCD</a:t>
            </a:r>
            <a:r>
              <a:rPr lang="en-US" sz="1700" dirty="0" smtClean="0"/>
              <a:t>)</a:t>
            </a:r>
            <a:r>
              <a:rPr lang="en-US" sz="1700" dirty="0" smtClean="0">
                <a:solidFill>
                  <a:srgbClr val="D816A5"/>
                </a:solidFill>
              </a:rPr>
              <a:t> </a:t>
            </a:r>
            <a:r>
              <a:rPr lang="en-US" sz="1700" dirty="0" smtClean="0"/>
              <a:t>and</a:t>
            </a:r>
            <a:r>
              <a:rPr lang="en-US" sz="1700" dirty="0" smtClean="0">
                <a:solidFill>
                  <a:srgbClr val="D816A5"/>
                </a:solidFill>
              </a:rPr>
              <a:t> </a:t>
            </a:r>
            <a:r>
              <a:rPr lang="en-US" sz="1700" dirty="0" smtClean="0">
                <a:solidFill>
                  <a:srgbClr val="C10B59"/>
                </a:solidFill>
              </a:rPr>
              <a:t>confirmed </a:t>
            </a:r>
            <a:r>
              <a:rPr lang="en-US" sz="1700" dirty="0">
                <a:solidFill>
                  <a:srgbClr val="C10B59"/>
                </a:solidFill>
              </a:rPr>
              <a:t>by </a:t>
            </a:r>
            <a:r>
              <a:rPr lang="en-US" sz="1700" dirty="0" smtClean="0">
                <a:solidFill>
                  <a:srgbClr val="C10B59"/>
                </a:solidFill>
              </a:rPr>
              <a:t>measurements</a:t>
            </a:r>
            <a:r>
              <a:rPr lang="en-US" sz="1700" dirty="0" smtClean="0">
                <a:solidFill>
                  <a:srgbClr val="D816A5"/>
                </a:solidFill>
              </a:rPr>
              <a:t> </a:t>
            </a:r>
            <a:r>
              <a:rPr lang="en-US" sz="1700" dirty="0" smtClean="0"/>
              <a:t>is suggestive of barely interacting quarks at high energy scales - </a:t>
            </a:r>
            <a:r>
              <a:rPr lang="en-US" sz="1600" b="1" dirty="0">
                <a:solidFill>
                  <a:srgbClr val="3035FC"/>
                </a:solidFill>
                <a:sym typeface="Wingdings" panose="05000000000000000000" pitchFamily="2" charset="2"/>
              </a:rPr>
              <a:t>asymptotic freedom</a:t>
            </a:r>
            <a:endParaRPr 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4523188" y="1600200"/>
            <a:ext cx="4620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</a:t>
            </a:r>
            <a:r>
              <a:rPr lang="en-US" sz="1700" dirty="0" smtClean="0">
                <a:solidFill>
                  <a:srgbClr val="C10B59"/>
                </a:solidFill>
              </a:rPr>
              <a:t>QCD describes variation </a:t>
            </a:r>
            <a:r>
              <a:rPr lang="en-US" sz="1700" dirty="0" smtClean="0"/>
              <a:t>as a </a:t>
            </a:r>
            <a:r>
              <a:rPr lang="en-US" sz="1700" dirty="0" smtClean="0">
                <a:solidFill>
                  <a:srgbClr val="C10B59"/>
                </a:solidFill>
              </a:rPr>
              <a:t>perturbative expansion</a:t>
            </a:r>
            <a:r>
              <a:rPr lang="en-US" sz="1700" dirty="0" smtClean="0">
                <a:solidFill>
                  <a:srgbClr val="D816A5"/>
                </a:solidFill>
              </a:rPr>
              <a:t> </a:t>
            </a:r>
            <a:r>
              <a:rPr lang="en-US" sz="1700" dirty="0" smtClean="0"/>
              <a:t>in the coupling constant, </a:t>
            </a:r>
            <a:r>
              <a:rPr lang="en-US" sz="1700" dirty="0" smtClean="0">
                <a:solidFill>
                  <a:srgbClr val="C10B59"/>
                </a:solidFill>
                <a:latin typeface="Symbol" panose="05050102010706020507" pitchFamily="18" charset="2"/>
              </a:rPr>
              <a:t>a</a:t>
            </a:r>
            <a:r>
              <a:rPr lang="en-US" sz="1700" baseline="-25000" dirty="0" smtClean="0">
                <a:solidFill>
                  <a:srgbClr val="C10B59"/>
                </a:solidFill>
              </a:rPr>
              <a:t>s</a:t>
            </a:r>
            <a:endParaRPr lang="en-US" sz="1700" baseline="-25000" dirty="0">
              <a:solidFill>
                <a:srgbClr val="C10B5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48200" y="2514600"/>
            <a:ext cx="4085025" cy="1030663"/>
            <a:chOff x="4648200" y="3023616"/>
            <a:chExt cx="4085025" cy="1030663"/>
          </a:xfrm>
        </p:grpSpPr>
        <p:grpSp>
          <p:nvGrpSpPr>
            <p:cNvPr id="11" name="Group 10"/>
            <p:cNvGrpSpPr/>
            <p:nvPr/>
          </p:nvGrpSpPr>
          <p:grpSpPr>
            <a:xfrm>
              <a:off x="4648200" y="3023616"/>
              <a:ext cx="4085025" cy="1030663"/>
              <a:chOff x="5257800" y="3886199"/>
              <a:chExt cx="3782431" cy="87344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93228"/>
              <a:stretch/>
            </p:blipFill>
            <p:spPr>
              <a:xfrm>
                <a:off x="8712427" y="3886199"/>
                <a:ext cx="327804" cy="87344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29167" b="43782"/>
              <a:stretch/>
            </p:blipFill>
            <p:spPr>
              <a:xfrm>
                <a:off x="5257800" y="3886200"/>
                <a:ext cx="3428748" cy="491026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5257800" y="3124200"/>
              <a:ext cx="685800" cy="228600"/>
            </a:xfrm>
            <a:prstGeom prst="rect">
              <a:avLst/>
            </a:prstGeom>
            <a:noFill/>
            <a:ln w="12700">
              <a:solidFill>
                <a:srgbClr val="D816A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4556194"/>
            <a:ext cx="533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</a:t>
            </a:r>
            <a:r>
              <a:rPr lang="en-US" sz="1700" dirty="0" smtClean="0"/>
              <a:t>The way the variation happens – decreases with increasing energy scale of interaction – is born by the fundamental properties of QCD: color, self-interacting gluon mediator </a:t>
            </a:r>
            <a:endParaRPr lang="en-US" sz="1700" baseline="-25000" dirty="0">
              <a:solidFill>
                <a:srgbClr val="D816A5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20307" y="4241525"/>
            <a:ext cx="3684986" cy="1609742"/>
            <a:chOff x="5306614" y="4724400"/>
            <a:chExt cx="3684986" cy="1609742"/>
          </a:xfrm>
        </p:grpSpPr>
        <p:grpSp>
          <p:nvGrpSpPr>
            <p:cNvPr id="17" name="Group 16"/>
            <p:cNvGrpSpPr/>
            <p:nvPr/>
          </p:nvGrpSpPr>
          <p:grpSpPr>
            <a:xfrm>
              <a:off x="5792170" y="4724400"/>
              <a:ext cx="3199430" cy="1609742"/>
              <a:chOff x="9724449" y="5621135"/>
              <a:chExt cx="3199430" cy="160974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0132" r="44734" b="18036"/>
              <a:stretch/>
            </p:blipFill>
            <p:spPr>
              <a:xfrm>
                <a:off x="9724449" y="5621135"/>
                <a:ext cx="761030" cy="91975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0902635" y="6538380"/>
                <a:ext cx="2021244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/>
                  <a:t>Propagator (gluon) </a:t>
                </a:r>
              </a:p>
              <a:p>
                <a:r>
                  <a:rPr lang="en-US" sz="1300" dirty="0" smtClean="0"/>
                  <a:t>self-interaction </a:t>
                </a:r>
                <a:r>
                  <a:rPr lang="en-US" sz="1300" dirty="0" smtClean="0"/>
                  <a:t>– </a:t>
                </a:r>
                <a:r>
                  <a:rPr lang="en-US" sz="13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unique to QCD</a:t>
                </a:r>
                <a:endParaRPr lang="en-US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306614" y="5664475"/>
              <a:ext cx="16138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Just like QED if gluon replaced by photon</a:t>
              </a:r>
              <a:endParaRPr lang="en-US" sz="13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5670" b="18036"/>
            <a:stretch/>
          </p:blipFill>
          <p:spPr>
            <a:xfrm>
              <a:off x="6610031" y="4724400"/>
              <a:ext cx="2229169" cy="91975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80998" y="5968425"/>
            <a:ext cx="87630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 </a:t>
            </a:r>
            <a:r>
              <a:rPr lang="en-US" sz="1700" dirty="0" smtClean="0"/>
              <a:t>QCD perturbative expansion valid for </a:t>
            </a:r>
            <a:r>
              <a:rPr lang="en-US" sz="1700" dirty="0" smtClean="0">
                <a:latin typeface="Symbol" panose="05050102010706020507" pitchFamily="18" charset="2"/>
              </a:rPr>
              <a:t>m</a:t>
            </a:r>
            <a:r>
              <a:rPr lang="en-US" sz="1700" dirty="0" smtClean="0"/>
              <a:t> &gt;&gt; </a:t>
            </a:r>
            <a:r>
              <a:rPr lang="en-US" sz="1700" dirty="0" smtClean="0">
                <a:latin typeface="Symbol" panose="05050102010706020507" pitchFamily="18" charset="2"/>
              </a:rPr>
              <a:t>L</a:t>
            </a:r>
            <a:r>
              <a:rPr lang="en-US" sz="1700" dirty="0" smtClean="0"/>
              <a:t> ~400 MeV, beyond QCD predicts non-negligible non-perturbative effects (QED stays perturbative for </a:t>
            </a:r>
            <a:r>
              <a:rPr lang="en-US" sz="1700" dirty="0" smtClean="0">
                <a:latin typeface="Symbol" panose="05050102010706020507" pitchFamily="18" charset="2"/>
              </a:rPr>
              <a:t>m</a:t>
            </a:r>
            <a:r>
              <a:rPr lang="en-US" sz="1700" dirty="0" smtClean="0"/>
              <a:t> &lt;&lt; 10</a:t>
            </a:r>
            <a:r>
              <a:rPr lang="en-US" sz="1700" baseline="30000" dirty="0" smtClean="0"/>
              <a:t>90</a:t>
            </a:r>
            <a:r>
              <a:rPr lang="en-US" sz="1700" dirty="0" smtClean="0"/>
              <a:t> GeV!!) </a:t>
            </a:r>
            <a:endParaRPr lang="en-US" sz="1700" dirty="0"/>
          </a:p>
        </p:txBody>
      </p:sp>
    </p:spTree>
    <p:extLst>
      <p:ext uri="{BB962C8B-B14F-4D97-AF65-F5344CB8AC3E}">
        <p14:creationId xmlns="" xmlns:p14="http://schemas.microsoft.com/office/powerpoint/2010/main" val="37658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Confinement: An Even More Complicated Story…</a:t>
            </a:r>
            <a:endParaRPr lang="en-US" sz="3500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" y="1056382"/>
            <a:ext cx="7315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Confinement is an experimental observation: so far we have not seen free quarks  </a:t>
            </a:r>
            <a:endParaRPr lang="en-US" sz="1600" dirty="0"/>
          </a:p>
          <a:p>
            <a:endParaRPr lang="en-US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US" sz="1600" dirty="0" smtClean="0">
                <a:sym typeface="Wingdings" panose="05000000000000000000" pitchFamily="2" charset="2"/>
              </a:rPr>
              <a:t>Confinement which arises from highly non-perturbative processes is “postulated” in QCD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53340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 smtClean="0"/>
              <a:t>Quarks and gluons are trapped in color-less hadrons which is all we can observe - </a:t>
            </a:r>
            <a:r>
              <a:rPr lang="en-US" sz="1600" b="1" dirty="0" smtClean="0">
                <a:solidFill>
                  <a:srgbClr val="3035FC"/>
                </a:solidFill>
                <a:sym typeface="Wingdings" panose="05000000000000000000" pitchFamily="2" charset="2"/>
              </a:rPr>
              <a:t>confinement</a:t>
            </a:r>
            <a:endParaRPr lang="en-US" sz="17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35" t="1384" r="12849" b="4297"/>
          <a:stretch/>
        </p:blipFill>
        <p:spPr>
          <a:xfrm>
            <a:off x="7467600" y="914400"/>
            <a:ext cx="1303049" cy="22220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38200" y="25908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S</a:t>
            </a:r>
            <a:r>
              <a:rPr lang="en-US" sz="1600" dirty="0" smtClean="0"/>
              <a:t>olving of equations derived from the QCD </a:t>
            </a:r>
            <a:r>
              <a:rPr lang="en-US" sz="1600" dirty="0" err="1" smtClean="0"/>
              <a:t>Lagrangian</a:t>
            </a:r>
            <a:r>
              <a:rPr lang="en-US" sz="1600" dirty="0" smtClean="0"/>
              <a:t> with minimal fundamental input: quark masses and strength of interaction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38355" y="2170956"/>
            <a:ext cx="157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approach:</a:t>
            </a:r>
            <a:endParaRPr lang="en-US" dirty="0"/>
          </a:p>
        </p:txBody>
      </p:sp>
      <p:pic>
        <p:nvPicPr>
          <p:cNvPr id="32" name="Picture 31" descr="Particle-Physics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91" y="3400136"/>
            <a:ext cx="4679950" cy="3171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96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533400" y="4445752"/>
            <a:ext cx="83785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D816A5"/>
                </a:solidFill>
              </a:rPr>
              <a:t>Deep inelastic scattering</a:t>
            </a:r>
            <a:r>
              <a:rPr lang="en-US" sz="1700" dirty="0" smtClean="0"/>
              <a:t>: proton reveals its point-like structure, </a:t>
            </a:r>
            <a:r>
              <a:rPr lang="en-US" sz="1700" i="1" dirty="0" smtClean="0">
                <a:solidFill>
                  <a:srgbClr val="D816A5"/>
                </a:solidFill>
              </a:rPr>
              <a:t>W</a:t>
            </a:r>
            <a:r>
              <a:rPr lang="en-US" sz="1700" i="1" dirty="0" smtClean="0"/>
              <a:t> = large</a:t>
            </a:r>
            <a:endParaRPr lang="en-US" sz="1700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2148376"/>
            <a:ext cx="44958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Elastic and Resonance regions: highly non-perturbative </a:t>
            </a:r>
            <a:r>
              <a:rPr lang="en-US" sz="1700" b="1" dirty="0" smtClean="0">
                <a:sym typeface="Wingdings" panose="05000000000000000000" pitchFamily="2" charset="2"/>
              </a:rPr>
              <a:t>quark-quark interactions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1700" dirty="0" smtClean="0">
                <a:sym typeface="Wingdings" panose="05000000000000000000" pitchFamily="2" charset="2"/>
              </a:rPr>
              <a:t>that lead to </a:t>
            </a:r>
            <a:r>
              <a:rPr lang="en-US" sz="1700" dirty="0" smtClean="0">
                <a:solidFill>
                  <a:srgbClr val="3035FC"/>
                </a:solidFill>
                <a:sym typeface="Wingdings" panose="05000000000000000000" pitchFamily="2" charset="2"/>
              </a:rPr>
              <a:t>confinement</a:t>
            </a:r>
            <a:r>
              <a:rPr lang="en-US" sz="1700" dirty="0" smtClean="0">
                <a:sym typeface="Wingdings" panose="05000000000000000000" pitchFamily="2" charset="2"/>
              </a:rPr>
              <a:t> are </a:t>
            </a:r>
            <a:r>
              <a:rPr lang="en-US" sz="1700" dirty="0" smtClean="0">
                <a:solidFill>
                  <a:srgbClr val="3035FC"/>
                </a:solidFill>
                <a:sym typeface="Wingdings" panose="05000000000000000000" pitchFamily="2" charset="2"/>
              </a:rPr>
              <a:t>dominant</a:t>
            </a:r>
            <a:endParaRPr lang="en-US" sz="1700" dirty="0">
              <a:solidFill>
                <a:srgbClr val="3035F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832870"/>
            <a:ext cx="9067800" cy="3386554"/>
            <a:chOff x="76200" y="1337846"/>
            <a:chExt cx="9067800" cy="3386554"/>
          </a:xfrm>
        </p:grpSpPr>
        <p:sp>
          <p:nvSpPr>
            <p:cNvPr id="9" name="TextBox 8"/>
            <p:cNvSpPr txBox="1"/>
            <p:nvPr/>
          </p:nvSpPr>
          <p:spPr>
            <a:xfrm>
              <a:off x="4572000" y="1337846"/>
              <a:ext cx="410432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rgbClr val="D816A5"/>
                  </a:solidFill>
                </a:rPr>
                <a:t>Elastic scattering</a:t>
              </a:r>
              <a:r>
                <a:rPr lang="en-US" sz="1700" dirty="0" smtClean="0"/>
                <a:t>: proton stays intact, </a:t>
              </a:r>
              <a:r>
                <a:rPr lang="en-US" sz="1700" i="1" dirty="0" smtClean="0">
                  <a:solidFill>
                    <a:srgbClr val="D816A5"/>
                  </a:solidFill>
                </a:rPr>
                <a:t>W</a:t>
              </a:r>
              <a:r>
                <a:rPr lang="en-US" sz="1700" i="1" dirty="0" smtClean="0"/>
                <a:t> = M</a:t>
              </a:r>
              <a:endParaRPr lang="en-US" sz="1700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0" y="1823112"/>
              <a:ext cx="4572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solidFill>
                    <a:srgbClr val="D816A5"/>
                  </a:solidFill>
                </a:rPr>
                <a:t>Inelastic scattering</a:t>
              </a:r>
              <a:r>
                <a:rPr lang="en-US" sz="1700" dirty="0" smtClean="0"/>
                <a:t>: nucleon excited, we produce excited states or resonances, </a:t>
              </a:r>
              <a:r>
                <a:rPr lang="en-US" sz="1700" i="1" dirty="0" smtClean="0">
                  <a:solidFill>
                    <a:srgbClr val="D816A5"/>
                  </a:solidFill>
                </a:rPr>
                <a:t>W</a:t>
              </a:r>
              <a:r>
                <a:rPr lang="en-US" sz="1700" i="1" dirty="0" smtClean="0"/>
                <a:t> </a:t>
              </a:r>
              <a:r>
                <a:rPr lang="en-US" sz="1700" i="1" dirty="0" smtClean="0">
                  <a:solidFill>
                    <a:srgbClr val="D816A5"/>
                  </a:solidFill>
                </a:rPr>
                <a:t>= </a:t>
              </a:r>
              <a:r>
                <a:rPr lang="en-US" sz="1700" i="1" dirty="0" err="1" smtClean="0">
                  <a:solidFill>
                    <a:srgbClr val="D816A5"/>
                  </a:solidFill>
                </a:rPr>
                <a:t>M</a:t>
              </a:r>
              <a:r>
                <a:rPr lang="en-US" sz="1700" i="1" baseline="-25000" dirty="0" err="1" smtClean="0">
                  <a:solidFill>
                    <a:srgbClr val="D816A5"/>
                  </a:solidFill>
                </a:rPr>
                <a:t>resonance</a:t>
              </a:r>
              <a:endParaRPr lang="en-US" sz="1700" i="1" baseline="-25000" dirty="0">
                <a:solidFill>
                  <a:srgbClr val="D816A5"/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4494276" y="1507123"/>
              <a:ext cx="155448" cy="58254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6200" y="1644396"/>
              <a:ext cx="4418076" cy="3080004"/>
              <a:chOff x="76200" y="1644396"/>
              <a:chExt cx="4418076" cy="308000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6200" y="1644396"/>
                <a:ext cx="4418076" cy="3080004"/>
                <a:chOff x="260032" y="3429000"/>
                <a:chExt cx="4418076" cy="3080004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60032" y="3429000"/>
                  <a:ext cx="4418076" cy="3080004"/>
                  <a:chOff x="260032" y="3429000"/>
                  <a:chExt cx="4418076" cy="3080004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r="1037"/>
                  <a:stretch/>
                </p:blipFill>
                <p:spPr>
                  <a:xfrm>
                    <a:off x="260032" y="3429000"/>
                    <a:ext cx="4418076" cy="3080004"/>
                  </a:xfrm>
                  <a:prstGeom prst="rect">
                    <a:avLst/>
                  </a:prstGeom>
                </p:spPr>
              </p:pic>
              <p:sp>
                <p:nvSpPr>
                  <p:cNvPr id="19" name="Rectangle 18"/>
                  <p:cNvSpPr/>
                  <p:nvPr/>
                </p:nvSpPr>
                <p:spPr>
                  <a:xfrm>
                    <a:off x="1828800" y="3793123"/>
                    <a:ext cx="152400" cy="1692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1752600" y="3733800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E</a:t>
                  </a:r>
                  <a:r>
                    <a:rPr lang="en-US" sz="1600" baseline="-25000" dirty="0" smtClean="0"/>
                    <a:t>0</a:t>
                  </a:r>
                  <a:endParaRPr lang="en-US" sz="1600" baseline="-25000" dirty="0"/>
                </a:p>
              </p:txBody>
            </p:sp>
          </p:grpSp>
          <p:cxnSp>
            <p:nvCxnSpPr>
              <p:cNvPr id="14" name="Straight Connector 13"/>
              <p:cNvCxnSpPr>
                <a:endCxn id="11" idx="1"/>
              </p:cNvCxnSpPr>
              <p:nvPr/>
            </p:nvCxnSpPr>
            <p:spPr>
              <a:xfrm flipV="1">
                <a:off x="4494276" y="1798395"/>
                <a:ext cx="0" cy="868605"/>
              </a:xfrm>
              <a:prstGeom prst="line">
                <a:avLst/>
              </a:prstGeom>
              <a:ln w="28575">
                <a:solidFill>
                  <a:srgbClr val="387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4" t="5482" r="4124"/>
          <a:stretch/>
        </p:blipFill>
        <p:spPr>
          <a:xfrm>
            <a:off x="7540543" y="2984302"/>
            <a:ext cx="1423762" cy="13396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8200" y="3198034"/>
            <a:ext cx="3124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To fully understand the behavior of the proton here </a:t>
            </a:r>
            <a:r>
              <a:rPr lang="en-US" sz="1700" dirty="0" smtClean="0">
                <a:solidFill>
                  <a:srgbClr val="3035FC"/>
                </a:solidFill>
                <a:sym typeface="Wingdings" panose="05000000000000000000" pitchFamily="2" charset="2"/>
              </a:rPr>
              <a:t>we must understand confinement</a:t>
            </a:r>
            <a:endParaRPr lang="en-US" sz="1700" dirty="0">
              <a:solidFill>
                <a:srgbClr val="3035F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5057537"/>
            <a:ext cx="7315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ym typeface="Wingdings" panose="05000000000000000000" pitchFamily="2" charset="2"/>
              </a:rPr>
              <a:t>D</a:t>
            </a:r>
            <a:r>
              <a:rPr lang="en-US" sz="1700" dirty="0" smtClean="0">
                <a:sym typeface="Wingdings" panose="05000000000000000000" pitchFamily="2" charset="2"/>
              </a:rPr>
              <a:t>ynamics of nucleon that arises from gluon emission at various energy scales is encoded in </a:t>
            </a:r>
            <a:r>
              <a:rPr lang="en-US" sz="1700" dirty="0" smtClean="0">
                <a:solidFill>
                  <a:srgbClr val="3035FC"/>
                </a:solidFill>
                <a:sym typeface="Wingdings" panose="05000000000000000000" pitchFamily="2" charset="2"/>
              </a:rPr>
              <a:t>universal functions (</a:t>
            </a:r>
            <a:r>
              <a:rPr lang="en-US" sz="1700" dirty="0" err="1" smtClean="0">
                <a:solidFill>
                  <a:srgbClr val="3035FC"/>
                </a:solidFill>
                <a:sym typeface="Wingdings" panose="05000000000000000000" pitchFamily="2" charset="2"/>
              </a:rPr>
              <a:t>parton</a:t>
            </a:r>
            <a:r>
              <a:rPr lang="en-US" sz="1700" dirty="0" smtClean="0">
                <a:solidFill>
                  <a:srgbClr val="3035FC"/>
                </a:solidFill>
                <a:sym typeface="Wingdings" panose="05000000000000000000" pitchFamily="2" charset="2"/>
              </a:rPr>
              <a:t> distribution functions - PDFs) </a:t>
            </a:r>
            <a:r>
              <a:rPr lang="en-US" sz="1700" dirty="0" smtClean="0">
                <a:sym typeface="Wingdings" panose="05000000000000000000" pitchFamily="2" charset="2"/>
              </a:rPr>
              <a:t>extracted from data within the framework of perturbative QCD</a:t>
            </a:r>
            <a:endParaRPr lang="en-US" sz="1700" dirty="0">
              <a:solidFill>
                <a:srgbClr val="3035F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6146069"/>
            <a:ext cx="8534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ym typeface="Wingdings" panose="05000000000000000000" pitchFamily="2" charset="2"/>
              </a:rPr>
              <a:t>Having well constrained PDFs is still a challenge</a:t>
            </a:r>
            <a:endParaRPr lang="en-US" sz="1700" dirty="0">
              <a:solidFill>
                <a:srgbClr val="3035FC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115" t="7565"/>
          <a:stretch/>
        </p:blipFill>
        <p:spPr>
          <a:xfrm>
            <a:off x="7895230" y="5243779"/>
            <a:ext cx="1077517" cy="10359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Going Back to Scattering Off Nucleons</a:t>
            </a:r>
            <a:endParaRPr lang="en-US" sz="3500" dirty="0"/>
          </a:p>
        </p:txBody>
      </p:sp>
    </p:spTree>
    <p:extLst>
      <p:ext uri="{BB962C8B-B14F-4D97-AF65-F5344CB8AC3E}">
        <p14:creationId xmlns="" xmlns:p14="http://schemas.microsoft.com/office/powerpoint/2010/main" val="37565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9" name="TextBox 48"/>
          <p:cNvSpPr txBox="1"/>
          <p:nvPr/>
        </p:nvSpPr>
        <p:spPr>
          <a:xfrm>
            <a:off x="229321" y="678976"/>
            <a:ext cx="828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 In </a:t>
            </a:r>
            <a:r>
              <a:rPr lang="en-US" dirty="0" err="1" smtClean="0"/>
              <a:t>pQCD</a:t>
            </a:r>
            <a:r>
              <a:rPr lang="en-US" dirty="0" smtClean="0"/>
              <a:t> we can connect the DIS cross section to universal longitudinal momentum distributions of quarks and gluons inside nucleons </a:t>
            </a:r>
            <a:r>
              <a:rPr lang="en-US" b="1" dirty="0" smtClean="0"/>
              <a:t>via factorization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Extraction</a:t>
            </a:r>
            <a:endParaRPr lang="en-US" sz="3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890158" y="1731818"/>
            <a:ext cx="7663729" cy="1149926"/>
            <a:chOff x="862449" y="4516574"/>
            <a:chExt cx="7663729" cy="1149926"/>
          </a:xfrm>
        </p:grpSpPr>
        <p:pic>
          <p:nvPicPr>
            <p:cNvPr id="24576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21962" t="80682" r="53467" b="11743"/>
            <a:stretch>
              <a:fillRect/>
            </a:stretch>
          </p:blipFill>
          <p:spPr bwMode="auto">
            <a:xfrm>
              <a:off x="862449" y="5112318"/>
              <a:ext cx="3196936" cy="55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4500" t="73485" r="38666" b="21591"/>
            <a:stretch>
              <a:fillRect/>
            </a:stretch>
          </p:blipFill>
          <p:spPr bwMode="auto">
            <a:xfrm>
              <a:off x="2743203" y="4516574"/>
              <a:ext cx="3491345" cy="360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48556" t="80682" r="24780" b="11743"/>
            <a:stretch>
              <a:fillRect/>
            </a:stretch>
          </p:blipFill>
          <p:spPr bwMode="auto">
            <a:xfrm>
              <a:off x="5056913" y="5098464"/>
              <a:ext cx="3469265" cy="55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775855" y="3435937"/>
            <a:ext cx="75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30000" dirty="0" err="1" smtClean="0"/>
              <a:t>NLO</a:t>
            </a:r>
            <a:r>
              <a:rPr lang="en-US" dirty="0" smtClean="0"/>
              <a:t> contains a collinear divergence which can be regulated by low-energy, non-</a:t>
            </a:r>
            <a:r>
              <a:rPr lang="en-US" dirty="0" err="1" smtClean="0"/>
              <a:t>perturbative</a:t>
            </a:r>
            <a:r>
              <a:rPr lang="en-US" dirty="0" smtClean="0"/>
              <a:t> physics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89709" y="4253356"/>
            <a:ext cx="75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30000" dirty="0" err="1" smtClean="0"/>
              <a:t>NLO</a:t>
            </a:r>
            <a:r>
              <a:rPr lang="en-US" dirty="0" smtClean="0"/>
              <a:t> can be made finite if PDFs are redefined to absorb these collinear singularities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69818" y="5500241"/>
            <a:ext cx="703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The cutoff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is an infrared scale that regulates the collinear divergence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69813" y="5902031"/>
            <a:ext cx="295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smtClean="0"/>
              <a:t> is the factorization scale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49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404828" y="716860"/>
            <a:ext cx="858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PDFs evolution equations (DGLAP) describe their dependence on the factorization scale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790"/>
          <a:stretch/>
        </p:blipFill>
        <p:spPr>
          <a:xfrm>
            <a:off x="4104842" y="1402036"/>
            <a:ext cx="4145280" cy="575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706" b="57433"/>
          <a:stretch/>
        </p:blipFill>
        <p:spPr>
          <a:xfrm>
            <a:off x="1143001" y="1414055"/>
            <a:ext cx="2624323" cy="568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133600"/>
            <a:ext cx="3714750" cy="4024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462" y="2514600"/>
            <a:ext cx="419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 smtClean="0"/>
              <a:t>At large x u and d dominate but there is definitely gluon and some sea as well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462" y="3303896"/>
            <a:ext cx="4191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 smtClean="0"/>
              <a:t>At low x gluon and sea dominate; u ~ d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462" y="3989457"/>
            <a:ext cx="4343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As scale changes and gluons are radiated: </a:t>
            </a:r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4572000"/>
            <a:ext cx="45778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 err="1" smtClean="0"/>
              <a:t>Partons</a:t>
            </a:r>
            <a:r>
              <a:rPr lang="en-US" sz="1700" dirty="0" smtClean="0"/>
              <a:t> loose momentum because of gluon radiation so at </a:t>
            </a:r>
            <a:r>
              <a:rPr lang="en-US" sz="1700" b="1" dirty="0" smtClean="0"/>
              <a:t>large x</a:t>
            </a:r>
            <a:r>
              <a:rPr lang="en-US" sz="1700" dirty="0" smtClean="0"/>
              <a:t> quarks and gluons shift to the left</a:t>
            </a:r>
            <a:endParaRPr lang="en-US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5486400"/>
            <a:ext cx="48064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700" dirty="0" smtClean="0"/>
              <a:t>Gluons create quarks-antiquarks and gluon-gluon pairs so at small x sea and gluon increase and get steeper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Extraction</a:t>
            </a:r>
            <a:endParaRPr lang="en-US" sz="3000" dirty="0"/>
          </a:p>
        </p:txBody>
      </p:sp>
    </p:spTree>
    <p:extLst>
      <p:ext uri="{BB962C8B-B14F-4D97-AF65-F5344CB8AC3E}">
        <p14:creationId xmlns="" xmlns:p14="http://schemas.microsoft.com/office/powerpoint/2010/main" val="22855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7114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Perturbative QCD </a:t>
            </a:r>
            <a:r>
              <a:rPr lang="en-US" dirty="0"/>
              <a:t>gives the Q</a:t>
            </a:r>
            <a:r>
              <a:rPr lang="en-US" baseline="30000" dirty="0"/>
              <a:t>2</a:t>
            </a:r>
            <a:r>
              <a:rPr lang="en-US" dirty="0"/>
              <a:t> dependence of PDFs, the x dependence </a:t>
            </a:r>
            <a:r>
              <a:rPr lang="en-US" dirty="0" smtClean="0"/>
              <a:t>must be extracted from </a:t>
            </a:r>
            <a:r>
              <a:rPr lang="en-US" dirty="0"/>
              <a:t>fits to </a:t>
            </a:r>
            <a:r>
              <a:rPr lang="en-US" dirty="0" smtClean="0"/>
              <a:t>data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77643" y="1614238"/>
            <a:ext cx="4855828" cy="4486015"/>
            <a:chOff x="2362110" y="2405418"/>
            <a:chExt cx="4414388" cy="4078195"/>
          </a:xfrm>
        </p:grpSpPr>
        <p:grpSp>
          <p:nvGrpSpPr>
            <p:cNvPr id="7" name="Group 6"/>
            <p:cNvGrpSpPr/>
            <p:nvPr/>
          </p:nvGrpSpPr>
          <p:grpSpPr>
            <a:xfrm>
              <a:off x="2362110" y="2772765"/>
              <a:ext cx="4200108" cy="3710848"/>
              <a:chOff x="3039721" y="2646302"/>
              <a:chExt cx="3818280" cy="337349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007736" y="2799131"/>
                <a:ext cx="878966" cy="213538"/>
                <a:chOff x="3136081" y="5366155"/>
                <a:chExt cx="1435919" cy="348845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733800" y="5366155"/>
                  <a:ext cx="838200" cy="204469"/>
                  <a:chOff x="3733800" y="5366155"/>
                  <a:chExt cx="838200" cy="20446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3733800" y="5366155"/>
                    <a:ext cx="152400" cy="2044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4335115" y="5366155"/>
                    <a:ext cx="236885" cy="102234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3136081" y="5468389"/>
                  <a:ext cx="369119" cy="2466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6103456" y="2875346"/>
                <a:ext cx="100553" cy="821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9443"/>
              <a:stretch/>
            </p:blipFill>
            <p:spPr>
              <a:xfrm>
                <a:off x="4700569" y="2646302"/>
                <a:ext cx="2157432" cy="337349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68778"/>
              <a:stretch/>
            </p:blipFill>
            <p:spPr>
              <a:xfrm>
                <a:off x="3039721" y="2646302"/>
                <a:ext cx="1660848" cy="337349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 rot="16200000">
                <a:off x="4130197" y="3554908"/>
                <a:ext cx="1088887" cy="32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f</a:t>
                </a: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ixed target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4258879" y="5038219"/>
                <a:ext cx="775758" cy="32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collider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425051" y="2405418"/>
              <a:ext cx="435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Example of data set used for PDFs extraction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Extraction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5349921" y="2736154"/>
            <a:ext cx="376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  Need to use a variety of processes to separate flavors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52193" y="3762026"/>
            <a:ext cx="376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  Need data everywhere we want well-constrained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32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Indeed Universal</a:t>
            </a:r>
            <a:endParaRPr lang="en-US" sz="3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58091" y="1206231"/>
            <a:ext cx="3681482" cy="5596354"/>
            <a:chOff x="685801" y="1185446"/>
            <a:chExt cx="3681482" cy="5596354"/>
          </a:xfrm>
        </p:grpSpPr>
        <p:grpSp>
          <p:nvGrpSpPr>
            <p:cNvPr id="35" name="Group 10"/>
            <p:cNvGrpSpPr/>
            <p:nvPr/>
          </p:nvGrpSpPr>
          <p:grpSpPr>
            <a:xfrm>
              <a:off x="685801" y="1626901"/>
              <a:ext cx="3428999" cy="5154899"/>
              <a:chOff x="685801" y="1447800"/>
              <a:chExt cx="3428999" cy="5154899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2142" t="9517" r="9930" b="3522"/>
              <a:stretch/>
            </p:blipFill>
            <p:spPr>
              <a:xfrm>
                <a:off x="852104" y="1447800"/>
                <a:ext cx="3262696" cy="5154899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2142" t="5660" r="9930" b="90848"/>
              <a:stretch/>
            </p:blipFill>
            <p:spPr>
              <a:xfrm rot="16200000">
                <a:off x="-842030" y="3599135"/>
                <a:ext cx="3262696" cy="207034"/>
              </a:xfrm>
              <a:prstGeom prst="rect">
                <a:avLst/>
              </a:prstGeom>
            </p:spPr>
          </p:pic>
        </p:grpSp>
        <p:sp>
          <p:nvSpPr>
            <p:cNvPr id="37" name="Rectangle 36"/>
            <p:cNvSpPr/>
            <p:nvPr/>
          </p:nvSpPr>
          <p:spPr>
            <a:xfrm>
              <a:off x="831010" y="1185446"/>
              <a:ext cx="3536273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>
                  <a:sym typeface="Wingdings" panose="05000000000000000000" pitchFamily="2" charset="2"/>
                </a:rPr>
                <a:t>Deep Inelastic Scattering on proton </a:t>
              </a:r>
              <a:endParaRPr lang="en-US" sz="1700" dirty="0" smtClean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9600" y="1752600"/>
            <a:ext cx="4495800" cy="4233483"/>
            <a:chOff x="4419600" y="1320225"/>
            <a:chExt cx="4495800" cy="423348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33" t="17456" r="53410"/>
            <a:stretch/>
          </p:blipFill>
          <p:spPr>
            <a:xfrm>
              <a:off x="4592060" y="2691825"/>
              <a:ext cx="3256540" cy="286188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419600" y="1320225"/>
              <a:ext cx="449580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dirty="0" smtClean="0">
                  <a:sym typeface="Wingdings" panose="05000000000000000000" pitchFamily="2" charset="2"/>
                </a:rPr>
                <a:t> </a:t>
              </a:r>
              <a:r>
                <a:rPr lang="en-US" sz="1700" dirty="0" smtClean="0"/>
                <a:t>Production of W</a:t>
              </a:r>
              <a:r>
                <a:rPr lang="en-US" sz="1700" baseline="30000" dirty="0" smtClean="0"/>
                <a:t>+/-</a:t>
              </a:r>
              <a:r>
                <a:rPr lang="en-US" sz="1700" dirty="0" smtClean="0"/>
                <a:t> bosons in proton-proton collisions at LHC</a:t>
              </a: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" name="TextBox 4"/>
                <p:cNvSpPr txBox="1"/>
                <p:nvPr/>
              </p:nvSpPr>
              <p:spPr>
                <a:xfrm>
                  <a:off x="6533267" y="1981200"/>
                  <a:ext cx="1010533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a14:m>
                  <a:r>
                    <a:rPr lang="en-US" dirty="0" smtClean="0">
                      <a:sym typeface="Wingdings" panose="05000000000000000000" pitchFamily="2" charset="2"/>
                    </a:rPr>
                    <a:t>W</a:t>
                  </a:r>
                  <a:r>
                    <a:rPr lang="en-US" baseline="30000" dirty="0" smtClean="0">
                      <a:sym typeface="Wingdings" panose="05000000000000000000" pitchFamily="2" charset="2"/>
                    </a:rPr>
                    <a:t>+</a:t>
                  </a:r>
                  <a:endParaRPr lang="en-US" baseline="300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3267" y="1981200"/>
                  <a:ext cx="1010533" cy="375424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" name="TextBox 5"/>
                <p:cNvSpPr txBox="1"/>
                <p:nvPr/>
              </p:nvSpPr>
              <p:spPr>
                <a:xfrm>
                  <a:off x="5314067" y="1992868"/>
                  <a:ext cx="9656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a14:m>
                  <a:r>
                    <a:rPr lang="en-US" dirty="0" smtClean="0">
                      <a:sym typeface="Wingdings" panose="05000000000000000000" pitchFamily="2" charset="2"/>
                    </a:rPr>
                    <a:t>W</a:t>
                  </a:r>
                  <a:r>
                    <a:rPr lang="en-US" baseline="30000" dirty="0" smtClean="0">
                      <a:sym typeface="Wingdings" panose="05000000000000000000" pitchFamily="2" charset="2"/>
                    </a:rPr>
                    <a:t>-</a:t>
                  </a:r>
                  <a:endParaRPr lang="en-US" baseline="30000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4067" y="1992868"/>
                  <a:ext cx="965649" cy="369332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/>
          <p:cNvSpPr txBox="1"/>
          <p:nvPr/>
        </p:nvSpPr>
        <p:spPr>
          <a:xfrm>
            <a:off x="0" y="6005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Perturbative QCD </a:t>
            </a:r>
            <a:r>
              <a:rPr lang="en-US" dirty="0"/>
              <a:t>gives the Q</a:t>
            </a:r>
            <a:r>
              <a:rPr lang="en-US" baseline="30000" dirty="0"/>
              <a:t>2</a:t>
            </a:r>
            <a:r>
              <a:rPr lang="en-US" dirty="0"/>
              <a:t> dependence of PDFs, the x dependence </a:t>
            </a:r>
            <a:r>
              <a:rPr lang="en-US" dirty="0" smtClean="0"/>
              <a:t>must be extracted from </a:t>
            </a:r>
            <a:r>
              <a:rPr lang="en-US" dirty="0"/>
              <a:t>fits to </a:t>
            </a:r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32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 l="20559" t="19776" r="21540" b="8582"/>
          <a:stretch>
            <a:fillRect/>
          </a:stretch>
        </p:blipFill>
        <p:spPr bwMode="auto">
          <a:xfrm>
            <a:off x="709682" y="1078177"/>
            <a:ext cx="7533564" cy="524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 Extraction: Complicated Business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042244" y="1555846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A. </a:t>
            </a:r>
            <a:r>
              <a:rPr lang="en-US" dirty="0" err="1" smtClean="0"/>
              <a:t>Accardi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3006436"/>
            <a:ext cx="1052945" cy="401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0436" y="3782291"/>
            <a:ext cx="762000" cy="512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873" y="5472544"/>
            <a:ext cx="1745672" cy="817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13709" y="5846618"/>
            <a:ext cx="2867891" cy="595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27564" y="4544291"/>
            <a:ext cx="110836" cy="803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41418" y="5403273"/>
            <a:ext cx="55418" cy="55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3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Universe Today</a:t>
            </a:r>
            <a:endParaRPr lang="en-US" sz="35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482870"/>
            <a:ext cx="1752600" cy="6255732"/>
            <a:chOff x="4884699" y="762000"/>
            <a:chExt cx="1505100" cy="59144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6161"/>
            <a:stretch/>
          </p:blipFill>
          <p:spPr>
            <a:xfrm>
              <a:off x="4884699" y="762000"/>
              <a:ext cx="1505100" cy="5914463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273" y="2574607"/>
              <a:ext cx="314706" cy="4733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209800" y="57487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Today we live in an expanding, cold Universe – 2.73 K (10</a:t>
            </a:r>
            <a:r>
              <a:rPr lang="en-US" baseline="30000" dirty="0" smtClean="0"/>
              <a:t>-13</a:t>
            </a:r>
            <a:r>
              <a:rPr lang="en-US" dirty="0" smtClean="0"/>
              <a:t> GeV typical energy) – populated by normal matter, dark matter and dark energy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20753" y="1846302"/>
            <a:ext cx="3105522" cy="1946940"/>
            <a:chOff x="1752600" y="1642140"/>
            <a:chExt cx="3105522" cy="1946940"/>
          </a:xfrm>
        </p:grpSpPr>
        <p:grpSp>
          <p:nvGrpSpPr>
            <p:cNvPr id="12" name="Group 11"/>
            <p:cNvGrpSpPr/>
            <p:nvPr/>
          </p:nvGrpSpPr>
          <p:grpSpPr>
            <a:xfrm>
              <a:off x="1752600" y="1642140"/>
              <a:ext cx="3105522" cy="1946940"/>
              <a:chOff x="1752600" y="1642140"/>
              <a:chExt cx="3105522" cy="194694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082" r="2578" b="15340"/>
              <a:stretch/>
            </p:blipFill>
            <p:spPr>
              <a:xfrm>
                <a:off x="1752600" y="1642140"/>
                <a:ext cx="3105522" cy="19469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019300" y="1676399"/>
                <a:ext cx="342900" cy="17604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66666" y="1654552"/>
              <a:ext cx="64793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matter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313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 l="20559" t="19776" r="21540" b="8582"/>
          <a:stretch>
            <a:fillRect/>
          </a:stretch>
        </p:blipFill>
        <p:spPr bwMode="auto">
          <a:xfrm>
            <a:off x="709682" y="1078177"/>
            <a:ext cx="7533564" cy="524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 Extraction: Complicated Business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042244" y="1555846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A. </a:t>
            </a:r>
            <a:r>
              <a:rPr lang="en-US" dirty="0" err="1" smtClean="0"/>
              <a:t>Accardi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5331" y="5022376"/>
            <a:ext cx="668741" cy="1173708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36776" y="6223379"/>
            <a:ext cx="178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focus on this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3006436"/>
            <a:ext cx="1052945" cy="401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0436" y="3782291"/>
            <a:ext cx="762000" cy="512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873" y="5472544"/>
            <a:ext cx="1745672" cy="817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13709" y="5846618"/>
            <a:ext cx="2867891" cy="595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27564" y="4544291"/>
            <a:ext cx="110836" cy="803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41418" y="5403273"/>
            <a:ext cx="55418" cy="55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3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7" name="Group 6"/>
          <p:cNvGrpSpPr/>
          <p:nvPr/>
        </p:nvGrpSpPr>
        <p:grpSpPr>
          <a:xfrm>
            <a:off x="2251273" y="1983056"/>
            <a:ext cx="4200108" cy="3710848"/>
            <a:chOff x="3039721" y="2646302"/>
            <a:chExt cx="3818280" cy="3373498"/>
          </a:xfrm>
        </p:grpSpPr>
        <p:grpSp>
          <p:nvGrpSpPr>
            <p:cNvPr id="8" name="Group 7"/>
            <p:cNvGrpSpPr/>
            <p:nvPr/>
          </p:nvGrpSpPr>
          <p:grpSpPr>
            <a:xfrm>
              <a:off x="5007736" y="2799131"/>
              <a:ext cx="878966" cy="213538"/>
              <a:chOff x="3136081" y="5366155"/>
              <a:chExt cx="1435919" cy="34884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733800" y="5366155"/>
                <a:ext cx="838200" cy="204469"/>
                <a:chOff x="3733800" y="5366155"/>
                <a:chExt cx="838200" cy="204469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733800" y="5366155"/>
                  <a:ext cx="152400" cy="2044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335115" y="5366155"/>
                  <a:ext cx="236885" cy="102234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3136081" y="5468389"/>
                <a:ext cx="369119" cy="2466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103456" y="2875346"/>
              <a:ext cx="100553" cy="82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9443"/>
            <a:stretch/>
          </p:blipFill>
          <p:spPr>
            <a:xfrm>
              <a:off x="4700569" y="2646302"/>
              <a:ext cx="2157432" cy="33734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8778"/>
            <a:stretch/>
          </p:blipFill>
          <p:spPr>
            <a:xfrm>
              <a:off x="3039721" y="2646302"/>
              <a:ext cx="1660848" cy="337349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130197" y="3554908"/>
              <a:ext cx="1088887" cy="32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f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ixed target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258879" y="5038219"/>
              <a:ext cx="775758" cy="32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collider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40122" y="5271470"/>
              <a:ext cx="304800" cy="228600"/>
            </a:xfrm>
            <a:prstGeom prst="rect">
              <a:avLst/>
            </a:prstGeom>
            <a:noFill/>
            <a:ln w="952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8122" y="4433270"/>
              <a:ext cx="457200" cy="228600"/>
            </a:xfrm>
            <a:prstGeom prst="rect">
              <a:avLst/>
            </a:prstGeom>
            <a:noFill/>
            <a:ln w="952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78122" y="2756870"/>
              <a:ext cx="609600" cy="214264"/>
            </a:xfrm>
            <a:prstGeom prst="rect">
              <a:avLst/>
            </a:prstGeom>
            <a:noFill/>
            <a:ln w="9525">
              <a:solidFill>
                <a:srgbClr val="D816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87502" y="1615709"/>
            <a:ext cx="435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data set used for PDFs extraction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Preamble: Parton Distribution Functions &amp; Constraints from Data</a:t>
            </a:r>
            <a:endParaRPr lang="en-US" sz="2600" dirty="0"/>
          </a:p>
        </p:txBody>
      </p:sp>
      <p:cxnSp>
        <p:nvCxnSpPr>
          <p:cNvPr id="30" name="Straight Arrow Connector 29"/>
          <p:cNvCxnSpPr>
            <a:stCxn id="14" idx="3"/>
            <a:endCxn id="31" idx="1"/>
          </p:cNvCxnSpPr>
          <p:nvPr/>
        </p:nvCxnSpPr>
        <p:spPr>
          <a:xfrm>
            <a:off x="6106994" y="4996471"/>
            <a:ext cx="771477" cy="456230"/>
          </a:xfrm>
          <a:prstGeom prst="straightConnector1">
            <a:avLst/>
          </a:prstGeom>
          <a:ln>
            <a:solidFill>
              <a:srgbClr val="C10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78471" y="5268035"/>
            <a:ext cx="166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stop here?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7114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Perturbative QCD </a:t>
            </a:r>
            <a:r>
              <a:rPr lang="en-US" dirty="0"/>
              <a:t>gives the Q</a:t>
            </a:r>
            <a:r>
              <a:rPr lang="en-US" baseline="30000" dirty="0"/>
              <a:t>2</a:t>
            </a:r>
            <a:r>
              <a:rPr lang="en-US" dirty="0"/>
              <a:t> dependence of PDFs, the x dependence </a:t>
            </a:r>
            <a:r>
              <a:rPr lang="en-US" dirty="0" smtClean="0"/>
              <a:t>must be extracted from </a:t>
            </a:r>
            <a:r>
              <a:rPr lang="en-US" dirty="0"/>
              <a:t>fits to </a:t>
            </a:r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86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6" descr="alberto_1.png"/>
          <p:cNvPicPr>
            <a:picLocks noChangeAspect="1"/>
          </p:cNvPicPr>
          <p:nvPr/>
        </p:nvPicPr>
        <p:blipFill rotWithShape="1">
          <a:blip r:embed="rId2" cstate="print"/>
          <a:srcRect l="12667" t="32865" r="58000" b="17778"/>
          <a:stretch/>
        </p:blipFill>
        <p:spPr>
          <a:xfrm>
            <a:off x="5111924" y="2003497"/>
            <a:ext cx="3075600" cy="4140112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28600" y="6096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Most PDF extractions not well constrained at large x! Why?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2582" y="1243167"/>
            <a:ext cx="7491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Typical kinematic coverage of data used in PDF fits (early 2000)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9102" y="2081381"/>
            <a:ext cx="4091516" cy="3824843"/>
            <a:chOff x="144712" y="3102139"/>
            <a:chExt cx="3511349" cy="3282496"/>
          </a:xfrm>
        </p:grpSpPr>
        <p:pic>
          <p:nvPicPr>
            <p:cNvPr id="16" name="Picture 15" descr="mstw_cuts.png"/>
            <p:cNvPicPr>
              <a:picLocks noChangeAspect="1"/>
            </p:cNvPicPr>
            <p:nvPr/>
          </p:nvPicPr>
          <p:blipFill>
            <a:blip r:embed="rId3" cstate="print"/>
            <a:srcRect l="3333" t="8889" r="3333"/>
            <a:stretch>
              <a:fillRect/>
            </a:stretch>
          </p:blipFill>
          <p:spPr>
            <a:xfrm>
              <a:off x="293475" y="3102139"/>
              <a:ext cx="3362586" cy="3282496"/>
            </a:xfrm>
            <a:prstGeom prst="rect">
              <a:avLst/>
            </a:prstGeom>
          </p:spPr>
        </p:pic>
        <p:pic>
          <p:nvPicPr>
            <p:cNvPr id="17" name="Picture 16" descr="slide_4.png"/>
            <p:cNvPicPr>
              <a:picLocks noChangeAspect="1"/>
            </p:cNvPicPr>
            <p:nvPr/>
          </p:nvPicPr>
          <p:blipFill>
            <a:blip r:embed="rId4" cstate="print"/>
            <a:srcRect t="32390" r="93591" b="31291"/>
            <a:stretch>
              <a:fillRect/>
            </a:stretch>
          </p:blipFill>
          <p:spPr>
            <a:xfrm>
              <a:off x="144712" y="3209636"/>
              <a:ext cx="240136" cy="13608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9490372">
              <a:off x="1741501" y="4308027"/>
              <a:ext cx="884219" cy="3195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1200" dirty="0" smtClean="0">
                  <a:ln/>
                  <a:latin typeface="Franklin Gothic Medium" pitchFamily="34" charset="0"/>
                </a:rPr>
                <a:t>W</a:t>
              </a:r>
              <a:r>
                <a:rPr lang="en-US" sz="1200" baseline="30000" dirty="0" smtClean="0">
                  <a:ln/>
                  <a:latin typeface="Franklin Gothic Medium" pitchFamily="34" charset="0"/>
                </a:rPr>
                <a:t>2</a:t>
              </a:r>
              <a:r>
                <a:rPr lang="en-US" sz="1200" cap="none" spc="0" dirty="0" smtClean="0">
                  <a:ln/>
                  <a:effectLst/>
                  <a:latin typeface="Franklin Gothic Medium" pitchFamily="34" charset="0"/>
                </a:rPr>
                <a:t> &gt; 15 </a:t>
              </a:r>
              <a:endParaRPr lang="en-US" sz="1200" cap="none" spc="0" baseline="30000" dirty="0">
                <a:ln/>
                <a:effectLst/>
                <a:latin typeface="Franklin Gothic Medium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8041" y="3162613"/>
              <a:ext cx="688511" cy="2641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1400" dirty="0" smtClean="0">
                  <a:ln/>
                </a:rPr>
                <a:t>example</a:t>
              </a:r>
              <a:endParaRPr lang="en-US" sz="1400" cap="none" spc="0" baseline="30000" dirty="0">
                <a:ln/>
                <a:effectLst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6497" y="5145166"/>
              <a:ext cx="720865" cy="33016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1200" dirty="0" smtClean="0">
                  <a:ln/>
                  <a:latin typeface="Franklin Gothic Medium" pitchFamily="34" charset="0"/>
                </a:rPr>
                <a:t>Q</a:t>
              </a:r>
              <a:r>
                <a:rPr lang="en-US" sz="1200" baseline="30000" dirty="0" smtClean="0">
                  <a:ln/>
                  <a:latin typeface="Franklin Gothic Medium" pitchFamily="34" charset="0"/>
                </a:rPr>
                <a:t>2</a:t>
              </a:r>
              <a:r>
                <a:rPr lang="en-US" sz="1200" cap="none" spc="0" dirty="0" smtClean="0">
                  <a:ln/>
                  <a:effectLst/>
                  <a:latin typeface="Franklin Gothic Medium" pitchFamily="34" charset="0"/>
                </a:rPr>
                <a:t> </a:t>
              </a:r>
              <a:r>
                <a:rPr lang="en-US" sz="1200" dirty="0" smtClean="0">
                  <a:ln/>
                  <a:latin typeface="Franklin Gothic Medium" pitchFamily="34" charset="0"/>
                </a:rPr>
                <a:t>&gt;</a:t>
              </a:r>
              <a:r>
                <a:rPr lang="en-US" sz="1200" cap="none" spc="0" dirty="0" smtClean="0">
                  <a:ln/>
                  <a:effectLst/>
                  <a:latin typeface="Franklin Gothic Medium" pitchFamily="34" charset="0"/>
                </a:rPr>
                <a:t> 2</a:t>
              </a:r>
              <a:endParaRPr lang="en-US" sz="1200" cap="none" spc="0" dirty="0">
                <a:ln/>
                <a:effectLst/>
                <a:latin typeface="Franklin Gothic Medium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19361163">
              <a:off x="1490891" y="4752358"/>
              <a:ext cx="1531831" cy="3905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1600" dirty="0" smtClean="0">
                  <a:ln/>
                </a:rPr>
                <a:t>data not used</a:t>
              </a:r>
              <a:endParaRPr lang="en-US" sz="1600" cap="none" spc="0" baseline="30000" dirty="0">
                <a:ln/>
                <a:effectLst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Constraints from Data</a:t>
            </a:r>
            <a:endParaRPr lang="en-US" sz="3000" dirty="0"/>
          </a:p>
        </p:txBody>
      </p:sp>
    </p:spTree>
    <p:extLst>
      <p:ext uri="{BB962C8B-B14F-4D97-AF65-F5344CB8AC3E}">
        <p14:creationId xmlns="" xmlns:p14="http://schemas.microsoft.com/office/powerpoint/2010/main" val="37962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55" t="25372"/>
          <a:stretch/>
        </p:blipFill>
        <p:spPr>
          <a:xfrm>
            <a:off x="6790888" y="5265869"/>
            <a:ext cx="1529168" cy="1535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9600"/>
            <a:ext cx="8342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At least 2 complications with low W and low Q</a:t>
            </a:r>
            <a:r>
              <a:rPr lang="en-US" baseline="30000" dirty="0" smtClean="0"/>
              <a:t>2</a:t>
            </a:r>
            <a:r>
              <a:rPr lang="en-US" dirty="0" smtClean="0"/>
              <a:t> kinematic regime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7325" y="1174972"/>
            <a:ext cx="8304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u="sng" dirty="0" smtClean="0"/>
              <a:t>Non-</a:t>
            </a:r>
            <a:r>
              <a:rPr lang="en-US" u="sng" dirty="0" err="1" smtClean="0"/>
              <a:t>perturbative</a:t>
            </a:r>
            <a:r>
              <a:rPr lang="en-US" u="sng" dirty="0" smtClean="0"/>
              <a:t> </a:t>
            </a:r>
            <a:r>
              <a:rPr lang="en-US" u="sng" dirty="0" smtClean="0">
                <a:solidFill>
                  <a:srgbClr val="C10B59"/>
                </a:solidFill>
              </a:rPr>
              <a:t>dynamical </a:t>
            </a:r>
            <a:r>
              <a:rPr lang="en-US" u="sng" dirty="0" smtClean="0">
                <a:solidFill>
                  <a:srgbClr val="C10B59"/>
                </a:solidFill>
              </a:rPr>
              <a:t>higher-twist</a:t>
            </a:r>
            <a:r>
              <a:rPr lang="en-US" dirty="0" smtClean="0"/>
              <a:t> </a:t>
            </a:r>
            <a:r>
              <a:rPr lang="en-US" dirty="0" smtClean="0"/>
              <a:t>contributions become large; process dependent, no prescription to treat them in a unified way across various processes – inclusion would spoil PDF universality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03523" y="2672065"/>
            <a:ext cx="233542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cs typeface="Arial" pitchFamily="34" charset="0"/>
              </a:rPr>
              <a:t>Twist </a:t>
            </a:r>
            <a:r>
              <a:rPr lang="en-US" sz="1700" dirty="0" smtClean="0">
                <a:cs typeface="Arial" pitchFamily="34" charset="0"/>
              </a:rPr>
              <a:t>= </a:t>
            </a:r>
            <a:r>
              <a:rPr lang="en-US" sz="1700" dirty="0">
                <a:cs typeface="Arial" pitchFamily="34" charset="0"/>
              </a:rPr>
              <a:t>dimension - </a:t>
            </a:r>
            <a:r>
              <a:rPr lang="en-US" sz="1700" dirty="0" smtClean="0">
                <a:cs typeface="Arial" pitchFamily="34" charset="0"/>
              </a:rPr>
              <a:t>spin</a:t>
            </a:r>
            <a:endParaRPr lang="en-US" sz="17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18" b="15055"/>
          <a:stretch/>
        </p:blipFill>
        <p:spPr>
          <a:xfrm>
            <a:off x="2753437" y="5254538"/>
            <a:ext cx="1341120" cy="10826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Constraints from Data</a:t>
            </a:r>
            <a:endParaRPr lang="en-US" sz="3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700662" y="3546257"/>
            <a:ext cx="5797476" cy="1322468"/>
            <a:chOff x="758970" y="2514600"/>
            <a:chExt cx="3813031" cy="870045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758970" y="2514600"/>
                  <a:ext cx="3813031" cy="6531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13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300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1300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en-US" sz="1300" b="0" i="1" smtClean="0">
                                <a:latin typeface="Cambria Math"/>
                              </a:rPr>
                              <m:t>𝑑𝑥</m:t>
                            </m:r>
                            <m:sSub>
                              <m:sSubPr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1300" b="0" i="1" smtClean="0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3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300" i="1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3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US" sz="1300" b="0" i="1" smtClean="0">
                                <a:latin typeface="Cambria Math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300" b="0" i="1" smtClean="0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  <m:r>
                                  <a:rPr lang="en-US" sz="1300" b="0" i="1" smtClean="0">
                                    <a:latin typeface="Cambria Math"/>
                                    <a:ea typeface="Cambria Math"/>
                                  </a:rPr>
                                  <m:t>=4,6,…</m:t>
                                </m:r>
                              </m:sub>
                              <m:sup>
                                <m:r>
                                  <a:rPr lang="en-US" sz="1300" b="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3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3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1300" b="0" i="1" smtClean="0">
                                                <a:latin typeface="Cambria Math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sz="13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13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300" b="0" i="1" smtClean="0">
                                                    <a:latin typeface="Cambria Math"/>
                                                  </a:rPr>
                                                  <m:t>𝑄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300" b="0" i="1" smtClean="0"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300" b="0" i="1" smtClean="0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𝜏</m:t>
                                        </m:r>
                                        <m:r>
                                          <a:rPr lang="en-US" sz="13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1300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0" y="2514600"/>
                  <a:ext cx="3813031" cy="653192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3507475" y="3248167"/>
              <a:ext cx="163773" cy="1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H="1">
            <a:off x="3835021" y="4511844"/>
            <a:ext cx="327547" cy="736979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01051" y="4470900"/>
            <a:ext cx="354842" cy="723332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45910" y="4648321"/>
            <a:ext cx="32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Leading twist: calculable in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153701" y="4582357"/>
            <a:ext cx="12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twist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34250" y="2242572"/>
            <a:ext cx="715680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cs typeface="Arial" pitchFamily="34" charset="0"/>
              </a:rPr>
              <a:t>Operator Product Expansion: E</a:t>
            </a:r>
            <a:r>
              <a:rPr lang="en-US" sz="1700" dirty="0" smtClean="0">
                <a:cs typeface="Arial" pitchFamily="34" charset="0"/>
              </a:rPr>
              <a:t>xpansion </a:t>
            </a:r>
            <a:r>
              <a:rPr lang="en-US" sz="1700" dirty="0">
                <a:cs typeface="Arial" pitchFamily="34" charset="0"/>
              </a:rPr>
              <a:t>of </a:t>
            </a:r>
            <a:r>
              <a:rPr lang="en-US" sz="1700" dirty="0" smtClean="0">
                <a:cs typeface="Arial" pitchFamily="34" charset="0"/>
              </a:rPr>
              <a:t>F</a:t>
            </a:r>
            <a:r>
              <a:rPr lang="en-US" sz="1700" baseline="-25000" dirty="0" smtClean="0">
                <a:cs typeface="Arial" pitchFamily="34" charset="0"/>
              </a:rPr>
              <a:t>2</a:t>
            </a:r>
            <a:r>
              <a:rPr lang="en-US" sz="1700" dirty="0" smtClean="0">
                <a:cs typeface="Arial" pitchFamily="34" charset="0"/>
              </a:rPr>
              <a:t> moments </a:t>
            </a:r>
            <a:r>
              <a:rPr lang="en-US" sz="1700" dirty="0" smtClean="0">
                <a:cs typeface="Arial" pitchFamily="34" charset="0"/>
              </a:rPr>
              <a:t>in powers of 1/Q</a:t>
            </a:r>
            <a:r>
              <a:rPr lang="en-US" sz="1700" baseline="30000" dirty="0" smtClean="0">
                <a:cs typeface="Arial" pitchFamily="34" charset="0"/>
              </a:rPr>
              <a:t>2</a:t>
            </a:r>
            <a:r>
              <a:rPr lang="en-US" sz="1700" dirty="0" smtClean="0">
                <a:cs typeface="Arial" pitchFamily="34" charset="0"/>
              </a:rPr>
              <a:t> </a:t>
            </a:r>
            <a:endParaRPr lang="en-US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1011382" y="3075709"/>
            <a:ext cx="512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A’s – matrix elements of operators with specific twist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62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Constraints from Data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546646" y="1222193"/>
            <a:ext cx="843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u="sng" dirty="0" smtClean="0"/>
              <a:t>Non-</a:t>
            </a:r>
            <a:r>
              <a:rPr lang="en-US" u="sng" dirty="0" err="1" smtClean="0"/>
              <a:t>perturbative</a:t>
            </a:r>
            <a:r>
              <a:rPr lang="en-US" u="sng" dirty="0" smtClean="0"/>
              <a:t> </a:t>
            </a:r>
            <a:r>
              <a:rPr lang="en-US" u="sng" dirty="0" smtClean="0">
                <a:solidFill>
                  <a:srgbClr val="C10B59"/>
                </a:solidFill>
              </a:rPr>
              <a:t>kinematical higher-twist</a:t>
            </a:r>
            <a:r>
              <a:rPr lang="en-US" dirty="0" smtClean="0">
                <a:solidFill>
                  <a:srgbClr val="C10B59"/>
                </a:solidFill>
              </a:rPr>
              <a:t> </a:t>
            </a:r>
            <a:r>
              <a:rPr lang="en-US" dirty="0" smtClean="0"/>
              <a:t>are large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C10B59"/>
                </a:solidFill>
              </a:rPr>
              <a:t>T</a:t>
            </a:r>
            <a:r>
              <a:rPr lang="en-US" dirty="0" smtClean="0"/>
              <a:t>arget </a:t>
            </a:r>
            <a:r>
              <a:rPr lang="en-US" dirty="0" smtClean="0">
                <a:solidFill>
                  <a:srgbClr val="C10B59"/>
                </a:solidFill>
              </a:rPr>
              <a:t>M</a:t>
            </a:r>
            <a:r>
              <a:rPr lang="en-US" dirty="0" smtClean="0"/>
              <a:t>ass </a:t>
            </a:r>
            <a:r>
              <a:rPr lang="en-US" dirty="0" smtClean="0">
                <a:solidFill>
                  <a:srgbClr val="C10B59"/>
                </a:solidFill>
              </a:rPr>
              <a:t>C</a:t>
            </a:r>
            <a:r>
              <a:rPr lang="en-US" dirty="0" smtClean="0"/>
              <a:t>orrections)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28600" y="609600"/>
            <a:ext cx="8342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At least 2 complications with low W and low Q</a:t>
            </a:r>
            <a:r>
              <a:rPr lang="en-US" baseline="30000" dirty="0" smtClean="0"/>
              <a:t>2</a:t>
            </a:r>
            <a:r>
              <a:rPr lang="en-US" dirty="0" smtClean="0"/>
              <a:t> kinematic regime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 l="21188" t="31903" r="22379" b="29703"/>
          <a:stretch>
            <a:fillRect/>
          </a:stretch>
        </p:blipFill>
        <p:spPr bwMode="auto">
          <a:xfrm>
            <a:off x="1034379" y="1959971"/>
            <a:ext cx="6828601" cy="261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5" name="Picture 1"/>
          <p:cNvPicPr>
            <a:picLocks noChangeAspect="1" noChangeArrowheads="1"/>
          </p:cNvPicPr>
          <p:nvPr/>
        </p:nvPicPr>
        <p:blipFill>
          <a:blip r:embed="rId3" cstate="print"/>
          <a:srcRect l="21962" t="25000" r="22804" b="66797"/>
          <a:stretch>
            <a:fillRect/>
          </a:stretch>
        </p:blipFill>
        <p:spPr bwMode="auto">
          <a:xfrm>
            <a:off x="585353" y="4959925"/>
            <a:ext cx="7905237" cy="6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701636" y="5223164"/>
            <a:ext cx="180109" cy="526472"/>
          </a:xfrm>
          <a:prstGeom prst="straightConnector1">
            <a:avLst/>
          </a:prstGeom>
          <a:ln>
            <a:solidFill>
              <a:srgbClr val="C10B5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68582" y="5888182"/>
            <a:ext cx="530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dirty="0" err="1" smtClean="0"/>
              <a:t>assless</a:t>
            </a:r>
            <a:r>
              <a:rPr lang="en-US" dirty="0" smtClean="0"/>
              <a:t> limit structure function calculated from PDFs </a:t>
            </a:r>
            <a:endParaRPr lang="en-US" dirty="0"/>
          </a:p>
        </p:txBody>
      </p:sp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6289963" y="6307723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hlinkClick r:id="rId4"/>
              </a:rPr>
              <a:t>arXiv:1201.0576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7962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" name="Group 28"/>
          <p:cNvGrpSpPr/>
          <p:nvPr/>
        </p:nvGrpSpPr>
        <p:grpSpPr>
          <a:xfrm>
            <a:off x="4930250" y="2023959"/>
            <a:ext cx="3969820" cy="3284767"/>
            <a:chOff x="685800" y="4562432"/>
            <a:chExt cx="2405951" cy="199076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23" t="42488" r="47264"/>
            <a:stretch/>
          </p:blipFill>
          <p:spPr>
            <a:xfrm>
              <a:off x="685800" y="4562432"/>
              <a:ext cx="2405951" cy="191456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888775" y="6385003"/>
              <a:ext cx="168625" cy="1681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8600" y="609600"/>
            <a:ext cx="8342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At least 2 complications with low W and low Q</a:t>
            </a:r>
            <a:r>
              <a:rPr lang="en-US" baseline="30000" dirty="0" smtClean="0"/>
              <a:t>2</a:t>
            </a:r>
            <a:r>
              <a:rPr lang="en-US" dirty="0" smtClean="0"/>
              <a:t> kinematic regime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Parton Distribution Functions: Constraints from Data</a:t>
            </a:r>
            <a:endParaRPr lang="en-US" sz="3000" dirty="0"/>
          </a:p>
        </p:txBody>
      </p:sp>
      <p:sp>
        <p:nvSpPr>
          <p:cNvPr id="28" name="Rectangle 27"/>
          <p:cNvSpPr/>
          <p:nvPr/>
        </p:nvSpPr>
        <p:spPr>
          <a:xfrm>
            <a:off x="5208900" y="5183457"/>
            <a:ext cx="37440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i="1" dirty="0" smtClean="0"/>
              <a:t>No universally agreed upon prescription to calculate </a:t>
            </a:r>
            <a:r>
              <a:rPr lang="en-US" sz="1700" dirty="0" smtClean="0"/>
              <a:t>TMCs</a:t>
            </a:r>
            <a:endParaRPr lang="en-US" sz="1700" dirty="0"/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 cstate="print"/>
          <a:srcRect l="27587" t="25746" r="31400" b="21642"/>
          <a:stretch>
            <a:fillRect/>
          </a:stretch>
        </p:blipFill>
        <p:spPr bwMode="auto">
          <a:xfrm>
            <a:off x="109184" y="1965299"/>
            <a:ext cx="4749274" cy="34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6646" y="1222193"/>
            <a:ext cx="843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u="sng" dirty="0" smtClean="0"/>
              <a:t>Non-</a:t>
            </a:r>
            <a:r>
              <a:rPr lang="en-US" u="sng" dirty="0" err="1" smtClean="0"/>
              <a:t>perturbative</a:t>
            </a:r>
            <a:r>
              <a:rPr lang="en-US" u="sng" dirty="0" smtClean="0"/>
              <a:t> </a:t>
            </a:r>
            <a:r>
              <a:rPr lang="en-US" u="sng" dirty="0" smtClean="0">
                <a:solidFill>
                  <a:srgbClr val="C10B59"/>
                </a:solidFill>
              </a:rPr>
              <a:t>kinematical higher-twist</a:t>
            </a:r>
            <a:r>
              <a:rPr lang="en-US" dirty="0" smtClean="0">
                <a:solidFill>
                  <a:srgbClr val="C10B59"/>
                </a:solidFill>
              </a:rPr>
              <a:t> </a:t>
            </a:r>
            <a:r>
              <a:rPr lang="en-US" dirty="0" smtClean="0"/>
              <a:t>are large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C10B59"/>
                </a:solidFill>
              </a:rPr>
              <a:t>T</a:t>
            </a:r>
            <a:r>
              <a:rPr lang="en-US" dirty="0" smtClean="0"/>
              <a:t>arget </a:t>
            </a:r>
            <a:r>
              <a:rPr lang="en-US" dirty="0" smtClean="0">
                <a:solidFill>
                  <a:srgbClr val="C10B59"/>
                </a:solidFill>
              </a:rPr>
              <a:t>M</a:t>
            </a:r>
            <a:r>
              <a:rPr lang="en-US" dirty="0" smtClean="0"/>
              <a:t>ass </a:t>
            </a:r>
            <a:r>
              <a:rPr lang="en-US" dirty="0" smtClean="0">
                <a:solidFill>
                  <a:srgbClr val="C10B59"/>
                </a:solidFill>
              </a:rPr>
              <a:t>C</a:t>
            </a:r>
            <a:r>
              <a:rPr lang="en-US" dirty="0" smtClean="0"/>
              <a:t>orrections)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62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28600" y="115883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Next-to-leading order (NLO) analysis of expanded data set on proton and deuterium 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019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97D"/>
              </a:buClr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large-</a:t>
            </a:r>
            <a:r>
              <a:rPr lang="en-US" altLang="en-US" sz="1600" b="1" i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precision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of PDFs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with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larger DIS data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set on both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proton and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deuterium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by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relaxing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kinematic cuts to push to larger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x; this 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leads to a factor of 2 increase in number of DIS data points used for fitting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9327" t="44792" r="49419" b="14583"/>
          <a:stretch>
            <a:fillRect/>
          </a:stretch>
        </p:blipFill>
        <p:spPr bwMode="auto">
          <a:xfrm>
            <a:off x="830853" y="3120402"/>
            <a:ext cx="3741147" cy="273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68040" y="1529651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5636" y="4178058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stringent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4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12.25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95800" y="4787658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relaxed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m</a:t>
            </a:r>
            <a:r>
              <a:rPr lang="en-US" sz="1600" baseline="-25000" dirty="0" smtClean="0"/>
              <a:t>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3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84666026"/>
              </p:ext>
            </p:extLst>
          </p:nvPr>
        </p:nvGraphicFramePr>
        <p:xfrm>
          <a:off x="4572000" y="3416058"/>
          <a:ext cx="2087216" cy="685800"/>
        </p:xfrm>
        <a:graphic>
          <a:graphicData uri="http://schemas.openxmlformats.org/presentationml/2006/ole">
            <p:oleObj spid="_x0000_s62488" name="Equation" r:id="rId4" imgW="888614" imgH="291973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36332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52400" y="3392305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Include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all relevant large-</a:t>
            </a:r>
            <a:r>
              <a:rPr lang="en-US" altLang="en-US" sz="1600" i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/ small-</a:t>
            </a:r>
            <a:r>
              <a:rPr lang="en-US" altLang="en-US" sz="1600" i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Q</a:t>
            </a:r>
            <a:r>
              <a:rPr lang="en-US" altLang="en-US" sz="1600" baseline="330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theory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non-perturbative corrections: </a:t>
            </a: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dynamical and kinematic higher-twist (HT)</a:t>
            </a:r>
            <a:endParaRPr lang="en-US" altLang="en-US" sz="1600" dirty="0">
              <a:solidFill>
                <a:srgbClr val="C10B5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322614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Include nuclear corrections: use of deuterium data requires careful treatment of </a:t>
            </a: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corrections</a:t>
            </a:r>
            <a:r>
              <a:rPr lang="en-US" altLang="en-US" sz="1600" dirty="0" smtClean="0">
                <a:solidFill>
                  <a:srgbClr val="EE0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-- off-shell effects and sensitivity to the deuteron wave function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15883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Next-to-leading order (NLO) analysis of expanded data set on proton and deuterium 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1019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97D"/>
              </a:buClr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large-</a:t>
            </a:r>
            <a:r>
              <a:rPr lang="en-US" altLang="en-US" sz="1600" b="1" i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precision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of PDFs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with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larger DIS data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set on both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proton and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deuterium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by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relaxing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kinematic cuts to push to larger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x; this 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leads to a factor of 2 increase in number of DIS data points used for fitting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040" y="1529651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960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8067" t="38542" r="35579" b="53125"/>
          <a:stretch>
            <a:fillRect/>
          </a:stretch>
        </p:blipFill>
        <p:spPr bwMode="auto">
          <a:xfrm>
            <a:off x="1409147" y="1619801"/>
            <a:ext cx="2777456" cy="4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148443"/>
            <a:ext cx="7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Non-perturbative 1/Q</a:t>
            </a:r>
            <a:r>
              <a:rPr lang="en-US" altLang="en-US" sz="1600" baseline="300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corrections: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dynamical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and kinematic higher-twist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083" t="40288" r="54231" b="17708"/>
          <a:stretch/>
        </p:blipFill>
        <p:spPr bwMode="auto">
          <a:xfrm>
            <a:off x="4879005" y="2444412"/>
            <a:ext cx="2987120" cy="285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89582" y="5361403"/>
            <a:ext cx="73920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) The dynamical HT extraction depends on the TMC prescription used</a:t>
            </a:r>
            <a:endParaRPr lang="en-US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2399743" y="2000798"/>
            <a:ext cx="9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10B59"/>
                </a:solidFill>
              </a:rPr>
              <a:t>TMC</a:t>
            </a:r>
            <a:r>
              <a:rPr lang="en-US" sz="1600" dirty="0" smtClean="0"/>
              <a:t> here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42329" y="1694113"/>
            <a:ext cx="1303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10B59"/>
                </a:solidFill>
              </a:rPr>
              <a:t>d</a:t>
            </a:r>
            <a:r>
              <a:rPr lang="en-US" sz="1600" dirty="0" smtClean="0">
                <a:solidFill>
                  <a:srgbClr val="C10B59"/>
                </a:solidFill>
              </a:rPr>
              <a:t>ynamical HT</a:t>
            </a:r>
            <a:endParaRPr lang="en-US" sz="1600" dirty="0">
              <a:solidFill>
                <a:srgbClr val="C10B59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42972" t="61458" r="40630" b="33334"/>
          <a:stretch>
            <a:fillRect/>
          </a:stretch>
        </p:blipFill>
        <p:spPr bwMode="auto">
          <a:xfrm>
            <a:off x="5004755" y="1708837"/>
            <a:ext cx="1813533" cy="32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18" name="Rectangle 17"/>
          <p:cNvSpPr/>
          <p:nvPr/>
        </p:nvSpPr>
        <p:spPr>
          <a:xfrm>
            <a:off x="589582" y="5866958"/>
            <a:ext cx="82250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2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) 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Almost identical results for the d-quark distribution when different prescriptions of TMCs are </a:t>
            </a:r>
            <a:r>
              <a:rPr lang="en-US" sz="1500" b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used in conjunction with the dynamical HT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that’s great! We don’t want the PDF extraction to be affected by our imperfect knowledge of non-</a:t>
            </a:r>
            <a:r>
              <a:rPr lang="en-US" sz="1500" dirty="0" err="1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perturbative</a:t>
            </a:r>
            <a:r>
              <a:rPr lang="en-US" sz="15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corrections</a:t>
            </a:r>
            <a:endParaRPr lang="en-US" sz="15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5382" t="40288" r="27965" b="17708"/>
          <a:stretch/>
        </p:blipFill>
        <p:spPr bwMode="auto">
          <a:xfrm>
            <a:off x="833157" y="2444412"/>
            <a:ext cx="3225152" cy="285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61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-215164" y="1152295"/>
            <a:ext cx="7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corrections: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wave function &amp; off-shell dependence 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872" y="1538311"/>
            <a:ext cx="3236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26467" y="3150216"/>
            <a:ext cx="6681978" cy="1613762"/>
            <a:chOff x="607123" y="1920811"/>
            <a:chExt cx="6019800" cy="15081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8644" t="39752"/>
            <a:stretch/>
          </p:blipFill>
          <p:spPr>
            <a:xfrm>
              <a:off x="5568652" y="2139347"/>
              <a:ext cx="1058271" cy="90865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607123" y="1920811"/>
              <a:ext cx="4955477" cy="1508189"/>
              <a:chOff x="607123" y="1905000"/>
              <a:chExt cx="4955477" cy="150818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123" y="1905000"/>
                <a:ext cx="4955477" cy="150818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419600" y="2514600"/>
                <a:ext cx="1143000" cy="8985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11350" y="4925409"/>
            <a:ext cx="6642706" cy="464760"/>
            <a:chOff x="990600" y="2819401"/>
            <a:chExt cx="6208136" cy="4343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19" r="40703" b="85831"/>
            <a:stretch/>
          </p:blipFill>
          <p:spPr>
            <a:xfrm>
              <a:off x="990600" y="2819401"/>
              <a:ext cx="3255237" cy="4343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343" t="14169" r="35876" b="71662"/>
            <a:stretch/>
          </p:blipFill>
          <p:spPr>
            <a:xfrm>
              <a:off x="4191000" y="2819401"/>
              <a:ext cx="3007736" cy="434355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41872" y="1821237"/>
            <a:ext cx="3127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84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2011) 014008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733080" y="2105476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Melnitchouk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DIS2015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94" y="6071951"/>
            <a:ext cx="2608802" cy="290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19" name="TextBox 18"/>
          <p:cNvSpPr txBox="1"/>
          <p:nvPr/>
        </p:nvSpPr>
        <p:spPr>
          <a:xfrm>
            <a:off x="817418" y="2549237"/>
            <a:ext cx="294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binding approximation: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22217" y="5555672"/>
            <a:ext cx="624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10B59"/>
                </a:solidFill>
              </a:rPr>
              <a:t>y</a:t>
            </a:r>
            <a:r>
              <a:rPr lang="en-US" dirty="0" smtClean="0"/>
              <a:t> = deuteron’s momentum fraction carried by the struck nucleon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48630" y="6012872"/>
            <a:ext cx="522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 smtClean="0"/>
              <a:t>n the nucleus rest frame, virtual photon relative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04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Universe Today</a:t>
            </a:r>
            <a:endParaRPr lang="en-US" sz="35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482870"/>
            <a:ext cx="1752600" cy="6255732"/>
            <a:chOff x="4884699" y="762000"/>
            <a:chExt cx="1505100" cy="59144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6161"/>
            <a:stretch/>
          </p:blipFill>
          <p:spPr>
            <a:xfrm>
              <a:off x="4884699" y="762000"/>
              <a:ext cx="1505100" cy="5914463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273" y="2574607"/>
              <a:ext cx="314706" cy="4733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209800" y="57487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Today we live in an expanding, cold Universe – 2.73 K (10</a:t>
            </a:r>
            <a:r>
              <a:rPr lang="en-US" baseline="30000" dirty="0" smtClean="0"/>
              <a:t>-13</a:t>
            </a:r>
            <a:r>
              <a:rPr lang="en-US" dirty="0" smtClean="0"/>
              <a:t> GeV typical energy) – populated by </a:t>
            </a:r>
            <a:r>
              <a:rPr lang="en-US" dirty="0" smtClean="0">
                <a:solidFill>
                  <a:srgbClr val="DB136D"/>
                </a:solidFill>
              </a:rPr>
              <a:t>normal matter</a:t>
            </a:r>
            <a:r>
              <a:rPr lang="en-US" dirty="0" smtClean="0"/>
              <a:t>, dark matter and dark energy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20753" y="1846302"/>
            <a:ext cx="3105522" cy="1946940"/>
            <a:chOff x="4800600" y="4420675"/>
            <a:chExt cx="3105522" cy="1946940"/>
          </a:xfrm>
        </p:grpSpPr>
        <p:grpSp>
          <p:nvGrpSpPr>
            <p:cNvPr id="12" name="Group 11"/>
            <p:cNvGrpSpPr/>
            <p:nvPr/>
          </p:nvGrpSpPr>
          <p:grpSpPr>
            <a:xfrm>
              <a:off x="4800600" y="4420675"/>
              <a:ext cx="3105522" cy="1946940"/>
              <a:chOff x="1752600" y="1642140"/>
              <a:chExt cx="3105522" cy="194694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752600" y="1642140"/>
                <a:ext cx="3105522" cy="1946940"/>
                <a:chOff x="1752600" y="1642140"/>
                <a:chExt cx="3105522" cy="194694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082" r="2578" b="15340"/>
                <a:stretch/>
              </p:blipFill>
              <p:spPr>
                <a:xfrm>
                  <a:off x="1752600" y="1642140"/>
                  <a:ext cx="3105522" cy="19469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2019300" y="1676399"/>
                  <a:ext cx="342900" cy="17604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866666" y="1654552"/>
                <a:ext cx="6479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i="1" dirty="0" smtClean="0">
                    <a:solidFill>
                      <a:srgbClr val="DB136D"/>
                    </a:solidFill>
                  </a:rPr>
                  <a:t>matter</a:t>
                </a:r>
                <a:endParaRPr lang="en-US" sz="1300" i="1" dirty="0">
                  <a:solidFill>
                    <a:srgbClr val="DB136D"/>
                  </a:solidFill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4954451" y="4434806"/>
              <a:ext cx="562649" cy="457200"/>
            </a:xfrm>
            <a:prstGeom prst="roundRect">
              <a:avLst/>
            </a:prstGeom>
            <a:noFill/>
            <a:ln>
              <a:solidFill>
                <a:srgbClr val="DB136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B136D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21182" y="4191000"/>
            <a:ext cx="4101636" cy="500708"/>
            <a:chOff x="2603964" y="3745468"/>
            <a:chExt cx="4101636" cy="500708"/>
          </a:xfrm>
        </p:grpSpPr>
        <p:sp>
          <p:nvSpPr>
            <p:cNvPr id="19" name="Rectangle 18"/>
            <p:cNvSpPr/>
            <p:nvPr/>
          </p:nvSpPr>
          <p:spPr>
            <a:xfrm>
              <a:off x="2603964" y="3745468"/>
              <a:ext cx="4101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She, you and I are made of normal matter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99" y="3745468"/>
              <a:ext cx="366457" cy="5007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9839" b="9448"/>
          <a:stretch/>
        </p:blipFill>
        <p:spPr>
          <a:xfrm>
            <a:off x="6997235" y="4191000"/>
            <a:ext cx="1343050" cy="2507316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6654028" y="4243791"/>
            <a:ext cx="508772" cy="252009"/>
          </a:xfrm>
          <a:prstGeom prst="rightArrow">
            <a:avLst/>
          </a:prstGeom>
          <a:noFill/>
          <a:ln w="9525">
            <a:solidFill>
              <a:srgbClr val="C10B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20893" y="5608300"/>
            <a:ext cx="399115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i="1" dirty="0" smtClean="0">
                <a:solidFill>
                  <a:srgbClr val="C10B59"/>
                </a:solidFill>
              </a:rPr>
              <a:t>The normal matter puzzle is not solved yet!</a:t>
            </a:r>
            <a:endParaRPr lang="en-US" sz="1700" i="1" dirty="0">
              <a:solidFill>
                <a:srgbClr val="C10B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0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50" t="30044" r="6413" b="2082"/>
          <a:stretch/>
        </p:blipFill>
        <p:spPr>
          <a:xfrm>
            <a:off x="927354" y="2666957"/>
            <a:ext cx="2941992" cy="24274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1968" y="5361335"/>
            <a:ext cx="56944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greater wave function dependence at large y (and x)</a:t>
            </a:r>
            <a:endParaRPr lang="en-US" sz="1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1" t="30044" r="50984" b="2082"/>
          <a:stretch/>
        </p:blipFill>
        <p:spPr>
          <a:xfrm>
            <a:off x="4555146" y="2656034"/>
            <a:ext cx="3111729" cy="24274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00197" y="5946450"/>
            <a:ext cx="45884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</a:t>
            </a:r>
            <a:r>
              <a:rPr lang="en-US" sz="17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ore smearing for larger x and lower Q</a:t>
            </a:r>
            <a:r>
              <a:rPr lang="en-US" sz="1700" baseline="300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2</a:t>
            </a:r>
            <a:endParaRPr lang="en-US" sz="17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44" t="50592" r="91814" b="29004"/>
          <a:stretch/>
        </p:blipFill>
        <p:spPr>
          <a:xfrm>
            <a:off x="741872" y="3297115"/>
            <a:ext cx="228600" cy="72976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215164" y="1152295"/>
            <a:ext cx="7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corrections: </a:t>
            </a:r>
            <a:r>
              <a:rPr lang="en-US" altLang="en-US" sz="1600" u="sng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wave function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&amp; off-shell dependence 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1872" y="1538311"/>
            <a:ext cx="3236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200" dirty="0"/>
          </a:p>
        </p:txBody>
      </p:sp>
      <p:sp>
        <p:nvSpPr>
          <p:cNvPr id="40" name="Rectangle 39"/>
          <p:cNvSpPr/>
          <p:nvPr/>
        </p:nvSpPr>
        <p:spPr>
          <a:xfrm>
            <a:off x="741872" y="1821237"/>
            <a:ext cx="3127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84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2011) 014008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733080" y="2105476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Melnitchouk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DIS2015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7340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56474"/>
            <a:ext cx="3827717" cy="2738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0" t="57361" r="9782"/>
          <a:stretch/>
        </p:blipFill>
        <p:spPr>
          <a:xfrm>
            <a:off x="399966" y="3320078"/>
            <a:ext cx="5010234" cy="1007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1809" y="2464402"/>
            <a:ext cx="8393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Representation of a quark </a:t>
            </a:r>
            <a:r>
              <a:rPr lang="en-US" altLang="en-US" sz="1600" i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q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in an off-shell nucleon with invariant mass </a:t>
            </a:r>
            <a:r>
              <a:rPr lang="en-US" altLang="en-US" sz="1600" i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altLang="en-US" sz="1600" i="1" baseline="300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in the off-shell covariant quark “spectator ” model</a:t>
            </a:r>
            <a:endParaRPr lang="en-US" sz="1600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304800" y="4714567"/>
            <a:ext cx="50263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Scale parameter</a:t>
            </a:r>
            <a:r>
              <a:rPr lang="en-US" alt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Symbol" pitchFamily="18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en-US" alt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600" i="1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altLang="en-US" sz="1600" i="1" baseline="300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which</a:t>
            </a:r>
            <a:r>
              <a:rPr lang="en-US" altLang="en-US" sz="16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is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related to the nucleon confinement radius (</a:t>
            </a:r>
            <a:r>
              <a:rPr lang="en-US" altLang="en-US" sz="1600" i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swelling of nucleon in nuclear medium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 suppresses large-</a:t>
            </a:r>
            <a:r>
              <a:rPr lang="en-US" altLang="en-US" sz="1600" i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altLang="en-US" sz="1600" i="1" baseline="300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contributions</a:t>
            </a:r>
            <a:endParaRPr lang="en-US" sz="1600" i="1" baseline="300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2347" y="6178405"/>
            <a:ext cx="8534400" cy="369332"/>
            <a:chOff x="381000" y="6248400"/>
            <a:chExt cx="8534400" cy="369332"/>
          </a:xfrm>
        </p:grpSpPr>
        <p:sp>
          <p:nvSpPr>
            <p:cNvPr id="7" name="Rectangle 6"/>
            <p:cNvSpPr/>
            <p:nvPr/>
          </p:nvSpPr>
          <p:spPr>
            <a:xfrm>
              <a:off x="381000" y="6248400"/>
              <a:ext cx="8534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</a:t>
              </a:r>
              <a:r>
                <a:rPr lang="en-US" sz="1600" dirty="0" smtClean="0">
                  <a:solidFill>
                    <a:srgbClr val="000000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ff-shell rescaling parameter                                            varied in fit to minimize chi</a:t>
              </a:r>
              <a:r>
                <a:rPr lang="en-US" sz="1600" baseline="30000" dirty="0" smtClean="0">
                  <a:solidFill>
                    <a:srgbClr val="000000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  <a:endParaRPr lang="en-US" sz="1600" baseline="30000" dirty="0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0996" t="69792" r="39092" b="23958"/>
            <a:stretch>
              <a:fillRect/>
            </a:stretch>
          </p:blipFill>
          <p:spPr bwMode="auto">
            <a:xfrm>
              <a:off x="2890223" y="6270260"/>
              <a:ext cx="1968993" cy="347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2"/>
          <p:cNvSpPr/>
          <p:nvPr/>
        </p:nvSpPr>
        <p:spPr>
          <a:xfrm>
            <a:off x="-215164" y="1152295"/>
            <a:ext cx="7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1F497D"/>
              </a:buClr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corrections: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wave function &amp; </a:t>
            </a:r>
            <a:r>
              <a:rPr lang="en-US" altLang="en-US" sz="1600" u="sng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off-shell dependence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28" name="Rectangle 27"/>
          <p:cNvSpPr/>
          <p:nvPr/>
        </p:nvSpPr>
        <p:spPr>
          <a:xfrm>
            <a:off x="741872" y="1538311"/>
            <a:ext cx="3236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741872" y="1821237"/>
            <a:ext cx="3127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84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2011) 014008</a:t>
            </a:r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733080" y="2105476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W. </a:t>
            </a:r>
            <a:r>
              <a:rPr lang="en-US" alt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Melnitchouk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DIS2015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3886200" y="1821873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J. Owens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87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2013) 094012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8298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" y="3810000"/>
            <a:ext cx="5994083" cy="2237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3392" y="1219200"/>
            <a:ext cx="3108008" cy="2365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6254" y="2183249"/>
            <a:ext cx="4154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CJ12min</a:t>
            </a:r>
            <a:r>
              <a:rPr lang="en-US" sz="1400" dirty="0" smtClean="0"/>
              <a:t>:  WJC-1 + small off-shell (</a:t>
            </a:r>
            <a:r>
              <a:rPr lang="en-US" sz="1400" dirty="0" smtClean="0">
                <a:latin typeface="Symbol" panose="05050102010706020507" pitchFamily="18" charset="2"/>
              </a:rPr>
              <a:t>l</a:t>
            </a:r>
            <a:r>
              <a:rPr lang="en-US" sz="1400" dirty="0" smtClean="0"/>
              <a:t> = 0.3%) </a:t>
            </a:r>
          </a:p>
          <a:p>
            <a:endParaRPr lang="en-US" sz="1400" dirty="0"/>
          </a:p>
          <a:p>
            <a:r>
              <a:rPr lang="en-US" sz="1400" b="1" dirty="0" smtClean="0"/>
              <a:t>CJ12mid</a:t>
            </a:r>
            <a:r>
              <a:rPr lang="en-US" sz="1400" dirty="0" smtClean="0"/>
              <a:t>:  AV18 </a:t>
            </a:r>
            <a:r>
              <a:rPr lang="en-US" sz="1400" dirty="0"/>
              <a:t>+ </a:t>
            </a:r>
            <a:r>
              <a:rPr lang="en-US" sz="1400" dirty="0" smtClean="0"/>
              <a:t>medium </a:t>
            </a:r>
            <a:r>
              <a:rPr lang="en-US" sz="1400" dirty="0"/>
              <a:t>off-shell (</a:t>
            </a:r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dirty="0"/>
              <a:t> = </a:t>
            </a:r>
            <a:r>
              <a:rPr lang="en-US" sz="1400" dirty="0" smtClean="0"/>
              <a:t>1.2%) 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CJ12max</a:t>
            </a:r>
            <a:r>
              <a:rPr lang="en-US" sz="1400" dirty="0" smtClean="0"/>
              <a:t>:  CD-Bonn </a:t>
            </a:r>
            <a:r>
              <a:rPr lang="en-US" sz="1400" dirty="0"/>
              <a:t>+ </a:t>
            </a:r>
            <a:r>
              <a:rPr lang="en-US" sz="1400" dirty="0" smtClean="0"/>
              <a:t>large </a:t>
            </a:r>
            <a:r>
              <a:rPr lang="en-US" sz="1400" dirty="0"/>
              <a:t>off-shell (</a:t>
            </a:r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dirty="0"/>
              <a:t> = </a:t>
            </a:r>
            <a:r>
              <a:rPr lang="en-US" sz="1400" dirty="0" smtClean="0"/>
              <a:t>2.1%) 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553200" y="449580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PDF uncertainties relative to the reference CJ12mid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886200" y="1524000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Different combinations of wave functions and size of nuclear corrections</a:t>
            </a:r>
            <a:endParaRPr lang="en-US" sz="1600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6183868"/>
            <a:ext cx="706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Is it worth using deuterium data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and dealing with nuclear corrections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62600" y="1143000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J. Owens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87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2013) 094012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37592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5680710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95" y="4038600"/>
            <a:ext cx="6212205" cy="2291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67400" y="1646872"/>
            <a:ext cx="32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u="sng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Global fits without deuterium data show</a:t>
            </a:r>
            <a:r>
              <a:rPr lang="en-US" sz="15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285750" indent="-285750">
              <a:buFont typeface="Wingdings"/>
              <a:buChar char="à"/>
            </a:pPr>
            <a:r>
              <a:rPr lang="en-US" sz="1500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modest increase in the error band for </a:t>
            </a:r>
            <a:r>
              <a:rPr lang="en-US" sz="15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u</a:t>
            </a:r>
            <a:r>
              <a:rPr lang="en-US" sz="1500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for x &gt; 0.7</a:t>
            </a:r>
          </a:p>
          <a:p>
            <a:pPr marL="285750" indent="-285750">
              <a:buFont typeface="Wingdings"/>
              <a:buChar char="à"/>
            </a:pPr>
            <a:r>
              <a:rPr lang="en-US" sz="1500" dirty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s</a:t>
            </a:r>
            <a:r>
              <a:rPr lang="en-US" sz="1500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ignificant increase in error band for </a:t>
            </a:r>
            <a:r>
              <a:rPr lang="en-US" sz="15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d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435346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Inclusion of more data at large x leads to better constrained PDFs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943600" y="1094601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J. Owens </a:t>
            </a:r>
            <a:r>
              <a:rPr lang="en-US" alt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87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2013) 094012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33400" y="3593068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smaller </a:t>
            </a: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error band for </a:t>
            </a:r>
            <a:r>
              <a:rPr lang="en-US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d</a:t>
            </a: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if deuteron hence nuclear corrections included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4937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47291" y="103418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and high energy connection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180" y="1472603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W</a:t>
            </a:r>
            <a:r>
              <a:rPr lang="en-US" b="1" baseline="30000" dirty="0" smtClean="0"/>
              <a:t>+-</a:t>
            </a:r>
            <a:r>
              <a:rPr lang="en-US" b="1" dirty="0" smtClean="0"/>
              <a:t> asymmetries </a:t>
            </a:r>
            <a:r>
              <a:rPr lang="en-US" dirty="0" smtClean="0"/>
              <a:t>at large W-boson rapidity are sensitive to </a:t>
            </a:r>
            <a:r>
              <a:rPr lang="en-US" b="1" dirty="0" smtClean="0"/>
              <a:t>d/u</a:t>
            </a:r>
            <a:r>
              <a:rPr lang="en-US" dirty="0" smtClean="0"/>
              <a:t> PDF ratio at large 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3032" y="4285130"/>
            <a:ext cx="513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ym typeface="Wingdings" panose="05000000000000000000" pitchFamily="2" charset="2"/>
              </a:rPr>
              <a:t>Earlier </a:t>
            </a:r>
            <a:r>
              <a:rPr lang="en-US" sz="1600" dirty="0" smtClean="0"/>
              <a:t>CDF and more recent D0 W-asymmetry data “select” small but non-zero nuclear corrections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57" t="11291" r="22402" b="43821"/>
          <a:stretch/>
        </p:blipFill>
        <p:spPr>
          <a:xfrm>
            <a:off x="906149" y="2131873"/>
            <a:ext cx="3105510" cy="14485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11659" y="2169226"/>
            <a:ext cx="4895088" cy="1373871"/>
            <a:chOff x="992037" y="3269410"/>
            <a:chExt cx="4895088" cy="1373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7426" b="1"/>
            <a:stretch/>
          </p:blipFill>
          <p:spPr>
            <a:xfrm>
              <a:off x="992037" y="3269410"/>
              <a:ext cx="4895088" cy="13738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61049" y="3364302"/>
              <a:ext cx="172528" cy="163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52774" y="5241669"/>
            <a:ext cx="48539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In CJ15 </a:t>
            </a:r>
            <a:r>
              <a:rPr lang="en-US" sz="1700" b="1" dirty="0" smtClean="0"/>
              <a:t>D0 W, lepton asymmetries constrain the d-quark in a free nucleon </a:t>
            </a:r>
            <a:r>
              <a:rPr lang="en-US" sz="1700" dirty="0" smtClean="0"/>
              <a:t>so that the </a:t>
            </a:r>
            <a:r>
              <a:rPr lang="en-US" sz="1700" b="1" dirty="0" smtClean="0"/>
              <a:t>deuteron data </a:t>
            </a:r>
            <a:r>
              <a:rPr lang="en-US" sz="1700" dirty="0" smtClean="0"/>
              <a:t>can be used to </a:t>
            </a:r>
            <a:r>
              <a:rPr lang="en-US" sz="1700" b="1" dirty="0" smtClean="0"/>
              <a:t>constrain nuclear corrections </a:t>
            </a:r>
            <a:endParaRPr lang="en-US" sz="17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1" y="3758005"/>
            <a:ext cx="3506534" cy="2829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17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47291" y="103418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and high energy connection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180" y="1472603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W</a:t>
            </a:r>
            <a:r>
              <a:rPr lang="en-US" b="1" baseline="30000" dirty="0" smtClean="0"/>
              <a:t>+-</a:t>
            </a:r>
            <a:r>
              <a:rPr lang="en-US" b="1" dirty="0" smtClean="0"/>
              <a:t> asymmetries </a:t>
            </a:r>
            <a:r>
              <a:rPr lang="en-US" dirty="0" smtClean="0"/>
              <a:t>at large W-boson rapidity are sensitive to </a:t>
            </a:r>
            <a:r>
              <a:rPr lang="en-US" b="1" dirty="0" smtClean="0"/>
              <a:t>d/u</a:t>
            </a:r>
            <a:r>
              <a:rPr lang="en-US" dirty="0" smtClean="0"/>
              <a:t> PDF ratio at large 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480026" y="5380353"/>
            <a:ext cx="40995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Marked improvement in the d/u uncertainty</a:t>
            </a:r>
            <a:endParaRPr lang="en-US" sz="17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67"/>
          <a:stretch/>
        </p:blipFill>
        <p:spPr>
          <a:xfrm>
            <a:off x="304800" y="2208364"/>
            <a:ext cx="3885078" cy="306609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58251" y="2278849"/>
            <a:ext cx="3780949" cy="3855421"/>
            <a:chOff x="5058251" y="2966085"/>
            <a:chExt cx="3780949" cy="38554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251" y="2966085"/>
              <a:ext cx="3780949" cy="2995613"/>
            </a:xfrm>
            <a:prstGeom prst="rect">
              <a:avLst/>
            </a:prstGeom>
          </p:spPr>
        </p:pic>
        <p:sp>
          <p:nvSpPr>
            <p:cNvPr id="24" name="Down Arrow 23"/>
            <p:cNvSpPr/>
            <p:nvPr/>
          </p:nvSpPr>
          <p:spPr>
            <a:xfrm>
              <a:off x="6629400" y="4571999"/>
              <a:ext cx="76200" cy="2249507"/>
            </a:xfrm>
            <a:prstGeom prst="downArrow">
              <a:avLst/>
            </a:prstGeom>
            <a:noFill/>
            <a:ln w="19050">
              <a:solidFill>
                <a:srgbClr val="DB136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29400" y="5180164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</a:t>
            </a:r>
            <a:r>
              <a:rPr lang="en-US" sz="1400" dirty="0"/>
              <a:t>0</a:t>
            </a:r>
            <a:r>
              <a:rPr lang="en-US" sz="1400" dirty="0" smtClean="0"/>
              <a:t> asymmetries determines the “free nucleon” d-quark AND Deuterium data determine the off-shell correction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181601" y="5180163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Deuterium data allow for precise determination of d/u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996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28600" y="115883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Next-to-leading order (NLO) analysis of expanded data set on proton and deuterium 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019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97D"/>
              </a:buClr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large-</a:t>
            </a:r>
            <a:r>
              <a:rPr lang="en-US" altLang="en-US" sz="1600" b="1" i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precision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with larger DIS data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set on both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proton and deuterium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relaxing kinematic cuts to push to larger x  leads to a factor of 2 increase in number of DIS data points used for fitting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0853" y="3120402"/>
            <a:ext cx="3741147" cy="2734056"/>
            <a:chOff x="1066818" y="2295144"/>
            <a:chExt cx="3741147" cy="27340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327" t="44792" r="49419" b="14583"/>
            <a:stretch>
              <a:fillRect/>
            </a:stretch>
          </p:blipFill>
          <p:spPr bwMode="auto">
            <a:xfrm>
              <a:off x="1066818" y="2295144"/>
              <a:ext cx="3741147" cy="273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733800" y="2819400"/>
              <a:ext cx="609600" cy="1524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1529651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5636" y="4178058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stringent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4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12.25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95800" y="4787658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relaxed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m</a:t>
            </a:r>
            <a:r>
              <a:rPr lang="en-US" sz="1600" baseline="-25000" dirty="0" smtClean="0"/>
              <a:t>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3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572000" y="3416058"/>
          <a:ext cx="2087216" cy="685800"/>
        </p:xfrm>
        <a:graphic>
          <a:graphicData uri="http://schemas.openxmlformats.org/presentationml/2006/ole">
            <p:oleObj spid="_x0000_s64520" name="Equation" r:id="rId4" imgW="888614" imgH="291973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2" name="Right Arrow 1"/>
          <p:cNvSpPr/>
          <p:nvPr/>
        </p:nvSpPr>
        <p:spPr>
          <a:xfrm rot="2399589">
            <a:off x="3633891" y="5371965"/>
            <a:ext cx="1549985" cy="484632"/>
          </a:xfrm>
          <a:prstGeom prst="rightArrow">
            <a:avLst/>
          </a:prstGeom>
          <a:noFill/>
          <a:ln>
            <a:solidFill>
              <a:srgbClr val="C10B5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7827" y="6007911"/>
            <a:ext cx="342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push below </a:t>
            </a:r>
            <a:r>
              <a:rPr lang="en-US" dirty="0"/>
              <a:t>W</a:t>
            </a:r>
            <a:r>
              <a:rPr lang="en-US" baseline="30000" dirty="0"/>
              <a:t>2</a:t>
            </a:r>
            <a:r>
              <a:rPr lang="en-US" dirty="0"/>
              <a:t> &gt; 3 </a:t>
            </a:r>
            <a:r>
              <a:rPr lang="en-US" dirty="0" smtClean="0"/>
              <a:t>GeV</a:t>
            </a:r>
            <a:r>
              <a:rPr lang="en-US" baseline="30000" dirty="0" smtClean="0"/>
              <a:t>2</a:t>
            </a:r>
            <a:r>
              <a:rPr lang="en-US" dirty="0" smtClean="0"/>
              <a:t> ?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652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28599" y="742890"/>
            <a:ext cx="668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What is </a:t>
            </a:r>
            <a:r>
              <a:rPr lang="en-US" sz="2000" dirty="0" smtClean="0">
                <a:solidFill>
                  <a:srgbClr val="C10B59"/>
                </a:solidFill>
              </a:rPr>
              <a:t>Quark-hadron duality</a:t>
            </a:r>
            <a:r>
              <a:rPr lang="en-US" sz="2000" dirty="0" smtClean="0"/>
              <a:t>?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457202" y="5020270"/>
            <a:ext cx="4457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In practice</a:t>
            </a:r>
            <a:r>
              <a:rPr lang="en-US" dirty="0" smtClean="0"/>
              <a:t>, at finite energy we typically have access only to a </a:t>
            </a:r>
            <a:r>
              <a:rPr lang="en-US" b="1" dirty="0" smtClean="0"/>
              <a:t>limited set of basis states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57201" y="6096000"/>
            <a:ext cx="845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Even so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10B59"/>
                </a:solidFill>
              </a:rPr>
              <a:t>quark-hadron duality shown to hold </a:t>
            </a:r>
            <a:r>
              <a:rPr lang="en-US" dirty="0" smtClean="0"/>
              <a:t>globally and locally in </a:t>
            </a:r>
            <a:r>
              <a:rPr lang="en-US" b="1" dirty="0" smtClean="0"/>
              <a:t>many observables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2098740"/>
            <a:ext cx="4190999" cy="1558860"/>
            <a:chOff x="762001" y="2479740"/>
            <a:chExt cx="4190999" cy="1558860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775929" y="2479740"/>
                  <a:ext cx="2352503" cy="873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𝑎𝑑𝑟𝑜𝑛𝑠</m:t>
                            </m:r>
                          </m:sub>
                          <m:sup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=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𝑢𝑎𝑟𝑘𝑠</m:t>
                                </m:r>
                              </m:sub>
                              <m:sup/>
                              <m:e/>
                            </m:nary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929" y="2479740"/>
                  <a:ext cx="2352503" cy="873060"/>
                </a:xfrm>
                <a:prstGeom prst="rect">
                  <a:avLst/>
                </a:prstGeom>
                <a:blipFill rotWithShape="1">
                  <a:blip r:embed="rId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048001" y="3392269"/>
              <a:ext cx="1904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Description suitable for high-energy regime (</a:t>
              </a:r>
              <a:r>
                <a:rPr lang="en-US" sz="1200" b="1" dirty="0" smtClean="0"/>
                <a:t>asymptotic freedom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657600" y="3276600"/>
              <a:ext cx="152400" cy="15240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2001" y="3392269"/>
              <a:ext cx="1752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Description suitable for low-energy regime (</a:t>
              </a:r>
              <a:r>
                <a:rPr lang="en-US" sz="1200" b="1" dirty="0" smtClean="0"/>
                <a:t>confinement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1828800" y="3276600"/>
              <a:ext cx="152400" cy="15240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00600" y="1905000"/>
            <a:ext cx="4038600" cy="3641954"/>
            <a:chOff x="4953000" y="853846"/>
            <a:chExt cx="4038600" cy="3641954"/>
          </a:xfrm>
        </p:grpSpPr>
        <p:grpSp>
          <p:nvGrpSpPr>
            <p:cNvPr id="16" name="Group 15"/>
            <p:cNvGrpSpPr/>
            <p:nvPr/>
          </p:nvGrpSpPr>
          <p:grpSpPr>
            <a:xfrm>
              <a:off x="4953000" y="853846"/>
              <a:ext cx="4015492" cy="3641954"/>
              <a:chOff x="3958002" y="1066800"/>
              <a:chExt cx="4957398" cy="4496240"/>
            </a:xfrm>
          </p:grpSpPr>
          <p:grpSp>
            <p:nvGrpSpPr>
              <p:cNvPr id="21" name="Group 9"/>
              <p:cNvGrpSpPr/>
              <p:nvPr/>
            </p:nvGrpSpPr>
            <p:grpSpPr>
              <a:xfrm>
                <a:off x="3958002" y="1066800"/>
                <a:ext cx="4957398" cy="4496240"/>
                <a:chOff x="457200" y="1752600"/>
                <a:chExt cx="4131165" cy="3746867"/>
              </a:xfrm>
            </p:grpSpPr>
            <p:pic>
              <p:nvPicPr>
                <p:cNvPr id="23" name="Picture 22" descr="slide10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13333" r="4444"/>
                <a:stretch>
                  <a:fillRect/>
                </a:stretch>
              </p:blipFill>
              <p:spPr>
                <a:xfrm>
                  <a:off x="457200" y="1752600"/>
                  <a:ext cx="4131165" cy="3746867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2819400" y="2133600"/>
                  <a:ext cx="1600200" cy="609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6248400" y="3124200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6324600" y="2895600"/>
              <a:ext cx="272439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597040" y="2149246"/>
              <a:ext cx="726515" cy="525577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38800" y="3124200"/>
              <a:ext cx="110563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PDF based extraction (</a:t>
              </a:r>
              <a:r>
                <a:rPr lang="en-US" sz="1300" dirty="0" smtClean="0">
                  <a:solidFill>
                    <a:srgbClr val="C10B59"/>
                  </a:solidFill>
                </a:rPr>
                <a:t>quarks</a:t>
              </a:r>
              <a:r>
                <a:rPr lang="en-US" sz="1300" dirty="0" smtClean="0"/>
                <a:t>)</a:t>
              </a:r>
              <a:endParaRPr lang="en-US" sz="13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84592" y="1990149"/>
              <a:ext cx="170700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resonance region </a:t>
              </a:r>
            </a:p>
            <a:p>
              <a:r>
                <a:rPr lang="en-US" sz="1300" dirty="0" smtClean="0"/>
                <a:t>data (</a:t>
              </a:r>
              <a:r>
                <a:rPr lang="en-US" sz="1300" dirty="0" smtClean="0">
                  <a:solidFill>
                    <a:srgbClr val="C10B59"/>
                  </a:solidFill>
                </a:rPr>
                <a:t>hadrons</a:t>
              </a:r>
              <a:r>
                <a:rPr lang="en-US" sz="1300" dirty="0" smtClean="0"/>
                <a:t>) – confinement in action</a:t>
              </a:r>
              <a:endParaRPr lang="en-US" sz="13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7202" y="4078069"/>
            <a:ext cx="4571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We can use either set of </a:t>
            </a:r>
            <a:r>
              <a:rPr lang="en-US" b="1" dirty="0" smtClean="0"/>
              <a:t>complete</a:t>
            </a:r>
            <a:r>
              <a:rPr lang="en-US" dirty="0" smtClean="0"/>
              <a:t> basis states to describe physical phenomena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0" y="5562600"/>
            <a:ext cx="3810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Resonance region data average to PDF based curve: 1/Q</a:t>
            </a:r>
            <a:r>
              <a:rPr lang="en-US" sz="1300" i="1" baseline="30000" dirty="0" smtClean="0"/>
              <a:t>2n</a:t>
            </a:r>
            <a:r>
              <a:rPr lang="en-US" sz="1300" i="1" dirty="0" smtClean="0"/>
              <a:t> corrections small or cancel </a:t>
            </a:r>
            <a:r>
              <a:rPr lang="en-US" sz="1300" i="1" dirty="0" smtClean="0">
                <a:solidFill>
                  <a:srgbClr val="EE00B0"/>
                </a:solidFill>
              </a:rPr>
              <a:t>on average</a:t>
            </a:r>
            <a:endParaRPr lang="en-US" sz="1300" i="1" dirty="0">
              <a:solidFill>
                <a:srgbClr val="EE00B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219200"/>
            <a:ext cx="869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10B59"/>
                </a:solidFill>
              </a:rPr>
              <a:t>Quark-hadron </a:t>
            </a:r>
            <a:r>
              <a:rPr lang="en-US" dirty="0" smtClean="0">
                <a:solidFill>
                  <a:srgbClr val="C10B59"/>
                </a:solidFill>
              </a:rPr>
              <a:t>duality </a:t>
            </a:r>
            <a:r>
              <a:rPr lang="en-US" dirty="0" smtClean="0"/>
              <a:t>= complementarity between </a:t>
            </a:r>
            <a:r>
              <a:rPr lang="en-US" b="1" dirty="0" smtClean="0"/>
              <a:t>quark</a:t>
            </a:r>
            <a:r>
              <a:rPr lang="en-US" dirty="0" smtClean="0"/>
              <a:t> and </a:t>
            </a:r>
            <a:r>
              <a:rPr lang="en-US" b="1" dirty="0" smtClean="0"/>
              <a:t>hadron</a:t>
            </a:r>
            <a:r>
              <a:rPr lang="en-US" dirty="0" smtClean="0"/>
              <a:t> descriptions of observables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486400" y="6504801"/>
            <a:ext cx="3657600" cy="276999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W. </a:t>
            </a:r>
            <a:r>
              <a:rPr lang="en-US" sz="1200" dirty="0" err="1" smtClean="0"/>
              <a:t>Melnitchouk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., Physics Reports 406, 127 (2005)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Quark-Hadron Duality</a:t>
            </a:r>
            <a:endParaRPr lang="en-US" sz="2700" dirty="0"/>
          </a:p>
        </p:txBody>
      </p:sp>
    </p:spTree>
    <p:extLst>
      <p:ext uri="{BB962C8B-B14F-4D97-AF65-F5344CB8AC3E}">
        <p14:creationId xmlns="" xmlns:p14="http://schemas.microsoft.com/office/powerpoint/2010/main" val="36752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9075" y="685800"/>
            <a:ext cx="877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 Duality</a:t>
            </a:r>
            <a:r>
              <a:rPr lang="en-US" b="1" dirty="0" smtClean="0"/>
              <a:t> </a:t>
            </a:r>
            <a:r>
              <a:rPr lang="en-US" dirty="0" smtClean="0"/>
              <a:t>in inclusive </a:t>
            </a:r>
            <a:r>
              <a:rPr lang="en-US" dirty="0" smtClean="0">
                <a:solidFill>
                  <a:srgbClr val="C10B59"/>
                </a:solidFill>
              </a:rPr>
              <a:t>electron-proton scattering</a:t>
            </a:r>
            <a:r>
              <a:rPr lang="en-US" dirty="0" smtClean="0"/>
              <a:t>: Bloom-Gilman duality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14400" y="5105400"/>
            <a:ext cx="68778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u="sng" dirty="0" smtClean="0"/>
              <a:t>The </a:t>
            </a:r>
            <a:r>
              <a:rPr lang="en-US" sz="1600" u="sng" dirty="0"/>
              <a:t>resonance region data</a:t>
            </a:r>
            <a:r>
              <a:rPr lang="en-US" sz="1600" dirty="0"/>
              <a:t>: </a:t>
            </a:r>
          </a:p>
          <a:p>
            <a:r>
              <a:rPr lang="en-US" sz="1600" dirty="0" smtClean="0"/>
              <a:t>        - oscillate </a:t>
            </a:r>
            <a:r>
              <a:rPr lang="en-US" sz="1600" dirty="0"/>
              <a:t>around </a:t>
            </a:r>
            <a:r>
              <a:rPr lang="en-US" sz="1600" dirty="0" smtClean="0"/>
              <a:t>and are </a:t>
            </a:r>
            <a:r>
              <a:rPr lang="en-US" sz="1600" dirty="0"/>
              <a:t>on average equivalent to </a:t>
            </a:r>
            <a:r>
              <a:rPr lang="en-US" sz="1600" dirty="0" smtClean="0"/>
              <a:t>the </a:t>
            </a:r>
            <a:r>
              <a:rPr lang="en-US" sz="1600" dirty="0"/>
              <a:t>scaling </a:t>
            </a:r>
            <a:r>
              <a:rPr lang="en-US" sz="1600" dirty="0" smtClean="0"/>
              <a:t>curve</a:t>
            </a:r>
            <a:endParaRPr lang="en-US" sz="1600" dirty="0"/>
          </a:p>
          <a:p>
            <a:r>
              <a:rPr lang="en-US" sz="1600" dirty="0" smtClean="0"/>
              <a:t>        - “</a:t>
            </a:r>
            <a:r>
              <a:rPr lang="en-US" sz="1600" dirty="0"/>
              <a:t>slide” along the deep inelastic curve with increasing </a:t>
            </a:r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711740" y="8467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Bloom-Gilman Duality</a:t>
            </a:r>
            <a:endParaRPr lang="en-US" sz="2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2571" y="1295400"/>
            <a:ext cx="7845629" cy="3237011"/>
            <a:chOff x="612571" y="1466910"/>
            <a:chExt cx="7845629" cy="3237011"/>
          </a:xfrm>
        </p:grpSpPr>
        <p:grpSp>
          <p:nvGrpSpPr>
            <p:cNvPr id="10" name="Group 9"/>
            <p:cNvGrpSpPr/>
            <p:nvPr/>
          </p:nvGrpSpPr>
          <p:grpSpPr>
            <a:xfrm>
              <a:off x="612571" y="1466910"/>
              <a:ext cx="7845629" cy="3237011"/>
              <a:chOff x="198034" y="1356321"/>
              <a:chExt cx="8717366" cy="3596679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370" t="27083" r="6881" b="11458"/>
              <a:stretch>
                <a:fillRect/>
              </a:stretch>
            </p:blipFill>
            <p:spPr bwMode="auto">
              <a:xfrm>
                <a:off x="198034" y="1356321"/>
                <a:ext cx="8717366" cy="3596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7086600" y="1981200"/>
                <a:ext cx="16764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68818" y="3352800"/>
                  <a:ext cx="1524905" cy="68935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=1+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818" y="3352800"/>
                  <a:ext cx="1524905" cy="689356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762000" y="4721423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sz="1400" dirty="0" smtClean="0">
                <a:sym typeface="Wingdings" panose="05000000000000000000" pitchFamily="2" charset="2"/>
              </a:rPr>
              <a:t>’ allows comparison of high-W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, high-Q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 curves (fit to DIS data) to low-W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, low-Q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 resonance region data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The Q</a:t>
            </a:r>
            <a:r>
              <a:rPr lang="en-US" sz="1500" i="1" baseline="30000" dirty="0" smtClean="0"/>
              <a:t>2</a:t>
            </a:r>
            <a:r>
              <a:rPr lang="en-US" sz="1500" i="1" dirty="0" smtClean="0"/>
              <a:t> dependence of the proton’s resonances (hadrons) is strongly correlated with the dynamics of the proton in the DIS region where quark and gluon degrees of freedom take over</a:t>
            </a:r>
            <a:endParaRPr lang="en-US" sz="1500" i="1" dirty="0"/>
          </a:p>
        </p:txBody>
      </p:sp>
      <p:sp>
        <p:nvSpPr>
          <p:cNvPr id="16" name="Rectangle 15"/>
          <p:cNvSpPr/>
          <p:nvPr/>
        </p:nvSpPr>
        <p:spPr>
          <a:xfrm>
            <a:off x="6603400" y="1066800"/>
            <a:ext cx="2540600" cy="30777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Phys. Rev.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Lett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25, 1140 (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1970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="" xmlns:p14="http://schemas.microsoft.com/office/powerpoint/2010/main" val="384325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68557" y="8467"/>
            <a:ext cx="446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Quark-Hadron Duality in QCD</a:t>
            </a:r>
            <a:endParaRPr lang="en-US" sz="2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55" t="25372"/>
          <a:stretch/>
        </p:blipFill>
        <p:spPr>
          <a:xfrm>
            <a:off x="5243523" y="1371600"/>
            <a:ext cx="1039834" cy="1044069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07453" y="2339469"/>
                <a:ext cx="6080704" cy="868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baseline="30000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baseline="6000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baseline="30000" smtClean="0">
                                  <a:latin typeface="Cambria Math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=4,6,…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 baseline="3000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i="1" baseline="58000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i="1" baseline="30000">
                                          <a:latin typeface="Cambria Math"/>
                                        </a:rPr>
                                        <m:t>)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𝑄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𝜏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−2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3" y="2339469"/>
                <a:ext cx="6080704" cy="86882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30522" y="1140023"/>
            <a:ext cx="4457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cs typeface="Arial" pitchFamily="34" charset="0"/>
              </a:rPr>
              <a:t>Twist (= dimension - spin) expansion of </a:t>
            </a:r>
            <a:r>
              <a:rPr lang="en-US" sz="1400" i="1" dirty="0" smtClean="0">
                <a:cs typeface="Arial" pitchFamily="34" charset="0"/>
              </a:rPr>
              <a:t>F</a:t>
            </a:r>
            <a:r>
              <a:rPr lang="en-US" sz="1400" i="1" baseline="-25000" dirty="0" smtClean="0">
                <a:cs typeface="Arial" pitchFamily="34" charset="0"/>
              </a:rPr>
              <a:t>2</a:t>
            </a:r>
            <a:r>
              <a:rPr lang="en-US" sz="1400" i="1" dirty="0" smtClean="0">
                <a:cs typeface="Arial" pitchFamily="34" charset="0"/>
              </a:rPr>
              <a:t> moments in </a:t>
            </a:r>
            <a:r>
              <a:rPr lang="en-US" sz="1400" i="1" dirty="0">
                <a:cs typeface="Arial" pitchFamily="34" charset="0"/>
              </a:rPr>
              <a:t>QCD</a:t>
            </a:r>
            <a:endParaRPr lang="en-US" sz="14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18" b="15055"/>
          <a:stretch/>
        </p:blipFill>
        <p:spPr>
          <a:xfrm>
            <a:off x="3034189" y="1576619"/>
            <a:ext cx="1039368" cy="839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832" y="697468"/>
            <a:ext cx="877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/>
              <a:t>Duality </a:t>
            </a:r>
            <a:r>
              <a:rPr lang="en-US" dirty="0" smtClean="0"/>
              <a:t>in QCD via the Operator Product Expansion</a:t>
            </a:r>
            <a:endParaRPr lang="en-US" b="1" i="1" dirty="0">
              <a:solidFill>
                <a:srgbClr val="00B05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24400" y="3352800"/>
            <a:ext cx="4419600" cy="3369564"/>
            <a:chOff x="4648200" y="3352800"/>
            <a:chExt cx="4419600" cy="3369564"/>
          </a:xfrm>
        </p:grpSpPr>
        <p:grpSp>
          <p:nvGrpSpPr>
            <p:cNvPr id="13" name="Group 12"/>
            <p:cNvGrpSpPr/>
            <p:nvPr/>
          </p:nvGrpSpPr>
          <p:grpSpPr>
            <a:xfrm>
              <a:off x="4683787" y="3352800"/>
              <a:ext cx="4384013" cy="1653420"/>
              <a:chOff x="2286000" y="4382218"/>
              <a:chExt cx="5038725" cy="192193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506" b="69086"/>
              <a:stretch/>
            </p:blipFill>
            <p:spPr>
              <a:xfrm>
                <a:off x="2286000" y="4382218"/>
                <a:ext cx="5038725" cy="1408981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86701"/>
              <a:stretch/>
            </p:blipFill>
            <p:spPr>
              <a:xfrm>
                <a:off x="2286000" y="5666970"/>
                <a:ext cx="5038725" cy="637186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4648200" y="4953000"/>
              <a:ext cx="4349687" cy="1769364"/>
              <a:chOff x="2209800" y="3886200"/>
              <a:chExt cx="5057775" cy="20574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68000"/>
              <a:stretch/>
            </p:blipFill>
            <p:spPr>
              <a:xfrm>
                <a:off x="2209800" y="3886200"/>
                <a:ext cx="5057775" cy="1524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88400"/>
              <a:stretch/>
            </p:blipFill>
            <p:spPr>
              <a:xfrm>
                <a:off x="2209800" y="5391150"/>
                <a:ext cx="5057775" cy="552450"/>
              </a:xfrm>
              <a:prstGeom prst="rect">
                <a:avLst/>
              </a:prstGeom>
            </p:spPr>
          </p:pic>
        </p:grpSp>
      </p:grpSp>
      <p:cxnSp>
        <p:nvCxnSpPr>
          <p:cNvPr id="19" name="Straight Arrow Connector 18"/>
          <p:cNvCxnSpPr/>
          <p:nvPr/>
        </p:nvCxnSpPr>
        <p:spPr>
          <a:xfrm>
            <a:off x="6435757" y="1893634"/>
            <a:ext cx="422243" cy="0"/>
          </a:xfrm>
          <a:prstGeom prst="straightConnector1">
            <a:avLst/>
          </a:prstGeom>
          <a:ln>
            <a:solidFill>
              <a:srgbClr val="EE00B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92957" y="1653669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Non-perturbative higher twist would induce a strong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dependence to the integral  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68357" y="167640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erturbative leading twist results in shallow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dependence of integral 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2157" y="33528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 The total integral - moment of the structure function - exhibits a shallow Q2 dependence down to a Q</a:t>
            </a:r>
            <a:r>
              <a:rPr lang="en-US" sz="1600" baseline="30000" dirty="0" smtClean="0">
                <a:sym typeface="Wingdings" panose="05000000000000000000" pitchFamily="2" charset="2"/>
              </a:rPr>
              <a:t>2</a:t>
            </a:r>
            <a:r>
              <a:rPr lang="en-US" sz="1600" dirty="0" smtClean="0">
                <a:sym typeface="Wingdings" panose="05000000000000000000" pitchFamily="2" charset="2"/>
              </a:rPr>
              <a:t> value of ~ 1 GeV</a:t>
            </a:r>
            <a:r>
              <a:rPr lang="en-US" sz="1600" baseline="30000" dirty="0" smtClean="0">
                <a:sym typeface="Wingdings" panose="05000000000000000000" pitchFamily="2" charset="2"/>
              </a:rPr>
              <a:t>2</a:t>
            </a:r>
            <a:r>
              <a:rPr lang="en-US" sz="1600" dirty="0" smtClean="0">
                <a:sym typeface="Wingdings" panose="05000000000000000000" pitchFamily="2" charset="2"/>
              </a:rPr>
              <a:t>!</a:t>
            </a:r>
            <a:endParaRPr lang="en-US" sz="1600" dirty="0"/>
          </a:p>
        </p:txBody>
      </p:sp>
      <p:sp>
        <p:nvSpPr>
          <p:cNvPr id="23" name="Down Arrow 22"/>
          <p:cNvSpPr/>
          <p:nvPr/>
        </p:nvSpPr>
        <p:spPr>
          <a:xfrm>
            <a:off x="2403443" y="4267200"/>
            <a:ext cx="222314" cy="304800"/>
          </a:xfrm>
          <a:prstGeom prst="downArrow">
            <a:avLst/>
          </a:prstGeom>
          <a:noFill/>
          <a:ln w="9525">
            <a:solidFill>
              <a:srgbClr val="EE0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5413" y="4648200"/>
            <a:ext cx="437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Quark-hadron duality = higher twist (leading to confinement) are small or cancel on average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85799" y="5410200"/>
            <a:ext cx="4114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sng" dirty="0" smtClean="0"/>
              <a:t>The more remarkable as</a:t>
            </a:r>
            <a:r>
              <a:rPr lang="en-US" sz="1300" dirty="0" smtClean="0"/>
              <a:t>:</a:t>
            </a:r>
          </a:p>
          <a:p>
            <a:pPr marL="285750" indent="-285750">
              <a:buFont typeface="Wingdings"/>
              <a:buChar char="à"/>
            </a:pPr>
            <a:r>
              <a:rPr lang="en-US" sz="1300" dirty="0" smtClean="0">
                <a:sym typeface="Wingdings" panose="05000000000000000000" pitchFamily="2" charset="2"/>
              </a:rPr>
              <a:t>At fixed Q</a:t>
            </a:r>
            <a:r>
              <a:rPr lang="en-US" sz="1300" baseline="30000" dirty="0" smtClean="0">
                <a:sym typeface="Wingdings" panose="05000000000000000000" pitchFamily="2" charset="2"/>
              </a:rPr>
              <a:t>2</a:t>
            </a:r>
            <a:r>
              <a:rPr lang="en-US" sz="1300" dirty="0" smtClean="0">
                <a:sym typeface="Wingdings" panose="05000000000000000000" pitchFamily="2" charset="2"/>
              </a:rPr>
              <a:t> resonances occupy the largest x</a:t>
            </a:r>
          </a:p>
          <a:p>
            <a:pPr marL="285750" indent="-285750">
              <a:buFont typeface="Wingdings"/>
              <a:buChar char="à"/>
            </a:pPr>
            <a:r>
              <a:rPr lang="en-US" sz="1300" dirty="0" smtClean="0">
                <a:sym typeface="Wingdings" panose="05000000000000000000" pitchFamily="2" charset="2"/>
              </a:rPr>
              <a:t>At lower Q</a:t>
            </a:r>
            <a:r>
              <a:rPr lang="en-US" sz="1300" baseline="30000" dirty="0" smtClean="0">
                <a:sym typeface="Wingdings" panose="05000000000000000000" pitchFamily="2" charset="2"/>
              </a:rPr>
              <a:t>2</a:t>
            </a:r>
            <a:r>
              <a:rPr lang="en-US" sz="1300" dirty="0" smtClean="0">
                <a:sym typeface="Wingdings" panose="05000000000000000000" pitchFamily="2" charset="2"/>
              </a:rPr>
              <a:t> resonances occupy a larger x region of the total x interval than at higher Q</a:t>
            </a:r>
            <a:r>
              <a:rPr lang="en-US" sz="1300" baseline="30000" dirty="0" smtClean="0">
                <a:sym typeface="Wingdings" panose="05000000000000000000" pitchFamily="2" charset="2"/>
              </a:rPr>
              <a:t>2</a:t>
            </a:r>
          </a:p>
          <a:p>
            <a:pPr marL="285750" indent="-285750">
              <a:buFont typeface="Wingdings"/>
              <a:buChar char="à"/>
            </a:pPr>
            <a:r>
              <a:rPr lang="en-US" sz="1300" dirty="0" smtClean="0">
                <a:sym typeface="Wingdings" panose="05000000000000000000" pitchFamily="2" charset="2"/>
              </a:rPr>
              <a:t>For higher moments (n=4,…) the contribution from larger x (resonances) is even more enhanced</a:t>
            </a:r>
            <a:endParaRPr lang="en-US" sz="1300" dirty="0"/>
          </a:p>
        </p:txBody>
      </p:sp>
    </p:spTree>
    <p:extLst>
      <p:ext uri="{BB962C8B-B14F-4D97-AF65-F5344CB8AC3E}">
        <p14:creationId xmlns="" xmlns:p14="http://schemas.microsoft.com/office/powerpoint/2010/main" val="3550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" y="-762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The Normal Matter Puzzle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3356716" cy="2521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609600"/>
            <a:ext cx="210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 we get from</a:t>
            </a:r>
          </a:p>
        </p:txBody>
      </p:sp>
      <p:sp>
        <p:nvSpPr>
          <p:cNvPr id="9" name="Rectangle 8"/>
          <p:cNvSpPr/>
          <p:nvPr/>
        </p:nvSpPr>
        <p:spPr>
          <a:xfrm>
            <a:off x="959581" y="1055132"/>
            <a:ext cx="6482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10B59"/>
                </a:solidFill>
              </a:rPr>
              <a:t>here</a:t>
            </a:r>
            <a:r>
              <a:rPr lang="en-US" dirty="0" smtClean="0">
                <a:solidFill>
                  <a:srgbClr val="C10B59"/>
                </a:solidFill>
              </a:rPr>
              <a:t>: Standard Model                                                                     </a:t>
            </a:r>
            <a:r>
              <a:rPr lang="en-US" b="1" dirty="0" smtClean="0">
                <a:solidFill>
                  <a:srgbClr val="C10B59"/>
                </a:solidFill>
              </a:rPr>
              <a:t>here?</a:t>
            </a:r>
            <a:endParaRPr lang="en-US" b="1" dirty="0">
              <a:solidFill>
                <a:srgbClr val="C10B5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" y="3886200"/>
            <a:ext cx="3565266" cy="2446403"/>
            <a:chOff x="5197734" y="4399185"/>
            <a:chExt cx="3565266" cy="24464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605" r="21431"/>
            <a:stretch/>
          </p:blipFill>
          <p:spPr>
            <a:xfrm>
              <a:off x="5693187" y="4551584"/>
              <a:ext cx="3069813" cy="22302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230637" y="5366282"/>
              <a:ext cx="2395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</a:t>
              </a:r>
              <a:r>
                <a:rPr lang="en-US" sz="1200" dirty="0" smtClean="0"/>
                <a:t>elative strength of forces acting on a </a:t>
              </a:r>
              <a:r>
                <a:rPr lang="en-US" sz="1200" dirty="0" smtClean="0">
                  <a:solidFill>
                    <a:srgbClr val="DB136D"/>
                  </a:solidFill>
                </a:rPr>
                <a:t>top</a:t>
              </a:r>
              <a:r>
                <a:rPr lang="en-US" sz="1200" dirty="0" smtClean="0"/>
                <a:t> quark and </a:t>
              </a:r>
              <a:r>
                <a:rPr lang="en-US" sz="1200" dirty="0" smtClean="0">
                  <a:solidFill>
                    <a:srgbClr val="DB136D"/>
                  </a:solidFill>
                </a:rPr>
                <a:t>top</a:t>
              </a:r>
              <a:r>
                <a:rPr lang="en-US" sz="1200" dirty="0" smtClean="0"/>
                <a:t> anti-quark</a:t>
              </a:r>
              <a:endParaRPr lang="en-US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91200" y="4551584"/>
              <a:ext cx="228600" cy="172816"/>
            </a:xfrm>
            <a:prstGeom prst="rect">
              <a:avLst/>
            </a:prstGeom>
            <a:noFill/>
            <a:ln w="12700">
              <a:solidFill>
                <a:srgbClr val="D816A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B136D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56812" y="6553200"/>
              <a:ext cx="25299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distance relative to proton’s radius</a:t>
              </a:r>
              <a:endParaRPr lang="en-US" sz="13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88699" y="4437798"/>
            <a:ext cx="381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This is a quest across fields of physics, chemistry, biology…</a:t>
            </a:r>
            <a:endParaRPr lang="en-US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054"/>
          <a:stretch/>
        </p:blipFill>
        <p:spPr>
          <a:xfrm>
            <a:off x="6036223" y="5307520"/>
            <a:ext cx="2118082" cy="114846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213141" y="1447800"/>
            <a:ext cx="3588258" cy="2590800"/>
            <a:chOff x="5213141" y="2438400"/>
            <a:chExt cx="3588258" cy="25908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41" y="2438400"/>
              <a:ext cx="3588258" cy="2590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035" y="3581400"/>
              <a:ext cx="366457" cy="5007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Rectangle 19"/>
          <p:cNvSpPr/>
          <p:nvPr/>
        </p:nvSpPr>
        <p:spPr>
          <a:xfrm>
            <a:off x="4184527" y="2441044"/>
            <a:ext cx="404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to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715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6"/>
          <p:cNvPicPr/>
          <p:nvPr/>
        </p:nvPicPr>
        <p:blipFill rotWithShape="1">
          <a:blip r:embed="rId2" cstate="print"/>
          <a:srcRect l="3247"/>
          <a:stretch/>
        </p:blipFill>
        <p:spPr>
          <a:xfrm>
            <a:off x="4718932" y="1371600"/>
            <a:ext cx="3834339" cy="3963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471" y="685800"/>
            <a:ext cx="8876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Global study of </a:t>
            </a:r>
            <a:r>
              <a:rPr lang="en-US" b="1" dirty="0" smtClean="0"/>
              <a:t>global</a:t>
            </a:r>
            <a:r>
              <a:rPr lang="en-US" dirty="0" smtClean="0"/>
              <a:t> and </a:t>
            </a:r>
            <a:r>
              <a:rPr lang="en-US" b="1" dirty="0" smtClean="0"/>
              <a:t>local Quark-hadron duality </a:t>
            </a:r>
            <a:r>
              <a:rPr lang="en-US" dirty="0" smtClean="0"/>
              <a:t>in F</a:t>
            </a:r>
            <a:r>
              <a:rPr lang="en-US" baseline="-25000" dirty="0" smtClean="0"/>
              <a:t>2</a:t>
            </a:r>
            <a:r>
              <a:rPr lang="en-US" dirty="0" smtClean="0"/>
              <a:t> structure function: averaged resonance region data vs PDF fits</a:t>
            </a:r>
            <a:endParaRPr lang="en-US" dirty="0">
              <a:solidFill>
                <a:srgbClr val="A412DE"/>
              </a:solidFill>
            </a:endParaRPr>
          </a:p>
        </p:txBody>
      </p:sp>
      <p:pic>
        <p:nvPicPr>
          <p:cNvPr id="8" name="Picture 6"/>
          <p:cNvPicPr/>
          <p:nvPr/>
        </p:nvPicPr>
        <p:blipFill rotWithShape="1">
          <a:blip r:embed="rId3" cstate="print"/>
          <a:srcRect l="2748" t="9798" r="4499"/>
          <a:stretch/>
        </p:blipFill>
        <p:spPr>
          <a:xfrm>
            <a:off x="600886" y="1748074"/>
            <a:ext cx="3608985" cy="3509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6739" y="1447800"/>
            <a:ext cx="31793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l</a:t>
            </a:r>
            <a:r>
              <a:rPr lang="en-US" sz="1500" i="1" dirty="0" smtClean="0"/>
              <a:t>ocal intervals in the resonance region </a:t>
            </a:r>
            <a:endParaRPr lang="en-US" sz="1500" i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550248" y="6112977"/>
                <a:ext cx="3326552" cy="516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𝑑𝑎𝑡𝑎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en-US" sz="1200" b="0" i="1" smtClean="0">
                              <a:latin typeface="Cambria Math"/>
                            </a:rPr>
                            <m:t>𝑑𝑥</m:t>
                          </m:r>
                        </m:num>
                        <m:den>
                          <m:nary>
                            <m:nary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𝑝𝑎𝑟𝑎𝑚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.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b="0" i="1" smtClean="0">
                                  <a:latin typeface="Cambria Math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248" y="6112977"/>
                <a:ext cx="3326552" cy="516423"/>
              </a:xfrm>
              <a:prstGeom prst="rect">
                <a:avLst/>
              </a:prstGeom>
              <a:blipFill>
                <a:blip r:embed="rId4" cstate="print"/>
                <a:stretch>
                  <a:fillRect l="-16117" t="-142353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85800" y="5410200"/>
            <a:ext cx="801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anose="05000000000000000000" pitchFamily="2" charset="2"/>
              </a:rPr>
              <a:t> We define local W</a:t>
            </a:r>
            <a:r>
              <a:rPr lang="en-US" sz="1400" baseline="30000" dirty="0" smtClean="0"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ym typeface="Wingdings" panose="05000000000000000000" pitchFamily="2" charset="2"/>
              </a:rPr>
              <a:t> intervals in the resonance region to verify </a:t>
            </a:r>
            <a:r>
              <a:rPr lang="en-US" sz="1400" b="1" dirty="0" smtClean="0">
                <a:sym typeface="Wingdings" panose="05000000000000000000" pitchFamily="2" charset="2"/>
              </a:rPr>
              <a:t>local quark-hadron duality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57912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anose="05000000000000000000" pitchFamily="2" charset="2"/>
              </a:rPr>
              <a:t> We calculate integral to verify quantitatively how well duality holds when compared to PDF fits constrained at large x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" y="8467"/>
            <a:ext cx="912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Quark-Hadron Duality: How Well It Works?</a:t>
            </a:r>
            <a:endParaRPr lang="en-US" sz="2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28600" y="115883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Next-to-leading order (NLO) analysis of expanded data set on proton and deuterium 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019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97D"/>
              </a:buClr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large-</a:t>
            </a:r>
            <a:r>
              <a:rPr lang="en-US" altLang="en-US" sz="1600" b="1" i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precision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with larger DIS data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set on both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proton and deuterium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relaxing kinematic cuts to push to larger x  leads to a factor of 2 increase in number of DIS data points used for fitting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0853" y="3120402"/>
            <a:ext cx="3741147" cy="2734056"/>
            <a:chOff x="1066818" y="2295144"/>
            <a:chExt cx="3741147" cy="27340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327" t="44792" r="49419" b="14583"/>
            <a:stretch>
              <a:fillRect/>
            </a:stretch>
          </p:blipFill>
          <p:spPr bwMode="auto">
            <a:xfrm>
              <a:off x="1066818" y="2295144"/>
              <a:ext cx="3741147" cy="273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733800" y="2819400"/>
              <a:ext cx="609600" cy="1524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1529651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5636" y="4178058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stringent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4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12.25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95800" y="4787658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relaxed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m</a:t>
            </a:r>
            <a:r>
              <a:rPr lang="en-US" sz="1600" baseline="-25000" dirty="0" smtClean="0"/>
              <a:t>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3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572000" y="3416058"/>
          <a:ext cx="2087216" cy="685800"/>
        </p:xfrm>
        <a:graphic>
          <a:graphicData uri="http://schemas.openxmlformats.org/presentationml/2006/ole">
            <p:oleObj spid="_x0000_s65542" name="Equation" r:id="rId4" imgW="888614" imgH="291973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2" name="Right Arrow 1"/>
          <p:cNvSpPr/>
          <p:nvPr/>
        </p:nvSpPr>
        <p:spPr>
          <a:xfrm rot="2399589">
            <a:off x="3633891" y="5371965"/>
            <a:ext cx="1549985" cy="484632"/>
          </a:xfrm>
          <a:prstGeom prst="rightArrow">
            <a:avLst/>
          </a:prstGeom>
          <a:noFill/>
          <a:ln>
            <a:solidFill>
              <a:srgbClr val="C10B5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7827" y="6007911"/>
            <a:ext cx="342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push below </a:t>
            </a:r>
            <a:r>
              <a:rPr lang="en-US" dirty="0"/>
              <a:t>W</a:t>
            </a:r>
            <a:r>
              <a:rPr lang="en-US" baseline="30000" dirty="0"/>
              <a:t>2</a:t>
            </a:r>
            <a:r>
              <a:rPr lang="en-US" dirty="0"/>
              <a:t> &gt; 3 </a:t>
            </a:r>
            <a:r>
              <a:rPr lang="en-US" dirty="0" smtClean="0"/>
              <a:t>GeV</a:t>
            </a:r>
            <a:r>
              <a:rPr lang="en-US" baseline="30000" dirty="0" smtClean="0"/>
              <a:t>2</a:t>
            </a:r>
            <a:r>
              <a:rPr lang="en-US" dirty="0" smtClean="0"/>
              <a:t> ?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95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28600" y="115883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Next-to-leading order (NLO) analysis of expanded data set on proton and deuterium </a:t>
            </a:r>
            <a:endParaRPr lang="en-US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0198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1F497D"/>
              </a:buClr>
            </a:pP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Improve 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large-</a:t>
            </a:r>
            <a:r>
              <a:rPr lang="en-US" altLang="en-US" sz="1600" b="1" i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1600" b="1" dirty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precision </a:t>
            </a:r>
            <a:r>
              <a:rPr lang="en-US" altLang="en-US" sz="16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with larger DIS data 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set on both </a:t>
            </a:r>
            <a:r>
              <a:rPr lang="en-US" altLang="en-US" sz="1600" b="1" dirty="0" smtClean="0">
                <a:solidFill>
                  <a:srgbClr val="C10B5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proton and deuterium</a:t>
            </a:r>
            <a:r>
              <a:rPr lang="en-US" altLang="en-US" sz="16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: relaxing kinematic cuts to push to larger x  leads to a factor of 2 increase in number of DIS data points used for fitting</a:t>
            </a:r>
            <a:endParaRPr lang="en-US" altLang="en-US" sz="16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0853" y="3120402"/>
            <a:ext cx="3741147" cy="2734056"/>
            <a:chOff x="1066818" y="2295144"/>
            <a:chExt cx="3741147" cy="27340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9327" t="44792" r="49419" b="14583"/>
            <a:stretch>
              <a:fillRect/>
            </a:stretch>
          </p:blipFill>
          <p:spPr bwMode="auto">
            <a:xfrm>
              <a:off x="1066818" y="2295144"/>
              <a:ext cx="3741147" cy="273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733800" y="2819400"/>
              <a:ext cx="609600" cy="1524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200" y="1529651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A. </a:t>
            </a:r>
            <a:r>
              <a:rPr lang="en-US" alt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Accardi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et </a:t>
            </a:r>
            <a:r>
              <a:rPr lang="en-US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al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., Phys. Rev.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 81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2010) 034016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15636" y="4178058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stringent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4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12.25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95800" y="4787658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relaxed cut:</a:t>
            </a:r>
          </a:p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m</a:t>
            </a:r>
            <a:r>
              <a:rPr lang="en-US" sz="1600" baseline="-25000" dirty="0" smtClean="0"/>
              <a:t>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 3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572000" y="3416058"/>
          <a:ext cx="2087216" cy="685800"/>
        </p:xfrm>
        <a:graphic>
          <a:graphicData uri="http://schemas.openxmlformats.org/presentationml/2006/ole">
            <p:oleObj spid="_x0000_s66566" name="Equation" r:id="rId4" imgW="888614" imgH="291973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Parton Distribution Functions from CTEQ-</a:t>
            </a:r>
            <a:r>
              <a:rPr lang="en-US" sz="2700" dirty="0" err="1" smtClean="0"/>
              <a:t>JLab</a:t>
            </a:r>
            <a:r>
              <a:rPr lang="en-US" sz="2700" dirty="0" smtClean="0"/>
              <a:t>: Beyond the </a:t>
            </a:r>
            <a:r>
              <a:rPr lang="en-US" sz="2700" dirty="0"/>
              <a:t>P</a:t>
            </a:r>
            <a:r>
              <a:rPr lang="en-US" sz="2700" dirty="0" smtClean="0"/>
              <a:t>erturbative Regime</a:t>
            </a:r>
            <a:endParaRPr lang="en-US" sz="2700" dirty="0"/>
          </a:p>
        </p:txBody>
      </p:sp>
      <p:sp>
        <p:nvSpPr>
          <p:cNvPr id="2" name="Right Arrow 1"/>
          <p:cNvSpPr/>
          <p:nvPr/>
        </p:nvSpPr>
        <p:spPr>
          <a:xfrm rot="2399589">
            <a:off x="3633891" y="5371965"/>
            <a:ext cx="1549985" cy="484632"/>
          </a:xfrm>
          <a:prstGeom prst="rightArrow">
            <a:avLst/>
          </a:prstGeom>
          <a:noFill/>
          <a:ln>
            <a:solidFill>
              <a:srgbClr val="C10B5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7827" y="6007911"/>
            <a:ext cx="342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push below </a:t>
            </a:r>
            <a:r>
              <a:rPr lang="en-US" dirty="0"/>
              <a:t>W</a:t>
            </a:r>
            <a:r>
              <a:rPr lang="en-US" baseline="30000" dirty="0"/>
              <a:t>2</a:t>
            </a:r>
            <a:r>
              <a:rPr lang="en-US" dirty="0"/>
              <a:t> &gt; 3 </a:t>
            </a:r>
            <a:r>
              <a:rPr lang="en-US" dirty="0" smtClean="0"/>
              <a:t>GeV</a:t>
            </a:r>
            <a:r>
              <a:rPr lang="en-US" baseline="30000" dirty="0" smtClean="0"/>
              <a:t>2</a:t>
            </a:r>
            <a:r>
              <a:rPr lang="en-US" dirty="0" smtClean="0"/>
              <a:t> ?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855574">
            <a:off x="432306" y="3948891"/>
            <a:ext cx="8166659" cy="369332"/>
          </a:xfrm>
          <a:prstGeom prst="rect">
            <a:avLst/>
          </a:prstGeom>
          <a:solidFill>
            <a:srgbClr val="D1E3F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 should so at least we can study quark-hadron duality in the framework of PDF fits!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86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6477000" y="1219200"/>
            <a:ext cx="1090422" cy="1188149"/>
            <a:chOff x="6477000" y="1066800"/>
            <a:chExt cx="1090422" cy="11881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066800"/>
              <a:ext cx="1090422" cy="118814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62799" y="1924321"/>
              <a:ext cx="404623" cy="133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Don’t Forget: Nucleon Structure Is Even More Complicated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197025"/>
            <a:ext cx="861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 Knowledge of distribution functions implies knowledge of nucleon dynamics based on the unique features of QCD: asymptotic freedom and confinement, </a:t>
            </a:r>
            <a:r>
              <a:rPr lang="en-US" sz="1600" b="1" dirty="0" smtClean="0">
                <a:solidFill>
                  <a:srgbClr val="C10B59"/>
                </a:solidFill>
                <a:sym typeface="Wingdings" panose="05000000000000000000" pitchFamily="2" charset="2"/>
              </a:rPr>
              <a:t>factorization,</a:t>
            </a:r>
            <a:r>
              <a:rPr lang="en-US" sz="1600" dirty="0" smtClean="0">
                <a:solidFill>
                  <a:srgbClr val="C10B59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and </a:t>
            </a:r>
            <a:r>
              <a:rPr lang="en-US" sz="1600" b="1" dirty="0" smtClean="0">
                <a:solidFill>
                  <a:srgbClr val="C10B59"/>
                </a:solidFill>
                <a:sym typeface="Wingdings" panose="05000000000000000000" pitchFamily="2" charset="2"/>
              </a:rPr>
              <a:t>universality</a:t>
            </a:r>
            <a:endParaRPr lang="en-US" sz="1600" b="1" dirty="0">
              <a:solidFill>
                <a:srgbClr val="C10B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609600"/>
            <a:ext cx="868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 err="1" smtClean="0"/>
              <a:t>Partons</a:t>
            </a:r>
            <a:r>
              <a:rPr lang="en-US" sz="1700" dirty="0" smtClean="0"/>
              <a:t> inside nucleons can have specific positions and momenta w.r.t. a defined center of the nucleon; GTMD contain the most general one-body information of </a:t>
            </a:r>
            <a:r>
              <a:rPr lang="en-US" sz="1700" dirty="0" err="1" smtClean="0"/>
              <a:t>partons</a:t>
            </a:r>
            <a:endParaRPr lang="en-US" sz="17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8318" y="1600200"/>
            <a:ext cx="8354682" cy="4648199"/>
            <a:chOff x="255918" y="1524000"/>
            <a:chExt cx="8354682" cy="4648199"/>
          </a:xfrm>
        </p:grpSpPr>
        <p:sp>
          <p:nvSpPr>
            <p:cNvPr id="13" name="Rectangle 12"/>
            <p:cNvSpPr/>
            <p:nvPr/>
          </p:nvSpPr>
          <p:spPr>
            <a:xfrm>
              <a:off x="3635843" y="1524000"/>
              <a:ext cx="1698157" cy="381000"/>
            </a:xfrm>
            <a:prstGeom prst="rect">
              <a:avLst/>
            </a:prstGeom>
            <a:solidFill>
              <a:srgbClr val="D6FEEE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657600" y="1524000"/>
                  <a:ext cx="16692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GTMD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</m:e>
                      </m:d>
                    </m:oMath>
                  </a14:m>
                  <a:endParaRPr lang="en-US" dirty="0">
                    <a:latin typeface="Symbol" panose="05050102010706020507" pitchFamily="18" charset="2"/>
                  </a:endParaRPr>
                </a:p>
              </p:txBody>
            </p:sp>
          </mc:Choice>
          <mc:Fallback>
            <p:sp>
              <p:nvSpPr>
                <p:cNvPr id="2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1524000"/>
                  <a:ext cx="1669240" cy="369332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 l="-2920" t="-8333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/>
            <p:cNvGrpSpPr/>
            <p:nvPr/>
          </p:nvGrpSpPr>
          <p:grpSpPr>
            <a:xfrm>
              <a:off x="1676401" y="2674203"/>
              <a:ext cx="2285999" cy="830997"/>
              <a:chOff x="762001" y="2979003"/>
              <a:chExt cx="2285999" cy="83099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762001" y="3014119"/>
                <a:ext cx="2285999" cy="795881"/>
              </a:xfrm>
              <a:prstGeom prst="rect">
                <a:avLst/>
              </a:prstGeom>
              <a:solidFill>
                <a:srgbClr val="D6FEEE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62001" y="2979003"/>
                <a:ext cx="2285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Transverse Momentum Dependent Distributions  </a:t>
                </a:r>
                <a:r>
                  <a:rPr lang="en-US" sz="1600" b="1" dirty="0" smtClean="0">
                    <a:solidFill>
                      <a:srgbClr val="C10B59"/>
                    </a:solidFill>
                  </a:rPr>
                  <a:t>TMDs</a:t>
                </a:r>
                <a:endParaRPr lang="en-US" sz="1600" b="1" dirty="0">
                  <a:solidFill>
                    <a:srgbClr val="C10B59"/>
                  </a:solidFill>
                </a:endParaRPr>
              </a:p>
            </p:txBody>
          </p:sp>
        </p:grpSp>
        <p:sp>
          <p:nvSpPr>
            <p:cNvPr id="16" name="Down Arrow 15"/>
            <p:cNvSpPr/>
            <p:nvPr/>
          </p:nvSpPr>
          <p:spPr>
            <a:xfrm>
              <a:off x="2590800" y="3962400"/>
              <a:ext cx="317010" cy="924651"/>
            </a:xfrm>
            <a:prstGeom prst="downArrow">
              <a:avLst>
                <a:gd name="adj1" fmla="val 29081"/>
                <a:gd name="adj2" fmla="val 50000"/>
              </a:avLst>
            </a:prstGeom>
            <a:noFill/>
            <a:ln>
              <a:solidFill>
                <a:srgbClr val="EEF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743200" y="3962400"/>
                  <a:ext cx="964751" cy="8188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3962400"/>
                  <a:ext cx="964751" cy="818879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1447799" y="4977825"/>
              <a:ext cx="2667001" cy="584775"/>
              <a:chOff x="110144" y="2979003"/>
              <a:chExt cx="2372499" cy="58477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10145" y="3014119"/>
                <a:ext cx="2372498" cy="549659"/>
              </a:xfrm>
              <a:prstGeom prst="rect">
                <a:avLst/>
              </a:prstGeom>
              <a:solidFill>
                <a:srgbClr val="D6FEEE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0144" y="2979003"/>
                <a:ext cx="2372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Parton Distribution Functions</a:t>
                </a:r>
              </a:p>
              <a:p>
                <a:pPr algn="ctr"/>
                <a:r>
                  <a:rPr lang="en-US" sz="1600" b="1" dirty="0" smtClean="0">
                    <a:solidFill>
                      <a:srgbClr val="C10B59"/>
                    </a:solidFill>
                  </a:rPr>
                  <a:t>PDFs</a:t>
                </a:r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281609" y="3493134"/>
                  <a:ext cx="1071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C10B59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C10B5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C10B59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C10B59"/>
                                    </a:solidFill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C10B59"/>
                    </a:solidFill>
                  </a:endParaRPr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1609" y="3493134"/>
                  <a:ext cx="1071191" cy="369332"/>
                </a:xfrm>
                <a:prstGeom prst="rect">
                  <a:avLst/>
                </a:prstGeom>
                <a:blipFill>
                  <a:blip r:embed="rId5" cstate="print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507454" y="5562600"/>
                  <a:ext cx="6929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C10B59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EE00B0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454" y="5562600"/>
                  <a:ext cx="692946" cy="369332"/>
                </a:xfrm>
                <a:prstGeom prst="rect">
                  <a:avLst/>
                </a:prstGeom>
                <a:blipFill>
                  <a:blip r:embed="rId6" cstate="print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/>
            <p:cNvGrpSpPr/>
            <p:nvPr/>
          </p:nvGrpSpPr>
          <p:grpSpPr>
            <a:xfrm>
              <a:off x="5105400" y="2667000"/>
              <a:ext cx="1822747" cy="830997"/>
              <a:chOff x="762002" y="2979003"/>
              <a:chExt cx="1822747" cy="830997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62002" y="3014119"/>
                <a:ext cx="1822746" cy="795881"/>
              </a:xfrm>
              <a:prstGeom prst="rect">
                <a:avLst/>
              </a:prstGeom>
              <a:solidFill>
                <a:srgbClr val="D6FEEE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62003" y="2979003"/>
                <a:ext cx="1822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Generalized Parton Distributions  </a:t>
                </a:r>
              </a:p>
              <a:p>
                <a:pPr algn="ctr"/>
                <a:r>
                  <a:rPr lang="en-US" sz="1600" b="1" dirty="0" smtClean="0">
                    <a:solidFill>
                      <a:srgbClr val="C10B59"/>
                    </a:solidFill>
                  </a:rPr>
                  <a:t>GPDs</a:t>
                </a:r>
                <a:endParaRPr lang="en-US" sz="1600" b="1" dirty="0">
                  <a:solidFill>
                    <a:srgbClr val="C10B59"/>
                  </a:solidFill>
                </a:endParaRPr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606094" y="3505200"/>
                  <a:ext cx="978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C10B59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  <a:ea typeface="Cambria Math"/>
                              </a:rPr>
                              <m:t>𝚫</m:t>
                            </m:r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EE00B0"/>
                    </a:solidFill>
                  </a:endParaRPr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6094" y="3505200"/>
                  <a:ext cx="978986" cy="369332"/>
                </a:xfrm>
                <a:prstGeom prst="rect">
                  <a:avLst/>
                </a:prstGeom>
                <a:blipFill>
                  <a:blip r:embed="rId7" cstate="print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Down Arrow 22"/>
            <p:cNvSpPr/>
            <p:nvPr/>
          </p:nvSpPr>
          <p:spPr>
            <a:xfrm>
              <a:off x="5943600" y="3952149"/>
              <a:ext cx="317010" cy="924651"/>
            </a:xfrm>
            <a:prstGeom prst="downArrow">
              <a:avLst>
                <a:gd name="adj1" fmla="val 29081"/>
                <a:gd name="adj2" fmla="val 50000"/>
              </a:avLst>
            </a:prstGeom>
            <a:noFill/>
            <a:ln>
              <a:solidFill>
                <a:srgbClr val="EEF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410200" y="3952149"/>
                  <a:ext cx="725711" cy="8188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𝑑𝑥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200" y="3952149"/>
                  <a:ext cx="725711" cy="818879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/>
            <p:cNvGrpSpPr/>
            <p:nvPr/>
          </p:nvGrpSpPr>
          <p:grpSpPr>
            <a:xfrm>
              <a:off x="5486400" y="4977825"/>
              <a:ext cx="1333915" cy="584775"/>
              <a:chOff x="516858" y="3207603"/>
              <a:chExt cx="1186619" cy="58477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44541" y="3242719"/>
                <a:ext cx="1124674" cy="549659"/>
              </a:xfrm>
              <a:prstGeom prst="rect">
                <a:avLst/>
              </a:prstGeom>
              <a:solidFill>
                <a:srgbClr val="D6FEEE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45"/>
              <p:cNvSpPr txBox="1"/>
              <p:nvPr/>
            </p:nvSpPr>
            <p:spPr>
              <a:xfrm>
                <a:off x="516858" y="3207603"/>
                <a:ext cx="11866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Form Factors</a:t>
                </a:r>
              </a:p>
              <a:p>
                <a:pPr algn="ctr"/>
                <a:r>
                  <a:rPr lang="en-US" sz="1600" b="1" dirty="0">
                    <a:solidFill>
                      <a:srgbClr val="C10B59"/>
                    </a:solidFill>
                  </a:rPr>
                  <a:t>F</a:t>
                </a:r>
                <a:r>
                  <a:rPr lang="en-US" sz="1600" b="1" dirty="0" smtClean="0">
                    <a:solidFill>
                      <a:srgbClr val="C10B59"/>
                    </a:solidFill>
                  </a:rPr>
                  <a:t>Fs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289310" y="4595734"/>
              <a:ext cx="1321290" cy="1424066"/>
              <a:chOff x="7289310" y="4595734"/>
              <a:chExt cx="1321290" cy="142406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78162" t="40134" r="7389" b="23096"/>
              <a:stretch/>
            </p:blipFill>
            <p:spPr>
              <a:xfrm>
                <a:off x="7289310" y="4595734"/>
                <a:ext cx="1321290" cy="1424066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8203710" y="5562600"/>
                <a:ext cx="406890" cy="1846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289310" y="2438400"/>
              <a:ext cx="1321290" cy="1424066"/>
              <a:chOff x="7289310" y="2438400"/>
              <a:chExt cx="1321290" cy="142406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84351" t="4055" r="1200" b="59175"/>
              <a:stretch/>
            </p:blipFill>
            <p:spPr>
              <a:xfrm>
                <a:off x="7289310" y="2438400"/>
                <a:ext cx="1321290" cy="1424066"/>
              </a:xfrm>
              <a:prstGeom prst="rect">
                <a:avLst/>
              </a:prstGeom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8153400" y="3429000"/>
                <a:ext cx="40689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55110" y="2438400"/>
              <a:ext cx="1321290" cy="1424066"/>
              <a:chOff x="355110" y="2438400"/>
              <a:chExt cx="1321290" cy="1424066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917" t="4923" r="82634" b="58307"/>
              <a:stretch/>
            </p:blipFill>
            <p:spPr>
              <a:xfrm>
                <a:off x="355110" y="2438400"/>
                <a:ext cx="1321290" cy="1424066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1143000" y="3429000"/>
                <a:ext cx="4572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55918" y="4506051"/>
              <a:ext cx="1268082" cy="1528919"/>
              <a:chOff x="255918" y="4506051"/>
              <a:chExt cx="1268082" cy="152891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2539" t="58856" r="73593" b="1667"/>
              <a:stretch/>
            </p:blipFill>
            <p:spPr>
              <a:xfrm>
                <a:off x="255918" y="4506051"/>
                <a:ext cx="1268082" cy="1528919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015755" y="5562600"/>
                <a:ext cx="432045" cy="1846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867400" y="5562600"/>
                  <a:ext cx="7257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C10B59"/>
                            </a:solidFill>
                            <a:latin typeface="Cambria Math"/>
                          </a:rPr>
                          <m:t>𝑭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C10B59"/>
                                </a:solidFill>
                                <a:latin typeface="Cambria Math"/>
                                <a:ea typeface="Cambria Math"/>
                              </a:rPr>
                              <m:t>𝚫</m:t>
                            </m:r>
                          </m:e>
                        </m:d>
                      </m:oMath>
                    </m:oMathPara>
                  </a14:m>
                  <a:endParaRPr lang="en-US" b="1" dirty="0">
                    <a:solidFill>
                      <a:srgbClr val="EE00B0"/>
                    </a:solidFill>
                  </a:endParaRPr>
                </a:p>
              </p:txBody>
            </p:sp>
          </mc:Choice>
          <mc:Fallback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5562600"/>
                  <a:ext cx="725711" cy="369332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/>
            <p:cNvCxnSpPr>
              <a:endCxn id="32" idx="1"/>
            </p:cNvCxnSpPr>
            <p:nvPr/>
          </p:nvCxnSpPr>
          <p:spPr>
            <a:xfrm>
              <a:off x="3079629" y="5734854"/>
              <a:ext cx="381002" cy="144958"/>
            </a:xfrm>
            <a:prstGeom prst="straightConnector1">
              <a:avLst/>
            </a:prstGeom>
            <a:ln w="28575">
              <a:solidFill>
                <a:srgbClr val="ADF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1"/>
            <p:cNvSpPr txBox="1"/>
            <p:nvPr/>
          </p:nvSpPr>
          <p:spPr>
            <a:xfrm>
              <a:off x="3460631" y="5587424"/>
              <a:ext cx="1828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 only touched on this!</a:t>
              </a:r>
              <a:endParaRPr lang="en-US" sz="1600" dirty="0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3" name="Rectangle 32"/>
                <p:cNvSpPr/>
                <p:nvPr/>
              </p:nvSpPr>
              <p:spPr>
                <a:xfrm>
                  <a:off x="3483640" y="2145268"/>
                  <a:ext cx="5549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</m:oMath>
                  </a14:m>
                  <a:r>
                    <a:rPr lang="en-US" dirty="0" smtClean="0"/>
                    <a:t>=0</a:t>
                  </a:r>
                  <a:endParaRPr lang="en-US" dirty="0"/>
                </a:p>
              </p:txBody>
            </p:sp>
          </mc:Choice>
          <mc:Fallback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3640" y="2145268"/>
                  <a:ext cx="554960" cy="369332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 t="-8197" r="-760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597849" y="1981200"/>
                  <a:ext cx="964751" cy="8188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7849" y="1981200"/>
                  <a:ext cx="964751" cy="818879"/>
                </a:xfrm>
                <a:prstGeom prst="rect">
                  <a:avLst/>
                </a:prstGeom>
                <a:blipFill rotWithShape="1">
                  <a:blip r:embed="rId1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Down Arrow 34"/>
            <p:cNvSpPr/>
            <p:nvPr/>
          </p:nvSpPr>
          <p:spPr>
            <a:xfrm rot="2168566">
              <a:off x="3250815" y="1833312"/>
              <a:ext cx="317010" cy="924651"/>
            </a:xfrm>
            <a:prstGeom prst="downArrow">
              <a:avLst>
                <a:gd name="adj1" fmla="val 29081"/>
                <a:gd name="adj2" fmla="val 50000"/>
              </a:avLst>
            </a:prstGeom>
            <a:noFill/>
            <a:ln>
              <a:solidFill>
                <a:srgbClr val="EEF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wn Arrow 35"/>
            <p:cNvSpPr/>
            <p:nvPr/>
          </p:nvSpPr>
          <p:spPr>
            <a:xfrm rot="19343546">
              <a:off x="5377391" y="1829461"/>
              <a:ext cx="317010" cy="924651"/>
            </a:xfrm>
            <a:prstGeom prst="downArrow">
              <a:avLst>
                <a:gd name="adj1" fmla="val 29081"/>
                <a:gd name="adj2" fmla="val 50000"/>
              </a:avLst>
            </a:prstGeom>
            <a:noFill/>
            <a:ln>
              <a:solidFill>
                <a:srgbClr val="EEF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39591"/>
            <a:ext cx="1641729" cy="96259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33399" y="1295400"/>
            <a:ext cx="29337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Symmetric Infinite Momentum Frame:</a:t>
            </a:r>
            <a:endParaRPr lang="en-US" sz="13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381000" y="2514600"/>
            <a:ext cx="8534400" cy="0"/>
          </a:xfrm>
          <a:prstGeom prst="line">
            <a:avLst/>
          </a:prstGeom>
          <a:ln>
            <a:solidFill>
              <a:srgbClr val="EE00B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5400000">
            <a:off x="8272126" y="1417686"/>
            <a:ext cx="14513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</a:t>
            </a:r>
            <a:r>
              <a:rPr lang="en-US" sz="1300" dirty="0" smtClean="0"/>
              <a:t>heoretical objects</a:t>
            </a:r>
            <a:endParaRPr lang="en-US" sz="1300" dirty="0"/>
          </a:p>
        </p:txBody>
      </p:sp>
      <p:sp>
        <p:nvSpPr>
          <p:cNvPr id="57" name="TextBox 56"/>
          <p:cNvSpPr txBox="1"/>
          <p:nvPr/>
        </p:nvSpPr>
        <p:spPr>
          <a:xfrm rot="5400000">
            <a:off x="8358269" y="4008486"/>
            <a:ext cx="12542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physical objects</a:t>
            </a:r>
            <a:endParaRPr lang="en-US" sz="13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8" name="TextBox 57"/>
              <p:cNvSpPr txBox="1"/>
              <p:nvPr/>
            </p:nvSpPr>
            <p:spPr>
              <a:xfrm>
                <a:off x="5672498" y="1524000"/>
                <a:ext cx="652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498" y="1524000"/>
                <a:ext cx="652102" cy="307777"/>
              </a:xfrm>
              <a:prstGeom prst="rect">
                <a:avLst/>
              </a:prstGeom>
              <a:blipFill>
                <a:blip r:embed="rId14" cstate="print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7924800" y="2133600"/>
            <a:ext cx="760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C. </a:t>
            </a:r>
            <a:r>
              <a:rPr lang="en-US" sz="1400" i="1" dirty="0" err="1" smtClean="0"/>
              <a:t>Lorce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27334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Perspective: There Is Still So Much We Don’t Know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922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N</a:t>
            </a:r>
            <a:r>
              <a:rPr lang="en-US" b="1" dirty="0" smtClean="0"/>
              <a:t>ucleon structure </a:t>
            </a:r>
            <a:r>
              <a:rPr lang="en-US" dirty="0" smtClean="0"/>
              <a:t>has been and is a very active field of research of </a:t>
            </a:r>
            <a:r>
              <a:rPr lang="en-US" b="1" dirty="0" smtClean="0"/>
              <a:t>fundamental importance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0080" y="1422974"/>
            <a:ext cx="6469092" cy="3711199"/>
            <a:chOff x="609600" y="1905000"/>
            <a:chExt cx="6469092" cy="3711199"/>
          </a:xfrm>
        </p:grpSpPr>
        <p:grpSp>
          <p:nvGrpSpPr>
            <p:cNvPr id="9" name="Group 8"/>
            <p:cNvGrpSpPr/>
            <p:nvPr/>
          </p:nvGrpSpPr>
          <p:grpSpPr>
            <a:xfrm>
              <a:off x="609600" y="2366903"/>
              <a:ext cx="2552319" cy="3249296"/>
              <a:chOff x="3200400" y="1608666"/>
              <a:chExt cx="3038475" cy="386820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200400" y="1608666"/>
                <a:ext cx="3038475" cy="3868209"/>
                <a:chOff x="3200400" y="1608666"/>
                <a:chExt cx="3038475" cy="386820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200400" y="1608666"/>
                  <a:ext cx="3038475" cy="3868209"/>
                  <a:chOff x="3200400" y="1608666"/>
                  <a:chExt cx="3038475" cy="3868209"/>
                </a:xfrm>
              </p:grpSpPr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13683" t="5555"/>
                  <a:stretch/>
                </p:blipFill>
                <p:spPr>
                  <a:xfrm>
                    <a:off x="3361267" y="1608667"/>
                    <a:ext cx="2877608" cy="3868208"/>
                  </a:xfrm>
                  <a:prstGeom prst="rect">
                    <a:avLst/>
                  </a:prstGeom>
                </p:spPr>
              </p:pic>
              <p:sp>
                <p:nvSpPr>
                  <p:cNvPr id="23" name="Rectangle 22"/>
                  <p:cNvSpPr/>
                  <p:nvPr/>
                </p:nvSpPr>
                <p:spPr>
                  <a:xfrm>
                    <a:off x="3200400" y="1608666"/>
                    <a:ext cx="1599671" cy="4487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" name="Rounded Rectangle 20"/>
                <p:cNvSpPr/>
                <p:nvPr/>
              </p:nvSpPr>
              <p:spPr>
                <a:xfrm>
                  <a:off x="3200400" y="4114800"/>
                  <a:ext cx="381000" cy="762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ounded Rectangle 18"/>
              <p:cNvSpPr/>
              <p:nvPr/>
            </p:nvSpPr>
            <p:spPr>
              <a:xfrm>
                <a:off x="3505200" y="4648200"/>
                <a:ext cx="304800" cy="228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V="1">
              <a:off x="3086100" y="2114174"/>
              <a:ext cx="605630" cy="350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7600" y="1905000"/>
              <a:ext cx="342109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 </a:t>
              </a:r>
              <a:r>
                <a:rPr lang="en-US" sz="1600" dirty="0" smtClean="0">
                  <a:solidFill>
                    <a:srgbClr val="C10B59"/>
                  </a:solidFill>
                </a:rPr>
                <a:t>nucleon (e.g. proton) </a:t>
              </a:r>
              <a:r>
                <a:rPr lang="en-US" sz="1600" dirty="0" smtClean="0"/>
                <a:t>with spin 1/2 is made up of…</a:t>
              </a:r>
            </a:p>
            <a:p>
              <a:endParaRPr lang="en-US" sz="1600" dirty="0"/>
            </a:p>
            <a:p>
              <a:r>
                <a:rPr lang="en-US" sz="1600" dirty="0" smtClean="0"/>
                <a:t>… three </a:t>
              </a:r>
              <a:r>
                <a:rPr lang="en-US" sz="1600" dirty="0" smtClean="0">
                  <a:solidFill>
                    <a:srgbClr val="C10B59"/>
                  </a:solidFill>
                </a:rPr>
                <a:t>valence quarks  </a:t>
              </a:r>
              <a:r>
                <a:rPr lang="en-US" sz="1600" dirty="0" smtClean="0"/>
                <a:t>which themselves have spin 1/2 but also of…</a:t>
              </a:r>
            </a:p>
            <a:p>
              <a:endParaRPr lang="en-US" sz="1600" dirty="0"/>
            </a:p>
            <a:p>
              <a:r>
                <a:rPr lang="en-US" sz="1600" dirty="0" smtClean="0"/>
                <a:t>… </a:t>
              </a:r>
              <a:r>
                <a:rPr lang="en-US" sz="1600" dirty="0" smtClean="0">
                  <a:solidFill>
                    <a:srgbClr val="C10B59"/>
                  </a:solidFill>
                </a:rPr>
                <a:t>gluons</a:t>
              </a:r>
              <a:r>
                <a:rPr lang="en-US" sz="1600" dirty="0" smtClean="0">
                  <a:solidFill>
                    <a:srgbClr val="DB136D"/>
                  </a:solidFill>
                </a:rPr>
                <a:t> </a:t>
              </a:r>
              <a:r>
                <a:rPr lang="en-US" sz="1600" dirty="0" smtClean="0"/>
                <a:t>with spin 1 that mediate the strong interaction and…</a:t>
              </a:r>
            </a:p>
            <a:p>
              <a:endParaRPr lang="en-US" sz="1600" dirty="0"/>
            </a:p>
            <a:p>
              <a:r>
                <a:rPr lang="en-US" sz="1600" dirty="0" smtClean="0"/>
                <a:t>… a </a:t>
              </a:r>
              <a:r>
                <a:rPr lang="en-US" sz="1600" dirty="0" smtClean="0">
                  <a:solidFill>
                    <a:srgbClr val="C10B59"/>
                  </a:solidFill>
                </a:rPr>
                <a:t>sea</a:t>
              </a:r>
              <a:r>
                <a:rPr lang="en-US" sz="1600" dirty="0" smtClean="0"/>
                <a:t> of quark-antiquark pairs and more gluons.  </a:t>
              </a:r>
              <a:endParaRPr lang="en-US" sz="16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524000" y="2844226"/>
              <a:ext cx="2167730" cy="20847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752600" y="2844226"/>
              <a:ext cx="1939130" cy="158007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95600" y="2844226"/>
              <a:ext cx="796130" cy="89427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590800" y="3586103"/>
              <a:ext cx="1100930" cy="88595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514600" y="4295779"/>
              <a:ext cx="1218819" cy="43332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209800" y="4472057"/>
              <a:ext cx="381000" cy="52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106819" y="2746372"/>
            <a:ext cx="3191874" cy="830997"/>
            <a:chOff x="194166" y="1746463"/>
            <a:chExt cx="3142488" cy="830997"/>
          </a:xfrm>
        </p:grpSpPr>
        <p:sp>
          <p:nvSpPr>
            <p:cNvPr id="25" name="TextBox 24"/>
            <p:cNvSpPr txBox="1"/>
            <p:nvPr/>
          </p:nvSpPr>
          <p:spPr>
            <a:xfrm>
              <a:off x="194166" y="1746463"/>
              <a:ext cx="31424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How do quarks and gluons distribute according to their longitudinal momentum?</a:t>
              </a:r>
              <a:endParaRPr 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33400" y="1752600"/>
              <a:ext cx="2450304" cy="824860"/>
            </a:xfrm>
            <a:prstGeom prst="roundRect">
              <a:avLst/>
            </a:prstGeom>
            <a:noFill/>
            <a:ln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2202" y="4009819"/>
            <a:ext cx="2816650" cy="1099044"/>
            <a:chOff x="296772" y="1724637"/>
            <a:chExt cx="2773070" cy="1099044"/>
          </a:xfrm>
        </p:grpSpPr>
        <p:sp>
          <p:nvSpPr>
            <p:cNvPr id="28" name="TextBox 27"/>
            <p:cNvSpPr txBox="1"/>
            <p:nvPr/>
          </p:nvSpPr>
          <p:spPr>
            <a:xfrm>
              <a:off x="296772" y="1746463"/>
              <a:ext cx="27730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How do </a:t>
              </a:r>
              <a:r>
                <a:rPr lang="en-US" sz="1600" dirty="0" err="1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partons</a:t>
              </a:r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 distribute according to their longitudinal momentum AND their transverse localization?</a:t>
              </a:r>
              <a:endParaRPr 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71794" y="1724637"/>
              <a:ext cx="2595443" cy="1091726"/>
            </a:xfrm>
            <a:prstGeom prst="roundRect">
              <a:avLst/>
            </a:prstGeom>
            <a:noFill/>
            <a:ln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53930" y="5331270"/>
            <a:ext cx="2648425" cy="852823"/>
            <a:chOff x="296772" y="1724637"/>
            <a:chExt cx="2607447" cy="852823"/>
          </a:xfrm>
        </p:grpSpPr>
        <p:sp>
          <p:nvSpPr>
            <p:cNvPr id="31" name="TextBox 30"/>
            <p:cNvSpPr txBox="1"/>
            <p:nvPr/>
          </p:nvSpPr>
          <p:spPr>
            <a:xfrm>
              <a:off x="296772" y="1746463"/>
              <a:ext cx="26074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How is the spin of the nucleon shared among its constituents?</a:t>
              </a:r>
              <a:endParaRPr 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17812" y="1724637"/>
              <a:ext cx="2164768" cy="852823"/>
            </a:xfrm>
            <a:prstGeom prst="roundRect">
              <a:avLst/>
            </a:prstGeom>
            <a:noFill/>
            <a:ln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62400" y="4876800"/>
            <a:ext cx="3445156" cy="877619"/>
            <a:chOff x="372556" y="1724637"/>
            <a:chExt cx="3391851" cy="877619"/>
          </a:xfrm>
        </p:grpSpPr>
        <p:sp>
          <p:nvSpPr>
            <p:cNvPr id="34" name="TextBox 33"/>
            <p:cNvSpPr txBox="1"/>
            <p:nvPr/>
          </p:nvSpPr>
          <p:spPr>
            <a:xfrm>
              <a:off x="372556" y="1771259"/>
              <a:ext cx="33918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Connection between intrinsic motion of </a:t>
              </a:r>
              <a:r>
                <a:rPr lang="en-US" sz="1600" dirty="0" err="1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partons</a:t>
              </a:r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 and their spin and the spin of the parent nucleon</a:t>
              </a:r>
              <a:endParaRPr 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62774" y="1724637"/>
              <a:ext cx="3226611" cy="877619"/>
            </a:xfrm>
            <a:prstGeom prst="roundRect">
              <a:avLst/>
            </a:prstGeom>
            <a:noFill/>
            <a:ln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6449" y="1567270"/>
            <a:ext cx="3264738" cy="830997"/>
            <a:chOff x="-69529" y="1746482"/>
            <a:chExt cx="3214224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-69529" y="1746482"/>
              <a:ext cx="3214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Structure and dynamics of the nucleon in its state of ultimate confinement – elastic regime</a:t>
              </a:r>
              <a:endParaRPr lang="en-US" sz="1600" dirty="0">
                <a:solidFill>
                  <a:srgbClr val="DB136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143855" y="1752600"/>
              <a:ext cx="2804460" cy="824879"/>
            </a:xfrm>
            <a:prstGeom prst="roundRect">
              <a:avLst/>
            </a:prstGeom>
            <a:noFill/>
            <a:ln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3847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2937164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THE END</a:t>
            </a:r>
            <a:endParaRPr lang="en-US" sz="3300" dirty="0"/>
          </a:p>
        </p:txBody>
      </p:sp>
    </p:spTree>
    <p:extLst>
      <p:ext uri="{BB962C8B-B14F-4D97-AF65-F5344CB8AC3E}">
        <p14:creationId xmlns="" xmlns:p14="http://schemas.microsoft.com/office/powerpoint/2010/main" val="21551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0" y="2937164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THE END</a:t>
            </a:r>
            <a:endParaRPr lang="en-US" sz="3300" dirty="0"/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 cstate="print"/>
          <a:srcRect l="24488" t="19531" r="24890" b="6250"/>
          <a:stretch>
            <a:fillRect/>
          </a:stretch>
        </p:blipFill>
        <p:spPr bwMode="auto">
          <a:xfrm>
            <a:off x="1440441" y="874568"/>
            <a:ext cx="65865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3345" y="6220691"/>
            <a:ext cx="16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Melnitchouk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51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741644">
            <a:off x="-81142" y="1640062"/>
            <a:ext cx="7317451" cy="34289"/>
          </a:xfrm>
          <a:prstGeom prst="rect">
            <a:avLst/>
          </a:prstGeom>
          <a:solidFill>
            <a:srgbClr val="C8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 rot="19056227">
            <a:off x="6860706" y="1638310"/>
            <a:ext cx="2340502" cy="34289"/>
          </a:xfrm>
          <a:prstGeom prst="rect">
            <a:avLst/>
          </a:prstGeom>
          <a:solidFill>
            <a:srgbClr val="FFE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" y="-762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/>
              <a:t>Essential Quest</a:t>
            </a:r>
            <a:r>
              <a:rPr lang="en-US" sz="2700" dirty="0" smtClean="0"/>
              <a:t>: The Strongly Interacting Normal Matter Puzzle</a:t>
            </a:r>
            <a:endParaRPr lang="en-US" sz="2700" dirty="0"/>
          </a:p>
        </p:txBody>
      </p:sp>
      <p:grpSp>
        <p:nvGrpSpPr>
          <p:cNvPr id="7" name="Group 6"/>
          <p:cNvGrpSpPr/>
          <p:nvPr/>
        </p:nvGrpSpPr>
        <p:grpSpPr>
          <a:xfrm>
            <a:off x="553528" y="946546"/>
            <a:ext cx="2593658" cy="5269707"/>
            <a:chOff x="498231" y="1447800"/>
            <a:chExt cx="2593658" cy="52697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1692"/>
            <a:stretch/>
          </p:blipFill>
          <p:spPr>
            <a:xfrm>
              <a:off x="498231" y="1447800"/>
              <a:ext cx="2593658" cy="52697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465" y="1480492"/>
              <a:ext cx="366457" cy="5007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990600" y="1730846"/>
              <a:ext cx="367665" cy="250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85800" y="3810000"/>
            <a:ext cx="2393830" cy="2133600"/>
          </a:xfrm>
          <a:prstGeom prst="rect">
            <a:avLst/>
          </a:prstGeom>
          <a:noFill/>
          <a:ln w="9525">
            <a:solidFill>
              <a:srgbClr val="EE00B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34000" y="1044162"/>
            <a:ext cx="1572229" cy="2001566"/>
            <a:chOff x="3200400" y="1608666"/>
            <a:chExt cx="3038475" cy="3868209"/>
          </a:xfrm>
        </p:grpSpPr>
        <p:grpSp>
          <p:nvGrpSpPr>
            <p:cNvPr id="13" name="Group 12"/>
            <p:cNvGrpSpPr/>
            <p:nvPr/>
          </p:nvGrpSpPr>
          <p:grpSpPr>
            <a:xfrm>
              <a:off x="3200400" y="1608666"/>
              <a:ext cx="3038475" cy="3868209"/>
              <a:chOff x="3200400" y="1608666"/>
              <a:chExt cx="3038475" cy="38682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200400" y="1608666"/>
                <a:ext cx="3038475" cy="3868209"/>
                <a:chOff x="3200400" y="1608666"/>
                <a:chExt cx="3038475" cy="3868209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3683" t="5555"/>
                <a:stretch/>
              </p:blipFill>
              <p:spPr>
                <a:xfrm>
                  <a:off x="3361267" y="1608667"/>
                  <a:ext cx="2877608" cy="3868208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200400" y="1608666"/>
                  <a:ext cx="1599671" cy="4487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>
              <a:xfrm>
                <a:off x="3200400" y="4114800"/>
                <a:ext cx="381000" cy="762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3505200" y="4648200"/>
              <a:ext cx="304800" cy="228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83684" y="3124200"/>
            <a:ext cx="550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How</a:t>
            </a:r>
            <a:r>
              <a:rPr lang="en-US" dirty="0" smtClean="0"/>
              <a:t> are protons and neutrons modified by the nuclear medium?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3684" y="533400"/>
            <a:ext cx="550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How</a:t>
            </a:r>
            <a:r>
              <a:rPr lang="en-US" dirty="0" smtClean="0"/>
              <a:t> are nucleons - protons and neutrons - made of quarks and gluons?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763518" y="3792664"/>
            <a:ext cx="4923282" cy="2989136"/>
            <a:chOff x="381000" y="1354264"/>
            <a:chExt cx="4923282" cy="29891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354264"/>
              <a:ext cx="4923282" cy="298913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676400" y="1676400"/>
              <a:ext cx="838200" cy="307777"/>
            </a:xfrm>
            <a:prstGeom prst="rect">
              <a:avLst/>
            </a:prstGeom>
            <a:noFill/>
            <a:ln w="19050">
              <a:solidFill>
                <a:srgbClr val="DB13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3963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2622</TotalTime>
  <Words>6345</Words>
  <Application>Microsoft Office PowerPoint</Application>
  <PresentationFormat>On-screen Show (4:3)</PresentationFormat>
  <Paragraphs>791</Paragraphs>
  <Slides>86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Office Theme</vt:lpstr>
      <vt:lpstr>Custom Design</vt:lpstr>
      <vt:lpstr>Equation</vt:lpstr>
      <vt:lpstr>DIS Lectures at  CTEQ 2017 Summer School- Lecture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DIS Lectures at  CTEQ 2017 Summer School- Lecture 2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 Lectures at CTEQ17 Summer School</dc:title>
  <dc:creator>Simona Malace</dc:creator>
  <cp:lastModifiedBy>Preferred Customer</cp:lastModifiedBy>
  <cp:revision>291</cp:revision>
  <dcterms:created xsi:type="dcterms:W3CDTF">2017-07-08T19:11:23Z</dcterms:created>
  <dcterms:modified xsi:type="dcterms:W3CDTF">2017-07-20T13:15:02Z</dcterms:modified>
</cp:coreProperties>
</file>