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</p:sldIdLst>
  <p:sldSz cx="15544800" cy="10058400"/>
  <p:notesSz cx="6858000" cy="9144000"/>
  <p:defaultTextStyle>
    <a:defPPr>
      <a:defRPr lang="en-US"/>
    </a:defPPr>
    <a:lvl1pPr marL="0" algn="l" defTabSz="1228946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1pPr>
    <a:lvl2pPr marL="614473" algn="l" defTabSz="1228946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2pPr>
    <a:lvl3pPr marL="1228946" algn="l" defTabSz="1228946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3pPr>
    <a:lvl4pPr marL="1843420" algn="l" defTabSz="1228946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4pPr>
    <a:lvl5pPr marL="2457891" algn="l" defTabSz="1228946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5pPr>
    <a:lvl6pPr marL="3072364" algn="l" defTabSz="1228946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6pPr>
    <a:lvl7pPr marL="3686837" algn="l" defTabSz="1228946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7pPr>
    <a:lvl8pPr marL="4301309" algn="l" defTabSz="1228946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8pPr>
    <a:lvl9pPr marL="4915783" algn="l" defTabSz="1228946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27" autoAdjust="0"/>
    <p:restoredTop sz="94660"/>
  </p:normalViewPr>
  <p:slideViewPr>
    <p:cSldViewPr snapToGrid="0">
      <p:cViewPr varScale="1">
        <p:scale>
          <a:sx n="41" d="100"/>
          <a:sy n="41" d="100"/>
        </p:scale>
        <p:origin x="72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5860" y="1646133"/>
            <a:ext cx="13213080" cy="3501813"/>
          </a:xfrm>
        </p:spPr>
        <p:txBody>
          <a:bodyPr anchor="b"/>
          <a:lstStyle>
            <a:lvl1pPr algn="ctr"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3100" y="5282989"/>
            <a:ext cx="11658600" cy="2428451"/>
          </a:xfrm>
        </p:spPr>
        <p:txBody>
          <a:bodyPr/>
          <a:lstStyle>
            <a:lvl1pPr marL="0" indent="0" algn="ctr">
              <a:buNone/>
              <a:defRPr sz="3520"/>
            </a:lvl1pPr>
            <a:lvl2pPr marL="670575" indent="0" algn="ctr">
              <a:buNone/>
              <a:defRPr sz="2933"/>
            </a:lvl2pPr>
            <a:lvl3pPr marL="1341150" indent="0" algn="ctr">
              <a:buNone/>
              <a:defRPr sz="2640"/>
            </a:lvl3pPr>
            <a:lvl4pPr marL="2011726" indent="0" algn="ctr">
              <a:buNone/>
              <a:defRPr sz="2347"/>
            </a:lvl4pPr>
            <a:lvl5pPr marL="2682301" indent="0" algn="ctr">
              <a:buNone/>
              <a:defRPr sz="2347"/>
            </a:lvl5pPr>
            <a:lvl6pPr marL="3352876" indent="0" algn="ctr">
              <a:buNone/>
              <a:defRPr sz="2347"/>
            </a:lvl6pPr>
            <a:lvl7pPr marL="4023451" indent="0" algn="ctr">
              <a:buNone/>
              <a:defRPr sz="2347"/>
            </a:lvl7pPr>
            <a:lvl8pPr marL="4694027" indent="0" algn="ctr">
              <a:buNone/>
              <a:defRPr sz="2347"/>
            </a:lvl8pPr>
            <a:lvl9pPr marL="5364602" indent="0" algn="ctr">
              <a:buNone/>
              <a:defRPr sz="234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0287C-8F1A-4E3B-A440-293AA0AF739A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DDE4-DCD4-4748-82B8-88A75694C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649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0287C-8F1A-4E3B-A440-293AA0AF739A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DDE4-DCD4-4748-82B8-88A75694C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412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24248" y="535517"/>
            <a:ext cx="335184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8706" y="535517"/>
            <a:ext cx="986123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0287C-8F1A-4E3B-A440-293AA0AF739A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DDE4-DCD4-4748-82B8-88A75694C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0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0287C-8F1A-4E3B-A440-293AA0AF739A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DDE4-DCD4-4748-82B8-88A75694C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562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610" y="2507618"/>
            <a:ext cx="13407390" cy="4184014"/>
          </a:xfrm>
        </p:spPr>
        <p:txBody>
          <a:bodyPr anchor="b"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610" y="6731215"/>
            <a:ext cx="13407390" cy="2200274"/>
          </a:xfrm>
        </p:spPr>
        <p:txBody>
          <a:bodyPr/>
          <a:lstStyle>
            <a:lvl1pPr marL="0" indent="0">
              <a:buNone/>
              <a:defRPr sz="3520">
                <a:solidFill>
                  <a:schemeClr val="tx1"/>
                </a:solidFill>
              </a:defRPr>
            </a:lvl1pPr>
            <a:lvl2pPr marL="670575" indent="0">
              <a:buNone/>
              <a:defRPr sz="2933">
                <a:solidFill>
                  <a:schemeClr val="tx1">
                    <a:tint val="75000"/>
                  </a:schemeClr>
                </a:solidFill>
              </a:defRPr>
            </a:lvl2pPr>
            <a:lvl3pPr marL="1341150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3pPr>
            <a:lvl4pPr marL="201172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4pPr>
            <a:lvl5pPr marL="268230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5pPr>
            <a:lvl6pPr marL="335287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6pPr>
            <a:lvl7pPr marL="402345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7pPr>
            <a:lvl8pPr marL="4694027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8pPr>
            <a:lvl9pPr marL="5364602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0287C-8F1A-4E3B-A440-293AA0AF739A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DDE4-DCD4-4748-82B8-88A75694C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604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8705" y="2677584"/>
            <a:ext cx="660654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69555" y="2677584"/>
            <a:ext cx="660654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0287C-8F1A-4E3B-A440-293AA0AF739A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DDE4-DCD4-4748-82B8-88A75694C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15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535519"/>
            <a:ext cx="1340739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0731" y="2465706"/>
            <a:ext cx="6576178" cy="1208404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0731" y="3674110"/>
            <a:ext cx="6576178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69556" y="2465706"/>
            <a:ext cx="6608565" cy="1208404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69556" y="3674110"/>
            <a:ext cx="6608565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0287C-8F1A-4E3B-A440-293AA0AF739A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DDE4-DCD4-4748-82B8-88A75694C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72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0287C-8F1A-4E3B-A440-293AA0AF739A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DDE4-DCD4-4748-82B8-88A75694C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2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0287C-8F1A-4E3B-A440-293AA0AF739A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DDE4-DCD4-4748-82B8-88A75694C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58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670560"/>
            <a:ext cx="5013603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8565" y="1448226"/>
            <a:ext cx="7869555" cy="7147983"/>
          </a:xfrm>
        </p:spPr>
        <p:txBody>
          <a:bodyPr/>
          <a:lstStyle>
            <a:lvl1pPr>
              <a:defRPr sz="4693"/>
            </a:lvl1pPr>
            <a:lvl2pPr>
              <a:defRPr sz="4107"/>
            </a:lvl2pPr>
            <a:lvl3pPr>
              <a:defRPr sz="3520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730" y="3017520"/>
            <a:ext cx="5013603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0287C-8F1A-4E3B-A440-293AA0AF739A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DDE4-DCD4-4748-82B8-88A75694C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12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670560"/>
            <a:ext cx="5013603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08565" y="1448226"/>
            <a:ext cx="7869555" cy="7147983"/>
          </a:xfrm>
        </p:spPr>
        <p:txBody>
          <a:bodyPr anchor="t"/>
          <a:lstStyle>
            <a:lvl1pPr marL="0" indent="0">
              <a:buNone/>
              <a:defRPr sz="4693"/>
            </a:lvl1pPr>
            <a:lvl2pPr marL="670575" indent="0">
              <a:buNone/>
              <a:defRPr sz="4107"/>
            </a:lvl2pPr>
            <a:lvl3pPr marL="1341150" indent="0">
              <a:buNone/>
              <a:defRPr sz="3520"/>
            </a:lvl3pPr>
            <a:lvl4pPr marL="2011726" indent="0">
              <a:buNone/>
              <a:defRPr sz="2933"/>
            </a:lvl4pPr>
            <a:lvl5pPr marL="2682301" indent="0">
              <a:buNone/>
              <a:defRPr sz="2933"/>
            </a:lvl5pPr>
            <a:lvl6pPr marL="3352876" indent="0">
              <a:buNone/>
              <a:defRPr sz="2933"/>
            </a:lvl6pPr>
            <a:lvl7pPr marL="4023451" indent="0">
              <a:buNone/>
              <a:defRPr sz="2933"/>
            </a:lvl7pPr>
            <a:lvl8pPr marL="4694027" indent="0">
              <a:buNone/>
              <a:defRPr sz="2933"/>
            </a:lvl8pPr>
            <a:lvl9pPr marL="5364602" indent="0">
              <a:buNone/>
              <a:defRPr sz="29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730" y="3017520"/>
            <a:ext cx="5013603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0287C-8F1A-4E3B-A440-293AA0AF739A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DDE4-DCD4-4748-82B8-88A75694C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31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8705" y="535519"/>
            <a:ext cx="1340739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8705" y="2677584"/>
            <a:ext cx="1340739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8705" y="9322649"/>
            <a:ext cx="349758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0287C-8F1A-4E3B-A440-293AA0AF739A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9215" y="9322649"/>
            <a:ext cx="524637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8515" y="9322649"/>
            <a:ext cx="349758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ADDE4-DCD4-4748-82B8-88A75694C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77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41150" rtl="0" eaLnBrk="1" latinLnBrk="0" hangingPunct="1">
        <a:lnSpc>
          <a:spcPct val="90000"/>
        </a:lnSpc>
        <a:spcBef>
          <a:spcPct val="0"/>
        </a:spcBef>
        <a:buNone/>
        <a:defRPr sz="64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5288" indent="-335288" algn="l" defTabSz="1341150" rtl="0" eaLnBrk="1" latinLnBrk="0" hangingPunct="1">
        <a:lnSpc>
          <a:spcPct val="90000"/>
        </a:lnSpc>
        <a:spcBef>
          <a:spcPts val="1467"/>
        </a:spcBef>
        <a:buFont typeface="Arial" panose="020B0604020202020204" pitchFamily="34" charset="0"/>
        <a:buChar char="•"/>
        <a:defRPr sz="4107" kern="1200">
          <a:solidFill>
            <a:schemeClr val="tx1"/>
          </a:solidFill>
          <a:latin typeface="+mn-lt"/>
          <a:ea typeface="+mn-ea"/>
          <a:cs typeface="+mn-cs"/>
        </a:defRPr>
      </a:lvl1pPr>
      <a:lvl2pPr marL="1005863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3520" kern="1200">
          <a:solidFill>
            <a:schemeClr val="tx1"/>
          </a:solidFill>
          <a:latin typeface="+mn-lt"/>
          <a:ea typeface="+mn-ea"/>
          <a:cs typeface="+mn-cs"/>
        </a:defRPr>
      </a:lvl2pPr>
      <a:lvl3pPr marL="1676438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933" kern="1200">
          <a:solidFill>
            <a:schemeClr val="tx1"/>
          </a:solidFill>
          <a:latin typeface="+mn-lt"/>
          <a:ea typeface="+mn-ea"/>
          <a:cs typeface="+mn-cs"/>
        </a:defRPr>
      </a:lvl3pPr>
      <a:lvl4pPr marL="2347013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301758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68816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35873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502931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699890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70575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34115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201172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68230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7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02345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694027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364602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5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588"/>
            <a:ext cx="15544800" cy="101869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BBE526-64F8-4024-B5FF-9D080C1A8CDE}"/>
              </a:ext>
            </a:extLst>
          </p:cNvPr>
          <p:cNvSpPr txBox="1">
            <a:spLocks noChangeAspect="1"/>
          </p:cNvSpPr>
          <p:nvPr/>
        </p:nvSpPr>
        <p:spPr>
          <a:xfrm>
            <a:off x="0" y="-139407"/>
            <a:ext cx="15533469" cy="1754326"/>
          </a:xfrm>
          <a:prstGeom prst="rect">
            <a:avLst/>
          </a:prstGeom>
          <a:solidFill>
            <a:srgbClr val="000000">
              <a:alpha val="56078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Gill Sans MT" panose="020B0502020104020203" pitchFamily="34" charset="0"/>
                <a:ea typeface="Avenir Book" charset="0"/>
                <a:cs typeface="Avenir Book" charset="0"/>
              </a:rPr>
              <a:t>The Arecibo Observatory: 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Gill Sans MT" panose="020B0502020104020203" pitchFamily="34" charset="0"/>
                <a:ea typeface="Avenir Book" charset="0"/>
                <a:cs typeface="Avenir Book" charset="0"/>
              </a:rPr>
              <a:t>Exploring Space from Puerto Rico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58CD98-61AD-4AF1-8481-434B7DA43BA9}"/>
              </a:ext>
            </a:extLst>
          </p:cNvPr>
          <p:cNvSpPr txBox="1"/>
          <p:nvPr/>
        </p:nvSpPr>
        <p:spPr>
          <a:xfrm>
            <a:off x="0" y="1487837"/>
            <a:ext cx="15544799" cy="8570562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square" rtlCol="0">
            <a:spAutoFit/>
          </a:bodyPr>
          <a:lstStyle/>
          <a:p>
            <a:pPr algn="r"/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Light ITC" panose="020B0402030504020804" pitchFamily="34" charset="0"/>
              <a:ea typeface="Avenir Book" charset="0"/>
              <a:cs typeface="Avenir Book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3E1844-F9E1-4319-A5DA-BC16C53BB01D}"/>
              </a:ext>
            </a:extLst>
          </p:cNvPr>
          <p:cNvSpPr txBox="1"/>
          <p:nvPr/>
        </p:nvSpPr>
        <p:spPr>
          <a:xfrm>
            <a:off x="7413040" y="7295639"/>
            <a:ext cx="78104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Eras Medium ITC" panose="020B0602030504020804" pitchFamily="34" charset="0"/>
                <a:ea typeface="Avenir Book" charset="0"/>
                <a:cs typeface="Avenir Book" charset="0"/>
              </a:rPr>
              <a:t>Dr. </a:t>
            </a:r>
            <a:r>
              <a:rPr lang="en-US" sz="2000" dirty="0" err="1">
                <a:latin typeface="Eras Medium ITC" panose="020B0602030504020804" pitchFamily="34" charset="0"/>
                <a:ea typeface="Avenir Book" charset="0"/>
                <a:cs typeface="Avenir Book" charset="0"/>
              </a:rPr>
              <a:t>Pacini</a:t>
            </a:r>
            <a:r>
              <a:rPr lang="en-US" sz="2000" dirty="0">
                <a:latin typeface="Eras Medium ITC" panose="020B0602030504020804" pitchFamily="34" charset="0"/>
                <a:ea typeface="Avenir Book" charset="0"/>
                <a:cs typeface="Avenir Book" charset="0"/>
              </a:rPr>
              <a:t> is a Brazilian Space Physicist who moved to Puerto Rico to investigate the Sun and the Earth’s atmosphere using the Arecibo Observatory, the world’s most sensitive radar and largest-aperture telescope for astrophysical, planetary, and atmospheric studies. The lecture will include an overview of the history and status of Puerto Rico’s most famous scientific facility. Dr. </a:t>
            </a:r>
            <a:r>
              <a:rPr lang="en-US" sz="2000" dirty="0" err="1">
                <a:latin typeface="Eras Medium ITC" panose="020B0602030504020804" pitchFamily="34" charset="0"/>
                <a:ea typeface="Avenir Book" charset="0"/>
                <a:cs typeface="Avenir Book" charset="0"/>
              </a:rPr>
              <a:t>Pacini</a:t>
            </a:r>
            <a:r>
              <a:rPr lang="en-US" sz="2000" dirty="0">
                <a:latin typeface="Eras Medium ITC" panose="020B0602030504020804" pitchFamily="34" charset="0"/>
                <a:ea typeface="Avenir Book" charset="0"/>
                <a:cs typeface="Avenir Book" charset="0"/>
              </a:rPr>
              <a:t> will also discuss future opportunities for interdisciplinary research studies at the Arecibo Observatory and introduce the NEW Arecibo message.</a:t>
            </a:r>
          </a:p>
        </p:txBody>
      </p:sp>
      <p:pic>
        <p:nvPicPr>
          <p:cNvPr id="13" name="Picture 12" descr="A person smiling for the camera&#10;&#10;Description generated with very high confidence">
            <a:extLst>
              <a:ext uri="{FF2B5EF4-FFF2-40B4-BE49-F238E27FC236}">
                <a16:creationId xmlns:a16="http://schemas.microsoft.com/office/drawing/2014/main" id="{B37C96B1-A978-4C24-A4CE-5C5C7B22CA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0126" y="5380020"/>
            <a:ext cx="1893649" cy="18936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93160" y="8935784"/>
            <a:ext cx="6400800" cy="91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136" y="2240516"/>
            <a:ext cx="5533030" cy="669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  <a:ea typeface="Avenir Book" charset="0"/>
                <a:cs typeface="Avenir Book" charset="0"/>
              </a:rPr>
              <a:t>Public lecture by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Avenir Book" charset="0"/>
                <a:cs typeface="Avenir Book" charset="0"/>
              </a:rPr>
              <a:t> </a:t>
            </a:r>
          </a:p>
          <a:p>
            <a:pPr algn="r">
              <a:lnSpc>
                <a:spcPct val="150000"/>
              </a:lnSpc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  <a:ea typeface="Avenir Book" charset="0"/>
                <a:cs typeface="Avenir Book" charset="0"/>
              </a:rPr>
              <a:t>Dr. Alessandra Abe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  <a:ea typeface="Avenir Book" charset="0"/>
                <a:cs typeface="Avenir Book" charset="0"/>
              </a:rPr>
              <a:t>Pacini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  <a:ea typeface="Avenir Book" charset="0"/>
                <a:cs typeface="Avenir Book" charset="0"/>
              </a:rPr>
              <a:t> </a:t>
            </a:r>
          </a:p>
          <a:p>
            <a:pPr algn="r"/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  <a:ea typeface="Avenir Book" charset="0"/>
                <a:cs typeface="Avenir Book" charset="0"/>
              </a:rPr>
              <a:t>Scientist at the Arecibo Observatory </a:t>
            </a:r>
          </a:p>
          <a:p>
            <a:pPr algn="r"/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  <a:ea typeface="Avenir Book" charset="0"/>
                <a:cs typeface="Avenir Book" charset="0"/>
              </a:rPr>
              <a:t>Space and Atmospheric Sciences</a:t>
            </a:r>
          </a:p>
          <a:p>
            <a:pPr algn="r"/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  <a:ea typeface="Avenir Book" charset="0"/>
                <a:cs typeface="Avenir Book" charset="0"/>
              </a:rPr>
              <a:t>(Florida Space Institute – </a:t>
            </a:r>
          </a:p>
          <a:p>
            <a:pPr algn="r"/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  <a:ea typeface="Avenir Book" charset="0"/>
                <a:cs typeface="Avenir Book" charset="0"/>
              </a:rPr>
              <a:t>University of Central Florida)</a:t>
            </a:r>
          </a:p>
          <a:p>
            <a:pPr algn="r"/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Light ITC" panose="020B0402030504020804" pitchFamily="34" charset="0"/>
              <a:ea typeface="Avenir Book" charset="0"/>
              <a:cs typeface="Avenir Book" charset="0"/>
            </a:endParaRPr>
          </a:p>
          <a:p>
            <a:pPr algn="r"/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Light ITC" panose="020B0402030504020804" pitchFamily="34" charset="0"/>
              <a:ea typeface="Avenir Book" charset="0"/>
              <a:cs typeface="Avenir Book" charset="0"/>
            </a:endParaRP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Avenir Book" charset="0"/>
                <a:cs typeface="Avenir Book" charset="0"/>
              </a:rPr>
              <a:t>CTEQ School</a:t>
            </a: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Avenir Book" charset="0"/>
                <a:cs typeface="Avenir Book" charset="0"/>
              </a:rPr>
              <a:t>Monday - June 25, 2018 </a:t>
            </a:r>
          </a:p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Avenir Book" charset="0"/>
                <a:cs typeface="Avenir Book" charset="0"/>
              </a:rPr>
              <a:t>7:30 – 9:00 PM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ea typeface="Avenir Book" charset="0"/>
              <a:cs typeface="Avenir Book" charset="0"/>
            </a:endParaRPr>
          </a:p>
          <a:p>
            <a:pPr algn="ctr"/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Avenir Book" charset="0"/>
                <a:cs typeface="Avenir Book" charset="0"/>
              </a:rPr>
              <a:t>Anfiteatro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Avenir Book" charset="0"/>
                <a:cs typeface="Avenir Book" charset="0"/>
              </a:rPr>
              <a:t> de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Avenir Book" charset="0"/>
                <a:cs typeface="Avenir Book" charset="0"/>
              </a:rPr>
              <a:t>Enfermería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ea typeface="Avenir Book" charset="0"/>
              <a:cs typeface="Avenir Book" charset="0"/>
            </a:endParaRPr>
          </a:p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Avenir Book" charset="0"/>
                <a:cs typeface="Avenir Book" charset="0"/>
              </a:rPr>
              <a:t>Universidad de Puerto Rico-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Avenir Book" charset="0"/>
                <a:cs typeface="Avenir Book" charset="0"/>
              </a:rPr>
              <a:t>Mayagüez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ea typeface="Avenir Book" charset="0"/>
              <a:cs typeface="Avenir Book" charset="0"/>
            </a:endParaRPr>
          </a:p>
          <a:p>
            <a:pPr algn="r"/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Light ITC" panose="020B0402030504020804" pitchFamily="34" charset="0"/>
              <a:ea typeface="Avenir Book" charset="0"/>
              <a:cs typeface="Avenir Book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89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</TotalTime>
  <Words>140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Avenir Book</vt:lpstr>
      <vt:lpstr>Calibri</vt:lpstr>
      <vt:lpstr>Calibri Light</vt:lpstr>
      <vt:lpstr>Eras Light ITC</vt:lpstr>
      <vt:lpstr>Eras Medium ITC</vt:lpstr>
      <vt:lpstr>Gill Sans MT</vt:lpstr>
      <vt:lpstr>Office Theme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Pablo Llerandi Roman</dc:creator>
  <cp:lastModifiedBy>Nadolsky, Pavel</cp:lastModifiedBy>
  <cp:revision>24</cp:revision>
  <cp:lastPrinted>2018-06-08T17:46:57Z</cp:lastPrinted>
  <dcterms:created xsi:type="dcterms:W3CDTF">2018-06-08T13:44:58Z</dcterms:created>
  <dcterms:modified xsi:type="dcterms:W3CDTF">2018-06-21T01:35:50Z</dcterms:modified>
</cp:coreProperties>
</file>