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9" r:id="rId1"/>
  </p:sldMasterIdLst>
  <p:notesMasterIdLst>
    <p:notesMasterId r:id="rId53"/>
  </p:notesMasterIdLst>
  <p:sldIdLst>
    <p:sldId id="256" r:id="rId2"/>
    <p:sldId id="305" r:id="rId3"/>
    <p:sldId id="383" r:id="rId4"/>
    <p:sldId id="303" r:id="rId5"/>
    <p:sldId id="308" r:id="rId6"/>
    <p:sldId id="382" r:id="rId7"/>
    <p:sldId id="323" r:id="rId8"/>
    <p:sldId id="318" r:id="rId9"/>
    <p:sldId id="322" r:id="rId10"/>
    <p:sldId id="357" r:id="rId11"/>
    <p:sldId id="3940" r:id="rId12"/>
    <p:sldId id="358" r:id="rId13"/>
    <p:sldId id="359" r:id="rId14"/>
    <p:sldId id="324" r:id="rId15"/>
    <p:sldId id="360" r:id="rId16"/>
    <p:sldId id="361" r:id="rId17"/>
    <p:sldId id="363" r:id="rId18"/>
    <p:sldId id="364" r:id="rId19"/>
    <p:sldId id="325" r:id="rId20"/>
    <p:sldId id="345" r:id="rId21"/>
    <p:sldId id="258" r:id="rId22"/>
    <p:sldId id="365" r:id="rId23"/>
    <p:sldId id="366" r:id="rId24"/>
    <p:sldId id="384" r:id="rId25"/>
    <p:sldId id="389" r:id="rId26"/>
    <p:sldId id="390" r:id="rId27"/>
    <p:sldId id="394" r:id="rId28"/>
    <p:sldId id="393" r:id="rId29"/>
    <p:sldId id="395" r:id="rId30"/>
    <p:sldId id="396" r:id="rId31"/>
    <p:sldId id="3677" r:id="rId32"/>
    <p:sldId id="385" r:id="rId33"/>
    <p:sldId id="327" r:id="rId34"/>
    <p:sldId id="3935" r:id="rId35"/>
    <p:sldId id="3938" r:id="rId36"/>
    <p:sldId id="3939" r:id="rId37"/>
    <p:sldId id="3937" r:id="rId38"/>
    <p:sldId id="3936" r:id="rId39"/>
    <p:sldId id="329" r:id="rId40"/>
    <p:sldId id="328" r:id="rId41"/>
    <p:sldId id="399" r:id="rId42"/>
    <p:sldId id="397" r:id="rId43"/>
    <p:sldId id="398" r:id="rId44"/>
    <p:sldId id="326" r:id="rId45"/>
    <p:sldId id="3934" r:id="rId46"/>
    <p:sldId id="386" r:id="rId47"/>
    <p:sldId id="290" r:id="rId48"/>
    <p:sldId id="319" r:id="rId49"/>
    <p:sldId id="3941" r:id="rId50"/>
    <p:sldId id="288" r:id="rId51"/>
    <p:sldId id="301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804"/>
    <p:restoredTop sz="92747"/>
  </p:normalViewPr>
  <p:slideViewPr>
    <p:cSldViewPr snapToGrid="0" snapToObjects="1">
      <p:cViewPr varScale="1">
        <p:scale>
          <a:sx n="73" d="100"/>
          <a:sy n="73" d="100"/>
        </p:scale>
        <p:origin x="23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B3420-7AC8-8A46-9EB6-4B33D996F383}" type="datetimeFigureOut">
              <a:rPr lang="en-US" smtClean="0"/>
              <a:t>6/19/18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04EDE-7CFB-4942-B602-CE310E3E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8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4EDE-7CFB-4942-B602-CE310E3E30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4EDE-7CFB-4942-B602-CE310E3E30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10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100x L </a:t>
            </a:r>
            <a:r>
              <a:rPr lang="en-US" dirty="0" err="1"/>
              <a:t>Tevatron</a:t>
            </a:r>
            <a:endParaRPr lang="en-US" dirty="0"/>
          </a:p>
          <a:p>
            <a:endParaRPr lang="en-US" dirty="0"/>
          </a:p>
          <a:p>
            <a:r>
              <a:rPr lang="en-US" dirty="0"/>
              <a:t>S  </a:t>
            </a:r>
            <a:r>
              <a:rPr lang="en-US" dirty="0" err="1">
                <a:sym typeface="Wingdings"/>
              </a:rPr>
              <a:t></a:t>
            </a:r>
            <a:r>
              <a:rPr lang="en-US" dirty="0">
                <a:sym typeface="Wingdings"/>
              </a:rPr>
              <a:t> higher masses, hotter QGP</a:t>
            </a:r>
          </a:p>
          <a:p>
            <a:r>
              <a:rPr lang="en-US" dirty="0">
                <a:sym typeface="Wingdings"/>
              </a:rPr>
              <a:t>L </a:t>
            </a:r>
            <a:r>
              <a:rPr lang="en-US" dirty="0" err="1">
                <a:sym typeface="Wingdings"/>
              </a:rPr>
              <a:t></a:t>
            </a:r>
            <a:r>
              <a:rPr lang="en-US" dirty="0">
                <a:sym typeface="Wingdings"/>
              </a:rPr>
              <a:t>  smaller</a:t>
            </a:r>
            <a:r>
              <a:rPr lang="en-US" baseline="0" dirty="0">
                <a:sym typeface="Wingdings"/>
              </a:rPr>
              <a:t> cross section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65342-A2C7-A048-8EC2-C85D0F2DB6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89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hangingPunct="1"/>
            <a:fld id="{3A039F25-C5D6-734A-BD55-A99554B699D3}" type="slidenum">
              <a:rPr lang="es-ES">
                <a:latin typeface="Arial" charset="0"/>
                <a:ea typeface="Arial" charset="0"/>
                <a:cs typeface="Arial" charset="0"/>
              </a:rPr>
              <a:pPr hangingPunct="1"/>
              <a:t>10</a:t>
            </a:fld>
            <a:endParaRPr lang="es-E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936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4EDE-7CFB-4942-B602-CE310E3E30E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37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902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12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7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60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82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1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24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0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01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2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4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png"/><Relationship Id="rId4" Type="http://schemas.openxmlformats.org/officeDocument/2006/relationships/image" Target="../media/image10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8.(null)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41F18803-BE79-4916-AE6B-5DE238B36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110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0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197" y="643467"/>
            <a:ext cx="2604982" cy="2624667"/>
          </a:xfrm>
          <a:prstGeom prst="rect">
            <a:avLst/>
          </a:prstGeom>
        </p:spPr>
      </p:pic>
      <p:sp>
        <p:nvSpPr>
          <p:cNvPr id="15" name="Freeform 18">
            <a:extLst>
              <a:ext uri="{FF2B5EF4-FFF2-40B4-BE49-F238E27FC236}">
                <a16:creationId xmlns:a16="http://schemas.microsoft.com/office/drawing/2014/main" id="{C15229F3-7A2E-4558-98FE-7A5F69409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683319"/>
            <a:ext cx="651687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1BF73-6CA2-894E-931F-DCE28B335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49" y="3787273"/>
            <a:ext cx="4040717" cy="223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45810"/>
            <a:ext cx="6413500" cy="1355750"/>
          </a:xfrm>
        </p:spPr>
        <p:txBody>
          <a:bodyPr>
            <a:normAutofit/>
          </a:bodyPr>
          <a:lstStyle/>
          <a:p>
            <a:pPr algn="l"/>
            <a:r>
              <a:rPr lang="en-US" sz="4600" dirty="0"/>
              <a:t>Top, </a:t>
            </a:r>
            <a:r>
              <a:rPr lang="en-US" sz="4600" dirty="0" err="1"/>
              <a:t>ElectroWeak</a:t>
            </a:r>
            <a:r>
              <a:rPr lang="en-US" sz="4600" dirty="0"/>
              <a:t> and QCD at the LHC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8516"/>
            <a:ext cx="5930900" cy="911117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7030A0"/>
                </a:solidFill>
              </a:rPr>
              <a:t>MAYDA M. VELASCO</a:t>
            </a:r>
          </a:p>
          <a:p>
            <a:pPr algn="l"/>
            <a:r>
              <a:rPr lang="en-US" sz="2000" dirty="0">
                <a:solidFill>
                  <a:srgbClr val="7030A0"/>
                </a:solidFill>
              </a:rPr>
              <a:t>NORTHWESTERN UNIVERSITY &amp; COFI INSTITUTE</a:t>
            </a:r>
          </a:p>
          <a:p>
            <a:pPr algn="l"/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29548" y="6356350"/>
            <a:ext cx="266991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6/20/17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17798" y="6356350"/>
            <a:ext cx="73600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33D0FB-3D86-0947-8688-64DC5D48EE7D}"/>
              </a:ext>
            </a:extLst>
          </p:cNvPr>
          <p:cNvSpPr txBox="1"/>
          <p:nvPr/>
        </p:nvSpPr>
        <p:spPr>
          <a:xfrm>
            <a:off x="126124" y="184796"/>
            <a:ext cx="1717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Lecture #1</a:t>
            </a:r>
          </a:p>
        </p:txBody>
      </p:sp>
    </p:spTree>
    <p:extLst>
      <p:ext uri="{BB962C8B-B14F-4D97-AF65-F5344CB8AC3E}">
        <p14:creationId xmlns:p14="http://schemas.microsoft.com/office/powerpoint/2010/main" val="1442653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712017_04-A4-at-144-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770" y="161927"/>
            <a:ext cx="10881122" cy="67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10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2094" y="2398713"/>
            <a:ext cx="4643438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040663" y="321470"/>
            <a:ext cx="18497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CMS</a:t>
            </a:r>
          </a:p>
          <a:p>
            <a:r>
              <a:rPr lang="en-US" sz="28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Transverse </a:t>
            </a:r>
          </a:p>
          <a:p>
            <a:r>
              <a:rPr lang="en-US" sz="28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view</a:t>
            </a:r>
          </a:p>
        </p:txBody>
      </p:sp>
      <p:pic>
        <p:nvPicPr>
          <p:cNvPr id="10" name="Picture 9" descr="Untitled 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00" y="714027"/>
            <a:ext cx="4622800" cy="5685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B754F-C49E-DF44-AD79-9640486E9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701" y="2248758"/>
            <a:ext cx="5563190" cy="4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60" y="60960"/>
            <a:ext cx="10327026" cy="673123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" y="6356350"/>
            <a:ext cx="2743200" cy="365125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6/20/17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1800" y="6356350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50473" y="5791200"/>
            <a:ext cx="942109" cy="36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8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FE08C8-D730-7F44-82B1-AE961ED0B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65" y="0"/>
            <a:ext cx="7485060" cy="226574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18B17E0-3B45-9B4B-9CE8-D8FD76B0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344" y="375860"/>
            <a:ext cx="4216879" cy="1325563"/>
          </a:xfrm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Proton – Proton 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Collisions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758F8-8091-054D-916A-37ACFF32F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07" y="3825206"/>
            <a:ext cx="3263900" cy="1219200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1D10B6-5E44-034A-8EB8-379061D55713}"/>
              </a:ext>
            </a:extLst>
          </p:cNvPr>
          <p:cNvCxnSpPr>
            <a:cxnSpLocks/>
          </p:cNvCxnSpPr>
          <p:nvPr/>
        </p:nvCxnSpPr>
        <p:spPr>
          <a:xfrm flipH="1">
            <a:off x="2415457" y="2610477"/>
            <a:ext cx="1017917" cy="8771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CB1D3BA-609A-054D-B187-03CE62C2D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98" y="5381965"/>
            <a:ext cx="2527300" cy="584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8B88F2-AD20-2B4F-BE5C-B83A93252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21" y="1849120"/>
            <a:ext cx="6656115" cy="467691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F10A1447-08B2-A646-A758-EEB187901115}"/>
              </a:ext>
            </a:extLst>
          </p:cNvPr>
          <p:cNvSpPr/>
          <p:nvPr/>
        </p:nvSpPr>
        <p:spPr>
          <a:xfrm>
            <a:off x="8351855" y="1849120"/>
            <a:ext cx="1604093" cy="9471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13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5E10EE-A93D-4140-A3C5-D343919B5380}"/>
              </a:ext>
            </a:extLst>
          </p:cNvPr>
          <p:cNvSpPr txBox="1"/>
          <p:nvPr/>
        </p:nvSpPr>
        <p:spPr>
          <a:xfrm>
            <a:off x="4450080" y="45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30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51CC5A-9BFC-1C4C-89A2-0263B125E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684" y="34506"/>
            <a:ext cx="5010509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Many Hard Processes</a:t>
            </a:r>
          </a:p>
        </p:txBody>
      </p:sp>
      <p:pic>
        <p:nvPicPr>
          <p:cNvPr id="6" name="Espace réservé du contenu 3" descr="Screen Shot 2016-04-27 at 15.18.05.png">
            <a:extLst>
              <a:ext uri="{FF2B5EF4-FFF2-40B4-BE49-F238E27FC236}">
                <a16:creationId xmlns:a16="http://schemas.microsoft.com/office/drawing/2014/main" id="{75E8FE9F-87F4-4548-93AB-C02E621E0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3363" y="1500910"/>
            <a:ext cx="6814001" cy="41641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6CB795-6DF2-C44B-9E52-40F39B569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129" y="154316"/>
            <a:ext cx="4872264" cy="67036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BC5D61-B670-3045-A764-B889F85DB369}"/>
              </a:ext>
            </a:extLst>
          </p:cNvPr>
          <p:cNvSpPr txBox="1"/>
          <p:nvPr/>
        </p:nvSpPr>
        <p:spPr>
          <a:xfrm>
            <a:off x="1218178" y="5934973"/>
            <a:ext cx="536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 =</a:t>
            </a:r>
            <a:r>
              <a:rPr lang="en-US" sz="2800" dirty="0">
                <a:solidFill>
                  <a:srgbClr val="0070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L </a:t>
            </a:r>
            <a:r>
              <a:rPr lang="en-US" sz="2800" dirty="0">
                <a:solidFill>
                  <a:srgbClr val="0070C0"/>
                </a:solidFill>
                <a:latin typeface="Symbol" pitchFamily="2" charset="2"/>
              </a:rPr>
              <a:t>s </a:t>
            </a:r>
            <a:r>
              <a:rPr lang="en-US" sz="2800" dirty="0">
                <a:solidFill>
                  <a:srgbClr val="0070C0"/>
                </a:solidFill>
              </a:rPr>
              <a:t> (acceptance) x (efficiency)</a:t>
            </a:r>
          </a:p>
        </p:txBody>
      </p:sp>
    </p:spTree>
    <p:extLst>
      <p:ext uri="{BB962C8B-B14F-4D97-AF65-F5344CB8AC3E}">
        <p14:creationId xmlns:p14="http://schemas.microsoft.com/office/powerpoint/2010/main" val="4122368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4" y="4840014"/>
            <a:ext cx="5952578" cy="2544053"/>
          </a:xfr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199" y="818173"/>
            <a:ext cx="7951892" cy="61186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6089" y="163848"/>
            <a:ext cx="8105943" cy="190707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000" dirty="0"/>
              <a:t>LHC: For “hard” processes strong Interactions is directly between quarks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3129" y="6356350"/>
            <a:ext cx="2743200" cy="365125"/>
          </a:xfrm>
        </p:spPr>
        <p:txBody>
          <a:bodyPr/>
          <a:lstStyle/>
          <a:p>
            <a:fld id="{D5908317-8C7E-3F45-A2AB-4955D084FD39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8" y="2258481"/>
            <a:ext cx="2980857" cy="25813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060" y="320570"/>
            <a:ext cx="36799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Low energy</a:t>
            </a:r>
          </a:p>
          <a:p>
            <a:pPr algn="ctr"/>
            <a:r>
              <a:rPr lang="en-US" sz="3200" dirty="0">
                <a:latin typeface="+mj-lt"/>
              </a:rPr>
              <a:t>NUCLEON-NUCLEON </a:t>
            </a:r>
          </a:p>
          <a:p>
            <a:pPr algn="ctr"/>
            <a:r>
              <a:rPr lang="en-US" sz="3200" dirty="0">
                <a:latin typeface="+mj-lt"/>
              </a:rPr>
              <a:t>INTERACTIONS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735544"/>
            <a:ext cx="6810233" cy="648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868057" y="0"/>
            <a:ext cx="0" cy="70013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81854" y="1803066"/>
            <a:ext cx="203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valence  quarks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1" y="2348060"/>
            <a:ext cx="2478556" cy="2386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E43571-F669-624E-A26B-8F9B66EBC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76" y="1784532"/>
            <a:ext cx="4586995" cy="32171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8ED5EA-6827-E048-8DA1-8B657C94D65B}"/>
              </a:ext>
            </a:extLst>
          </p:cNvPr>
          <p:cNvSpPr/>
          <p:nvPr/>
        </p:nvSpPr>
        <p:spPr>
          <a:xfrm>
            <a:off x="9002112" y="4288232"/>
            <a:ext cx="2412124" cy="2430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1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B35F6-C24C-2349-A961-15E3FF001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63" y="655569"/>
            <a:ext cx="4071669" cy="2755823"/>
          </a:xfrm>
        </p:spPr>
        <p:txBody>
          <a:bodyPr>
            <a:normAutofit fontScale="90000"/>
          </a:bodyPr>
          <a:lstStyle/>
          <a:p>
            <a:r>
              <a:rPr lang="en-US" dirty="0"/>
              <a:t>Few comments </a:t>
            </a:r>
            <a:br>
              <a:rPr lang="en-US" dirty="0"/>
            </a:br>
            <a:r>
              <a:rPr lang="en-US" dirty="0"/>
              <a:t>on QCD relevant when discussion hard scattering processes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36054-CF26-7045-8FD5-246FF06F8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330" y="344130"/>
            <a:ext cx="7374146" cy="322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7FE3F3-E590-C24C-99B2-50AE5345F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1" y="3728468"/>
            <a:ext cx="5400136" cy="29930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8B0AE9-7061-C04E-9AA4-8246A907B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116" y="3728468"/>
            <a:ext cx="6428860" cy="299300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06278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DC4F2-95E5-DE46-88C2-623B4E98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 the LHC we need to have under control both the soft (underlying event) &amp; hard QCD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CE3741-E994-E346-BC4D-834D8F346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94A06-90A3-604B-9807-7B763D4D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38802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AB542-9351-AC49-8234-F593A7897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03" y="1690688"/>
            <a:ext cx="9146409" cy="4976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D3AA3F-B828-BD47-BCFB-F425DFB29719}"/>
              </a:ext>
            </a:extLst>
          </p:cNvPr>
          <p:cNvSpPr txBox="1"/>
          <p:nvPr/>
        </p:nvSpPr>
        <p:spPr>
          <a:xfrm rot="17351340">
            <a:off x="-1161212" y="3700354"/>
            <a:ext cx="4366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Will talk more about underlying event when </a:t>
            </a:r>
          </a:p>
          <a:p>
            <a:r>
              <a:rPr lang="en-US" dirty="0">
                <a:solidFill>
                  <a:srgbClr val="FF0000"/>
                </a:solidFill>
              </a:rPr>
              <a:t>we discuss top-quark</a:t>
            </a:r>
          </a:p>
        </p:txBody>
      </p:sp>
    </p:spTree>
    <p:extLst>
      <p:ext uri="{BB962C8B-B14F-4D97-AF65-F5344CB8AC3E}">
        <p14:creationId xmlns:p14="http://schemas.microsoft.com/office/powerpoint/2010/main" val="2838453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7FF6EE-7E70-4A45-B8AE-576AC785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0" y="331073"/>
            <a:ext cx="4698124" cy="2107477"/>
          </a:xfrm>
        </p:spPr>
        <p:txBody>
          <a:bodyPr>
            <a:noAutofit/>
          </a:bodyPr>
          <a:lstStyle/>
          <a:p>
            <a:r>
              <a:rPr lang="en-US" dirty="0"/>
              <a:t>Before we continue…The hard processes very often produce jets. We are continuously improving our jet reconstruction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7B8E36-09CB-894D-A2DA-BCD5AE42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9140B-052A-8D43-92CC-89485345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4DD06D-EB45-D14D-BA80-5078C53F1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0" y="2710321"/>
            <a:ext cx="5966428" cy="36460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1E4603-8829-D64A-B934-987A149CE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784" y="457200"/>
            <a:ext cx="6743927" cy="210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4BA093-5F4F-7146-A3D3-448F8A17F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700" y="3950630"/>
            <a:ext cx="5142542" cy="214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79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FBA232-5ECB-524C-8A58-06667F9F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56" y="254765"/>
            <a:ext cx="4096407" cy="1325563"/>
          </a:xfrm>
        </p:spPr>
        <p:txBody>
          <a:bodyPr/>
          <a:lstStyle/>
          <a:p>
            <a:r>
              <a:rPr lang="en-US" i="1" dirty="0"/>
              <a:t>Identifying quark </a:t>
            </a:r>
            <a:br>
              <a:rPr lang="en-US" i="1" dirty="0"/>
            </a:br>
            <a:r>
              <a:rPr lang="en-US" i="1" dirty="0"/>
              <a:t>and gluon jets 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7291785-75D7-F148-A2B7-D7984E0111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5294" y="1825625"/>
            <a:ext cx="4247958" cy="4351338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7F37F07-FEE0-114D-A203-6E9C734BAA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04847" y="788280"/>
            <a:ext cx="4901992" cy="5672466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966C5-56BE-EC48-8F07-4AC0B11D1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51EF0-2067-5C4C-A43E-25481B88A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269" y="6356350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8404CC-E0A1-164A-81F5-04D571688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071" y="126128"/>
            <a:ext cx="2694034" cy="18249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F4EB72-0E88-394A-B3C1-E09304D77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265" y="2855751"/>
            <a:ext cx="2923840" cy="311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65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46E77E-4AB7-B042-886B-5F1B10E37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320" y="670196"/>
            <a:ext cx="6096000" cy="3517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6C354-B7E2-9D4A-B256-053488F78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07" y="-261368"/>
            <a:ext cx="10515600" cy="1325563"/>
          </a:xfrm>
        </p:spPr>
        <p:txBody>
          <a:bodyPr/>
          <a:lstStyle/>
          <a:p>
            <a:r>
              <a:rPr lang="en-US" dirty="0"/>
              <a:t>LHC Hostile environment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FBEFD-BC12-2E4C-871D-2437F4BFE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368A9-83EA-194F-AE7D-C9F2D79D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63C17-251D-E04C-B266-4F39C26A3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72" y="177512"/>
            <a:ext cx="2467831" cy="1773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55C779-EBA8-C145-A616-1FB502434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07" y="854075"/>
            <a:ext cx="5613400" cy="586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60A6BB-BAED-1146-B8D1-5E033FEB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9379" y="4254500"/>
            <a:ext cx="3594100" cy="260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AE20A0-16FE-EA41-846D-C1573584F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9807" y="4194417"/>
            <a:ext cx="1989080" cy="25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1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11/8/17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itle 7"/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6099819" y="340072"/>
                <a:ext cx="5995948" cy="5970458"/>
              </a:xfrm>
            </p:spPr>
            <p:txBody>
              <a:bodyPr>
                <a:noAutofit/>
              </a:bodyPr>
              <a:lstStyle/>
              <a:p>
                <a:r>
                  <a:rPr lang="en-US" sz="3600" dirty="0"/>
                  <a:t>50 year anniversary of the Standard Model </a:t>
                </a:r>
                <a:r>
                  <a:rPr lang="en-US" sz="3600" baseline="30000" dirty="0"/>
                  <a:t>[1]</a:t>
                </a:r>
                <a:br>
                  <a:rPr lang="is-IS" sz="3600" dirty="0"/>
                </a:br>
                <a:br>
                  <a:rPr lang="is-IS" sz="3600" dirty="0"/>
                </a:br>
                <a:r>
                  <a:rPr lang="en-US" sz="3600" dirty="0">
                    <a:sym typeface="Wingdings"/>
                  </a:rPr>
                  <a:t>Today: focus on Electroweak </a:t>
                </a:r>
                <a:r>
                  <a:rPr lang="en-US" sz="3600" dirty="0">
                    <a:solidFill>
                      <a:srgbClr val="FF0000"/>
                    </a:solidFill>
                    <a:sym typeface="Wingdings"/>
                  </a:rPr>
                  <a:t>Interactions: </a:t>
                </a:r>
                <a:r>
                  <a:rPr lang="en-US" sz="3600" dirty="0">
                    <a:solidFill>
                      <a:srgbClr val="FF0000"/>
                    </a:solidFill>
                    <a:latin typeface="Symbol" charset="2"/>
                    <a:ea typeface="Symbol" charset="2"/>
                    <a:cs typeface="Symbol" charset="2"/>
                    <a:sym typeface="Wingdings"/>
                  </a:rPr>
                  <a:t>g</a:t>
                </a:r>
                <a:r>
                  <a:rPr lang="en-US" sz="3600" baseline="30000" dirty="0">
                    <a:solidFill>
                      <a:srgbClr val="FF0000"/>
                    </a:solidFill>
                    <a:latin typeface="Symbol" charset="2"/>
                    <a:ea typeface="Symbol" charset="2"/>
                    <a:cs typeface="Symbol" charset="2"/>
                    <a:sym typeface="Wingdings"/>
                  </a:rPr>
                  <a:t>*</a:t>
                </a:r>
                <a:r>
                  <a:rPr lang="en-US" sz="3600" dirty="0">
                    <a:solidFill>
                      <a:srgbClr val="FF0000"/>
                    </a:solidFill>
                    <a:sym typeface="Wingdings"/>
                  </a:rPr>
                  <a:t>, W</a:t>
                </a:r>
                <a14:m>
                  <m:oMath xmlns:m="http://schemas.openxmlformats.org/officeDocument/2006/math">
                    <m:r>
                      <a:rPr lang="en-US" sz="2800" i="1" baseline="3000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±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sym typeface="Wingdings"/>
                  </a:rPr>
                  <a:t>, Z</a:t>
                </a:r>
                <a:r>
                  <a:rPr lang="en-US" sz="3600" baseline="30000" dirty="0">
                    <a:solidFill>
                      <a:srgbClr val="FF0000"/>
                    </a:solidFill>
                    <a:sym typeface="Wingdings"/>
                  </a:rPr>
                  <a:t>0</a:t>
                </a:r>
                <a:br>
                  <a:rPr lang="en-US" sz="3600" baseline="30000" dirty="0">
                    <a:solidFill>
                      <a:srgbClr val="FF0000"/>
                    </a:solidFill>
                    <a:sym typeface="Wingdings"/>
                  </a:rPr>
                </a:br>
                <a:r>
                  <a:rPr lang="en-US" sz="3600" dirty="0">
                    <a:sym typeface="Wingdings" pitchFamily="2" charset="2"/>
                  </a:rPr>
                  <a:t></a:t>
                </a:r>
                <a:r>
                  <a:rPr lang="en-US" sz="3600" dirty="0">
                    <a:sym typeface="Wingdings"/>
                  </a:rPr>
                  <a:t>Tomorrow: on </a:t>
                </a:r>
                <a:r>
                  <a:rPr lang="en-US" sz="3600" dirty="0">
                    <a:solidFill>
                      <a:srgbClr val="FF0000"/>
                    </a:solidFill>
                    <a:sym typeface="Wingdings"/>
                  </a:rPr>
                  <a:t>top-quark</a:t>
                </a:r>
                <a:r>
                  <a:rPr lang="en-US" sz="3600" dirty="0">
                    <a:sym typeface="Wingdings"/>
                  </a:rPr>
                  <a:t> </a:t>
                </a:r>
                <a:br>
                  <a:rPr lang="en-US" sz="3600" dirty="0">
                    <a:sym typeface="Wingdings"/>
                  </a:rPr>
                </a:br>
                <a:br>
                  <a:rPr lang="en-US" sz="3600" baseline="30000" dirty="0">
                    <a:solidFill>
                      <a:srgbClr val="FF0000"/>
                    </a:solidFill>
                    <a:sym typeface="Wingdings"/>
                  </a:rPr>
                </a:br>
                <a:r>
                  <a:rPr lang="en-US" sz="3600" dirty="0">
                    <a:sym typeface="Wingdings"/>
                  </a:rPr>
                  <a:t>Strong </a:t>
                </a:r>
                <a:r>
                  <a:rPr lang="en-US" sz="3600" dirty="0">
                    <a:solidFill>
                      <a:srgbClr val="FF0000"/>
                    </a:solidFill>
                    <a:sym typeface="Wingdings"/>
                  </a:rPr>
                  <a:t>interactions: g</a:t>
                </a:r>
                <a:br>
                  <a:rPr lang="en-US" sz="3600" dirty="0">
                    <a:solidFill>
                      <a:srgbClr val="FF0000"/>
                    </a:solidFill>
                    <a:sym typeface="Wingdings"/>
                  </a:rPr>
                </a:br>
                <a:r>
                  <a:rPr lang="en-US" sz="3600" dirty="0">
                    <a:sym typeface="Wingdings"/>
                  </a:rPr>
                  <a:t>will be included in both lectures</a:t>
                </a:r>
                <a:br>
                  <a:rPr lang="en-US" sz="3600" dirty="0">
                    <a:solidFill>
                      <a:srgbClr val="FF0000"/>
                    </a:solidFill>
                    <a:sym typeface="Wingdings"/>
                  </a:rPr>
                </a:br>
                <a:r>
                  <a:rPr lang="en-US" sz="3600" dirty="0">
                    <a:sym typeface="Wingdings"/>
                  </a:rPr>
                  <a:t> </a:t>
                </a:r>
                <a:br>
                  <a:rPr lang="is-IS" sz="3600" dirty="0"/>
                </a:br>
                <a:r>
                  <a:rPr lang="is-IS" sz="3600" i="1" dirty="0">
                    <a:solidFill>
                      <a:srgbClr val="92D050"/>
                    </a:solidFill>
                  </a:rPr>
                  <a:t>Higgs Boson covered by </a:t>
                </a:r>
                <a:br>
                  <a:rPr lang="is-IS" sz="3600" i="1" dirty="0">
                    <a:solidFill>
                      <a:srgbClr val="92D050"/>
                    </a:solidFill>
                  </a:rPr>
                </a:br>
                <a:r>
                  <a:rPr lang="is-IS" sz="3600" i="1" dirty="0">
                    <a:solidFill>
                      <a:srgbClr val="92D050"/>
                    </a:solidFill>
                  </a:rPr>
                  <a:t>Williams</a:t>
                </a:r>
                <a:endParaRPr lang="en-US" sz="3600" baseline="30000" dirty="0">
                  <a:solidFill>
                    <a:srgbClr val="92D050"/>
                  </a:solidFill>
                </a:endParaRPr>
              </a:p>
            </p:txBody>
          </p:sp>
        </mc:Choice>
        <mc:Fallback>
          <p:sp>
            <p:nvSpPr>
              <p:cNvPr id="8" name="Titl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6099819" y="340072"/>
                <a:ext cx="5995948" cy="5970458"/>
              </a:xfrm>
              <a:blipFill>
                <a:blip r:embed="rId3"/>
                <a:stretch>
                  <a:fillRect l="-3178" t="-5520" r="-2331" b="-7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07" y="441474"/>
            <a:ext cx="4899990" cy="55713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707" y="5880852"/>
            <a:ext cx="136768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1897</a:t>
            </a:r>
            <a:r>
              <a:rPr lang="en-US" dirty="0">
                <a:solidFill>
                  <a:srgbClr val="FFC000"/>
                </a:solidFill>
              </a:rPr>
              <a:t> -- 1975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9707" y="200659"/>
            <a:ext cx="136768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1968 -- 1994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02015" y="201050"/>
            <a:ext cx="136768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1955 -- 1977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02015" y="5880852"/>
            <a:ext cx="136768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1956 -- 2000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47476" y="2619610"/>
            <a:ext cx="772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2D050"/>
                </a:solidFill>
              </a:rPr>
              <a:t>2012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95337" y="401081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1983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3470" y="295298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1900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29979" y="295297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1979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4291" y="6428736"/>
            <a:ext cx="665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[1] S. Weinberg, A Model of Leptons, Phys. Rev. Lett. 19, 1264 (1967) </a:t>
            </a:r>
          </a:p>
        </p:txBody>
      </p:sp>
    </p:spTree>
    <p:extLst>
      <p:ext uri="{BB962C8B-B14F-4D97-AF65-F5344CB8AC3E}">
        <p14:creationId xmlns:p14="http://schemas.microsoft.com/office/powerpoint/2010/main" val="311777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2" grpId="0" animBg="1"/>
      <p:bldP spid="24" grpId="0" animBg="1"/>
      <p:bldP spid="30" grpId="0"/>
      <p:bldP spid="25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-26811"/>
            <a:ext cx="11060722" cy="160934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Aside… I am going to show several cross section measurements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09" y="1460656"/>
            <a:ext cx="9246726" cy="4936114"/>
          </a:xfrm>
          <a:ln w="28575">
            <a:solidFill>
              <a:schemeClr val="accent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8317-8C7E-3F45-A2AB-4955D084FD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7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872749" y="6451311"/>
            <a:ext cx="1312025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30" y="203045"/>
            <a:ext cx="10093439" cy="61237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0985231">
            <a:off x="1903460" y="1347447"/>
            <a:ext cx="535076" cy="21613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2764" y="3991072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QCD</a:t>
            </a:r>
          </a:p>
        </p:txBody>
      </p:sp>
      <p:sp>
        <p:nvSpPr>
          <p:cNvPr id="8" name="Oval 7"/>
          <p:cNvSpPr/>
          <p:nvPr/>
        </p:nvSpPr>
        <p:spPr>
          <a:xfrm rot="19128671">
            <a:off x="3471550" y="-123942"/>
            <a:ext cx="1737138" cy="6831292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2915" y="1996013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EW</a:t>
            </a:r>
          </a:p>
        </p:txBody>
      </p:sp>
      <p:sp>
        <p:nvSpPr>
          <p:cNvPr id="10" name="Oval 9"/>
          <p:cNvSpPr/>
          <p:nvPr/>
        </p:nvSpPr>
        <p:spPr>
          <a:xfrm rot="19128671">
            <a:off x="7112245" y="1360851"/>
            <a:ext cx="1737138" cy="4947115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21243" y="3894091"/>
            <a:ext cx="63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Top</a:t>
            </a:r>
          </a:p>
        </p:txBody>
      </p:sp>
      <p:sp>
        <p:nvSpPr>
          <p:cNvPr id="12" name="Oval 11"/>
          <p:cNvSpPr/>
          <p:nvPr/>
        </p:nvSpPr>
        <p:spPr>
          <a:xfrm rot="19700190">
            <a:off x="9493239" y="2145235"/>
            <a:ext cx="917141" cy="3086259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84329" y="2162271"/>
            <a:ext cx="859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Higgs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061444-CAF1-5C43-AA14-484825287567}"/>
              </a:ext>
            </a:extLst>
          </p:cNvPr>
          <p:cNvCxnSpPr>
            <a:cxnSpLocks/>
          </p:cNvCxnSpPr>
          <p:nvPr/>
        </p:nvCxnSpPr>
        <p:spPr>
          <a:xfrm flipV="1">
            <a:off x="2394821" y="399996"/>
            <a:ext cx="1562938" cy="159601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8F75EA-A746-E44F-BCED-291E3AF0F4BC}"/>
              </a:ext>
            </a:extLst>
          </p:cNvPr>
          <p:cNvCxnSpPr>
            <a:cxnSpLocks/>
          </p:cNvCxnSpPr>
          <p:nvPr/>
        </p:nvCxnSpPr>
        <p:spPr>
          <a:xfrm flipV="1">
            <a:off x="2091082" y="349521"/>
            <a:ext cx="1682036" cy="1452591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BADDA08-3A24-A94C-A28D-8222DB43296E}"/>
              </a:ext>
            </a:extLst>
          </p:cNvPr>
          <p:cNvSpPr txBox="1"/>
          <p:nvPr/>
        </p:nvSpPr>
        <p:spPr>
          <a:xfrm>
            <a:off x="3647465" y="31556"/>
            <a:ext cx="98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V+ 2 jets</a:t>
            </a:r>
          </a:p>
        </p:txBody>
      </p:sp>
    </p:spTree>
    <p:extLst>
      <p:ext uri="{BB962C8B-B14F-4D97-AF65-F5344CB8AC3E}">
        <p14:creationId xmlns:p14="http://schemas.microsoft.com/office/powerpoint/2010/main" val="1241492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05" y="347586"/>
            <a:ext cx="5737549" cy="5710314"/>
          </a:xfrm>
          <a:prstGeom prst="rect">
            <a:avLst/>
          </a:prstGeom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3772" y="78542"/>
            <a:ext cx="5465298" cy="979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Focus 1st on EW production of single bosons and  </a:t>
            </a:r>
            <a:r>
              <a:rPr lang="en-US" dirty="0" err="1"/>
              <a:t>Multiboson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28039" y="1157211"/>
            <a:ext cx="51251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6359" y="1348740"/>
            <a:ext cx="5189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charset="0"/>
              </a:rPr>
              <a:t>Huge range of production Cross Sections 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2" y="1899612"/>
            <a:ext cx="5109237" cy="4355687"/>
          </a:xfrm>
          <a:prstGeom prst="rect">
            <a:avLst/>
          </a:prstGeom>
        </p:spPr>
      </p:pic>
      <p:sp>
        <p:nvSpPr>
          <p:cNvPr id="18" name="Snip Diagonal Corner Rectangle 17"/>
          <p:cNvSpPr/>
          <p:nvPr/>
        </p:nvSpPr>
        <p:spPr>
          <a:xfrm>
            <a:off x="8700843" y="3481172"/>
            <a:ext cx="826477" cy="620099"/>
          </a:xfrm>
          <a:prstGeom prst="snip2DiagRect">
            <a:avLst>
              <a:gd name="adj1" fmla="val 0"/>
              <a:gd name="adj2" fmla="val 39701"/>
            </a:avLst>
          </a:prstGeom>
          <a:solidFill>
            <a:srgbClr val="92D050">
              <a:alpha val="2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830811" y="3674605"/>
            <a:ext cx="95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Boson</a:t>
            </a:r>
          </a:p>
          <a:p>
            <a:r>
              <a:rPr lang="en-US" sz="2400" dirty="0">
                <a:solidFill>
                  <a:srgbClr val="00B050"/>
                </a:solidFill>
              </a:rPr>
              <a:t>EW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90807" y="4671606"/>
            <a:ext cx="14013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Dibosons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EW</a:t>
            </a:r>
          </a:p>
        </p:txBody>
      </p:sp>
    </p:spTree>
    <p:extLst>
      <p:ext uri="{BB962C8B-B14F-4D97-AF65-F5344CB8AC3E}">
        <p14:creationId xmlns:p14="http://schemas.microsoft.com/office/powerpoint/2010/main" val="3803381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6A924-A2F4-EE40-81A5-C69F12FBF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914" y="218864"/>
            <a:ext cx="2153737" cy="4307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B1DF04-3A9B-0D4C-AFD6-C4BB0153B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10" y="541930"/>
            <a:ext cx="4326030" cy="203323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FB5A8D55-C420-4E46-91B9-8474E2D2C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4710"/>
            <a:ext cx="11139854" cy="16236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dirty="0">
                <a:solidFill>
                  <a:srgbClr val="FFFFFF"/>
                </a:solidFill>
              </a:rPr>
              <a:t>What do I mean by saying QCD or EW boson production ?</a:t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Many future analysis will have this topology</a:t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Notice that they all involve jets…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59DF91-4FDF-6648-944D-015227C91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>
                <a:solidFill>
                  <a:srgbClr val="898989"/>
                </a:solidFill>
              </a:rPr>
              <a:t>6/20/17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59D006-571B-5E40-9521-1158D8FA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23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7277AF-A903-C44B-BF09-BE9492103880}"/>
              </a:ext>
            </a:extLst>
          </p:cNvPr>
          <p:cNvSpPr/>
          <p:nvPr/>
        </p:nvSpPr>
        <p:spPr>
          <a:xfrm>
            <a:off x="2997685" y="2017875"/>
            <a:ext cx="2054754" cy="462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EWK: VBF Signal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C76AA1-EEBC-4943-AF5D-E08C3E786520}"/>
              </a:ext>
            </a:extLst>
          </p:cNvPr>
          <p:cNvSpPr/>
          <p:nvPr/>
        </p:nvSpPr>
        <p:spPr>
          <a:xfrm>
            <a:off x="8354797" y="2932386"/>
            <a:ext cx="255803" cy="516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3E93C0-191C-C043-8421-34C8CA8B4C7A}"/>
              </a:ext>
            </a:extLst>
          </p:cNvPr>
          <p:cNvSpPr txBox="1"/>
          <p:nvPr/>
        </p:nvSpPr>
        <p:spPr>
          <a:xfrm>
            <a:off x="1268581" y="15765"/>
            <a:ext cx="3978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VBF:  Vector Boson Fusion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C472E-F9FF-054E-ADEA-76F89F3EE043}"/>
              </a:ext>
            </a:extLst>
          </p:cNvPr>
          <p:cNvSpPr txBox="1"/>
          <p:nvPr/>
        </p:nvSpPr>
        <p:spPr>
          <a:xfrm>
            <a:off x="6534298" y="218864"/>
            <a:ext cx="26268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VBS:  Vector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Boson Scattering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8336C8-E4C2-414B-AB58-298B7470086A}"/>
              </a:ext>
            </a:extLst>
          </p:cNvPr>
          <p:cNvSpPr/>
          <p:nvPr/>
        </p:nvSpPr>
        <p:spPr>
          <a:xfrm>
            <a:off x="9419914" y="3042745"/>
            <a:ext cx="402003" cy="475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F72A5C-1C3B-934C-8CC1-9240D116E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716" y="2620661"/>
            <a:ext cx="2520456" cy="19497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62DAC8-E40C-6C4C-BD43-608E3EB2D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659" y="1387363"/>
            <a:ext cx="3124677" cy="3075981"/>
          </a:xfrm>
          <a:prstGeom prst="rect">
            <a:avLst/>
          </a:prstGeom>
        </p:spPr>
      </p:pic>
      <p:sp>
        <p:nvSpPr>
          <p:cNvPr id="29" name="Cloud Callout 28">
            <a:extLst>
              <a:ext uri="{FF2B5EF4-FFF2-40B4-BE49-F238E27FC236}">
                <a16:creationId xmlns:a16="http://schemas.microsoft.com/office/drawing/2014/main" id="{51AFC07B-5D59-E544-8111-475DE76B9E3C}"/>
              </a:ext>
            </a:extLst>
          </p:cNvPr>
          <p:cNvSpPr/>
          <p:nvPr/>
        </p:nvSpPr>
        <p:spPr>
          <a:xfrm>
            <a:off x="1" y="2576558"/>
            <a:ext cx="3061942" cy="1898733"/>
          </a:xfrm>
          <a:prstGeom prst="cloudCallout">
            <a:avLst>
              <a:gd name="adj1" fmla="val 25308"/>
              <a:gd name="adj2" fmla="val 83631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Future of the LHC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Great topology to search for new high mass resonances</a:t>
            </a:r>
          </a:p>
        </p:txBody>
      </p:sp>
    </p:spTree>
    <p:extLst>
      <p:ext uri="{BB962C8B-B14F-4D97-AF65-F5344CB8AC3E}">
        <p14:creationId xmlns:p14="http://schemas.microsoft.com/office/powerpoint/2010/main" val="700721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/>
              <a:t>11/8/17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7" y="1703682"/>
            <a:ext cx="6911975" cy="49260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3000" y="299683"/>
            <a:ext cx="10376545" cy="103872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SM, VBS crucial because </a:t>
            </a:r>
            <a:r>
              <a:rPr lang="en-US" sz="3600" dirty="0">
                <a:solidFill>
                  <a:schemeClr val="accent2"/>
                </a:solidFill>
              </a:rPr>
              <a:t>(</a:t>
            </a:r>
            <a:r>
              <a:rPr lang="en-US" sz="3600" dirty="0" err="1">
                <a:solidFill>
                  <a:schemeClr val="accent2"/>
                </a:solidFill>
              </a:rPr>
              <a:t>i</a:t>
            </a:r>
            <a:r>
              <a:rPr lang="en-US" sz="3600" dirty="0">
                <a:solidFill>
                  <a:schemeClr val="accent2"/>
                </a:solidFill>
              </a:rPr>
              <a:t>) W</a:t>
            </a:r>
            <a:r>
              <a:rPr lang="en-US" sz="3600" baseline="-25000" dirty="0">
                <a:solidFill>
                  <a:schemeClr val="accent2"/>
                </a:solidFill>
              </a:rPr>
              <a:t>L</a:t>
            </a:r>
            <a:r>
              <a:rPr lang="en-US" sz="3600" dirty="0">
                <a:solidFill>
                  <a:schemeClr val="accent2"/>
                </a:solidFill>
              </a:rPr>
              <a:t>W</a:t>
            </a:r>
            <a:r>
              <a:rPr lang="en-US" sz="3600" baseline="-25000" dirty="0">
                <a:solidFill>
                  <a:schemeClr val="accent2"/>
                </a:solidFill>
              </a:rPr>
              <a:t>L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>
                <a:solidFill>
                  <a:schemeClr val="accent2"/>
                </a:solidFill>
                <a:sym typeface="Wingdings"/>
              </a:rPr>
              <a:t></a:t>
            </a:r>
            <a:r>
              <a:rPr lang="en-US" sz="3600" dirty="0">
                <a:solidFill>
                  <a:schemeClr val="accent2"/>
                </a:solidFill>
              </a:rPr>
              <a:t> W</a:t>
            </a:r>
            <a:r>
              <a:rPr lang="en-US" sz="3600" baseline="-25000" dirty="0">
                <a:solidFill>
                  <a:schemeClr val="accent2"/>
                </a:solidFill>
              </a:rPr>
              <a:t>L</a:t>
            </a:r>
            <a:r>
              <a:rPr lang="en-US" sz="3600" dirty="0">
                <a:solidFill>
                  <a:schemeClr val="accent2"/>
                </a:solidFill>
              </a:rPr>
              <a:t>W</a:t>
            </a:r>
            <a:r>
              <a:rPr lang="en-US" sz="3600" baseline="-25000" dirty="0">
                <a:solidFill>
                  <a:schemeClr val="accent2"/>
                </a:solidFill>
              </a:rPr>
              <a:t>L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br>
              <a:rPr lang="en-US" sz="3600" dirty="0">
                <a:solidFill>
                  <a:schemeClr val="accent2"/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vanishes, only  </a:t>
            </a:r>
            <a:r>
              <a:rPr lang="en-US" sz="3600" dirty="0">
                <a:solidFill>
                  <a:schemeClr val="accent2"/>
                </a:solidFill>
              </a:rPr>
              <a:t>(ii) W</a:t>
            </a:r>
            <a:r>
              <a:rPr lang="en-US" sz="3600" baseline="-25000" dirty="0">
                <a:solidFill>
                  <a:schemeClr val="accent2"/>
                </a:solidFill>
              </a:rPr>
              <a:t>T</a:t>
            </a:r>
            <a:r>
              <a:rPr lang="en-US" sz="3600" dirty="0">
                <a:solidFill>
                  <a:schemeClr val="accent2"/>
                </a:solidFill>
              </a:rPr>
              <a:t>W</a:t>
            </a:r>
            <a:r>
              <a:rPr lang="en-US" sz="3600" baseline="-25000" dirty="0">
                <a:solidFill>
                  <a:schemeClr val="accent2"/>
                </a:solidFill>
              </a:rPr>
              <a:t>T</a:t>
            </a:r>
            <a:r>
              <a:rPr lang="en-US" sz="3600" baseline="-25000" dirty="0">
                <a:solidFill>
                  <a:schemeClr val="accent2"/>
                </a:solidFill>
                <a:sym typeface="Wingdings"/>
              </a:rPr>
              <a:t> </a:t>
            </a:r>
            <a:r>
              <a:rPr lang="en-US" sz="3600" dirty="0">
                <a:solidFill>
                  <a:schemeClr val="accent2"/>
                </a:solidFill>
                <a:sym typeface="Wingdings"/>
              </a:rPr>
              <a:t> </a:t>
            </a:r>
            <a:r>
              <a:rPr lang="en-US" sz="3600" dirty="0">
                <a:solidFill>
                  <a:schemeClr val="accent2"/>
                </a:solidFill>
              </a:rPr>
              <a:t>W</a:t>
            </a:r>
            <a:r>
              <a:rPr lang="en-US" sz="3600" baseline="-25000" dirty="0">
                <a:solidFill>
                  <a:schemeClr val="accent2"/>
                </a:solidFill>
              </a:rPr>
              <a:t>T</a:t>
            </a:r>
            <a:r>
              <a:rPr lang="en-US" sz="3600" dirty="0">
                <a:solidFill>
                  <a:schemeClr val="accent2"/>
                </a:solidFill>
              </a:rPr>
              <a:t>W</a:t>
            </a:r>
            <a:r>
              <a:rPr lang="en-US" sz="3600" baseline="-25000" dirty="0">
                <a:solidFill>
                  <a:schemeClr val="accent2"/>
                </a:solidFill>
              </a:rPr>
              <a:t>T  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is present</a:t>
            </a:r>
            <a:endParaRPr lang="en-US" sz="4000" baseline="-2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32" y="193321"/>
            <a:ext cx="2169241" cy="154764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Freeform 6"/>
          <p:cNvSpPr/>
          <p:nvPr/>
        </p:nvSpPr>
        <p:spPr>
          <a:xfrm>
            <a:off x="8065250" y="2005561"/>
            <a:ext cx="2368624" cy="1476664"/>
          </a:xfrm>
          <a:custGeom>
            <a:avLst/>
            <a:gdLst>
              <a:gd name="connsiteX0" fmla="*/ 0 w 2368624"/>
              <a:gd name="connsiteY0" fmla="*/ 0 h 1476664"/>
              <a:gd name="connsiteX1" fmla="*/ 1260764 w 2368624"/>
              <a:gd name="connsiteY1" fmla="*/ 1233054 h 1476664"/>
              <a:gd name="connsiteX2" fmla="*/ 2272145 w 2368624"/>
              <a:gd name="connsiteY2" fmla="*/ 1454727 h 1476664"/>
              <a:gd name="connsiteX3" fmla="*/ 2327564 w 2368624"/>
              <a:gd name="connsiteY3" fmla="*/ 1468582 h 1476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8624" h="1476664">
                <a:moveTo>
                  <a:pt x="0" y="0"/>
                </a:moveTo>
                <a:cubicBezTo>
                  <a:pt x="441036" y="495300"/>
                  <a:pt x="882073" y="990600"/>
                  <a:pt x="1260764" y="1233054"/>
                </a:cubicBezTo>
                <a:cubicBezTo>
                  <a:pt x="1639455" y="1475509"/>
                  <a:pt x="2094345" y="1415472"/>
                  <a:pt x="2272145" y="1454727"/>
                </a:cubicBezTo>
                <a:cubicBezTo>
                  <a:pt x="2449945" y="1493982"/>
                  <a:pt x="2327564" y="1468582"/>
                  <a:pt x="2327564" y="1468582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106817" y="2027635"/>
            <a:ext cx="2701636" cy="1387930"/>
          </a:xfrm>
          <a:custGeom>
            <a:avLst/>
            <a:gdLst>
              <a:gd name="connsiteX0" fmla="*/ 0 w 2590800"/>
              <a:gd name="connsiteY0" fmla="*/ 0 h 1371600"/>
              <a:gd name="connsiteX1" fmla="*/ 969819 w 2590800"/>
              <a:gd name="connsiteY1" fmla="*/ 969819 h 1371600"/>
              <a:gd name="connsiteX2" fmla="*/ 2590800 w 2590800"/>
              <a:gd name="connsiteY2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0800" h="1371600">
                <a:moveTo>
                  <a:pt x="0" y="0"/>
                </a:moveTo>
                <a:cubicBezTo>
                  <a:pt x="269009" y="370609"/>
                  <a:pt x="538019" y="741219"/>
                  <a:pt x="969819" y="969819"/>
                </a:cubicBezTo>
                <a:cubicBezTo>
                  <a:pt x="1401619" y="1198419"/>
                  <a:pt x="2590800" y="1371600"/>
                  <a:pt x="2590800" y="13716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8550164" y="1770035"/>
            <a:ext cx="69274" cy="23137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836165" y="3654247"/>
            <a:ext cx="682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baseline="-25000" dirty="0"/>
              <a:t>VV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249562" y="1855936"/>
                <a:ext cx="223029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ea typeface="Cambria Math" charset="0"/>
                    <a:cs typeface="Cambria Math" charset="0"/>
                  </a:rPr>
                  <a:t>(</a:t>
                </a:r>
                <a:r>
                  <a:rPr lang="en-US" dirty="0" err="1">
                    <a:solidFill>
                      <a:srgbClr val="FF0000"/>
                    </a:solidFill>
                    <a:ea typeface="Cambria Math" charset="0"/>
                    <a:cs typeface="Cambria Math" charset="0"/>
                  </a:rPr>
                  <a:t>i</a:t>
                </a:r>
                <a:r>
                  <a:rPr lang="en-US" dirty="0">
                    <a:solidFill>
                      <a:srgbClr val="FF0000"/>
                    </a:solidFill>
                    <a:ea typeface="Cambria Math" charset="0"/>
                    <a:cs typeface="Cambria Math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0</m:t>
                    </m:r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:  </m:t>
                    </m:r>
                  </m:oMath>
                </a14:m>
                <a:r>
                  <a:rPr lang="en-US" b="0" dirty="0">
                    <a:solidFill>
                      <a:srgbClr val="FF0000"/>
                    </a:solidFill>
                    <a:ea typeface="Cambria Math" charset="0"/>
                    <a:cs typeface="Cambria Math" charset="0"/>
                  </a:rPr>
                  <a:t>additional </a:t>
                </a:r>
              </a:p>
              <a:p>
                <a:r>
                  <a:rPr lang="en-US" b="0" dirty="0">
                    <a:solidFill>
                      <a:srgbClr val="FF0000"/>
                    </a:solidFill>
                    <a:ea typeface="Cambria Math" charset="0"/>
                    <a:cs typeface="Cambria Math" charset="0"/>
                  </a:rPr>
                  <a:t>particles  are </a:t>
                </a:r>
              </a:p>
              <a:p>
                <a:r>
                  <a:rPr lang="en-US" dirty="0">
                    <a:solidFill>
                      <a:srgbClr val="FF0000"/>
                    </a:solidFill>
                    <a:ea typeface="Cambria Math" charset="0"/>
                    <a:cs typeface="Cambria Math" charset="0"/>
                  </a:rPr>
                  <a:t>Responsible for EWSB</a:t>
                </a:r>
                <a:endParaRPr lang="en-US" b="0" dirty="0">
                  <a:solidFill>
                    <a:srgbClr val="FF0000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9562" y="1855936"/>
                <a:ext cx="2230291" cy="923330"/>
              </a:xfrm>
              <a:prstGeom prst="rect">
                <a:avLst/>
              </a:prstGeom>
              <a:blipFill>
                <a:blip r:embed="rId4"/>
                <a:stretch>
                  <a:fillRect l="-1695" t="-1351" r="-1130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8012224" y="1504382"/>
            <a:ext cx="5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</a:t>
            </a:r>
            <a:r>
              <a:rPr lang="en-US" sz="2400" baseline="-25000"/>
              <a:t>H</a:t>
            </a:r>
            <a:endParaRPr lang="en-US" sz="2400" baseline="-250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394716" y="3494592"/>
            <a:ext cx="2857083" cy="9283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FEBDCEA-C9B6-ED41-9C8E-CDFF8E30BE0A}"/>
              </a:ext>
            </a:extLst>
          </p:cNvPr>
          <p:cNvSpPr/>
          <p:nvPr/>
        </p:nvSpPr>
        <p:spPr>
          <a:xfrm>
            <a:off x="7542001" y="4241344"/>
            <a:ext cx="4562512" cy="2308324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V</a:t>
            </a:r>
            <a:r>
              <a:rPr lang="en-US" sz="2400" baseline="-25000" dirty="0"/>
              <a:t>L</a:t>
            </a:r>
            <a:r>
              <a:rPr lang="en-US" sz="2400" dirty="0"/>
              <a:t> V</a:t>
            </a:r>
            <a:r>
              <a:rPr lang="en-US" sz="2400" baseline="-25000" dirty="0"/>
              <a:t>L</a:t>
            </a:r>
            <a:r>
              <a:rPr lang="en-US" sz="2400" dirty="0"/>
              <a:t> scattering linked to the mechanism responsible for the EWSB: 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A36F51-E1A4-0941-BF2C-DB59B2C41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75" y="5543033"/>
            <a:ext cx="4240385" cy="836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3563D6-C95E-FB49-B977-B11B5AEC118E}"/>
              </a:ext>
            </a:extLst>
          </p:cNvPr>
          <p:cNvSpPr txBox="1"/>
          <p:nvPr/>
        </p:nvSpPr>
        <p:spPr>
          <a:xfrm rot="18983254">
            <a:off x="882616" y="4060142"/>
            <a:ext cx="4113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More on Higgs Lectures</a:t>
            </a:r>
          </a:p>
        </p:txBody>
      </p:sp>
    </p:spTree>
    <p:extLst>
      <p:ext uri="{BB962C8B-B14F-4D97-AF65-F5344CB8AC3E}">
        <p14:creationId xmlns:p14="http://schemas.microsoft.com/office/powerpoint/2010/main" val="1586786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11/8/17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78204" y="1062577"/>
            <a:ext cx="5920154" cy="2028113"/>
          </a:xfrm>
        </p:spPr>
        <p:txBody>
          <a:bodyPr>
            <a:normAutofit fontScale="90000"/>
          </a:bodyPr>
          <a:lstStyle/>
          <a:p>
            <a:r>
              <a:rPr lang="en-US" dirty="0"/>
              <a:t>We know how to reconstruct jets… </a:t>
            </a:r>
            <a:br>
              <a:rPr lang="en-US" dirty="0"/>
            </a:br>
            <a:r>
              <a:rPr lang="en-US" dirty="0"/>
              <a:t>therefore we can identify:  </a:t>
            </a:r>
            <a:br>
              <a:rPr lang="en-US" dirty="0"/>
            </a:br>
            <a:r>
              <a:rPr lang="en-US" dirty="0"/>
              <a:t>	pp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qqV</a:t>
            </a:r>
            <a:r>
              <a:rPr lang="en-US" dirty="0">
                <a:sym typeface="Wingdings"/>
              </a:rPr>
              <a:t> or </a:t>
            </a:r>
            <a:r>
              <a:rPr lang="en-US" dirty="0" err="1">
                <a:sym typeface="Wingdings"/>
              </a:rPr>
              <a:t>qqVV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59" y="4060671"/>
            <a:ext cx="5174236" cy="2080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3" y="4363559"/>
            <a:ext cx="5234381" cy="1475165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77" y="1012675"/>
            <a:ext cx="2616200" cy="1981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034" y="1057125"/>
            <a:ext cx="2794000" cy="189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1345" y="299387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pp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 </a:t>
            </a:r>
            <a:r>
              <a:rPr lang="en-US" b="1" dirty="0" err="1">
                <a:solidFill>
                  <a:srgbClr val="00B050"/>
                </a:solidFill>
                <a:sym typeface="Wingdings"/>
              </a:rPr>
              <a:t>jj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 V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97297" y="2993875"/>
            <a:ext cx="115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pp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 </a:t>
            </a:r>
            <a:r>
              <a:rPr lang="en-US" b="1" dirty="0" err="1">
                <a:solidFill>
                  <a:srgbClr val="00B050"/>
                </a:solidFill>
                <a:sym typeface="Wingdings"/>
              </a:rPr>
              <a:t>jj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 VV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31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11/8/17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59022" y="188969"/>
            <a:ext cx="5806254" cy="19227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Multibosons</a:t>
            </a:r>
            <a:r>
              <a:rPr lang="en-US" dirty="0"/>
              <a:t> are also used to search for new physics via anomalous  couplings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1" y="2836398"/>
            <a:ext cx="3640943" cy="3004052"/>
          </a:xfrm>
        </p:spPr>
      </p:pic>
      <p:cxnSp>
        <p:nvCxnSpPr>
          <p:cNvPr id="13" name="Straight Connector 12"/>
          <p:cNvCxnSpPr/>
          <p:nvPr/>
        </p:nvCxnSpPr>
        <p:spPr>
          <a:xfrm>
            <a:off x="359021" y="2091222"/>
            <a:ext cx="5806254" cy="24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017" y="2893556"/>
            <a:ext cx="7574129" cy="38066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57" y="313664"/>
            <a:ext cx="4042409" cy="18595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55" y="2239466"/>
            <a:ext cx="5211887" cy="695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4727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11/8/17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07811" y="193961"/>
            <a:ext cx="5496018" cy="734292"/>
          </a:xfrm>
        </p:spPr>
        <p:txBody>
          <a:bodyPr>
            <a:normAutofit/>
          </a:bodyPr>
          <a:lstStyle/>
          <a:p>
            <a:pPr algn="ctr"/>
            <a:r>
              <a:rPr lang="en-US"/>
              <a:t>Anomalous couplings 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21549" y="979496"/>
            <a:ext cx="5352778" cy="18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6975" y="1126083"/>
            <a:ext cx="58376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/>
              <a:t>Limiting factor: Observed statistics in the tail, systematics and statistical uncertainty on the S/B model </a:t>
            </a:r>
            <a:r>
              <a:rPr lang="en-US" sz="2000" dirty="0">
                <a:sym typeface="Wingdings"/>
              </a:rPr>
              <a:t> Will improve as luminosity increases</a:t>
            </a:r>
            <a:endParaRPr lang="en-US" sz="2000" dirty="0"/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Anomalous couplings result in an increase of cross sections at high energies 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2000" dirty="0"/>
              <a:t>Invariant mass of the </a:t>
            </a:r>
            <a:r>
              <a:rPr lang="en-US" sz="2000" dirty="0" err="1"/>
              <a:t>diboson</a:t>
            </a:r>
            <a:r>
              <a:rPr lang="en-US" sz="2000" dirty="0"/>
              <a:t> system and the boson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are particularly sensitive </a:t>
            </a:r>
          </a:p>
          <a:p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82064"/>
            <a:ext cx="5638800" cy="6032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0" y="3409537"/>
            <a:ext cx="4705104" cy="282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70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11/8/17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15815" y="193430"/>
            <a:ext cx="2667000" cy="787156"/>
          </a:xfrm>
        </p:spPr>
        <p:txBody>
          <a:bodyPr/>
          <a:lstStyle/>
          <a:p>
            <a:r>
              <a:rPr lang="en-US" dirty="0" err="1"/>
              <a:t>Tribosons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18" y="2321214"/>
            <a:ext cx="8934944" cy="4035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75585" y="587008"/>
            <a:ext cx="550517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6DBF"/>
                </a:solidFill>
                <a:latin typeface="Calibri" charset="0"/>
              </a:rPr>
              <a:t>First study by ATLAS of </a:t>
            </a:r>
            <a:r>
              <a:rPr lang="en-US" sz="2000" dirty="0">
                <a:solidFill>
                  <a:srgbClr val="006DBF"/>
                </a:solidFill>
                <a:latin typeface="CambriaMath" charset="0"/>
              </a:rPr>
              <a:t>W</a:t>
            </a:r>
            <a:r>
              <a:rPr lang="en-US" sz="1600" baseline="30000" dirty="0">
                <a:solidFill>
                  <a:srgbClr val="006DBF"/>
                </a:solidFill>
                <a:latin typeface="CambriaMath" charset="0"/>
              </a:rPr>
              <a:t>±</a:t>
            </a:r>
            <a:r>
              <a:rPr lang="en-US" sz="2000" dirty="0">
                <a:solidFill>
                  <a:srgbClr val="006DBF"/>
                </a:solidFill>
                <a:latin typeface="CambriaMath" charset="0"/>
              </a:rPr>
              <a:t>W</a:t>
            </a:r>
            <a:r>
              <a:rPr lang="en-US" sz="1600" baseline="30000" dirty="0">
                <a:solidFill>
                  <a:srgbClr val="006DBF"/>
                </a:solidFill>
                <a:latin typeface="CambriaMath" charset="0"/>
              </a:rPr>
              <a:t>±</a:t>
            </a:r>
            <a:r>
              <a:rPr lang="en-US" sz="2000" dirty="0">
                <a:solidFill>
                  <a:srgbClr val="006DBF"/>
                </a:solidFill>
                <a:latin typeface="CambriaMath" charset="0"/>
              </a:rPr>
              <a:t>W</a:t>
            </a:r>
            <a:r>
              <a:rPr lang="en-US" sz="1600" baseline="30000" dirty="0">
                <a:solidFill>
                  <a:srgbClr val="006DBF"/>
                </a:solidFill>
                <a:latin typeface="CambriaMath" charset="0"/>
              </a:rPr>
              <a:t>∓</a:t>
            </a:r>
            <a:r>
              <a:rPr lang="en-US" sz="1600" dirty="0">
                <a:solidFill>
                  <a:srgbClr val="006DBF"/>
                </a:solidFill>
                <a:latin typeface="CambriaMath" charset="0"/>
              </a:rPr>
              <a:t> </a:t>
            </a:r>
            <a:r>
              <a:rPr lang="en-US" sz="2000" dirty="0">
                <a:latin typeface="Calibri" charset="0"/>
              </a:rPr>
              <a:t>to </a:t>
            </a:r>
          </a:p>
          <a:p>
            <a:r>
              <a:rPr lang="en-US" sz="2000" dirty="0">
                <a:latin typeface="CambriaMath" charset="0"/>
              </a:rPr>
              <a:t>l</a:t>
            </a:r>
            <a:r>
              <a:rPr lang="en-US" sz="1600" baseline="30000" dirty="0">
                <a:latin typeface="CambriaMath" charset="0"/>
              </a:rPr>
              <a:t>±</a:t>
            </a:r>
            <a:r>
              <a:rPr lang="en-US" sz="2000" dirty="0">
                <a:latin typeface="CambriaMath" charset="0"/>
              </a:rPr>
              <a:t>𝜈 +l</a:t>
            </a:r>
            <a:r>
              <a:rPr lang="en-US" sz="1600" baseline="30000" dirty="0">
                <a:latin typeface="CambriaMath" charset="0"/>
              </a:rPr>
              <a:t>± </a:t>
            </a:r>
            <a:r>
              <a:rPr lang="en-US" sz="2000" dirty="0">
                <a:latin typeface="CambriaMath" charset="0"/>
              </a:rPr>
              <a:t>𝜈+l</a:t>
            </a:r>
            <a:r>
              <a:rPr lang="en-US" sz="1600" baseline="30000" dirty="0">
                <a:latin typeface="CambriaMath" charset="0"/>
              </a:rPr>
              <a:t>± </a:t>
            </a:r>
            <a:r>
              <a:rPr lang="en-US" sz="2000" dirty="0">
                <a:latin typeface="CambriaMath" charset="0"/>
              </a:rPr>
              <a:t>𝜈 and l</a:t>
            </a:r>
            <a:r>
              <a:rPr lang="en-US" sz="1600" baseline="30000" dirty="0">
                <a:latin typeface="CambriaMath" charset="0"/>
              </a:rPr>
              <a:t>±</a:t>
            </a:r>
            <a:r>
              <a:rPr lang="en-US" sz="2000" dirty="0">
                <a:latin typeface="CambriaMath" charset="0"/>
              </a:rPr>
              <a:t>𝜈+l</a:t>
            </a:r>
            <a:r>
              <a:rPr lang="en-US" sz="1600" baseline="30000" dirty="0">
                <a:latin typeface="CambriaMath" charset="0"/>
              </a:rPr>
              <a:t>±</a:t>
            </a:r>
            <a:r>
              <a:rPr lang="en-US" sz="2000" dirty="0">
                <a:latin typeface="CambriaMath" charset="0"/>
              </a:rPr>
              <a:t> 𝜈+𝑗𝑗 </a:t>
            </a:r>
          </a:p>
          <a:p>
            <a:br>
              <a:rPr lang="en-US" dirty="0">
                <a:latin typeface="Calibri" charset="0"/>
              </a:rPr>
            </a:br>
            <a:r>
              <a:rPr lang="en-US" sz="2800" dirty="0">
                <a:solidFill>
                  <a:srgbClr val="FF0000"/>
                </a:solidFill>
                <a:latin typeface="Calibri" charset="0"/>
              </a:rPr>
              <a:t>More statistics will come @13 </a:t>
            </a:r>
            <a:r>
              <a:rPr lang="en-US" sz="2800" dirty="0" err="1">
                <a:solidFill>
                  <a:srgbClr val="FF0000"/>
                </a:solidFill>
                <a:latin typeface="Calibri" charset="0"/>
              </a:rPr>
              <a:t>TeV</a:t>
            </a:r>
            <a:endParaRPr lang="en-US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28" y="389476"/>
            <a:ext cx="3998191" cy="112847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15815" y="980585"/>
            <a:ext cx="24352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E57F2E73-721D-994B-8A87-ED4190D334ED}"/>
              </a:ext>
            </a:extLst>
          </p:cNvPr>
          <p:cNvSpPr/>
          <p:nvPr/>
        </p:nvSpPr>
        <p:spPr>
          <a:xfrm>
            <a:off x="149249" y="1150883"/>
            <a:ext cx="2801769" cy="2021041"/>
          </a:xfrm>
          <a:prstGeom prst="cloudCallout">
            <a:avLst>
              <a:gd name="adj1" fmla="val 25308"/>
              <a:gd name="adj2" fmla="val 8363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Access to quartic anomalous couplings</a:t>
            </a:r>
          </a:p>
        </p:txBody>
      </p:sp>
    </p:spTree>
    <p:extLst>
      <p:ext uri="{BB962C8B-B14F-4D97-AF65-F5344CB8AC3E}">
        <p14:creationId xmlns:p14="http://schemas.microsoft.com/office/powerpoint/2010/main" val="2467770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11/8/17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35140" y="1017416"/>
            <a:ext cx="6973737" cy="3504075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800" dirty="0"/>
              <a:t>To provide precise measurements of fundamental parameters to tests the theory:</a:t>
            </a:r>
          </a:p>
          <a:p>
            <a:pPr marL="457200" lvl="1" indent="0">
              <a:buNone/>
            </a:pPr>
            <a:endParaRPr lang="en-US" sz="4400" dirty="0"/>
          </a:p>
          <a:p>
            <a:pPr marL="201168" lvl="1" indent="0">
              <a:buNone/>
            </a:pPr>
            <a:r>
              <a:rPr lang="en-US" sz="2800" dirty="0"/>
              <a:t>Why?  To have access to potential </a:t>
            </a:r>
            <a:r>
              <a:rPr lang="en-US" sz="2800" i="1" dirty="0">
                <a:solidFill>
                  <a:srgbClr val="92D050"/>
                </a:solidFill>
                <a:latin typeface="Apple Chancery" charset="0"/>
                <a:ea typeface="Apple Chancery" charset="0"/>
                <a:cs typeface="Apple Chancery" charset="0"/>
              </a:rPr>
              <a:t>virtual new  particles</a:t>
            </a:r>
            <a:r>
              <a:rPr lang="en-US" sz="2800" dirty="0"/>
              <a:t> that might not be directly accessible at the current center of mass energy</a:t>
            </a:r>
            <a:r>
              <a:rPr lang="is-IS" sz="2800" dirty="0"/>
              <a:t>… </a:t>
            </a:r>
            <a:r>
              <a:rPr lang="en-US" sz="2800" dirty="0"/>
              <a:t>just as we did for the Higgs before the actual observation</a:t>
            </a:r>
          </a:p>
          <a:p>
            <a:pPr marL="201168" lvl="1" indent="0">
              <a:buNone/>
            </a:pPr>
            <a:endParaRPr lang="en-US" sz="2800" dirty="0"/>
          </a:p>
          <a:p>
            <a:pPr marL="201168" lvl="1" indent="0">
              <a:buNone/>
            </a:pP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862207" y="201242"/>
            <a:ext cx="866054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/>
              <a:t>Role </a:t>
            </a:r>
            <a:r>
              <a:rPr lang="en-US" sz="2800"/>
              <a:t>of precision EWK </a:t>
            </a:r>
            <a:r>
              <a:rPr lang="en-US" sz="2800" dirty="0"/>
              <a:t>measurements @ Hadron Colliders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23" y="2309127"/>
            <a:ext cx="4446038" cy="554226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0522752" y="2279392"/>
            <a:ext cx="551754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3200" baseline="-25000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02588" y="4981603"/>
            <a:ext cx="5084617" cy="138499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1"/>
                </a:solidFill>
                <a:latin typeface="Apple Chancery" charset="0"/>
                <a:ea typeface="Apple Chancery" charset="0"/>
                <a:cs typeface="Apple Chancery" charset="0"/>
              </a:rPr>
              <a:t>Some tension already in data     </a:t>
            </a:r>
            <a:r>
              <a:rPr lang="is-IS" sz="2800" b="1" i="1" dirty="0">
                <a:solidFill>
                  <a:schemeClr val="accent1"/>
                </a:solidFill>
                <a:latin typeface="Apple Chancery" charset="0"/>
                <a:ea typeface="Apple Chancery" charset="0"/>
                <a:cs typeface="Apple Chancery" charset="0"/>
              </a:rPr>
              <a:t>… Better precision before we can conclude if significant</a:t>
            </a:r>
            <a:endParaRPr lang="en-US" sz="2800" b="1" i="1" dirty="0">
              <a:solidFill>
                <a:schemeClr val="accent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6" y="5013134"/>
            <a:ext cx="6329427" cy="1384995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76" y="5064088"/>
            <a:ext cx="3961754" cy="12824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30" y="5606311"/>
            <a:ext cx="279362" cy="186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EBBF2A-FE46-464D-A707-F9D2613D2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4" y="933073"/>
            <a:ext cx="5177040" cy="377760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D9BE1-FCC4-E04D-9C17-8A375F96A549}"/>
              </a:ext>
            </a:extLst>
          </p:cNvPr>
          <p:cNvCxnSpPr/>
          <p:nvPr/>
        </p:nvCxnSpPr>
        <p:spPr>
          <a:xfrm flipH="1">
            <a:off x="7520152" y="1954922"/>
            <a:ext cx="204951" cy="261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4E0B35-64DF-9346-8A1E-7C2BA7D770D0}"/>
              </a:ext>
            </a:extLst>
          </p:cNvPr>
          <p:cNvCxnSpPr/>
          <p:nvPr/>
        </p:nvCxnSpPr>
        <p:spPr>
          <a:xfrm flipH="1">
            <a:off x="8397770" y="1949667"/>
            <a:ext cx="204951" cy="261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8317-8C7E-3F45-A2AB-4955D084FD39}" type="slidenum">
              <a:rPr lang="en-US" smtClean="0"/>
              <a:t>3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179834"/>
            <a:ext cx="11470105" cy="1609344"/>
          </a:xfrm>
        </p:spPr>
        <p:txBody>
          <a:bodyPr>
            <a:noAutofit/>
          </a:bodyPr>
          <a:lstStyle/>
          <a:p>
            <a:r>
              <a:rPr lang="da-DK" altLang="x-none" sz="4000" dirty="0"/>
              <a:t>Formal </a:t>
            </a:r>
            <a:r>
              <a:rPr lang="da-DK" altLang="x-none" sz="4000" dirty="0" err="1"/>
              <a:t>Description</a:t>
            </a:r>
            <a:r>
              <a:rPr lang="da-DK" altLang="x-none" sz="4000" dirty="0"/>
              <a:t> of </a:t>
            </a:r>
            <a:r>
              <a:rPr lang="da-DK" altLang="x-none" sz="4000" dirty="0" err="1"/>
              <a:t>elementary</a:t>
            </a:r>
            <a:r>
              <a:rPr lang="da-DK" altLang="x-none" sz="4000" dirty="0"/>
              <a:t> </a:t>
            </a:r>
            <a:r>
              <a:rPr lang="da-DK" altLang="x-none" sz="4000" dirty="0" err="1"/>
              <a:t>particles</a:t>
            </a:r>
            <a:r>
              <a:rPr lang="da-DK" altLang="x-none" sz="4000" dirty="0"/>
              <a:t> and forces given by the Standard Model of </a:t>
            </a:r>
            <a:r>
              <a:rPr lang="da-DK" altLang="x-none" sz="4000" dirty="0" err="1"/>
              <a:t>Particle</a:t>
            </a:r>
            <a:r>
              <a:rPr lang="da-DK" altLang="x-none" sz="4000" dirty="0"/>
              <a:t> </a:t>
            </a:r>
            <a:r>
              <a:rPr lang="da-DK" altLang="x-none" sz="4000" dirty="0" err="1"/>
              <a:t>physics</a:t>
            </a:r>
            <a:endParaRPr lang="en-US" sz="4000" dirty="0"/>
          </a:p>
        </p:txBody>
      </p:sp>
      <p:grpSp>
        <p:nvGrpSpPr>
          <p:cNvPr id="10" name="Group 46"/>
          <p:cNvGrpSpPr>
            <a:grpSpLocks/>
          </p:cNvGrpSpPr>
          <p:nvPr/>
        </p:nvGrpSpPr>
        <p:grpSpPr bwMode="auto">
          <a:xfrm>
            <a:off x="1953088" y="2060788"/>
            <a:ext cx="9184027" cy="2631236"/>
            <a:chOff x="-357" y="2099"/>
            <a:chExt cx="5420" cy="1274"/>
          </a:xfrm>
        </p:grpSpPr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-357" y="2099"/>
              <a:ext cx="5295" cy="2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13500000" sx="75000" sy="75000" algn="tl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da-DK" altLang="x-none" sz="2800" b="1" u="sng" dirty="0">
                  <a:solidFill>
                    <a:schemeClr val="hlink"/>
                  </a:solidFill>
                </a:rPr>
                <a:t>Standard Model</a:t>
              </a:r>
              <a:r>
                <a:rPr lang="da-DK" altLang="x-none" sz="2800" dirty="0">
                  <a:solidFill>
                    <a:schemeClr val="tx2"/>
                  </a:solidFill>
                </a:rPr>
                <a:t>: Nature </a:t>
              </a:r>
              <a:r>
                <a:rPr lang="da-DK" altLang="x-none" sz="2800" dirty="0" err="1">
                  <a:solidFill>
                    <a:schemeClr val="tx2"/>
                  </a:solidFill>
                </a:rPr>
                <a:t>described</a:t>
              </a:r>
              <a:r>
                <a:rPr lang="da-DK" altLang="x-none" sz="2800" dirty="0">
                  <a:solidFill>
                    <a:schemeClr val="tx2"/>
                  </a:solidFill>
                </a:rPr>
                <a:t> by the </a:t>
              </a:r>
              <a:r>
                <a:rPr lang="da-DK" altLang="x-none" sz="2800" dirty="0" err="1">
                  <a:solidFill>
                    <a:schemeClr val="tx2"/>
                  </a:solidFill>
                </a:rPr>
                <a:t>Symmetry</a:t>
              </a:r>
              <a:r>
                <a:rPr lang="da-DK" altLang="x-none" sz="2800" dirty="0">
                  <a:solidFill>
                    <a:schemeClr val="tx2"/>
                  </a:solidFill>
                </a:rPr>
                <a:t> Groups</a:t>
              </a:r>
              <a:endParaRPr lang="en-GB" altLang="x-none" sz="2800" b="1" dirty="0">
                <a:solidFill>
                  <a:srgbClr val="3333FF"/>
                </a:solidFill>
              </a:endParaRPr>
            </a:p>
          </p:txBody>
        </p:sp>
        <p:grpSp>
          <p:nvGrpSpPr>
            <p:cNvPr id="12" name="Group 44"/>
            <p:cNvGrpSpPr>
              <a:grpSpLocks/>
            </p:cNvGrpSpPr>
            <p:nvPr/>
          </p:nvGrpSpPr>
          <p:grpSpPr bwMode="auto">
            <a:xfrm>
              <a:off x="270" y="2447"/>
              <a:ext cx="4793" cy="926"/>
              <a:chOff x="270" y="2519"/>
              <a:chExt cx="4793" cy="926"/>
            </a:xfrm>
          </p:grpSpPr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4052" y="3043"/>
                <a:ext cx="1011" cy="402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13500000" sx="75000" sy="75000" algn="tl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a-DK" altLang="x-none" sz="2400" dirty="0" err="1">
                    <a:solidFill>
                      <a:schemeClr val="tx2"/>
                    </a:solidFill>
                  </a:rPr>
                  <a:t>Electroweak</a:t>
                </a:r>
                <a:endParaRPr lang="da-DK" altLang="x-none" sz="2400" dirty="0">
                  <a:solidFill>
                    <a:schemeClr val="tx2"/>
                  </a:solidFill>
                </a:endParaRPr>
              </a:p>
              <a:p>
                <a:pPr algn="ctr" eaLnBrk="0" hangingPunct="0"/>
                <a:r>
                  <a:rPr lang="da-DK" altLang="x-none" sz="2400" dirty="0" err="1">
                    <a:solidFill>
                      <a:schemeClr val="tx2"/>
                    </a:solidFill>
                  </a:rPr>
                  <a:t>interactions</a:t>
                </a:r>
                <a:endParaRPr lang="en-GB" altLang="x-none" sz="2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4" name="Text Box 20"/>
              <p:cNvSpPr txBox="1">
                <a:spLocks noChangeArrowheads="1"/>
              </p:cNvSpPr>
              <p:nvPr/>
            </p:nvSpPr>
            <p:spPr bwMode="auto">
              <a:xfrm>
                <a:off x="270" y="3132"/>
                <a:ext cx="1503" cy="224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13500000" sx="75000" sy="75000" algn="tl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a-DK" altLang="x-none" sz="2400" dirty="0" err="1">
                    <a:solidFill>
                      <a:schemeClr val="tx2"/>
                    </a:solidFill>
                  </a:rPr>
                  <a:t>Strong</a:t>
                </a:r>
                <a:r>
                  <a:rPr lang="da-DK" altLang="x-none" sz="2400" dirty="0">
                    <a:solidFill>
                      <a:schemeClr val="tx2"/>
                    </a:solidFill>
                  </a:rPr>
                  <a:t> </a:t>
                </a:r>
                <a:r>
                  <a:rPr lang="da-DK" altLang="x-none" sz="2400" dirty="0" err="1">
                    <a:solidFill>
                      <a:schemeClr val="tx2"/>
                    </a:solidFill>
                  </a:rPr>
                  <a:t>interactions</a:t>
                </a:r>
                <a:endParaRPr lang="en-GB" altLang="x-none" sz="2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5" name="Text Box 29"/>
              <p:cNvSpPr txBox="1">
                <a:spLocks noChangeArrowheads="1"/>
              </p:cNvSpPr>
              <p:nvPr/>
            </p:nvSpPr>
            <p:spPr bwMode="auto">
              <a:xfrm>
                <a:off x="3617" y="2793"/>
                <a:ext cx="1274" cy="194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13500000" sx="75000" sy="75000" algn="tl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  <a:flatTx/>
              </a:bodyPr>
              <a:lstStyle/>
              <a:p>
                <a:pPr algn="ctr" eaLnBrk="0" hangingPunct="0"/>
                <a:r>
                  <a:rPr lang="da-DK" altLang="x-none" sz="2000" i="1" dirty="0" err="1">
                    <a:solidFill>
                      <a:schemeClr val="tx2"/>
                    </a:solidFill>
                  </a:rPr>
                  <a:t>Weak</a:t>
                </a:r>
                <a:r>
                  <a:rPr lang="da-DK" altLang="x-none" sz="2000" i="1" dirty="0">
                    <a:solidFill>
                      <a:schemeClr val="tx2"/>
                    </a:solidFill>
                  </a:rPr>
                  <a:t> </a:t>
                </a:r>
                <a:r>
                  <a:rPr lang="da-DK" altLang="x-none" sz="2000" i="1" dirty="0" err="1">
                    <a:solidFill>
                      <a:schemeClr val="tx2"/>
                    </a:solidFill>
                  </a:rPr>
                  <a:t>Hypercharge</a:t>
                </a:r>
                <a:endParaRPr lang="en-GB" altLang="x-none" sz="2000" i="1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6" name="Group 30"/>
              <p:cNvGrpSpPr>
                <a:grpSpLocks/>
              </p:cNvGrpSpPr>
              <p:nvPr/>
            </p:nvGrpSpPr>
            <p:grpSpPr bwMode="auto">
              <a:xfrm>
                <a:off x="2696" y="2665"/>
                <a:ext cx="192" cy="355"/>
                <a:chOff x="3691" y="1027"/>
                <a:chExt cx="192" cy="355"/>
              </a:xfrm>
            </p:grpSpPr>
            <p:sp>
              <p:nvSpPr>
                <p:cNvPr id="26" name="Line 31"/>
                <p:cNvSpPr>
                  <a:spLocks noChangeShapeType="1"/>
                </p:cNvSpPr>
                <p:nvPr/>
              </p:nvSpPr>
              <p:spPr bwMode="auto">
                <a:xfrm>
                  <a:off x="3698" y="1027"/>
                  <a:ext cx="0" cy="347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107763" dir="13500000" sx="75000" sy="75000" algn="tl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Line 32"/>
                <p:cNvSpPr>
                  <a:spLocks noChangeShapeType="1"/>
                </p:cNvSpPr>
                <p:nvPr/>
              </p:nvSpPr>
              <p:spPr bwMode="auto">
                <a:xfrm>
                  <a:off x="3691" y="1382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107763" dir="13500000" sx="75000" sy="75000" algn="tl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" name="Text Box 33"/>
              <p:cNvSpPr txBox="1">
                <a:spLocks noChangeArrowheads="1"/>
              </p:cNvSpPr>
              <p:nvPr/>
            </p:nvSpPr>
            <p:spPr bwMode="auto">
              <a:xfrm>
                <a:off x="2874" y="2951"/>
                <a:ext cx="532" cy="343"/>
              </a:xfrm>
              <a:prstGeom prst="rect">
                <a:avLst/>
              </a:prstGeom>
              <a:noFill/>
              <a:ln w="38100">
                <a:solidFill>
                  <a:schemeClr val="accent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13500000" sx="75000" sy="75000" algn="tl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a-DK" altLang="x-none" sz="2000" i="1" dirty="0" err="1">
                    <a:solidFill>
                      <a:schemeClr val="tx2"/>
                    </a:solidFill>
                  </a:rPr>
                  <a:t>Weak</a:t>
                </a:r>
                <a:r>
                  <a:rPr lang="da-DK" altLang="x-none" sz="2000" i="1" dirty="0">
                    <a:solidFill>
                      <a:schemeClr val="tx2"/>
                    </a:solidFill>
                  </a:rPr>
                  <a:t> </a:t>
                </a:r>
              </a:p>
              <a:p>
                <a:pPr algn="ctr" eaLnBrk="0" hangingPunct="0"/>
                <a:r>
                  <a:rPr lang="da-DK" altLang="x-none" sz="2000" i="1" dirty="0" err="1">
                    <a:solidFill>
                      <a:schemeClr val="tx2"/>
                    </a:solidFill>
                  </a:rPr>
                  <a:t>Isospin</a:t>
                </a:r>
                <a:endParaRPr lang="en-GB" altLang="x-none" sz="2000" i="1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8" name="Group 34"/>
              <p:cNvGrpSpPr>
                <a:grpSpLocks/>
              </p:cNvGrpSpPr>
              <p:nvPr/>
            </p:nvGrpSpPr>
            <p:grpSpPr bwMode="auto">
              <a:xfrm>
                <a:off x="3370" y="2699"/>
                <a:ext cx="167" cy="184"/>
                <a:chOff x="4365" y="1019"/>
                <a:chExt cx="167" cy="184"/>
              </a:xfrm>
            </p:grpSpPr>
            <p:sp>
              <p:nvSpPr>
                <p:cNvPr id="24" name="Line 35"/>
                <p:cNvSpPr>
                  <a:spLocks noChangeShapeType="1"/>
                </p:cNvSpPr>
                <p:nvPr/>
              </p:nvSpPr>
              <p:spPr bwMode="auto">
                <a:xfrm>
                  <a:off x="4365" y="1019"/>
                  <a:ext cx="0" cy="184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107763" dir="13500000" sx="75000" sy="75000" algn="tl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36"/>
                <p:cNvSpPr>
                  <a:spLocks noChangeShapeType="1"/>
                </p:cNvSpPr>
                <p:nvPr/>
              </p:nvSpPr>
              <p:spPr bwMode="auto">
                <a:xfrm>
                  <a:off x="4370" y="1190"/>
                  <a:ext cx="162" cy="0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107763" dir="13500000" sx="75000" sy="75000" algn="tl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1638" y="2716"/>
                <a:ext cx="220" cy="235"/>
                <a:chOff x="1638" y="2975"/>
                <a:chExt cx="220" cy="235"/>
              </a:xfrm>
            </p:grpSpPr>
            <p:sp>
              <p:nvSpPr>
                <p:cNvPr id="22" name="Line 38"/>
                <p:cNvSpPr>
                  <a:spLocks noChangeShapeType="1"/>
                </p:cNvSpPr>
                <p:nvPr/>
              </p:nvSpPr>
              <p:spPr bwMode="auto">
                <a:xfrm>
                  <a:off x="1844" y="2975"/>
                  <a:ext cx="0" cy="228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107763" dir="13500000" sx="75000" sy="75000" algn="tl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1638" y="3209"/>
                  <a:ext cx="220" cy="1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107763" dir="13500000" sx="75000" sy="75000" algn="tl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0" name="Text Box 40"/>
              <p:cNvSpPr txBox="1">
                <a:spLocks noChangeArrowheads="1"/>
              </p:cNvSpPr>
              <p:nvPr/>
            </p:nvSpPr>
            <p:spPr bwMode="auto">
              <a:xfrm>
                <a:off x="989" y="2826"/>
                <a:ext cx="573" cy="194"/>
              </a:xfrm>
              <a:prstGeom prst="rect">
                <a:avLst/>
              </a:prstGeom>
              <a:noFill/>
              <a:ln w="38100">
                <a:solidFill>
                  <a:srgbClr val="FD270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13500000" sx="75000" sy="75000" algn="tl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a-DK" altLang="x-none" sz="2000" i="1" dirty="0" err="1">
                    <a:solidFill>
                      <a:schemeClr val="tx2"/>
                    </a:solidFill>
                  </a:rPr>
                  <a:t>Colour</a:t>
                </a:r>
                <a:endParaRPr lang="en-GB" altLang="x-none" sz="2000" i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1" name="Text Box 28"/>
              <p:cNvSpPr txBox="1">
                <a:spLocks noChangeArrowheads="1"/>
              </p:cNvSpPr>
              <p:nvPr/>
            </p:nvSpPr>
            <p:spPr bwMode="auto">
              <a:xfrm>
                <a:off x="1426" y="2519"/>
                <a:ext cx="2272" cy="235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da-DK" altLang="x-none" sz="3200" b="1" dirty="0">
                    <a:solidFill>
                      <a:srgbClr val="3333FF"/>
                    </a:solidFill>
                  </a:rPr>
                  <a:t>SU(3) x SU(2) x U(1)</a:t>
                </a:r>
                <a:endParaRPr lang="en-GB" altLang="x-none" sz="3200" dirty="0"/>
              </a:p>
            </p:txBody>
          </p:sp>
        </p:grpSp>
      </p:grpSp>
      <p:sp>
        <p:nvSpPr>
          <p:cNvPr id="28" name="Text Box 42"/>
          <p:cNvSpPr txBox="1">
            <a:spLocks noChangeArrowheads="1"/>
          </p:cNvSpPr>
          <p:nvPr/>
        </p:nvSpPr>
        <p:spPr bwMode="auto">
          <a:xfrm>
            <a:off x="1330869" y="5078241"/>
            <a:ext cx="9811276" cy="1200329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a-DK" altLang="x-none" sz="2400" dirty="0"/>
              <a:t>3 </a:t>
            </a:r>
            <a:r>
              <a:rPr lang="da-DK" altLang="x-none" sz="2400" dirty="0" err="1"/>
              <a:t>symmetry</a:t>
            </a:r>
            <a:r>
              <a:rPr lang="da-DK" altLang="x-none" sz="2400" dirty="0"/>
              <a:t> </a:t>
            </a:r>
            <a:r>
              <a:rPr lang="da-DK" altLang="x-none" sz="2400" dirty="0" err="1"/>
              <a:t>groups</a:t>
            </a:r>
            <a:r>
              <a:rPr lang="da-DK" altLang="x-none" sz="2400" dirty="0"/>
              <a:t> </a:t>
            </a:r>
          </a:p>
          <a:p>
            <a:pPr eaLnBrk="0" hangingPunct="0"/>
            <a:r>
              <a:rPr lang="da-DK" altLang="x-none" sz="2400" dirty="0">
                <a:solidFill>
                  <a:schemeClr val="hlink"/>
                </a:solidFill>
              </a:rPr>
              <a:t>    </a:t>
            </a:r>
            <a:r>
              <a:rPr lang="da-DK" altLang="x-none" sz="2400" dirty="0">
                <a:solidFill>
                  <a:srgbClr val="FF0000"/>
                </a:solidFill>
                <a:sym typeface="Symbol" charset="2"/>
              </a:rPr>
              <a:t> </a:t>
            </a:r>
            <a:r>
              <a:rPr lang="da-DK" altLang="x-none" sz="2400" dirty="0" err="1">
                <a:solidFill>
                  <a:srgbClr val="FF0000"/>
                </a:solidFill>
                <a:sym typeface="Symbol" charset="2"/>
              </a:rPr>
              <a:t>Interactions</a:t>
            </a:r>
            <a:r>
              <a:rPr lang="da-DK" altLang="x-none" sz="2400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da-DK" altLang="x-none" sz="2400" dirty="0" err="1">
                <a:solidFill>
                  <a:srgbClr val="FF0000"/>
                </a:solidFill>
                <a:sym typeface="Symbol" charset="2"/>
              </a:rPr>
              <a:t>described</a:t>
            </a:r>
            <a:r>
              <a:rPr lang="da-DK" altLang="x-none" sz="2400" dirty="0">
                <a:solidFill>
                  <a:srgbClr val="FF0000"/>
                </a:solidFill>
                <a:sym typeface="Symbol" charset="2"/>
              </a:rPr>
              <a:t> by (</a:t>
            </a:r>
            <a:r>
              <a:rPr lang="da-DK" altLang="x-none" sz="2400" dirty="0" err="1">
                <a:solidFill>
                  <a:srgbClr val="FF0000"/>
                </a:solidFill>
                <a:sym typeface="Symbol" charset="2"/>
              </a:rPr>
              <a:t>only</a:t>
            </a:r>
            <a:r>
              <a:rPr lang="da-DK" altLang="x-none" sz="2400" dirty="0">
                <a:solidFill>
                  <a:srgbClr val="FF0000"/>
                </a:solidFill>
                <a:sym typeface="Symbol" charset="2"/>
              </a:rPr>
              <a:t>!) 3 </a:t>
            </a:r>
            <a:r>
              <a:rPr lang="da-DK" altLang="x-none" sz="2400" dirty="0" err="1">
                <a:solidFill>
                  <a:srgbClr val="FF0000"/>
                </a:solidFill>
                <a:sym typeface="Symbol" charset="2"/>
              </a:rPr>
              <a:t>coupling</a:t>
            </a:r>
            <a:r>
              <a:rPr lang="da-DK" altLang="x-none" sz="2400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da-DK" altLang="x-none" sz="2400" dirty="0" err="1">
                <a:solidFill>
                  <a:srgbClr val="FF0000"/>
                </a:solidFill>
                <a:sym typeface="Symbol" charset="2"/>
              </a:rPr>
              <a:t>constants</a:t>
            </a:r>
            <a:r>
              <a:rPr lang="da-DK" altLang="x-none" sz="2400" dirty="0">
                <a:solidFill>
                  <a:srgbClr val="FF0000"/>
                </a:solidFill>
                <a:sym typeface="Symbol" charset="2"/>
              </a:rPr>
              <a:t>:  </a:t>
            </a:r>
            <a:r>
              <a:rPr lang="da-DK" altLang="x-none" sz="2400" b="1" dirty="0">
                <a:solidFill>
                  <a:srgbClr val="7030A0"/>
                </a:solidFill>
                <a:latin typeface="Times New Roman" charset="0"/>
                <a:sym typeface="Symbol" charset="2"/>
              </a:rPr>
              <a:t>g</a:t>
            </a:r>
            <a:r>
              <a:rPr lang="da-DK" altLang="x-none" sz="2400" b="1" baseline="-25000" dirty="0">
                <a:solidFill>
                  <a:srgbClr val="7030A0"/>
                </a:solidFill>
                <a:latin typeface="Times New Roman" charset="0"/>
                <a:sym typeface="Symbol" charset="2"/>
              </a:rPr>
              <a:t>s</a:t>
            </a:r>
            <a:r>
              <a:rPr lang="da-DK" altLang="x-none" sz="2400" b="1" dirty="0">
                <a:solidFill>
                  <a:srgbClr val="7030A0"/>
                </a:solidFill>
                <a:latin typeface="Times New Roman" charset="0"/>
                <a:sym typeface="Symbol" charset="2"/>
              </a:rPr>
              <a:t>,  g,  g’</a:t>
            </a:r>
          </a:p>
          <a:p>
            <a:pPr eaLnBrk="0" hangingPunct="0"/>
            <a:r>
              <a:rPr lang="da-DK" altLang="x-none" sz="2400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da-DK" altLang="x-none" sz="2400" dirty="0">
                <a:solidFill>
                  <a:srgbClr val="FF0000"/>
                </a:solidFill>
              </a:rPr>
              <a:t>   </a:t>
            </a:r>
            <a:r>
              <a:rPr lang="da-DK" altLang="x-none" sz="2400" dirty="0">
                <a:solidFill>
                  <a:srgbClr val="FF0000"/>
                </a:solidFill>
                <a:sym typeface="Symbol" charset="2"/>
              </a:rPr>
              <a:t> Universal </a:t>
            </a:r>
            <a:r>
              <a:rPr lang="da-DK" altLang="x-none" sz="2400" dirty="0" err="1">
                <a:solidFill>
                  <a:srgbClr val="FF0000"/>
                </a:solidFill>
                <a:sym typeface="Symbol" charset="2"/>
              </a:rPr>
              <a:t>fermion-boson</a:t>
            </a:r>
            <a:r>
              <a:rPr lang="da-DK" altLang="x-none" sz="2400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da-DK" altLang="x-none" sz="2400" dirty="0" err="1">
                <a:solidFill>
                  <a:srgbClr val="FF0000"/>
                </a:solidFill>
                <a:sym typeface="Symbol" charset="2"/>
              </a:rPr>
              <a:t>couplings</a:t>
            </a:r>
            <a:endParaRPr lang="en-GB" altLang="x-none" sz="2400" dirty="0">
              <a:solidFill>
                <a:srgbClr val="FF0000"/>
              </a:solidFill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2113DB6B-FD86-154C-8408-09486E763CFE}"/>
              </a:ext>
            </a:extLst>
          </p:cNvPr>
          <p:cNvSpPr/>
          <p:nvPr/>
        </p:nvSpPr>
        <p:spPr>
          <a:xfrm>
            <a:off x="55326" y="2708391"/>
            <a:ext cx="3153944" cy="1462013"/>
          </a:xfrm>
          <a:prstGeom prst="wedgeEllipseCallout">
            <a:avLst>
              <a:gd name="adj1" fmla="val 27443"/>
              <a:gd name="adj2" fmla="val 1062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LHC able to give us precision measurements of the relevant parameters</a:t>
            </a:r>
          </a:p>
        </p:txBody>
      </p:sp>
    </p:spTree>
    <p:extLst>
      <p:ext uri="{BB962C8B-B14F-4D97-AF65-F5344CB8AC3E}">
        <p14:creationId xmlns:p14="http://schemas.microsoft.com/office/powerpoint/2010/main" val="355862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E2D1B8-0887-4D2B-8C42-999040132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41618"/>
            <a:ext cx="3917485" cy="31442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A085277-BAF7-40CC-A608-B030CA969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17" y="628649"/>
            <a:ext cx="2721540" cy="26394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009F90-86BF-44AE-B0EB-D68140E0E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12" y="628649"/>
            <a:ext cx="2721540" cy="2639484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99" y="3705717"/>
            <a:ext cx="3752194" cy="268178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254369-4B26-4D6A-A4CD-BE3438297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21821" y="4004732"/>
            <a:ext cx="6465287" cy="1324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Precision measurements with W’s and Z bosons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17635" y="651721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/>
              <a:t>6/20/17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57372" y="651721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/>
              <a:pPr defTabSz="914400">
                <a:spcAft>
                  <a:spcPts val="60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37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6-02-13 at 15.28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195"/>
            <a:ext cx="7315200" cy="4896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5BCAEF-8BFB-F345-8188-E371B66F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 and Z Boson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91FE-6576-A845-A2A9-772BCC5A1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1690688"/>
            <a:ext cx="4225160" cy="4351338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Many detailed EWK studies possible – and done -- with the large Z,W samples 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Here we will focus on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sin</a:t>
            </a:r>
            <a:r>
              <a:rPr lang="en-GB" baseline="30000" dirty="0">
                <a:solidFill>
                  <a:srgbClr val="FF0000"/>
                </a:solidFill>
              </a:rPr>
              <a:t>2</a:t>
            </a:r>
            <a:r>
              <a:rPr lang="en-GB" dirty="0">
                <a:solidFill>
                  <a:srgbClr val="FF0000"/>
                </a:solidFill>
                <a:latin typeface="Symbol" pitchFamily="2" charset="2"/>
              </a:rPr>
              <a:t>q</a:t>
            </a:r>
            <a:r>
              <a:rPr lang="en-GB" baseline="-25000" dirty="0">
                <a:solidFill>
                  <a:srgbClr val="FF0000"/>
                </a:solidFill>
              </a:rPr>
              <a:t>W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W-Mass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Lepton Universality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72870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1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9AEDFF-C41A-9744-B23E-C8A63A10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Before we proceed…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Some historical &amp; theoretical background of the </a:t>
            </a:r>
            <a:r>
              <a:rPr lang="en-US" sz="2400" dirty="0" err="1">
                <a:solidFill>
                  <a:schemeClr val="bg1"/>
                </a:solidFill>
              </a:rPr>
              <a:t>ElectroWeak</a:t>
            </a:r>
            <a:r>
              <a:rPr lang="en-US" sz="2400" dirty="0">
                <a:solidFill>
                  <a:schemeClr val="bg1"/>
                </a:solidFill>
              </a:rPr>
              <a:t> model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C250C1-B14D-BF4A-A8EA-B439FE00A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3657" y="6356350"/>
            <a:ext cx="148045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CE49A-8982-BB49-A261-4B38A313D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699153-5A51-7041-A14A-443895A7D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75" y="735648"/>
            <a:ext cx="9033864" cy="5421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936BE4-FB77-A84B-8E3B-35095BCFBEB5}"/>
              </a:ext>
            </a:extLst>
          </p:cNvPr>
          <p:cNvSpPr txBox="1"/>
          <p:nvPr/>
        </p:nvSpPr>
        <p:spPr>
          <a:xfrm>
            <a:off x="-74897" y="5636153"/>
            <a:ext cx="216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From: M.A. Thomson</a:t>
            </a:r>
          </a:p>
        </p:txBody>
      </p:sp>
    </p:spTree>
    <p:extLst>
      <p:ext uri="{BB962C8B-B14F-4D97-AF65-F5344CB8AC3E}">
        <p14:creationId xmlns:p14="http://schemas.microsoft.com/office/powerpoint/2010/main" val="2845916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EC741-3A85-E741-853F-6219E3F99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05"/>
            <a:ext cx="10515600" cy="1325563"/>
          </a:xfrm>
        </p:spPr>
        <p:txBody>
          <a:bodyPr/>
          <a:lstStyle/>
          <a:p>
            <a:r>
              <a:rPr lang="en-US" b="1" dirty="0"/>
              <a:t>SU(2)</a:t>
            </a:r>
            <a:r>
              <a:rPr lang="en-US" b="1" baseline="-25000" dirty="0"/>
              <a:t>L</a:t>
            </a:r>
            <a:r>
              <a:rPr lang="en-US" b="1" dirty="0"/>
              <a:t> : The Weak Interaction – W boson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8C76BB-1C75-CA43-AF44-6FAD9686C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975" y="1270788"/>
            <a:ext cx="5613400" cy="66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7E988-70BD-0549-A4E1-00CF94FCE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219321"/>
            <a:ext cx="10287000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20EF07-663E-B84B-A1CA-3DBD7BF89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575" y="5522908"/>
            <a:ext cx="9499600" cy="8636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86A830-FE0A-AC4D-8957-F8FAD5270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012" y="1033450"/>
            <a:ext cx="2374900" cy="1143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56010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2187-8F90-BC43-8596-DD919C3C8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65" y="423113"/>
            <a:ext cx="11154756" cy="1336415"/>
          </a:xfrm>
        </p:spPr>
        <p:txBody>
          <a:bodyPr>
            <a:normAutofit fontScale="90000"/>
          </a:bodyPr>
          <a:lstStyle/>
          <a:p>
            <a:r>
              <a:rPr lang="en-US" dirty="0"/>
              <a:t>W Spin-1 – 3 possible polarizations:</a:t>
            </a:r>
            <a:br>
              <a:rPr lang="en-US" dirty="0"/>
            </a:br>
            <a:r>
              <a:rPr lang="en-US" dirty="0"/>
              <a:t>W helicity  affects the kinematics </a:t>
            </a:r>
            <a:br>
              <a:rPr lang="en-US" dirty="0"/>
            </a:br>
            <a:r>
              <a:rPr lang="en-US" dirty="0"/>
              <a:t>of the outgoing leptons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77A91-2196-9C48-BC13-2BBA0E362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2C808-96D0-7E4A-AC34-5AB25473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CFCE3-03A6-F844-91FF-9F62FAB87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360" y="646315"/>
            <a:ext cx="5044975" cy="22597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11B8E4-0CA3-F04F-9E8F-94ECFB0AA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592" y="2985044"/>
            <a:ext cx="6477000" cy="787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321C223-873B-0A42-88F4-D1EDA20DE306}"/>
              </a:ext>
            </a:extLst>
          </p:cNvPr>
          <p:cNvSpPr txBox="1"/>
          <p:nvPr/>
        </p:nvSpPr>
        <p:spPr>
          <a:xfrm>
            <a:off x="346365" y="2003686"/>
            <a:ext cx="5653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Both W+ and W− bosons produced with high </a:t>
            </a:r>
            <a:r>
              <a:rPr lang="en-US" b="1" dirty="0" err="1">
                <a:solidFill>
                  <a:srgbClr val="FF0000"/>
                </a:solidFill>
              </a:rPr>
              <a:t>pT</a:t>
            </a:r>
            <a:r>
              <a:rPr lang="en-US" b="1" dirty="0">
                <a:solidFill>
                  <a:srgbClr val="FF0000"/>
                </a:solidFill>
              </a:rPr>
              <a:t> at the LHC have a dominant left-handed polarization along their </a:t>
            </a:r>
            <a:r>
              <a:rPr lang="en-US" b="1" dirty="0" err="1">
                <a:solidFill>
                  <a:srgbClr val="FF0000"/>
                </a:solidFill>
              </a:rPr>
              <a:t>directionof</a:t>
            </a:r>
            <a:r>
              <a:rPr lang="en-US" b="1" dirty="0">
                <a:solidFill>
                  <a:srgbClr val="FF0000"/>
                </a:solidFill>
              </a:rPr>
              <a:t> flight </a:t>
            </a:r>
          </a:p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734D33-20C8-184E-8DE6-37CED239224C}"/>
              </a:ext>
            </a:extLst>
          </p:cNvPr>
          <p:cNvSpPr/>
          <p:nvPr/>
        </p:nvSpPr>
        <p:spPr>
          <a:xfrm>
            <a:off x="346365" y="4160450"/>
            <a:ext cx="56536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MR10"/>
              </a:rPr>
              <a:t>When left-handed </a:t>
            </a:r>
            <a:r>
              <a:rPr lang="en-US" b="1" dirty="0">
                <a:solidFill>
                  <a:srgbClr val="0070C0"/>
                </a:solidFill>
                <a:latin typeface="CMMI10"/>
              </a:rPr>
              <a:t>W</a:t>
            </a:r>
            <a:r>
              <a:rPr lang="en-US" b="1" baseline="30000" dirty="0">
                <a:solidFill>
                  <a:srgbClr val="0070C0"/>
                </a:solidFill>
                <a:latin typeface="CMR8"/>
              </a:rPr>
              <a:t>+</a:t>
            </a:r>
            <a:r>
              <a:rPr lang="en-US" sz="1100" b="1" dirty="0">
                <a:solidFill>
                  <a:srgbClr val="0070C0"/>
                </a:solidFill>
                <a:latin typeface="CMR8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CMR10"/>
              </a:rPr>
              <a:t>is produced in the transverse plane,  its decay </a:t>
            </a:r>
            <a:r>
              <a:rPr lang="en-US" b="1" dirty="0">
                <a:solidFill>
                  <a:srgbClr val="00B050"/>
                </a:solidFill>
                <a:latin typeface="CMR10"/>
              </a:rPr>
              <a:t>left- handed neutrino </a:t>
            </a:r>
            <a:r>
              <a:rPr lang="en-US" b="1" dirty="0">
                <a:solidFill>
                  <a:srgbClr val="0070C0"/>
                </a:solidFill>
                <a:latin typeface="CMR10"/>
              </a:rPr>
              <a:t>will be preferentially </a:t>
            </a:r>
            <a:r>
              <a:rPr lang="en-US" b="1" dirty="0">
                <a:solidFill>
                  <a:srgbClr val="00B050"/>
                </a:solidFill>
                <a:latin typeface="CMR10"/>
              </a:rPr>
              <a:t>emitted along the flight direction </a:t>
            </a:r>
          </a:p>
          <a:p>
            <a:endParaRPr lang="en-US" b="1" dirty="0">
              <a:solidFill>
                <a:srgbClr val="0070C0"/>
              </a:solidFill>
              <a:latin typeface="CMR10"/>
            </a:endParaRPr>
          </a:p>
          <a:p>
            <a:r>
              <a:rPr lang="en-US" b="1" dirty="0">
                <a:solidFill>
                  <a:srgbClr val="0070C0"/>
                </a:solidFill>
                <a:latin typeface="CMR10"/>
              </a:rPr>
              <a:t>While for </a:t>
            </a:r>
            <a:r>
              <a:rPr lang="en-US" b="1" dirty="0">
                <a:solidFill>
                  <a:srgbClr val="0070C0"/>
                </a:solidFill>
              </a:rPr>
              <a:t>left-handed W</a:t>
            </a:r>
            <a:r>
              <a:rPr lang="en-US" b="1" baseline="30000" dirty="0">
                <a:solidFill>
                  <a:srgbClr val="0070C0"/>
                </a:solidFill>
              </a:rPr>
              <a:t>−</a:t>
            </a:r>
            <a:r>
              <a:rPr lang="en-US" b="1" dirty="0">
                <a:solidFill>
                  <a:srgbClr val="0070C0"/>
                </a:solidFill>
              </a:rPr>
              <a:t> ,  the </a:t>
            </a:r>
            <a:r>
              <a:rPr lang="en-US" b="1" dirty="0">
                <a:solidFill>
                  <a:srgbClr val="00B050"/>
                </a:solidFill>
              </a:rPr>
              <a:t>charged lepton </a:t>
            </a:r>
            <a:r>
              <a:rPr lang="en-US" b="1" dirty="0">
                <a:solidFill>
                  <a:srgbClr val="0070C0"/>
                </a:solidFill>
              </a:rPr>
              <a:t>will fly preferentially in the </a:t>
            </a:r>
            <a:r>
              <a:rPr lang="en-US" b="1" dirty="0">
                <a:solidFill>
                  <a:srgbClr val="00B050"/>
                </a:solidFill>
              </a:rPr>
              <a:t>same direction of the W</a:t>
            </a:r>
            <a:r>
              <a:rPr lang="en-US" b="1" dirty="0">
                <a:solidFill>
                  <a:srgbClr val="0070C0"/>
                </a:solidFill>
              </a:rPr>
              <a:t>, and the right-handed anti-neutrino will choose the other direction. </a:t>
            </a:r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08851F1-C014-134D-98D1-58CC3F49A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614" y="3106964"/>
            <a:ext cx="61214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69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D3687A1-EF0E-4346-A39B-3BDD73B02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371" y="4453055"/>
            <a:ext cx="4283100" cy="16466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1D2187-8F90-BC43-8596-DD919C3C8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52" y="368294"/>
            <a:ext cx="6545419" cy="1669237"/>
          </a:xfrm>
        </p:spPr>
        <p:txBody>
          <a:bodyPr>
            <a:normAutofit/>
          </a:bodyPr>
          <a:lstStyle/>
          <a:p>
            <a:r>
              <a:rPr lang="en-US" dirty="0"/>
              <a:t>W helicity and best production mechanism of W with high momentum transfer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77A91-2196-9C48-BC13-2BBA0E362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2C808-96D0-7E4A-AC34-5AB25473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35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AC1C644-8921-4942-BDC8-ED1F79834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53" y="2037532"/>
            <a:ext cx="6817775" cy="42826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73024E-6A64-1943-AF8A-2B9012822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69" y="228781"/>
            <a:ext cx="3961356" cy="21787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91C147-0A68-024D-8FDD-410CF027A5CA}"/>
              </a:ext>
            </a:extLst>
          </p:cNvPr>
          <p:cNvSpPr txBox="1"/>
          <p:nvPr/>
        </p:nvSpPr>
        <p:spPr>
          <a:xfrm>
            <a:off x="9508104" y="1427054"/>
            <a:ext cx="473206" cy="4206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sz="3200" baseline="30000" dirty="0"/>
              <a:t>-</a:t>
            </a:r>
            <a:endParaRPr lang="en-US" baseline="30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EF089D-7333-1B4C-AD0F-C3918DE06EC4}"/>
              </a:ext>
            </a:extLst>
          </p:cNvPr>
          <p:cNvSpPr txBox="1"/>
          <p:nvPr/>
        </p:nvSpPr>
        <p:spPr>
          <a:xfrm>
            <a:off x="10871200" y="1345774"/>
            <a:ext cx="4812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30CFE8-1AFD-D846-AFDF-8E40EB2765FC}"/>
              </a:ext>
            </a:extLst>
          </p:cNvPr>
          <p:cNvSpPr txBox="1"/>
          <p:nvPr/>
        </p:nvSpPr>
        <p:spPr>
          <a:xfrm>
            <a:off x="7419412" y="3687473"/>
            <a:ext cx="511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Dominates when starting from valence quarks</a:t>
            </a:r>
          </a:p>
        </p:txBody>
      </p:sp>
    </p:spTree>
    <p:extLst>
      <p:ext uri="{BB962C8B-B14F-4D97-AF65-F5344CB8AC3E}">
        <p14:creationId xmlns:p14="http://schemas.microsoft.com/office/powerpoint/2010/main" val="2727453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77A91-2196-9C48-BC13-2BBA0E362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2C808-96D0-7E4A-AC34-5AB25473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7624BA-3D46-944D-AA23-09938E43D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931" y="2218106"/>
            <a:ext cx="6159761" cy="4159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C80C48-2E5B-A043-A490-6667F0140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414" y="2218105"/>
            <a:ext cx="4219971" cy="4159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39509-5CC2-294E-BFF2-4817E04D1221}"/>
              </a:ext>
            </a:extLst>
          </p:cNvPr>
          <p:cNvSpPr txBox="1"/>
          <p:nvPr/>
        </p:nvSpPr>
        <p:spPr>
          <a:xfrm>
            <a:off x="1248509" y="633046"/>
            <a:ext cx="10287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Polarization fraction depend not only on </a:t>
            </a:r>
            <a:r>
              <a:rPr lang="en-US" sz="4000" dirty="0">
                <a:solidFill>
                  <a:srgbClr val="FF0000"/>
                </a:solidFill>
                <a:latin typeface="Symbol" pitchFamily="2" charset="2"/>
              </a:rPr>
              <a:t>q, f,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but also PT and  </a:t>
            </a:r>
            <a:r>
              <a:rPr lang="en-US" sz="4000" dirty="0" err="1">
                <a:solidFill>
                  <a:srgbClr val="FF0000"/>
                </a:solidFill>
              </a:rPr>
              <a:t>pseudorapitity</a:t>
            </a:r>
            <a:r>
              <a:rPr lang="en-US" sz="4000" dirty="0">
                <a:solidFill>
                  <a:srgbClr val="FF0000"/>
                </a:solidFill>
              </a:rPr>
              <a:t> y</a:t>
            </a:r>
          </a:p>
        </p:txBody>
      </p:sp>
    </p:spTree>
    <p:extLst>
      <p:ext uri="{BB962C8B-B14F-4D97-AF65-F5344CB8AC3E}">
        <p14:creationId xmlns:p14="http://schemas.microsoft.com/office/powerpoint/2010/main" val="119341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EA10D4-771F-6447-9B12-04F89CA9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independent of the number of jets for W with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BE8C0-2481-4448-A592-41876DC11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3971F-6754-3440-9EB5-4AECDD46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4F971-7420-9442-B6F7-15773B79D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94" y="2101533"/>
            <a:ext cx="5648706" cy="4318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B8ADD2-C2D0-274D-BE65-F86083241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050" y="2040573"/>
            <a:ext cx="5822950" cy="450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48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97179-807A-5C4E-BDCF-A66D25FCA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490" y="955039"/>
            <a:ext cx="8144510" cy="4457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1D2187-8F90-BC43-8596-DD919C3C8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157" y="180974"/>
            <a:ext cx="10450963" cy="692785"/>
          </a:xfrm>
        </p:spPr>
        <p:txBody>
          <a:bodyPr/>
          <a:lstStyle/>
          <a:p>
            <a:r>
              <a:rPr lang="en-US" dirty="0"/>
              <a:t>Aside: W helicity sensitive to the u &amp; d fraction on the proton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A328C-A8F4-0343-8DF8-AE2158B6A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339" y="1575957"/>
            <a:ext cx="3369825" cy="3811588"/>
          </a:xfrm>
        </p:spPr>
        <p:txBody>
          <a:bodyPr/>
          <a:lstStyle/>
          <a:p>
            <a:r>
              <a:rPr lang="en-US" sz="2000" dirty="0"/>
              <a:t>A priori, the values of the f</a:t>
            </a:r>
            <a:r>
              <a:rPr lang="en-US" sz="2000" baseline="-25000" dirty="0"/>
              <a:t>i</a:t>
            </a:r>
            <a:r>
              <a:rPr lang="en-US" sz="2000" dirty="0"/>
              <a:t> parameters are not expected to be the same for both charges, since for </a:t>
            </a:r>
            <a:r>
              <a:rPr lang="en-US" sz="2000" dirty="0" err="1"/>
              <a:t>partons</a:t>
            </a:r>
            <a:r>
              <a:rPr lang="en-US" sz="2000" dirty="0"/>
              <a:t> which carry a large fraction of the proton’s momentum, the ratio of valence u quarks to sea quarks is higher than that for valence d quarks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77A91-2196-9C48-BC13-2BBA0E362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2C808-96D0-7E4A-AC34-5AB25473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CFCE3-03A6-F844-91FF-9F62FAB87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77" y="4350328"/>
            <a:ext cx="4044751" cy="1811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903C1-5CDD-4D4D-BB5D-2919914E5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473" y="5465015"/>
            <a:ext cx="3248927" cy="12092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57FCAD-044C-E54A-A4EC-100905FA8C31}"/>
              </a:ext>
            </a:extLst>
          </p:cNvPr>
          <p:cNvSpPr txBox="1"/>
          <p:nvPr/>
        </p:nvSpPr>
        <p:spPr>
          <a:xfrm>
            <a:off x="9173010" y="5492661"/>
            <a:ext cx="21807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Asymmetry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is created</a:t>
            </a:r>
          </a:p>
        </p:txBody>
      </p:sp>
    </p:spTree>
    <p:extLst>
      <p:ext uri="{BB962C8B-B14F-4D97-AF65-F5344CB8AC3E}">
        <p14:creationId xmlns:p14="http://schemas.microsoft.com/office/powerpoint/2010/main" val="1116503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EC741-3A85-E741-853F-6219E3F99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05"/>
            <a:ext cx="10515600" cy="1325563"/>
          </a:xfrm>
        </p:spPr>
        <p:txBody>
          <a:bodyPr/>
          <a:lstStyle/>
          <a:p>
            <a:r>
              <a:rPr lang="en-US" b="1" dirty="0"/>
              <a:t>SU(2)</a:t>
            </a:r>
            <a:r>
              <a:rPr lang="en-US" b="1" baseline="-25000" dirty="0"/>
              <a:t>L</a:t>
            </a:r>
            <a:r>
              <a:rPr lang="en-US" b="1" dirty="0"/>
              <a:t> : The Weak Interaction – Z boson 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39E4DD-F6B2-8347-A467-7747AB0B3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04280"/>
            <a:ext cx="2428875" cy="1233121"/>
          </a:xfrm>
          <a:ln w="38100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C3FCDE-6E9E-BA44-98C1-CA82FE054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7" y="1504280"/>
            <a:ext cx="2413000" cy="11811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AAA112-067B-CB44-B54D-DA795AFD0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075" y="3180477"/>
            <a:ext cx="8623300" cy="1295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BEFB32-6862-DA43-97A4-A9C7C9021B2E}"/>
              </a:ext>
            </a:extLst>
          </p:cNvPr>
          <p:cNvSpPr txBox="1"/>
          <p:nvPr/>
        </p:nvSpPr>
        <p:spPr>
          <a:xfrm>
            <a:off x="3697288" y="1720195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251BF4-0C1A-4B41-BF4B-FB54F24BA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858" y="1422340"/>
            <a:ext cx="2108200" cy="698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49926D-F6C7-A24B-A610-691F588AE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782" y="2124153"/>
            <a:ext cx="4292600" cy="55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D446DC-9121-D140-9EAD-CFD24C6111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910" y="4796237"/>
            <a:ext cx="7581900" cy="596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6CC854-587E-C84D-A0CE-A5F863CD6A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243" y="5755020"/>
            <a:ext cx="5448300" cy="762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8622E1-8D0F-8246-84FF-C9351F2B7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910" y="3117100"/>
            <a:ext cx="2222500" cy="1308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EFEF6C-F17B-0845-B384-10562B04B1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2068" y="5111783"/>
            <a:ext cx="1930400" cy="6858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78933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86531-402B-8A41-A23A-9D3B9823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87339"/>
            <a:ext cx="2743200" cy="365125"/>
          </a:xfrm>
        </p:spPr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64379-307C-584A-BAC9-CFA7C6298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52830"/>
            <a:ext cx="2743200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A6C76F-123E-0145-B713-201E07575FF8}"/>
              </a:ext>
            </a:extLst>
          </p:cNvPr>
          <p:cNvSpPr/>
          <p:nvPr/>
        </p:nvSpPr>
        <p:spPr>
          <a:xfrm>
            <a:off x="257749" y="518628"/>
            <a:ext cx="4009453" cy="197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</a:rPr>
              <a:t>ElectroWeak</a:t>
            </a:r>
            <a:endParaRPr lang="en-US" sz="3200" dirty="0">
              <a:solidFill>
                <a:srgbClr val="FFFF00"/>
              </a:solidFill>
            </a:endParaRPr>
          </a:p>
          <a:p>
            <a:pPr algn="ctr"/>
            <a:r>
              <a:rPr lang="en-US" sz="2400" dirty="0"/>
              <a:t>Interactions act on all know particles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03975A-2ED9-2547-AA93-968D073D5739}"/>
              </a:ext>
            </a:extLst>
          </p:cNvPr>
          <p:cNvSpPr/>
          <p:nvPr/>
        </p:nvSpPr>
        <p:spPr>
          <a:xfrm>
            <a:off x="3940050" y="4691582"/>
            <a:ext cx="4009453" cy="197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QCD</a:t>
            </a:r>
          </a:p>
          <a:p>
            <a:pPr algn="ctr"/>
            <a:r>
              <a:rPr lang="en-US" sz="2400" dirty="0"/>
              <a:t>Interactions are only between  gluons and quarks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48336D-D238-FD47-87FF-8C792F2044CA}"/>
              </a:ext>
            </a:extLst>
          </p:cNvPr>
          <p:cNvSpPr/>
          <p:nvPr/>
        </p:nvSpPr>
        <p:spPr>
          <a:xfrm>
            <a:off x="7897094" y="518628"/>
            <a:ext cx="4162634" cy="197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Top quark</a:t>
            </a:r>
          </a:p>
          <a:p>
            <a:pPr algn="ctr"/>
            <a:r>
              <a:rPr lang="en-US" sz="2400" dirty="0"/>
              <a:t>Massive “bare quark” couples strongly  with all known forces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D17FF9-4EB5-E44B-AE02-67DDA56683D1}"/>
              </a:ext>
            </a:extLst>
          </p:cNvPr>
          <p:cNvCxnSpPr>
            <a:cxnSpLocks/>
          </p:cNvCxnSpPr>
          <p:nvPr/>
        </p:nvCxnSpPr>
        <p:spPr>
          <a:xfrm>
            <a:off x="4606507" y="1587261"/>
            <a:ext cx="3122763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F60795-8A21-1744-A6E7-B9A1CA26ABFB}"/>
              </a:ext>
            </a:extLst>
          </p:cNvPr>
          <p:cNvCxnSpPr>
            <a:cxnSpLocks/>
          </p:cNvCxnSpPr>
          <p:nvPr/>
        </p:nvCxnSpPr>
        <p:spPr>
          <a:xfrm>
            <a:off x="4572000" y="1342844"/>
            <a:ext cx="3122763" cy="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5A7454-C03B-4F43-9E20-2711009A1E32}"/>
              </a:ext>
            </a:extLst>
          </p:cNvPr>
          <p:cNvCxnSpPr>
            <a:cxnSpLocks/>
          </p:cNvCxnSpPr>
          <p:nvPr/>
        </p:nvCxnSpPr>
        <p:spPr>
          <a:xfrm flipV="1">
            <a:off x="7893568" y="2610847"/>
            <a:ext cx="2820440" cy="256719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BAB70CF-AF0E-7D41-B037-58FF63F275E4}"/>
              </a:ext>
            </a:extLst>
          </p:cNvPr>
          <p:cNvCxnSpPr>
            <a:cxnSpLocks/>
          </p:cNvCxnSpPr>
          <p:nvPr/>
        </p:nvCxnSpPr>
        <p:spPr>
          <a:xfrm flipV="1">
            <a:off x="7654362" y="2564639"/>
            <a:ext cx="2673174" cy="244087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03CBC73-3D90-4840-95C3-1EA4237B96E5}"/>
              </a:ext>
            </a:extLst>
          </p:cNvPr>
          <p:cNvCxnSpPr>
            <a:cxnSpLocks/>
          </p:cNvCxnSpPr>
          <p:nvPr/>
        </p:nvCxnSpPr>
        <p:spPr>
          <a:xfrm flipH="1" flipV="1">
            <a:off x="1418460" y="2610847"/>
            <a:ext cx="2615478" cy="257018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0B134D8-4672-504B-8C10-23A3CCDDF350}"/>
              </a:ext>
            </a:extLst>
          </p:cNvPr>
          <p:cNvCxnSpPr>
            <a:cxnSpLocks/>
          </p:cNvCxnSpPr>
          <p:nvPr/>
        </p:nvCxnSpPr>
        <p:spPr>
          <a:xfrm flipH="1" flipV="1">
            <a:off x="1730976" y="2548700"/>
            <a:ext cx="2563015" cy="2456809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175C80F-27E7-B64B-A13F-60223842F895}"/>
              </a:ext>
            </a:extLst>
          </p:cNvPr>
          <p:cNvSpPr txBox="1"/>
          <p:nvPr/>
        </p:nvSpPr>
        <p:spPr>
          <a:xfrm>
            <a:off x="4658814" y="466037"/>
            <a:ext cx="2998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Decay  t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sym typeface="Wingdings" pitchFamily="2" charset="2"/>
              </a:rPr>
              <a:t>Wb</a:t>
            </a:r>
            <a:endParaRPr lang="en-US" sz="2400" dirty="0">
              <a:solidFill>
                <a:srgbClr val="FF0000"/>
              </a:solidFill>
              <a:sym typeface="Wingdings" pitchFamily="2" charset="2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Higgs Yukawa coupling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C35EF5-1CC9-E441-93B0-D2D041FCCBD1}"/>
              </a:ext>
            </a:extLst>
          </p:cNvPr>
          <p:cNvSpPr txBox="1"/>
          <p:nvPr/>
        </p:nvSpPr>
        <p:spPr>
          <a:xfrm rot="19083644">
            <a:off x="8377839" y="3864113"/>
            <a:ext cx="224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ttbar production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F20191-3404-B046-90C2-7B2562E4D670}"/>
              </a:ext>
            </a:extLst>
          </p:cNvPr>
          <p:cNvSpPr txBox="1"/>
          <p:nvPr/>
        </p:nvSpPr>
        <p:spPr>
          <a:xfrm>
            <a:off x="4789411" y="1654960"/>
            <a:ext cx="2864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Single top production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756BED0-DDC6-E746-8EE5-8B263F53B165}"/>
              </a:ext>
            </a:extLst>
          </p:cNvPr>
          <p:cNvSpPr txBox="1"/>
          <p:nvPr/>
        </p:nvSpPr>
        <p:spPr>
          <a:xfrm rot="19049390">
            <a:off x="7470484" y="3404635"/>
            <a:ext cx="2680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Perturbative regime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8A7661-644B-2640-B96B-143AAE293030}"/>
              </a:ext>
            </a:extLst>
          </p:cNvPr>
          <p:cNvSpPr txBox="1"/>
          <p:nvPr/>
        </p:nvSpPr>
        <p:spPr>
          <a:xfrm rot="2643077">
            <a:off x="1521736" y="3200818"/>
            <a:ext cx="400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Perturbative &amp;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Non-perturbative regimes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B9332C0-3C1A-AA41-9744-67CFEFF47D36}"/>
              </a:ext>
            </a:extLst>
          </p:cNvPr>
          <p:cNvSpPr txBox="1"/>
          <p:nvPr/>
        </p:nvSpPr>
        <p:spPr>
          <a:xfrm>
            <a:off x="4479264" y="2469767"/>
            <a:ext cx="3414304" cy="14891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</a:rPr>
              <a:t>M</a:t>
            </a:r>
            <a:r>
              <a:rPr lang="en-US" sz="3200" baseline="-25000" dirty="0">
                <a:solidFill>
                  <a:srgbClr val="00B050"/>
                </a:solidFill>
              </a:rPr>
              <a:t>W</a:t>
            </a:r>
            <a:r>
              <a:rPr lang="en-US" sz="3200" dirty="0">
                <a:solidFill>
                  <a:srgbClr val="00B050"/>
                </a:solidFill>
              </a:rPr>
              <a:t>,   sin</a:t>
            </a:r>
            <a:r>
              <a:rPr lang="en-US" sz="3200" baseline="30000" dirty="0">
                <a:solidFill>
                  <a:srgbClr val="00B050"/>
                </a:solidFill>
              </a:rPr>
              <a:t>2</a:t>
            </a:r>
            <a:r>
              <a:rPr lang="en-US" sz="3200" dirty="0">
                <a:solidFill>
                  <a:srgbClr val="00B050"/>
                </a:solidFill>
                <a:latin typeface="Symbol" pitchFamily="2" charset="2"/>
              </a:rPr>
              <a:t>q</a:t>
            </a:r>
            <a:r>
              <a:rPr lang="en-US" sz="3200" baseline="-25000" dirty="0">
                <a:solidFill>
                  <a:srgbClr val="00B050"/>
                </a:solidFill>
              </a:rPr>
              <a:t>W</a:t>
            </a:r>
            <a:r>
              <a:rPr lang="en-US" sz="3200" dirty="0">
                <a:solidFill>
                  <a:srgbClr val="00B050"/>
                </a:solidFill>
              </a:rPr>
              <a:t>,   </a:t>
            </a:r>
            <a:r>
              <a:rPr lang="en-US" sz="3200" dirty="0" err="1">
                <a:solidFill>
                  <a:srgbClr val="00B050"/>
                </a:solidFill>
              </a:rPr>
              <a:t>m</a:t>
            </a:r>
            <a:r>
              <a:rPr lang="en-US" sz="3200" baseline="-25000" dirty="0" err="1">
                <a:solidFill>
                  <a:srgbClr val="00B050"/>
                </a:solidFill>
              </a:rPr>
              <a:t>top</a:t>
            </a:r>
            <a:r>
              <a:rPr lang="en-US" sz="3200" dirty="0">
                <a:solidFill>
                  <a:srgbClr val="00B050"/>
                </a:solidFill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</a:rPr>
              <a:t>M</a:t>
            </a:r>
            <a:r>
              <a:rPr lang="en-US" sz="3200" baseline="-25000" dirty="0">
                <a:solidFill>
                  <a:srgbClr val="00B050"/>
                </a:solidFill>
              </a:rPr>
              <a:t>H</a:t>
            </a:r>
            <a:r>
              <a:rPr lang="en-US" sz="3200" dirty="0">
                <a:solidFill>
                  <a:srgbClr val="00B050"/>
                </a:solidFill>
              </a:rPr>
              <a:t>,</a:t>
            </a:r>
            <a:r>
              <a:rPr lang="en-US" sz="3200" baseline="-25000" dirty="0">
                <a:solidFill>
                  <a:srgbClr val="00B050"/>
                </a:solidFill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Symbol" pitchFamily="2" charset="2"/>
              </a:rPr>
              <a:t>a</a:t>
            </a:r>
            <a:r>
              <a:rPr lang="en-US" sz="3200" baseline="-25000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056BA79-A56B-E34D-B753-494C344EC414}"/>
              </a:ext>
            </a:extLst>
          </p:cNvPr>
          <p:cNvSpPr txBox="1"/>
          <p:nvPr/>
        </p:nvSpPr>
        <p:spPr>
          <a:xfrm rot="2643077">
            <a:off x="570660" y="3870084"/>
            <a:ext cx="400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Production</a:t>
            </a:r>
          </a:p>
        </p:txBody>
      </p:sp>
      <p:sp>
        <p:nvSpPr>
          <p:cNvPr id="71" name="Cloud Callout 70">
            <a:extLst>
              <a:ext uri="{FF2B5EF4-FFF2-40B4-BE49-F238E27FC236}">
                <a16:creationId xmlns:a16="http://schemas.microsoft.com/office/drawing/2014/main" id="{E5EA1386-8566-BA46-8B1A-8480CF92C9BB}"/>
              </a:ext>
            </a:extLst>
          </p:cNvPr>
          <p:cNvSpPr/>
          <p:nvPr/>
        </p:nvSpPr>
        <p:spPr>
          <a:xfrm>
            <a:off x="257749" y="4430111"/>
            <a:ext cx="2075111" cy="1499066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 lot to be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Covered…    I will be selective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FAC9104-7397-884E-97F5-BA91F0D94B1D}"/>
              </a:ext>
            </a:extLst>
          </p:cNvPr>
          <p:cNvSpPr/>
          <p:nvPr/>
        </p:nvSpPr>
        <p:spPr>
          <a:xfrm>
            <a:off x="4481052" y="2501840"/>
            <a:ext cx="2293823" cy="920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74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3BC94B-7FD0-5D4B-B910-E80BFA89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31" y="318828"/>
            <a:ext cx="8623300" cy="3022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350DC9-1D60-834F-AFC5-E21CA5374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489" y="4186369"/>
            <a:ext cx="2641600" cy="74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375AD0-C470-FB44-8D50-DD0F2CE5D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5" y="5138998"/>
            <a:ext cx="6883400" cy="1435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F0C764-4C38-9642-954E-814A8A2ED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29" y="3838896"/>
            <a:ext cx="3773585" cy="28352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3CC366-C525-7F45-8E6F-20E3B6483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728" y="3624263"/>
            <a:ext cx="5816600" cy="1231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AF21FA-CD8C-314D-B013-F09A6B9C1CE6}"/>
              </a:ext>
            </a:extLst>
          </p:cNvPr>
          <p:cNvSpPr/>
          <p:nvPr/>
        </p:nvSpPr>
        <p:spPr>
          <a:xfrm>
            <a:off x="2222936" y="3513901"/>
            <a:ext cx="583325" cy="214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7643A-4F1F-2A41-88BA-EF2EE4E806CA}"/>
              </a:ext>
            </a:extLst>
          </p:cNvPr>
          <p:cNvSpPr/>
          <p:nvPr/>
        </p:nvSpPr>
        <p:spPr>
          <a:xfrm>
            <a:off x="6379788" y="3997381"/>
            <a:ext cx="583325" cy="214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64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749C6-E6CA-7F42-9AD0-DD0AB509A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33" y="702075"/>
            <a:ext cx="6122133" cy="3128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B89A3F-6DC8-6F44-9417-333705C51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546" y="387130"/>
            <a:ext cx="3872854" cy="433933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7115EB3-61AB-BD45-8085-862A54AEA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5091588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404040"/>
                </a:solidFill>
              </a:rPr>
              <a:t>How to measure sin</a:t>
            </a:r>
            <a:r>
              <a:rPr lang="en-US" sz="4000" baseline="30000" dirty="0">
                <a:solidFill>
                  <a:srgbClr val="404040"/>
                </a:solidFill>
              </a:rPr>
              <a:t>2</a:t>
            </a:r>
            <a:r>
              <a:rPr lang="en-US" sz="4000" dirty="0">
                <a:solidFill>
                  <a:srgbClr val="404040"/>
                </a:solidFill>
                <a:latin typeface="Symbol" pitchFamily="2" charset="2"/>
              </a:rPr>
              <a:t>q</a:t>
            </a:r>
            <a:r>
              <a:rPr lang="en-US" sz="4000" baseline="-25000" dirty="0">
                <a:solidFill>
                  <a:srgbClr val="404040"/>
                </a:solidFill>
              </a:rPr>
              <a:t>W</a:t>
            </a:r>
            <a:r>
              <a:rPr lang="en-US" sz="4000" dirty="0">
                <a:solidFill>
                  <a:srgbClr val="404040"/>
                </a:solidFill>
              </a:rPr>
              <a:t> at the LHC using pp</a:t>
            </a:r>
            <a:r>
              <a:rPr lang="en-US" sz="4000" dirty="0">
                <a:solidFill>
                  <a:srgbClr val="404040"/>
                </a:solidFill>
                <a:sym typeface="Wingdings" pitchFamily="2" charset="2"/>
              </a:rPr>
              <a:t> Z</a:t>
            </a:r>
            <a:r>
              <a:rPr lang="en-US" sz="4000" dirty="0">
                <a:solidFill>
                  <a:srgbClr val="404040"/>
                </a:solidFill>
              </a:rPr>
              <a:t> 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8B20C2-5C81-4146-A219-67CA39DF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>
                <a:solidFill>
                  <a:prstClr val="white">
                    <a:tint val="75000"/>
                    <a:alpha val="80000"/>
                  </a:prstClr>
                </a:solidFill>
              </a:rPr>
              <a:t>6/20/17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DB174D-79D5-AE4B-AB77-1BB877B1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prstClr val="white">
                    <a:tint val="75000"/>
                    <a:alpha val="80000"/>
                  </a:prstClr>
                </a:solidFill>
              </a:rPr>
              <a:pPr defTabSz="914400">
                <a:spcAft>
                  <a:spcPts val="600"/>
                </a:spcAft>
              </a:pPr>
              <a:t>41</a:t>
            </a:fld>
            <a:endParaRPr lang="en-US">
              <a:solidFill>
                <a:prstClr val="white">
                  <a:tint val="75000"/>
                  <a:alpha val="8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09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5ECA17-6CF3-F54E-A4DE-8D310DFD3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92" y="314406"/>
            <a:ext cx="4957050" cy="4535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29" y="1138522"/>
            <a:ext cx="4626230" cy="35390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908317-8C7E-3F45-A2AB-4955D084FD39}" type="slidenum">
              <a:rPr lang="en-US">
                <a:solidFill>
                  <a:prstClr val="white">
                    <a:tint val="75000"/>
                    <a:alpha val="80000"/>
                  </a:prstClr>
                </a:solidFill>
              </a:rPr>
              <a:pPr defTabSz="914400">
                <a:spcAft>
                  <a:spcPts val="600"/>
                </a:spcAft>
              </a:pPr>
              <a:t>42</a:t>
            </a:fld>
            <a:endParaRPr lang="en-US">
              <a:solidFill>
                <a:prstClr val="white">
                  <a:tint val="75000"/>
                  <a:alpha val="80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>
              <a:xfrm>
                <a:off x="1600200" y="5073329"/>
                <a:ext cx="8991600" cy="1264762"/>
              </a:xfrm>
              <a:solidFill>
                <a:srgbClr val="FFFFFF"/>
              </a:solidFill>
              <a:ln w="38100">
                <a:solidFill>
                  <a:srgbClr val="404040"/>
                </a:solidFill>
                <a:miter lim="800000"/>
              </a:ln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algn="ctr"/>
                <a:r>
                  <a:rPr lang="en-US" sz="4000" b="0">
                    <a:solidFill>
                      <a:srgbClr val="404040"/>
                    </a:solidFill>
                  </a:rPr>
                  <a:t>Interplay between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4000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>
                    <a:solidFill>
                      <a:srgbClr val="404040"/>
                    </a:solidFill>
                  </a:rPr>
                  <a:t>&amp; Z</a:t>
                </a:r>
                <a:r>
                  <a:rPr lang="en-US" sz="4000" baseline="30000">
                    <a:solidFill>
                      <a:srgbClr val="404040"/>
                    </a:solidFill>
                  </a:rPr>
                  <a:t>0</a:t>
                </a:r>
                <a:r>
                  <a:rPr lang="en-US" sz="4000">
                    <a:solidFill>
                      <a:srgbClr val="404040"/>
                    </a:solidFill>
                  </a:rPr>
                  <a:t> and the Vector and Axial-Vector nature of the Z</a:t>
                </a:r>
                <a:r>
                  <a:rPr lang="en-US" sz="4000" baseline="30000">
                    <a:solidFill>
                      <a:srgbClr val="404040"/>
                    </a:solidFill>
                  </a:rPr>
                  <a:t>0</a:t>
                </a:r>
                <a:r>
                  <a:rPr lang="en-US" sz="4000">
                    <a:solidFill>
                      <a:srgbClr val="40404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00200" y="5073329"/>
                <a:ext cx="8991600" cy="1264762"/>
              </a:xfrm>
              <a:blipFill>
                <a:blip r:embed="rId4"/>
                <a:stretch>
                  <a:fillRect t="-7692" b="-15385"/>
                </a:stretch>
              </a:blipFill>
              <a:ln w="38100">
                <a:solidFill>
                  <a:srgbClr val="404040"/>
                </a:solidFill>
                <a:miter lim="8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4C29089-09C2-404D-AAA2-B27E76782092}"/>
              </a:ext>
            </a:extLst>
          </p:cNvPr>
          <p:cNvSpPr txBox="1"/>
          <p:nvPr/>
        </p:nvSpPr>
        <p:spPr>
          <a:xfrm>
            <a:off x="6608972" y="665720"/>
            <a:ext cx="438132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+mj-lt"/>
              </a:rPr>
              <a:t>Quantum Mechanical Effects</a:t>
            </a:r>
          </a:p>
        </p:txBody>
      </p:sp>
      <p:pic>
        <p:nvPicPr>
          <p:cNvPr id="14" name="Image 11" descr="Screen Shot 2018-05-28 at 10.50.33.png">
            <a:extLst>
              <a:ext uri="{FF2B5EF4-FFF2-40B4-BE49-F238E27FC236}">
                <a16:creationId xmlns:a16="http://schemas.microsoft.com/office/drawing/2014/main" id="{3A3F3278-35B8-3B4F-9DC4-229B01A17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20" y="70305"/>
            <a:ext cx="9144000" cy="410095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68933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4A32AEC-C3A7-FB44-B79D-17E15F1AA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96" y="244044"/>
            <a:ext cx="5674885" cy="4074491"/>
          </a:xfrm>
          <a:prstGeom prst="rect">
            <a:avLst/>
          </a:prstGeom>
        </p:spPr>
      </p:pic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AF5BEB-D606-9540-A200-DA7F71D51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57" y="307731"/>
            <a:ext cx="5294883" cy="399763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980213-C5E2-4740-8B88-A3103B93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07" y="554735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WORLD AVERAGE: Including LHC Results based on FB asymmetries in Z-decays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98431-0B4D-A34F-8EF5-F67BAF1FB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>
                <a:solidFill>
                  <a:srgbClr val="898989"/>
                </a:solidFill>
              </a:rPr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D80CD-0F2D-AD46-95CE-0204EF2D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43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B0DEA2AA-B566-D345-A366-14FFD4827334}"/>
              </a:ext>
            </a:extLst>
          </p:cNvPr>
          <p:cNvSpPr txBox="1">
            <a:spLocks/>
          </p:cNvSpPr>
          <p:nvPr/>
        </p:nvSpPr>
        <p:spPr>
          <a:xfrm>
            <a:off x="1775124" y="6400948"/>
            <a:ext cx="8787773" cy="4711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baseline="-25000" dirty="0">
                <a:solidFill>
                  <a:srgbClr val="FF0000"/>
                </a:solidFill>
              </a:rPr>
              <a:t>Reduction by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baseline="-25000" dirty="0">
                <a:solidFill>
                  <a:srgbClr val="FF0000"/>
                </a:solidFill>
              </a:rPr>
              <a:t>factor of 2 expected with 13 </a:t>
            </a:r>
            <a:r>
              <a:rPr lang="en-US" sz="3600" b="1" baseline="-25000" dirty="0" err="1">
                <a:solidFill>
                  <a:srgbClr val="FF0000"/>
                </a:solidFill>
              </a:rPr>
              <a:t>TeV</a:t>
            </a:r>
            <a:r>
              <a:rPr lang="en-US" sz="3600" b="1" baseline="-25000" dirty="0">
                <a:solidFill>
                  <a:srgbClr val="FF0000"/>
                </a:solidFill>
              </a:rPr>
              <a:t> data and by 4 at the HL-LHC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84A066-264A-254C-A6E7-CB050625D774}"/>
              </a:ext>
            </a:extLst>
          </p:cNvPr>
          <p:cNvSpPr/>
          <p:nvPr/>
        </p:nvSpPr>
        <p:spPr>
          <a:xfrm>
            <a:off x="6321971" y="3862557"/>
            <a:ext cx="283779" cy="2837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24156B9-75C7-424B-AE6D-CEB433D9C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281" y="747500"/>
            <a:ext cx="5239718" cy="33818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DF4ECF5-AE0F-3B40-AD20-B860E0B4366D}"/>
              </a:ext>
            </a:extLst>
          </p:cNvPr>
          <p:cNvSpPr/>
          <p:nvPr/>
        </p:nvSpPr>
        <p:spPr>
          <a:xfrm>
            <a:off x="6763407" y="446217"/>
            <a:ext cx="1592317" cy="269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9AEDFF-C41A-9744-B23E-C8A63A10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934"/>
            <a:ext cx="10515600" cy="132556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Motivation  for precise measurement of the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W-mass</a:t>
            </a:r>
            <a:endParaRPr lang="en-US" sz="2800" baseline="-25000" dirty="0">
              <a:solidFill>
                <a:srgbClr val="FFFFFF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C250C1-B14D-BF4A-A8EA-B439FE00A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CE49A-8982-BB49-A261-4B38A313D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DBDC8B-1D42-4C41-BC40-6955DE201B3A}"/>
              </a:ext>
            </a:extLst>
          </p:cNvPr>
          <p:cNvSpPr/>
          <p:nvPr/>
        </p:nvSpPr>
        <p:spPr>
          <a:xfrm>
            <a:off x="362607" y="1761361"/>
            <a:ext cx="11713779" cy="489364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 at LO the W boson mass depends on parameters known with high precision: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Beyond LO : corrections depending on </a:t>
            </a:r>
            <a:r>
              <a:rPr lang="en-US" sz="2400" dirty="0" err="1"/>
              <a:t>m</a:t>
            </a:r>
            <a:r>
              <a:rPr lang="en-US" sz="2000" baseline="-25000" dirty="0" err="1"/>
              <a:t>H</a:t>
            </a:r>
            <a:r>
              <a:rPr lang="en-US" sz="2000" baseline="-25000" dirty="0"/>
              <a:t> </a:t>
            </a:r>
            <a:r>
              <a:rPr lang="en-US" sz="2400" dirty="0"/>
              <a:t>and </a:t>
            </a:r>
            <a:r>
              <a:rPr lang="en-US" sz="2400" dirty="0" err="1"/>
              <a:t>m</a:t>
            </a:r>
            <a:r>
              <a:rPr lang="en-US" sz="2000" baseline="-25000" dirty="0" err="1"/>
              <a:t>top</a:t>
            </a:r>
            <a:r>
              <a:rPr lang="en-US" sz="1600" baseline="-25000" dirty="0"/>
              <a:t>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Test of SM: compare measured </a:t>
            </a:r>
            <a:r>
              <a:rPr lang="en-US" sz="2400" dirty="0" err="1"/>
              <a:t>m</a:t>
            </a:r>
            <a:r>
              <a:rPr lang="en-US" sz="2000" baseline="-25000" dirty="0" err="1"/>
              <a:t>W</a:t>
            </a:r>
            <a:r>
              <a:rPr lang="en-US" sz="2000" dirty="0"/>
              <a:t> </a:t>
            </a:r>
            <a:r>
              <a:rPr lang="en-US" sz="2400" dirty="0"/>
              <a:t>to prediction from SM EWK fit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 fit without </a:t>
            </a:r>
            <a:r>
              <a:rPr lang="en-US" sz="2400" dirty="0" err="1"/>
              <a:t>m</a:t>
            </a:r>
            <a:r>
              <a:rPr lang="en-US" sz="2000" baseline="-25000" dirty="0" err="1"/>
              <a:t>W</a:t>
            </a:r>
            <a:r>
              <a:rPr lang="en-US" sz="2400" dirty="0"/>
              <a:t>:					         </a:t>
            </a:r>
            <a:r>
              <a:rPr lang="en-US" sz="2400" dirty="0" err="1"/>
              <a:t>m</a:t>
            </a:r>
            <a:r>
              <a:rPr lang="en-US" sz="2000" baseline="-25000" dirty="0" err="1"/>
              <a:t>W</a:t>
            </a:r>
            <a:r>
              <a:rPr lang="en-US" sz="2000" baseline="-25000" dirty="0"/>
              <a:t> </a:t>
            </a:r>
            <a:r>
              <a:rPr lang="en-US" sz="2400" dirty="0"/>
              <a:t>= 80354 +/- 7 MeV (</a:t>
            </a:r>
            <a:r>
              <a:rPr lang="en-US" sz="2000" dirty="0"/>
              <a:t>arXiv:1803.01853</a:t>
            </a:r>
            <a:r>
              <a:rPr lang="en-US" sz="24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Previous combined measurements : </a:t>
            </a:r>
          </a:p>
          <a:p>
            <a:r>
              <a:rPr lang="en-US" sz="2400" dirty="0"/>
              <a:t>			LEP </a:t>
            </a:r>
            <a:r>
              <a:rPr lang="en-US" sz="2400" dirty="0" err="1"/>
              <a:t>m</a:t>
            </a:r>
            <a:r>
              <a:rPr lang="en-US" sz="2000" baseline="-25000" dirty="0" err="1"/>
              <a:t>W</a:t>
            </a:r>
            <a:r>
              <a:rPr lang="en-US" sz="2000" baseline="-25000" dirty="0"/>
              <a:t> </a:t>
            </a:r>
            <a:r>
              <a:rPr lang="en-US" sz="2400" dirty="0"/>
              <a:t>= 80376 +/- 33 MeV      </a:t>
            </a:r>
            <a:r>
              <a:rPr lang="en-US" sz="2400" dirty="0" err="1"/>
              <a:t>Tevatron</a:t>
            </a:r>
            <a:r>
              <a:rPr lang="en-US" sz="2400" dirty="0"/>
              <a:t> </a:t>
            </a:r>
            <a:r>
              <a:rPr lang="en-US" sz="2400" dirty="0" err="1"/>
              <a:t>m</a:t>
            </a:r>
            <a:r>
              <a:rPr lang="en-US" sz="2000" baseline="-25000" dirty="0" err="1"/>
              <a:t>W</a:t>
            </a:r>
            <a:r>
              <a:rPr lang="en-US" sz="2000" dirty="0"/>
              <a:t> </a:t>
            </a:r>
            <a:r>
              <a:rPr lang="en-US" sz="2400" dirty="0"/>
              <a:t>= 80387 +/- 16 MeV </a:t>
            </a:r>
            <a:endParaRPr lang="en-US" sz="2400" dirty="0">
              <a:effectLst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5D53AB-E647-1843-820F-64FD3A00A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06" y="3436879"/>
            <a:ext cx="10029030" cy="156888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C985CD-B7E6-0E40-876D-50E3ACC93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196" y="2207172"/>
            <a:ext cx="3316220" cy="63324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662609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900" y="325753"/>
            <a:ext cx="10515600" cy="1325563"/>
          </a:xfrm>
        </p:spPr>
        <p:txBody>
          <a:bodyPr/>
          <a:lstStyle/>
          <a:p>
            <a:r>
              <a:rPr lang="en-GB" dirty="0"/>
              <a:t>W-Mass </a:t>
            </a:r>
            <a:br>
              <a:rPr lang="en-GB" dirty="0"/>
            </a:br>
            <a:r>
              <a:rPr lang="en-GB" dirty="0"/>
              <a:t>Determination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630608" y="1864185"/>
            <a:ext cx="7001204" cy="368851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00FF"/>
                </a:solidFill>
              </a:rPr>
              <a:t>Measurement based on 7 </a:t>
            </a:r>
            <a:r>
              <a:rPr lang="en-GB" sz="2400" dirty="0" err="1">
                <a:solidFill>
                  <a:srgbClr val="0000FF"/>
                </a:solidFill>
              </a:rPr>
              <a:t>TeV</a:t>
            </a:r>
            <a:r>
              <a:rPr lang="en-GB" sz="2400" dirty="0">
                <a:solidFill>
                  <a:srgbClr val="0000FF"/>
                </a:solidFill>
              </a:rPr>
              <a:t> data (4.6 fb</a:t>
            </a:r>
            <a:r>
              <a:rPr lang="en-GB" sz="2400" baseline="30000" dirty="0">
                <a:solidFill>
                  <a:srgbClr val="0000FF"/>
                </a:solidFill>
              </a:rPr>
              <a:t>-1</a:t>
            </a:r>
            <a:r>
              <a:rPr lang="en-GB" sz="2400" dirty="0">
                <a:solidFill>
                  <a:srgbClr val="0000FF"/>
                </a:solidFill>
              </a:rPr>
              <a:t>). </a:t>
            </a:r>
            <a:r>
              <a:rPr lang="en-GB" sz="2400" dirty="0">
                <a:solidFill>
                  <a:srgbClr val="FF0000"/>
                </a:solidFill>
              </a:rPr>
              <a:t>It takes time to get the systematic uncertainties under control  for precision!!</a:t>
            </a:r>
            <a:r>
              <a:rPr lang="en-GB" sz="2400" dirty="0">
                <a:solidFill>
                  <a:srgbClr val="0000FF"/>
                </a:solidFill>
              </a:rPr>
              <a:t> </a:t>
            </a:r>
          </a:p>
          <a:p>
            <a:r>
              <a:rPr lang="en-GB" sz="2400" dirty="0">
                <a:solidFill>
                  <a:srgbClr val="0000FF"/>
                </a:solidFill>
              </a:rPr>
              <a:t>Included ~14.10</a:t>
            </a:r>
            <a:r>
              <a:rPr lang="en-GB" sz="2400" baseline="30000" dirty="0">
                <a:solidFill>
                  <a:srgbClr val="0000FF"/>
                </a:solidFill>
              </a:rPr>
              <a:t>6</a:t>
            </a:r>
            <a:r>
              <a:rPr lang="en-GB" sz="2400" dirty="0">
                <a:solidFill>
                  <a:srgbClr val="0000FF"/>
                </a:solidFill>
              </a:rPr>
              <a:t>  W leptonically decaying W candidates</a:t>
            </a:r>
          </a:p>
          <a:p>
            <a:r>
              <a:rPr lang="en-GB" sz="2400" dirty="0">
                <a:solidFill>
                  <a:srgbClr val="0000FF"/>
                </a:solidFill>
              </a:rPr>
              <a:t>Technique uses template fits to the W- </a:t>
            </a:r>
            <a:r>
              <a:rPr lang="en-GB" sz="2400" dirty="0" err="1">
                <a:solidFill>
                  <a:srgbClr val="0000FF"/>
                </a:solidFill>
              </a:rPr>
              <a:t>p</a:t>
            </a:r>
            <a:r>
              <a:rPr lang="en-GB" sz="2400" baseline="-25000" dirty="0" err="1">
                <a:solidFill>
                  <a:srgbClr val="0000FF"/>
                </a:solidFill>
              </a:rPr>
              <a:t>T</a:t>
            </a:r>
            <a:r>
              <a:rPr lang="en-GB" sz="2400" dirty="0">
                <a:solidFill>
                  <a:srgbClr val="0000FF"/>
                </a:solidFill>
              </a:rPr>
              <a:t> and </a:t>
            </a:r>
            <a:r>
              <a:rPr lang="en-GB" sz="2400" dirty="0" err="1">
                <a:solidFill>
                  <a:srgbClr val="0000FF"/>
                </a:solidFill>
              </a:rPr>
              <a:t>m</a:t>
            </a:r>
            <a:r>
              <a:rPr lang="en-GB" sz="2400" baseline="-25000" dirty="0" err="1">
                <a:solidFill>
                  <a:srgbClr val="0000FF"/>
                </a:solidFill>
              </a:rPr>
              <a:t>T</a:t>
            </a:r>
            <a:r>
              <a:rPr lang="en-GB" sz="2400" dirty="0">
                <a:solidFill>
                  <a:srgbClr val="0000FF"/>
                </a:solidFill>
              </a:rPr>
              <a:t> predictions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23900" y="6354246"/>
            <a:ext cx="1826141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arXiv:1701.07240</a:t>
            </a:r>
          </a:p>
        </p:txBody>
      </p:sp>
      <p:pic>
        <p:nvPicPr>
          <p:cNvPr id="10" name="Image 9" descr="Screen Shot 2018-05-26 at 18.18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344" y="306185"/>
            <a:ext cx="6299200" cy="889000"/>
          </a:xfrm>
          <a:prstGeom prst="rect">
            <a:avLst/>
          </a:prstGeom>
          <a:solidFill>
            <a:srgbClr val="FF0000"/>
          </a:solidFill>
          <a:ln w="34925"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7EFC99-9112-F84C-B09B-4FC59A0C4F76}"/>
              </a:ext>
            </a:extLst>
          </p:cNvPr>
          <p:cNvSpPr txBox="1"/>
          <p:nvPr/>
        </p:nvSpPr>
        <p:spPr>
          <a:xfrm>
            <a:off x="630608" y="4753144"/>
            <a:ext cx="7018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Calibration of energy scale, recoil response and efficiency studies using the large Z sample. Modelling of helicity effects constrained by W and Z data</a:t>
            </a:r>
            <a:r>
              <a:rPr lang="en-GB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06E8C4-2E17-904E-AE5D-C2F56BCF1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12" y="1503102"/>
            <a:ext cx="3930775" cy="526992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186973-5633-4E4F-907C-2DCD74C2B223}"/>
              </a:ext>
            </a:extLst>
          </p:cNvPr>
          <p:cNvCxnSpPr>
            <a:cxnSpLocks/>
          </p:cNvCxnSpPr>
          <p:nvPr/>
        </p:nvCxnSpPr>
        <p:spPr>
          <a:xfrm flipH="1" flipV="1">
            <a:off x="8711098" y="3822153"/>
            <a:ext cx="2002288" cy="404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745B42-2D0A-5343-A143-11C123F9DDD7}"/>
              </a:ext>
            </a:extLst>
          </p:cNvPr>
          <p:cNvCxnSpPr>
            <a:cxnSpLocks/>
          </p:cNvCxnSpPr>
          <p:nvPr/>
        </p:nvCxnSpPr>
        <p:spPr>
          <a:xfrm flipV="1">
            <a:off x="11262436" y="3820210"/>
            <a:ext cx="547961" cy="430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7868CDA-E950-E349-8423-664A67719E9A}"/>
              </a:ext>
            </a:extLst>
          </p:cNvPr>
          <p:cNvSpPr/>
          <p:nvPr/>
        </p:nvSpPr>
        <p:spPr>
          <a:xfrm>
            <a:off x="10736322" y="4226668"/>
            <a:ext cx="503178" cy="2188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96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C82626-6E9D-4146-85C1-7A8B1D17E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08" y="77579"/>
            <a:ext cx="5985857" cy="4570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3834EB-C455-E54B-858B-F3BA4B9E4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297" y="187941"/>
            <a:ext cx="6210831" cy="436832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79AEDFF-C41A-9744-B23E-C8A63A10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5120628"/>
            <a:ext cx="8991600" cy="126476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rgbClr val="404040"/>
                </a:solidFill>
              </a:rPr>
              <a:t>W Mass Measurement</a:t>
            </a:r>
            <a:endParaRPr lang="en-US" sz="4000" baseline="-25000">
              <a:solidFill>
                <a:srgbClr val="40404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C250C1-B14D-BF4A-A8EA-B439FE00A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>
                <a:solidFill>
                  <a:prstClr val="white">
                    <a:tint val="75000"/>
                    <a:alpha val="80000"/>
                  </a:prstClr>
                </a:solidFill>
              </a:rPr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CE49A-8982-BB49-A261-4B38A313D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prstClr val="white">
                    <a:tint val="75000"/>
                    <a:alpha val="80000"/>
                  </a:prstClr>
                </a:solidFill>
              </a:rPr>
              <a:pPr defTabSz="914400">
                <a:spcAft>
                  <a:spcPts val="600"/>
                </a:spcAft>
              </a:pPr>
              <a:t>46</a:t>
            </a:fld>
            <a:endParaRPr lang="en-US">
              <a:solidFill>
                <a:prstClr val="white">
                  <a:tint val="75000"/>
                  <a:alpha val="80000"/>
                </a:prst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887F6E-E9CA-924E-AE00-73364CCEEAF4}"/>
              </a:ext>
            </a:extLst>
          </p:cNvPr>
          <p:cNvSpPr/>
          <p:nvPr/>
        </p:nvSpPr>
        <p:spPr>
          <a:xfrm>
            <a:off x="5517931" y="4256695"/>
            <a:ext cx="463238" cy="3563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74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9" y="219964"/>
            <a:ext cx="3457955" cy="399763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931" y="307731"/>
            <a:ext cx="4100141" cy="39976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F0E0D333-351E-3346-89AA-27B691077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17211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Lepton Universality in W-decays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If anomalies in  b-meson  decays into </a:t>
            </a:r>
            <a:r>
              <a:rPr lang="en-US" sz="2000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’s </a:t>
            </a:r>
            <a:r>
              <a:rPr lang="en-US" sz="2000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D*</a:t>
            </a:r>
            <a:r>
              <a:rPr lang="en-US" sz="2000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tn</a:t>
            </a:r>
            <a:r>
              <a:rPr lang="en-US" sz="2000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sz="2000" dirty="0">
                <a:solidFill>
                  <a:schemeClr val="bg1"/>
                </a:solidFill>
              </a:rPr>
              <a:t> persists, it  becomes more important to revise our assumptions on Lepton Universality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>
                <a:solidFill>
                  <a:srgbClr val="898989"/>
                </a:solidFill>
              </a:rPr>
              <a:t>6/20/17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47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4ABAE9-F0D4-BB47-8227-8A9454159379}"/>
              </a:ext>
            </a:extLst>
          </p:cNvPr>
          <p:cNvSpPr/>
          <p:nvPr/>
        </p:nvSpPr>
        <p:spPr>
          <a:xfrm>
            <a:off x="4190435" y="3571270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Symbol" pitchFamily="2" charset="2"/>
              <a:buChar char="t"/>
            </a:pPr>
            <a:r>
              <a:rPr lang="en-US" i="1" dirty="0">
                <a:solidFill>
                  <a:srgbClr val="FF0000"/>
                </a:solidFill>
                <a:latin typeface="Calibri" charset="0"/>
              </a:rPr>
              <a:t>BR ~2.7 </a:t>
            </a:r>
            <a:r>
              <a:rPr lang="en-US" i="1" dirty="0" err="1">
                <a:solidFill>
                  <a:srgbClr val="FF0000"/>
                </a:solidFill>
                <a:latin typeface="Calibri" charset="0"/>
              </a:rPr>
              <a:t>σ</a:t>
            </a:r>
            <a:r>
              <a:rPr lang="en-US" i="1" dirty="0">
                <a:solidFill>
                  <a:srgbClr val="FF0000"/>
                </a:solidFill>
                <a:latin typeface="Calibri" charset="0"/>
              </a:rPr>
              <a:t>  </a:t>
            </a:r>
          </a:p>
          <a:p>
            <a:pPr algn="ctr"/>
            <a:r>
              <a:rPr lang="en-US" i="1" dirty="0">
                <a:solidFill>
                  <a:srgbClr val="FF0000"/>
                </a:solidFill>
                <a:latin typeface="Calibri" charset="0"/>
              </a:rPr>
              <a:t>larger than e/</a:t>
            </a:r>
            <a:r>
              <a:rPr lang="en-US" i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i="1" dirty="0">
                <a:solidFill>
                  <a:srgbClr val="FF0000"/>
                </a:solidFill>
                <a:latin typeface="Calibri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68D1A4-8B7A-3740-A6B8-A54AD5926832}"/>
              </a:ext>
            </a:extLst>
          </p:cNvPr>
          <p:cNvSpPr txBox="1"/>
          <p:nvPr/>
        </p:nvSpPr>
        <p:spPr>
          <a:xfrm>
            <a:off x="4325325" y="514064"/>
            <a:ext cx="1410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No change </a:t>
            </a:r>
          </a:p>
          <a:p>
            <a:r>
              <a:rPr lang="en-US" dirty="0">
                <a:solidFill>
                  <a:srgbClr val="92D050"/>
                </a:solidFill>
              </a:rPr>
              <a:t>Since  2005</a:t>
            </a:r>
            <a:r>
              <a:rPr lang="is-IS" dirty="0">
                <a:solidFill>
                  <a:srgbClr val="92D050"/>
                </a:solidFill>
              </a:rPr>
              <a:t>…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4799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>
              <a:xfrm>
                <a:off x="235528" y="218363"/>
                <a:ext cx="5675819" cy="1751113"/>
              </a:xfr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txBody>
              <a:bodyPr vert="horz" lIns="91440" tIns="45720" rIns="91440" bIns="45720" rtlCol="0" anchor="b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3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Possible because </a:t>
                </a:r>
                <a:br>
                  <a:rPr lang="en-US" sz="3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3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ttbar and </a:t>
                </a:r>
                <a:r>
                  <a:rPr lang="en-US" sz="3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tW</a:t>
                </a:r>
                <a:r>
                  <a:rPr lang="en-US" sz="3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are</a:t>
                </a:r>
                <a:br>
                  <a:rPr lang="en-US" sz="3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3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 great source of </a:t>
                </a:r>
                <a:r>
                  <a:rPr lang="en-US" sz="3600" dirty="0">
                    <a:solidFill>
                      <a:srgbClr val="FF0000"/>
                    </a:solidFill>
                    <a:sym typeface="Wingdings"/>
                  </a:rPr>
                  <a:t>W</a:t>
                </a:r>
                <a14:m>
                  <m:oMath xmlns:m="http://schemas.openxmlformats.org/officeDocument/2006/math">
                    <m:r>
                      <a:rPr lang="en-US" i="1" baseline="3000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±</m:t>
                    </m:r>
                  </m:oMath>
                </a14:m>
                <a:endPara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5528" y="218363"/>
                <a:ext cx="5675819" cy="1751113"/>
              </a:xfrm>
              <a:blipFill>
                <a:blip r:embed="rId2"/>
                <a:stretch>
                  <a:fillRect t="-3571" b="-11429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11/8/17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4FAB73BC-B049-4115-A692-8D63A059BFB8}" type="slidenum">
              <a:rPr lang="en-US"/>
              <a:pPr/>
              <a:t>48</a:t>
            </a:fld>
            <a:endParaRPr lang="en-US"/>
          </a:p>
        </p:txBody>
      </p:sp>
      <p:pic>
        <p:nvPicPr>
          <p:cNvPr id="3074" name="Picture 2" descr="ttps://www-d0.fnal.gov/Run2Physics/top/top_public_web_pages/feynman_diagrams/feynman_ttbar_ljets_beam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8" y="2153636"/>
            <a:ext cx="4700528" cy="28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61925" y="5019932"/>
            <a:ext cx="5231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Becoming harder to mantain low energy </a:t>
            </a:r>
          </a:p>
          <a:p>
            <a:r>
              <a:rPr lang="is-I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thresholds for single lepton triggers level </a:t>
            </a:r>
          </a:p>
          <a:p>
            <a:r>
              <a:rPr lang="is-I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 the </a:t>
            </a:r>
            <a:r>
              <a:rPr lang="is-IS" sz="2400" dirty="0"/>
              <a:t>LHC </a:t>
            </a:r>
          </a:p>
          <a:p>
            <a:r>
              <a:rPr lang="is-IS" sz="2400" dirty="0">
                <a:solidFill>
                  <a:srgbClr val="FF0000"/>
                </a:solidFill>
                <a:sym typeface="Wingdings"/>
              </a:rPr>
              <a:t> Future requires new trigger schemes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252864-933A-A347-8CFF-41F405204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438" y="791307"/>
            <a:ext cx="4362912" cy="523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41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486AB26-2E08-E242-B018-4BD646923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More tomorrow…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D50804-D2B4-BA43-B843-39859331D8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0112E-4767-2149-8242-F7AFE5B41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75380-3AE9-FA47-8B5C-B545F4FC5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406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8317-8C7E-3F45-A2AB-4955D084FD39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2" descr="interactions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8" y="496651"/>
            <a:ext cx="10581280" cy="4660900"/>
          </a:xfrm>
          <a:prstGeom prst="rect">
            <a:avLst/>
          </a:prstGeom>
          <a:noFill/>
          <a:extLst/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765244" y="5432000"/>
            <a:ext cx="2350186" cy="1200329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GB" altLang="x-none" dirty="0">
                <a:solidFill>
                  <a:schemeClr val="accent1"/>
                </a:solidFill>
                <a:latin typeface="Arial" charset="0"/>
              </a:rPr>
              <a:t>Weak neutral current:</a:t>
            </a:r>
          </a:p>
          <a:p>
            <a:pPr algn="l" eaLnBrk="0" hangingPunct="0"/>
            <a:r>
              <a:rPr lang="en-GB" altLang="x-none" dirty="0">
                <a:latin typeface="Arial" charset="0"/>
              </a:rPr>
              <a:t>All particles</a:t>
            </a:r>
          </a:p>
          <a:p>
            <a:pPr algn="l" eaLnBrk="0" hangingPunct="0"/>
            <a:r>
              <a:rPr lang="en-GB" altLang="x-none" dirty="0">
                <a:latin typeface="Arial" charset="0"/>
              </a:rPr>
              <a:t>No change of flavour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170280" y="4807899"/>
            <a:ext cx="2590800" cy="9159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GB" altLang="x-none" dirty="0">
                <a:solidFill>
                  <a:schemeClr val="accent1"/>
                </a:solidFill>
                <a:latin typeface="Arial" charset="0"/>
              </a:rPr>
              <a:t>Weak charged current:</a:t>
            </a:r>
          </a:p>
          <a:p>
            <a:pPr algn="l" eaLnBrk="0" hangingPunct="0"/>
            <a:r>
              <a:rPr lang="en-GB" altLang="x-none" dirty="0">
                <a:latin typeface="Arial" charset="0"/>
              </a:rPr>
              <a:t>All particles</a:t>
            </a:r>
          </a:p>
          <a:p>
            <a:pPr algn="l" eaLnBrk="0" hangingPunct="0"/>
            <a:r>
              <a:rPr lang="en-GB" altLang="x-none" dirty="0">
                <a:latin typeface="Arial" charset="0"/>
              </a:rPr>
              <a:t>Flavour changes</a:t>
            </a:r>
          </a:p>
        </p:txBody>
      </p:sp>
      <p:sp>
        <p:nvSpPr>
          <p:cNvPr id="2" name="Oval 1"/>
          <p:cNvSpPr/>
          <p:nvPr/>
        </p:nvSpPr>
        <p:spPr>
          <a:xfrm>
            <a:off x="6043613" y="85728"/>
            <a:ext cx="5717467" cy="57238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89" y="4163460"/>
            <a:ext cx="1784236" cy="23056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63554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515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9" y="360218"/>
            <a:ext cx="9019452" cy="5878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0473" y="5791200"/>
            <a:ext cx="942109" cy="36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5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9" y="378223"/>
            <a:ext cx="11333405" cy="603833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438" y="4981903"/>
            <a:ext cx="4294352" cy="151348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Precision in Quantum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Chromo Dynamics(QCD)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8317-8C7E-3F45-A2AB-4955D084FD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2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11" y="496037"/>
            <a:ext cx="2959396" cy="3592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5" y="4079157"/>
            <a:ext cx="3313507" cy="18224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50933" y="6459785"/>
            <a:ext cx="23655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dirty="0"/>
              <a:t>11/8/17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6810" y="6459785"/>
            <a:ext cx="7255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6113E31D-E2AB-40D1-8B51-AFA5AFEF393A}" type="slidenum">
              <a:rPr lang="en-US" smtClean="0"/>
              <a:pPr algn="l"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391" y="437687"/>
            <a:ext cx="4391151" cy="37880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</a:rPr>
              <a:t>Example, </a:t>
            </a:r>
            <a:r>
              <a:rPr lang="en-US" sz="3200" b="1" i="1" dirty="0" err="1">
                <a:solidFill>
                  <a:srgbClr val="0070C0"/>
                </a:solidFill>
              </a:rPr>
              <a:t>Drell</a:t>
            </a:r>
            <a:r>
              <a:rPr lang="en-US" sz="3200" b="1" i="1" dirty="0">
                <a:solidFill>
                  <a:srgbClr val="0070C0"/>
                </a:solidFill>
              </a:rPr>
              <a:t>-Yan Process: pp</a:t>
            </a:r>
            <a:r>
              <a:rPr lang="en-US" sz="2000" b="1" i="1" dirty="0">
                <a:solidFill>
                  <a:srgbClr val="0070C0"/>
                </a:solidFill>
                <a:sym typeface="Wingdings"/>
              </a:rPr>
              <a:t></a:t>
            </a:r>
            <a:r>
              <a:rPr lang="en-US" sz="3200" b="1" i="1" dirty="0">
                <a:solidFill>
                  <a:srgbClr val="0070C0"/>
                </a:solidFill>
                <a:sym typeface="Wingdings"/>
              </a:rPr>
              <a:t> Z or W</a:t>
            </a:r>
            <a:br>
              <a:rPr lang="en-US" sz="3200" dirty="0"/>
            </a:br>
            <a:br>
              <a:rPr lang="en-US" sz="3600" dirty="0"/>
            </a:br>
            <a:r>
              <a:rPr lang="en-US" sz="2800" dirty="0">
                <a:sym typeface="Wingdings"/>
              </a:rPr>
              <a:t> Predictions n</a:t>
            </a:r>
            <a:r>
              <a:rPr lang="en-US" sz="2800" dirty="0"/>
              <a:t>eeded as input</a:t>
            </a:r>
            <a:br>
              <a:rPr lang="en-US" sz="2800" dirty="0"/>
            </a:br>
            <a:r>
              <a:rPr lang="en-US" sz="2800" dirty="0">
                <a:sym typeface="Wingdings"/>
              </a:rPr>
              <a:t> Serious test of QCD with EWK processes</a:t>
            </a:r>
            <a:br>
              <a:rPr lang="en-US" sz="2800" dirty="0"/>
            </a:br>
            <a:br>
              <a:rPr lang="en-US" sz="2800" dirty="0">
                <a:solidFill>
                  <a:srgbClr val="FFFFFF"/>
                </a:solidFill>
              </a:rPr>
            </a:b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81398" y="4258870"/>
            <a:ext cx="75841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High </a:t>
            </a:r>
            <a:r>
              <a:rPr lang="en-US" sz="2400" b="1" dirty="0" err="1"/>
              <a:t>p</a:t>
            </a:r>
            <a:r>
              <a:rPr lang="en-US" sz="2400" b="1" baseline="-25000" dirty="0" err="1"/>
              <a:t>T</a:t>
            </a:r>
            <a:r>
              <a:rPr lang="en-US" sz="2400" b="1" dirty="0"/>
              <a:t>:  </a:t>
            </a:r>
            <a:r>
              <a:rPr lang="en-US" sz="2000" dirty="0"/>
              <a:t>described at fixed-order of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000" baseline="-25000" dirty="0"/>
              <a:t>s </a:t>
            </a:r>
            <a:r>
              <a:rPr lang="en-US" sz="2000" dirty="0"/>
              <a:t>by perturbative QCD predictions</a:t>
            </a:r>
          </a:p>
          <a:p>
            <a:endParaRPr lang="en-US" sz="2000" dirty="0"/>
          </a:p>
          <a:p>
            <a:r>
              <a:rPr lang="en-US" sz="2400" b="1" dirty="0"/>
              <a:t>Small </a:t>
            </a:r>
            <a:r>
              <a:rPr lang="en-US" sz="2400" b="1" dirty="0" err="1"/>
              <a:t>p</a:t>
            </a:r>
            <a:r>
              <a:rPr lang="en-US" sz="2400" b="1" baseline="-25000" dirty="0" err="1"/>
              <a:t>T</a:t>
            </a:r>
            <a:r>
              <a:rPr lang="en-US" sz="2400" b="1" dirty="0"/>
              <a:t>:  </a:t>
            </a:r>
            <a:r>
              <a:rPr lang="en-US" sz="2000" dirty="0"/>
              <a:t>described using </a:t>
            </a:r>
            <a:r>
              <a:rPr lang="en-US" sz="2000" dirty="0" err="1"/>
              <a:t>resummation</a:t>
            </a:r>
            <a:r>
              <a:rPr lang="en-US" sz="2000" dirty="0"/>
              <a:t> of multiple soft-gluon emissions. Non-perturbative part that has to be </a:t>
            </a:r>
            <a:r>
              <a:rPr lang="en-US" sz="2000" dirty="0" err="1"/>
              <a:t>parametrised</a:t>
            </a:r>
            <a:r>
              <a:rPr lang="en-US" sz="2000" dirty="0"/>
              <a:t> and extracted from the data</a:t>
            </a:r>
            <a:r>
              <a:rPr lang="en-US" sz="2800" dirty="0"/>
              <a:t>. 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  <a:sym typeface="Wingdings" pitchFamily="2" charset="2"/>
              </a:rPr>
              <a:t> This is of great importance when calculating the W-mass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29806" y="3601538"/>
            <a:ext cx="3562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Main uncertainty in important EWK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precision measurements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99" y="5101407"/>
            <a:ext cx="589952" cy="336209"/>
          </a:xfrm>
          <a:prstGeom prst="rect">
            <a:avLst/>
          </a:prstGeom>
        </p:spPr>
      </p:pic>
      <p:pic>
        <p:nvPicPr>
          <p:cNvPr id="2050" name="Picture 2" descr="ttps://i2.wp.com/www.pd.infn.it/~dorigo/pd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393" y="516675"/>
            <a:ext cx="3165749" cy="313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83EC90-5FFE-AF43-BD81-6CB834F4A783}"/>
              </a:ext>
            </a:extLst>
          </p:cNvPr>
          <p:cNvSpPr txBox="1"/>
          <p:nvPr/>
        </p:nvSpPr>
        <p:spPr>
          <a:xfrm>
            <a:off x="2554012" y="457200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AC111-247E-BA46-B704-E9DA99B847EF}"/>
              </a:ext>
            </a:extLst>
          </p:cNvPr>
          <p:cNvSpPr txBox="1"/>
          <p:nvPr/>
        </p:nvSpPr>
        <p:spPr>
          <a:xfrm>
            <a:off x="3832470" y="509226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4443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8" y="0"/>
            <a:ext cx="6948212" cy="5258318"/>
          </a:xfrm>
        </p:spPr>
      </p:pic>
      <p:sp>
        <p:nvSpPr>
          <p:cNvPr id="17419" name="Text Box 12"/>
          <p:cNvSpPr txBox="1">
            <a:spLocks noChangeArrowheads="1"/>
          </p:cNvSpPr>
          <p:nvPr/>
        </p:nvSpPr>
        <p:spPr bwMode="auto">
          <a:xfrm>
            <a:off x="3208885" y="164407"/>
            <a:ext cx="10261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charset="0"/>
                <a:ea typeface="MS Mincho" pitchFamily="49" charset="-128"/>
                <a:cs typeface="MS Mincho" pitchFamily="49" charset="-128"/>
              </a:rPr>
              <a:t>P+  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charset="0"/>
                <a:ea typeface="MS Mincho" pitchFamily="49" charset="-128"/>
                <a:cs typeface="MS Mincho" pitchFamily="49" charset="-128"/>
              </a:rPr>
              <a:t>or </a:t>
            </a:r>
            <a:r>
              <a:rPr lang="en-US" sz="2800" b="1" dirty="0" err="1">
                <a:solidFill>
                  <a:schemeClr val="bg1"/>
                </a:solidFill>
                <a:latin typeface="Times New Roman" charset="0"/>
                <a:ea typeface="MS Mincho" pitchFamily="49" charset="-128"/>
                <a:cs typeface="MS Mincho" pitchFamily="49" charset="-128"/>
              </a:rPr>
              <a:t>Pb</a:t>
            </a:r>
            <a:endParaRPr lang="en-US" sz="2800" b="1" dirty="0">
              <a:solidFill>
                <a:schemeClr val="bg1"/>
              </a:solidFill>
              <a:latin typeface="Times New Roman" charset="0"/>
              <a:ea typeface="MS Mincho" pitchFamily="49" charset="-128"/>
              <a:cs typeface="MS Mincho" pitchFamily="49" charset="-128"/>
            </a:endParaRPr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6077096" y="3497389"/>
            <a:ext cx="10261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charset="0"/>
                <a:ea typeface="MS Mincho" pitchFamily="49" charset="-128"/>
                <a:cs typeface="MS Mincho" pitchFamily="49" charset="-128"/>
              </a:rPr>
              <a:t>P</a:t>
            </a:r>
            <a:r>
              <a:rPr lang="en-US" sz="2800" b="1">
                <a:solidFill>
                  <a:schemeClr val="bg1"/>
                </a:solidFill>
                <a:latin typeface="Times New Roman" charset="0"/>
                <a:ea typeface="MS Mincho" pitchFamily="49" charset="-128"/>
                <a:cs typeface="MS Mincho" pitchFamily="49" charset="-128"/>
              </a:rPr>
              <a:t>+  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charset="0"/>
                <a:ea typeface="MS Mincho" pitchFamily="49" charset="-128"/>
                <a:cs typeface="MS Mincho" pitchFamily="49" charset="-128"/>
              </a:rPr>
              <a:t>or </a:t>
            </a:r>
            <a:r>
              <a:rPr lang="en-US" sz="2800" b="1" dirty="0" err="1">
                <a:solidFill>
                  <a:schemeClr val="bg1"/>
                </a:solidFill>
                <a:latin typeface="Times New Roman" charset="0"/>
                <a:ea typeface="MS Mincho" pitchFamily="49" charset="-128"/>
                <a:cs typeface="MS Mincho" pitchFamily="49" charset="-128"/>
              </a:rPr>
              <a:t>Pb</a:t>
            </a:r>
            <a:endParaRPr lang="en-US" sz="2800" b="1" dirty="0">
              <a:solidFill>
                <a:schemeClr val="bg1"/>
              </a:solidFill>
              <a:latin typeface="Times New Roman" charset="0"/>
              <a:ea typeface="MS Mincho" pitchFamily="49" charset="-128"/>
              <a:cs typeface="MS Mincho" pitchFamily="49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5009" y="6414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35665" y="170516"/>
            <a:ext cx="4829196" cy="113317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Large Hadron Collider </a:t>
            </a:r>
            <a:br>
              <a:rPr lang="en-US" sz="3600" b="1" dirty="0"/>
            </a:br>
            <a:r>
              <a:rPr lang="en-US" sz="3600" b="1" dirty="0"/>
              <a:t>@ CERN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584899" y="1076587"/>
            <a:ext cx="4420942" cy="329184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342900" indent="-342900">
              <a:buFont typeface="Wingdings" charset="2"/>
              <a:buChar char="Ø"/>
            </a:pPr>
            <a:r>
              <a:rPr lang="en-US" sz="2800" b="1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Energy Frontier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800" b="1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20  Year program to accumulate  &gt; 3000 fb</a:t>
            </a:r>
            <a:r>
              <a:rPr lang="en-US" sz="2800" b="1" baseline="3000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-1</a:t>
            </a:r>
            <a:endParaRPr lang="en-US" sz="2800" baseline="300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8317-8C7E-3F45-A2AB-4955D084FD39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4FE365-E010-D246-AA25-78663AA72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99" y="3256838"/>
            <a:ext cx="4810901" cy="35822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5A808-C7EC-4942-AD76-3D2DD8D64283}"/>
              </a:ext>
            </a:extLst>
          </p:cNvPr>
          <p:cNvSpPr/>
          <p:nvPr/>
        </p:nvSpPr>
        <p:spPr>
          <a:xfrm>
            <a:off x="149126" y="5258318"/>
            <a:ext cx="66721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High Luminosity achieved</a:t>
            </a:r>
          </a:p>
          <a:p>
            <a:r>
              <a:rPr lang="en-US" b="1" dirty="0"/>
              <a:t>with beams with    </a:t>
            </a:r>
          </a:p>
          <a:p>
            <a:r>
              <a:rPr lang="en-US" b="1" dirty="0">
                <a:solidFill>
                  <a:schemeClr val="accent1"/>
                </a:solidFill>
              </a:rPr>
              <a:t>&gt;10</a:t>
            </a:r>
            <a:r>
              <a:rPr lang="en-US" b="1" baseline="30000" dirty="0">
                <a:solidFill>
                  <a:schemeClr val="accent1"/>
                </a:solidFill>
              </a:rPr>
              <a:t>11 </a:t>
            </a:r>
            <a:r>
              <a:rPr lang="en-US" b="1" dirty="0">
                <a:solidFill>
                  <a:schemeClr val="accent1"/>
                </a:solidFill>
              </a:rPr>
              <a:t>protons/bunch </a:t>
            </a:r>
            <a:r>
              <a:rPr lang="en-US" b="1" dirty="0"/>
              <a:t>&amp; </a:t>
            </a:r>
          </a:p>
          <a:p>
            <a:r>
              <a:rPr lang="en-US" b="1" dirty="0">
                <a:solidFill>
                  <a:schemeClr val="accent1"/>
                </a:solidFill>
              </a:rPr>
              <a:t>&gt; 2800 bunches </a:t>
            </a:r>
          </a:p>
          <a:p>
            <a:r>
              <a:rPr lang="en-US" b="1" dirty="0"/>
              <a:t>in the ring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CCC728-C607-1841-85A6-E861BD89E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333" y="5243018"/>
            <a:ext cx="4390652" cy="14784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116238-C5DF-5D45-AAC2-CBBA3E975640}"/>
              </a:ext>
            </a:extLst>
          </p:cNvPr>
          <p:cNvSpPr txBox="1"/>
          <p:nvPr/>
        </p:nvSpPr>
        <p:spPr>
          <a:xfrm>
            <a:off x="6435301" y="5928259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25ns</a:t>
            </a:r>
          </a:p>
        </p:txBody>
      </p:sp>
    </p:spTree>
    <p:extLst>
      <p:ext uri="{BB962C8B-B14F-4D97-AF65-F5344CB8AC3E}">
        <p14:creationId xmlns:p14="http://schemas.microsoft.com/office/powerpoint/2010/main" val="2783095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831" y="96009"/>
            <a:ext cx="9402318" cy="93291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LHC collisions: kinematics</a:t>
            </a:r>
          </a:p>
        </p:txBody>
      </p:sp>
      <p:pic>
        <p:nvPicPr>
          <p:cNvPr id="3" name="Picture 2" descr="fi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02" y="1185290"/>
            <a:ext cx="10486697" cy="5270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8862" y="5884322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8317-8C7E-3F45-A2AB-4955D084FD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87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11813</TotalTime>
  <Words>1354</Words>
  <Application>Microsoft Macintosh PowerPoint</Application>
  <PresentationFormat>Widescreen</PresentationFormat>
  <Paragraphs>298</Paragraphs>
  <Slides>51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6" baseType="lpstr">
      <vt:lpstr>MS Mincho</vt:lpstr>
      <vt:lpstr>Apple Chancery</vt:lpstr>
      <vt:lpstr>Arial</vt:lpstr>
      <vt:lpstr>Calibri</vt:lpstr>
      <vt:lpstr>Calibri Light</vt:lpstr>
      <vt:lpstr>Cambria Math</vt:lpstr>
      <vt:lpstr>CambriaMath</vt:lpstr>
      <vt:lpstr>CMMI10</vt:lpstr>
      <vt:lpstr>CMR10</vt:lpstr>
      <vt:lpstr>CMR8</vt:lpstr>
      <vt:lpstr>Courier New</vt:lpstr>
      <vt:lpstr>Symbol</vt:lpstr>
      <vt:lpstr>Times New Roman</vt:lpstr>
      <vt:lpstr>Wingdings</vt:lpstr>
      <vt:lpstr>Office Theme</vt:lpstr>
      <vt:lpstr>Top, ElectroWeak and QCD at the LHC</vt:lpstr>
      <vt:lpstr>50 year anniversary of the Standard Model [1]  Today: focus on Electroweak Interactions: g*, W±, Z0 Tomorrow: on top-quark   Strong interactions: g will be included in both lectures   Higgs Boson covered by  Williams</vt:lpstr>
      <vt:lpstr>Formal Description of elementary particles and forces given by the Standard Model of Particle physics</vt:lpstr>
      <vt:lpstr>PowerPoint Presentation</vt:lpstr>
      <vt:lpstr>PowerPoint Presentation</vt:lpstr>
      <vt:lpstr>Precision in Quantum  Chromo Dynamics(QCD)</vt:lpstr>
      <vt:lpstr>Example, Drell-Yan Process: pp Z or W   Predictions needed as input  Serious test of QCD with EWK processes  </vt:lpstr>
      <vt:lpstr>Large Hadron Collider  @ CERN</vt:lpstr>
      <vt:lpstr>LHC collisions: kinematics</vt:lpstr>
      <vt:lpstr>PowerPoint Presentation</vt:lpstr>
      <vt:lpstr>PowerPoint Presentation</vt:lpstr>
      <vt:lpstr>Proton – Proton  Collisions</vt:lpstr>
      <vt:lpstr>Many Hard Processes</vt:lpstr>
      <vt:lpstr>LHC: For “hard” processes strong Interactions is directly between quarks </vt:lpstr>
      <vt:lpstr>Few comments  on QCD relevant when discussion hard scattering processes</vt:lpstr>
      <vt:lpstr>At the LHC we need to have under control both the soft (underlying event) &amp; hard QCD</vt:lpstr>
      <vt:lpstr>Before we continue…The hard processes very often produce jets. We are continuously improving our jet reconstruction</vt:lpstr>
      <vt:lpstr>Identifying quark  and gluon jets </vt:lpstr>
      <vt:lpstr>LHC Hostile environment </vt:lpstr>
      <vt:lpstr>Aside… I am going to show several cross section measurements</vt:lpstr>
      <vt:lpstr>PowerPoint Presentation</vt:lpstr>
      <vt:lpstr>PowerPoint Presentation</vt:lpstr>
      <vt:lpstr>What do I mean by saying QCD or EW boson production ? Many future analysis will have this topology Notice that they all involve jets…</vt:lpstr>
      <vt:lpstr>In SM, VBS crucial because (i) WLWL  WLWL  vanishes, only  (ii) WTWT  WTWT   is present</vt:lpstr>
      <vt:lpstr>We know how to reconstruct jets…  therefore we can identify:    pp qqV or qqVV</vt:lpstr>
      <vt:lpstr>Multibosons are also used to search for new physics via anomalous  couplings</vt:lpstr>
      <vt:lpstr>Anomalous couplings </vt:lpstr>
      <vt:lpstr>Tribosons</vt:lpstr>
      <vt:lpstr>PowerPoint Presentation</vt:lpstr>
      <vt:lpstr>Precision measurements with W’s and Z bosons</vt:lpstr>
      <vt:lpstr>W and Z Boson Production</vt:lpstr>
      <vt:lpstr>Before we proceed… Some historical &amp; theoretical background of the ElectroWeak model</vt:lpstr>
      <vt:lpstr>SU(2)L : The Weak Interaction – W boson </vt:lpstr>
      <vt:lpstr>W Spin-1 – 3 possible polarizations: W helicity  affects the kinematics  of the outgoing leptons</vt:lpstr>
      <vt:lpstr>W helicity and best production mechanism of W with high momentum transfer</vt:lpstr>
      <vt:lpstr>PowerPoint Presentation</vt:lpstr>
      <vt:lpstr>But independent of the number of jets for W with high pT</vt:lpstr>
      <vt:lpstr>Aside: W helicity sensitive to the u &amp; d fraction on the proton</vt:lpstr>
      <vt:lpstr>SU(2)L : The Weak Interaction – Z boson </vt:lpstr>
      <vt:lpstr>PowerPoint Presentation</vt:lpstr>
      <vt:lpstr>How to measure sin2qW at the LHC using pp Z ?</vt:lpstr>
      <vt:lpstr>Interplay between γ &amp; Z0 and the Vector and Axial-Vector nature of the Z0 </vt:lpstr>
      <vt:lpstr>WORLD AVERAGE: Including LHC Results based on FB asymmetries in Z-decays</vt:lpstr>
      <vt:lpstr>Motivation  for precise measurement of the  W-mass</vt:lpstr>
      <vt:lpstr>W-Mass  Determination</vt:lpstr>
      <vt:lpstr>W Mass Measurement</vt:lpstr>
      <vt:lpstr>Lepton Universality in W-decays If anomalies in  b-meson  decays into t’s (D*tn) persists, it  becomes more important to revise our assumptions on Lepton Universality</vt:lpstr>
      <vt:lpstr>Possible because  ttbar and tW are a great source of W±</vt:lpstr>
      <vt:lpstr>More tomorrow…</vt:lpstr>
      <vt:lpstr>Backup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 2017</dc:title>
  <dc:creator>Microsoft Office User</dc:creator>
  <cp:lastModifiedBy>Microsoft Office User</cp:lastModifiedBy>
  <cp:revision>219</cp:revision>
  <cp:lastPrinted>2018-06-21T15:48:01Z</cp:lastPrinted>
  <dcterms:created xsi:type="dcterms:W3CDTF">2017-06-17T10:40:49Z</dcterms:created>
  <dcterms:modified xsi:type="dcterms:W3CDTF">2018-06-21T16:17:54Z</dcterms:modified>
</cp:coreProperties>
</file>