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9" r:id="rId1"/>
  </p:sldMasterIdLst>
  <p:notesMasterIdLst>
    <p:notesMasterId r:id="rId39"/>
  </p:notesMasterIdLst>
  <p:sldIdLst>
    <p:sldId id="256" r:id="rId2"/>
    <p:sldId id="303" r:id="rId3"/>
    <p:sldId id="308" r:id="rId4"/>
    <p:sldId id="305" r:id="rId5"/>
    <p:sldId id="313" r:id="rId6"/>
    <p:sldId id="315" r:id="rId7"/>
    <p:sldId id="314" r:id="rId8"/>
    <p:sldId id="316" r:id="rId9"/>
    <p:sldId id="317" r:id="rId10"/>
    <p:sldId id="312" r:id="rId11"/>
    <p:sldId id="325" r:id="rId12"/>
    <p:sldId id="309" r:id="rId13"/>
    <p:sldId id="339" r:id="rId14"/>
    <p:sldId id="340" r:id="rId15"/>
    <p:sldId id="332" r:id="rId16"/>
    <p:sldId id="329" r:id="rId17"/>
    <p:sldId id="331" r:id="rId18"/>
    <p:sldId id="341" r:id="rId19"/>
    <p:sldId id="287" r:id="rId20"/>
    <p:sldId id="326" r:id="rId21"/>
    <p:sldId id="327" r:id="rId22"/>
    <p:sldId id="322" r:id="rId23"/>
    <p:sldId id="344" r:id="rId24"/>
    <p:sldId id="323" r:id="rId25"/>
    <p:sldId id="343" r:id="rId26"/>
    <p:sldId id="342" r:id="rId27"/>
    <p:sldId id="333" r:id="rId28"/>
    <p:sldId id="334" r:id="rId29"/>
    <p:sldId id="311" r:id="rId30"/>
    <p:sldId id="335" r:id="rId31"/>
    <p:sldId id="336" r:id="rId32"/>
    <p:sldId id="338" r:id="rId33"/>
    <p:sldId id="337" r:id="rId34"/>
    <p:sldId id="345" r:id="rId35"/>
    <p:sldId id="346" r:id="rId36"/>
    <p:sldId id="300" r:id="rId37"/>
    <p:sldId id="318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4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79"/>
    <p:restoredTop sz="91446"/>
  </p:normalViewPr>
  <p:slideViewPr>
    <p:cSldViewPr snapToGrid="0" snapToObjects="1">
      <p:cViewPr varScale="1">
        <p:scale>
          <a:sx n="82" d="100"/>
          <a:sy n="82" d="100"/>
        </p:scale>
        <p:origin x="168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B3420-7AC8-8A46-9EB6-4B33D996F383}" type="datetimeFigureOut">
              <a:rPr lang="en-US" smtClean="0"/>
              <a:t>6/21/18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04EDE-7CFB-4942-B602-CE310E3E3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85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04EDE-7CFB-4942-B602-CE310E3E30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84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04EDE-7CFB-4942-B602-CE310E3E30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33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04EDE-7CFB-4942-B602-CE310E3E30E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72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04EDE-7CFB-4942-B602-CE310E3E30E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50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337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9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902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73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603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827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316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241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803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64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017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823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41F18803-BE79-4916-AE6B-5DE238B36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663110" cy="2130951"/>
          </a:xfrm>
          <a:custGeom>
            <a:avLst/>
            <a:gdLst>
              <a:gd name="connsiteX0" fmla="*/ 0 w 8663110"/>
              <a:gd name="connsiteY0" fmla="*/ 0 h 2130951"/>
              <a:gd name="connsiteX1" fmla="*/ 819150 w 8663110"/>
              <a:gd name="connsiteY1" fmla="*/ 0 h 2130951"/>
              <a:gd name="connsiteX2" fmla="*/ 1028700 w 8663110"/>
              <a:gd name="connsiteY2" fmla="*/ 0 h 2130951"/>
              <a:gd name="connsiteX3" fmla="*/ 4187970 w 8663110"/>
              <a:gd name="connsiteY3" fmla="*/ 0 h 2130951"/>
              <a:gd name="connsiteX4" fmla="*/ 4400550 w 8663110"/>
              <a:gd name="connsiteY4" fmla="*/ 0 h 2130951"/>
              <a:gd name="connsiteX5" fmla="*/ 5262791 w 8663110"/>
              <a:gd name="connsiteY5" fmla="*/ 0 h 2130951"/>
              <a:gd name="connsiteX6" fmla="*/ 5262791 w 8663110"/>
              <a:gd name="connsiteY6" fmla="*/ 478 h 2130951"/>
              <a:gd name="connsiteX7" fmla="*/ 8663110 w 8663110"/>
              <a:gd name="connsiteY7" fmla="*/ 478 h 2130951"/>
              <a:gd name="connsiteX8" fmla="*/ 7676422 w 8663110"/>
              <a:gd name="connsiteY8" fmla="*/ 2130951 h 2130951"/>
              <a:gd name="connsiteX9" fmla="*/ 4400550 w 8663110"/>
              <a:gd name="connsiteY9" fmla="*/ 2130951 h 2130951"/>
              <a:gd name="connsiteX10" fmla="*/ 4187970 w 8663110"/>
              <a:gd name="connsiteY10" fmla="*/ 2130951 h 2130951"/>
              <a:gd name="connsiteX11" fmla="*/ 1028700 w 8663110"/>
              <a:gd name="connsiteY11" fmla="*/ 2130951 h 2130951"/>
              <a:gd name="connsiteX12" fmla="*/ 819150 w 8663110"/>
              <a:gd name="connsiteY12" fmla="*/ 2130951 h 2130951"/>
              <a:gd name="connsiteX13" fmla="*/ 0 w 8663110"/>
              <a:gd name="connsiteY13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63110" h="2130951">
                <a:moveTo>
                  <a:pt x="0" y="0"/>
                </a:moveTo>
                <a:lnTo>
                  <a:pt x="819150" y="0"/>
                </a:lnTo>
                <a:lnTo>
                  <a:pt x="1028700" y="0"/>
                </a:lnTo>
                <a:lnTo>
                  <a:pt x="4187970" y="0"/>
                </a:lnTo>
                <a:lnTo>
                  <a:pt x="4400550" y="0"/>
                </a:lnTo>
                <a:lnTo>
                  <a:pt x="5262791" y="0"/>
                </a:lnTo>
                <a:lnTo>
                  <a:pt x="5262791" y="478"/>
                </a:lnTo>
                <a:lnTo>
                  <a:pt x="8663110" y="478"/>
                </a:lnTo>
                <a:lnTo>
                  <a:pt x="7676422" y="2130951"/>
                </a:lnTo>
                <a:lnTo>
                  <a:pt x="4400550" y="2130951"/>
                </a:lnTo>
                <a:lnTo>
                  <a:pt x="4187970" y="2130951"/>
                </a:lnTo>
                <a:lnTo>
                  <a:pt x="1028700" y="2130951"/>
                </a:lnTo>
                <a:lnTo>
                  <a:pt x="819150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02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197" y="643467"/>
            <a:ext cx="2604982" cy="2624667"/>
          </a:xfrm>
          <a:prstGeom prst="rect">
            <a:avLst/>
          </a:prstGeom>
        </p:spPr>
      </p:pic>
      <p:sp>
        <p:nvSpPr>
          <p:cNvPr id="15" name="Freeform 18">
            <a:extLst>
              <a:ext uri="{FF2B5EF4-FFF2-40B4-BE49-F238E27FC236}">
                <a16:creationId xmlns:a16="http://schemas.microsoft.com/office/drawing/2014/main" id="{C15229F3-7A2E-4558-98FE-7A5F69409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683319"/>
            <a:ext cx="6516874" cy="2174681"/>
          </a:xfrm>
          <a:custGeom>
            <a:avLst/>
            <a:gdLst>
              <a:gd name="connsiteX0" fmla="*/ 0 w 6516874"/>
              <a:gd name="connsiteY0" fmla="*/ 0 h 2174681"/>
              <a:gd name="connsiteX1" fmla="*/ 819150 w 6516874"/>
              <a:gd name="connsiteY1" fmla="*/ 0 h 2174681"/>
              <a:gd name="connsiteX2" fmla="*/ 1038225 w 6516874"/>
              <a:gd name="connsiteY2" fmla="*/ 0 h 2174681"/>
              <a:gd name="connsiteX3" fmla="*/ 6516874 w 6516874"/>
              <a:gd name="connsiteY3" fmla="*/ 0 h 2174681"/>
              <a:gd name="connsiteX4" fmla="*/ 5509712 w 6516874"/>
              <a:gd name="connsiteY4" fmla="*/ 2174681 h 2174681"/>
              <a:gd name="connsiteX5" fmla="*/ 1038225 w 6516874"/>
              <a:gd name="connsiteY5" fmla="*/ 2174681 h 2174681"/>
              <a:gd name="connsiteX6" fmla="*/ 947987 w 6516874"/>
              <a:gd name="connsiteY6" fmla="*/ 2174681 h 2174681"/>
              <a:gd name="connsiteX7" fmla="*/ 819150 w 6516874"/>
              <a:gd name="connsiteY7" fmla="*/ 2174681 h 2174681"/>
              <a:gd name="connsiteX8" fmla="*/ 0 w 6516874"/>
              <a:gd name="connsiteY8" fmla="*/ 2174681 h 217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16874" h="2174681">
                <a:moveTo>
                  <a:pt x="0" y="0"/>
                </a:moveTo>
                <a:lnTo>
                  <a:pt x="819150" y="0"/>
                </a:lnTo>
                <a:lnTo>
                  <a:pt x="1038225" y="0"/>
                </a:lnTo>
                <a:lnTo>
                  <a:pt x="6516874" y="0"/>
                </a:lnTo>
                <a:lnTo>
                  <a:pt x="5509712" y="2174681"/>
                </a:lnTo>
                <a:lnTo>
                  <a:pt x="1038225" y="2174681"/>
                </a:lnTo>
                <a:lnTo>
                  <a:pt x="947987" y="2174681"/>
                </a:lnTo>
                <a:lnTo>
                  <a:pt x="819150" y="2174681"/>
                </a:lnTo>
                <a:lnTo>
                  <a:pt x="0" y="2174681"/>
                </a:lnTo>
                <a:close/>
              </a:path>
            </a:pathLst>
          </a:custGeom>
          <a:solidFill>
            <a:srgbClr val="4A4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21BF73-6CA2-894E-931F-DCE28B335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9549" y="3787273"/>
            <a:ext cx="4040717" cy="22324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45810"/>
            <a:ext cx="6413500" cy="1355750"/>
          </a:xfrm>
        </p:spPr>
        <p:txBody>
          <a:bodyPr>
            <a:normAutofit/>
          </a:bodyPr>
          <a:lstStyle/>
          <a:p>
            <a:pPr algn="l"/>
            <a:r>
              <a:rPr lang="en-US" sz="4600" dirty="0"/>
              <a:t>Top, </a:t>
            </a:r>
            <a:r>
              <a:rPr lang="en-US" sz="4600" dirty="0" err="1"/>
              <a:t>ElectroWeak</a:t>
            </a:r>
            <a:r>
              <a:rPr lang="en-US" sz="4600" dirty="0"/>
              <a:t> and QCD at the LHC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8516"/>
            <a:ext cx="5930900" cy="911117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solidFill>
                  <a:srgbClr val="7030A0"/>
                </a:solidFill>
              </a:rPr>
              <a:t>MAYDA M. VELASCO</a:t>
            </a:r>
          </a:p>
          <a:p>
            <a:pPr algn="l"/>
            <a:r>
              <a:rPr lang="en-US" sz="2000" dirty="0">
                <a:solidFill>
                  <a:srgbClr val="7030A0"/>
                </a:solidFill>
              </a:rPr>
              <a:t>NORTHWESTERN UNIVERSITY &amp; COFI INSTITUTE</a:t>
            </a:r>
          </a:p>
          <a:p>
            <a:pPr algn="l"/>
            <a:endParaRPr lang="en-US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29548" y="6356350"/>
            <a:ext cx="266991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6/20/17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17798" y="6356350"/>
            <a:ext cx="73600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1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33D0FB-3D86-0947-8688-64DC5D48EE7D}"/>
              </a:ext>
            </a:extLst>
          </p:cNvPr>
          <p:cNvSpPr txBox="1"/>
          <p:nvPr/>
        </p:nvSpPr>
        <p:spPr>
          <a:xfrm>
            <a:off x="126124" y="184796"/>
            <a:ext cx="1717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Lecture #2</a:t>
            </a:r>
          </a:p>
        </p:txBody>
      </p:sp>
    </p:spTree>
    <p:extLst>
      <p:ext uri="{BB962C8B-B14F-4D97-AF65-F5344CB8AC3E}">
        <p14:creationId xmlns:p14="http://schemas.microsoft.com/office/powerpoint/2010/main" val="1442653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DD44BEF-1564-B94A-B132-DF570A562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" y="2579099"/>
            <a:ext cx="11092180" cy="42585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A1FE66-08A8-4648-9011-86059C2AD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760" y="0"/>
            <a:ext cx="6294120" cy="1325563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The LHC is a ”Top Factory”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804BEB-FAD1-8146-BD4A-0D01294AF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418732"/>
            <a:ext cx="8587740" cy="360369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At the LHC:</a:t>
            </a:r>
          </a:p>
          <a:p>
            <a:r>
              <a:rPr lang="en-US" dirty="0">
                <a:solidFill>
                  <a:srgbClr val="0070C0"/>
                </a:solidFill>
              </a:rPr>
              <a:t>1 ttbar event per sec</a:t>
            </a:r>
          </a:p>
          <a:p>
            <a:r>
              <a:rPr lang="en-US" dirty="0">
                <a:solidFill>
                  <a:srgbClr val="0070C0"/>
                </a:solidFill>
              </a:rPr>
              <a:t>top quarks are mainly produce in ttbar pairs </a:t>
            </a:r>
          </a:p>
          <a:p>
            <a:r>
              <a:rPr lang="en-US" dirty="0">
                <a:solidFill>
                  <a:srgbClr val="0070C0"/>
                </a:solidFill>
              </a:rPr>
              <a:t>At a lower rate: single top quark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9067BE-D9CB-7E4A-AA02-A7E8D55B8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01D957-37D2-6C45-828A-1004C5435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0680" y="6239945"/>
            <a:ext cx="274320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10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98AAE-E695-D342-BF44-A95C2E9CC730}"/>
              </a:ext>
            </a:extLst>
          </p:cNvPr>
          <p:cNvSpPr txBox="1"/>
          <p:nvPr/>
        </p:nvSpPr>
        <p:spPr>
          <a:xfrm>
            <a:off x="8020323" y="1508787"/>
            <a:ext cx="33334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è"/>
            </a:pPr>
            <a:r>
              <a:rPr lang="en-US" sz="2800" dirty="0">
                <a:solidFill>
                  <a:srgbClr val="FF0000"/>
                </a:solidFill>
                <a:sym typeface="Wingdings" pitchFamily="2" charset="2"/>
              </a:rPr>
              <a:t>Strong Interactions</a:t>
            </a:r>
          </a:p>
          <a:p>
            <a:pPr marL="285750" indent="-285750">
              <a:buFont typeface="Wingdings" pitchFamily="2" charset="2"/>
              <a:buChar char="è"/>
            </a:pPr>
            <a:r>
              <a:rPr lang="en-US" sz="2800" dirty="0">
                <a:solidFill>
                  <a:srgbClr val="FF0000"/>
                </a:solidFill>
                <a:sym typeface="Wingdings" pitchFamily="2" charset="2"/>
              </a:rPr>
              <a:t>Weak Interactions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589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549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86AEDA-2CC4-2847-8675-3E0E4E761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179" y="715709"/>
            <a:ext cx="8918009" cy="56406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05B1F8-3440-894C-A579-8B37A9A55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19" y="629920"/>
            <a:ext cx="2752354" cy="1674677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 fontScale="90000"/>
          </a:bodyPr>
          <a:lstStyle/>
          <a:p>
            <a:pPr algn="ctr"/>
            <a:r>
              <a:rPr lang="en-US" sz="2600" dirty="0">
                <a:solidFill>
                  <a:srgbClr val="FFFFFF"/>
                </a:solidFill>
              </a:rPr>
              <a:t>Additional information on ttbar cross section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F0D3C-8D7A-B446-B735-BEB6702B18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3657" y="6356350"/>
            <a:ext cx="148045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6/20/17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9945A2-25D8-8345-BE47-597043221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0257" y="6356350"/>
            <a:ext cx="56000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113E31D-E2AB-40D1-8B51-AFA5AFEF393A}" type="slidenum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FB1256-C477-C845-8E57-4EEC03D4962E}"/>
              </a:ext>
            </a:extLst>
          </p:cNvPr>
          <p:cNvSpPr/>
          <p:nvPr/>
        </p:nvSpPr>
        <p:spPr>
          <a:xfrm>
            <a:off x="10289205" y="260588"/>
            <a:ext cx="1202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latin typeface="Arial" panose="020B0604020202020204" pitchFamily="34" charset="0"/>
              </a:rPr>
              <a:t>ρ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l-GR" dirty="0">
                <a:latin typeface="Arial" panose="020B0604020202020204" pitchFamily="34" charset="0"/>
              </a:rPr>
              <a:t>≡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l-GR" dirty="0">
                <a:latin typeface="Arial" panose="020B0604020202020204" pitchFamily="34" charset="0"/>
              </a:rPr>
              <a:t>4</a:t>
            </a:r>
            <a:r>
              <a:rPr lang="en-US" dirty="0">
                <a:latin typeface="Arial" panose="020B0604020202020204" pitchFamily="34" charset="0"/>
              </a:rPr>
              <a:t>m</a:t>
            </a:r>
            <a:r>
              <a:rPr lang="en-US" baseline="30000" dirty="0">
                <a:latin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</a:rPr>
              <a:t>/s</a:t>
            </a:r>
            <a:endParaRPr lang="en-US" dirty="0"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FBA86A-FBEA-5943-B6D5-EDDE62AFBC58}"/>
              </a:ext>
            </a:extLst>
          </p:cNvPr>
          <p:cNvSpPr/>
          <p:nvPr/>
        </p:nvSpPr>
        <p:spPr>
          <a:xfrm>
            <a:off x="3186545" y="1911927"/>
            <a:ext cx="1995055" cy="7481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3A8C47-2A57-794D-A48F-11D349856829}"/>
              </a:ext>
            </a:extLst>
          </p:cNvPr>
          <p:cNvSpPr/>
          <p:nvPr/>
        </p:nvSpPr>
        <p:spPr>
          <a:xfrm>
            <a:off x="2687197" y="4248788"/>
            <a:ext cx="5777930" cy="7481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66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14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E8C637-394C-8747-AF60-7A9B19C11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214" y="386080"/>
            <a:ext cx="9443052" cy="63353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C58031-FFAD-2E4C-BBF4-4B9633A08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" y="1551122"/>
            <a:ext cx="2569474" cy="1877878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 fontScale="90000"/>
          </a:bodyPr>
          <a:lstStyle/>
          <a:p>
            <a:pPr algn="ctr"/>
            <a:r>
              <a:rPr lang="en-US" sz="2600" dirty="0">
                <a:solidFill>
                  <a:srgbClr val="FFFFFF"/>
                </a:solidFill>
              </a:rPr>
              <a:t>ttbar: Basic </a:t>
            </a:r>
            <a:br>
              <a:rPr lang="en-US" sz="2600" dirty="0">
                <a:solidFill>
                  <a:srgbClr val="FFFFFF"/>
                </a:solidFill>
              </a:rPr>
            </a:br>
            <a:br>
              <a:rPr lang="en-US" sz="2600" dirty="0">
                <a:solidFill>
                  <a:srgbClr val="FFFFFF"/>
                </a:solidFill>
              </a:rPr>
            </a:br>
            <a:r>
              <a:rPr lang="en-US" sz="2600" dirty="0">
                <a:solidFill>
                  <a:srgbClr val="FFFFFF"/>
                </a:solidFill>
              </a:rPr>
              <a:t>Top – </a:t>
            </a:r>
            <a:r>
              <a:rPr lang="en-US" sz="2600" dirty="0" err="1">
                <a:solidFill>
                  <a:srgbClr val="FFFFFF"/>
                </a:solidFill>
              </a:rPr>
              <a:t>AntiTop</a:t>
            </a:r>
            <a:r>
              <a:rPr lang="en-US" sz="2600" dirty="0">
                <a:solidFill>
                  <a:srgbClr val="FFFFFF"/>
                </a:solidFill>
              </a:rPr>
              <a:t> topology </a:t>
            </a:r>
            <a:br>
              <a:rPr lang="en-US" sz="2600" dirty="0">
                <a:solidFill>
                  <a:srgbClr val="FFFFFF"/>
                </a:solidFill>
              </a:rPr>
            </a:br>
            <a:endParaRPr lang="en-US" sz="2600" dirty="0">
              <a:solidFill>
                <a:srgbClr val="FFFFFF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FF99C6-755C-8540-B782-CD0F698B9B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3657" y="6356350"/>
            <a:ext cx="148045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6/20/17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C34383-C0AE-9945-A6E6-49138B617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0257" y="6356350"/>
            <a:ext cx="56000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1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0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3414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E523454-BBC6-4849-B967-E0169C2AC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279781" y="-483262"/>
            <a:ext cx="4773226" cy="63832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E2AF44-9567-144F-81A3-6DC9AE98D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95" y="5331643"/>
            <a:ext cx="10765410" cy="12072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 dirty="0"/>
              <a:t>ttbar Cross Section </a:t>
            </a:r>
            <a:br>
              <a:rPr lang="en-US" sz="3800" dirty="0"/>
            </a:br>
            <a:r>
              <a:rPr lang="en-US" sz="3800" dirty="0"/>
              <a:t>Measurements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4550B7-D989-1946-991C-9BBCCD4FB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>
                <a:solidFill>
                  <a:prstClr val="white">
                    <a:alpha val="60000"/>
                  </a:prstClr>
                </a:solidFill>
              </a:rPr>
              <a:t>6/20/17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411CEF-448D-CF41-B07E-1C308045E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4FAB73BC-B049-4115-A692-8D63A059BFB8}" type="slidenum">
              <a:rPr lang="en-US">
                <a:solidFill>
                  <a:prstClr val="white">
                    <a:alpha val="60000"/>
                  </a:prstClr>
                </a:solidFill>
              </a:rPr>
              <a:pPr defTabSz="914400">
                <a:spcAft>
                  <a:spcPts val="600"/>
                </a:spcAft>
              </a:pPr>
              <a:t>5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49006B5-3565-8244-BC48-43ADAE5E1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721" y="228546"/>
            <a:ext cx="3980957" cy="490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01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8F993F2-D69E-0540-8D8B-9421B0930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02806" y="389749"/>
            <a:ext cx="4654713" cy="451867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3414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32CF2BD-EEB0-4A48-B263-CE6AAFE55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822354" y="389802"/>
            <a:ext cx="4658125" cy="45219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E2AF44-9567-144F-81A3-6DC9AE98D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95" y="5149080"/>
            <a:ext cx="10765410" cy="12072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 dirty="0"/>
              <a:t>ttbar Differential Cross Section </a:t>
            </a:r>
            <a:br>
              <a:rPr lang="en-US" sz="3800" dirty="0"/>
            </a:br>
            <a:r>
              <a:rPr lang="en-US" sz="3800" dirty="0"/>
              <a:t>Measurements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4550B7-D989-1946-991C-9BBCCD4FB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>
                <a:solidFill>
                  <a:prstClr val="white">
                    <a:alpha val="60000"/>
                  </a:prstClr>
                </a:solidFill>
              </a:rPr>
              <a:t>6/20/17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411CEF-448D-CF41-B07E-1C308045E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4FAB73BC-B049-4115-A692-8D63A059BFB8}" type="slidenum">
              <a:rPr lang="en-US">
                <a:solidFill>
                  <a:prstClr val="white">
                    <a:alpha val="60000"/>
                  </a:prstClr>
                </a:solidFill>
              </a:rPr>
              <a:pPr defTabSz="914400">
                <a:spcAft>
                  <a:spcPts val="600"/>
                </a:spcAft>
              </a:pPr>
              <a:t>7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2745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28C7BF-353F-FF41-BB1C-C875C1E67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083" y="300214"/>
            <a:ext cx="8559912" cy="6056135"/>
          </a:xfrm>
          <a:prstGeom prst="rect">
            <a:avLst/>
          </a:prstGeom>
        </p:spPr>
      </p:pic>
      <p:sp>
        <p:nvSpPr>
          <p:cNvPr id="14" name="Flowchart: Document 11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6357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A99FF5-0816-D148-A031-C97932734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531398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rgbClr val="FFFFFF"/>
                </a:solidFill>
              </a:rPr>
              <a:t>Underlying event at the LHC measured from data</a:t>
            </a:r>
            <a:br>
              <a:rPr lang="en-US" sz="2500" dirty="0">
                <a:solidFill>
                  <a:srgbClr val="FFFFFF"/>
                </a:solidFill>
              </a:rPr>
            </a:br>
            <a:br>
              <a:rPr lang="en-US" sz="2500" dirty="0">
                <a:solidFill>
                  <a:srgbClr val="FFFFFF"/>
                </a:solidFill>
              </a:rPr>
            </a:br>
            <a:r>
              <a:rPr lang="en-US" sz="2500" dirty="0">
                <a:solidFill>
                  <a:srgbClr val="FFFFFF"/>
                </a:solidFill>
              </a:rPr>
              <a:t>Needs to be properly model in the simulation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98A09B-A536-814B-83E6-AE75D8E150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7083" y="6356350"/>
            <a:ext cx="2556791" cy="365125"/>
          </a:xfrm>
          <a:noFill/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/>
              <a:t>6/20/17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72E27A-336A-384F-9C3A-64C9F30B3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6476" y="6356350"/>
            <a:ext cx="625443" cy="365125"/>
          </a:xfrm>
          <a:noFill/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4FAB73BC-B049-4115-A692-8D63A059BFB8}" type="slidenum">
              <a:rPr lang="en-US" smtClean="0"/>
              <a:pPr algn="l"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3F70B87D-3872-D94C-95CF-1FE3AB7F44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767" y="3268148"/>
            <a:ext cx="3764826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 hard </a:t>
            </a:r>
            <a:r>
              <a:rPr kumimoji="0" lang="en-US" altLang="en-US" sz="20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</a:rPr>
              <a:t>pp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</a:rPr>
              <a:t>-collision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at the LHC can be interpreted as a hard scattering between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partons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, accompanied by the underlying event (UE) consisting of the 4 components illustrated in this drawing… not just what is labeled as UE</a:t>
            </a:r>
            <a:endParaRPr lang="en-US" altLang="en-US" sz="2000" dirty="0"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rPr>
              <a:t>Many processes are included in the nomenclature ”UE” at different scales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+mj-lt"/>
            </a:endParaRPr>
          </a:p>
        </p:txBody>
      </p:sp>
      <p:pic>
        <p:nvPicPr>
          <p:cNvPr id="2054" name="Picture 6" descr="page4image10132864">
            <a:extLst>
              <a:ext uri="{FF2B5EF4-FFF2-40B4-BE49-F238E27FC236}">
                <a16:creationId xmlns:a16="http://schemas.microsoft.com/office/drawing/2014/main" id="{6B5ECBCA-142B-3648-933F-0CBCB9187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270" y="6022976"/>
            <a:ext cx="901700" cy="54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CC90959-31B1-9442-AF1B-11BAC810C8AB}"/>
              </a:ext>
            </a:extLst>
          </p:cNvPr>
          <p:cNvSpPr/>
          <p:nvPr/>
        </p:nvSpPr>
        <p:spPr>
          <a:xfrm>
            <a:off x="5192085" y="607269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70C0"/>
                </a:solidFill>
              </a:rPr>
              <a:t>Double Parton Scattering (DPS),  Diffractive processes,</a:t>
            </a:r>
            <a:br>
              <a:rPr lang="en-US" altLang="en-US" dirty="0">
                <a:solidFill>
                  <a:srgbClr val="0070C0"/>
                </a:solidFill>
              </a:rPr>
            </a:br>
            <a:r>
              <a:rPr lang="en-US" altLang="en-US" dirty="0">
                <a:solidFill>
                  <a:srgbClr val="0070C0"/>
                </a:solidFill>
              </a:rPr>
              <a:t>Semi-hard multiparton interactions </a:t>
            </a:r>
            <a:endParaRPr lang="en-US" altLang="en-US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731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C76864-500A-8F45-BF5A-F9239A463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758" y="318655"/>
            <a:ext cx="3118156" cy="39976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6CD4B2-8351-6046-923F-1078E1041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173" y="307731"/>
            <a:ext cx="4007657" cy="399763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9CDB3AD-DF3F-D84B-818B-732846149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687363"/>
            <a:ext cx="11139854" cy="172116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Measuring the “UE” at higher scales from </a:t>
            </a:r>
            <a:br>
              <a:rPr lang="en-US" sz="5400" dirty="0">
                <a:solidFill>
                  <a:srgbClr val="FFFFFF"/>
                </a:solidFill>
              </a:rPr>
            </a:br>
            <a:r>
              <a:rPr lang="en-US" sz="5400" dirty="0" err="1">
                <a:solidFill>
                  <a:srgbClr val="FFFFFF"/>
                </a:solidFill>
              </a:rPr>
              <a:t>tt</a:t>
            </a:r>
            <a:r>
              <a:rPr lang="en-US" sz="5400" dirty="0">
                <a:solidFill>
                  <a:srgbClr val="FFFFFF"/>
                </a:solidFill>
              </a:rPr>
              <a:t> </a:t>
            </a:r>
            <a:r>
              <a:rPr lang="en-US" sz="4000" dirty="0">
                <a:solidFill>
                  <a:srgbClr val="FFFFFF"/>
                </a:solidFill>
                <a:sym typeface="Wingdings" pitchFamily="2" charset="2"/>
              </a:rPr>
              <a:t></a:t>
            </a:r>
            <a:r>
              <a:rPr lang="en-US" sz="54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sz="5400" dirty="0" err="1">
                <a:solidFill>
                  <a:srgbClr val="FFFFFF"/>
                </a:solidFill>
                <a:sym typeface="Wingdings" pitchFamily="2" charset="2"/>
              </a:rPr>
              <a:t>e</a:t>
            </a:r>
            <a:r>
              <a:rPr lang="en-US" sz="5400" dirty="0" err="1">
                <a:solidFill>
                  <a:srgbClr val="FFFFFF"/>
                </a:solidFill>
                <a:latin typeface="Symbol" pitchFamily="2" charset="2"/>
                <a:sym typeface="Wingdings" pitchFamily="2" charset="2"/>
              </a:rPr>
              <a:t>n</a:t>
            </a:r>
            <a:r>
              <a:rPr lang="en-US" sz="5400" dirty="0" err="1">
                <a:solidFill>
                  <a:srgbClr val="FFFFFF"/>
                </a:solidFill>
                <a:sym typeface="Wingdings" pitchFamily="2" charset="2"/>
              </a:rPr>
              <a:t>b</a:t>
            </a:r>
            <a:r>
              <a:rPr lang="en-US" sz="5400" dirty="0">
                <a:solidFill>
                  <a:srgbClr val="FFFFFF"/>
                </a:solidFill>
                <a:sym typeface="Wingdings" pitchFamily="2" charset="2"/>
              </a:rPr>
              <a:t> + </a:t>
            </a:r>
            <a:r>
              <a:rPr lang="en-US" sz="5400" dirty="0" err="1">
                <a:solidFill>
                  <a:srgbClr val="FFFFFF"/>
                </a:solidFill>
                <a:latin typeface="Symbol" pitchFamily="2" charset="2"/>
                <a:sym typeface="Wingdings" pitchFamily="2" charset="2"/>
              </a:rPr>
              <a:t>mn</a:t>
            </a:r>
            <a:r>
              <a:rPr lang="en-US" sz="5400" dirty="0" err="1">
                <a:solidFill>
                  <a:srgbClr val="FFFFFF"/>
                </a:solidFill>
                <a:sym typeface="Wingdings" pitchFamily="2" charset="2"/>
              </a:rPr>
              <a:t>b</a:t>
            </a:r>
            <a:r>
              <a:rPr lang="en-US" sz="5400" dirty="0">
                <a:solidFill>
                  <a:srgbClr val="FFFFFF"/>
                </a:solidFill>
                <a:sym typeface="Wingdings" pitchFamily="2" charset="2"/>
              </a:rPr>
              <a:t>   (</a:t>
            </a:r>
            <a:r>
              <a:rPr lang="en-US" dirty="0">
                <a:solidFill>
                  <a:schemeClr val="bg1"/>
                </a:solidFill>
              </a:rPr>
              <a:t>CMS-PAS-TOP-17-015) 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20FC4C-5AB3-224D-BFF7-B48938F2FF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22430"/>
            <a:ext cx="27432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>
                <a:solidFill>
                  <a:srgbClr val="898989"/>
                </a:solidFill>
              </a:rPr>
              <a:t>6/20/17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2CC095-FE6D-0F4E-95D4-2BDBFC37B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22430"/>
            <a:ext cx="27432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4FAB73BC-B049-4115-A692-8D63A059BFB8}" type="slidenum">
              <a:rPr lang="en-US">
                <a:solidFill>
                  <a:srgbClr val="898989"/>
                </a:solidFill>
              </a:rPr>
              <a:pPr defTabSz="914400">
                <a:spcAft>
                  <a:spcPts val="600"/>
                </a:spcAft>
              </a:pPr>
              <a:t>16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BC1659-B8FC-A649-B37D-B7A2A53707F2}"/>
              </a:ext>
            </a:extLst>
          </p:cNvPr>
          <p:cNvSpPr txBox="1"/>
          <p:nvPr/>
        </p:nvSpPr>
        <p:spPr>
          <a:xfrm>
            <a:off x="362636" y="222140"/>
            <a:ext cx="168226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Initial</a:t>
            </a:r>
          </a:p>
          <a:p>
            <a:r>
              <a:rPr lang="en-US" b="1" dirty="0">
                <a:solidFill>
                  <a:srgbClr val="FF0000"/>
                </a:solidFill>
              </a:rPr>
              <a:t>measurements</a:t>
            </a:r>
          </a:p>
          <a:p>
            <a:r>
              <a:rPr lang="en-US" b="1" dirty="0">
                <a:solidFill>
                  <a:srgbClr val="FF0000"/>
                </a:solidFill>
              </a:rPr>
              <a:t>from </a:t>
            </a:r>
          </a:p>
          <a:p>
            <a:r>
              <a:rPr lang="en-US" b="1" dirty="0">
                <a:solidFill>
                  <a:srgbClr val="FF0000"/>
                </a:solidFill>
              </a:rPr>
              <a:t>Minimum bias, </a:t>
            </a:r>
          </a:p>
          <a:p>
            <a:r>
              <a:rPr lang="en-US" b="1" dirty="0">
                <a:solidFill>
                  <a:srgbClr val="FF0000"/>
                </a:solidFill>
              </a:rPr>
              <a:t>DY, etc.</a:t>
            </a:r>
          </a:p>
          <a:p>
            <a:endParaRPr lang="en-US" dirty="0"/>
          </a:p>
          <a:p>
            <a:r>
              <a:rPr lang="en-US" b="1" dirty="0"/>
              <a:t>In event generators</a:t>
            </a:r>
          </a:p>
          <a:p>
            <a:r>
              <a:rPr lang="en-US" b="1" dirty="0"/>
              <a:t>a lot of parameters need to be adjusted (tuned) to describe data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116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EEFF3B-04F4-F44D-9538-214E07FF8A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86"/>
          <a:stretch/>
        </p:blipFill>
        <p:spPr>
          <a:xfrm>
            <a:off x="4062964" y="942538"/>
            <a:ext cx="7163222" cy="4808332"/>
          </a:xfrm>
          <a:prstGeom prst="rect">
            <a:avLst/>
          </a:prstGeom>
          <a:effectLst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BBB9AB4-6207-7D41-B1E0-E4728659D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938" y="640081"/>
            <a:ext cx="2608655" cy="5257799"/>
          </a:xfrm>
        </p:spPr>
        <p:txBody>
          <a:bodyPr>
            <a:normAutofit/>
          </a:bodyPr>
          <a:lstStyle/>
          <a:p>
            <a:r>
              <a:rPr lang="en-US" sz="3300" dirty="0">
                <a:solidFill>
                  <a:srgbClr val="2C2C2C"/>
                </a:solidFill>
              </a:rPr>
              <a:t>Measuring UE properties at </a:t>
            </a:r>
            <a:r>
              <a:rPr lang="el-GR" sz="3300" dirty="0">
                <a:solidFill>
                  <a:srgbClr val="2C2C2C"/>
                </a:solidFill>
              </a:rPr>
              <a:t>μ</a:t>
            </a:r>
            <a:r>
              <a:rPr lang="en-US" sz="3300" baseline="-25000" dirty="0">
                <a:solidFill>
                  <a:srgbClr val="2C2C2C"/>
                </a:solidFill>
              </a:rPr>
              <a:t>R</a:t>
            </a:r>
            <a:r>
              <a:rPr lang="en-US" sz="3300" dirty="0">
                <a:solidFill>
                  <a:srgbClr val="2C2C2C"/>
                </a:solidFill>
              </a:rPr>
              <a:t>,</a:t>
            </a:r>
            <a:r>
              <a:rPr lang="el-GR" sz="3300" dirty="0">
                <a:solidFill>
                  <a:srgbClr val="2C2C2C"/>
                </a:solidFill>
              </a:rPr>
              <a:t>μ</a:t>
            </a:r>
            <a:r>
              <a:rPr lang="en-US" sz="3300" baseline="-25000" dirty="0">
                <a:solidFill>
                  <a:srgbClr val="2C2C2C"/>
                </a:solidFill>
              </a:rPr>
              <a:t>F</a:t>
            </a:r>
            <a:r>
              <a:rPr lang="en-US" sz="3300" dirty="0">
                <a:solidFill>
                  <a:srgbClr val="2C2C2C"/>
                </a:solidFill>
              </a:rPr>
              <a:t> ≈2m</a:t>
            </a:r>
            <a:r>
              <a:rPr lang="en-US" sz="3300" baseline="-25000" dirty="0">
                <a:solidFill>
                  <a:srgbClr val="2C2C2C"/>
                </a:solidFill>
              </a:rPr>
              <a:t>t</a:t>
            </a:r>
            <a:r>
              <a:rPr lang="en-US" sz="3300" dirty="0">
                <a:solidFill>
                  <a:srgbClr val="2C2C2C"/>
                </a:solidFill>
              </a:rPr>
              <a:t> </a:t>
            </a:r>
            <a:br>
              <a:rPr lang="en-US" sz="3300" dirty="0">
                <a:solidFill>
                  <a:srgbClr val="2C2C2C"/>
                </a:solidFill>
              </a:rPr>
            </a:br>
            <a:br>
              <a:rPr lang="en-US" sz="3300" dirty="0">
                <a:solidFill>
                  <a:srgbClr val="2C2C2C"/>
                </a:solidFill>
              </a:rPr>
            </a:br>
            <a:r>
              <a:rPr lang="en-US" sz="3300" dirty="0">
                <a:solidFill>
                  <a:srgbClr val="2C2C2C"/>
                </a:solidFill>
              </a:rPr>
              <a:t>Comparisons with a range of generators, tunes and settings </a:t>
            </a:r>
            <a:br>
              <a:rPr lang="en-US" sz="3300" dirty="0">
                <a:solidFill>
                  <a:srgbClr val="2C2C2C"/>
                </a:solidFill>
              </a:rPr>
            </a:br>
            <a:endParaRPr lang="en-US" sz="3300" dirty="0">
              <a:solidFill>
                <a:srgbClr val="2C2C2C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314497-FC03-8947-9C2D-D2D4374C59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595959"/>
                </a:solidFill>
              </a:rPr>
              <a:t>6/20/17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504FC7-0285-BA43-900C-F94013D06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>
                <a:solidFill>
                  <a:srgbClr val="595959"/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US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381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F15E0-8ECC-BF4E-B9EE-F935988D5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31" y="447902"/>
            <a:ext cx="4438650" cy="115229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Top mass </a:t>
            </a:r>
            <a:br>
              <a:rPr lang="en-US" b="1" dirty="0"/>
            </a:br>
            <a:r>
              <a:rPr lang="en-US" b="1" dirty="0"/>
              <a:t>measurements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7DAB10-3D14-D543-AC29-731BB7BB5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29F2F9-B748-DF4D-AEB4-0C7D36A37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4800" y="6356350"/>
            <a:ext cx="274320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3B0A6B-1F2A-634F-804F-429305487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544700" y="-513100"/>
            <a:ext cx="6530975" cy="79635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463013-82AD-F746-9D39-856D96FC5FC5}"/>
              </a:ext>
            </a:extLst>
          </p:cNvPr>
          <p:cNvSpPr txBox="1"/>
          <p:nvPr/>
        </p:nvSpPr>
        <p:spPr>
          <a:xfrm>
            <a:off x="4330700" y="4025900"/>
            <a:ext cx="6883400" cy="279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1C71D2-763B-574F-8271-E8BF11900327}"/>
              </a:ext>
            </a:extLst>
          </p:cNvPr>
          <p:cNvSpPr txBox="1"/>
          <p:nvPr/>
        </p:nvSpPr>
        <p:spPr>
          <a:xfrm>
            <a:off x="4318000" y="5054600"/>
            <a:ext cx="6896100" cy="3683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7D6D38-47AF-FA42-B9D3-CDAD5C3D9FEC}"/>
              </a:ext>
            </a:extLst>
          </p:cNvPr>
          <p:cNvSpPr/>
          <p:nvPr/>
        </p:nvSpPr>
        <p:spPr>
          <a:xfrm>
            <a:off x="409731" y="1980716"/>
            <a:ext cx="34186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We still need to improve </a:t>
            </a:r>
            <a:r>
              <a:rPr lang="en-US" sz="2800" dirty="0" err="1"/>
              <a:t>M</a:t>
            </a:r>
            <a:r>
              <a:rPr lang="en-US" sz="2800" baseline="-25000" dirty="0" err="1"/>
              <a:t>top</a:t>
            </a:r>
            <a:r>
              <a:rPr lang="en-US" sz="2800" dirty="0"/>
              <a:t> :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the recent shift on the world average of the top mass resulted in a lowering of 3 GeV on the predicted Higgs mass</a:t>
            </a:r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610570F4-6BFE-AD48-8B12-E0CC70AE3CAB}"/>
              </a:ext>
            </a:extLst>
          </p:cNvPr>
          <p:cNvSpPr/>
          <p:nvPr/>
        </p:nvSpPr>
        <p:spPr>
          <a:xfrm>
            <a:off x="10058401" y="2479730"/>
            <a:ext cx="232475" cy="185979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1" name="Left Arrow 10">
            <a:extLst>
              <a:ext uri="{FF2B5EF4-FFF2-40B4-BE49-F238E27FC236}">
                <a16:creationId xmlns:a16="http://schemas.microsoft.com/office/drawing/2014/main" id="{81098A84-66A2-CC4E-99B6-7A185E3E2569}"/>
              </a:ext>
            </a:extLst>
          </p:cNvPr>
          <p:cNvSpPr/>
          <p:nvPr/>
        </p:nvSpPr>
        <p:spPr>
          <a:xfrm>
            <a:off x="10009327" y="5127359"/>
            <a:ext cx="232475" cy="185979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2" name="Left Arrow 11">
            <a:extLst>
              <a:ext uri="{FF2B5EF4-FFF2-40B4-BE49-F238E27FC236}">
                <a16:creationId xmlns:a16="http://schemas.microsoft.com/office/drawing/2014/main" id="{9FAE4C40-1A18-A543-B397-7608A8E986BC}"/>
              </a:ext>
            </a:extLst>
          </p:cNvPr>
          <p:cNvSpPr/>
          <p:nvPr/>
        </p:nvSpPr>
        <p:spPr>
          <a:xfrm>
            <a:off x="10022240" y="4055395"/>
            <a:ext cx="232475" cy="185979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340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36" y="357527"/>
            <a:ext cx="8638642" cy="59584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623305" y="5888844"/>
            <a:ext cx="449943" cy="377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10933" y="103578"/>
            <a:ext cx="2456958" cy="258420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Future top mass measurements could come from the boosted topology with W’s decaying </a:t>
            </a:r>
            <a:r>
              <a:rPr lang="en-US" sz="2400" dirty="0" err="1"/>
              <a:t>hadronically</a:t>
            </a:r>
            <a:r>
              <a:rPr lang="en-US" sz="2400" dirty="0"/>
              <a:t> </a:t>
            </a:r>
          </a:p>
        </p:txBody>
      </p:sp>
      <p:sp>
        <p:nvSpPr>
          <p:cNvPr id="13" name="Rectangle 12"/>
          <p:cNvSpPr/>
          <p:nvPr/>
        </p:nvSpPr>
        <p:spPr>
          <a:xfrm rot="5400000">
            <a:off x="10853044" y="4067356"/>
            <a:ext cx="2239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7030A0"/>
                </a:solidFill>
              </a:rPr>
              <a:t>CMS-PAS-TOP-16-013 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0" y="2964873"/>
            <a:ext cx="3463636" cy="325548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60383" y="3933365"/>
            <a:ext cx="952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Boosted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35727" y="3869276"/>
            <a:ext cx="981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resolved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544ADF-CB83-2545-A743-CD4BE83FA3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810" y="1699980"/>
            <a:ext cx="3185816" cy="98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145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86531-402B-8A41-A23A-9D3B9823B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87339"/>
            <a:ext cx="2743200" cy="365125"/>
          </a:xfrm>
        </p:spPr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B64379-307C-584A-BAC9-CFA7C6298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52830"/>
            <a:ext cx="2743200" cy="365125"/>
          </a:xfrm>
        </p:spPr>
        <p:txBody>
          <a:bodyPr/>
          <a:lstStyle/>
          <a:p>
            <a:fld id="{6113E31D-E2AB-40D1-8B51-AFA5AFEF393A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BA6C76F-123E-0145-B713-201E07575FF8}"/>
              </a:ext>
            </a:extLst>
          </p:cNvPr>
          <p:cNvSpPr/>
          <p:nvPr/>
        </p:nvSpPr>
        <p:spPr>
          <a:xfrm>
            <a:off x="257749" y="518628"/>
            <a:ext cx="4009453" cy="197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FF00"/>
                </a:solidFill>
              </a:rPr>
              <a:t>ElectroWeak</a:t>
            </a:r>
            <a:endParaRPr lang="en-US" sz="3200" dirty="0">
              <a:solidFill>
                <a:srgbClr val="FFFF00"/>
              </a:solidFill>
            </a:endParaRPr>
          </a:p>
          <a:p>
            <a:pPr algn="ctr"/>
            <a:r>
              <a:rPr lang="en-US" sz="2400" dirty="0"/>
              <a:t>Interactions act on all know particles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703975A-2ED9-2547-AA93-968D073D5739}"/>
              </a:ext>
            </a:extLst>
          </p:cNvPr>
          <p:cNvSpPr/>
          <p:nvPr/>
        </p:nvSpPr>
        <p:spPr>
          <a:xfrm>
            <a:off x="3940050" y="4691582"/>
            <a:ext cx="4009453" cy="197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QCD</a:t>
            </a:r>
          </a:p>
          <a:p>
            <a:pPr algn="ctr"/>
            <a:r>
              <a:rPr lang="en-US" sz="2400" dirty="0"/>
              <a:t>Interactions are only between  gluons, quarks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F48336D-D238-FD47-87FF-8C792F2044CA}"/>
              </a:ext>
            </a:extLst>
          </p:cNvPr>
          <p:cNvSpPr/>
          <p:nvPr/>
        </p:nvSpPr>
        <p:spPr>
          <a:xfrm>
            <a:off x="7897094" y="518628"/>
            <a:ext cx="4162634" cy="197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Top quark</a:t>
            </a:r>
          </a:p>
          <a:p>
            <a:pPr algn="ctr"/>
            <a:r>
              <a:rPr lang="en-US" sz="2400" dirty="0"/>
              <a:t>Massive “bare quark” couples strongly  with all known forces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9D17FF9-4EB5-E44B-AE02-67DDA56683D1}"/>
              </a:ext>
            </a:extLst>
          </p:cNvPr>
          <p:cNvCxnSpPr>
            <a:cxnSpLocks/>
          </p:cNvCxnSpPr>
          <p:nvPr/>
        </p:nvCxnSpPr>
        <p:spPr>
          <a:xfrm>
            <a:off x="4606507" y="1587261"/>
            <a:ext cx="3122763" cy="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5F60795-8A21-1744-A6E7-B9A1CA26ABFB}"/>
              </a:ext>
            </a:extLst>
          </p:cNvPr>
          <p:cNvCxnSpPr>
            <a:cxnSpLocks/>
          </p:cNvCxnSpPr>
          <p:nvPr/>
        </p:nvCxnSpPr>
        <p:spPr>
          <a:xfrm>
            <a:off x="4572000" y="1342844"/>
            <a:ext cx="3122763" cy="0"/>
          </a:xfrm>
          <a:prstGeom prst="straightConnector1">
            <a:avLst/>
          </a:prstGeom>
          <a:ln w="5715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E5A7454-C03B-4F43-9E20-2711009A1E32}"/>
              </a:ext>
            </a:extLst>
          </p:cNvPr>
          <p:cNvCxnSpPr>
            <a:cxnSpLocks/>
          </p:cNvCxnSpPr>
          <p:nvPr/>
        </p:nvCxnSpPr>
        <p:spPr>
          <a:xfrm flipV="1">
            <a:off x="7893568" y="2610847"/>
            <a:ext cx="2820440" cy="2567193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BAB70CF-AF0E-7D41-B037-58FF63F275E4}"/>
              </a:ext>
            </a:extLst>
          </p:cNvPr>
          <p:cNvCxnSpPr>
            <a:cxnSpLocks/>
          </p:cNvCxnSpPr>
          <p:nvPr/>
        </p:nvCxnSpPr>
        <p:spPr>
          <a:xfrm flipV="1">
            <a:off x="7654362" y="2564639"/>
            <a:ext cx="2673174" cy="2440870"/>
          </a:xfrm>
          <a:prstGeom prst="straightConnector1">
            <a:avLst/>
          </a:prstGeom>
          <a:ln w="5715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03CBC73-3D90-4840-95C3-1EA4237B96E5}"/>
              </a:ext>
            </a:extLst>
          </p:cNvPr>
          <p:cNvCxnSpPr>
            <a:cxnSpLocks/>
          </p:cNvCxnSpPr>
          <p:nvPr/>
        </p:nvCxnSpPr>
        <p:spPr>
          <a:xfrm flipH="1" flipV="1">
            <a:off x="1418460" y="2610847"/>
            <a:ext cx="2615478" cy="2570184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0B134D8-4672-504B-8C10-23A3CCDDF350}"/>
              </a:ext>
            </a:extLst>
          </p:cNvPr>
          <p:cNvCxnSpPr>
            <a:cxnSpLocks/>
          </p:cNvCxnSpPr>
          <p:nvPr/>
        </p:nvCxnSpPr>
        <p:spPr>
          <a:xfrm flipH="1" flipV="1">
            <a:off x="1730976" y="2548700"/>
            <a:ext cx="2563015" cy="2456809"/>
          </a:xfrm>
          <a:prstGeom prst="straightConnector1">
            <a:avLst/>
          </a:prstGeom>
          <a:ln w="5715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175C80F-27E7-B64B-A13F-60223842F895}"/>
              </a:ext>
            </a:extLst>
          </p:cNvPr>
          <p:cNvSpPr txBox="1"/>
          <p:nvPr/>
        </p:nvSpPr>
        <p:spPr>
          <a:xfrm>
            <a:off x="4658814" y="466037"/>
            <a:ext cx="2998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Decay  t</a:t>
            </a:r>
            <a:r>
              <a:rPr lang="en-US" sz="2400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sz="2400" dirty="0" err="1">
                <a:solidFill>
                  <a:srgbClr val="FF0000"/>
                </a:solidFill>
                <a:sym typeface="Wingdings" pitchFamily="2" charset="2"/>
              </a:rPr>
              <a:t>Wb</a:t>
            </a:r>
            <a:endParaRPr lang="en-US" sz="2400" dirty="0">
              <a:solidFill>
                <a:srgbClr val="FF0000"/>
              </a:solidFill>
              <a:sym typeface="Wingdings" pitchFamily="2" charset="2"/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  <a:sym typeface="Wingdings" pitchFamily="2" charset="2"/>
              </a:rPr>
              <a:t>Higgs Yukawa coupling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1C35EF5-1CC9-E441-93B0-D2D041FCCBD1}"/>
              </a:ext>
            </a:extLst>
          </p:cNvPr>
          <p:cNvSpPr txBox="1"/>
          <p:nvPr/>
        </p:nvSpPr>
        <p:spPr>
          <a:xfrm rot="19083644">
            <a:off x="8377839" y="3864113"/>
            <a:ext cx="224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ttbar production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EF20191-3404-B046-90C2-7B2562E4D670}"/>
              </a:ext>
            </a:extLst>
          </p:cNvPr>
          <p:cNvSpPr txBox="1"/>
          <p:nvPr/>
        </p:nvSpPr>
        <p:spPr>
          <a:xfrm>
            <a:off x="4789411" y="1654960"/>
            <a:ext cx="2864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Single top production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756BED0-DDC6-E746-8EE5-8B263F53B165}"/>
              </a:ext>
            </a:extLst>
          </p:cNvPr>
          <p:cNvSpPr txBox="1"/>
          <p:nvPr/>
        </p:nvSpPr>
        <p:spPr>
          <a:xfrm rot="19049390">
            <a:off x="7470484" y="3404635"/>
            <a:ext cx="2680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Perturbative regime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B8A7661-644B-2640-B96B-143AAE293030}"/>
              </a:ext>
            </a:extLst>
          </p:cNvPr>
          <p:cNvSpPr txBox="1"/>
          <p:nvPr/>
        </p:nvSpPr>
        <p:spPr>
          <a:xfrm rot="2643077">
            <a:off x="1521736" y="3200818"/>
            <a:ext cx="4002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Perturbative &amp;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Non-perturbative regimes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B9332C0-3C1A-AA41-9744-67CFEFF47D36}"/>
              </a:ext>
            </a:extLst>
          </p:cNvPr>
          <p:cNvSpPr txBox="1"/>
          <p:nvPr/>
        </p:nvSpPr>
        <p:spPr>
          <a:xfrm>
            <a:off x="4420560" y="2691445"/>
            <a:ext cx="3449919" cy="148912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B050"/>
                </a:solidFill>
              </a:rPr>
              <a:t>M</a:t>
            </a:r>
            <a:r>
              <a:rPr lang="en-US" sz="3200" baseline="-25000" dirty="0">
                <a:solidFill>
                  <a:srgbClr val="00B050"/>
                </a:solidFill>
              </a:rPr>
              <a:t>W</a:t>
            </a:r>
            <a:r>
              <a:rPr lang="en-US" sz="3200" dirty="0">
                <a:solidFill>
                  <a:srgbClr val="00B050"/>
                </a:solidFill>
              </a:rPr>
              <a:t>, sin</a:t>
            </a:r>
            <a:r>
              <a:rPr lang="en-US" sz="3200" baseline="30000" dirty="0">
                <a:solidFill>
                  <a:srgbClr val="00B050"/>
                </a:solidFill>
              </a:rPr>
              <a:t>2</a:t>
            </a:r>
            <a:r>
              <a:rPr lang="en-US" sz="3200" dirty="0">
                <a:solidFill>
                  <a:srgbClr val="00B050"/>
                </a:solidFill>
                <a:latin typeface="Symbol" pitchFamily="2" charset="2"/>
              </a:rPr>
              <a:t>q</a:t>
            </a:r>
            <a:r>
              <a:rPr lang="en-US" sz="3200" baseline="-25000" dirty="0">
                <a:solidFill>
                  <a:srgbClr val="00B050"/>
                </a:solidFill>
              </a:rPr>
              <a:t>W</a:t>
            </a:r>
            <a:r>
              <a:rPr lang="en-US" sz="3200" dirty="0">
                <a:solidFill>
                  <a:srgbClr val="00B050"/>
                </a:solidFill>
              </a:rPr>
              <a:t>,     </a:t>
            </a:r>
            <a:r>
              <a:rPr lang="en-US" sz="3200" dirty="0" err="1">
                <a:solidFill>
                  <a:srgbClr val="00B050"/>
                </a:solidFill>
              </a:rPr>
              <a:t>m</a:t>
            </a:r>
            <a:r>
              <a:rPr lang="en-US" sz="3200" baseline="-25000" dirty="0" err="1">
                <a:solidFill>
                  <a:srgbClr val="00B050"/>
                </a:solidFill>
              </a:rPr>
              <a:t>top</a:t>
            </a:r>
            <a:r>
              <a:rPr lang="en-US" sz="3200" dirty="0">
                <a:solidFill>
                  <a:srgbClr val="00B050"/>
                </a:solidFill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B050"/>
                </a:solidFill>
              </a:rPr>
              <a:t>M</a:t>
            </a:r>
            <a:r>
              <a:rPr lang="en-US" sz="3200" baseline="-25000" dirty="0">
                <a:solidFill>
                  <a:srgbClr val="00B050"/>
                </a:solidFill>
              </a:rPr>
              <a:t>H</a:t>
            </a:r>
            <a:r>
              <a:rPr lang="en-US" sz="3200" dirty="0">
                <a:solidFill>
                  <a:srgbClr val="00B050"/>
                </a:solidFill>
              </a:rPr>
              <a:t>,</a:t>
            </a:r>
            <a:r>
              <a:rPr lang="en-US" sz="3200" baseline="-25000" dirty="0">
                <a:solidFill>
                  <a:srgbClr val="00B050"/>
                </a:solidFill>
              </a:rPr>
              <a:t>    </a:t>
            </a:r>
            <a:r>
              <a:rPr lang="en-US" sz="3200" dirty="0">
                <a:solidFill>
                  <a:srgbClr val="00B050"/>
                </a:solidFill>
                <a:latin typeface="Symbol" pitchFamily="2" charset="2"/>
              </a:rPr>
              <a:t>a</a:t>
            </a:r>
            <a:r>
              <a:rPr lang="en-US" sz="3200" baseline="-25000" dirty="0">
                <a:solidFill>
                  <a:srgbClr val="00B050"/>
                </a:solidFill>
              </a:rPr>
              <a:t>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056BA79-A56B-E34D-B753-494C344EC414}"/>
              </a:ext>
            </a:extLst>
          </p:cNvPr>
          <p:cNvSpPr txBox="1"/>
          <p:nvPr/>
        </p:nvSpPr>
        <p:spPr>
          <a:xfrm rot="2643077">
            <a:off x="570660" y="3870084"/>
            <a:ext cx="400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Production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9E9A2E4-9CB8-3141-BE0E-2B581CC04F57}"/>
              </a:ext>
            </a:extLst>
          </p:cNvPr>
          <p:cNvSpPr/>
          <p:nvPr/>
        </p:nvSpPr>
        <p:spPr>
          <a:xfrm rot="2226167">
            <a:off x="6507434" y="2689410"/>
            <a:ext cx="1039407" cy="17245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74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7CC5F9-387D-FC4B-B112-F9F7779D4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255" y="1492347"/>
            <a:ext cx="10066930" cy="46811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6AC12A-F200-9A48-9592-9CDAA7CDF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2500" b="1">
                <a:solidFill>
                  <a:schemeClr val="bg1"/>
                </a:solidFill>
              </a:rPr>
              <a:t>So far, all angular properties measured at the LHC are found to be consistent with SM </a:t>
            </a:r>
            <a:endParaRPr lang="en-US" sz="2500">
              <a:solidFill>
                <a:schemeClr val="bg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5B1104-FE26-2E42-9622-90C8C94CF5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6/20/17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6465C-43AC-E34D-B237-0A6794A94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355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39FBFA0-FF43-A348-B5E3-786E61EAE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775" y="3071265"/>
            <a:ext cx="8309835" cy="335170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3414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C4FAD29-D06B-7245-ADFF-D20F9F8B9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0529" y="315251"/>
            <a:ext cx="4839230" cy="47714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8BA0C0-3FE6-8A42-BDF6-96E589730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6755" y="278423"/>
            <a:ext cx="7256270" cy="2807497"/>
          </a:xfrm>
          <a:solidFill>
            <a:schemeClr val="tx2">
              <a:lumMod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100" dirty="0"/>
              <a:t>W polarization in Top  Decays  measurements </a:t>
            </a:r>
            <a:br>
              <a:rPr lang="en-US" sz="3100" dirty="0"/>
            </a:br>
            <a:r>
              <a:rPr lang="en-US" sz="3100" dirty="0"/>
              <a:t>The </a:t>
            </a:r>
            <a:r>
              <a:rPr lang="en-US" sz="3100" dirty="0">
                <a:solidFill>
                  <a:srgbClr val="FFFF00"/>
                </a:solidFill>
              </a:rPr>
              <a:t>longitudinal polarization </a:t>
            </a:r>
            <a:r>
              <a:rPr lang="en-US" sz="3100" dirty="0"/>
              <a:t>state of the </a:t>
            </a:r>
            <a:r>
              <a:rPr lang="en-US" sz="3100" i="1" dirty="0"/>
              <a:t>W </a:t>
            </a:r>
            <a:r>
              <a:rPr lang="en-US" sz="3100" dirty="0"/>
              <a:t>is directly connected with the breaking of electroweak symmetry 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8C2BF4-319B-4948-94E1-BAA5DDB77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>
                <a:solidFill>
                  <a:prstClr val="white">
                    <a:alpha val="60000"/>
                  </a:prstClr>
                </a:solidFill>
              </a:rPr>
              <a:t>6/20/17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C6DBF4-452B-184E-956D-AD40F0556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4FAB73BC-B049-4115-A692-8D63A059BFB8}" type="slidenum">
              <a:rPr lang="en-US">
                <a:solidFill>
                  <a:prstClr val="white">
                    <a:alpha val="60000"/>
                  </a:prstClr>
                </a:solidFill>
              </a:rPr>
              <a:pPr defTabSz="914400">
                <a:spcAft>
                  <a:spcPts val="600"/>
                </a:spcAft>
              </a:pPr>
              <a:t>21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E852CC-6DA9-7343-9053-1D480B6BCC20}"/>
              </a:ext>
            </a:extLst>
          </p:cNvPr>
          <p:cNvSpPr/>
          <p:nvPr/>
        </p:nvSpPr>
        <p:spPr>
          <a:xfrm>
            <a:off x="4963295" y="3085921"/>
            <a:ext cx="1892300" cy="20065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9B54E1-58F9-6340-862C-1E8B61DABD3A}"/>
              </a:ext>
            </a:extLst>
          </p:cNvPr>
          <p:cNvSpPr/>
          <p:nvPr/>
        </p:nvSpPr>
        <p:spPr>
          <a:xfrm>
            <a:off x="8827477" y="3063464"/>
            <a:ext cx="3178456" cy="1721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7213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6680" y="6459785"/>
            <a:ext cx="247227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11/8/17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7640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83" y="231180"/>
            <a:ext cx="10618517" cy="645978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927272" y="4511049"/>
            <a:ext cx="294672" cy="31585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A0AEEE-0D61-6442-BA31-599E363F87C8}"/>
              </a:ext>
            </a:extLst>
          </p:cNvPr>
          <p:cNvSpPr/>
          <p:nvPr/>
        </p:nvSpPr>
        <p:spPr>
          <a:xfrm>
            <a:off x="10966986" y="6080719"/>
            <a:ext cx="406400" cy="5892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6102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CEC89F2-92B7-6044-9F7E-7C61C722D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0691" y="100798"/>
            <a:ext cx="5127425" cy="670021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11/8/17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17774" y="4973752"/>
            <a:ext cx="6564918" cy="1458587"/>
          </a:xfr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Single top </a:t>
            </a:r>
            <a:r>
              <a:rPr lang="en-US" sz="3600" dirty="0">
                <a:solidFill>
                  <a:srgbClr val="FFFFFF"/>
                </a:solidFill>
                <a:sym typeface="Wingdings"/>
              </a:rPr>
              <a:t> </a:t>
            </a:r>
            <a:r>
              <a:rPr lang="en-US" sz="3600" dirty="0" err="1">
                <a:solidFill>
                  <a:srgbClr val="FFFFFF"/>
                </a:solidFill>
              </a:rPr>
              <a:t>V</a:t>
            </a:r>
            <a:r>
              <a:rPr lang="en-US" sz="3600" baseline="-25000" dirty="0" err="1">
                <a:solidFill>
                  <a:srgbClr val="FFFFFF"/>
                </a:solidFill>
              </a:rPr>
              <a:t>tb</a:t>
            </a:r>
            <a:r>
              <a:rPr lang="en-US" sz="3600" baseline="-25000" dirty="0">
                <a:solidFill>
                  <a:srgbClr val="FFFFFF"/>
                </a:solidFill>
              </a:rPr>
              <a:t> </a:t>
            </a:r>
            <a:r>
              <a:rPr lang="en-US" sz="3600" dirty="0">
                <a:solidFill>
                  <a:srgbClr val="FFFFFF"/>
                </a:solidFill>
              </a:rPr>
              <a:t>at 1-2% level</a:t>
            </a:r>
            <a:r>
              <a:rPr lang="en-US" sz="3600" dirty="0">
                <a:solidFill>
                  <a:srgbClr val="FF0000"/>
                </a:solidFill>
              </a:rPr>
              <a:t>*</a:t>
            </a:r>
            <a:r>
              <a:rPr lang="en-US" sz="3600" dirty="0">
                <a:solidFill>
                  <a:srgbClr val="FFFFFF"/>
                </a:solidFill>
              </a:rPr>
              <a:t> will be possible with the full 13 </a:t>
            </a:r>
            <a:r>
              <a:rPr lang="en-US" sz="3600" dirty="0" err="1">
                <a:solidFill>
                  <a:srgbClr val="FFFFFF"/>
                </a:solidFill>
              </a:rPr>
              <a:t>TeV</a:t>
            </a:r>
            <a:r>
              <a:rPr lang="en-US" sz="3600" dirty="0">
                <a:solidFill>
                  <a:srgbClr val="FFFFFF"/>
                </a:solidFill>
              </a:rPr>
              <a:t> data compared to 4% at 8 </a:t>
            </a:r>
            <a:r>
              <a:rPr lang="en-US" sz="3600" dirty="0" err="1">
                <a:solidFill>
                  <a:srgbClr val="FFFFFF"/>
                </a:solidFill>
              </a:rPr>
              <a:t>TeV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7" name="Oval 6"/>
          <p:cNvSpPr/>
          <p:nvPr/>
        </p:nvSpPr>
        <p:spPr>
          <a:xfrm>
            <a:off x="6927272" y="4511049"/>
            <a:ext cx="294672" cy="31585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196544" y="2840182"/>
            <a:ext cx="4851266" cy="4987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50838" y="6457681"/>
            <a:ext cx="4513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Assuming the theoretical error will go down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E4B569-C119-BE4B-9F97-E30D206FA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02501" y="-912287"/>
            <a:ext cx="4620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731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DEC511F-5942-3143-972F-5C50DF107281}"/>
              </a:ext>
            </a:extLst>
          </p:cNvPr>
          <p:cNvSpPr/>
          <p:nvPr/>
        </p:nvSpPr>
        <p:spPr>
          <a:xfrm>
            <a:off x="8154" y="0"/>
            <a:ext cx="4623594" cy="6858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6721" y="178631"/>
            <a:ext cx="4055948" cy="262592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Searches for Flavor-Changing-Neutral Currents in top decays</a:t>
            </a:r>
            <a:r>
              <a:rPr lang="is-IS" dirty="0">
                <a:solidFill>
                  <a:srgbClr val="FFFF00"/>
                </a:solidFill>
              </a:rPr>
              <a:t>… </a:t>
            </a:r>
            <a:r>
              <a:rPr lang="is-IS" dirty="0">
                <a:solidFill>
                  <a:schemeClr val="bg1"/>
                </a:solidFill>
              </a:rPr>
              <a:t>Decay into real Z’s &amp; Higgs boson kinematically possible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11/8/17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" y="2922665"/>
            <a:ext cx="3576320" cy="3798810"/>
          </a:xfrm>
          <a:prstGeom prst="rect">
            <a:avLst/>
          </a:prstGeom>
        </p:spPr>
      </p:pic>
      <p:pic>
        <p:nvPicPr>
          <p:cNvPr id="1026" name="Picture 2" descr="ttps://twiki.cern.ch/twiki/pub/LHCPhysics/LHCTopWGSummaryPlots/fcnc_summarybsm_sep1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36906"/>
            <a:ext cx="6722052" cy="602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057399" y="4371005"/>
            <a:ext cx="9133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dirty="0"/>
              <a:t>/g/Z/H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86677" y="5982983"/>
            <a:ext cx="91339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dirty="0"/>
              <a:t>/g/Z/H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4848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2CD87-AA7B-A747-AC5E-009B17F59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Reducing the allowed window with all channels combined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17D31D3-A300-C34C-9AB4-22A3E3356B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1858" y="987425"/>
            <a:ext cx="4634859" cy="487362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1924E4-F378-334F-BD8A-E8FDE14526B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FCNC in top decays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763AA8-0036-2A4C-B141-D6ED62BB9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3FCEB-E66B-A54C-AC87-20D41FBF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917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0FE88FA-EA55-8140-8BA7-F9491149B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based measurements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1E56D5E-EC5A-F04A-96ED-293221B51B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FA31AD-6E5A-0F45-B836-561BF9449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47A03-13F2-7740-BA0F-EADB3903C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8056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94FAD1-07FE-584C-98C5-1A171199A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822" y="672291"/>
            <a:ext cx="6553545" cy="552136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DEEBD03C-18AC-114B-A78A-61D929A96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Inclusive Jet Cross Section Measurement</a:t>
            </a: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593A61-C054-C141-B239-9771CF4435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4237" y="5789576"/>
            <a:ext cx="3657600" cy="3335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>
                <a:solidFill>
                  <a:srgbClr val="FFFFFF"/>
                </a:solidFill>
              </a:rPr>
              <a:t>6/20/17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4177F1-606D-854A-B383-87397FAF2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91022" y="6356350"/>
            <a:ext cx="136277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4FAB73BC-B049-4115-A692-8D63A059BFB8}" type="slidenum">
              <a:rPr lang="en-US">
                <a:solidFill>
                  <a:srgbClr val="595959"/>
                </a:solidFill>
              </a:rPr>
              <a:pPr defTabSz="914400">
                <a:spcAft>
                  <a:spcPts val="600"/>
                </a:spcAft>
              </a:pPr>
              <a:t>3</a:t>
            </a:fld>
            <a:endParaRPr lang="en-US">
              <a:solidFill>
                <a:srgbClr val="595959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93627A-49EF-5446-849B-8899FDC1ACC4}"/>
              </a:ext>
            </a:extLst>
          </p:cNvPr>
          <p:cNvSpPr/>
          <p:nvPr/>
        </p:nvSpPr>
        <p:spPr>
          <a:xfrm>
            <a:off x="563401" y="4131548"/>
            <a:ext cx="38262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CMSS12"/>
              </a:rPr>
              <a:t>Predictions are in very good agreement with data! 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2A78EE-E15A-B04D-B738-F6FF0AD6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768" y="2866851"/>
            <a:ext cx="23114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2833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547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9F19DB-041C-6444-8A34-6F03FE14E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186" y="443548"/>
            <a:ext cx="9294310" cy="60645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E6EC75-1670-9643-A4FD-5D491347C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95" y="199842"/>
            <a:ext cx="2853558" cy="3229158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 fontScale="90000"/>
          </a:bodyPr>
          <a:lstStyle/>
          <a:p>
            <a:pPr algn="ctr"/>
            <a:r>
              <a:rPr lang="en-US" sz="2600" dirty="0">
                <a:solidFill>
                  <a:srgbClr val="FFFFFF"/>
                </a:solidFill>
              </a:rPr>
              <a:t>Examples of extraction of the strong coupling </a:t>
            </a:r>
            <a:r>
              <a:rPr lang="en-US" sz="2600" dirty="0">
                <a:solidFill>
                  <a:srgbClr val="FFFFFF"/>
                </a:solidFill>
                <a:latin typeface="Symbol" pitchFamily="2" charset="2"/>
              </a:rPr>
              <a:t>a</a:t>
            </a:r>
            <a:r>
              <a:rPr lang="en-US" sz="2600" baseline="-25000" dirty="0">
                <a:solidFill>
                  <a:srgbClr val="FFFFFF"/>
                </a:solidFill>
              </a:rPr>
              <a:t>s</a:t>
            </a:r>
            <a:br>
              <a:rPr lang="en-US" sz="2600" baseline="-25000" dirty="0">
                <a:solidFill>
                  <a:srgbClr val="FFFFFF"/>
                </a:solidFill>
              </a:rPr>
            </a:br>
            <a:r>
              <a:rPr lang="en-US" sz="2600" dirty="0">
                <a:solidFill>
                  <a:srgbClr val="FFFFFF"/>
                </a:solidFill>
              </a:rPr>
              <a:t>from </a:t>
            </a:r>
            <a:r>
              <a:rPr lang="en-US" sz="2800" dirty="0">
                <a:solidFill>
                  <a:srgbClr val="FFFFFF"/>
                </a:solidFill>
              </a:rPr>
              <a:t>inclusive Jet Cross Section Measurement</a:t>
            </a:r>
            <a:endParaRPr lang="en-US" sz="2600" baseline="-25000" dirty="0">
              <a:solidFill>
                <a:srgbClr val="FFFFFF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C21D13-EDC0-A949-87CC-4E2E0ECD0C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3657" y="6356350"/>
            <a:ext cx="148045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6/20/17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C404-C7B7-4B44-B404-42CCEC762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0257" y="6356350"/>
            <a:ext cx="56000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6475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420" y="492573"/>
            <a:ext cx="5910348" cy="588079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74237" y="5789576"/>
            <a:ext cx="3657600" cy="3335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>
                <a:solidFill>
                  <a:srgbClr val="FFFFFF"/>
                </a:solidFill>
              </a:rPr>
              <a:t>11/8/17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991022" y="6356350"/>
            <a:ext cx="136277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4FAB73BC-B049-4115-A692-8D63A059BFB8}" type="slidenum">
              <a:rPr lang="en-US">
                <a:solidFill>
                  <a:srgbClr val="595959"/>
                </a:solidFill>
              </a:rPr>
              <a:pPr defTabSz="914400">
                <a:spcAft>
                  <a:spcPts val="600"/>
                </a:spcAft>
              </a:pPr>
              <a:t>4</a:t>
            </a:fld>
            <a:endParaRPr lang="en-US">
              <a:solidFill>
                <a:srgbClr val="59595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4237" y="914400"/>
            <a:ext cx="3657600" cy="2887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lvl="1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Why are we obsessed with Top mass and Alpha S?</a:t>
            </a:r>
          </a:p>
        </p:txBody>
      </p:sp>
    </p:spTree>
    <p:extLst>
      <p:ext uri="{BB962C8B-B14F-4D97-AF65-F5344CB8AC3E}">
        <p14:creationId xmlns:p14="http://schemas.microsoft.com/office/powerpoint/2010/main" val="3346240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nteractions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00" y="496651"/>
            <a:ext cx="10581280" cy="4660900"/>
          </a:xfrm>
          <a:prstGeom prst="rect">
            <a:avLst/>
          </a:prstGeom>
          <a:noFill/>
          <a:ex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08317-8C7E-3F45-A2AB-4955D084FD39}" type="slidenum">
              <a:rPr lang="en-US" smtClean="0"/>
              <a:t>3</a:t>
            </a:fld>
            <a:endParaRPr lang="en-US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765244" y="5289760"/>
            <a:ext cx="2350186" cy="1200329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GB" altLang="x-none" dirty="0">
                <a:solidFill>
                  <a:schemeClr val="accent1"/>
                </a:solidFill>
                <a:latin typeface="Arial" charset="0"/>
              </a:rPr>
              <a:t>Weak neutral current:</a:t>
            </a:r>
          </a:p>
          <a:p>
            <a:pPr algn="l" eaLnBrk="0" hangingPunct="0"/>
            <a:r>
              <a:rPr lang="en-GB" altLang="x-none" dirty="0">
                <a:latin typeface="Arial" charset="0"/>
              </a:rPr>
              <a:t>All particles</a:t>
            </a:r>
          </a:p>
          <a:p>
            <a:pPr algn="l" eaLnBrk="0" hangingPunct="0"/>
            <a:r>
              <a:rPr lang="en-GB" altLang="x-none" dirty="0">
                <a:latin typeface="Arial" charset="0"/>
              </a:rPr>
              <a:t>No change of flavour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9170280" y="4807899"/>
            <a:ext cx="2590800" cy="915987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GB" altLang="x-none" dirty="0">
                <a:solidFill>
                  <a:schemeClr val="accent1"/>
                </a:solidFill>
                <a:latin typeface="Arial" charset="0"/>
              </a:rPr>
              <a:t>Weak charged current:</a:t>
            </a:r>
          </a:p>
          <a:p>
            <a:pPr algn="l" eaLnBrk="0" hangingPunct="0"/>
            <a:r>
              <a:rPr lang="en-GB" altLang="x-none" dirty="0">
                <a:latin typeface="Arial" charset="0"/>
              </a:rPr>
              <a:t>All particles</a:t>
            </a:r>
          </a:p>
          <a:p>
            <a:pPr algn="l" eaLnBrk="0" hangingPunct="0"/>
            <a:r>
              <a:rPr lang="en-GB" altLang="x-none" dirty="0">
                <a:latin typeface="Arial" charset="0"/>
              </a:rPr>
              <a:t>Flavour changes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0ACCC0-287A-5B4E-8B2C-11D4BD4FC44B}"/>
              </a:ext>
            </a:extLst>
          </p:cNvPr>
          <p:cNvSpPr/>
          <p:nvPr/>
        </p:nvSpPr>
        <p:spPr>
          <a:xfrm>
            <a:off x="9201252" y="5949263"/>
            <a:ext cx="26212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sym typeface="Wingdings" pitchFamily="2" charset="2"/>
              </a:rPr>
              <a:t> </a:t>
            </a:r>
            <a:r>
              <a:rPr lang="en-US" sz="2400" dirty="0">
                <a:solidFill>
                  <a:srgbClr val="FF0000"/>
                </a:solidFill>
              </a:rPr>
              <a:t>GIM mechanism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9B15F4-056E-164D-B6E6-950549878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9961"/>
            <a:ext cx="4188774" cy="42815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F6D65F-A58A-A24D-8324-1F2E675FA294}"/>
              </a:ext>
            </a:extLst>
          </p:cNvPr>
          <p:cNvSpPr txBox="1"/>
          <p:nvPr/>
        </p:nvSpPr>
        <p:spPr>
          <a:xfrm>
            <a:off x="4345153" y="2743971"/>
            <a:ext cx="961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Charged</a:t>
            </a:r>
          </a:p>
          <a:p>
            <a:r>
              <a:rPr lang="en-US" b="1" dirty="0"/>
              <a:t>leptons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C9E0FF-2D9E-3541-8BEE-C8B790BDB8EB}"/>
              </a:ext>
            </a:extLst>
          </p:cNvPr>
          <p:cNvSpPr txBox="1"/>
          <p:nvPr/>
        </p:nvSpPr>
        <p:spPr>
          <a:xfrm>
            <a:off x="6109901" y="4373692"/>
            <a:ext cx="113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Neutrinos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7D0126-2969-944E-BBBB-09A5E9F0D206}"/>
              </a:ext>
            </a:extLst>
          </p:cNvPr>
          <p:cNvSpPr txBox="1"/>
          <p:nvPr/>
        </p:nvSpPr>
        <p:spPr>
          <a:xfrm>
            <a:off x="1107616" y="1291370"/>
            <a:ext cx="10740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  Quarks  </a:t>
            </a:r>
          </a:p>
        </p:txBody>
      </p:sp>
    </p:spTree>
    <p:extLst>
      <p:ext uri="{BB962C8B-B14F-4D97-AF65-F5344CB8AC3E}">
        <p14:creationId xmlns:p14="http://schemas.microsoft.com/office/powerpoint/2010/main" val="27635544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700D48D-C9AA-4000-A912-29A4FEA98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5138" y="394887"/>
            <a:ext cx="5720862" cy="606822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5237F2-C573-9A48-962A-25661D202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69" y="4779554"/>
            <a:ext cx="5390093" cy="1262786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05E69BC-D844-4AB5-9E35-ED458EE29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9184178" y="1874520"/>
            <a:ext cx="0" cy="310896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312C673-8179-457E-AD2A-D1FAE4CC9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14009" y="4201833"/>
            <a:ext cx="3400425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16449F9-9A43-C340-9C41-19DBF47E4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604" y="1053042"/>
            <a:ext cx="4458424" cy="306835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700" dirty="0">
                <a:solidFill>
                  <a:srgbClr val="FFFFFF"/>
                </a:solidFill>
              </a:rPr>
              <a:t>Similarly for ATLAS using decorrelations</a:t>
            </a:r>
            <a:br>
              <a:rPr lang="en-US" sz="4700" dirty="0">
                <a:solidFill>
                  <a:srgbClr val="FFFFFF"/>
                </a:solidFill>
              </a:rPr>
            </a:br>
            <a:r>
              <a:rPr lang="en-US" sz="4700" dirty="0">
                <a:solidFill>
                  <a:srgbClr val="FFFFFF"/>
                </a:solidFill>
              </a:rPr>
              <a:t>in </a:t>
            </a:r>
            <a:r>
              <a:rPr lang="en-US" sz="4700" dirty="0" err="1">
                <a:solidFill>
                  <a:srgbClr val="FFFFFF"/>
                </a:solidFill>
              </a:rPr>
              <a:t>dijet</a:t>
            </a:r>
            <a:r>
              <a:rPr lang="en-US" sz="4700" dirty="0">
                <a:solidFill>
                  <a:srgbClr val="FFFFFF"/>
                </a:solidFill>
              </a:rPr>
              <a:t> events</a:t>
            </a:r>
            <a:br>
              <a:rPr lang="en-US" sz="4700" dirty="0">
                <a:solidFill>
                  <a:srgbClr val="FFFFFF"/>
                </a:solidFill>
              </a:rPr>
            </a:br>
            <a:endParaRPr lang="en-US" sz="4700" dirty="0">
              <a:solidFill>
                <a:srgbClr val="FFFFFF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B62229-A2F3-FC45-BD3C-3275C2D188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8604" y="551834"/>
            <a:ext cx="29538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>
                <a:solidFill>
                  <a:srgbClr val="AFABAB"/>
                </a:solidFill>
              </a:rPr>
              <a:t>6/20/17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6F933-0CE8-DE4A-A27A-2728904AC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461" y="5961905"/>
            <a:ext cx="64225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4FAB73BC-B049-4115-A692-8D63A059BFB8}" type="slidenum">
              <a:rPr lang="en-US">
                <a:solidFill>
                  <a:srgbClr val="AFABAB"/>
                </a:solidFill>
              </a:rPr>
              <a:pPr defTabSz="914400">
                <a:spcAft>
                  <a:spcPts val="600"/>
                </a:spcAft>
              </a:pPr>
              <a:t>4</a:t>
            </a:fld>
            <a:endParaRPr lang="en-US">
              <a:solidFill>
                <a:srgbClr val="AFABAB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3075A6-BAE7-F947-B2EE-AA2C10AADBDC}"/>
              </a:ext>
            </a:extLst>
          </p:cNvPr>
          <p:cNvSpPr/>
          <p:nvPr/>
        </p:nvSpPr>
        <p:spPr>
          <a:xfrm>
            <a:off x="4216959" y="551834"/>
            <a:ext cx="1879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arXiv:1805.04691 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680E2F0-DB66-5C49-A062-4FE38B6CB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850" y="1244560"/>
            <a:ext cx="6242386" cy="502512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871F7D-5A0C-3E4B-95E5-756D4E145F84}"/>
              </a:ext>
            </a:extLst>
          </p:cNvPr>
          <p:cNvSpPr/>
          <p:nvPr/>
        </p:nvSpPr>
        <p:spPr>
          <a:xfrm>
            <a:off x="7629698" y="6257450"/>
            <a:ext cx="2948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</a:rPr>
              <a:t>PDF uncertainties cancel out </a:t>
            </a:r>
            <a:endParaRPr lang="en-US" dirty="0"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BD221A4-A5DC-CF4B-91D0-308E4715E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2523" y="416608"/>
            <a:ext cx="40132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40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228E9-FBA1-A443-9E13-8421A8A61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96" y="173316"/>
            <a:ext cx="7392558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More on Multi-jet correlations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2EF002-1FE3-0044-AD74-5FBE67FA0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093156-01FF-A544-9831-433F4C8E9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29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CFB35D-CFDD-6244-8267-7C7B768C1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563" y="1630215"/>
            <a:ext cx="3783677" cy="17305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9C18D2-86B4-814F-942F-7C5813F17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09" y="1401900"/>
            <a:ext cx="7462765" cy="51411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9C7ADC-AD4A-CE4A-89A6-58932D171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4475" y="3589420"/>
            <a:ext cx="1867275" cy="11372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34CBED-27FF-A945-9EAE-0A5B0BEC31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5283" y="4856934"/>
            <a:ext cx="3544001" cy="137541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F393D4-0E4C-1740-997B-C764A95D55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0723" y="304800"/>
            <a:ext cx="1195347" cy="128479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FE27FAE-C337-9D4E-9338-2E89553097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5843" y="264160"/>
            <a:ext cx="1343043" cy="136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36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09100-EDF7-4644-92FF-D26869BBE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592" y="458504"/>
            <a:ext cx="5516824" cy="1325563"/>
          </a:xfrm>
        </p:spPr>
        <p:txBody>
          <a:bodyPr/>
          <a:lstStyle/>
          <a:p>
            <a:r>
              <a:rPr lang="en-US" b="1" dirty="0"/>
              <a:t>Azimuthal Correlations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E6944D-260C-3949-8E60-EF184009A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AB0D02-E282-BA45-8A04-CD629ADC2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21B757-AC2E-F040-BB0F-B21A11C0C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952" y="-60960"/>
            <a:ext cx="6167176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5BF29A7-0079-3E48-80D3-EC33BF347C34}"/>
              </a:ext>
            </a:extLst>
          </p:cNvPr>
          <p:cNvSpPr/>
          <p:nvPr/>
        </p:nvSpPr>
        <p:spPr>
          <a:xfrm>
            <a:off x="225056" y="1982834"/>
            <a:ext cx="501328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NimbusRomNo9L"/>
              </a:rPr>
              <a:t>Exclude </a:t>
            </a:r>
            <a:r>
              <a:rPr lang="el-GR" sz="3200" dirty="0"/>
              <a:t>∆φ &lt; π/2: </a:t>
            </a:r>
            <a:r>
              <a:rPr lang="en-US" sz="3200" dirty="0"/>
              <a:t>large </a:t>
            </a:r>
          </a:p>
          <a:p>
            <a:r>
              <a:rPr lang="en-US" sz="3200" dirty="0"/>
              <a:t>     </a:t>
            </a:r>
            <a:r>
              <a:rPr lang="en-US" sz="3200" dirty="0" err="1"/>
              <a:t>tt</a:t>
            </a:r>
            <a:r>
              <a:rPr lang="en-US" sz="3200" dirty="0"/>
              <a:t> ̄and W/Z + jet         	backgrounds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NimbusRomNo9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Best overall description </a:t>
            </a:r>
          </a:p>
          <a:p>
            <a:r>
              <a:rPr lang="en-US" sz="3200" dirty="0"/>
              <a:t>     given by MC@NLO in Her </a:t>
            </a:r>
          </a:p>
          <a:p>
            <a:endParaRPr lang="en-US" sz="3200" dirty="0"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3B463A-7E6A-0345-8A22-4501D52C9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7776" y="4977985"/>
            <a:ext cx="1072965" cy="12988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1CD2A8-9096-D549-A1E8-5DDD410EC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339" y="5503533"/>
            <a:ext cx="1130300" cy="1155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943D9A-82FA-3341-8570-F9620F451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8191" y="5734673"/>
            <a:ext cx="1049867" cy="92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626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5E1AD-560A-474E-8EDB-06E06E27A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5532" y="123986"/>
            <a:ext cx="5310150" cy="993110"/>
          </a:xfrm>
        </p:spPr>
        <p:txBody>
          <a:bodyPr>
            <a:normAutofit/>
          </a:bodyPr>
          <a:lstStyle/>
          <a:p>
            <a:r>
              <a:rPr lang="en-US" b="1" dirty="0"/>
              <a:t>Azimuthal Correlations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480410-76E0-134C-A0DC-D47141188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7573E3-177A-B442-BA2C-945D62F58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152FB8-340D-C44A-815D-BA537411E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30" y="1208868"/>
            <a:ext cx="11838501" cy="52016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A1EE4A-0A6D-4B4E-8BFB-9F23EA10FD4E}"/>
              </a:ext>
            </a:extLst>
          </p:cNvPr>
          <p:cNvSpPr/>
          <p:nvPr/>
        </p:nvSpPr>
        <p:spPr>
          <a:xfrm>
            <a:off x="5386070" y="6354246"/>
            <a:ext cx="1879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arXiv:1712.05471 </a:t>
            </a:r>
          </a:p>
        </p:txBody>
      </p:sp>
    </p:spTree>
    <p:extLst>
      <p:ext uri="{BB962C8B-B14F-4D97-AF65-F5344CB8AC3E}">
        <p14:creationId xmlns:p14="http://schemas.microsoft.com/office/powerpoint/2010/main" val="30350577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6F3E1-3EC5-1849-89EF-1F0C86E9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280860"/>
            <a:ext cx="5826394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Some controversies to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be solve… </a:t>
            </a:r>
            <a:r>
              <a:rPr lang="en-US" b="1" dirty="0" err="1">
                <a:solidFill>
                  <a:srgbClr val="FF0000"/>
                </a:solidFill>
              </a:rPr>
              <a:t>W+Charm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90C983-BD57-3A4B-BF4D-189A3A660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089D3-75AC-6F4E-97BA-84F49875A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E9C4B0-2257-8F41-96AF-23262917F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158" y="5465411"/>
            <a:ext cx="1669418" cy="7029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E82C8E-09D8-894E-82E5-9C575C615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121" y="3487229"/>
            <a:ext cx="5638800" cy="3086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5873D1-85FA-274E-9669-4934D6CF3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1113" y="357375"/>
            <a:ext cx="3162157" cy="30842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A7187B-1914-E947-A976-2F850BCA7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" y="3397250"/>
            <a:ext cx="2768600" cy="2959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6FCDBD-C2A2-694E-AEDF-13BDECD68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7675" y="1856232"/>
            <a:ext cx="5295900" cy="18161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E6B8BD-7163-7B49-8E2D-49C5221ABF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3136" y="3952922"/>
            <a:ext cx="35433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478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C30C-9584-CF43-A139-6787D1E3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35" y="241141"/>
            <a:ext cx="7561882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 evidence found for intrinsic charm in the nucleon from Z + c (b)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0FE06D-909C-1B4C-9A9B-86FCC4423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251AD2-0251-8A4E-BE57-43A6E16E8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5035" y="6356350"/>
            <a:ext cx="274320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35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BD0763-D20B-0E47-BF83-4410E45C3EFF}"/>
              </a:ext>
            </a:extLst>
          </p:cNvPr>
          <p:cNvSpPr/>
          <p:nvPr/>
        </p:nvSpPr>
        <p:spPr>
          <a:xfrm>
            <a:off x="512735" y="1706186"/>
            <a:ext cx="732940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Possibility to look at </a:t>
            </a:r>
            <a:r>
              <a:rPr lang="en-US" sz="2400" b="1" dirty="0">
                <a:latin typeface="Calibri" panose="020F0502020204030204" pitchFamily="34" charset="0"/>
              </a:rPr>
              <a:t>Intrinsic Charm </a:t>
            </a:r>
            <a:r>
              <a:rPr lang="en-US" sz="2400" dirty="0">
                <a:latin typeface="Calibri" panose="020F0502020204030204" pitchFamily="34" charset="0"/>
              </a:rPr>
              <a:t>component in the nucleon would enhance </a:t>
            </a:r>
            <a:r>
              <a:rPr lang="en-US" sz="2400" dirty="0" err="1">
                <a:latin typeface="Calibri" panose="020F0502020204030204" pitchFamily="34" charset="0"/>
              </a:rPr>
              <a:t>Z+c</a:t>
            </a:r>
            <a:r>
              <a:rPr lang="en-US" sz="2400" dirty="0">
                <a:latin typeface="Calibri" panose="020F0502020204030204" pitchFamily="34" charset="0"/>
              </a:rPr>
              <a:t> production, in particular </a:t>
            </a:r>
            <a:r>
              <a:rPr lang="en-US" sz="2400" b="1" dirty="0">
                <a:latin typeface="Calibri" panose="020F0502020204030204" pitchFamily="34" charset="0"/>
              </a:rPr>
              <a:t>at high Z and c-jet </a:t>
            </a:r>
            <a:r>
              <a:rPr lang="en-US" sz="2400" b="1" dirty="0" err="1">
                <a:latin typeface="Calibri" panose="020F0502020204030204" pitchFamily="34" charset="0"/>
              </a:rPr>
              <a:t>p</a:t>
            </a:r>
            <a:r>
              <a:rPr lang="en-US" sz="1600" b="1" dirty="0" err="1">
                <a:latin typeface="Calibri" panose="020F0502020204030204" pitchFamily="34" charset="0"/>
              </a:rPr>
              <a:t>T</a:t>
            </a:r>
            <a:br>
              <a:rPr lang="en-US" sz="1200" b="1" dirty="0">
                <a:latin typeface="Calibri" panose="020F0502020204030204" pitchFamily="34" charset="0"/>
              </a:rPr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3F5074-1140-BF48-91F1-30613DA73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34" y="3600211"/>
            <a:ext cx="8180407" cy="27758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AB3556-8A95-1341-B0C2-195E75B80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17" y="226621"/>
            <a:ext cx="2984716" cy="31339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F0EFE5-8250-0344-878B-B23AD239A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2866" y="3360573"/>
            <a:ext cx="2838667" cy="30685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AE12D0-B7CE-1B4D-A91F-774F0F63E6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7211" y="2887275"/>
            <a:ext cx="5442488" cy="89028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9F61DCE-F82B-3F4C-83FE-E86CA7A42C03}"/>
              </a:ext>
            </a:extLst>
          </p:cNvPr>
          <p:cNvSpPr/>
          <p:nvPr/>
        </p:nvSpPr>
        <p:spPr>
          <a:xfrm>
            <a:off x="9706243" y="215561"/>
            <a:ext cx="526942" cy="1313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879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" b="13004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218" y="5098444"/>
            <a:ext cx="10058400" cy="1275655"/>
          </a:xfr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Preparing the ground for the scattering of longitudinal W’s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/>
              <a:t>11/8/17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fld id="{6113E31D-E2AB-40D1-8B51-AFA5AFEF393A}" type="slidenum">
              <a:rPr lang="en-US" smtClean="0"/>
              <a:pPr defTabSz="914400"/>
              <a:t>36</a:t>
            </a:fld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6179127" y="1052948"/>
            <a:ext cx="3061855" cy="74814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4267200" y="2795156"/>
            <a:ext cx="263236" cy="277091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07250" y="5870717"/>
            <a:ext cx="3282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Already have 80 fb</a:t>
            </a:r>
            <a:r>
              <a:rPr lang="en-US" baseline="30000" dirty="0">
                <a:solidFill>
                  <a:srgbClr val="92D050"/>
                </a:solidFill>
              </a:rPr>
              <a:t>-1</a:t>
            </a:r>
            <a:r>
              <a:rPr lang="en-US" dirty="0">
                <a:solidFill>
                  <a:srgbClr val="92D050"/>
                </a:solidFill>
              </a:rPr>
              <a:t>/experiment</a:t>
            </a:r>
          </a:p>
        </p:txBody>
      </p:sp>
      <p:sp>
        <p:nvSpPr>
          <p:cNvPr id="9" name="5-Point Star 8"/>
          <p:cNvSpPr/>
          <p:nvPr/>
        </p:nvSpPr>
        <p:spPr>
          <a:xfrm>
            <a:off x="6456218" y="5880324"/>
            <a:ext cx="443346" cy="357875"/>
          </a:xfrm>
          <a:prstGeom prst="star5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107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A5BB1D-1082-E44F-8528-96AACAB75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944" y="307731"/>
            <a:ext cx="3198108" cy="39976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080A04-540A-8E4B-B8D1-A72513A75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953" y="307731"/>
            <a:ext cx="3218097" cy="399763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D2CA951-C7A9-FC4A-8BF3-CD959CFFA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068" y="4945805"/>
            <a:ext cx="11139854" cy="140034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Conclusions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Top properties makes it a great probe … and jets too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8D2147-FFA0-924B-81BF-88D3EB8CF2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22430"/>
            <a:ext cx="27432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>
                <a:solidFill>
                  <a:srgbClr val="898989"/>
                </a:solidFill>
              </a:rPr>
              <a:t>6/20/17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B1BD05-C3E1-A742-92C2-EF9F431B4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22430"/>
            <a:ext cx="27432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4FAB73BC-B049-4115-A692-8D63A059BFB8}" type="slidenum">
              <a:rPr lang="en-US">
                <a:solidFill>
                  <a:srgbClr val="898989"/>
                </a:solidFill>
              </a:rPr>
              <a:pPr defTabSz="914400">
                <a:spcAft>
                  <a:spcPts val="600"/>
                </a:spcAft>
              </a:pPr>
              <a:t>37</a:t>
            </a:fld>
            <a:endParaRPr lang="en-US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540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E7E508D-7639-584F-8247-234C5E857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014" y="4729027"/>
            <a:ext cx="3214949" cy="205156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11/8/17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itle 7"/>
              <p:cNvSpPr>
                <a:spLocks noGrp="1"/>
              </p:cNvSpPr>
              <p:nvPr>
                <p:ph type="title" idx="4294967295"/>
              </p:nvPr>
            </p:nvSpPr>
            <p:spPr>
              <a:xfrm>
                <a:off x="5572413" y="282372"/>
                <a:ext cx="6604694" cy="5970458"/>
              </a:xfrm>
            </p:spPr>
            <p:txBody>
              <a:bodyPr>
                <a:noAutofit/>
              </a:bodyPr>
              <a:lstStyle/>
              <a:p>
                <a:pPr/>
                <a:r>
                  <a:rPr lang="en-US" sz="3200" dirty="0"/>
                  <a:t>Once the </a:t>
                </a:r>
                <a:r>
                  <a:rPr lang="en-US" sz="3200" dirty="0">
                    <a:solidFill>
                      <a:srgbClr val="FF0000"/>
                    </a:solidFill>
                  </a:rPr>
                  <a:t>b-quark</a:t>
                </a:r>
                <a:r>
                  <a:rPr lang="en-US" sz="3200" dirty="0"/>
                  <a:t> was found in 1977, it becomes evident that another 3</a:t>
                </a:r>
                <a:r>
                  <a:rPr lang="en-US" sz="3200" baseline="30000" dirty="0"/>
                  <a:t>rd</a:t>
                </a:r>
                <a:r>
                  <a:rPr lang="en-US" sz="3200" dirty="0"/>
                  <a:t> generation quark must exist! Because:  - I</a:t>
                </a:r>
                <a:r>
                  <a:rPr lang="en-US" sz="3200" baseline="-25000" dirty="0"/>
                  <a:t>3</a:t>
                </a:r>
                <a:r>
                  <a:rPr lang="en-US" sz="3200" dirty="0"/>
                  <a:t>=-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/>
                  <a:t>was measured for the b-quark</a:t>
                </a:r>
                <a:br>
                  <a:rPr lang="en-US" sz="3200" dirty="0"/>
                </a:br>
                <a:r>
                  <a:rPr lang="en-US" sz="3200" dirty="0"/>
                  <a:t>forward backward asymmetry</a:t>
                </a:r>
                <a:br>
                  <a:rPr lang="en-US" sz="3200" dirty="0"/>
                </a:br>
                <a:r>
                  <a:rPr lang="en-US" sz="3200" dirty="0"/>
                  <a:t>- I</a:t>
                </a:r>
                <a:r>
                  <a:rPr lang="en-US" sz="3200" baseline="-25000" dirty="0"/>
                  <a:t>3</a:t>
                </a:r>
                <a:r>
                  <a:rPr lang="en-US" sz="3200" dirty="0"/>
                  <a:t>= 0 will violate the </a:t>
                </a:r>
                <a:r>
                  <a:rPr lang="en-US" sz="3200" dirty="0">
                    <a:solidFill>
                      <a:srgbClr val="00B050"/>
                    </a:solidFill>
                  </a:rPr>
                  <a:t>GIM mechanism</a:t>
                </a:r>
                <a:br>
                  <a:rPr lang="en-US" sz="3200" dirty="0"/>
                </a:br>
                <a:br>
                  <a:rPr lang="en-US" sz="3200" dirty="0"/>
                </a:br>
                <a:r>
                  <a:rPr lang="en-US" sz="3200" dirty="0"/>
                  <a:t>Also Br(</a:t>
                </a:r>
                <a:r>
                  <a:rPr lang="en-US" sz="3200" dirty="0" err="1"/>
                  <a:t>Z</a:t>
                </a:r>
                <a:r>
                  <a:rPr lang="en-US" sz="3200" dirty="0" err="1">
                    <a:sym typeface="Wingdings" pitchFamily="2" charset="2"/>
                  </a:rPr>
                  <a:t></a:t>
                </a:r>
                <a:r>
                  <a:rPr lang="en-US" sz="3200" dirty="0" err="1">
                    <a:latin typeface="Symbol" pitchFamily="2" charset="2"/>
                    <a:sym typeface="Wingdings" pitchFamily="2" charset="2"/>
                  </a:rPr>
                  <a:t>gg</a:t>
                </a:r>
                <a:r>
                  <a:rPr lang="en-US" sz="3200" dirty="0">
                    <a:sym typeface="Wingdings" pitchFamily="2" charset="2"/>
                  </a:rPr>
                  <a:t>) must be equal to </a:t>
                </a:r>
                <a:r>
                  <a:rPr lang="en-US" sz="3200" dirty="0">
                    <a:solidFill>
                      <a:srgbClr val="FF0000"/>
                    </a:solidFill>
                    <a:sym typeface="Wingdings" pitchFamily="2" charset="2"/>
                  </a:rPr>
                  <a:t>zero</a:t>
                </a:r>
                <a:br>
                  <a:rPr lang="en-US" sz="3200" dirty="0">
                    <a:sym typeface="Wingdings" pitchFamily="2" charset="2"/>
                  </a:rPr>
                </a:br>
                <a:r>
                  <a:rPr lang="en-US" sz="3200" dirty="0">
                    <a:sym typeface="Wingdings" pitchFamily="2" charset="2"/>
                  </a:rPr>
                  <a:t>and without the top-quark a triangular anomaly will be introduced giving a </a:t>
                </a:r>
                <a:r>
                  <a:rPr lang="en-US" sz="3200" dirty="0">
                    <a:solidFill>
                      <a:srgbClr val="FF0000"/>
                    </a:solidFill>
                    <a:sym typeface="Wingdings" pitchFamily="2" charset="2"/>
                  </a:rPr>
                  <a:t>non-zero</a:t>
                </a:r>
                <a:r>
                  <a:rPr lang="en-US" sz="3200" dirty="0">
                    <a:sym typeface="Wingdings" pitchFamily="2" charset="2"/>
                  </a:rPr>
                  <a:t> value</a:t>
                </a:r>
                <a:br>
                  <a:rPr lang="en-US" sz="3600" dirty="0"/>
                </a:br>
                <a:br>
                  <a:rPr lang="en-US" sz="36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       </m:t>
                      </m:r>
                      <m:r>
                        <a:rPr lang="en-US" sz="36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3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eqArr>
                            <m:eqArrPr>
                              <m:ctrlPr>
                                <a:rPr lang="en-US" sz="3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en-US" sz="3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eqArr>
                        </m:sub>
                      </m:sSub>
                      <m:sSubSup>
                        <m:sSubSupPr>
                          <m:ctrlPr>
                            <a:rPr lang="en-US" sz="3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sz="3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p>
                      </m:sSubSup>
                      <m:sSubSup>
                        <m:sSubSupPr>
                          <m:ctrlPr>
                            <a:rPr lang="en-US" sz="3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en-US" sz="3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br>
                  <a:rPr lang="en-US" sz="3600" dirty="0">
                    <a:solidFill>
                      <a:srgbClr val="0070C0"/>
                    </a:solidFill>
                  </a:rPr>
                </a:br>
                <a:endParaRPr lang="en-US" sz="3600" baseline="30000" dirty="0">
                  <a:solidFill>
                    <a:srgbClr val="92D050"/>
                  </a:solidFill>
                </a:endParaRPr>
              </a:p>
            </p:txBody>
          </p:sp>
        </mc:Choice>
        <mc:Fallback>
          <p:sp>
            <p:nvSpPr>
              <p:cNvPr id="8" name="Title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 idx="4294967295"/>
              </p:nvPr>
            </p:nvSpPr>
            <p:spPr>
              <a:xfrm>
                <a:off x="5572413" y="282372"/>
                <a:ext cx="6604694" cy="5970458"/>
              </a:xfrm>
              <a:blipFill>
                <a:blip r:embed="rId4"/>
                <a:stretch>
                  <a:fillRect l="-2303" t="-2548" r="-2495" b="-3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1ED0A94A-5DE4-8844-B3B2-F51441962A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059" y="1545992"/>
            <a:ext cx="4648200" cy="3771900"/>
          </a:xfrm>
          <a:prstGeom prst="rect">
            <a:avLst/>
          </a:prstGeom>
          <a:solidFill>
            <a:schemeClr val="accent2"/>
          </a:solidFill>
          <a:ln w="38100">
            <a:solidFill>
              <a:srgbClr val="FF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22FFE3-9630-2644-806C-68F95C673B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6539" y="5487570"/>
            <a:ext cx="1930400" cy="12700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7E6F3E-F837-AE4F-B0F7-2FDD142017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058" y="5735490"/>
            <a:ext cx="2423009" cy="45118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70F6FB7-DB6C-EA4F-958C-98C1DFE4A018}"/>
              </a:ext>
            </a:extLst>
          </p:cNvPr>
          <p:cNvSpPr txBox="1"/>
          <p:nvPr/>
        </p:nvSpPr>
        <p:spPr>
          <a:xfrm>
            <a:off x="304611" y="299432"/>
            <a:ext cx="52034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Historical overview of the 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top quark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2D083AD-8EC0-D849-878B-70E9DCF1B071}"/>
              </a:ext>
            </a:extLst>
          </p:cNvPr>
          <p:cNvCxnSpPr/>
          <p:nvPr/>
        </p:nvCxnSpPr>
        <p:spPr>
          <a:xfrm flipH="1">
            <a:off x="2458720" y="1991360"/>
            <a:ext cx="284480" cy="26416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551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2C7D46-F538-F944-BB31-D425370FA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740" y="3081684"/>
            <a:ext cx="3425609" cy="11047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738D38-8DAE-7941-B46E-81421AC1B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014" y="1918672"/>
            <a:ext cx="3433324" cy="952746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BBB8E30-F489-8444-B850-C288441ED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524" y="197441"/>
            <a:ext cx="3630237" cy="403359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7A8F3896-F9A3-0848-920C-FC6D53042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145019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Our knowledge of </a:t>
            </a:r>
            <a:r>
              <a:rPr lang="en-US" sz="3200" dirty="0" err="1">
                <a:solidFill>
                  <a:srgbClr val="FFFFFF"/>
                </a:solidFill>
              </a:rPr>
              <a:t>ElectroWeak</a:t>
            </a:r>
            <a:r>
              <a:rPr lang="en-US" sz="3200" dirty="0">
                <a:solidFill>
                  <a:srgbClr val="FFFFFF"/>
                </a:solidFill>
              </a:rPr>
              <a:t> parameters in the early 1990’s allowed us to predict the top-quark mass as a function of the  Higgs boson mass and other SM parameters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3FB824-E984-5843-8E5E-8DED872CA4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22430"/>
            <a:ext cx="27432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/>
              <a:t>6/20/17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F582A0-B98C-2643-A97A-F55824912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22430"/>
            <a:ext cx="27432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4FAB73BC-B049-4115-A692-8D63A059BFB8}" type="slidenum">
              <a:rPr lang="en-US" smtClean="0"/>
              <a:pPr defTabSz="914400">
                <a:spcAft>
                  <a:spcPts val="600"/>
                </a:spcAft>
              </a:pPr>
              <a:t>5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57B152-0E9D-C642-8249-16116C1B63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538" y="197440"/>
            <a:ext cx="3109742" cy="42129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06540D-E56A-AF44-8365-58F7A1136B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240" y="2889849"/>
            <a:ext cx="1395804" cy="131694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EE80C86-200C-7A4B-B830-F3D4B7DF3F96}"/>
              </a:ext>
            </a:extLst>
          </p:cNvPr>
          <p:cNvSpPr txBox="1"/>
          <p:nvPr/>
        </p:nvSpPr>
        <p:spPr>
          <a:xfrm>
            <a:off x="4228611" y="221356"/>
            <a:ext cx="39595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Historical overview 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of the top quark</a:t>
            </a:r>
          </a:p>
        </p:txBody>
      </p:sp>
    </p:spTree>
    <p:extLst>
      <p:ext uri="{BB962C8B-B14F-4D97-AF65-F5344CB8AC3E}">
        <p14:creationId xmlns:p14="http://schemas.microsoft.com/office/powerpoint/2010/main" val="3937181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BFBC3-CB53-5A4A-875D-AE40750A4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"/>
            <a:ext cx="10515600" cy="110879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By now…Top quark is “old” enough to drinking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E74F79-7ABE-F849-AF9E-225213E8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FB107D-0498-924C-8603-32B678C7A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65" y="1163638"/>
            <a:ext cx="8102600" cy="3136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6038BD-F538-7D4A-B4AD-E9A240690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00" y="4230370"/>
            <a:ext cx="9220200" cy="1600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753B65-1F79-6145-AB11-CD631D02A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325" y="5837872"/>
            <a:ext cx="10934700" cy="965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F13E5C-62F2-5341-A0E0-03C726927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6631" y="1318419"/>
            <a:ext cx="4599969" cy="29046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CDB5A51-F090-F045-B9BB-14B988C649F1}"/>
              </a:ext>
            </a:extLst>
          </p:cNvPr>
          <p:cNvSpPr/>
          <p:nvPr/>
        </p:nvSpPr>
        <p:spPr>
          <a:xfrm>
            <a:off x="7690897" y="3756431"/>
            <a:ext cx="275355" cy="40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EFA85C-3C27-3D4A-A638-397B5AC82461}"/>
              </a:ext>
            </a:extLst>
          </p:cNvPr>
          <p:cNvSpPr/>
          <p:nvPr/>
        </p:nvSpPr>
        <p:spPr>
          <a:xfrm>
            <a:off x="9018155" y="4094480"/>
            <a:ext cx="275355" cy="40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7192AA-D152-AF4E-8489-CD2928DD5891}"/>
              </a:ext>
            </a:extLst>
          </p:cNvPr>
          <p:cNvSpPr/>
          <p:nvPr/>
        </p:nvSpPr>
        <p:spPr>
          <a:xfrm>
            <a:off x="7656631" y="3921071"/>
            <a:ext cx="45719" cy="3092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350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07A2C9C-2D7A-9F4A-BE9E-5764B3A9F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154" y="1555507"/>
            <a:ext cx="5728570" cy="37451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F28150A-D5B2-0740-8901-B6E723378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3692" y="5808198"/>
            <a:ext cx="3893828" cy="52534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589BD-1D07-094E-B045-F1EC113F4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0050" y="6392774"/>
            <a:ext cx="274320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7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88291D-BC08-ED4C-92B3-31E5B9D63D6C}"/>
              </a:ext>
            </a:extLst>
          </p:cNvPr>
          <p:cNvSpPr/>
          <p:nvPr/>
        </p:nvSpPr>
        <p:spPr>
          <a:xfrm>
            <a:off x="279342" y="4443991"/>
            <a:ext cx="59716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+mj-lt"/>
              </a:rPr>
              <a:t>Compared to the electromagnetic force, which is infinite in range and obeys to the inverse  square law, the </a:t>
            </a:r>
            <a:r>
              <a:rPr lang="en-US" sz="2400" b="1" dirty="0">
                <a:latin typeface="+mj-lt"/>
              </a:rPr>
              <a:t>strong force </a:t>
            </a:r>
            <a:r>
              <a:rPr lang="en-US" sz="2400" dirty="0">
                <a:latin typeface="+mj-lt"/>
              </a:rPr>
              <a:t>has a </a:t>
            </a:r>
            <a:r>
              <a:rPr lang="en-US" sz="2400" b="1" dirty="0">
                <a:latin typeface="+mj-lt"/>
              </a:rPr>
              <a:t>very short range. </a:t>
            </a:r>
            <a:r>
              <a:rPr lang="en-US" sz="2400" dirty="0">
                <a:latin typeface="+mj-lt"/>
              </a:rPr>
              <a:t>The restriction of the strong force to subatomic distances is related to two features called 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asymptotic freedom </a:t>
            </a:r>
            <a:r>
              <a:rPr lang="en-US" sz="2400" dirty="0">
                <a:latin typeface="+mj-lt"/>
              </a:rPr>
              <a:t>and </a:t>
            </a:r>
            <a:r>
              <a:rPr lang="en-US" sz="2400" b="1" dirty="0">
                <a:solidFill>
                  <a:srgbClr val="3DB21C"/>
                </a:solidFill>
                <a:latin typeface="+mj-lt"/>
              </a:rPr>
              <a:t>confinement </a:t>
            </a:r>
            <a:endParaRPr lang="en-US" sz="2000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14CE1D-AD0C-B74C-87C8-B437AC977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334" y="1656784"/>
            <a:ext cx="5506664" cy="240364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6EF788-3572-FC4F-AA37-57E98096E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7056" y="5218917"/>
            <a:ext cx="1415172" cy="6119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B78259-DE99-484D-AD00-9507DFB974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9440" y="5234319"/>
            <a:ext cx="2377440" cy="5381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F73D4E7-5A44-A141-8D60-4864236B87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3570" y="6029715"/>
            <a:ext cx="787022" cy="3403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FB5285B-BC43-0145-BBC7-997C244EBF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16760" y="1946903"/>
            <a:ext cx="742100" cy="221016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D8E7D22-CE8F-144C-9D79-F6117A63AAB7}"/>
              </a:ext>
            </a:extLst>
          </p:cNvPr>
          <p:cNvSpPr txBox="1"/>
          <p:nvPr/>
        </p:nvSpPr>
        <p:spPr>
          <a:xfrm>
            <a:off x="264527" y="154175"/>
            <a:ext cx="116337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Top quark is providing a great opportunity to study both the </a:t>
            </a:r>
            <a:r>
              <a:rPr lang="en-US" sz="3600" b="1" dirty="0" err="1">
                <a:solidFill>
                  <a:srgbClr val="0070C0"/>
                </a:solidFill>
              </a:rPr>
              <a:t>Pertubative</a:t>
            </a:r>
            <a:r>
              <a:rPr lang="en-US" sz="3600" b="1" dirty="0">
                <a:solidFill>
                  <a:srgbClr val="0070C0"/>
                </a:solidFill>
              </a:rPr>
              <a:t> &amp; Soft QCD regime</a:t>
            </a:r>
          </a:p>
        </p:txBody>
      </p:sp>
    </p:spTree>
    <p:extLst>
      <p:ext uri="{BB962C8B-B14F-4D97-AF65-F5344CB8AC3E}">
        <p14:creationId xmlns:p14="http://schemas.microsoft.com/office/powerpoint/2010/main" val="1652057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9F9C9-8CA5-AF45-AA1B-E64A9350C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9419" y="209682"/>
            <a:ext cx="7116821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Other reasons to study the top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B316E-2B18-B348-A461-083C3D8AF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FB9A5-D635-8E4B-9C0A-1136B13C1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2760" y="6356350"/>
            <a:ext cx="274320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8</a:t>
            </a:fld>
            <a:endParaRPr lang="en-US" dirty="0"/>
          </a:p>
        </p:txBody>
      </p:sp>
      <p:pic>
        <p:nvPicPr>
          <p:cNvPr id="3074" name="Picture 2" descr="https://universe-review.ca/I15-21-fermiontable.jpg">
            <a:extLst>
              <a:ext uri="{FF2B5EF4-FFF2-40B4-BE49-F238E27FC236}">
                <a16:creationId xmlns:a16="http://schemas.microsoft.com/office/drawing/2014/main" id="{0BE649B9-D04B-6B46-AE03-0CDF08341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6" y="82785"/>
            <a:ext cx="4433774" cy="629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914FFF-2DBC-A04B-9954-C7C917A212BC}"/>
              </a:ext>
            </a:extLst>
          </p:cNvPr>
          <p:cNvSpPr txBox="1"/>
          <p:nvPr/>
        </p:nvSpPr>
        <p:spPr>
          <a:xfrm>
            <a:off x="4536078" y="1538198"/>
            <a:ext cx="75898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Top-quark</a:t>
            </a:r>
            <a:r>
              <a:rPr lang="en-US" sz="2800" b="1" dirty="0"/>
              <a:t>  is the most massive </a:t>
            </a:r>
            <a:r>
              <a:rPr lang="en-US" sz="2800" dirty="0"/>
              <a:t>known </a:t>
            </a:r>
            <a:r>
              <a:rPr lang="en-US" sz="2800" b="1" dirty="0"/>
              <a:t>constituent </a:t>
            </a:r>
          </a:p>
          <a:p>
            <a:r>
              <a:rPr lang="en-US" sz="2800" dirty="0"/>
              <a:t>of matter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3EC6AB-8434-974A-B436-4D51D538AEAE}"/>
              </a:ext>
            </a:extLst>
          </p:cNvPr>
          <p:cNvSpPr/>
          <p:nvPr/>
        </p:nvSpPr>
        <p:spPr>
          <a:xfrm>
            <a:off x="4709421" y="5449882"/>
            <a:ext cx="71168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HelveticaNeue" panose="02000503000000020004" pitchFamily="2" charset="0"/>
              </a:rPr>
              <a:t>Largest Yukawa coupling to the Higgs (recently measured…) providing more information on whether the Higgs Boson is truly a SM-like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0FBBF3B-B8C8-7144-90F7-810583CAAD6D}"/>
              </a:ext>
            </a:extLst>
          </p:cNvPr>
          <p:cNvSpPr/>
          <p:nvPr/>
        </p:nvSpPr>
        <p:spPr>
          <a:xfrm>
            <a:off x="2209800" y="3549877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HelveticaNeue" panose="02000503000000020004" pitchFamily="2" charset="0"/>
              </a:rPr>
              <a:t>M</a:t>
            </a:r>
            <a:r>
              <a:rPr lang="en-US" b="1" baseline="-25000" dirty="0" err="1">
                <a:solidFill>
                  <a:srgbClr val="FF0000"/>
                </a:solidFill>
                <a:latin typeface="HelveticaNeue" panose="02000503000000020004" pitchFamily="2" charset="0"/>
              </a:rPr>
              <a:t>top</a:t>
            </a:r>
            <a:r>
              <a:rPr lang="en-US" b="1" dirty="0">
                <a:solidFill>
                  <a:srgbClr val="FF0000"/>
                </a:solidFill>
                <a:latin typeface="HelveticaNeue" panose="02000503000000020004" pitchFamily="2" charset="0"/>
              </a:rPr>
              <a:t> ~ M Gold Atom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project-gfitter.web.cern.ch/project-gfitter/Figures/Standard_Model/2018_03_20_Scan2D_MWvsmt_logo_large.gif">
            <a:extLst>
              <a:ext uri="{FF2B5EF4-FFF2-40B4-BE49-F238E27FC236}">
                <a16:creationId xmlns:a16="http://schemas.microsoft.com/office/drawing/2014/main" id="{A9408281-4878-E14F-A5B8-09369E679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855" y="2200415"/>
            <a:ext cx="4785330" cy="320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053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9F9C9-8CA5-AF45-AA1B-E64A9350C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252159"/>
            <a:ext cx="574548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More reasons to study 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the top quark in detail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B316E-2B18-B348-A461-083C3D8AF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6/20/17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FB9A5-D635-8E4B-9C0A-1136B13C1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33E652-3269-A648-A177-30967774A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40" y="3250243"/>
            <a:ext cx="3804920" cy="14183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900749-CB35-7B43-BC0C-589D92336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2813" y="56555"/>
            <a:ext cx="3840480" cy="23626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19CE3A-CE26-0647-B6B5-AC595837E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0233" y="2932507"/>
            <a:ext cx="7644881" cy="1736089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EDF5F2D-3057-0447-933E-F9623AE66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" y="1652826"/>
            <a:ext cx="8199120" cy="120032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i="1" dirty="0">
                <a:solidFill>
                  <a:srgbClr val="7030A0"/>
                </a:solidFill>
                <a:latin typeface="HelveticaNeue" panose="02000503000000020004" pitchFamily="2" charset="0"/>
              </a:rPr>
              <a:t>M</a:t>
            </a:r>
            <a:r>
              <a:rPr kumimoji="0" lang="en-US" altLang="en-US" sz="2400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HelveticaNeue" panose="02000503000000020004" pitchFamily="2" charset="0"/>
              </a:rPr>
              <a:t>ass of  top-quark</a:t>
            </a:r>
            <a:r>
              <a:rPr kumimoji="0" lang="en-US" altLang="en-US" sz="1400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HelveticaNeue" panose="02000503000000020004" pitchFamily="2" charset="0"/>
              </a:rPr>
              <a:t> </a:t>
            </a:r>
            <a:r>
              <a:rPr kumimoji="0" lang="en-US" altLang="en-US" sz="2400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HelveticaNeue" panose="02000503000000020004" pitchFamily="2" charset="0"/>
              </a:rPr>
              <a:t>is so large that strong coupling is small  that </a:t>
            </a:r>
            <a:r>
              <a:rPr lang="en-US" altLang="en-US" sz="2400" i="1" dirty="0">
                <a:solidFill>
                  <a:srgbClr val="7030A0"/>
                </a:solidFill>
                <a:latin typeface="HelveticaNeue" panose="02000503000000020004" pitchFamily="2" charset="0"/>
              </a:rPr>
              <a:t> as already mentioned </a:t>
            </a:r>
            <a:r>
              <a:rPr kumimoji="0" lang="en-US" altLang="en-US" sz="2400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HelveticaNeue" panose="02000503000000020004" pitchFamily="2" charset="0"/>
              </a:rPr>
              <a:t>allows  us to use perturbation theory , but more important is the fact that:</a:t>
            </a:r>
            <a:endParaRPr kumimoji="0" lang="en-US" altLang="en-US" sz="2000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940883-14EF-544A-82F7-4E676761CA17}"/>
              </a:ext>
            </a:extLst>
          </p:cNvPr>
          <p:cNvSpPr/>
          <p:nvPr/>
        </p:nvSpPr>
        <p:spPr>
          <a:xfrm>
            <a:off x="620797" y="5365293"/>
            <a:ext cx="7913601" cy="830997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HelveticaNeue" panose="02000503000000020004" pitchFamily="2" charset="0"/>
              </a:rPr>
              <a:t>No top-</a:t>
            </a:r>
            <a:r>
              <a:rPr lang="en-US" sz="2400" b="1" dirty="0" err="1">
                <a:solidFill>
                  <a:srgbClr val="0070C0"/>
                </a:solidFill>
                <a:latin typeface="HelveticaNeue" panose="02000503000000020004" pitchFamily="2" charset="0"/>
              </a:rPr>
              <a:t>antitop</a:t>
            </a:r>
            <a:r>
              <a:rPr lang="en-US" sz="2400" b="1" dirty="0">
                <a:solidFill>
                  <a:srgbClr val="0070C0"/>
                </a:solidFill>
                <a:latin typeface="HelveticaNeue" panose="02000503000000020004" pitchFamily="2" charset="0"/>
              </a:rPr>
              <a:t> meson </a:t>
            </a:r>
            <a:r>
              <a:rPr lang="en-US" sz="2400" dirty="0">
                <a:latin typeface="HelveticaNeue" panose="02000503000000020004" pitchFamily="2" charset="0"/>
              </a:rPr>
              <a:t>is observed , </a:t>
            </a:r>
            <a:r>
              <a:rPr lang="en-US" sz="2400" b="1" dirty="0">
                <a:solidFill>
                  <a:srgbClr val="00B050"/>
                </a:solidFill>
                <a:latin typeface="HelveticaNeue" panose="02000503000000020004" pitchFamily="2" charset="0"/>
              </a:rPr>
              <a:t>spin information is preserved </a:t>
            </a:r>
            <a:r>
              <a:rPr lang="en-US" sz="2400" dirty="0">
                <a:latin typeface="HelveticaNeue" panose="02000503000000020004" pitchFamily="2" charset="0"/>
              </a:rPr>
              <a:t>in decay products </a:t>
            </a:r>
            <a:endParaRPr lang="en-US" sz="2400" dirty="0">
              <a:effectLst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0D7711-8E44-BB42-8249-D473657FA0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3891" y="4749023"/>
            <a:ext cx="2148032" cy="210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591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13526</TotalTime>
  <Words>873</Words>
  <Application>Microsoft Macintosh PowerPoint</Application>
  <PresentationFormat>Widescreen</PresentationFormat>
  <Paragraphs>191</Paragraphs>
  <Slides>37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Calibri</vt:lpstr>
      <vt:lpstr>Calibri Light</vt:lpstr>
      <vt:lpstr>Cambria Math</vt:lpstr>
      <vt:lpstr>CMSS12</vt:lpstr>
      <vt:lpstr>HelveticaNeue</vt:lpstr>
      <vt:lpstr>NimbusRomNo9L</vt:lpstr>
      <vt:lpstr>Symbol</vt:lpstr>
      <vt:lpstr>Wingdings</vt:lpstr>
      <vt:lpstr>Office Theme</vt:lpstr>
      <vt:lpstr>Top, ElectroWeak and QCD at the LHC</vt:lpstr>
      <vt:lpstr>PowerPoint Presentation</vt:lpstr>
      <vt:lpstr>PowerPoint Presentation</vt:lpstr>
      <vt:lpstr>Once the b-quark was found in 1977, it becomes evident that another 3rd generation quark must exist! Because:  - I3=-1⁄2  was measured for the b-quark forward backward asymmetry - I3= 0 will violate the GIM mechanism  Also Br(Zgg) must be equal to zero and without the top-quark a triangular anomaly will be introduced giving a non-zero value                                α  N_█(c@ ) g_A^f Q_f^2 </vt:lpstr>
      <vt:lpstr>Our knowledge of ElectroWeak parameters in the early 1990’s allowed us to predict the top-quark mass as a function of the  Higgs boson mass and other SM parameters</vt:lpstr>
      <vt:lpstr>By now…Top quark is “old” enough to drinking</vt:lpstr>
      <vt:lpstr>PowerPoint Presentation</vt:lpstr>
      <vt:lpstr>Other reasons to study the top</vt:lpstr>
      <vt:lpstr>More reasons to study  the top quark in detail</vt:lpstr>
      <vt:lpstr>The LHC is a ”Top Factory” </vt:lpstr>
      <vt:lpstr>Additional information on ttbar cross section</vt:lpstr>
      <vt:lpstr>ttbar: Basic   Top – AntiTop topology  </vt:lpstr>
      <vt:lpstr>ttbar Cross Section  Measurements </vt:lpstr>
      <vt:lpstr>ttbar Differential Cross Section  Measurements </vt:lpstr>
      <vt:lpstr>Underlying event at the LHC measured from data  Needs to be properly model in the simulation</vt:lpstr>
      <vt:lpstr>Measuring the “UE” at higher scales from  tt  enb + mnb   (CMS-PAS-TOP-17-015) </vt:lpstr>
      <vt:lpstr>Measuring UE properties at μR,μF ≈2mt   Comparisons with a range of generators, tunes and settings  </vt:lpstr>
      <vt:lpstr>Top mass  measurements</vt:lpstr>
      <vt:lpstr>PowerPoint Presentation</vt:lpstr>
      <vt:lpstr>So far, all angular properties measured at the LHC are found to be consistent with SM </vt:lpstr>
      <vt:lpstr>W polarization in Top  Decays  measurements  The longitudinal polarization state of the W is directly connected with the breaking of electroweak symmetry  </vt:lpstr>
      <vt:lpstr>PowerPoint Presentation</vt:lpstr>
      <vt:lpstr>Single top  Vtb at 1-2% level* will be possible with the full 13 TeV data compared to 4% at 8 TeV </vt:lpstr>
      <vt:lpstr>Searches for Flavor-Changing-Neutral Currents in top decays… Decay into real Z’s &amp; Higgs boson kinematically possible</vt:lpstr>
      <vt:lpstr>Reducing the allowed window with all channels combined</vt:lpstr>
      <vt:lpstr>Jet based measurements</vt:lpstr>
      <vt:lpstr>Inclusive Jet Cross Section Measurement  </vt:lpstr>
      <vt:lpstr>Examples of extraction of the strong coupling as from inclusive Jet Cross Section Measurement</vt:lpstr>
      <vt:lpstr>PowerPoint Presentation</vt:lpstr>
      <vt:lpstr>Similarly for ATLAS using decorrelations in dijet events </vt:lpstr>
      <vt:lpstr>More on Multi-jet correlations</vt:lpstr>
      <vt:lpstr>Azimuthal Correlations</vt:lpstr>
      <vt:lpstr>Azimuthal Correlations</vt:lpstr>
      <vt:lpstr>Some controversies to  be solve… W+Charm</vt:lpstr>
      <vt:lpstr>No evidence found for intrinsic charm in the nucleon from Z + c (b)</vt:lpstr>
      <vt:lpstr>Preparing the ground for the scattering of longitudinal W’s</vt:lpstr>
      <vt:lpstr>Conclusions Top properties makes it a great probe … and jets too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 2017</dc:title>
  <dc:creator>Microsoft Office User</dc:creator>
  <cp:lastModifiedBy>Microsoft Office User</cp:lastModifiedBy>
  <cp:revision>257</cp:revision>
  <cp:lastPrinted>2017-06-20T13:54:52Z</cp:lastPrinted>
  <dcterms:created xsi:type="dcterms:W3CDTF">2017-06-17T10:40:49Z</dcterms:created>
  <dcterms:modified xsi:type="dcterms:W3CDTF">2018-06-22T15:59:26Z</dcterms:modified>
</cp:coreProperties>
</file>