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1"/>
  </p:notesMasterIdLst>
  <p:sldIdLst>
    <p:sldId id="256" r:id="rId2"/>
    <p:sldId id="257" r:id="rId3"/>
    <p:sldId id="258" r:id="rId4"/>
    <p:sldId id="260" r:id="rId5"/>
    <p:sldId id="300" r:id="rId6"/>
    <p:sldId id="265" r:id="rId7"/>
    <p:sldId id="266" r:id="rId8"/>
    <p:sldId id="264" r:id="rId9"/>
    <p:sldId id="269" r:id="rId10"/>
    <p:sldId id="270" r:id="rId11"/>
    <p:sldId id="259" r:id="rId12"/>
    <p:sldId id="301" r:id="rId13"/>
    <p:sldId id="26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4" r:id="rId24"/>
    <p:sldId id="275" r:id="rId25"/>
    <p:sldId id="285" r:id="rId26"/>
    <p:sldId id="263" r:id="rId27"/>
    <p:sldId id="286" r:id="rId28"/>
    <p:sldId id="287" r:id="rId29"/>
    <p:sldId id="289" r:id="rId30"/>
    <p:sldId id="298" r:id="rId31"/>
    <p:sldId id="290" r:id="rId32"/>
    <p:sldId id="291" r:id="rId33"/>
    <p:sldId id="293" r:id="rId34"/>
    <p:sldId id="294" r:id="rId35"/>
    <p:sldId id="295" r:id="rId36"/>
    <p:sldId id="296" r:id="rId37"/>
    <p:sldId id="288" r:id="rId38"/>
    <p:sldId id="262" r:id="rId39"/>
    <p:sldId id="292" r:id="rId40"/>
    <p:sldId id="299" r:id="rId41"/>
    <p:sldId id="304" r:id="rId42"/>
    <p:sldId id="303" r:id="rId43"/>
    <p:sldId id="305" r:id="rId44"/>
    <p:sldId id="283" r:id="rId45"/>
    <p:sldId id="282" r:id="rId46"/>
    <p:sldId id="297" r:id="rId47"/>
    <p:sldId id="302" r:id="rId48"/>
    <p:sldId id="268" r:id="rId49"/>
    <p:sldId id="271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61" d="100"/>
          <a:sy n="61" d="100"/>
        </p:scale>
        <p:origin x="1436" y="72"/>
      </p:cViewPr>
      <p:guideLst/>
    </p:cSldViewPr>
  </p:slideViewPr>
  <p:outlineViewPr>
    <p:cViewPr>
      <p:scale>
        <a:sx n="33" d="100"/>
        <a:sy n="33" d="100"/>
      </p:scale>
      <p:origin x="0" y="-5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22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eerts\Box%20Sync\weerts_current\Futura\garage_planet_model\carbon_garage_planet_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eerts\Box%20Sync\weerts_current\Futura\garage_planet_model\carbon_garage_planet_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eerts\Box%20Sync\weerts_current\Futura\garage_planet_model\carbon_garage_planet_0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eerts\Box%20Sync\weerts_current\Futura\garage_planet_model\carbon_garage_planet_0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Parametrization used: TWh/year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'power plants'!$A$11</c:f>
              <c:strCache>
                <c:ptCount val="1"/>
                <c:pt idx="0">
                  <c:v>all fossil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'power plants'!$B$10:$Q$10</c:f>
              <c:numCache>
                <c:formatCode>General</c:formatCode>
                <c:ptCount val="16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2040</c:v>
                </c:pt>
                <c:pt idx="10">
                  <c:v>2050</c:v>
                </c:pt>
                <c:pt idx="11">
                  <c:v>2060</c:v>
                </c:pt>
                <c:pt idx="12">
                  <c:v>2070</c:v>
                </c:pt>
                <c:pt idx="13">
                  <c:v>2080</c:v>
                </c:pt>
                <c:pt idx="14">
                  <c:v>2090</c:v>
                </c:pt>
                <c:pt idx="15">
                  <c:v>2100</c:v>
                </c:pt>
              </c:numCache>
            </c:numRef>
          </c:cat>
          <c:val>
            <c:numRef>
              <c:f>'power plants'!$B$11:$Q$11</c:f>
              <c:numCache>
                <c:formatCode>General</c:formatCode>
                <c:ptCount val="16"/>
                <c:pt idx="0">
                  <c:v>16500</c:v>
                </c:pt>
                <c:pt idx="1">
                  <c:v>33500</c:v>
                </c:pt>
                <c:pt idx="2">
                  <c:v>50500</c:v>
                </c:pt>
                <c:pt idx="3">
                  <c:v>67500</c:v>
                </c:pt>
                <c:pt idx="4">
                  <c:v>84500</c:v>
                </c:pt>
                <c:pt idx="5">
                  <c:v>101500</c:v>
                </c:pt>
                <c:pt idx="6">
                  <c:v>118500</c:v>
                </c:pt>
                <c:pt idx="7">
                  <c:v>135500</c:v>
                </c:pt>
                <c:pt idx="8">
                  <c:v>152500</c:v>
                </c:pt>
                <c:pt idx="9">
                  <c:v>169500</c:v>
                </c:pt>
                <c:pt idx="10">
                  <c:v>186500</c:v>
                </c:pt>
                <c:pt idx="11">
                  <c:v>203500</c:v>
                </c:pt>
                <c:pt idx="12">
                  <c:v>220500</c:v>
                </c:pt>
                <c:pt idx="13">
                  <c:v>237500</c:v>
                </c:pt>
                <c:pt idx="14">
                  <c:v>254500</c:v>
                </c:pt>
                <c:pt idx="15">
                  <c:v>271500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24-47CC-8144-1B3FD1EE0178}"/>
            </c:ext>
          </c:extLst>
        </c:ser>
        <c:ser>
          <c:idx val="2"/>
          <c:order val="2"/>
          <c:tx>
            <c:strRef>
              <c:f>'power plants'!$A$12</c:f>
              <c:strCache>
                <c:ptCount val="1"/>
                <c:pt idx="0">
                  <c:v>oil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'power plants'!$B$10:$Q$10</c:f>
              <c:numCache>
                <c:formatCode>General</c:formatCode>
                <c:ptCount val="16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2040</c:v>
                </c:pt>
                <c:pt idx="10">
                  <c:v>2050</c:v>
                </c:pt>
                <c:pt idx="11">
                  <c:v>2060</c:v>
                </c:pt>
                <c:pt idx="12">
                  <c:v>2070</c:v>
                </c:pt>
                <c:pt idx="13">
                  <c:v>2080</c:v>
                </c:pt>
                <c:pt idx="14">
                  <c:v>2090</c:v>
                </c:pt>
                <c:pt idx="15">
                  <c:v>2100</c:v>
                </c:pt>
              </c:numCache>
            </c:numRef>
          </c:cat>
          <c:val>
            <c:numRef>
              <c:f>'power plants'!$B$12:$Q$12</c:f>
              <c:numCache>
                <c:formatCode>General</c:formatCode>
                <c:ptCount val="16"/>
                <c:pt idx="0">
                  <c:v>8400</c:v>
                </c:pt>
                <c:pt idx="1">
                  <c:v>14800</c:v>
                </c:pt>
                <c:pt idx="2">
                  <c:v>21200</c:v>
                </c:pt>
                <c:pt idx="3">
                  <c:v>27600</c:v>
                </c:pt>
                <c:pt idx="4">
                  <c:v>34000</c:v>
                </c:pt>
                <c:pt idx="5">
                  <c:v>40400</c:v>
                </c:pt>
                <c:pt idx="6">
                  <c:v>46800</c:v>
                </c:pt>
                <c:pt idx="7">
                  <c:v>53200</c:v>
                </c:pt>
                <c:pt idx="8">
                  <c:v>59600</c:v>
                </c:pt>
                <c:pt idx="9">
                  <c:v>66000</c:v>
                </c:pt>
                <c:pt idx="10">
                  <c:v>72400</c:v>
                </c:pt>
                <c:pt idx="11">
                  <c:v>78800</c:v>
                </c:pt>
                <c:pt idx="12">
                  <c:v>85200</c:v>
                </c:pt>
                <c:pt idx="13">
                  <c:v>91600</c:v>
                </c:pt>
                <c:pt idx="14">
                  <c:v>98000</c:v>
                </c:pt>
                <c:pt idx="15">
                  <c:v>104400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F24-47CC-8144-1B3FD1EE0178}"/>
            </c:ext>
          </c:extLst>
        </c:ser>
        <c:ser>
          <c:idx val="3"/>
          <c:order val="3"/>
          <c:tx>
            <c:strRef>
              <c:f>'power plants'!$A$13</c:f>
              <c:strCache>
                <c:ptCount val="1"/>
                <c:pt idx="0">
                  <c:v>coal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'power plants'!$B$10:$Q$10</c:f>
              <c:numCache>
                <c:formatCode>General</c:formatCode>
                <c:ptCount val="16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2040</c:v>
                </c:pt>
                <c:pt idx="10">
                  <c:v>2050</c:v>
                </c:pt>
                <c:pt idx="11">
                  <c:v>2060</c:v>
                </c:pt>
                <c:pt idx="12">
                  <c:v>2070</c:v>
                </c:pt>
                <c:pt idx="13">
                  <c:v>2080</c:v>
                </c:pt>
                <c:pt idx="14">
                  <c:v>2090</c:v>
                </c:pt>
                <c:pt idx="15">
                  <c:v>2100</c:v>
                </c:pt>
              </c:numCache>
            </c:numRef>
          </c:cat>
          <c:val>
            <c:numRef>
              <c:f>'power plants'!$B$13:$Q$13</c:f>
              <c:numCache>
                <c:formatCode>General</c:formatCode>
                <c:ptCount val="16"/>
                <c:pt idx="0">
                  <c:v>9500</c:v>
                </c:pt>
                <c:pt idx="1">
                  <c:v>14500</c:v>
                </c:pt>
                <c:pt idx="2">
                  <c:v>19500</c:v>
                </c:pt>
                <c:pt idx="3">
                  <c:v>24500</c:v>
                </c:pt>
                <c:pt idx="4">
                  <c:v>29500</c:v>
                </c:pt>
                <c:pt idx="5">
                  <c:v>34500</c:v>
                </c:pt>
                <c:pt idx="6">
                  <c:v>39500</c:v>
                </c:pt>
                <c:pt idx="7">
                  <c:v>44500</c:v>
                </c:pt>
                <c:pt idx="8">
                  <c:v>49500</c:v>
                </c:pt>
                <c:pt idx="9">
                  <c:v>54500</c:v>
                </c:pt>
                <c:pt idx="10">
                  <c:v>59500</c:v>
                </c:pt>
                <c:pt idx="11">
                  <c:v>64500</c:v>
                </c:pt>
                <c:pt idx="12">
                  <c:v>69500</c:v>
                </c:pt>
                <c:pt idx="13">
                  <c:v>74500</c:v>
                </c:pt>
                <c:pt idx="14">
                  <c:v>79500</c:v>
                </c:pt>
                <c:pt idx="15">
                  <c:v>84500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F24-47CC-8144-1B3FD1EE0178}"/>
            </c:ext>
          </c:extLst>
        </c:ser>
        <c:ser>
          <c:idx val="4"/>
          <c:order val="4"/>
          <c:tx>
            <c:strRef>
              <c:f>'power plants'!$A$14</c:f>
              <c:strCache>
                <c:ptCount val="1"/>
                <c:pt idx="0">
                  <c:v>gas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'power plants'!$B$10:$Q$10</c:f>
              <c:numCache>
                <c:formatCode>General</c:formatCode>
                <c:ptCount val="16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2040</c:v>
                </c:pt>
                <c:pt idx="10">
                  <c:v>2050</c:v>
                </c:pt>
                <c:pt idx="11">
                  <c:v>2060</c:v>
                </c:pt>
                <c:pt idx="12">
                  <c:v>2070</c:v>
                </c:pt>
                <c:pt idx="13">
                  <c:v>2080</c:v>
                </c:pt>
                <c:pt idx="14">
                  <c:v>2090</c:v>
                </c:pt>
                <c:pt idx="15">
                  <c:v>2100</c:v>
                </c:pt>
              </c:numCache>
            </c:numRef>
          </c:cat>
          <c:val>
            <c:numRef>
              <c:f>'power plants'!$B$14:$Q$14</c:f>
              <c:numCache>
                <c:formatCode>General</c:formatCode>
                <c:ptCount val="16"/>
                <c:pt idx="0">
                  <c:v>0</c:v>
                </c:pt>
                <c:pt idx="1">
                  <c:v>4200</c:v>
                </c:pt>
                <c:pt idx="2">
                  <c:v>9800</c:v>
                </c:pt>
                <c:pt idx="3">
                  <c:v>15400</c:v>
                </c:pt>
                <c:pt idx="4">
                  <c:v>21000</c:v>
                </c:pt>
                <c:pt idx="5">
                  <c:v>26600</c:v>
                </c:pt>
                <c:pt idx="6">
                  <c:v>32200</c:v>
                </c:pt>
                <c:pt idx="7">
                  <c:v>37800</c:v>
                </c:pt>
                <c:pt idx="8">
                  <c:v>43400</c:v>
                </c:pt>
                <c:pt idx="9">
                  <c:v>49000</c:v>
                </c:pt>
                <c:pt idx="10">
                  <c:v>54600</c:v>
                </c:pt>
                <c:pt idx="11">
                  <c:v>60200</c:v>
                </c:pt>
                <c:pt idx="12">
                  <c:v>65800</c:v>
                </c:pt>
                <c:pt idx="13">
                  <c:v>71400</c:v>
                </c:pt>
                <c:pt idx="14">
                  <c:v>77000</c:v>
                </c:pt>
                <c:pt idx="15">
                  <c:v>82600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F24-47CC-8144-1B3FD1EE01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1362784"/>
        <c:axId val="52137065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'power plants'!$A$10</c15:sqref>
                        </c15:formulaRef>
                      </c:ext>
                    </c:extLst>
                    <c:strCache>
                      <c:ptCount val="1"/>
                      <c:pt idx="0">
                        <c:v>Prediction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'power plants'!$B$10:$Q$10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1950</c:v>
                      </c:pt>
                      <c:pt idx="1">
                        <c:v>1960</c:v>
                      </c:pt>
                      <c:pt idx="2">
                        <c:v>1970</c:v>
                      </c:pt>
                      <c:pt idx="3">
                        <c:v>1980</c:v>
                      </c:pt>
                      <c:pt idx="4">
                        <c:v>1990</c:v>
                      </c:pt>
                      <c:pt idx="5">
                        <c:v>2000</c:v>
                      </c:pt>
                      <c:pt idx="6">
                        <c:v>2010</c:v>
                      </c:pt>
                      <c:pt idx="7">
                        <c:v>2020</c:v>
                      </c:pt>
                      <c:pt idx="8">
                        <c:v>2030</c:v>
                      </c:pt>
                      <c:pt idx="9">
                        <c:v>2040</c:v>
                      </c:pt>
                      <c:pt idx="10">
                        <c:v>2050</c:v>
                      </c:pt>
                      <c:pt idx="11">
                        <c:v>2060</c:v>
                      </c:pt>
                      <c:pt idx="12">
                        <c:v>2070</c:v>
                      </c:pt>
                      <c:pt idx="13">
                        <c:v>2080</c:v>
                      </c:pt>
                      <c:pt idx="14">
                        <c:v>2090</c:v>
                      </c:pt>
                      <c:pt idx="15">
                        <c:v>2100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'power plants'!$B$10:$Q$10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1950</c:v>
                      </c:pt>
                      <c:pt idx="1">
                        <c:v>1960</c:v>
                      </c:pt>
                      <c:pt idx="2">
                        <c:v>1970</c:v>
                      </c:pt>
                      <c:pt idx="3">
                        <c:v>1980</c:v>
                      </c:pt>
                      <c:pt idx="4">
                        <c:v>1990</c:v>
                      </c:pt>
                      <c:pt idx="5">
                        <c:v>2000</c:v>
                      </c:pt>
                      <c:pt idx="6">
                        <c:v>2010</c:v>
                      </c:pt>
                      <c:pt idx="7">
                        <c:v>2020</c:v>
                      </c:pt>
                      <c:pt idx="8">
                        <c:v>2030</c:v>
                      </c:pt>
                      <c:pt idx="9">
                        <c:v>2040</c:v>
                      </c:pt>
                      <c:pt idx="10">
                        <c:v>2050</c:v>
                      </c:pt>
                      <c:pt idx="11">
                        <c:v>2060</c:v>
                      </c:pt>
                      <c:pt idx="12">
                        <c:v>2070</c:v>
                      </c:pt>
                      <c:pt idx="13">
                        <c:v>2080</c:v>
                      </c:pt>
                      <c:pt idx="14">
                        <c:v>2090</c:v>
                      </c:pt>
                      <c:pt idx="15">
                        <c:v>2100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7F24-47CC-8144-1B3FD1EE0178}"/>
                  </c:ext>
                </c:extLst>
              </c15:ser>
            </c15:filteredLineSeries>
          </c:ext>
        </c:extLst>
      </c:lineChart>
      <c:catAx>
        <c:axId val="52136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370656"/>
        <c:crosses val="autoZero"/>
        <c:auto val="1"/>
        <c:lblAlgn val="ctr"/>
        <c:lblOffset val="100"/>
        <c:noMultiLvlLbl val="0"/>
      </c:catAx>
      <c:valAx>
        <c:axId val="52137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362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111023622047247"/>
          <c:y val="0.22743000874890634"/>
          <c:w val="0.48285063645458859"/>
          <c:h val="7.2581153162306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# minutes running in garage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4"/>
          <c:order val="14"/>
          <c:tx>
            <c:strRef>
              <c:f>sources!$A$29</c:f>
              <c:strCache>
                <c:ptCount val="1"/>
                <c:pt idx="0">
                  <c:v>power plant integral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numRef>
              <c:f>sources!$C$3:$R$3</c:f>
              <c:numCache>
                <c:formatCode>General</c:formatCode>
                <c:ptCount val="16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2040</c:v>
                </c:pt>
                <c:pt idx="10">
                  <c:v>2050</c:v>
                </c:pt>
                <c:pt idx="11">
                  <c:v>2060</c:v>
                </c:pt>
                <c:pt idx="12">
                  <c:v>2070</c:v>
                </c:pt>
                <c:pt idx="13">
                  <c:v>2080</c:v>
                </c:pt>
                <c:pt idx="14">
                  <c:v>2090</c:v>
                </c:pt>
                <c:pt idx="15">
                  <c:v>2100</c:v>
                </c:pt>
              </c:numCache>
              <c:extLst xmlns:c15="http://schemas.microsoft.com/office/drawing/2012/chart"/>
            </c:numRef>
          </c:cat>
          <c:val>
            <c:numRef>
              <c:f>sources!$C$29:$R$29</c:f>
              <c:numCache>
                <c:formatCode>0.00E+00</c:formatCode>
                <c:ptCount val="16"/>
                <c:pt idx="0">
                  <c:v>0</c:v>
                </c:pt>
                <c:pt idx="1">
                  <c:v>1.3256329150710271E-2</c:v>
                </c:pt>
                <c:pt idx="2">
                  <c:v>3.7362138937753697E-2</c:v>
                </c:pt>
                <c:pt idx="3">
                  <c:v>7.3109485072176697E-2</c:v>
                </c:pt>
                <c:pt idx="4">
                  <c:v>0.12049836755397926</c:v>
                </c:pt>
                <c:pt idx="5">
                  <c:v>0.17952878638316139</c:v>
                </c:pt>
                <c:pt idx="6">
                  <c:v>0.25020074155972311</c:v>
                </c:pt>
                <c:pt idx="7">
                  <c:v>0.33251423308366435</c:v>
                </c:pt>
                <c:pt idx="8">
                  <c:v>0.42646926095498516</c:v>
                </c:pt>
                <c:pt idx="9">
                  <c:v>0.53206582517368561</c:v>
                </c:pt>
                <c:pt idx="10">
                  <c:v>0.64930392573976559</c:v>
                </c:pt>
                <c:pt idx="11">
                  <c:v>0.77818356265322519</c:v>
                </c:pt>
                <c:pt idx="12">
                  <c:v>0.91870473591406432</c:v>
                </c:pt>
                <c:pt idx="13">
                  <c:v>1.0708674455222831</c:v>
                </c:pt>
                <c:pt idx="14">
                  <c:v>1.2346716914778813</c:v>
                </c:pt>
                <c:pt idx="15">
                  <c:v>1.4101174737808591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96A7-433D-BC02-7831B081C24F}"/>
            </c:ext>
          </c:extLst>
        </c:ser>
        <c:ser>
          <c:idx val="15"/>
          <c:order val="15"/>
          <c:tx>
            <c:strRef>
              <c:f>sources!$A$28</c:f>
              <c:strCache>
                <c:ptCount val="1"/>
                <c:pt idx="0">
                  <c:v>Car integral only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numRef>
              <c:f>sources!$C$3:$R$3</c:f>
              <c:numCache>
                <c:formatCode>General</c:formatCode>
                <c:ptCount val="16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2040</c:v>
                </c:pt>
                <c:pt idx="10">
                  <c:v>2050</c:v>
                </c:pt>
                <c:pt idx="11">
                  <c:v>2060</c:v>
                </c:pt>
                <c:pt idx="12">
                  <c:v>2070</c:v>
                </c:pt>
                <c:pt idx="13">
                  <c:v>2080</c:v>
                </c:pt>
                <c:pt idx="14">
                  <c:v>2090</c:v>
                </c:pt>
                <c:pt idx="15">
                  <c:v>2100</c:v>
                </c:pt>
              </c:numCache>
              <c:extLst xmlns:c15="http://schemas.microsoft.com/office/drawing/2012/chart"/>
            </c:numRef>
          </c:cat>
          <c:val>
            <c:numRef>
              <c:f>sources!$C$28:$R$28</c:f>
              <c:numCache>
                <c:formatCode>0.00E+00</c:formatCode>
                <c:ptCount val="16"/>
                <c:pt idx="0">
                  <c:v>0</c:v>
                </c:pt>
                <c:pt idx="1">
                  <c:v>8.4446002338305483E-4</c:v>
                </c:pt>
                <c:pt idx="2">
                  <c:v>2.5640877073630935E-3</c:v>
                </c:pt>
                <c:pt idx="3">
                  <c:v>6.0186968939301352E-3</c:v>
                </c:pt>
                <c:pt idx="4">
                  <c:v>1.292791526706422E-2</c:v>
                </c:pt>
                <c:pt idx="5">
                  <c:v>2.0604824570546534E-2</c:v>
                </c:pt>
                <c:pt idx="6">
                  <c:v>3.2120188525770005E-2</c:v>
                </c:pt>
                <c:pt idx="7">
                  <c:v>4.7474007132734641E-2</c:v>
                </c:pt>
                <c:pt idx="8">
                  <c:v>7.0504735043181582E-2</c:v>
                </c:pt>
                <c:pt idx="9">
                  <c:v>0.10121237225711086</c:v>
                </c:pt>
                <c:pt idx="10">
                  <c:v>0.13959691877452243</c:v>
                </c:pt>
                <c:pt idx="11">
                  <c:v>0.18565837459541634</c:v>
                </c:pt>
                <c:pt idx="12">
                  <c:v>0.23171983041631022</c:v>
                </c:pt>
                <c:pt idx="13">
                  <c:v>0.27778128623720411</c:v>
                </c:pt>
                <c:pt idx="14">
                  <c:v>0.32384274205809799</c:v>
                </c:pt>
                <c:pt idx="15">
                  <c:v>0.36990419787899187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96A7-433D-BC02-7831B081C24F}"/>
            </c:ext>
          </c:extLst>
        </c:ser>
        <c:ser>
          <c:idx val="16"/>
          <c:order val="16"/>
          <c:tx>
            <c:strRef>
              <c:f>sources!$A$31</c:f>
              <c:strCache>
                <c:ptCount val="1"/>
                <c:pt idx="0">
                  <c:v>Total integral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  <a:lumOff val="20000"/>
                </a:schemeClr>
              </a:solidFill>
              <a:ln w="9525">
                <a:solidFill>
                  <a:schemeClr val="accent5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numRef>
              <c:f>sources!$C$3:$R$3</c:f>
              <c:numCache>
                <c:formatCode>General</c:formatCode>
                <c:ptCount val="16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2040</c:v>
                </c:pt>
                <c:pt idx="10">
                  <c:v>2050</c:v>
                </c:pt>
                <c:pt idx="11">
                  <c:v>2060</c:v>
                </c:pt>
                <c:pt idx="12">
                  <c:v>2070</c:v>
                </c:pt>
                <c:pt idx="13">
                  <c:v>2080</c:v>
                </c:pt>
                <c:pt idx="14">
                  <c:v>2090</c:v>
                </c:pt>
                <c:pt idx="15">
                  <c:v>2100</c:v>
                </c:pt>
              </c:numCache>
              <c:extLst xmlns:c15="http://schemas.microsoft.com/office/drawing/2012/chart"/>
            </c:numRef>
          </c:cat>
          <c:val>
            <c:numRef>
              <c:f>sources!$C$31:$R$31</c:f>
              <c:numCache>
                <c:formatCode>0.00E+00</c:formatCode>
                <c:ptCount val="16"/>
                <c:pt idx="0">
                  <c:v>0</c:v>
                </c:pt>
                <c:pt idx="1">
                  <c:v>1.4100789174093327E-2</c:v>
                </c:pt>
                <c:pt idx="2">
                  <c:v>3.9926226645116795E-2</c:v>
                </c:pt>
                <c:pt idx="3">
                  <c:v>7.9128181966106839E-2</c:v>
                </c:pt>
                <c:pt idx="4">
                  <c:v>0.13342628282104349</c:v>
                </c:pt>
                <c:pt idx="5">
                  <c:v>0.20013361095370794</c:v>
                </c:pt>
                <c:pt idx="6">
                  <c:v>0.28232093008549314</c:v>
                </c:pt>
                <c:pt idx="7">
                  <c:v>0.37998824021639904</c:v>
                </c:pt>
                <c:pt idx="8">
                  <c:v>0.49697399599816683</c:v>
                </c:pt>
                <c:pt idx="9">
                  <c:v>0.6332781974307965</c:v>
                </c:pt>
                <c:pt idx="10">
                  <c:v>0.78890084451428799</c:v>
                </c:pt>
                <c:pt idx="11">
                  <c:v>0.96384193724864142</c:v>
                </c:pt>
                <c:pt idx="12">
                  <c:v>1.1504245663303745</c:v>
                </c:pt>
                <c:pt idx="13">
                  <c:v>1.3486487317594871</c:v>
                </c:pt>
                <c:pt idx="14">
                  <c:v>1.5585144335359793</c:v>
                </c:pt>
                <c:pt idx="15">
                  <c:v>1.7800216716598509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6A7-433D-BC02-7831B081C2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3132168"/>
        <c:axId val="39313085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sources!$A$5</c15:sqref>
                        </c15:formulaRef>
                      </c:ext>
                    </c:extLst>
                    <c:strCache>
                      <c:ptCount val="1"/>
                      <c:pt idx="0">
                        <c:v>#cars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sources!$C$3:$R$3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1950</c:v>
                      </c:pt>
                      <c:pt idx="1">
                        <c:v>1960</c:v>
                      </c:pt>
                      <c:pt idx="2">
                        <c:v>1970</c:v>
                      </c:pt>
                      <c:pt idx="3">
                        <c:v>1980</c:v>
                      </c:pt>
                      <c:pt idx="4">
                        <c:v>1990</c:v>
                      </c:pt>
                      <c:pt idx="5">
                        <c:v>2000</c:v>
                      </c:pt>
                      <c:pt idx="6">
                        <c:v>2010</c:v>
                      </c:pt>
                      <c:pt idx="7">
                        <c:v>2020</c:v>
                      </c:pt>
                      <c:pt idx="8">
                        <c:v>2030</c:v>
                      </c:pt>
                      <c:pt idx="9">
                        <c:v>2040</c:v>
                      </c:pt>
                      <c:pt idx="10">
                        <c:v>2050</c:v>
                      </c:pt>
                      <c:pt idx="11">
                        <c:v>2060</c:v>
                      </c:pt>
                      <c:pt idx="12">
                        <c:v>2070</c:v>
                      </c:pt>
                      <c:pt idx="13">
                        <c:v>2080</c:v>
                      </c:pt>
                      <c:pt idx="14">
                        <c:v>2090</c:v>
                      </c:pt>
                      <c:pt idx="15">
                        <c:v>2100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sources!$C$5:$R$5</c15:sqref>
                        </c15:formulaRef>
                      </c:ext>
                    </c:extLst>
                    <c:numCache>
                      <c:formatCode>0.00E+00</c:formatCode>
                      <c:ptCount val="16"/>
                      <c:pt idx="0">
                        <c:v>55000000</c:v>
                      </c:pt>
                      <c:pt idx="1">
                        <c:v>112000000</c:v>
                      </c:pt>
                      <c:pt idx="2">
                        <c:v>225000000</c:v>
                      </c:pt>
                      <c:pt idx="3">
                        <c:v>450000000</c:v>
                      </c:pt>
                      <c:pt idx="4">
                        <c:v>500000000</c:v>
                      </c:pt>
                      <c:pt idx="5">
                        <c:v>750000000</c:v>
                      </c:pt>
                      <c:pt idx="6">
                        <c:v>1000000000</c:v>
                      </c:pt>
                      <c:pt idx="7">
                        <c:v>1500000000</c:v>
                      </c:pt>
                      <c:pt idx="8">
                        <c:v>2000000000</c:v>
                      </c:pt>
                      <c:pt idx="9">
                        <c:v>2500000000</c:v>
                      </c:pt>
                      <c:pt idx="10">
                        <c:v>3000000000</c:v>
                      </c:pt>
                      <c:pt idx="11">
                        <c:v>3000000000</c:v>
                      </c:pt>
                      <c:pt idx="12">
                        <c:v>3000000000</c:v>
                      </c:pt>
                      <c:pt idx="13">
                        <c:v>3000000000</c:v>
                      </c:pt>
                      <c:pt idx="14">
                        <c:v>3000000000</c:v>
                      </c:pt>
                      <c:pt idx="15">
                        <c:v>3000000000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96A7-433D-BC02-7831B081C24F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sources!$A$6</c15:sqref>
                        </c15:formulaRef>
                      </c:ext>
                    </c:extLst>
                    <c:strCache>
                      <c:ptCount val="1"/>
                      <c:pt idx="0">
                        <c:v>#commercial cars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sources!$C$3:$R$3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1950</c:v>
                      </c:pt>
                      <c:pt idx="1">
                        <c:v>1960</c:v>
                      </c:pt>
                      <c:pt idx="2">
                        <c:v>1970</c:v>
                      </c:pt>
                      <c:pt idx="3">
                        <c:v>1980</c:v>
                      </c:pt>
                      <c:pt idx="4">
                        <c:v>1990</c:v>
                      </c:pt>
                      <c:pt idx="5">
                        <c:v>2000</c:v>
                      </c:pt>
                      <c:pt idx="6">
                        <c:v>2010</c:v>
                      </c:pt>
                      <c:pt idx="7">
                        <c:v>2020</c:v>
                      </c:pt>
                      <c:pt idx="8">
                        <c:v>2030</c:v>
                      </c:pt>
                      <c:pt idx="9">
                        <c:v>2040</c:v>
                      </c:pt>
                      <c:pt idx="10">
                        <c:v>2050</c:v>
                      </c:pt>
                      <c:pt idx="11">
                        <c:v>2060</c:v>
                      </c:pt>
                      <c:pt idx="12">
                        <c:v>2070</c:v>
                      </c:pt>
                      <c:pt idx="13">
                        <c:v>2080</c:v>
                      </c:pt>
                      <c:pt idx="14">
                        <c:v>2090</c:v>
                      </c:pt>
                      <c:pt idx="15">
                        <c:v>2100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sources!$C$6:$R$6</c15:sqref>
                        </c15:formulaRef>
                      </c:ext>
                    </c:extLst>
                    <c:numCache>
                      <c:formatCode>0.00E+00</c:formatCode>
                      <c:ptCount val="16"/>
                      <c:pt idx="0">
                        <c:v>20350000</c:v>
                      </c:pt>
                      <c:pt idx="1">
                        <c:v>41440000</c:v>
                      </c:pt>
                      <c:pt idx="2">
                        <c:v>83250000</c:v>
                      </c:pt>
                      <c:pt idx="3">
                        <c:v>166500000</c:v>
                      </c:pt>
                      <c:pt idx="4">
                        <c:v>185000000</c:v>
                      </c:pt>
                      <c:pt idx="5">
                        <c:v>277500000</c:v>
                      </c:pt>
                      <c:pt idx="6">
                        <c:v>370000000</c:v>
                      </c:pt>
                      <c:pt idx="7">
                        <c:v>555000000</c:v>
                      </c:pt>
                      <c:pt idx="8">
                        <c:v>740000000</c:v>
                      </c:pt>
                      <c:pt idx="9">
                        <c:v>925000000</c:v>
                      </c:pt>
                      <c:pt idx="10">
                        <c:v>1110000000</c:v>
                      </c:pt>
                      <c:pt idx="11">
                        <c:v>1110000000</c:v>
                      </c:pt>
                      <c:pt idx="12">
                        <c:v>1110000000</c:v>
                      </c:pt>
                      <c:pt idx="13">
                        <c:v>1110000000</c:v>
                      </c:pt>
                      <c:pt idx="14">
                        <c:v>1110000000</c:v>
                      </c:pt>
                      <c:pt idx="15">
                        <c:v>1110000000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96A7-433D-BC02-7831B081C24F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sources!$A$7</c15:sqref>
                        </c15:formulaRef>
                      </c:ext>
                    </c:extLst>
                    <c:strCache>
                      <c:ptCount val="1"/>
                      <c:pt idx="0">
                        <c:v>#semi trucks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sources!$C$3:$R$3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1950</c:v>
                      </c:pt>
                      <c:pt idx="1">
                        <c:v>1960</c:v>
                      </c:pt>
                      <c:pt idx="2">
                        <c:v>1970</c:v>
                      </c:pt>
                      <c:pt idx="3">
                        <c:v>1980</c:v>
                      </c:pt>
                      <c:pt idx="4">
                        <c:v>1990</c:v>
                      </c:pt>
                      <c:pt idx="5">
                        <c:v>2000</c:v>
                      </c:pt>
                      <c:pt idx="6">
                        <c:v>2010</c:v>
                      </c:pt>
                      <c:pt idx="7">
                        <c:v>2020</c:v>
                      </c:pt>
                      <c:pt idx="8">
                        <c:v>2030</c:v>
                      </c:pt>
                      <c:pt idx="9">
                        <c:v>2040</c:v>
                      </c:pt>
                      <c:pt idx="10">
                        <c:v>2050</c:v>
                      </c:pt>
                      <c:pt idx="11">
                        <c:v>2060</c:v>
                      </c:pt>
                      <c:pt idx="12">
                        <c:v>2070</c:v>
                      </c:pt>
                      <c:pt idx="13">
                        <c:v>2080</c:v>
                      </c:pt>
                      <c:pt idx="14">
                        <c:v>2090</c:v>
                      </c:pt>
                      <c:pt idx="15">
                        <c:v>2100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sources!$C$7:$R$7</c15:sqref>
                        </c15:formulaRef>
                      </c:ext>
                    </c:extLst>
                    <c:numCache>
                      <c:formatCode>0.00E+00</c:formatCode>
                      <c:ptCount val="16"/>
                      <c:pt idx="0">
                        <c:v>1100000</c:v>
                      </c:pt>
                      <c:pt idx="1">
                        <c:v>2240000</c:v>
                      </c:pt>
                      <c:pt idx="2">
                        <c:v>4500000</c:v>
                      </c:pt>
                      <c:pt idx="3">
                        <c:v>9000000</c:v>
                      </c:pt>
                      <c:pt idx="4">
                        <c:v>10000000</c:v>
                      </c:pt>
                      <c:pt idx="5">
                        <c:v>15000000</c:v>
                      </c:pt>
                      <c:pt idx="6">
                        <c:v>20000000</c:v>
                      </c:pt>
                      <c:pt idx="7">
                        <c:v>30000000</c:v>
                      </c:pt>
                      <c:pt idx="8">
                        <c:v>40000000</c:v>
                      </c:pt>
                      <c:pt idx="9">
                        <c:v>50000000</c:v>
                      </c:pt>
                      <c:pt idx="10">
                        <c:v>60000000</c:v>
                      </c:pt>
                      <c:pt idx="11">
                        <c:v>60000000</c:v>
                      </c:pt>
                      <c:pt idx="12">
                        <c:v>60000000</c:v>
                      </c:pt>
                      <c:pt idx="13">
                        <c:v>60000000</c:v>
                      </c:pt>
                      <c:pt idx="14">
                        <c:v>60000000</c:v>
                      </c:pt>
                      <c:pt idx="15">
                        <c:v>60000000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96A7-433D-BC02-7831B081C24F}"/>
                  </c:ext>
                </c:extLst>
              </c15:ser>
            </c15:filteredLineSeries>
            <c15:filteredLineSeries>
              <c15:ser>
                <c:idx val="3"/>
                <c:order val="3"/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sources!$C$3:$R$3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1950</c:v>
                      </c:pt>
                      <c:pt idx="1">
                        <c:v>1960</c:v>
                      </c:pt>
                      <c:pt idx="2">
                        <c:v>1970</c:v>
                      </c:pt>
                      <c:pt idx="3">
                        <c:v>1980</c:v>
                      </c:pt>
                      <c:pt idx="4">
                        <c:v>1990</c:v>
                      </c:pt>
                      <c:pt idx="5">
                        <c:v>2000</c:v>
                      </c:pt>
                      <c:pt idx="6">
                        <c:v>2010</c:v>
                      </c:pt>
                      <c:pt idx="7">
                        <c:v>2020</c:v>
                      </c:pt>
                      <c:pt idx="8">
                        <c:v>2030</c:v>
                      </c:pt>
                      <c:pt idx="9">
                        <c:v>2040</c:v>
                      </c:pt>
                      <c:pt idx="10">
                        <c:v>2050</c:v>
                      </c:pt>
                      <c:pt idx="11">
                        <c:v>2060</c:v>
                      </c:pt>
                      <c:pt idx="12">
                        <c:v>2070</c:v>
                      </c:pt>
                      <c:pt idx="13">
                        <c:v>2080</c:v>
                      </c:pt>
                      <c:pt idx="14">
                        <c:v>2090</c:v>
                      </c:pt>
                      <c:pt idx="15">
                        <c:v>2100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sources!$E$3:$E$31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1970</c:v>
                      </c:pt>
                      <c:pt idx="2" formatCode="0.00E+00">
                        <c:v>225000000</c:v>
                      </c:pt>
                      <c:pt idx="3" formatCode="0.00E+00">
                        <c:v>83250000</c:v>
                      </c:pt>
                      <c:pt idx="4" formatCode="0.00E+00">
                        <c:v>4500000</c:v>
                      </c:pt>
                      <c:pt idx="8" formatCode="0.00E+00">
                        <c:v>8505000000000</c:v>
                      </c:pt>
                      <c:pt idx="9" formatCode="0.00E+00">
                        <c:v>11388600000000</c:v>
                      </c:pt>
                      <c:pt idx="10" formatCode="0.00E+00">
                        <c:v>500850000000</c:v>
                      </c:pt>
                      <c:pt idx="13" formatCode="0.00E+00">
                        <c:v>28350000000000</c:v>
                      </c:pt>
                      <c:pt idx="14" formatCode="0.00E+00">
                        <c:v>37962000000000</c:v>
                      </c:pt>
                      <c:pt idx="15" formatCode="0.00E+00">
                        <c:v>6956250000000.001</c:v>
                      </c:pt>
                      <c:pt idx="16" formatCode="0.00E+00">
                        <c:v>758159708368102.88</c:v>
                      </c:pt>
                      <c:pt idx="18" formatCode="0.00E+00">
                        <c:v>831427958368102.88</c:v>
                      </c:pt>
                      <c:pt idx="20" formatCode="0.00E+00">
                        <c:v>7.8403910641980084E-3</c:v>
                      </c:pt>
                      <c:pt idx="22" formatCode="0.00E+00">
                        <c:v>0.5</c:v>
                      </c:pt>
                      <c:pt idx="23" formatCode="0.00E+00">
                        <c:v>3.9201955320990042E-3</c:v>
                      </c:pt>
                      <c:pt idx="25" formatCode="0.00E+00">
                        <c:v>2.5640877073630935E-3</c:v>
                      </c:pt>
                      <c:pt idx="26" formatCode="0.00E+00">
                        <c:v>3.7362138937753697E-2</c:v>
                      </c:pt>
                      <c:pt idx="28" formatCode="0.00E+00">
                        <c:v>3.9926226645116795E-2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96A7-433D-BC02-7831B081C24F}"/>
                  </c:ext>
                </c:extLst>
              </c15:ser>
            </c15:filteredLineSeries>
            <c15:filteredLineSeries>
              <c15:ser>
                <c:idx val="4"/>
                <c:order val="4"/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sources!$C$3:$R$3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1950</c:v>
                      </c:pt>
                      <c:pt idx="1">
                        <c:v>1960</c:v>
                      </c:pt>
                      <c:pt idx="2">
                        <c:v>1970</c:v>
                      </c:pt>
                      <c:pt idx="3">
                        <c:v>1980</c:v>
                      </c:pt>
                      <c:pt idx="4">
                        <c:v>1990</c:v>
                      </c:pt>
                      <c:pt idx="5">
                        <c:v>2000</c:v>
                      </c:pt>
                      <c:pt idx="6">
                        <c:v>2010</c:v>
                      </c:pt>
                      <c:pt idx="7">
                        <c:v>2020</c:v>
                      </c:pt>
                      <c:pt idx="8">
                        <c:v>2030</c:v>
                      </c:pt>
                      <c:pt idx="9">
                        <c:v>2040</c:v>
                      </c:pt>
                      <c:pt idx="10">
                        <c:v>2050</c:v>
                      </c:pt>
                      <c:pt idx="11">
                        <c:v>2060</c:v>
                      </c:pt>
                      <c:pt idx="12">
                        <c:v>2070</c:v>
                      </c:pt>
                      <c:pt idx="13">
                        <c:v>2080</c:v>
                      </c:pt>
                      <c:pt idx="14">
                        <c:v>2090</c:v>
                      </c:pt>
                      <c:pt idx="15">
                        <c:v>2100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sources!$F$3:$F$31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1980</c:v>
                      </c:pt>
                      <c:pt idx="2" formatCode="0.00E+00">
                        <c:v>450000000</c:v>
                      </c:pt>
                      <c:pt idx="3" formatCode="0.00E+00">
                        <c:v>166500000</c:v>
                      </c:pt>
                      <c:pt idx="4" formatCode="0.00E+00">
                        <c:v>9000000</c:v>
                      </c:pt>
                      <c:pt idx="8" formatCode="0.00E+00">
                        <c:v>17010000000000</c:v>
                      </c:pt>
                      <c:pt idx="9" formatCode="0.00E+00">
                        <c:v>22777200000000</c:v>
                      </c:pt>
                      <c:pt idx="10" formatCode="0.00E+00">
                        <c:v>1001700000000</c:v>
                      </c:pt>
                      <c:pt idx="13" formatCode="0.00E+00">
                        <c:v>56700000000000</c:v>
                      </c:pt>
                      <c:pt idx="14" formatCode="0.00E+00">
                        <c:v>75924000000000</c:v>
                      </c:pt>
                      <c:pt idx="15" formatCode="0.00E+00">
                        <c:v>13912500000000.002</c:v>
                      </c:pt>
                      <c:pt idx="16" formatCode="0.00E+00">
                        <c:v>1005063178317912.8</c:v>
                      </c:pt>
                      <c:pt idx="18" formatCode="0.00E+00">
                        <c:v>1151599678317912.8</c:v>
                      </c:pt>
                      <c:pt idx="20" formatCode="0.00E+00">
                        <c:v>1.0859620170987329E-2</c:v>
                      </c:pt>
                      <c:pt idx="22" formatCode="0.00E+00">
                        <c:v>0.5</c:v>
                      </c:pt>
                      <c:pt idx="23" formatCode="0.00E+00">
                        <c:v>5.4298100854936644E-3</c:v>
                      </c:pt>
                      <c:pt idx="25" formatCode="0.00E+00">
                        <c:v>6.0186968939301352E-3</c:v>
                      </c:pt>
                      <c:pt idx="26" formatCode="0.00E+00">
                        <c:v>7.3109485072176697E-2</c:v>
                      </c:pt>
                      <c:pt idx="28" formatCode="0.00E+00">
                        <c:v>7.9128181966106839E-2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96A7-433D-BC02-7831B081C24F}"/>
                  </c:ext>
                </c:extLst>
              </c15:ser>
            </c15:filteredLineSeries>
            <c15:filteredLineSeries>
              <c15:ser>
                <c:idx val="5"/>
                <c:order val="5"/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sources!$C$3:$R$3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1950</c:v>
                      </c:pt>
                      <c:pt idx="1">
                        <c:v>1960</c:v>
                      </c:pt>
                      <c:pt idx="2">
                        <c:v>1970</c:v>
                      </c:pt>
                      <c:pt idx="3">
                        <c:v>1980</c:v>
                      </c:pt>
                      <c:pt idx="4">
                        <c:v>1990</c:v>
                      </c:pt>
                      <c:pt idx="5">
                        <c:v>2000</c:v>
                      </c:pt>
                      <c:pt idx="6">
                        <c:v>2010</c:v>
                      </c:pt>
                      <c:pt idx="7">
                        <c:v>2020</c:v>
                      </c:pt>
                      <c:pt idx="8">
                        <c:v>2030</c:v>
                      </c:pt>
                      <c:pt idx="9">
                        <c:v>2040</c:v>
                      </c:pt>
                      <c:pt idx="10">
                        <c:v>2050</c:v>
                      </c:pt>
                      <c:pt idx="11">
                        <c:v>2060</c:v>
                      </c:pt>
                      <c:pt idx="12">
                        <c:v>2070</c:v>
                      </c:pt>
                      <c:pt idx="13">
                        <c:v>2080</c:v>
                      </c:pt>
                      <c:pt idx="14">
                        <c:v>2090</c:v>
                      </c:pt>
                      <c:pt idx="15">
                        <c:v>2100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sources!$G$3:$G$31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1990</c:v>
                      </c:pt>
                      <c:pt idx="2" formatCode="0.00E+00">
                        <c:v>500000000</c:v>
                      </c:pt>
                      <c:pt idx="3" formatCode="0.00E+00">
                        <c:v>185000000</c:v>
                      </c:pt>
                      <c:pt idx="4" formatCode="0.00E+00">
                        <c:v>10000000</c:v>
                      </c:pt>
                      <c:pt idx="8" formatCode="0.00E+00">
                        <c:v>18900000000000</c:v>
                      </c:pt>
                      <c:pt idx="9" formatCode="0.00E+00">
                        <c:v>25308000000000</c:v>
                      </c:pt>
                      <c:pt idx="10" formatCode="0.00E+00">
                        <c:v>1113000000000</c:v>
                      </c:pt>
                      <c:pt idx="13" formatCode="0.00E+00">
                        <c:v>63000000000000</c:v>
                      </c:pt>
                      <c:pt idx="14" formatCode="0.00E+00">
                        <c:v>84360000000000</c:v>
                      </c:pt>
                      <c:pt idx="15" formatCode="0.00E+00">
                        <c:v>15458333333333.334</c:v>
                      </c:pt>
                      <c:pt idx="16" formatCode="0.00E+00">
                        <c:v>1251966648267722.8</c:v>
                      </c:pt>
                      <c:pt idx="18" formatCode="0.00E+00">
                        <c:v>1414784981601056</c:v>
                      </c:pt>
                      <c:pt idx="20" formatCode="0.00E+00">
                        <c:v>1.334146562653289E-2</c:v>
                      </c:pt>
                      <c:pt idx="22" formatCode="0.00E+00">
                        <c:v>0.5</c:v>
                      </c:pt>
                      <c:pt idx="23" formatCode="0.00E+00">
                        <c:v>6.670732813266445E-3</c:v>
                      </c:pt>
                      <c:pt idx="25" formatCode="0.00E+00">
                        <c:v>1.292791526706422E-2</c:v>
                      </c:pt>
                      <c:pt idx="26" formatCode="0.00E+00">
                        <c:v>0.12049836755397926</c:v>
                      </c:pt>
                      <c:pt idx="28" formatCode="0.00E+00">
                        <c:v>0.13342628282104349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96A7-433D-BC02-7831B081C24F}"/>
                  </c:ext>
                </c:extLst>
              </c15:ser>
            </c15:filteredLineSeries>
            <c15:filteredLineSeries>
              <c15:ser>
                <c:idx val="6"/>
                <c:order val="6"/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sources!$C$3:$R$3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1950</c:v>
                      </c:pt>
                      <c:pt idx="1">
                        <c:v>1960</c:v>
                      </c:pt>
                      <c:pt idx="2">
                        <c:v>1970</c:v>
                      </c:pt>
                      <c:pt idx="3">
                        <c:v>1980</c:v>
                      </c:pt>
                      <c:pt idx="4">
                        <c:v>1990</c:v>
                      </c:pt>
                      <c:pt idx="5">
                        <c:v>2000</c:v>
                      </c:pt>
                      <c:pt idx="6">
                        <c:v>2010</c:v>
                      </c:pt>
                      <c:pt idx="7">
                        <c:v>2020</c:v>
                      </c:pt>
                      <c:pt idx="8">
                        <c:v>2030</c:v>
                      </c:pt>
                      <c:pt idx="9">
                        <c:v>2040</c:v>
                      </c:pt>
                      <c:pt idx="10">
                        <c:v>2050</c:v>
                      </c:pt>
                      <c:pt idx="11">
                        <c:v>2060</c:v>
                      </c:pt>
                      <c:pt idx="12">
                        <c:v>2070</c:v>
                      </c:pt>
                      <c:pt idx="13">
                        <c:v>2080</c:v>
                      </c:pt>
                      <c:pt idx="14">
                        <c:v>2090</c:v>
                      </c:pt>
                      <c:pt idx="15">
                        <c:v>2100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sources!$H$3:$H$31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2000</c:v>
                      </c:pt>
                      <c:pt idx="2" formatCode="0.00E+00">
                        <c:v>750000000</c:v>
                      </c:pt>
                      <c:pt idx="3" formatCode="0.00E+00">
                        <c:v>277500000</c:v>
                      </c:pt>
                      <c:pt idx="4" formatCode="0.00E+00">
                        <c:v>15000000</c:v>
                      </c:pt>
                      <c:pt idx="8" formatCode="0.00E+00">
                        <c:v>28350000000000</c:v>
                      </c:pt>
                      <c:pt idx="9" formatCode="0.00E+00">
                        <c:v>37962000000000</c:v>
                      </c:pt>
                      <c:pt idx="10" formatCode="0.00E+00">
                        <c:v>1669500000000</c:v>
                      </c:pt>
                      <c:pt idx="13" formatCode="0.00E+00">
                        <c:v>94500000000000</c:v>
                      </c:pt>
                      <c:pt idx="14" formatCode="0.00E+00">
                        <c:v>126540000000000</c:v>
                      </c:pt>
                      <c:pt idx="15" formatCode="0.00E+00">
                        <c:v>23187500000000.004</c:v>
                      </c:pt>
                      <c:pt idx="16" formatCode="0.00E+00">
                        <c:v>1498870118217532.8</c:v>
                      </c:pt>
                      <c:pt idx="18" formatCode="0.00E+00">
                        <c:v>1743097618217532.8</c:v>
                      </c:pt>
                      <c:pt idx="20" formatCode="0.00E+00">
                        <c:v>1.6437463826357038E-2</c:v>
                      </c:pt>
                      <c:pt idx="22" formatCode="0.00E+00">
                        <c:v>0.5</c:v>
                      </c:pt>
                      <c:pt idx="23" formatCode="0.00E+00">
                        <c:v>8.2187319131785189E-3</c:v>
                      </c:pt>
                      <c:pt idx="25" formatCode="0.00E+00">
                        <c:v>2.0604824570546534E-2</c:v>
                      </c:pt>
                      <c:pt idx="26" formatCode="0.00E+00">
                        <c:v>0.17952878638316139</c:v>
                      </c:pt>
                      <c:pt idx="28" formatCode="0.00E+00">
                        <c:v>0.20013361095370794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6A7-433D-BC02-7831B081C24F}"/>
                  </c:ext>
                </c:extLst>
              </c15:ser>
            </c15:filteredLineSeries>
            <c15:filteredLineSeries>
              <c15:ser>
                <c:idx val="7"/>
                <c:order val="7"/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sources!$C$3:$R$3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1950</c:v>
                      </c:pt>
                      <c:pt idx="1">
                        <c:v>1960</c:v>
                      </c:pt>
                      <c:pt idx="2">
                        <c:v>1970</c:v>
                      </c:pt>
                      <c:pt idx="3">
                        <c:v>1980</c:v>
                      </c:pt>
                      <c:pt idx="4">
                        <c:v>1990</c:v>
                      </c:pt>
                      <c:pt idx="5">
                        <c:v>2000</c:v>
                      </c:pt>
                      <c:pt idx="6">
                        <c:v>2010</c:v>
                      </c:pt>
                      <c:pt idx="7">
                        <c:v>2020</c:v>
                      </c:pt>
                      <c:pt idx="8">
                        <c:v>2030</c:v>
                      </c:pt>
                      <c:pt idx="9">
                        <c:v>2040</c:v>
                      </c:pt>
                      <c:pt idx="10">
                        <c:v>2050</c:v>
                      </c:pt>
                      <c:pt idx="11">
                        <c:v>2060</c:v>
                      </c:pt>
                      <c:pt idx="12">
                        <c:v>2070</c:v>
                      </c:pt>
                      <c:pt idx="13">
                        <c:v>2080</c:v>
                      </c:pt>
                      <c:pt idx="14">
                        <c:v>2090</c:v>
                      </c:pt>
                      <c:pt idx="15">
                        <c:v>2100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sources!$I$3:$I$31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2010</c:v>
                      </c:pt>
                      <c:pt idx="2" formatCode="0.00E+00">
                        <c:v>1000000000</c:v>
                      </c:pt>
                      <c:pt idx="3" formatCode="0.00E+00">
                        <c:v>370000000</c:v>
                      </c:pt>
                      <c:pt idx="4" formatCode="0.00E+00">
                        <c:v>20000000</c:v>
                      </c:pt>
                      <c:pt idx="8" formatCode="0.00E+00">
                        <c:v>37800000000000</c:v>
                      </c:pt>
                      <c:pt idx="9" formatCode="0.00E+00">
                        <c:v>50616000000000</c:v>
                      </c:pt>
                      <c:pt idx="10" formatCode="0.00E+00">
                        <c:v>2226000000000</c:v>
                      </c:pt>
                      <c:pt idx="13" formatCode="0.00E+00">
                        <c:v>126000000000000</c:v>
                      </c:pt>
                      <c:pt idx="14" formatCode="0.00E+00">
                        <c:v>168720000000000</c:v>
                      </c:pt>
                      <c:pt idx="15" formatCode="0.00E+00">
                        <c:v>30916666666666.668</c:v>
                      </c:pt>
                      <c:pt idx="16" formatCode="0.00E+00">
                        <c:v>1745773588167342.8</c:v>
                      </c:pt>
                      <c:pt idx="18" formatCode="0.00E+00">
                        <c:v>2071410254834009.5</c:v>
                      </c:pt>
                      <c:pt idx="20" formatCode="0.00E+00">
                        <c:v>1.9533462026181184E-2</c:v>
                      </c:pt>
                      <c:pt idx="22" formatCode="0.00E+00">
                        <c:v>0.5</c:v>
                      </c:pt>
                      <c:pt idx="23" formatCode="0.00E+00">
                        <c:v>9.7667310130905918E-3</c:v>
                      </c:pt>
                      <c:pt idx="25" formatCode="0.00E+00">
                        <c:v>3.2120188525770005E-2</c:v>
                      </c:pt>
                      <c:pt idx="26" formatCode="0.00E+00">
                        <c:v>0.25020074155972311</c:v>
                      </c:pt>
                      <c:pt idx="28" formatCode="0.00E+00">
                        <c:v>0.28232093008549314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6A7-433D-BC02-7831B081C24F}"/>
                  </c:ext>
                </c:extLst>
              </c15:ser>
            </c15:filteredLineSeries>
            <c15:filteredLineSeries>
              <c15:ser>
                <c:idx val="8"/>
                <c:order val="8"/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sources!$C$3:$R$3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1950</c:v>
                      </c:pt>
                      <c:pt idx="1">
                        <c:v>1960</c:v>
                      </c:pt>
                      <c:pt idx="2">
                        <c:v>1970</c:v>
                      </c:pt>
                      <c:pt idx="3">
                        <c:v>1980</c:v>
                      </c:pt>
                      <c:pt idx="4">
                        <c:v>1990</c:v>
                      </c:pt>
                      <c:pt idx="5">
                        <c:v>2000</c:v>
                      </c:pt>
                      <c:pt idx="6">
                        <c:v>2010</c:v>
                      </c:pt>
                      <c:pt idx="7">
                        <c:v>2020</c:v>
                      </c:pt>
                      <c:pt idx="8">
                        <c:v>2030</c:v>
                      </c:pt>
                      <c:pt idx="9">
                        <c:v>2040</c:v>
                      </c:pt>
                      <c:pt idx="10">
                        <c:v>2050</c:v>
                      </c:pt>
                      <c:pt idx="11">
                        <c:v>2060</c:v>
                      </c:pt>
                      <c:pt idx="12">
                        <c:v>2070</c:v>
                      </c:pt>
                      <c:pt idx="13">
                        <c:v>2080</c:v>
                      </c:pt>
                      <c:pt idx="14">
                        <c:v>2090</c:v>
                      </c:pt>
                      <c:pt idx="15">
                        <c:v>2100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sources!$J$3:$J$31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2020</c:v>
                      </c:pt>
                      <c:pt idx="2" formatCode="0.00E+00">
                        <c:v>1500000000</c:v>
                      </c:pt>
                      <c:pt idx="3" formatCode="0.00E+00">
                        <c:v>555000000</c:v>
                      </c:pt>
                      <c:pt idx="4" formatCode="0.00E+00">
                        <c:v>30000000</c:v>
                      </c:pt>
                      <c:pt idx="8" formatCode="0.00E+00">
                        <c:v>56700000000000</c:v>
                      </c:pt>
                      <c:pt idx="9" formatCode="0.00E+00">
                        <c:v>75924000000000</c:v>
                      </c:pt>
                      <c:pt idx="10" formatCode="0.00E+00">
                        <c:v>3339000000000</c:v>
                      </c:pt>
                      <c:pt idx="13" formatCode="0.00E+00">
                        <c:v>189000000000000</c:v>
                      </c:pt>
                      <c:pt idx="14" formatCode="0.00E+00">
                        <c:v>253080000000000</c:v>
                      </c:pt>
                      <c:pt idx="15" formatCode="0.00E+00">
                        <c:v>46375000000000.008</c:v>
                      </c:pt>
                      <c:pt idx="16" formatCode="0.00E+00">
                        <c:v>1992677058117152.5</c:v>
                      </c:pt>
                      <c:pt idx="18" formatCode="0.00E+00">
                        <c:v>2481132058117152.5</c:v>
                      </c:pt>
                      <c:pt idx="20" formatCode="0.00E+00">
                        <c:v>2.3397151156353557E-2</c:v>
                      </c:pt>
                      <c:pt idx="22" formatCode="0.00E+00">
                        <c:v>0.5</c:v>
                      </c:pt>
                      <c:pt idx="23" formatCode="0.00E+00">
                        <c:v>1.1698575578176778E-2</c:v>
                      </c:pt>
                      <c:pt idx="25" formatCode="0.00E+00">
                        <c:v>4.7474007132734641E-2</c:v>
                      </c:pt>
                      <c:pt idx="26" formatCode="0.00E+00">
                        <c:v>0.33251423308366435</c:v>
                      </c:pt>
                      <c:pt idx="28" formatCode="0.00E+00">
                        <c:v>0.37998824021639904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6A7-433D-BC02-7831B081C24F}"/>
                  </c:ext>
                </c:extLst>
              </c15:ser>
            </c15:filteredLineSeries>
            <c15:filteredLineSeries>
              <c15:ser>
                <c:idx val="9"/>
                <c:order val="9"/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sources!$C$3:$R$3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1950</c:v>
                      </c:pt>
                      <c:pt idx="1">
                        <c:v>1960</c:v>
                      </c:pt>
                      <c:pt idx="2">
                        <c:v>1970</c:v>
                      </c:pt>
                      <c:pt idx="3">
                        <c:v>1980</c:v>
                      </c:pt>
                      <c:pt idx="4">
                        <c:v>1990</c:v>
                      </c:pt>
                      <c:pt idx="5">
                        <c:v>2000</c:v>
                      </c:pt>
                      <c:pt idx="6">
                        <c:v>2010</c:v>
                      </c:pt>
                      <c:pt idx="7">
                        <c:v>2020</c:v>
                      </c:pt>
                      <c:pt idx="8">
                        <c:v>2030</c:v>
                      </c:pt>
                      <c:pt idx="9">
                        <c:v>2040</c:v>
                      </c:pt>
                      <c:pt idx="10">
                        <c:v>2050</c:v>
                      </c:pt>
                      <c:pt idx="11">
                        <c:v>2060</c:v>
                      </c:pt>
                      <c:pt idx="12">
                        <c:v>2070</c:v>
                      </c:pt>
                      <c:pt idx="13">
                        <c:v>2080</c:v>
                      </c:pt>
                      <c:pt idx="14">
                        <c:v>2090</c:v>
                      </c:pt>
                      <c:pt idx="15">
                        <c:v>2100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sources!$K$3:$K$31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2030</c:v>
                      </c:pt>
                      <c:pt idx="2" formatCode="0.00E+00">
                        <c:v>2000000000</c:v>
                      </c:pt>
                      <c:pt idx="3" formatCode="0.00E+00">
                        <c:v>740000000</c:v>
                      </c:pt>
                      <c:pt idx="4" formatCode="0.00E+00">
                        <c:v>40000000</c:v>
                      </c:pt>
                      <c:pt idx="8" formatCode="0.00E+00">
                        <c:v>75600000000000</c:v>
                      </c:pt>
                      <c:pt idx="9" formatCode="0.00E+00">
                        <c:v>101232000000000</c:v>
                      </c:pt>
                      <c:pt idx="10" formatCode="0.00E+00">
                        <c:v>4452000000000</c:v>
                      </c:pt>
                      <c:pt idx="13" formatCode="0.00E+00">
                        <c:v>252000000000000</c:v>
                      </c:pt>
                      <c:pt idx="14" formatCode="0.00E+00">
                        <c:v>337440000000000</c:v>
                      </c:pt>
                      <c:pt idx="15" formatCode="0.00E+00">
                        <c:v>61833333333333.336</c:v>
                      </c:pt>
                      <c:pt idx="16" formatCode="0.00E+00">
                        <c:v>2239580528066962.8</c:v>
                      </c:pt>
                      <c:pt idx="18" formatCode="0.00E+00">
                        <c:v>2890853861400296</c:v>
                      </c:pt>
                      <c:pt idx="20" formatCode="0.00E+00">
                        <c:v>2.7260840286525936E-2</c:v>
                      </c:pt>
                      <c:pt idx="22" formatCode="0.00E+00">
                        <c:v>0.5</c:v>
                      </c:pt>
                      <c:pt idx="23" formatCode="0.00E+00">
                        <c:v>1.3630420143262968E-2</c:v>
                      </c:pt>
                      <c:pt idx="25" formatCode="0.00E+00">
                        <c:v>7.0504735043181582E-2</c:v>
                      </c:pt>
                      <c:pt idx="26" formatCode="0.00E+00">
                        <c:v>0.42646926095498516</c:v>
                      </c:pt>
                      <c:pt idx="28" formatCode="0.00E+00">
                        <c:v>0.49697399599816683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6A7-433D-BC02-7831B081C24F}"/>
                  </c:ext>
                </c:extLst>
              </c15:ser>
            </c15:filteredLineSeries>
            <c15:filteredLineSeries>
              <c15:ser>
                <c:idx val="10"/>
                <c:order val="10"/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sources!$C$3:$R$3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1950</c:v>
                      </c:pt>
                      <c:pt idx="1">
                        <c:v>1960</c:v>
                      </c:pt>
                      <c:pt idx="2">
                        <c:v>1970</c:v>
                      </c:pt>
                      <c:pt idx="3">
                        <c:v>1980</c:v>
                      </c:pt>
                      <c:pt idx="4">
                        <c:v>1990</c:v>
                      </c:pt>
                      <c:pt idx="5">
                        <c:v>2000</c:v>
                      </c:pt>
                      <c:pt idx="6">
                        <c:v>2010</c:v>
                      </c:pt>
                      <c:pt idx="7">
                        <c:v>2020</c:v>
                      </c:pt>
                      <c:pt idx="8">
                        <c:v>2030</c:v>
                      </c:pt>
                      <c:pt idx="9">
                        <c:v>2040</c:v>
                      </c:pt>
                      <c:pt idx="10">
                        <c:v>2050</c:v>
                      </c:pt>
                      <c:pt idx="11">
                        <c:v>2060</c:v>
                      </c:pt>
                      <c:pt idx="12">
                        <c:v>2070</c:v>
                      </c:pt>
                      <c:pt idx="13">
                        <c:v>2080</c:v>
                      </c:pt>
                      <c:pt idx="14">
                        <c:v>2090</c:v>
                      </c:pt>
                      <c:pt idx="15">
                        <c:v>2100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sources!$L$3:$L$31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2040</c:v>
                      </c:pt>
                      <c:pt idx="2" formatCode="0.00E+00">
                        <c:v>2500000000</c:v>
                      </c:pt>
                      <c:pt idx="3" formatCode="0.00E+00">
                        <c:v>925000000</c:v>
                      </c:pt>
                      <c:pt idx="4" formatCode="0.00E+00">
                        <c:v>50000000</c:v>
                      </c:pt>
                      <c:pt idx="8" formatCode="0.00E+00">
                        <c:v>94500000000000</c:v>
                      </c:pt>
                      <c:pt idx="9" formatCode="0.00E+00">
                        <c:v>126540000000000</c:v>
                      </c:pt>
                      <c:pt idx="10" formatCode="0.00E+00">
                        <c:v>5565000000000</c:v>
                      </c:pt>
                      <c:pt idx="13" formatCode="0.00E+00">
                        <c:v>315000000000000</c:v>
                      </c:pt>
                      <c:pt idx="14" formatCode="0.00E+00">
                        <c:v>421800000000000</c:v>
                      </c:pt>
                      <c:pt idx="15" formatCode="0.00E+00">
                        <c:v>77291666666666.672</c:v>
                      </c:pt>
                      <c:pt idx="16" formatCode="0.00E+00">
                        <c:v>2486483998016772.5</c:v>
                      </c:pt>
                      <c:pt idx="18" formatCode="0.00E+00">
                        <c:v>3300575664683439</c:v>
                      </c:pt>
                      <c:pt idx="20" formatCode="0.00E+00">
                        <c:v>3.1124529416698309E-2</c:v>
                      </c:pt>
                      <c:pt idx="22" formatCode="0.00E+00">
                        <c:v>0.5</c:v>
                      </c:pt>
                      <c:pt idx="23" formatCode="0.00E+00">
                        <c:v>1.5562264708349155E-2</c:v>
                      </c:pt>
                      <c:pt idx="25" formatCode="0.00E+00">
                        <c:v>0.10121237225711086</c:v>
                      </c:pt>
                      <c:pt idx="26" formatCode="0.00E+00">
                        <c:v>0.53206582517368561</c:v>
                      </c:pt>
                      <c:pt idx="28" formatCode="0.00E+00">
                        <c:v>0.6332781974307965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6A7-433D-BC02-7831B081C24F}"/>
                  </c:ext>
                </c:extLst>
              </c15:ser>
            </c15:filteredLineSeries>
            <c15:filteredLineSeries>
              <c15:ser>
                <c:idx val="11"/>
                <c:order val="11"/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sources!$C$3:$R$3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1950</c:v>
                      </c:pt>
                      <c:pt idx="1">
                        <c:v>1960</c:v>
                      </c:pt>
                      <c:pt idx="2">
                        <c:v>1970</c:v>
                      </c:pt>
                      <c:pt idx="3">
                        <c:v>1980</c:v>
                      </c:pt>
                      <c:pt idx="4">
                        <c:v>1990</c:v>
                      </c:pt>
                      <c:pt idx="5">
                        <c:v>2000</c:v>
                      </c:pt>
                      <c:pt idx="6">
                        <c:v>2010</c:v>
                      </c:pt>
                      <c:pt idx="7">
                        <c:v>2020</c:v>
                      </c:pt>
                      <c:pt idx="8">
                        <c:v>2030</c:v>
                      </c:pt>
                      <c:pt idx="9">
                        <c:v>2040</c:v>
                      </c:pt>
                      <c:pt idx="10">
                        <c:v>2050</c:v>
                      </c:pt>
                      <c:pt idx="11">
                        <c:v>2060</c:v>
                      </c:pt>
                      <c:pt idx="12">
                        <c:v>2070</c:v>
                      </c:pt>
                      <c:pt idx="13">
                        <c:v>2080</c:v>
                      </c:pt>
                      <c:pt idx="14">
                        <c:v>2090</c:v>
                      </c:pt>
                      <c:pt idx="15">
                        <c:v>2100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sources!$M$3:$M$31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2050</c:v>
                      </c:pt>
                      <c:pt idx="2" formatCode="0.00E+00">
                        <c:v>3000000000</c:v>
                      </c:pt>
                      <c:pt idx="3" formatCode="0.00E+00">
                        <c:v>1110000000</c:v>
                      </c:pt>
                      <c:pt idx="4" formatCode="0.00E+00">
                        <c:v>60000000</c:v>
                      </c:pt>
                      <c:pt idx="8" formatCode="0.00E+00">
                        <c:v>113400000000000</c:v>
                      </c:pt>
                      <c:pt idx="9" formatCode="0.00E+00">
                        <c:v>151848000000000</c:v>
                      </c:pt>
                      <c:pt idx="10" formatCode="0.00E+00">
                        <c:v>6678000000000</c:v>
                      </c:pt>
                      <c:pt idx="13" formatCode="0.00E+00">
                        <c:v>378000000000000</c:v>
                      </c:pt>
                      <c:pt idx="14" formatCode="0.00E+00">
                        <c:v>506160000000000</c:v>
                      </c:pt>
                      <c:pt idx="15" formatCode="0.00E+00">
                        <c:v>92750000000000.016</c:v>
                      </c:pt>
                      <c:pt idx="16" formatCode="0.00E+00">
                        <c:v>2733387467966582.5</c:v>
                      </c:pt>
                      <c:pt idx="18" formatCode="0.00E+00">
                        <c:v>3710297467966582.5</c:v>
                      </c:pt>
                      <c:pt idx="20" formatCode="0.00E+00">
                        <c:v>3.4988218546870689E-2</c:v>
                      </c:pt>
                      <c:pt idx="22" formatCode="0.00E+00">
                        <c:v>0.5</c:v>
                      </c:pt>
                      <c:pt idx="23" formatCode="0.00E+00">
                        <c:v>1.7494109273435345E-2</c:v>
                      </c:pt>
                      <c:pt idx="25" formatCode="0.00E+00">
                        <c:v>0.13959691877452243</c:v>
                      </c:pt>
                      <c:pt idx="26" formatCode="0.00E+00">
                        <c:v>0.64930392573976559</c:v>
                      </c:pt>
                      <c:pt idx="28" formatCode="0.00E+00">
                        <c:v>0.78890084451428799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6A7-433D-BC02-7831B081C24F}"/>
                  </c:ext>
                </c:extLst>
              </c15:ser>
            </c15:filteredLineSeries>
            <c15:filteredLineSeries>
              <c15:ser>
                <c:idx val="12"/>
                <c:order val="12"/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sources!$C$3:$R$3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1950</c:v>
                      </c:pt>
                      <c:pt idx="1">
                        <c:v>1960</c:v>
                      </c:pt>
                      <c:pt idx="2">
                        <c:v>1970</c:v>
                      </c:pt>
                      <c:pt idx="3">
                        <c:v>1980</c:v>
                      </c:pt>
                      <c:pt idx="4">
                        <c:v>1990</c:v>
                      </c:pt>
                      <c:pt idx="5">
                        <c:v>2000</c:v>
                      </c:pt>
                      <c:pt idx="6">
                        <c:v>2010</c:v>
                      </c:pt>
                      <c:pt idx="7">
                        <c:v>2020</c:v>
                      </c:pt>
                      <c:pt idx="8">
                        <c:v>2030</c:v>
                      </c:pt>
                      <c:pt idx="9">
                        <c:v>2040</c:v>
                      </c:pt>
                      <c:pt idx="10">
                        <c:v>2050</c:v>
                      </c:pt>
                      <c:pt idx="11">
                        <c:v>2060</c:v>
                      </c:pt>
                      <c:pt idx="12">
                        <c:v>2070</c:v>
                      </c:pt>
                      <c:pt idx="13">
                        <c:v>2080</c:v>
                      </c:pt>
                      <c:pt idx="14">
                        <c:v>2090</c:v>
                      </c:pt>
                      <c:pt idx="15">
                        <c:v>2100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sources!$N$3:$N$31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2060</c:v>
                      </c:pt>
                      <c:pt idx="2" formatCode="0.00E+00">
                        <c:v>3000000000</c:v>
                      </c:pt>
                      <c:pt idx="3" formatCode="0.00E+00">
                        <c:v>1110000000</c:v>
                      </c:pt>
                      <c:pt idx="4" formatCode="0.00E+00">
                        <c:v>60000000</c:v>
                      </c:pt>
                      <c:pt idx="8" formatCode="0.00E+00">
                        <c:v>113400000000000</c:v>
                      </c:pt>
                      <c:pt idx="9" formatCode="0.00E+00">
                        <c:v>151848000000000</c:v>
                      </c:pt>
                      <c:pt idx="10" formatCode="0.00E+00">
                        <c:v>6678000000000</c:v>
                      </c:pt>
                      <c:pt idx="13" formatCode="0.00E+00">
                        <c:v>378000000000000</c:v>
                      </c:pt>
                      <c:pt idx="14" formatCode="0.00E+00">
                        <c:v>506160000000000</c:v>
                      </c:pt>
                      <c:pt idx="15" formatCode="0.00E+00">
                        <c:v>92750000000000.016</c:v>
                      </c:pt>
                      <c:pt idx="16" formatCode="0.00E+00">
                        <c:v>2980290937916393</c:v>
                      </c:pt>
                      <c:pt idx="18" formatCode="0.00E+00">
                        <c:v>3957200937916393</c:v>
                      </c:pt>
                      <c:pt idx="20" formatCode="0.00E+00">
                        <c:v>3.7316525816346612E-2</c:v>
                      </c:pt>
                      <c:pt idx="22" formatCode="0.00E+00">
                        <c:v>0.5</c:v>
                      </c:pt>
                      <c:pt idx="23" formatCode="0.00E+00">
                        <c:v>1.8658262908173306E-2</c:v>
                      </c:pt>
                      <c:pt idx="25" formatCode="0.00E+00">
                        <c:v>0.18565837459541634</c:v>
                      </c:pt>
                      <c:pt idx="26" formatCode="0.00E+00">
                        <c:v>0.77818356265322519</c:v>
                      </c:pt>
                      <c:pt idx="28" formatCode="0.00E+00">
                        <c:v>0.96384193724864142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96A7-433D-BC02-7831B081C24F}"/>
                  </c:ext>
                </c:extLst>
              </c15:ser>
            </c15:filteredLineSeries>
            <c15:filteredLineSeries>
              <c15:ser>
                <c:idx val="13"/>
                <c:order val="13"/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sources!$C$3:$R$3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1950</c:v>
                      </c:pt>
                      <c:pt idx="1">
                        <c:v>1960</c:v>
                      </c:pt>
                      <c:pt idx="2">
                        <c:v>1970</c:v>
                      </c:pt>
                      <c:pt idx="3">
                        <c:v>1980</c:v>
                      </c:pt>
                      <c:pt idx="4">
                        <c:v>1990</c:v>
                      </c:pt>
                      <c:pt idx="5">
                        <c:v>2000</c:v>
                      </c:pt>
                      <c:pt idx="6">
                        <c:v>2010</c:v>
                      </c:pt>
                      <c:pt idx="7">
                        <c:v>2020</c:v>
                      </c:pt>
                      <c:pt idx="8">
                        <c:v>2030</c:v>
                      </c:pt>
                      <c:pt idx="9">
                        <c:v>2040</c:v>
                      </c:pt>
                      <c:pt idx="10">
                        <c:v>2050</c:v>
                      </c:pt>
                      <c:pt idx="11">
                        <c:v>2060</c:v>
                      </c:pt>
                      <c:pt idx="12">
                        <c:v>2070</c:v>
                      </c:pt>
                      <c:pt idx="13">
                        <c:v>2080</c:v>
                      </c:pt>
                      <c:pt idx="14">
                        <c:v>2090</c:v>
                      </c:pt>
                      <c:pt idx="15">
                        <c:v>2100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sources!$O$3:$O$31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2070</c:v>
                      </c:pt>
                      <c:pt idx="2" formatCode="0.00E+00">
                        <c:v>3000000000</c:v>
                      </c:pt>
                      <c:pt idx="3" formatCode="0.00E+00">
                        <c:v>1110000000</c:v>
                      </c:pt>
                      <c:pt idx="4" formatCode="0.00E+00">
                        <c:v>60000000</c:v>
                      </c:pt>
                      <c:pt idx="8" formatCode="0.00E+00">
                        <c:v>113400000000000</c:v>
                      </c:pt>
                      <c:pt idx="9" formatCode="0.00E+00">
                        <c:v>151848000000000</c:v>
                      </c:pt>
                      <c:pt idx="10" formatCode="0.00E+00">
                        <c:v>6678000000000</c:v>
                      </c:pt>
                      <c:pt idx="13" formatCode="0.00E+00">
                        <c:v>378000000000000</c:v>
                      </c:pt>
                      <c:pt idx="14" formatCode="0.00E+00">
                        <c:v>506160000000000</c:v>
                      </c:pt>
                      <c:pt idx="15" formatCode="0.00E+00">
                        <c:v>92750000000000.016</c:v>
                      </c:pt>
                      <c:pt idx="16" formatCode="0.00E+00">
                        <c:v>3227194407866202.5</c:v>
                      </c:pt>
                      <c:pt idx="18" formatCode="0.00E+00">
                        <c:v>4204104407866202.5</c:v>
                      </c:pt>
                      <c:pt idx="20" formatCode="0.00E+00">
                        <c:v>3.964483308582252E-2</c:v>
                      </c:pt>
                      <c:pt idx="22" formatCode="0.00E+00">
                        <c:v>0.5</c:v>
                      </c:pt>
                      <c:pt idx="23" formatCode="0.00E+00">
                        <c:v>1.982241654291126E-2</c:v>
                      </c:pt>
                      <c:pt idx="25" formatCode="0.00E+00">
                        <c:v>0.23171983041631022</c:v>
                      </c:pt>
                      <c:pt idx="26" formatCode="0.00E+00">
                        <c:v>0.91870473591406432</c:v>
                      </c:pt>
                      <c:pt idx="28" formatCode="0.00E+00">
                        <c:v>1.1504245663303745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96A7-433D-BC02-7831B081C24F}"/>
                  </c:ext>
                </c:extLst>
              </c15:ser>
            </c15:filteredLineSeries>
          </c:ext>
        </c:extLst>
      </c:lineChart>
      <c:catAx>
        <c:axId val="3931321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130856"/>
        <c:crosses val="autoZero"/>
        <c:auto val="1"/>
        <c:lblAlgn val="ctr"/>
        <c:lblOffset val="100"/>
        <c:noMultiLvlLbl val="0"/>
      </c:catAx>
      <c:valAx>
        <c:axId val="393130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Minutes</a:t>
                </a:r>
              </a:p>
              <a:p>
                <a:pPr>
                  <a:defRPr/>
                </a:pPr>
                <a:endParaRPr lang="en-US"/>
              </a:p>
            </c:rich>
          </c:tx>
          <c:layout>
            <c:manualLayout>
              <c:xMode val="edge"/>
              <c:yMode val="edge"/>
              <c:x val="3.1854379977246869E-2"/>
              <c:y val="0.319603566904294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132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36034147608682"/>
          <c:y val="0.19716038649742912"/>
          <c:w val="0.54992609712181884"/>
          <c:h val="0.188749182377439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Fraction of contribution vs. year ( in model)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sources!$A$36</c:f>
              <c:strCache>
                <c:ptCount val="1"/>
                <c:pt idx="0">
                  <c:v>transportation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sources!$C$35:$R$35</c:f>
              <c:numCache>
                <c:formatCode>General</c:formatCode>
                <c:ptCount val="16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2040</c:v>
                </c:pt>
                <c:pt idx="10">
                  <c:v>2050</c:v>
                </c:pt>
                <c:pt idx="11">
                  <c:v>2060</c:v>
                </c:pt>
                <c:pt idx="12">
                  <c:v>2070</c:v>
                </c:pt>
                <c:pt idx="13">
                  <c:v>2080</c:v>
                </c:pt>
                <c:pt idx="14">
                  <c:v>2090</c:v>
                </c:pt>
                <c:pt idx="15">
                  <c:v>2100</c:v>
                </c:pt>
              </c:numCache>
            </c:numRef>
          </c:cat>
          <c:val>
            <c:numRef>
              <c:f>sources!$B$36:$R$36</c:f>
              <c:numCache>
                <c:formatCode>0%</c:formatCode>
                <c:ptCount val="17"/>
                <c:pt idx="1">
                  <c:v>5.9887429913110038E-2</c:v>
                </c:pt>
                <c:pt idx="2">
                  <c:v>6.6586584870420365E-2</c:v>
                </c:pt>
                <c:pt idx="3">
                  <c:v>8.8123389720750192E-2</c:v>
                </c:pt>
                <c:pt idx="4">
                  <c:v>0.12724604110174723</c:v>
                </c:pt>
                <c:pt idx="5">
                  <c:v>0.11508344762684596</c:v>
                </c:pt>
                <c:pt idx="6">
                  <c:v>0.14011120057047846</c:v>
                </c:pt>
                <c:pt idx="7">
                  <c:v>0.15720529813287096</c:v>
                </c:pt>
                <c:pt idx="8">
                  <c:v>0.1968677960538191</c:v>
                </c:pt>
                <c:pt idx="9">
                  <c:v>0.22528753252779929</c:v>
                </c:pt>
                <c:pt idx="10">
                  <c:v>0.24665141762315781</c:v>
                </c:pt>
                <c:pt idx="11">
                  <c:v>0.26329694813806737</c:v>
                </c:pt>
                <c:pt idx="12">
                  <c:v>0.24686893976993188</c:v>
                </c:pt>
                <c:pt idx="13">
                  <c:v>0.23237053727117868</c:v>
                </c:pt>
                <c:pt idx="14">
                  <c:v>0.21948062704381083</c:v>
                </c:pt>
                <c:pt idx="15">
                  <c:v>0.20794560128610931</c:v>
                </c:pt>
                <c:pt idx="16">
                  <c:v>0.19756250456539953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D5-425E-A8BA-F4E56E1D0815}"/>
            </c:ext>
          </c:extLst>
        </c:ser>
        <c:ser>
          <c:idx val="2"/>
          <c:order val="2"/>
          <c:tx>
            <c:strRef>
              <c:f>sources!$A$37</c:f>
              <c:strCache>
                <c:ptCount val="1"/>
                <c:pt idx="0">
                  <c:v>heat, electricity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sources!$C$35:$R$35</c:f>
              <c:numCache>
                <c:formatCode>General</c:formatCode>
                <c:ptCount val="16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2040</c:v>
                </c:pt>
                <c:pt idx="10">
                  <c:v>2050</c:v>
                </c:pt>
                <c:pt idx="11">
                  <c:v>2060</c:v>
                </c:pt>
                <c:pt idx="12">
                  <c:v>2070</c:v>
                </c:pt>
                <c:pt idx="13">
                  <c:v>2080</c:v>
                </c:pt>
                <c:pt idx="14">
                  <c:v>2090</c:v>
                </c:pt>
                <c:pt idx="15">
                  <c:v>2100</c:v>
                </c:pt>
              </c:numCache>
            </c:numRef>
          </c:cat>
          <c:val>
            <c:numRef>
              <c:f>sources!$B$37:$R$37</c:f>
              <c:numCache>
                <c:formatCode>0%</c:formatCode>
                <c:ptCount val="17"/>
                <c:pt idx="1">
                  <c:v>0.94011257008688986</c:v>
                </c:pt>
                <c:pt idx="2">
                  <c:v>0.93341341512957954</c:v>
                </c:pt>
                <c:pt idx="3">
                  <c:v>0.91187661027924982</c:v>
                </c:pt>
                <c:pt idx="4">
                  <c:v>0.8727539588982528</c:v>
                </c:pt>
                <c:pt idx="5">
                  <c:v>0.88491655237315414</c:v>
                </c:pt>
                <c:pt idx="6">
                  <c:v>0.85988879942952157</c:v>
                </c:pt>
                <c:pt idx="7">
                  <c:v>0.84279470186712901</c:v>
                </c:pt>
                <c:pt idx="8">
                  <c:v>0.8031322039461809</c:v>
                </c:pt>
                <c:pt idx="9">
                  <c:v>0.77471246747220079</c:v>
                </c:pt>
                <c:pt idx="10">
                  <c:v>0.75334858237684221</c:v>
                </c:pt>
                <c:pt idx="11">
                  <c:v>0.73670305186193263</c:v>
                </c:pt>
                <c:pt idx="12">
                  <c:v>0.75313106023006815</c:v>
                </c:pt>
                <c:pt idx="13">
                  <c:v>0.76762946272882127</c:v>
                </c:pt>
                <c:pt idx="14">
                  <c:v>0.78051937295618923</c:v>
                </c:pt>
                <c:pt idx="15">
                  <c:v>0.79205439871389072</c:v>
                </c:pt>
                <c:pt idx="16">
                  <c:v>0.80243749543460052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D5-425E-A8BA-F4E56E1D08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1348680"/>
        <c:axId val="52134999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sources!$A$35</c15:sqref>
                        </c15:formulaRef>
                      </c:ext>
                    </c:extLst>
                    <c:strCache>
                      <c:ptCount val="1"/>
                      <c:pt idx="0">
                        <c:v>Fractions in a given year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sources!$C$35:$R$35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1950</c:v>
                      </c:pt>
                      <c:pt idx="1">
                        <c:v>1960</c:v>
                      </c:pt>
                      <c:pt idx="2">
                        <c:v>1970</c:v>
                      </c:pt>
                      <c:pt idx="3">
                        <c:v>1980</c:v>
                      </c:pt>
                      <c:pt idx="4">
                        <c:v>1990</c:v>
                      </c:pt>
                      <c:pt idx="5">
                        <c:v>2000</c:v>
                      </c:pt>
                      <c:pt idx="6">
                        <c:v>2010</c:v>
                      </c:pt>
                      <c:pt idx="7">
                        <c:v>2020</c:v>
                      </c:pt>
                      <c:pt idx="8">
                        <c:v>2030</c:v>
                      </c:pt>
                      <c:pt idx="9">
                        <c:v>2040</c:v>
                      </c:pt>
                      <c:pt idx="10">
                        <c:v>2050</c:v>
                      </c:pt>
                      <c:pt idx="11">
                        <c:v>2060</c:v>
                      </c:pt>
                      <c:pt idx="12">
                        <c:v>2070</c:v>
                      </c:pt>
                      <c:pt idx="13">
                        <c:v>2080</c:v>
                      </c:pt>
                      <c:pt idx="14">
                        <c:v>2090</c:v>
                      </c:pt>
                      <c:pt idx="15">
                        <c:v>2100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sources!$B$35:$R$35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1">
                        <c:v>1950</c:v>
                      </c:pt>
                      <c:pt idx="2">
                        <c:v>1960</c:v>
                      </c:pt>
                      <c:pt idx="3">
                        <c:v>1970</c:v>
                      </c:pt>
                      <c:pt idx="4">
                        <c:v>1980</c:v>
                      </c:pt>
                      <c:pt idx="5">
                        <c:v>1990</c:v>
                      </c:pt>
                      <c:pt idx="6">
                        <c:v>2000</c:v>
                      </c:pt>
                      <c:pt idx="7">
                        <c:v>2010</c:v>
                      </c:pt>
                      <c:pt idx="8">
                        <c:v>2020</c:v>
                      </c:pt>
                      <c:pt idx="9">
                        <c:v>2030</c:v>
                      </c:pt>
                      <c:pt idx="10">
                        <c:v>2040</c:v>
                      </c:pt>
                      <c:pt idx="11">
                        <c:v>2050</c:v>
                      </c:pt>
                      <c:pt idx="12">
                        <c:v>2060</c:v>
                      </c:pt>
                      <c:pt idx="13">
                        <c:v>2070</c:v>
                      </c:pt>
                      <c:pt idx="14">
                        <c:v>2080</c:v>
                      </c:pt>
                      <c:pt idx="15">
                        <c:v>2090</c:v>
                      </c:pt>
                      <c:pt idx="16">
                        <c:v>2100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2CD5-425E-A8BA-F4E56E1D0815}"/>
                  </c:ext>
                </c:extLst>
              </c15:ser>
            </c15:filteredLineSeries>
          </c:ext>
        </c:extLst>
      </c:lineChart>
      <c:catAx>
        <c:axId val="521348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349992"/>
        <c:crosses val="autoZero"/>
        <c:auto val="1"/>
        <c:lblAlgn val="ctr"/>
        <c:lblOffset val="100"/>
        <c:noMultiLvlLbl val="0"/>
      </c:catAx>
      <c:valAx>
        <c:axId val="521349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348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105161854768151"/>
          <c:y val="0.41724482356372122"/>
          <c:w val="0.4734106592450355"/>
          <c:h val="5.78264451147400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# minutes running in garage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5"/>
          <c:order val="15"/>
          <c:tx>
            <c:strRef>
              <c:f>[carbon_garage_planet_03.xlsx]sources85!$A$31</c:f>
              <c:strCache>
                <c:ptCount val="1"/>
                <c:pt idx="0">
                  <c:v>Total integral 8.5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numRef>
              <c:f>[carbon_garage_planet_03.xlsx]sources!$C$3:$R$3</c:f>
              <c:numCache>
                <c:formatCode>General</c:formatCode>
                <c:ptCount val="16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2040</c:v>
                </c:pt>
                <c:pt idx="10">
                  <c:v>2050</c:v>
                </c:pt>
                <c:pt idx="11">
                  <c:v>2060</c:v>
                </c:pt>
                <c:pt idx="12">
                  <c:v>2070</c:v>
                </c:pt>
                <c:pt idx="13">
                  <c:v>2080</c:v>
                </c:pt>
                <c:pt idx="14">
                  <c:v>2090</c:v>
                </c:pt>
                <c:pt idx="15">
                  <c:v>2100</c:v>
                </c:pt>
              </c:numCache>
              <c:extLst xmlns:c15="http://schemas.microsoft.com/office/drawing/2012/chart"/>
            </c:numRef>
          </c:cat>
          <c:val>
            <c:numRef>
              <c:f>[carbon_garage_planet_03.xlsx]sources85!$C$31:$R$31</c:f>
              <c:numCache>
                <c:formatCode>0.00E+00</c:formatCode>
                <c:ptCount val="16"/>
                <c:pt idx="0">
                  <c:v>0</c:v>
                </c:pt>
                <c:pt idx="1">
                  <c:v>1.6593071765792961E-2</c:v>
                </c:pt>
                <c:pt idx="2">
                  <c:v>4.6983096894811671E-2</c:v>
                </c:pt>
                <c:pt idx="3">
                  <c:v>9.3113909147199136E-2</c:v>
                </c:pt>
                <c:pt idx="4">
                  <c:v>0.15700907651042298</c:v>
                </c:pt>
                <c:pt idx="5">
                  <c:v>0.23550677400406506</c:v>
                </c:pt>
                <c:pt idx="6">
                  <c:v>0.3322205158914604</c:v>
                </c:pt>
                <c:pt idx="7">
                  <c:v>0.44715030217260898</c:v>
                </c:pt>
                <c:pt idx="8">
                  <c:v>0.58481302567667959</c:v>
                </c:pt>
                <c:pt idx="9">
                  <c:v>0.74520868640367222</c:v>
                </c:pt>
                <c:pt idx="10">
                  <c:v>0.92833728435358687</c:v>
                </c:pt>
                <c:pt idx="11">
                  <c:v>1.1341988195264237</c:v>
                </c:pt>
                <c:pt idx="12">
                  <c:v>1.3537595062638448</c:v>
                </c:pt>
                <c:pt idx="13">
                  <c:v>1.5870193445658505</c:v>
                </c:pt>
                <c:pt idx="14">
                  <c:v>1.8339783344324405</c:v>
                </c:pt>
                <c:pt idx="15">
                  <c:v>2.0946364758636151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BBD1-4C00-A874-738D9FCDA5A5}"/>
            </c:ext>
          </c:extLst>
        </c:ser>
        <c:ser>
          <c:idx val="16"/>
          <c:order val="16"/>
          <c:tx>
            <c:strRef>
              <c:f>[carbon_garage_planet_03.xlsx]sources!$A$31</c:f>
              <c:strCache>
                <c:ptCount val="1"/>
                <c:pt idx="0">
                  <c:v>Total integral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  <a:lumOff val="20000"/>
                </a:schemeClr>
              </a:solidFill>
              <a:ln w="9525">
                <a:solidFill>
                  <a:schemeClr val="accent5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numRef>
              <c:f>[carbon_garage_planet_03.xlsx]sources!$C$3:$R$3</c:f>
              <c:numCache>
                <c:formatCode>General</c:formatCode>
                <c:ptCount val="16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2040</c:v>
                </c:pt>
                <c:pt idx="10">
                  <c:v>2050</c:v>
                </c:pt>
                <c:pt idx="11">
                  <c:v>2060</c:v>
                </c:pt>
                <c:pt idx="12">
                  <c:v>2070</c:v>
                </c:pt>
                <c:pt idx="13">
                  <c:v>2080</c:v>
                </c:pt>
                <c:pt idx="14">
                  <c:v>2090</c:v>
                </c:pt>
                <c:pt idx="15">
                  <c:v>2100</c:v>
                </c:pt>
              </c:numCache>
              <c:extLst xmlns:c15="http://schemas.microsoft.com/office/drawing/2012/chart"/>
            </c:numRef>
          </c:cat>
          <c:val>
            <c:numRef>
              <c:f>[carbon_garage_planet_03.xlsx]sources!$C$31:$R$31</c:f>
              <c:numCache>
                <c:formatCode>0.00E+00</c:formatCode>
                <c:ptCount val="16"/>
                <c:pt idx="0">
                  <c:v>0</c:v>
                </c:pt>
                <c:pt idx="1">
                  <c:v>1.4100789174093327E-2</c:v>
                </c:pt>
                <c:pt idx="2">
                  <c:v>3.9926226645116795E-2</c:v>
                </c:pt>
                <c:pt idx="3">
                  <c:v>7.9128181966106839E-2</c:v>
                </c:pt>
                <c:pt idx="4">
                  <c:v>0.13342628282104349</c:v>
                </c:pt>
                <c:pt idx="5">
                  <c:v>0.20013361095370794</c:v>
                </c:pt>
                <c:pt idx="6">
                  <c:v>0.28232093008549314</c:v>
                </c:pt>
                <c:pt idx="7">
                  <c:v>0.37998824021639904</c:v>
                </c:pt>
                <c:pt idx="8">
                  <c:v>0.49697399599816683</c:v>
                </c:pt>
                <c:pt idx="9">
                  <c:v>0.6332781974307965</c:v>
                </c:pt>
                <c:pt idx="10">
                  <c:v>0.78890084451428799</c:v>
                </c:pt>
                <c:pt idx="11">
                  <c:v>0.96384193724864142</c:v>
                </c:pt>
                <c:pt idx="12">
                  <c:v>1.1504245663303745</c:v>
                </c:pt>
                <c:pt idx="13">
                  <c:v>1.3486487317594871</c:v>
                </c:pt>
                <c:pt idx="14">
                  <c:v>1.5585144335359793</c:v>
                </c:pt>
                <c:pt idx="15">
                  <c:v>1.7800216716598509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D1-4C00-A874-738D9FCDA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3132168"/>
        <c:axId val="39313085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[carbon_garage_planet_03.xlsx]sources!$A$5</c15:sqref>
                        </c15:formulaRef>
                      </c:ext>
                    </c:extLst>
                    <c:strCache>
                      <c:ptCount val="1"/>
                      <c:pt idx="0">
                        <c:v>#cars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[carbon_garage_planet_03.xlsx]sources!$C$3:$R$3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1950</c:v>
                      </c:pt>
                      <c:pt idx="1">
                        <c:v>1960</c:v>
                      </c:pt>
                      <c:pt idx="2">
                        <c:v>1970</c:v>
                      </c:pt>
                      <c:pt idx="3">
                        <c:v>1980</c:v>
                      </c:pt>
                      <c:pt idx="4">
                        <c:v>1990</c:v>
                      </c:pt>
                      <c:pt idx="5">
                        <c:v>2000</c:v>
                      </c:pt>
                      <c:pt idx="6">
                        <c:v>2010</c:v>
                      </c:pt>
                      <c:pt idx="7">
                        <c:v>2020</c:v>
                      </c:pt>
                      <c:pt idx="8">
                        <c:v>2030</c:v>
                      </c:pt>
                      <c:pt idx="9">
                        <c:v>2040</c:v>
                      </c:pt>
                      <c:pt idx="10">
                        <c:v>2050</c:v>
                      </c:pt>
                      <c:pt idx="11">
                        <c:v>2060</c:v>
                      </c:pt>
                      <c:pt idx="12">
                        <c:v>2070</c:v>
                      </c:pt>
                      <c:pt idx="13">
                        <c:v>2080</c:v>
                      </c:pt>
                      <c:pt idx="14">
                        <c:v>2090</c:v>
                      </c:pt>
                      <c:pt idx="15">
                        <c:v>2100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[carbon_garage_planet_03.xlsx]sources!$C$5:$R$5</c15:sqref>
                        </c15:formulaRef>
                      </c:ext>
                    </c:extLst>
                    <c:numCache>
                      <c:formatCode>0.00E+00</c:formatCode>
                      <c:ptCount val="16"/>
                      <c:pt idx="0">
                        <c:v>55000000</c:v>
                      </c:pt>
                      <c:pt idx="1">
                        <c:v>112000000</c:v>
                      </c:pt>
                      <c:pt idx="2">
                        <c:v>225000000</c:v>
                      </c:pt>
                      <c:pt idx="3">
                        <c:v>450000000</c:v>
                      </c:pt>
                      <c:pt idx="4">
                        <c:v>500000000</c:v>
                      </c:pt>
                      <c:pt idx="5">
                        <c:v>750000000</c:v>
                      </c:pt>
                      <c:pt idx="6">
                        <c:v>1000000000</c:v>
                      </c:pt>
                      <c:pt idx="7">
                        <c:v>1500000000</c:v>
                      </c:pt>
                      <c:pt idx="8">
                        <c:v>2000000000</c:v>
                      </c:pt>
                      <c:pt idx="9">
                        <c:v>2500000000</c:v>
                      </c:pt>
                      <c:pt idx="10">
                        <c:v>3000000000</c:v>
                      </c:pt>
                      <c:pt idx="11">
                        <c:v>3000000000</c:v>
                      </c:pt>
                      <c:pt idx="12">
                        <c:v>3000000000</c:v>
                      </c:pt>
                      <c:pt idx="13">
                        <c:v>3000000000</c:v>
                      </c:pt>
                      <c:pt idx="14">
                        <c:v>3000000000</c:v>
                      </c:pt>
                      <c:pt idx="15">
                        <c:v>3000000000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BBD1-4C00-A874-738D9FCDA5A5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[carbon_garage_planet_03.xlsx]sources!$A$6</c15:sqref>
                        </c15:formulaRef>
                      </c:ext>
                    </c:extLst>
                    <c:strCache>
                      <c:ptCount val="1"/>
                      <c:pt idx="0">
                        <c:v>#commercial cars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[carbon_garage_planet_03.xlsx]sources!$C$3:$R$3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1950</c:v>
                      </c:pt>
                      <c:pt idx="1">
                        <c:v>1960</c:v>
                      </c:pt>
                      <c:pt idx="2">
                        <c:v>1970</c:v>
                      </c:pt>
                      <c:pt idx="3">
                        <c:v>1980</c:v>
                      </c:pt>
                      <c:pt idx="4">
                        <c:v>1990</c:v>
                      </c:pt>
                      <c:pt idx="5">
                        <c:v>2000</c:v>
                      </c:pt>
                      <c:pt idx="6">
                        <c:v>2010</c:v>
                      </c:pt>
                      <c:pt idx="7">
                        <c:v>2020</c:v>
                      </c:pt>
                      <c:pt idx="8">
                        <c:v>2030</c:v>
                      </c:pt>
                      <c:pt idx="9">
                        <c:v>2040</c:v>
                      </c:pt>
                      <c:pt idx="10">
                        <c:v>2050</c:v>
                      </c:pt>
                      <c:pt idx="11">
                        <c:v>2060</c:v>
                      </c:pt>
                      <c:pt idx="12">
                        <c:v>2070</c:v>
                      </c:pt>
                      <c:pt idx="13">
                        <c:v>2080</c:v>
                      </c:pt>
                      <c:pt idx="14">
                        <c:v>2090</c:v>
                      </c:pt>
                      <c:pt idx="15">
                        <c:v>2100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[carbon_garage_planet_03.xlsx]sources!$C$6:$R$6</c15:sqref>
                        </c15:formulaRef>
                      </c:ext>
                    </c:extLst>
                    <c:numCache>
                      <c:formatCode>0.00E+00</c:formatCode>
                      <c:ptCount val="16"/>
                      <c:pt idx="0">
                        <c:v>20350000</c:v>
                      </c:pt>
                      <c:pt idx="1">
                        <c:v>41440000</c:v>
                      </c:pt>
                      <c:pt idx="2">
                        <c:v>83250000</c:v>
                      </c:pt>
                      <c:pt idx="3">
                        <c:v>166500000</c:v>
                      </c:pt>
                      <c:pt idx="4">
                        <c:v>185000000</c:v>
                      </c:pt>
                      <c:pt idx="5">
                        <c:v>277500000</c:v>
                      </c:pt>
                      <c:pt idx="6">
                        <c:v>370000000</c:v>
                      </c:pt>
                      <c:pt idx="7">
                        <c:v>555000000</c:v>
                      </c:pt>
                      <c:pt idx="8">
                        <c:v>740000000</c:v>
                      </c:pt>
                      <c:pt idx="9">
                        <c:v>925000000</c:v>
                      </c:pt>
                      <c:pt idx="10">
                        <c:v>1110000000</c:v>
                      </c:pt>
                      <c:pt idx="11">
                        <c:v>1110000000</c:v>
                      </c:pt>
                      <c:pt idx="12">
                        <c:v>1110000000</c:v>
                      </c:pt>
                      <c:pt idx="13">
                        <c:v>1110000000</c:v>
                      </c:pt>
                      <c:pt idx="14">
                        <c:v>1110000000</c:v>
                      </c:pt>
                      <c:pt idx="15">
                        <c:v>1110000000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BBD1-4C00-A874-738D9FCDA5A5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[carbon_garage_planet_03.xlsx]sources!$A$7</c15:sqref>
                        </c15:formulaRef>
                      </c:ext>
                    </c:extLst>
                    <c:strCache>
                      <c:ptCount val="1"/>
                      <c:pt idx="0">
                        <c:v>#semi trucks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[carbon_garage_planet_03.xlsx]sources!$C$3:$R$3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1950</c:v>
                      </c:pt>
                      <c:pt idx="1">
                        <c:v>1960</c:v>
                      </c:pt>
                      <c:pt idx="2">
                        <c:v>1970</c:v>
                      </c:pt>
                      <c:pt idx="3">
                        <c:v>1980</c:v>
                      </c:pt>
                      <c:pt idx="4">
                        <c:v>1990</c:v>
                      </c:pt>
                      <c:pt idx="5">
                        <c:v>2000</c:v>
                      </c:pt>
                      <c:pt idx="6">
                        <c:v>2010</c:v>
                      </c:pt>
                      <c:pt idx="7">
                        <c:v>2020</c:v>
                      </c:pt>
                      <c:pt idx="8">
                        <c:v>2030</c:v>
                      </c:pt>
                      <c:pt idx="9">
                        <c:v>2040</c:v>
                      </c:pt>
                      <c:pt idx="10">
                        <c:v>2050</c:v>
                      </c:pt>
                      <c:pt idx="11">
                        <c:v>2060</c:v>
                      </c:pt>
                      <c:pt idx="12">
                        <c:v>2070</c:v>
                      </c:pt>
                      <c:pt idx="13">
                        <c:v>2080</c:v>
                      </c:pt>
                      <c:pt idx="14">
                        <c:v>2090</c:v>
                      </c:pt>
                      <c:pt idx="15">
                        <c:v>2100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[carbon_garage_planet_03.xlsx]sources!$C$7:$R$7</c15:sqref>
                        </c15:formulaRef>
                      </c:ext>
                    </c:extLst>
                    <c:numCache>
                      <c:formatCode>0.00E+00</c:formatCode>
                      <c:ptCount val="16"/>
                      <c:pt idx="0">
                        <c:v>1100000</c:v>
                      </c:pt>
                      <c:pt idx="1">
                        <c:v>2240000</c:v>
                      </c:pt>
                      <c:pt idx="2">
                        <c:v>4500000</c:v>
                      </c:pt>
                      <c:pt idx="3">
                        <c:v>9000000</c:v>
                      </c:pt>
                      <c:pt idx="4">
                        <c:v>10000000</c:v>
                      </c:pt>
                      <c:pt idx="5">
                        <c:v>15000000</c:v>
                      </c:pt>
                      <c:pt idx="6">
                        <c:v>20000000</c:v>
                      </c:pt>
                      <c:pt idx="7">
                        <c:v>30000000</c:v>
                      </c:pt>
                      <c:pt idx="8">
                        <c:v>40000000</c:v>
                      </c:pt>
                      <c:pt idx="9">
                        <c:v>50000000</c:v>
                      </c:pt>
                      <c:pt idx="10">
                        <c:v>60000000</c:v>
                      </c:pt>
                      <c:pt idx="11">
                        <c:v>60000000</c:v>
                      </c:pt>
                      <c:pt idx="12">
                        <c:v>60000000</c:v>
                      </c:pt>
                      <c:pt idx="13">
                        <c:v>60000000</c:v>
                      </c:pt>
                      <c:pt idx="14">
                        <c:v>60000000</c:v>
                      </c:pt>
                      <c:pt idx="15">
                        <c:v>60000000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BD1-4C00-A874-738D9FCDA5A5}"/>
                  </c:ext>
                </c:extLst>
              </c15:ser>
            </c15:filteredLineSeries>
            <c15:filteredLineSeries>
              <c15:ser>
                <c:idx val="3"/>
                <c:order val="3"/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[carbon_garage_planet_03.xlsx]sources!$C$3:$R$3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1950</c:v>
                      </c:pt>
                      <c:pt idx="1">
                        <c:v>1960</c:v>
                      </c:pt>
                      <c:pt idx="2">
                        <c:v>1970</c:v>
                      </c:pt>
                      <c:pt idx="3">
                        <c:v>1980</c:v>
                      </c:pt>
                      <c:pt idx="4">
                        <c:v>1990</c:v>
                      </c:pt>
                      <c:pt idx="5">
                        <c:v>2000</c:v>
                      </c:pt>
                      <c:pt idx="6">
                        <c:v>2010</c:v>
                      </c:pt>
                      <c:pt idx="7">
                        <c:v>2020</c:v>
                      </c:pt>
                      <c:pt idx="8">
                        <c:v>2030</c:v>
                      </c:pt>
                      <c:pt idx="9">
                        <c:v>2040</c:v>
                      </c:pt>
                      <c:pt idx="10">
                        <c:v>2050</c:v>
                      </c:pt>
                      <c:pt idx="11">
                        <c:v>2060</c:v>
                      </c:pt>
                      <c:pt idx="12">
                        <c:v>2070</c:v>
                      </c:pt>
                      <c:pt idx="13">
                        <c:v>2080</c:v>
                      </c:pt>
                      <c:pt idx="14">
                        <c:v>2090</c:v>
                      </c:pt>
                      <c:pt idx="15">
                        <c:v>2100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[carbon_garage_planet_03.xlsx]sources!$E$3:$E$31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1970</c:v>
                      </c:pt>
                      <c:pt idx="2" formatCode="0.00E+00">
                        <c:v>225000000</c:v>
                      </c:pt>
                      <c:pt idx="3" formatCode="0.00E+00">
                        <c:v>83250000</c:v>
                      </c:pt>
                      <c:pt idx="4" formatCode="0.00E+00">
                        <c:v>4500000</c:v>
                      </c:pt>
                      <c:pt idx="8" formatCode="0.00E+00">
                        <c:v>8505000000000</c:v>
                      </c:pt>
                      <c:pt idx="9" formatCode="0.00E+00">
                        <c:v>11388600000000</c:v>
                      </c:pt>
                      <c:pt idx="10" formatCode="0.00E+00">
                        <c:v>500850000000</c:v>
                      </c:pt>
                      <c:pt idx="13" formatCode="0.00E+00">
                        <c:v>28350000000000</c:v>
                      </c:pt>
                      <c:pt idx="14" formatCode="0.00E+00">
                        <c:v>37962000000000</c:v>
                      </c:pt>
                      <c:pt idx="15" formatCode="0.00E+00">
                        <c:v>6956250000000.001</c:v>
                      </c:pt>
                      <c:pt idx="16" formatCode="0.00E+00">
                        <c:v>758159708368102.88</c:v>
                      </c:pt>
                      <c:pt idx="18" formatCode="0.00E+00">
                        <c:v>831427958368102.88</c:v>
                      </c:pt>
                      <c:pt idx="20" formatCode="0.00E+00">
                        <c:v>7.8403910641980084E-3</c:v>
                      </c:pt>
                      <c:pt idx="22" formatCode="0.00E+00">
                        <c:v>0.5</c:v>
                      </c:pt>
                      <c:pt idx="23" formatCode="0.00E+00">
                        <c:v>3.9201955320990042E-3</c:v>
                      </c:pt>
                      <c:pt idx="25" formatCode="0.00E+00">
                        <c:v>2.5640877073630935E-3</c:v>
                      </c:pt>
                      <c:pt idx="26" formatCode="0.00E+00">
                        <c:v>3.7362138937753697E-2</c:v>
                      </c:pt>
                      <c:pt idx="28" formatCode="0.00E+00">
                        <c:v>3.9926226645116795E-2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BD1-4C00-A874-738D9FCDA5A5}"/>
                  </c:ext>
                </c:extLst>
              </c15:ser>
            </c15:filteredLineSeries>
            <c15:filteredLineSeries>
              <c15:ser>
                <c:idx val="4"/>
                <c:order val="4"/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[carbon_garage_planet_03.xlsx]sources!$C$3:$R$3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1950</c:v>
                      </c:pt>
                      <c:pt idx="1">
                        <c:v>1960</c:v>
                      </c:pt>
                      <c:pt idx="2">
                        <c:v>1970</c:v>
                      </c:pt>
                      <c:pt idx="3">
                        <c:v>1980</c:v>
                      </c:pt>
                      <c:pt idx="4">
                        <c:v>1990</c:v>
                      </c:pt>
                      <c:pt idx="5">
                        <c:v>2000</c:v>
                      </c:pt>
                      <c:pt idx="6">
                        <c:v>2010</c:v>
                      </c:pt>
                      <c:pt idx="7">
                        <c:v>2020</c:v>
                      </c:pt>
                      <c:pt idx="8">
                        <c:v>2030</c:v>
                      </c:pt>
                      <c:pt idx="9">
                        <c:v>2040</c:v>
                      </c:pt>
                      <c:pt idx="10">
                        <c:v>2050</c:v>
                      </c:pt>
                      <c:pt idx="11">
                        <c:v>2060</c:v>
                      </c:pt>
                      <c:pt idx="12">
                        <c:v>2070</c:v>
                      </c:pt>
                      <c:pt idx="13">
                        <c:v>2080</c:v>
                      </c:pt>
                      <c:pt idx="14">
                        <c:v>2090</c:v>
                      </c:pt>
                      <c:pt idx="15">
                        <c:v>2100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[carbon_garage_planet_03.xlsx]sources!$F$3:$F$31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1980</c:v>
                      </c:pt>
                      <c:pt idx="2" formatCode="0.00E+00">
                        <c:v>450000000</c:v>
                      </c:pt>
                      <c:pt idx="3" formatCode="0.00E+00">
                        <c:v>166500000</c:v>
                      </c:pt>
                      <c:pt idx="4" formatCode="0.00E+00">
                        <c:v>9000000</c:v>
                      </c:pt>
                      <c:pt idx="8" formatCode="0.00E+00">
                        <c:v>17010000000000</c:v>
                      </c:pt>
                      <c:pt idx="9" formatCode="0.00E+00">
                        <c:v>22777200000000</c:v>
                      </c:pt>
                      <c:pt idx="10" formatCode="0.00E+00">
                        <c:v>1001700000000</c:v>
                      </c:pt>
                      <c:pt idx="13" formatCode="0.00E+00">
                        <c:v>56700000000000</c:v>
                      </c:pt>
                      <c:pt idx="14" formatCode="0.00E+00">
                        <c:v>75924000000000</c:v>
                      </c:pt>
                      <c:pt idx="15" formatCode="0.00E+00">
                        <c:v>13912500000000.002</c:v>
                      </c:pt>
                      <c:pt idx="16" formatCode="0.00E+00">
                        <c:v>1005063178317912.8</c:v>
                      </c:pt>
                      <c:pt idx="18" formatCode="0.00E+00">
                        <c:v>1151599678317912.8</c:v>
                      </c:pt>
                      <c:pt idx="20" formatCode="0.00E+00">
                        <c:v>1.0859620170987329E-2</c:v>
                      </c:pt>
                      <c:pt idx="22" formatCode="0.00E+00">
                        <c:v>0.5</c:v>
                      </c:pt>
                      <c:pt idx="23" formatCode="0.00E+00">
                        <c:v>5.4298100854936644E-3</c:v>
                      </c:pt>
                      <c:pt idx="25" formatCode="0.00E+00">
                        <c:v>6.0186968939301352E-3</c:v>
                      </c:pt>
                      <c:pt idx="26" formatCode="0.00E+00">
                        <c:v>7.3109485072176697E-2</c:v>
                      </c:pt>
                      <c:pt idx="28" formatCode="0.00E+00">
                        <c:v>7.9128181966106839E-2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BBD1-4C00-A874-738D9FCDA5A5}"/>
                  </c:ext>
                </c:extLst>
              </c15:ser>
            </c15:filteredLineSeries>
            <c15:filteredLineSeries>
              <c15:ser>
                <c:idx val="5"/>
                <c:order val="5"/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[carbon_garage_planet_03.xlsx]sources!$C$3:$R$3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1950</c:v>
                      </c:pt>
                      <c:pt idx="1">
                        <c:v>1960</c:v>
                      </c:pt>
                      <c:pt idx="2">
                        <c:v>1970</c:v>
                      </c:pt>
                      <c:pt idx="3">
                        <c:v>1980</c:v>
                      </c:pt>
                      <c:pt idx="4">
                        <c:v>1990</c:v>
                      </c:pt>
                      <c:pt idx="5">
                        <c:v>2000</c:v>
                      </c:pt>
                      <c:pt idx="6">
                        <c:v>2010</c:v>
                      </c:pt>
                      <c:pt idx="7">
                        <c:v>2020</c:v>
                      </c:pt>
                      <c:pt idx="8">
                        <c:v>2030</c:v>
                      </c:pt>
                      <c:pt idx="9">
                        <c:v>2040</c:v>
                      </c:pt>
                      <c:pt idx="10">
                        <c:v>2050</c:v>
                      </c:pt>
                      <c:pt idx="11">
                        <c:v>2060</c:v>
                      </c:pt>
                      <c:pt idx="12">
                        <c:v>2070</c:v>
                      </c:pt>
                      <c:pt idx="13">
                        <c:v>2080</c:v>
                      </c:pt>
                      <c:pt idx="14">
                        <c:v>2090</c:v>
                      </c:pt>
                      <c:pt idx="15">
                        <c:v>2100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[carbon_garage_planet_03.xlsx]sources!$G$3:$G$31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1990</c:v>
                      </c:pt>
                      <c:pt idx="2" formatCode="0.00E+00">
                        <c:v>500000000</c:v>
                      </c:pt>
                      <c:pt idx="3" formatCode="0.00E+00">
                        <c:v>185000000</c:v>
                      </c:pt>
                      <c:pt idx="4" formatCode="0.00E+00">
                        <c:v>10000000</c:v>
                      </c:pt>
                      <c:pt idx="8" formatCode="0.00E+00">
                        <c:v>18900000000000</c:v>
                      </c:pt>
                      <c:pt idx="9" formatCode="0.00E+00">
                        <c:v>25308000000000</c:v>
                      </c:pt>
                      <c:pt idx="10" formatCode="0.00E+00">
                        <c:v>1113000000000</c:v>
                      </c:pt>
                      <c:pt idx="13" formatCode="0.00E+00">
                        <c:v>63000000000000</c:v>
                      </c:pt>
                      <c:pt idx="14" formatCode="0.00E+00">
                        <c:v>84360000000000</c:v>
                      </c:pt>
                      <c:pt idx="15" formatCode="0.00E+00">
                        <c:v>15458333333333.334</c:v>
                      </c:pt>
                      <c:pt idx="16" formatCode="0.00E+00">
                        <c:v>1251966648267722.8</c:v>
                      </c:pt>
                      <c:pt idx="18" formatCode="0.00E+00">
                        <c:v>1414784981601056</c:v>
                      </c:pt>
                      <c:pt idx="20" formatCode="0.00E+00">
                        <c:v>1.334146562653289E-2</c:v>
                      </c:pt>
                      <c:pt idx="22" formatCode="0.00E+00">
                        <c:v>0.5</c:v>
                      </c:pt>
                      <c:pt idx="23" formatCode="0.00E+00">
                        <c:v>6.670732813266445E-3</c:v>
                      </c:pt>
                      <c:pt idx="25" formatCode="0.00E+00">
                        <c:v>1.292791526706422E-2</c:v>
                      </c:pt>
                      <c:pt idx="26" formatCode="0.00E+00">
                        <c:v>0.12049836755397926</c:v>
                      </c:pt>
                      <c:pt idx="28" formatCode="0.00E+00">
                        <c:v>0.13342628282104349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BBD1-4C00-A874-738D9FCDA5A5}"/>
                  </c:ext>
                </c:extLst>
              </c15:ser>
            </c15:filteredLineSeries>
            <c15:filteredLineSeries>
              <c15:ser>
                <c:idx val="6"/>
                <c:order val="6"/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[carbon_garage_planet_03.xlsx]sources!$C$3:$R$3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1950</c:v>
                      </c:pt>
                      <c:pt idx="1">
                        <c:v>1960</c:v>
                      </c:pt>
                      <c:pt idx="2">
                        <c:v>1970</c:v>
                      </c:pt>
                      <c:pt idx="3">
                        <c:v>1980</c:v>
                      </c:pt>
                      <c:pt idx="4">
                        <c:v>1990</c:v>
                      </c:pt>
                      <c:pt idx="5">
                        <c:v>2000</c:v>
                      </c:pt>
                      <c:pt idx="6">
                        <c:v>2010</c:v>
                      </c:pt>
                      <c:pt idx="7">
                        <c:v>2020</c:v>
                      </c:pt>
                      <c:pt idx="8">
                        <c:v>2030</c:v>
                      </c:pt>
                      <c:pt idx="9">
                        <c:v>2040</c:v>
                      </c:pt>
                      <c:pt idx="10">
                        <c:v>2050</c:v>
                      </c:pt>
                      <c:pt idx="11">
                        <c:v>2060</c:v>
                      </c:pt>
                      <c:pt idx="12">
                        <c:v>2070</c:v>
                      </c:pt>
                      <c:pt idx="13">
                        <c:v>2080</c:v>
                      </c:pt>
                      <c:pt idx="14">
                        <c:v>2090</c:v>
                      </c:pt>
                      <c:pt idx="15">
                        <c:v>2100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[carbon_garage_planet_03.xlsx]sources!$H$3:$H$31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2000</c:v>
                      </c:pt>
                      <c:pt idx="2" formatCode="0.00E+00">
                        <c:v>750000000</c:v>
                      </c:pt>
                      <c:pt idx="3" formatCode="0.00E+00">
                        <c:v>277500000</c:v>
                      </c:pt>
                      <c:pt idx="4" formatCode="0.00E+00">
                        <c:v>15000000</c:v>
                      </c:pt>
                      <c:pt idx="8" formatCode="0.00E+00">
                        <c:v>28350000000000</c:v>
                      </c:pt>
                      <c:pt idx="9" formatCode="0.00E+00">
                        <c:v>37962000000000</c:v>
                      </c:pt>
                      <c:pt idx="10" formatCode="0.00E+00">
                        <c:v>1669500000000</c:v>
                      </c:pt>
                      <c:pt idx="13" formatCode="0.00E+00">
                        <c:v>94500000000000</c:v>
                      </c:pt>
                      <c:pt idx="14" formatCode="0.00E+00">
                        <c:v>126540000000000</c:v>
                      </c:pt>
                      <c:pt idx="15" formatCode="0.00E+00">
                        <c:v>23187500000000.004</c:v>
                      </c:pt>
                      <c:pt idx="16" formatCode="0.00E+00">
                        <c:v>1498870118217532.8</c:v>
                      </c:pt>
                      <c:pt idx="18" formatCode="0.00E+00">
                        <c:v>1743097618217532.8</c:v>
                      </c:pt>
                      <c:pt idx="20" formatCode="0.00E+00">
                        <c:v>1.6437463826357038E-2</c:v>
                      </c:pt>
                      <c:pt idx="22" formatCode="0.00E+00">
                        <c:v>0.5</c:v>
                      </c:pt>
                      <c:pt idx="23" formatCode="0.00E+00">
                        <c:v>8.2187319131785189E-3</c:v>
                      </c:pt>
                      <c:pt idx="25" formatCode="0.00E+00">
                        <c:v>2.0604824570546534E-2</c:v>
                      </c:pt>
                      <c:pt idx="26" formatCode="0.00E+00">
                        <c:v>0.17952878638316139</c:v>
                      </c:pt>
                      <c:pt idx="28" formatCode="0.00E+00">
                        <c:v>0.20013361095370794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BBD1-4C00-A874-738D9FCDA5A5}"/>
                  </c:ext>
                </c:extLst>
              </c15:ser>
            </c15:filteredLineSeries>
            <c15:filteredLineSeries>
              <c15:ser>
                <c:idx val="7"/>
                <c:order val="7"/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[carbon_garage_planet_03.xlsx]sources!$C$3:$R$3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1950</c:v>
                      </c:pt>
                      <c:pt idx="1">
                        <c:v>1960</c:v>
                      </c:pt>
                      <c:pt idx="2">
                        <c:v>1970</c:v>
                      </c:pt>
                      <c:pt idx="3">
                        <c:v>1980</c:v>
                      </c:pt>
                      <c:pt idx="4">
                        <c:v>1990</c:v>
                      </c:pt>
                      <c:pt idx="5">
                        <c:v>2000</c:v>
                      </c:pt>
                      <c:pt idx="6">
                        <c:v>2010</c:v>
                      </c:pt>
                      <c:pt idx="7">
                        <c:v>2020</c:v>
                      </c:pt>
                      <c:pt idx="8">
                        <c:v>2030</c:v>
                      </c:pt>
                      <c:pt idx="9">
                        <c:v>2040</c:v>
                      </c:pt>
                      <c:pt idx="10">
                        <c:v>2050</c:v>
                      </c:pt>
                      <c:pt idx="11">
                        <c:v>2060</c:v>
                      </c:pt>
                      <c:pt idx="12">
                        <c:v>2070</c:v>
                      </c:pt>
                      <c:pt idx="13">
                        <c:v>2080</c:v>
                      </c:pt>
                      <c:pt idx="14">
                        <c:v>2090</c:v>
                      </c:pt>
                      <c:pt idx="15">
                        <c:v>2100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[carbon_garage_planet_03.xlsx]sources!$I$3:$I$31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2010</c:v>
                      </c:pt>
                      <c:pt idx="2" formatCode="0.00E+00">
                        <c:v>1000000000</c:v>
                      </c:pt>
                      <c:pt idx="3" formatCode="0.00E+00">
                        <c:v>370000000</c:v>
                      </c:pt>
                      <c:pt idx="4" formatCode="0.00E+00">
                        <c:v>20000000</c:v>
                      </c:pt>
                      <c:pt idx="8" formatCode="0.00E+00">
                        <c:v>37800000000000</c:v>
                      </c:pt>
                      <c:pt idx="9" formatCode="0.00E+00">
                        <c:v>50616000000000</c:v>
                      </c:pt>
                      <c:pt idx="10" formatCode="0.00E+00">
                        <c:v>2226000000000</c:v>
                      </c:pt>
                      <c:pt idx="13" formatCode="0.00E+00">
                        <c:v>126000000000000</c:v>
                      </c:pt>
                      <c:pt idx="14" formatCode="0.00E+00">
                        <c:v>168720000000000</c:v>
                      </c:pt>
                      <c:pt idx="15" formatCode="0.00E+00">
                        <c:v>30916666666666.668</c:v>
                      </c:pt>
                      <c:pt idx="16" formatCode="0.00E+00">
                        <c:v>1745773588167342.8</c:v>
                      </c:pt>
                      <c:pt idx="18" formatCode="0.00E+00">
                        <c:v>2071410254834009.5</c:v>
                      </c:pt>
                      <c:pt idx="20" formatCode="0.00E+00">
                        <c:v>1.9533462026181184E-2</c:v>
                      </c:pt>
                      <c:pt idx="22" formatCode="0.00E+00">
                        <c:v>0.5</c:v>
                      </c:pt>
                      <c:pt idx="23" formatCode="0.00E+00">
                        <c:v>9.7667310130905918E-3</c:v>
                      </c:pt>
                      <c:pt idx="25" formatCode="0.00E+00">
                        <c:v>3.2120188525770005E-2</c:v>
                      </c:pt>
                      <c:pt idx="26" formatCode="0.00E+00">
                        <c:v>0.25020074155972311</c:v>
                      </c:pt>
                      <c:pt idx="28" formatCode="0.00E+00">
                        <c:v>0.28232093008549314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BBD1-4C00-A874-738D9FCDA5A5}"/>
                  </c:ext>
                </c:extLst>
              </c15:ser>
            </c15:filteredLineSeries>
            <c15:filteredLineSeries>
              <c15:ser>
                <c:idx val="8"/>
                <c:order val="8"/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[carbon_garage_planet_03.xlsx]sources!$C$3:$R$3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1950</c:v>
                      </c:pt>
                      <c:pt idx="1">
                        <c:v>1960</c:v>
                      </c:pt>
                      <c:pt idx="2">
                        <c:v>1970</c:v>
                      </c:pt>
                      <c:pt idx="3">
                        <c:v>1980</c:v>
                      </c:pt>
                      <c:pt idx="4">
                        <c:v>1990</c:v>
                      </c:pt>
                      <c:pt idx="5">
                        <c:v>2000</c:v>
                      </c:pt>
                      <c:pt idx="6">
                        <c:v>2010</c:v>
                      </c:pt>
                      <c:pt idx="7">
                        <c:v>2020</c:v>
                      </c:pt>
                      <c:pt idx="8">
                        <c:v>2030</c:v>
                      </c:pt>
                      <c:pt idx="9">
                        <c:v>2040</c:v>
                      </c:pt>
                      <c:pt idx="10">
                        <c:v>2050</c:v>
                      </c:pt>
                      <c:pt idx="11">
                        <c:v>2060</c:v>
                      </c:pt>
                      <c:pt idx="12">
                        <c:v>2070</c:v>
                      </c:pt>
                      <c:pt idx="13">
                        <c:v>2080</c:v>
                      </c:pt>
                      <c:pt idx="14">
                        <c:v>2090</c:v>
                      </c:pt>
                      <c:pt idx="15">
                        <c:v>2100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[carbon_garage_planet_03.xlsx]sources!$J$3:$J$31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2020</c:v>
                      </c:pt>
                      <c:pt idx="2" formatCode="0.00E+00">
                        <c:v>1500000000</c:v>
                      </c:pt>
                      <c:pt idx="3" formatCode="0.00E+00">
                        <c:v>555000000</c:v>
                      </c:pt>
                      <c:pt idx="4" formatCode="0.00E+00">
                        <c:v>30000000</c:v>
                      </c:pt>
                      <c:pt idx="8" formatCode="0.00E+00">
                        <c:v>56700000000000</c:v>
                      </c:pt>
                      <c:pt idx="9" formatCode="0.00E+00">
                        <c:v>75924000000000</c:v>
                      </c:pt>
                      <c:pt idx="10" formatCode="0.00E+00">
                        <c:v>3339000000000</c:v>
                      </c:pt>
                      <c:pt idx="13" formatCode="0.00E+00">
                        <c:v>189000000000000</c:v>
                      </c:pt>
                      <c:pt idx="14" formatCode="0.00E+00">
                        <c:v>253080000000000</c:v>
                      </c:pt>
                      <c:pt idx="15" formatCode="0.00E+00">
                        <c:v>46375000000000.008</c:v>
                      </c:pt>
                      <c:pt idx="16" formatCode="0.00E+00">
                        <c:v>1992677058117152.5</c:v>
                      </c:pt>
                      <c:pt idx="18" formatCode="0.00E+00">
                        <c:v>2481132058117152.5</c:v>
                      </c:pt>
                      <c:pt idx="20" formatCode="0.00E+00">
                        <c:v>2.3397151156353557E-2</c:v>
                      </c:pt>
                      <c:pt idx="22" formatCode="0.00E+00">
                        <c:v>0.5</c:v>
                      </c:pt>
                      <c:pt idx="23" formatCode="0.00E+00">
                        <c:v>1.1698575578176778E-2</c:v>
                      </c:pt>
                      <c:pt idx="25" formatCode="0.00E+00">
                        <c:v>4.7474007132734641E-2</c:v>
                      </c:pt>
                      <c:pt idx="26" formatCode="0.00E+00">
                        <c:v>0.33251423308366435</c:v>
                      </c:pt>
                      <c:pt idx="28" formatCode="0.00E+00">
                        <c:v>0.37998824021639904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BBD1-4C00-A874-738D9FCDA5A5}"/>
                  </c:ext>
                </c:extLst>
              </c15:ser>
            </c15:filteredLineSeries>
            <c15:filteredLineSeries>
              <c15:ser>
                <c:idx val="9"/>
                <c:order val="9"/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[carbon_garage_planet_03.xlsx]sources!$C$3:$R$3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1950</c:v>
                      </c:pt>
                      <c:pt idx="1">
                        <c:v>1960</c:v>
                      </c:pt>
                      <c:pt idx="2">
                        <c:v>1970</c:v>
                      </c:pt>
                      <c:pt idx="3">
                        <c:v>1980</c:v>
                      </c:pt>
                      <c:pt idx="4">
                        <c:v>1990</c:v>
                      </c:pt>
                      <c:pt idx="5">
                        <c:v>2000</c:v>
                      </c:pt>
                      <c:pt idx="6">
                        <c:v>2010</c:v>
                      </c:pt>
                      <c:pt idx="7">
                        <c:v>2020</c:v>
                      </c:pt>
                      <c:pt idx="8">
                        <c:v>2030</c:v>
                      </c:pt>
                      <c:pt idx="9">
                        <c:v>2040</c:v>
                      </c:pt>
                      <c:pt idx="10">
                        <c:v>2050</c:v>
                      </c:pt>
                      <c:pt idx="11">
                        <c:v>2060</c:v>
                      </c:pt>
                      <c:pt idx="12">
                        <c:v>2070</c:v>
                      </c:pt>
                      <c:pt idx="13">
                        <c:v>2080</c:v>
                      </c:pt>
                      <c:pt idx="14">
                        <c:v>2090</c:v>
                      </c:pt>
                      <c:pt idx="15">
                        <c:v>2100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[carbon_garage_planet_03.xlsx]sources!$K$3:$K$31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2030</c:v>
                      </c:pt>
                      <c:pt idx="2" formatCode="0.00E+00">
                        <c:v>2000000000</c:v>
                      </c:pt>
                      <c:pt idx="3" formatCode="0.00E+00">
                        <c:v>740000000</c:v>
                      </c:pt>
                      <c:pt idx="4" formatCode="0.00E+00">
                        <c:v>40000000</c:v>
                      </c:pt>
                      <c:pt idx="8" formatCode="0.00E+00">
                        <c:v>75600000000000</c:v>
                      </c:pt>
                      <c:pt idx="9" formatCode="0.00E+00">
                        <c:v>101232000000000</c:v>
                      </c:pt>
                      <c:pt idx="10" formatCode="0.00E+00">
                        <c:v>4452000000000</c:v>
                      </c:pt>
                      <c:pt idx="13" formatCode="0.00E+00">
                        <c:v>252000000000000</c:v>
                      </c:pt>
                      <c:pt idx="14" formatCode="0.00E+00">
                        <c:v>337440000000000</c:v>
                      </c:pt>
                      <c:pt idx="15" formatCode="0.00E+00">
                        <c:v>61833333333333.336</c:v>
                      </c:pt>
                      <c:pt idx="16" formatCode="0.00E+00">
                        <c:v>2239580528066962.8</c:v>
                      </c:pt>
                      <c:pt idx="18" formatCode="0.00E+00">
                        <c:v>2890853861400296</c:v>
                      </c:pt>
                      <c:pt idx="20" formatCode="0.00E+00">
                        <c:v>2.7260840286525936E-2</c:v>
                      </c:pt>
                      <c:pt idx="22" formatCode="0.00E+00">
                        <c:v>0.5</c:v>
                      </c:pt>
                      <c:pt idx="23" formatCode="0.00E+00">
                        <c:v>1.3630420143262968E-2</c:v>
                      </c:pt>
                      <c:pt idx="25" formatCode="0.00E+00">
                        <c:v>7.0504735043181582E-2</c:v>
                      </c:pt>
                      <c:pt idx="26" formatCode="0.00E+00">
                        <c:v>0.42646926095498516</c:v>
                      </c:pt>
                      <c:pt idx="28" formatCode="0.00E+00">
                        <c:v>0.49697399599816683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BBD1-4C00-A874-738D9FCDA5A5}"/>
                  </c:ext>
                </c:extLst>
              </c15:ser>
            </c15:filteredLineSeries>
            <c15:filteredLineSeries>
              <c15:ser>
                <c:idx val="10"/>
                <c:order val="10"/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[carbon_garage_planet_03.xlsx]sources!$C$3:$R$3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1950</c:v>
                      </c:pt>
                      <c:pt idx="1">
                        <c:v>1960</c:v>
                      </c:pt>
                      <c:pt idx="2">
                        <c:v>1970</c:v>
                      </c:pt>
                      <c:pt idx="3">
                        <c:v>1980</c:v>
                      </c:pt>
                      <c:pt idx="4">
                        <c:v>1990</c:v>
                      </c:pt>
                      <c:pt idx="5">
                        <c:v>2000</c:v>
                      </c:pt>
                      <c:pt idx="6">
                        <c:v>2010</c:v>
                      </c:pt>
                      <c:pt idx="7">
                        <c:v>2020</c:v>
                      </c:pt>
                      <c:pt idx="8">
                        <c:v>2030</c:v>
                      </c:pt>
                      <c:pt idx="9">
                        <c:v>2040</c:v>
                      </c:pt>
                      <c:pt idx="10">
                        <c:v>2050</c:v>
                      </c:pt>
                      <c:pt idx="11">
                        <c:v>2060</c:v>
                      </c:pt>
                      <c:pt idx="12">
                        <c:v>2070</c:v>
                      </c:pt>
                      <c:pt idx="13">
                        <c:v>2080</c:v>
                      </c:pt>
                      <c:pt idx="14">
                        <c:v>2090</c:v>
                      </c:pt>
                      <c:pt idx="15">
                        <c:v>2100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[carbon_garage_planet_03.xlsx]sources!$L$3:$L$31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2040</c:v>
                      </c:pt>
                      <c:pt idx="2" formatCode="0.00E+00">
                        <c:v>2500000000</c:v>
                      </c:pt>
                      <c:pt idx="3" formatCode="0.00E+00">
                        <c:v>925000000</c:v>
                      </c:pt>
                      <c:pt idx="4" formatCode="0.00E+00">
                        <c:v>50000000</c:v>
                      </c:pt>
                      <c:pt idx="8" formatCode="0.00E+00">
                        <c:v>94500000000000</c:v>
                      </c:pt>
                      <c:pt idx="9" formatCode="0.00E+00">
                        <c:v>126540000000000</c:v>
                      </c:pt>
                      <c:pt idx="10" formatCode="0.00E+00">
                        <c:v>5565000000000</c:v>
                      </c:pt>
                      <c:pt idx="13" formatCode="0.00E+00">
                        <c:v>315000000000000</c:v>
                      </c:pt>
                      <c:pt idx="14" formatCode="0.00E+00">
                        <c:v>421800000000000</c:v>
                      </c:pt>
                      <c:pt idx="15" formatCode="0.00E+00">
                        <c:v>77291666666666.672</c:v>
                      </c:pt>
                      <c:pt idx="16" formatCode="0.00E+00">
                        <c:v>2486483998016772.5</c:v>
                      </c:pt>
                      <c:pt idx="18" formatCode="0.00E+00">
                        <c:v>3300575664683439</c:v>
                      </c:pt>
                      <c:pt idx="20" formatCode="0.00E+00">
                        <c:v>3.1124529416698309E-2</c:v>
                      </c:pt>
                      <c:pt idx="22" formatCode="0.00E+00">
                        <c:v>0.5</c:v>
                      </c:pt>
                      <c:pt idx="23" formatCode="0.00E+00">
                        <c:v>1.5562264708349155E-2</c:v>
                      </c:pt>
                      <c:pt idx="25" formatCode="0.00E+00">
                        <c:v>0.10121237225711086</c:v>
                      </c:pt>
                      <c:pt idx="26" formatCode="0.00E+00">
                        <c:v>0.53206582517368561</c:v>
                      </c:pt>
                      <c:pt idx="28" formatCode="0.00E+00">
                        <c:v>0.6332781974307965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BBD1-4C00-A874-738D9FCDA5A5}"/>
                  </c:ext>
                </c:extLst>
              </c15:ser>
            </c15:filteredLineSeries>
            <c15:filteredLineSeries>
              <c15:ser>
                <c:idx val="11"/>
                <c:order val="11"/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[carbon_garage_planet_03.xlsx]sources!$C$3:$R$3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1950</c:v>
                      </c:pt>
                      <c:pt idx="1">
                        <c:v>1960</c:v>
                      </c:pt>
                      <c:pt idx="2">
                        <c:v>1970</c:v>
                      </c:pt>
                      <c:pt idx="3">
                        <c:v>1980</c:v>
                      </c:pt>
                      <c:pt idx="4">
                        <c:v>1990</c:v>
                      </c:pt>
                      <c:pt idx="5">
                        <c:v>2000</c:v>
                      </c:pt>
                      <c:pt idx="6">
                        <c:v>2010</c:v>
                      </c:pt>
                      <c:pt idx="7">
                        <c:v>2020</c:v>
                      </c:pt>
                      <c:pt idx="8">
                        <c:v>2030</c:v>
                      </c:pt>
                      <c:pt idx="9">
                        <c:v>2040</c:v>
                      </c:pt>
                      <c:pt idx="10">
                        <c:v>2050</c:v>
                      </c:pt>
                      <c:pt idx="11">
                        <c:v>2060</c:v>
                      </c:pt>
                      <c:pt idx="12">
                        <c:v>2070</c:v>
                      </c:pt>
                      <c:pt idx="13">
                        <c:v>2080</c:v>
                      </c:pt>
                      <c:pt idx="14">
                        <c:v>2090</c:v>
                      </c:pt>
                      <c:pt idx="15">
                        <c:v>2100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[carbon_garage_planet_03.xlsx]sources!$M$3:$M$31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2050</c:v>
                      </c:pt>
                      <c:pt idx="2" formatCode="0.00E+00">
                        <c:v>3000000000</c:v>
                      </c:pt>
                      <c:pt idx="3" formatCode="0.00E+00">
                        <c:v>1110000000</c:v>
                      </c:pt>
                      <c:pt idx="4" formatCode="0.00E+00">
                        <c:v>60000000</c:v>
                      </c:pt>
                      <c:pt idx="8" formatCode="0.00E+00">
                        <c:v>113400000000000</c:v>
                      </c:pt>
                      <c:pt idx="9" formatCode="0.00E+00">
                        <c:v>151848000000000</c:v>
                      </c:pt>
                      <c:pt idx="10" formatCode="0.00E+00">
                        <c:v>6678000000000</c:v>
                      </c:pt>
                      <c:pt idx="13" formatCode="0.00E+00">
                        <c:v>378000000000000</c:v>
                      </c:pt>
                      <c:pt idx="14" formatCode="0.00E+00">
                        <c:v>506160000000000</c:v>
                      </c:pt>
                      <c:pt idx="15" formatCode="0.00E+00">
                        <c:v>92750000000000.016</c:v>
                      </c:pt>
                      <c:pt idx="16" formatCode="0.00E+00">
                        <c:v>2733387467966582.5</c:v>
                      </c:pt>
                      <c:pt idx="18" formatCode="0.00E+00">
                        <c:v>3710297467966582.5</c:v>
                      </c:pt>
                      <c:pt idx="20" formatCode="0.00E+00">
                        <c:v>3.4988218546870689E-2</c:v>
                      </c:pt>
                      <c:pt idx="22" formatCode="0.00E+00">
                        <c:v>0.5</c:v>
                      </c:pt>
                      <c:pt idx="23" formatCode="0.00E+00">
                        <c:v>1.7494109273435345E-2</c:v>
                      </c:pt>
                      <c:pt idx="25" formatCode="0.00E+00">
                        <c:v>0.13959691877452243</c:v>
                      </c:pt>
                      <c:pt idx="26" formatCode="0.00E+00">
                        <c:v>0.64930392573976559</c:v>
                      </c:pt>
                      <c:pt idx="28" formatCode="0.00E+00">
                        <c:v>0.78890084451428799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BBD1-4C00-A874-738D9FCDA5A5}"/>
                  </c:ext>
                </c:extLst>
              </c15:ser>
            </c15:filteredLineSeries>
            <c15:filteredLineSeries>
              <c15:ser>
                <c:idx val="12"/>
                <c:order val="12"/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[carbon_garage_planet_03.xlsx]sources!$C$3:$R$3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1950</c:v>
                      </c:pt>
                      <c:pt idx="1">
                        <c:v>1960</c:v>
                      </c:pt>
                      <c:pt idx="2">
                        <c:v>1970</c:v>
                      </c:pt>
                      <c:pt idx="3">
                        <c:v>1980</c:v>
                      </c:pt>
                      <c:pt idx="4">
                        <c:v>1990</c:v>
                      </c:pt>
                      <c:pt idx="5">
                        <c:v>2000</c:v>
                      </c:pt>
                      <c:pt idx="6">
                        <c:v>2010</c:v>
                      </c:pt>
                      <c:pt idx="7">
                        <c:v>2020</c:v>
                      </c:pt>
                      <c:pt idx="8">
                        <c:v>2030</c:v>
                      </c:pt>
                      <c:pt idx="9">
                        <c:v>2040</c:v>
                      </c:pt>
                      <c:pt idx="10">
                        <c:v>2050</c:v>
                      </c:pt>
                      <c:pt idx="11">
                        <c:v>2060</c:v>
                      </c:pt>
                      <c:pt idx="12">
                        <c:v>2070</c:v>
                      </c:pt>
                      <c:pt idx="13">
                        <c:v>2080</c:v>
                      </c:pt>
                      <c:pt idx="14">
                        <c:v>2090</c:v>
                      </c:pt>
                      <c:pt idx="15">
                        <c:v>2100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[carbon_garage_planet_03.xlsx]sources!$N$3:$N$31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2060</c:v>
                      </c:pt>
                      <c:pt idx="2" formatCode="0.00E+00">
                        <c:v>3000000000</c:v>
                      </c:pt>
                      <c:pt idx="3" formatCode="0.00E+00">
                        <c:v>1110000000</c:v>
                      </c:pt>
                      <c:pt idx="4" formatCode="0.00E+00">
                        <c:v>60000000</c:v>
                      </c:pt>
                      <c:pt idx="8" formatCode="0.00E+00">
                        <c:v>113400000000000</c:v>
                      </c:pt>
                      <c:pt idx="9" formatCode="0.00E+00">
                        <c:v>151848000000000</c:v>
                      </c:pt>
                      <c:pt idx="10" formatCode="0.00E+00">
                        <c:v>6678000000000</c:v>
                      </c:pt>
                      <c:pt idx="13" formatCode="0.00E+00">
                        <c:v>378000000000000</c:v>
                      </c:pt>
                      <c:pt idx="14" formatCode="0.00E+00">
                        <c:v>506160000000000</c:v>
                      </c:pt>
                      <c:pt idx="15" formatCode="0.00E+00">
                        <c:v>92750000000000.016</c:v>
                      </c:pt>
                      <c:pt idx="16" formatCode="0.00E+00">
                        <c:v>2980290937916393</c:v>
                      </c:pt>
                      <c:pt idx="18" formatCode="0.00E+00">
                        <c:v>3957200937916393</c:v>
                      </c:pt>
                      <c:pt idx="20" formatCode="0.00E+00">
                        <c:v>3.7316525816346612E-2</c:v>
                      </c:pt>
                      <c:pt idx="22" formatCode="0.00E+00">
                        <c:v>0.5</c:v>
                      </c:pt>
                      <c:pt idx="23" formatCode="0.00E+00">
                        <c:v>1.8658262908173306E-2</c:v>
                      </c:pt>
                      <c:pt idx="25" formatCode="0.00E+00">
                        <c:v>0.18565837459541634</c:v>
                      </c:pt>
                      <c:pt idx="26" formatCode="0.00E+00">
                        <c:v>0.77818356265322519</c:v>
                      </c:pt>
                      <c:pt idx="28" formatCode="0.00E+00">
                        <c:v>0.96384193724864142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BBD1-4C00-A874-738D9FCDA5A5}"/>
                  </c:ext>
                </c:extLst>
              </c15:ser>
            </c15:filteredLineSeries>
            <c15:filteredLineSeries>
              <c15:ser>
                <c:idx val="13"/>
                <c:order val="13"/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[carbon_garage_planet_03.xlsx]sources!$C$3:$R$3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1950</c:v>
                      </c:pt>
                      <c:pt idx="1">
                        <c:v>1960</c:v>
                      </c:pt>
                      <c:pt idx="2">
                        <c:v>1970</c:v>
                      </c:pt>
                      <c:pt idx="3">
                        <c:v>1980</c:v>
                      </c:pt>
                      <c:pt idx="4">
                        <c:v>1990</c:v>
                      </c:pt>
                      <c:pt idx="5">
                        <c:v>2000</c:v>
                      </c:pt>
                      <c:pt idx="6">
                        <c:v>2010</c:v>
                      </c:pt>
                      <c:pt idx="7">
                        <c:v>2020</c:v>
                      </c:pt>
                      <c:pt idx="8">
                        <c:v>2030</c:v>
                      </c:pt>
                      <c:pt idx="9">
                        <c:v>2040</c:v>
                      </c:pt>
                      <c:pt idx="10">
                        <c:v>2050</c:v>
                      </c:pt>
                      <c:pt idx="11">
                        <c:v>2060</c:v>
                      </c:pt>
                      <c:pt idx="12">
                        <c:v>2070</c:v>
                      </c:pt>
                      <c:pt idx="13">
                        <c:v>2080</c:v>
                      </c:pt>
                      <c:pt idx="14">
                        <c:v>2090</c:v>
                      </c:pt>
                      <c:pt idx="15">
                        <c:v>2100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[carbon_garage_planet_03.xlsx]sources!$O$3:$O$31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2070</c:v>
                      </c:pt>
                      <c:pt idx="2" formatCode="0.00E+00">
                        <c:v>3000000000</c:v>
                      </c:pt>
                      <c:pt idx="3" formatCode="0.00E+00">
                        <c:v>1110000000</c:v>
                      </c:pt>
                      <c:pt idx="4" formatCode="0.00E+00">
                        <c:v>60000000</c:v>
                      </c:pt>
                      <c:pt idx="8" formatCode="0.00E+00">
                        <c:v>113400000000000</c:v>
                      </c:pt>
                      <c:pt idx="9" formatCode="0.00E+00">
                        <c:v>151848000000000</c:v>
                      </c:pt>
                      <c:pt idx="10" formatCode="0.00E+00">
                        <c:v>6678000000000</c:v>
                      </c:pt>
                      <c:pt idx="13" formatCode="0.00E+00">
                        <c:v>378000000000000</c:v>
                      </c:pt>
                      <c:pt idx="14" formatCode="0.00E+00">
                        <c:v>506160000000000</c:v>
                      </c:pt>
                      <c:pt idx="15" formatCode="0.00E+00">
                        <c:v>92750000000000.016</c:v>
                      </c:pt>
                      <c:pt idx="16" formatCode="0.00E+00">
                        <c:v>3227194407866202.5</c:v>
                      </c:pt>
                      <c:pt idx="18" formatCode="0.00E+00">
                        <c:v>4204104407866202.5</c:v>
                      </c:pt>
                      <c:pt idx="20" formatCode="0.00E+00">
                        <c:v>3.964483308582252E-2</c:v>
                      </c:pt>
                      <c:pt idx="22" formatCode="0.00E+00">
                        <c:v>0.5</c:v>
                      </c:pt>
                      <c:pt idx="23" formatCode="0.00E+00">
                        <c:v>1.982241654291126E-2</c:v>
                      </c:pt>
                      <c:pt idx="25" formatCode="0.00E+00">
                        <c:v>0.23171983041631022</c:v>
                      </c:pt>
                      <c:pt idx="26" formatCode="0.00E+00">
                        <c:v>0.91870473591406432</c:v>
                      </c:pt>
                      <c:pt idx="28" formatCode="0.00E+00">
                        <c:v>1.1504245663303745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BBD1-4C00-A874-738D9FCDA5A5}"/>
                  </c:ext>
                </c:extLst>
              </c15:ser>
            </c15:filteredLineSeries>
            <c15:filteredLineSeries>
              <c15:ser>
                <c:idx val="14"/>
                <c:order val="14"/>
                <c:spPr>
                  <a:ln w="28575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[carbon_garage_planet_03.xlsx]sources!$C$3:$R$3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1950</c:v>
                      </c:pt>
                      <c:pt idx="1">
                        <c:v>1960</c:v>
                      </c:pt>
                      <c:pt idx="2">
                        <c:v>1970</c:v>
                      </c:pt>
                      <c:pt idx="3">
                        <c:v>1980</c:v>
                      </c:pt>
                      <c:pt idx="4">
                        <c:v>1990</c:v>
                      </c:pt>
                      <c:pt idx="5">
                        <c:v>2000</c:v>
                      </c:pt>
                      <c:pt idx="6">
                        <c:v>2010</c:v>
                      </c:pt>
                      <c:pt idx="7">
                        <c:v>2020</c:v>
                      </c:pt>
                      <c:pt idx="8">
                        <c:v>2030</c:v>
                      </c:pt>
                      <c:pt idx="9">
                        <c:v>2040</c:v>
                      </c:pt>
                      <c:pt idx="10">
                        <c:v>2050</c:v>
                      </c:pt>
                      <c:pt idx="11">
                        <c:v>2060</c:v>
                      </c:pt>
                      <c:pt idx="12">
                        <c:v>2070</c:v>
                      </c:pt>
                      <c:pt idx="13">
                        <c:v>2080</c:v>
                      </c:pt>
                      <c:pt idx="14">
                        <c:v>2090</c:v>
                      </c:pt>
                      <c:pt idx="15">
                        <c:v>2100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[carbon_garage_planet_03.xlsx]sources!$P$3:$P$31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2080</c:v>
                      </c:pt>
                      <c:pt idx="2" formatCode="0.00E+00">
                        <c:v>3000000000</c:v>
                      </c:pt>
                      <c:pt idx="3" formatCode="0.00E+00">
                        <c:v>1110000000</c:v>
                      </c:pt>
                      <c:pt idx="4" formatCode="0.00E+00">
                        <c:v>60000000</c:v>
                      </c:pt>
                      <c:pt idx="8" formatCode="0.00E+00">
                        <c:v>113400000000000</c:v>
                      </c:pt>
                      <c:pt idx="9" formatCode="0.00E+00">
                        <c:v>151848000000000</c:v>
                      </c:pt>
                      <c:pt idx="10" formatCode="0.00E+00">
                        <c:v>6678000000000</c:v>
                      </c:pt>
                      <c:pt idx="13" formatCode="0.00E+00">
                        <c:v>378000000000000</c:v>
                      </c:pt>
                      <c:pt idx="14" formatCode="0.00E+00">
                        <c:v>506160000000000</c:v>
                      </c:pt>
                      <c:pt idx="15" formatCode="0.00E+00">
                        <c:v>92750000000000.016</c:v>
                      </c:pt>
                      <c:pt idx="16" formatCode="0.00E+00">
                        <c:v>3474097877816012</c:v>
                      </c:pt>
                      <c:pt idx="18" formatCode="0.00E+00">
                        <c:v>4451007877816012</c:v>
                      </c:pt>
                      <c:pt idx="20" formatCode="0.00E+00">
                        <c:v>4.1973140355298429E-2</c:v>
                      </c:pt>
                      <c:pt idx="22" formatCode="0.00E+00">
                        <c:v>0.5</c:v>
                      </c:pt>
                      <c:pt idx="23" formatCode="0.00E+00">
                        <c:v>2.0986570177649214E-2</c:v>
                      </c:pt>
                      <c:pt idx="25" formatCode="0.00E+00">
                        <c:v>0.27778128623720411</c:v>
                      </c:pt>
                      <c:pt idx="26" formatCode="0.00E+00">
                        <c:v>1.0708674455222831</c:v>
                      </c:pt>
                      <c:pt idx="28" formatCode="0.00E+00">
                        <c:v>1.3486487317594871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BBD1-4C00-A874-738D9FCDA5A5}"/>
                  </c:ext>
                </c:extLst>
              </c15:ser>
            </c15:filteredLineSeries>
          </c:ext>
        </c:extLst>
      </c:lineChart>
      <c:catAx>
        <c:axId val="3931321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130856"/>
        <c:crosses val="autoZero"/>
        <c:auto val="1"/>
        <c:lblAlgn val="ctr"/>
        <c:lblOffset val="100"/>
        <c:noMultiLvlLbl val="0"/>
      </c:catAx>
      <c:valAx>
        <c:axId val="393130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Minutes</a:t>
                </a:r>
              </a:p>
              <a:p>
                <a:pPr>
                  <a:defRPr/>
                </a:pPr>
                <a:endParaRPr lang="en-US"/>
              </a:p>
            </c:rich>
          </c:tx>
          <c:layout>
            <c:manualLayout>
              <c:xMode val="edge"/>
              <c:yMode val="edge"/>
              <c:x val="3.1854379977246869E-2"/>
              <c:y val="0.319603566904294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132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270466618293873"/>
          <c:y val="0.17192379343749223"/>
          <c:w val="0.54992609712181884"/>
          <c:h val="7.09784147644005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22EC6-F390-4210-9A7B-1D5599AFCBE2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E8C29-2AE3-484B-A919-492BF9523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1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B3F8AF-AB0C-472D-A3AD-7A04581DB7D7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101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457199"/>
            <a:ext cx="7772400" cy="870002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5850" y="2186014"/>
            <a:ext cx="68580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5B7B-9A96-476F-9970-3CA84902A753}" type="datetime1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EF0E-180C-4238-A572-98F070008420}" type="datetime1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54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8F4F6-56AA-4629-AB4F-63267A42FE9B}" type="datetime1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7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B5DF-E8EE-4C21-827E-EE430BBF2BFC}" type="datetime1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11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89935"/>
            <a:ext cx="7886700" cy="105236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02324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9DEA-D420-4010-A774-FB38DDF2F141}" type="datetime1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4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0748-B9D0-4352-A7B9-DC16D63DC6EF}" type="datetime1">
              <a:rPr lang="en-US" smtClean="0"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6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EF4A-6CF6-40BA-BC15-9E8732135B32}" type="datetime1">
              <a:rPr lang="en-US" smtClean="0"/>
              <a:t>6/26/2018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90CF-5437-4A8A-9E1D-4A7E55546A23}" type="datetime1">
              <a:rPr lang="en-US" smtClean="0"/>
              <a:t>6/26/2018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37B-DDCC-4E93-95C8-E80AE2948B26}" type="datetime1">
              <a:rPr lang="en-US" smtClean="0"/>
              <a:t>6/26/2018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0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340B-D69D-4489-9D33-7E141689C8C7}" type="datetime1">
              <a:rPr lang="en-US" smtClean="0"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8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C9D0-2841-447F-9D91-D5B5026A48A4}" type="datetime1">
              <a:rPr lang="en-US" smtClean="0"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40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648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27" y="98496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46141" y="645759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40BF-D091-4919-9AE9-56FFF1B79D54}" type="datetime1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48284"/>
            <a:ext cx="2728452" cy="309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562828"/>
            <a:ext cx="628650" cy="295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C4FBC933-EAE1-4B4D-AFE6-857872AF30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6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0070C0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70C0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0C0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70C0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70C0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070C0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eerts@anl.gov" TargetMode="External"/><Relationship Id="rId2" Type="http://schemas.openxmlformats.org/officeDocument/2006/relationships/hyperlink" Target="mailto:weerts@msu.ed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3.png"/><Relationship Id="rId3" Type="http://schemas.openxmlformats.org/officeDocument/2006/relationships/image" Target="../media/image27.jpeg"/><Relationship Id="rId7" Type="http://schemas.openxmlformats.org/officeDocument/2006/relationships/image" Target="../media/image15.jpeg"/><Relationship Id="rId12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jpeg"/><Relationship Id="rId4" Type="http://schemas.openxmlformats.org/officeDocument/2006/relationships/image" Target="../media/image22.png"/><Relationship Id="rId9" Type="http://schemas.openxmlformats.org/officeDocument/2006/relationships/image" Target="../media/image16.png"/><Relationship Id="rId14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8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372816"/>
            <a:ext cx="9144000" cy="1320857"/>
          </a:xfrm>
        </p:spPr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HEP as a career &amp; Energy, Earth &amp; </a:t>
            </a:r>
            <a:r>
              <a:rPr lang="en-US" sz="2400" dirty="0" smtClean="0">
                <a:latin typeface="Gill Sans MT" panose="020B0502020104020203" pitchFamily="34" charset="0"/>
              </a:rPr>
              <a:t>HEP</a:t>
            </a:r>
            <a:endParaRPr lang="en-US" sz="2400" dirty="0">
              <a:latin typeface="Gill Sans MT" panose="020B05020201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10772"/>
            <a:ext cx="9144000" cy="98825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Special lecture at the 2018 CTEQ school</a:t>
            </a:r>
          </a:p>
          <a:p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Mayaguez, PR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00892" y="3154228"/>
            <a:ext cx="4342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Gill Sans MT" panose="020B0502020104020203" pitchFamily="34" charset="0"/>
              </a:rPr>
              <a:t>Harry Weerts</a:t>
            </a:r>
          </a:p>
          <a:p>
            <a:pPr algn="ctr"/>
            <a:r>
              <a:rPr lang="en-US" i="1" dirty="0">
                <a:latin typeface="Gill Sans MT" panose="020B0502020104020203" pitchFamily="34" charset="0"/>
              </a:rPr>
              <a:t>Professor Emeritus Michigan State University &amp; </a:t>
            </a:r>
          </a:p>
          <a:p>
            <a:pPr algn="ctr"/>
            <a:r>
              <a:rPr lang="en-US" i="1" dirty="0">
                <a:latin typeface="Gill Sans MT" panose="020B0502020104020203" pitchFamily="34" charset="0"/>
              </a:rPr>
              <a:t>Scientist Emeritus, Argonne National </a:t>
            </a:r>
            <a:r>
              <a:rPr lang="en-US" i="1" dirty="0" smtClean="0">
                <a:latin typeface="Gill Sans MT" panose="020B0502020104020203" pitchFamily="34" charset="0"/>
              </a:rPr>
              <a:t>Laboratory</a:t>
            </a:r>
          </a:p>
          <a:p>
            <a:pPr algn="ctr"/>
            <a:r>
              <a:rPr lang="en-US" i="1" dirty="0" smtClean="0">
                <a:latin typeface="Gill Sans MT" panose="020B0502020104020203" pitchFamily="34" charset="0"/>
                <a:hlinkClick r:id="rId2"/>
              </a:rPr>
              <a:t>weerts@msu.edu</a:t>
            </a:r>
            <a:r>
              <a:rPr lang="en-US" i="1" dirty="0" smtClean="0">
                <a:latin typeface="Gill Sans MT" panose="020B0502020104020203" pitchFamily="34" charset="0"/>
              </a:rPr>
              <a:t> or </a:t>
            </a:r>
            <a:r>
              <a:rPr lang="en-US" i="1" dirty="0" smtClean="0">
                <a:latin typeface="Gill Sans MT" panose="020B0502020104020203" pitchFamily="34" charset="0"/>
                <a:hlinkClick r:id="rId3"/>
              </a:rPr>
              <a:t>weerts@anl.gov</a:t>
            </a:r>
            <a:r>
              <a:rPr lang="en-US" i="1" dirty="0" smtClean="0">
                <a:latin typeface="Gill Sans MT" panose="020B0502020104020203" pitchFamily="34" charset="0"/>
              </a:rPr>
              <a:t> </a:t>
            </a:r>
            <a:endParaRPr lang="en-US" i="1" dirty="0">
              <a:latin typeface="Gill Sans MT" panose="020B0502020104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" y="4504059"/>
            <a:ext cx="1358558" cy="2044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9" t="21800" r="9963" b="17863"/>
          <a:stretch/>
        </p:blipFill>
        <p:spPr>
          <a:xfrm>
            <a:off x="5454315" y="4941003"/>
            <a:ext cx="3689684" cy="167712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384758" y="5181295"/>
            <a:ext cx="176463" cy="1640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97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advice &amp; possible lessons for you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805" y="6562828"/>
            <a:ext cx="628650" cy="295172"/>
          </a:xfrm>
        </p:spPr>
        <p:txBody>
          <a:bodyPr/>
          <a:lstStyle/>
          <a:p>
            <a:fld id="{C4FBC933-EAE1-4B4D-AFE6-857872AF30D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11440" y="16347"/>
            <a:ext cx="143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Career part</a:t>
            </a:r>
            <a:endParaRPr lang="en-US" sz="1400" dirty="0">
              <a:solidFill>
                <a:srgbClr val="660033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4804" y="1256531"/>
            <a:ext cx="298323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Most of us want to be “professor of physics”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2188" y="648929"/>
            <a:ext cx="200145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Some possibilities: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35419" y="1057302"/>
            <a:ext cx="5708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Environment we know &amp; love; your advisor did that &amp; there is tenure.  Not for everybody &amp; not enough positions</a:t>
            </a:r>
            <a:endParaRPr lang="en-US" dirty="0">
              <a:solidFill>
                <a:srgbClr val="660033"/>
              </a:solidFill>
              <a:latin typeface="Gill Sans MT" panose="020B05020201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4804" y="2510464"/>
            <a:ext cx="298323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Scientist not university ( labs, facilities, industry, etc.)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88805" y="1634766"/>
            <a:ext cx="5533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( teach &amp; research;  research typically small efforts, problems; set your own pace, limited by funding)</a:t>
            </a:r>
            <a:endParaRPr lang="en-US" sz="1600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88804" y="2404315"/>
            <a:ext cx="5708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Wide spectrum of possibilities/fields; perceived uncertainty ( no tenure), more group research &amp; larger scale problems, no teaching.</a:t>
            </a:r>
            <a:endParaRPr lang="en-US" dirty="0">
              <a:solidFill>
                <a:srgbClr val="660033"/>
              </a:solidFill>
              <a:latin typeface="Gill Sans MT" panose="020B05020201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35419" y="3246798"/>
            <a:ext cx="502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( pressure from funding source to produce; able to do very large projects)</a:t>
            </a:r>
            <a:endParaRPr lang="en-US" sz="1600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4804" y="4012383"/>
            <a:ext cx="298323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Other ( industry, finance, government, etc.)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88804" y="3924552"/>
            <a:ext cx="5708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Apply your skillset to other problems; leave what you “were born to do”…., many possibilities</a:t>
            </a:r>
            <a:endParaRPr lang="en-US" dirty="0">
              <a:solidFill>
                <a:srgbClr val="660033"/>
              </a:solidFill>
              <a:latin typeface="Gill Sans MT" panose="020B05020201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88806" y="4576558"/>
            <a:ext cx="502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( always pressure to produce; electronics, computing, modeling for many purposes( finance, insurance, other sciences), policy for science, </a:t>
            </a:r>
            <a:r>
              <a:rPr lang="en-US" sz="1600" dirty="0" err="1" smtClean="0">
                <a:solidFill>
                  <a:srgbClr val="0070C0"/>
                </a:solidFill>
                <a:latin typeface="Gill Sans MT" panose="020B0502020104020203" pitchFamily="34" charset="0"/>
              </a:rPr>
              <a:t>etc</a:t>
            </a:r>
            <a:endParaRPr lang="en-US" sz="1600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2188" y="5901952"/>
            <a:ext cx="6923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The tenure myth: “tenure is only at universities”.  However if you are good everybody wants you to stay  -- so you have “tenure”.</a:t>
            </a:r>
            <a:endParaRPr lang="en-US" dirty="0">
              <a:solidFill>
                <a:srgbClr val="660033"/>
              </a:solidFill>
              <a:latin typeface="Gill Sans MT" panose="020B050202010402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86408" y="1569130"/>
            <a:ext cx="143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I did this</a:t>
            </a:r>
            <a:endParaRPr lang="en-US" sz="1400" dirty="0">
              <a:solidFill>
                <a:srgbClr val="660033"/>
              </a:solidFill>
              <a:latin typeface="Gill Sans MT" panose="020B05020201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6094" y="1832833"/>
            <a:ext cx="22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Teach &amp; research or teach</a:t>
            </a:r>
            <a:endParaRPr lang="en-US" sz="1400" dirty="0">
              <a:solidFill>
                <a:srgbClr val="660033"/>
              </a:solidFill>
              <a:latin typeface="Gill Sans MT" panose="020B050202010402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58649" y="1958908"/>
            <a:ext cx="2364033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Students good influence</a:t>
            </a:r>
            <a:endParaRPr lang="en-US" sz="1600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7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Career in physics -- 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1764" y="4571102"/>
            <a:ext cx="167259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Gill Sans MT" panose="020B0502020104020203" pitchFamily="34" charset="0"/>
              </a:rPr>
              <a:t>Most disappointing for me: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11440" y="16347"/>
            <a:ext cx="143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Career part</a:t>
            </a:r>
            <a:endParaRPr lang="en-US" sz="1400" dirty="0">
              <a:solidFill>
                <a:srgbClr val="660033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644" y="988663"/>
            <a:ext cx="148971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Gill Sans MT" panose="020B0502020104020203" pitchFamily="34" charset="0"/>
              </a:rPr>
              <a:t>Summary advice: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97165" y="648929"/>
            <a:ext cx="6102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Use opportunities that come along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Be willing to take a risk (that is what science is about)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Be willing to make a change ( it is fun)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Be yourself; your </a:t>
            </a:r>
            <a:r>
              <a:rPr lang="en-US" u="sng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new</a:t>
            </a:r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 contribution adds to spectrum of opinions and ideas that drive science forward ( diversity)</a:t>
            </a:r>
            <a:endParaRPr lang="en-US" dirty="0">
              <a:solidFill>
                <a:srgbClr val="0070C0"/>
              </a:solidFill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06640" y="954843"/>
            <a:ext cx="17373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Not everybody agrees, but it was for me</a:t>
            </a:r>
            <a:endParaRPr lang="en-US" sz="1400" dirty="0">
              <a:solidFill>
                <a:srgbClr val="660033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4674" y="3015790"/>
            <a:ext cx="124968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Gill Sans MT" panose="020B0502020104020203" pitchFamily="34" charset="0"/>
              </a:rPr>
              <a:t>Most rewarding for me: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" y="6178952"/>
            <a:ext cx="812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If we are stuck on earth, we might as well make the best of it    </a:t>
            </a:r>
            <a:r>
              <a:rPr lang="en-US" dirty="0" smtClean="0">
                <a:latin typeface="Gill Sans MT" panose="020B0502020104020203" pitchFamily="34" charset="0"/>
                <a:sym typeface="Wingdings" panose="05000000000000000000" pitchFamily="2" charset="2"/>
              </a:rPr>
              <a:t>  next topic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7165" y="2709169"/>
            <a:ext cx="6746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Be part of a worldwide community that has a common science goal ( particle physics)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Be at the edge of science &amp;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Work with great colleagues, get to know them, form 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Along the way did some great science i.e. made progress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97165" y="4728331"/>
            <a:ext cx="6102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Space travel not in reach with current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We are trapped on planet</a:t>
            </a:r>
            <a:endParaRPr lang="en-US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91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Career in physics -- summary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11440" y="16347"/>
            <a:ext cx="143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Career part</a:t>
            </a:r>
            <a:endParaRPr lang="en-US" sz="1400" dirty="0">
              <a:solidFill>
                <a:srgbClr val="660033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892" y="958183"/>
            <a:ext cx="498298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Gill Sans MT" panose="020B0502020104020203" pitchFamily="34" charset="0"/>
              </a:rPr>
              <a:t>Talked about career part only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6914" y="1751652"/>
            <a:ext cx="6102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of course </a:t>
            </a:r>
            <a:endParaRPr lang="en-US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6914" y="2430238"/>
            <a:ext cx="6102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there are many other aspects and sides to your life, which play an important role in your future, especially your personal life, which often dictates directions and/or sets boundary conditions.</a:t>
            </a:r>
            <a:endParaRPr lang="en-US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8020" y="2722625"/>
            <a:ext cx="1737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It did in my case</a:t>
            </a:r>
            <a:endParaRPr lang="en-US" sz="1400" dirty="0">
              <a:solidFill>
                <a:srgbClr val="660033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63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0050" y="1872681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Availability of  easy energy &amp; everywhere enables modern world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Without it we </a:t>
            </a:r>
            <a:r>
              <a:rPr lang="en-US" dirty="0">
                <a:latin typeface="Gill Sans MT" panose="020B0502020104020203" pitchFamily="34" charset="0"/>
              </a:rPr>
              <a:t>would be in the middle ages…..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751171"/>
            <a:ext cx="1638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Why  discuss ?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8054" y="375952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We are in Puerto Rico &amp; a lot of discussion about energy generation &amp; distribution after Maria destruction in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Argonne battery/energy storage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What do we learn from SM  -- now that we “know it all”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017" y="303823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Our need globally for “energy everywhere” will only increase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39116" y="2899730"/>
            <a:ext cx="245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Everyone needs access for current lifestyle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0050" y="4181706"/>
            <a:ext cx="276618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How do we use energy ?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86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use currently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" b="8744"/>
          <a:stretch/>
        </p:blipFill>
        <p:spPr>
          <a:xfrm>
            <a:off x="89831" y="555626"/>
            <a:ext cx="9054169" cy="53887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13313" y="-1"/>
            <a:ext cx="437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Energy generation and use in the USA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5491" y="6128084"/>
            <a:ext cx="4924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 1 Quad = 10</a:t>
            </a:r>
            <a:r>
              <a:rPr lang="en-US" baseline="30000" dirty="0" smtClean="0">
                <a:latin typeface="Gill Sans MT" panose="020B0502020104020203" pitchFamily="34" charset="0"/>
              </a:rPr>
              <a:t>15</a:t>
            </a:r>
            <a:r>
              <a:rPr lang="en-US" dirty="0" smtClean="0">
                <a:latin typeface="Gill Sans MT" panose="020B0502020104020203" pitchFamily="34" charset="0"/>
              </a:rPr>
              <a:t> BTU;   1 BTU = 1.055kJ = .293 </a:t>
            </a:r>
            <a:r>
              <a:rPr lang="en-US" dirty="0" err="1" smtClean="0">
                <a:latin typeface="Gill Sans MT" panose="020B0502020104020203" pitchFamily="34" charset="0"/>
              </a:rPr>
              <a:t>Wh</a:t>
            </a:r>
            <a:endParaRPr lang="en-US" dirty="0" smtClean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6583" y="6304911"/>
            <a:ext cx="2690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 97.7 Quads = 28600 </a:t>
            </a:r>
            <a:r>
              <a:rPr lang="en-US" dirty="0" err="1" smtClean="0">
                <a:latin typeface="Gill Sans MT" panose="020B0502020104020203" pitchFamily="34" charset="0"/>
              </a:rPr>
              <a:t>TWh</a:t>
            </a:r>
            <a:endParaRPr lang="en-US" dirty="0" smtClean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46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use currently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0050" y="5833063"/>
            <a:ext cx="811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Ultimately everybody on planet wants this much energy ( as the US consumes)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65187" y="139798"/>
            <a:ext cx="406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Lessons from previous energy use picture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295653"/>
              </p:ext>
            </p:extLst>
          </p:nvPr>
        </p:nvGraphicFramePr>
        <p:xfrm>
          <a:off x="4807008" y="606697"/>
          <a:ext cx="4648200" cy="3857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Worksheet" r:id="rId3" imgW="3305082" imgH="2743200" progId="Excel.Sheet.12">
                  <p:embed/>
                </p:oleObj>
              </mc:Choice>
              <mc:Fallback>
                <p:oleObj name="Worksheet" r:id="rId3" imgW="3305082" imgH="2743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07008" y="606697"/>
                        <a:ext cx="4648200" cy="3857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652828" y="4081581"/>
            <a:ext cx="2956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Evolving  very slowly and mostly driven by “market”</a:t>
            </a:r>
            <a:endParaRPr lang="en-US" dirty="0">
              <a:solidFill>
                <a:srgbClr val="660033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50" y="988427"/>
            <a:ext cx="46852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Create energy on demand from fossil fuel mostly ( coal, oil, natural gas)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Most energy ultimate goes into heat.  This energy currently lost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There is no recycling of energy ( once used it is gone)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Used to move things, processes, light. </a:t>
            </a:r>
            <a:r>
              <a:rPr lang="en-US" dirty="0" err="1">
                <a:latin typeface="Gill Sans MT" panose="020B0502020104020203" pitchFamily="34" charset="0"/>
              </a:rPr>
              <a:t>e</a:t>
            </a:r>
            <a:r>
              <a:rPr lang="en-US" dirty="0" err="1" smtClean="0">
                <a:latin typeface="Gill Sans MT" panose="020B0502020104020203" pitchFamily="34" charset="0"/>
              </a:rPr>
              <a:t>tc</a:t>
            </a:r>
            <a:endParaRPr lang="en-US" dirty="0" smtClean="0">
              <a:latin typeface="Gill Sans MT" panose="020B0502020104020203" pitchFamily="34" charset="0"/>
            </a:endParaRPr>
          </a:p>
          <a:p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We do not store energy to first order (generate on demand i.e. we have over capacity to make sure it is always available)</a:t>
            </a:r>
          </a:p>
        </p:txBody>
      </p:sp>
    </p:spTree>
    <p:extLst>
      <p:ext uri="{BB962C8B-B14F-4D97-AF65-F5344CB8AC3E}">
        <p14:creationId xmlns:p14="http://schemas.microsoft.com/office/powerpoint/2010/main" val="2895273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use currently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0050" y="537343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So came up with the “planet as our garage” model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43350" y="139798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Consequences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559" y="625486"/>
            <a:ext cx="8479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Burning fossil fuel seems innocent and there is no immediate consequence for individuals.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2171" y="1333465"/>
            <a:ext cx="2922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BIG debate about impact of exhaust products on planet eco-system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79422" y="1077143"/>
            <a:ext cx="56645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Most think that burning fossil fuels will have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Global warming data seem scientifically clear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Debate with non-scientific community about link of global warming &amp; human cause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People who doubt/question link do not see connection for variety of reasons (all non scientific)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5049" y="3037156"/>
            <a:ext cx="7518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Many people doubt everything until “they experience it”….. personally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79422" y="3383976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Amazing opinion NYT:  “planet could be flat”………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59" y="4006941"/>
            <a:ext cx="741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Tried to think of way to illustrate in easy understandable way, the impact of burning fossil fuels…. to convince the “doubters” that there is a problem.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44784" y="4660241"/>
            <a:ext cx="6499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Nobody would put the exhaust of their running car into the living room and claim air quality is just fine</a:t>
            </a:r>
            <a:endParaRPr lang="en-US" dirty="0">
              <a:solidFill>
                <a:srgbClr val="660033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73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 as our garage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5209" y="4099638"/>
            <a:ext cx="831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So when we turn cars on “exhaust systems” go in the GIANT garage and stay there</a:t>
            </a:r>
            <a:endParaRPr lang="en-US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38902" y="4189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Model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559" y="625485"/>
            <a:ext cx="8164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Planet earth is a closed system.  This means energy from the sun can penetrate, heat it up, and some of that energy is radiated back into space.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However no “matter” can leave the planet.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6349" y="1548815"/>
            <a:ext cx="7217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So in that sense ( on a small scale) the planet is like your garage with doors closed.  When doors are closed nothing can get in or out.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5209" y="2256611"/>
            <a:ext cx="6734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We all know that when garage doors are closed and we start car in garage it becomes unpleasant quickly after short time ( you can verify this your self….. and how long it takes)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440" y="3350348"/>
            <a:ext cx="741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The atmosphere of earth is like a GIANT garage…….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73069" y="2422677"/>
            <a:ext cx="1456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Everybody agrees…</a:t>
            </a:r>
            <a:endParaRPr lang="en-US" dirty="0">
              <a:solidFill>
                <a:srgbClr val="660033"/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2488" y="4770264"/>
            <a:ext cx="112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Question:</a:t>
            </a:r>
            <a:endParaRPr lang="en-US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106" y="5628872"/>
            <a:ext cx="831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This can be calculated or modeled………</a:t>
            </a:r>
            <a:endParaRPr lang="en-US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53065" y="4500353"/>
            <a:ext cx="617198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when we turn all cars ( and other fossil burning entities) on and compare to our small garage with one car, how many minutes has the “car” been running ??</a:t>
            </a:r>
            <a:endParaRPr lang="en-US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587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 as our garage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38902" y="4189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Model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559" y="625485"/>
            <a:ext cx="8164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Build a model where we turn on all cars and other fossil burning entities at some time and </a:t>
            </a:r>
            <a:r>
              <a:rPr lang="en-US" u="sng" dirty="0" smtClean="0">
                <a:latin typeface="Gill Sans MT" panose="020B0502020104020203" pitchFamily="34" charset="0"/>
              </a:rPr>
              <a:t>accumulate </a:t>
            </a:r>
            <a:r>
              <a:rPr lang="en-US" dirty="0" smtClean="0">
                <a:latin typeface="Gill Sans MT" panose="020B0502020104020203" pitchFamily="34" charset="0"/>
              </a:rPr>
              <a:t>( remember nothing escapes).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67279" y="1236298"/>
            <a:ext cx="484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Get all information from the government or industry resources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559" y="1897301"/>
            <a:ext cx="7923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Garage is 18ft long, 12 </a:t>
            </a:r>
            <a:r>
              <a:rPr lang="en-US" dirty="0" err="1" smtClean="0">
                <a:latin typeface="Gill Sans MT" panose="020B0502020104020203" pitchFamily="34" charset="0"/>
              </a:rPr>
              <a:t>ft</a:t>
            </a:r>
            <a:r>
              <a:rPr lang="en-US" dirty="0" smtClean="0">
                <a:latin typeface="Gill Sans MT" panose="020B0502020104020203" pitchFamily="34" charset="0"/>
              </a:rPr>
              <a:t> wide, 8 </a:t>
            </a:r>
            <a:r>
              <a:rPr lang="en-US" dirty="0" err="1" smtClean="0">
                <a:latin typeface="Gill Sans MT" panose="020B0502020104020203" pitchFamily="34" charset="0"/>
              </a:rPr>
              <a:t>ft</a:t>
            </a:r>
            <a:r>
              <a:rPr lang="en-US" dirty="0" smtClean="0">
                <a:latin typeface="Gill Sans MT" panose="020B0502020104020203" pitchFamily="34" charset="0"/>
              </a:rPr>
              <a:t> high and contains one car idling at 600RPM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43350" y="2208268"/>
            <a:ext cx="5127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This is the base unit in which everything is expressed </a:t>
            </a:r>
            <a:endParaRPr lang="en-US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558" y="2625943"/>
            <a:ext cx="7923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Atmosphere above us is 10km thick( troposphere)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A standard car &amp; commercial vehicles get 25mpg, drives at 30mph at 2000RPM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A semi truck gets 6mpg.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7894" y="4000115"/>
            <a:ext cx="7923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A personal car runs on average 2 hours/day ( 5 days/week)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Commercial vehicles run 8 hours/day ( 6 days/week)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Semi trucks run 7 hours/day ( 5 days/week)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1041" y="5091802"/>
            <a:ext cx="7923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Start running cars like this in 1950 and accumulate…..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9766" y="5740731"/>
            <a:ext cx="8395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Assumption</a:t>
            </a:r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:</a:t>
            </a:r>
            <a:endParaRPr lang="en-US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51838" y="3176841"/>
            <a:ext cx="5127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#garages in atmosphere:  ~</a:t>
            </a:r>
            <a:r>
              <a:rPr lang="en-US" sz="20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10</a:t>
            </a:r>
            <a:r>
              <a:rPr lang="en-US" sz="2000" baseline="300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17</a:t>
            </a:r>
            <a:endParaRPr lang="en-US" sz="2000" baseline="300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51838" y="3507273"/>
            <a:ext cx="2709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# cars ~ one billion , </a:t>
            </a:r>
            <a:r>
              <a:rPr lang="en-US" sz="20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10</a:t>
            </a:r>
            <a:r>
              <a:rPr lang="en-US" sz="2000" baseline="300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9</a:t>
            </a:r>
            <a:r>
              <a:rPr lang="en-US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   </a:t>
            </a:r>
            <a:endParaRPr lang="en-US" sz="2000" baseline="300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9954" y="5493776"/>
            <a:ext cx="6935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planet absorbs exhaust gases ( especially CO2), so assume that 50% of exhaust gases produced each year are absorbed and do not stay in atmosphere ( garage does not absorb)</a:t>
            </a:r>
            <a:endParaRPr lang="en-US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665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 as our garage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38902" y="4189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Model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877" y="450612"/>
            <a:ext cx="816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Statistics on cars or better vehicles: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4589" y="1981642"/>
            <a:ext cx="1283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Cars used vs year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543870"/>
              </p:ext>
            </p:extLst>
          </p:nvPr>
        </p:nvGraphicFramePr>
        <p:xfrm>
          <a:off x="1708209" y="916811"/>
          <a:ext cx="7279742" cy="3944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Worksheet" r:id="rId3" imgW="5572025" imgH="3019412" progId="Excel.Sheet.12">
                  <p:embed/>
                </p:oleObj>
              </mc:Choice>
              <mc:Fallback>
                <p:oleObj name="Worksheet" r:id="rId3" imgW="5572025" imgH="30194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8209" y="916811"/>
                        <a:ext cx="7279742" cy="3944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1633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2728452" cy="545432"/>
          </a:xfrm>
        </p:spPr>
        <p:txBody>
          <a:bodyPr>
            <a:normAutofit/>
          </a:bodyPr>
          <a:lstStyle/>
          <a:p>
            <a:r>
              <a:rPr lang="en-US" dirty="0"/>
              <a:t>Intention of </a:t>
            </a:r>
            <a:r>
              <a:rPr lang="en-US" dirty="0" smtClean="0"/>
              <a:t>lecture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3581" y="2616734"/>
            <a:ext cx="1138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Gill Sans MT" panose="020B0502020104020203" pitchFamily="34" charset="0"/>
              </a:rPr>
              <a:t>Two fold: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05069" y="1640839"/>
            <a:ext cx="489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You are at beginning of </a:t>
            </a:r>
            <a:r>
              <a:rPr lang="en-US" u="sng" dirty="0">
                <a:solidFill>
                  <a:srgbClr val="C00000"/>
                </a:solidFill>
                <a:latin typeface="Gill Sans MT" panose="020B0502020104020203" pitchFamily="34" charset="0"/>
              </a:rPr>
              <a:t>career</a:t>
            </a:r>
            <a:r>
              <a:rPr lang="en-US" dirty="0">
                <a:latin typeface="Gill Sans MT" panose="020B0502020104020203" pitchFamily="34" charset="0"/>
              </a:rPr>
              <a:t>; I am at the end;  give some perspective of a career in </a:t>
            </a:r>
            <a:r>
              <a:rPr lang="en-US" dirty="0" smtClean="0">
                <a:latin typeface="Gill Sans MT" panose="020B0502020104020203" pitchFamily="34" charset="0"/>
              </a:rPr>
              <a:t>HEP (</a:t>
            </a:r>
            <a:r>
              <a:rPr lang="en-US" i="1" dirty="0" smtClean="0">
                <a:solidFill>
                  <a:srgbClr val="7030A0"/>
                </a:solidFill>
                <a:latin typeface="Gill Sans MT" panose="020B0502020104020203" pitchFamily="34" charset="0"/>
              </a:rPr>
              <a:t>why, how</a:t>
            </a:r>
            <a:r>
              <a:rPr lang="en-US" dirty="0" smtClean="0">
                <a:latin typeface="Gill Sans MT" panose="020B0502020104020203" pitchFamily="34" charset="0"/>
              </a:rPr>
              <a:t>),  </a:t>
            </a:r>
            <a:r>
              <a:rPr lang="en-US" dirty="0">
                <a:latin typeface="Gill Sans MT" panose="020B0502020104020203" pitchFamily="34" charset="0"/>
              </a:rPr>
              <a:t>stepping outside of </a:t>
            </a:r>
            <a:r>
              <a:rPr lang="en-US" dirty="0" smtClean="0">
                <a:latin typeface="Gill Sans MT" panose="020B0502020104020203" pitchFamily="34" charset="0"/>
              </a:rPr>
              <a:t>it and …..was it worth it ….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5068" y="2986066"/>
            <a:ext cx="51691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 Discussion about  “energy use in every day life”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production &amp; storage;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how to discuss pollution;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a model for the future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what is impact of having the Standard Model on future energy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status in Puerto Rico,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53627" y="16347"/>
            <a:ext cx="3190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Tell a story &amp; “entertainment” after heavy duty lectures</a:t>
            </a:r>
            <a:endParaRPr lang="en-US" dirty="0">
              <a:solidFill>
                <a:srgbClr val="660033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74237" y="1640839"/>
            <a:ext cx="2108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CTEQ school: inform &amp; teach you</a:t>
            </a:r>
            <a:endParaRPr lang="en-US" dirty="0">
              <a:solidFill>
                <a:srgbClr val="660033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7559" y="3265331"/>
            <a:ext cx="19347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Interest of mine, driven by living in Puerto Rico &amp; concerns about future</a:t>
            </a:r>
            <a:endParaRPr lang="en-US" dirty="0">
              <a:solidFill>
                <a:srgbClr val="660033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1916" y="5069956"/>
            <a:ext cx="2428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Probably too much, so may just stop</a:t>
            </a:r>
            <a:endParaRPr lang="en-US" dirty="0">
              <a:solidFill>
                <a:srgbClr val="660033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90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515691"/>
          </a:xfrm>
        </p:spPr>
        <p:txBody>
          <a:bodyPr/>
          <a:lstStyle/>
          <a:p>
            <a:r>
              <a:rPr lang="en-US" dirty="0" smtClean="0"/>
              <a:t>Planet as our garage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38902" y="4189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Model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32249" y="146359"/>
            <a:ext cx="1243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Cars only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3152" y="2068286"/>
            <a:ext cx="1283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Cars used vs year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667612"/>
              </p:ext>
            </p:extLst>
          </p:nvPr>
        </p:nvGraphicFramePr>
        <p:xfrm>
          <a:off x="1708209" y="916811"/>
          <a:ext cx="5572125" cy="301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Worksheet" r:id="rId3" imgW="5572025" imgH="3019412" progId="Excel.Sheet.12">
                  <p:embed/>
                </p:oleObj>
              </mc:Choice>
              <mc:Fallback>
                <p:oleObj name="Worksheet" r:id="rId3" imgW="5572025" imgH="3019412" progId="Excel.Shee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8209" y="916811"/>
                        <a:ext cx="5572125" cy="301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100326"/>
              </p:ext>
            </p:extLst>
          </p:nvPr>
        </p:nvGraphicFramePr>
        <p:xfrm>
          <a:off x="1708211" y="3789671"/>
          <a:ext cx="5572125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Worksheet" r:id="rId5" imgW="5572025" imgH="3009826" progId="Excel.Sheet.12">
                  <p:embed/>
                </p:oleObj>
              </mc:Choice>
              <mc:Fallback>
                <p:oleObj name="Worksheet" r:id="rId5" imgW="5572025" imgH="3009826" progId="Excel.Shee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08211" y="3789671"/>
                        <a:ext cx="5572125" cy="300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3152" y="4308285"/>
            <a:ext cx="1283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Impact of cars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572000" y="5242560"/>
            <a:ext cx="6782" cy="4854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961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 as our garage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38902" y="4189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Model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041" y="487906"/>
            <a:ext cx="816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What about power plants…..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590" y="5825338"/>
            <a:ext cx="484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Impact on our planet garage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71488" y="279718"/>
            <a:ext cx="3289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A little tricky… but government has all the numbers</a:t>
            </a:r>
            <a:endParaRPr lang="en-US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041" y="4162370"/>
            <a:ext cx="7923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Government tracks how many BTU ( British Thermal Units) are burned per kWh.  Use to convert to “car idling in garage ( = 677 BTU/min)”.</a:t>
            </a:r>
          </a:p>
        </p:txBody>
      </p:sp>
      <p:pic>
        <p:nvPicPr>
          <p:cNvPr id="15" name="Picture 14" descr="https://upload.wikimedia.org/wikipedia/commons/9/9d/Bp_world_energy_consumption_20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7" y="1191087"/>
            <a:ext cx="4479464" cy="269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20931" y="810256"/>
            <a:ext cx="3289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Worldwide consumption</a:t>
            </a:r>
            <a:endParaRPr lang="en-US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0229196"/>
              </p:ext>
            </p:extLst>
          </p:nvPr>
        </p:nvGraphicFramePr>
        <p:xfrm>
          <a:off x="4609497" y="1065426"/>
          <a:ext cx="4534503" cy="2883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425096"/>
              </p:ext>
            </p:extLst>
          </p:nvPr>
        </p:nvGraphicFramePr>
        <p:xfrm>
          <a:off x="550749" y="4934667"/>
          <a:ext cx="475396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492">
                  <a:extLst>
                    <a:ext uri="{9D8B030D-6E8A-4147-A177-3AD203B41FA5}">
                      <a16:colId xmlns:a16="http://schemas.microsoft.com/office/drawing/2014/main" val="1037180944"/>
                    </a:ext>
                  </a:extLst>
                </a:gridCol>
                <a:gridCol w="791796">
                  <a:extLst>
                    <a:ext uri="{9D8B030D-6E8A-4147-A177-3AD203B41FA5}">
                      <a16:colId xmlns:a16="http://schemas.microsoft.com/office/drawing/2014/main" val="2077283640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1596829895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3756373735"/>
                    </a:ext>
                  </a:extLst>
                </a:gridCol>
              </a:tblGrid>
              <a:tr h="266984">
                <a:tc>
                  <a:txBody>
                    <a:bodyPr/>
                    <a:lstStyle/>
                    <a:p>
                      <a:r>
                        <a:rPr lang="en-US" dirty="0" smtClean="0"/>
                        <a:t>BTU/kWh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Petroleum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Natural gas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493009"/>
                  </a:ext>
                </a:extLst>
              </a:tr>
              <a:tr h="3392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10432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10852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33805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971488" y="6266034"/>
            <a:ext cx="3289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1 </a:t>
            </a:r>
            <a:r>
              <a:rPr lang="en-US" dirty="0" err="1" smtClean="0">
                <a:solidFill>
                  <a:srgbClr val="0070C0"/>
                </a:solidFill>
                <a:latin typeface="Gill Sans MT" panose="020B0502020104020203" pitchFamily="34" charset="0"/>
              </a:rPr>
              <a:t>TerraWatt</a:t>
            </a:r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 = 10</a:t>
            </a:r>
            <a:r>
              <a:rPr lang="en-US" baseline="30000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12 </a:t>
            </a:r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Watt</a:t>
            </a:r>
            <a:endParaRPr lang="en-US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606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515691"/>
          </a:xfrm>
        </p:spPr>
        <p:txBody>
          <a:bodyPr/>
          <a:lstStyle/>
          <a:p>
            <a:r>
              <a:rPr lang="en-US" dirty="0" smtClean="0"/>
              <a:t>Planet as our garage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38902" y="4189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Model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20768" y="188855"/>
            <a:ext cx="1894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Cars and power plants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5012" y="1405291"/>
            <a:ext cx="1283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Impact of all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823706" y="2801837"/>
            <a:ext cx="6782" cy="4854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9278946"/>
              </p:ext>
            </p:extLst>
          </p:nvPr>
        </p:nvGraphicFramePr>
        <p:xfrm>
          <a:off x="1973545" y="322371"/>
          <a:ext cx="6218320" cy="4304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604050"/>
              </p:ext>
            </p:extLst>
          </p:nvPr>
        </p:nvGraphicFramePr>
        <p:xfrm>
          <a:off x="3655700" y="4325573"/>
          <a:ext cx="4536165" cy="2567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50130" y="4301831"/>
            <a:ext cx="1894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If we keep going it will be ugly.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012" y="5490925"/>
            <a:ext cx="248290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Do the experiment in your garage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3096" y="2311141"/>
            <a:ext cx="1283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Air height: 10 km</a:t>
            </a:r>
          </a:p>
        </p:txBody>
      </p:sp>
    </p:spTree>
    <p:extLst>
      <p:ext uri="{BB962C8B-B14F-4D97-AF65-F5344CB8AC3E}">
        <p14:creationId xmlns:p14="http://schemas.microsoft.com/office/powerpoint/2010/main" val="527732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515691"/>
          </a:xfrm>
        </p:spPr>
        <p:txBody>
          <a:bodyPr/>
          <a:lstStyle/>
          <a:p>
            <a:r>
              <a:rPr lang="en-US" dirty="0" smtClean="0"/>
              <a:t>Planet as our garage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38902" y="4189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Model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20768" y="188855"/>
            <a:ext cx="1894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Cars and power plants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003" y="835186"/>
            <a:ext cx="1283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Impact of all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128506" y="3305628"/>
            <a:ext cx="6782" cy="4854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3003" y="1664079"/>
            <a:ext cx="128336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Air height: 10 km and for  </a:t>
            </a:r>
            <a:r>
              <a:rPr lang="en-US" dirty="0">
                <a:latin typeface="Gill Sans MT" panose="020B0502020104020203" pitchFamily="34" charset="0"/>
              </a:rPr>
              <a:t>8.5 km </a:t>
            </a:r>
            <a:r>
              <a:rPr lang="en-US" sz="1600" dirty="0" smtClean="0">
                <a:latin typeface="Gill Sans MT" panose="020B0502020104020203" pitchFamily="34" charset="0"/>
              </a:rPr>
              <a:t>( if density </a:t>
            </a:r>
            <a:r>
              <a:rPr lang="en-US" sz="1600" dirty="0">
                <a:latin typeface="Gill Sans MT" panose="020B0502020104020203" pitchFamily="34" charset="0"/>
              </a:rPr>
              <a:t>was uniform and equal to sea </a:t>
            </a:r>
            <a:r>
              <a:rPr lang="en-US" sz="1600" dirty="0" smtClean="0">
                <a:latin typeface="Gill Sans MT" panose="020B0502020104020203" pitchFamily="34" charset="0"/>
              </a:rPr>
              <a:t>level)</a:t>
            </a: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6755374"/>
              </p:ext>
            </p:extLst>
          </p:nvPr>
        </p:nvGraphicFramePr>
        <p:xfrm>
          <a:off x="2033197" y="626881"/>
          <a:ext cx="6190617" cy="422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104644" y="4626066"/>
            <a:ext cx="1747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  <a:latin typeface="Gill Sans MT" panose="020B0502020104020203" pitchFamily="34" charset="0"/>
              </a:rPr>
              <a:t>B</a:t>
            </a:r>
            <a:r>
              <a:rPr lang="en-US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ad &amp; shortcomings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47594" y="5597001"/>
            <a:ext cx="6761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Everybody can relate to it and test at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Can be used to do local models for cities for example ( next step)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582289" y="5735501"/>
            <a:ext cx="223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Good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56371" y="4407089"/>
            <a:ext cx="7259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Simple model of atmosphere ( no density variation)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No diffusion over time’ assume uniform across all atmosphere from start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Simple model for cars, trucks, power plants  -- </a:t>
            </a:r>
            <a:r>
              <a:rPr lang="en-US" sz="1600" i="1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really bad </a:t>
            </a:r>
            <a:r>
              <a:rPr lang="en-US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27561" y="2459117"/>
            <a:ext cx="867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10 km</a:t>
            </a:r>
            <a:endParaRPr lang="en-US" sz="1600" dirty="0" smtClean="0">
              <a:latin typeface="Gill Sans MT" panose="020B05020201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00098" y="1340289"/>
            <a:ext cx="867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8.5 km</a:t>
            </a:r>
            <a:endParaRPr lang="en-US" sz="1600" dirty="0" smtClean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059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use future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4551" y="1357992"/>
            <a:ext cx="1633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Future vision:</a:t>
            </a:r>
            <a:endParaRPr lang="en-US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2692" y="627298"/>
            <a:ext cx="4611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Things will not change very fast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Energy demand will continue to rise worldwide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2693" y="1788457"/>
            <a:ext cx="664736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Move from using the stored energy of the sun ( over millions of years i.e. fossil fuel) to using the energy of the sun now ( photovoltaic, wind)  plus others: hydro, nuclear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70055" y="1807115"/>
            <a:ext cx="1633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Expressed by many; in one way or another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7912" y="2874822"/>
            <a:ext cx="163328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Fossil fuel &amp; respond to demand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4532" y="2874822"/>
            <a:ext cx="215286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Renewable ( with large fluctuations) and energy storage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2563292" y="3226615"/>
            <a:ext cx="929149" cy="320040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21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 rot="16200000">
            <a:off x="1039721" y="2483072"/>
            <a:ext cx="1813506" cy="633760"/>
          </a:xfrm>
          <a:prstGeom prst="rightArrow">
            <a:avLst/>
          </a:prstGeom>
          <a:solidFill>
            <a:srgbClr val="9198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6400" y="190500"/>
            <a:ext cx="85598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i="1" dirty="0" smtClean="0">
                <a:solidFill>
                  <a:srgbClr val="000080"/>
                </a:solidFill>
                <a:latin typeface="Gill Sans MT" panose="020B0502020104020203" pitchFamily="34" charset="0"/>
              </a:rPr>
              <a:t>Current picture:  everything starts from fossil fuels</a:t>
            </a:r>
            <a:endParaRPr lang="en-US" sz="1900" i="1" dirty="0">
              <a:solidFill>
                <a:srgbClr val="000080"/>
              </a:solidFill>
              <a:latin typeface="Gill Sans MT" panose="020B0502020104020203" pitchFamily="34" charset="0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2423160" y="1181100"/>
            <a:ext cx="4269740" cy="495300"/>
          </a:xfrm>
          <a:prstGeom prst="rightArrow">
            <a:avLst>
              <a:gd name="adj1" fmla="val 65385"/>
              <a:gd name="adj2" fmla="val 50000"/>
            </a:avLst>
          </a:prstGeom>
          <a:solidFill>
            <a:srgbClr val="919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781800" y="667166"/>
            <a:ext cx="1930400" cy="1930400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9" descr="CommerialBuilding_imports_10-17-1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864" y="763086"/>
            <a:ext cx="779464" cy="779464"/>
          </a:xfrm>
          <a:prstGeom prst="rect">
            <a:avLst/>
          </a:prstGeom>
        </p:spPr>
      </p:pic>
      <p:pic>
        <p:nvPicPr>
          <p:cNvPr id="71" name="Picture 70" descr="ElectricCar_215003-200_10-17-16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30" b="28566"/>
          <a:stretch/>
        </p:blipFill>
        <p:spPr>
          <a:xfrm flipH="1">
            <a:off x="7056709" y="4713130"/>
            <a:ext cx="804403" cy="344316"/>
          </a:xfrm>
          <a:prstGeom prst="rect">
            <a:avLst/>
          </a:prstGeom>
        </p:spPr>
      </p:pic>
      <p:pic>
        <p:nvPicPr>
          <p:cNvPr id="72" name="Picture 71" descr="IndustryIcon_eco-rauch-fabrik_318-41523_10-17-16.pn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0"/>
          <a:stretch/>
        </p:blipFill>
        <p:spPr>
          <a:xfrm>
            <a:off x="7654376" y="990600"/>
            <a:ext cx="993625" cy="825500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6743700" y="2540000"/>
            <a:ext cx="2298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Commercial, Industrial, Residential,</a:t>
            </a:r>
          </a:p>
          <a:p>
            <a:pPr algn="ctr"/>
            <a:r>
              <a:rPr lang="en-US" sz="1400" i="1" dirty="0" smtClean="0"/>
              <a:t> </a:t>
            </a:r>
            <a:endParaRPr lang="en-US" sz="1400" i="1" dirty="0"/>
          </a:p>
        </p:txBody>
      </p:sp>
      <p:sp>
        <p:nvSpPr>
          <p:cNvPr id="74" name="TextBox 73"/>
          <p:cNvSpPr txBox="1"/>
          <p:nvPr/>
        </p:nvSpPr>
        <p:spPr>
          <a:xfrm>
            <a:off x="6794500" y="5582218"/>
            <a:ext cx="226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Transportation, Heating, Industrial Processes</a:t>
            </a:r>
            <a:endParaRPr lang="en-US" sz="1400" i="1" dirty="0"/>
          </a:p>
        </p:txBody>
      </p:sp>
      <p:grpSp>
        <p:nvGrpSpPr>
          <p:cNvPr id="78" name="Group 77"/>
          <p:cNvGrpSpPr/>
          <p:nvPr/>
        </p:nvGrpSpPr>
        <p:grpSpPr>
          <a:xfrm>
            <a:off x="6883400" y="3507329"/>
            <a:ext cx="2082800" cy="1959351"/>
            <a:chOff x="6883400" y="3396580"/>
            <a:chExt cx="1930400" cy="1930400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5"/>
            <a:srcRect l="6600" t="24800" r="9000" b="23600"/>
            <a:stretch/>
          </p:blipFill>
          <p:spPr>
            <a:xfrm flipH="1">
              <a:off x="6943976" y="3918624"/>
              <a:ext cx="954863" cy="583779"/>
            </a:xfrm>
            <a:prstGeom prst="rect">
              <a:avLst/>
            </a:prstGeom>
          </p:spPr>
        </p:pic>
        <p:pic>
          <p:nvPicPr>
            <p:cNvPr id="80" name="Picture 79" descr="IndustryIcon_eco-rauch-fabrik_318-41523_10-17-16.png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20"/>
            <a:stretch/>
          </p:blipFill>
          <p:spPr>
            <a:xfrm>
              <a:off x="7703460" y="4397666"/>
              <a:ext cx="886619" cy="736600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7980442" y="4025900"/>
              <a:ext cx="702575" cy="241300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810" b="27219"/>
            <a:stretch/>
          </p:blipFill>
          <p:spPr>
            <a:xfrm flipH="1">
              <a:off x="7416800" y="3497233"/>
              <a:ext cx="977900" cy="439766"/>
            </a:xfrm>
            <a:prstGeom prst="rect">
              <a:avLst/>
            </a:prstGeom>
          </p:spPr>
        </p:pic>
        <p:sp>
          <p:nvSpPr>
            <p:cNvPr id="83" name="Oval 82"/>
            <p:cNvSpPr/>
            <p:nvPr/>
          </p:nvSpPr>
          <p:spPr>
            <a:xfrm>
              <a:off x="6883400" y="3396580"/>
              <a:ext cx="1930400" cy="1930400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59191" y="1676400"/>
            <a:ext cx="803788" cy="765419"/>
            <a:chOff x="431800" y="678780"/>
            <a:chExt cx="1930400" cy="1930400"/>
          </a:xfrm>
        </p:grpSpPr>
        <p:grpSp>
          <p:nvGrpSpPr>
            <p:cNvPr id="4" name="Group 3"/>
            <p:cNvGrpSpPr/>
            <p:nvPr/>
          </p:nvGrpSpPr>
          <p:grpSpPr>
            <a:xfrm>
              <a:off x="431800" y="678780"/>
              <a:ext cx="1930400" cy="1930400"/>
              <a:chOff x="850900" y="678780"/>
              <a:chExt cx="1930400" cy="19304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43000" y="787400"/>
                <a:ext cx="876300" cy="876300"/>
              </a:xfrm>
              <a:prstGeom prst="rect">
                <a:avLst/>
              </a:prstGeom>
            </p:spPr>
          </p:pic>
          <p:pic>
            <p:nvPicPr>
              <p:cNvPr id="6" name="Picture 5" descr="wind-turbine_318-29924.jpg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2276" y="914399"/>
                <a:ext cx="868365" cy="868365"/>
              </a:xfrm>
              <a:prstGeom prst="rect">
                <a:avLst/>
              </a:prstGeom>
            </p:spPr>
          </p:pic>
          <p:sp>
            <p:nvSpPr>
              <p:cNvPr id="7" name="Oval 6"/>
              <p:cNvSpPr/>
              <p:nvPr/>
            </p:nvSpPr>
            <p:spPr>
              <a:xfrm>
                <a:off x="850900" y="678780"/>
                <a:ext cx="1930400" cy="19304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651000" y="1600200"/>
                <a:ext cx="889000" cy="889000"/>
              </a:xfrm>
              <a:prstGeom prst="rect">
                <a:avLst/>
              </a:prstGeom>
            </p:spPr>
          </p:pic>
        </p:grpSp>
        <p:pic>
          <p:nvPicPr>
            <p:cNvPr id="84" name="Picture 83" descr="Icons8-Windows-8-Industry-Nuclear-Power-Plant.ico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300" y="1687513"/>
              <a:ext cx="687387" cy="687387"/>
            </a:xfrm>
            <a:prstGeom prst="rect">
              <a:avLst/>
            </a:prstGeom>
          </p:spPr>
        </p:pic>
      </p:grpSp>
      <p:pic>
        <p:nvPicPr>
          <p:cNvPr id="85" name="Picture 84" descr="Splarhouse_icon-solar_10-17-16.jpg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2" t="41251" r="18409" b="15214"/>
          <a:stretch/>
        </p:blipFill>
        <p:spPr>
          <a:xfrm>
            <a:off x="6840396" y="1507803"/>
            <a:ext cx="879475" cy="683325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596900" y="5384800"/>
            <a:ext cx="605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• Fossil fuel drives the system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• With all the consequences</a:t>
            </a:r>
          </a:p>
        </p:txBody>
      </p:sp>
      <p:cxnSp>
        <p:nvCxnSpPr>
          <p:cNvPr id="87" name="Straight Connector 86"/>
          <p:cNvCxnSpPr/>
          <p:nvPr/>
        </p:nvCxnSpPr>
        <p:spPr>
          <a:xfrm>
            <a:off x="3455691" y="2292497"/>
            <a:ext cx="89154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3446327" y="2298936"/>
            <a:ext cx="89154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Footer Placeholder 1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114" name="Slide Number Placeholder 1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59" y="653470"/>
            <a:ext cx="1336849" cy="1336849"/>
          </a:xfrm>
          <a:prstGeom prst="rect">
            <a:avLst/>
          </a:prstGeom>
        </p:spPr>
      </p:pic>
      <p:sp>
        <p:nvSpPr>
          <p:cNvPr id="115" name="Right Arrow 114"/>
          <p:cNvSpPr/>
          <p:nvPr/>
        </p:nvSpPr>
        <p:spPr>
          <a:xfrm>
            <a:off x="2444751" y="4134436"/>
            <a:ext cx="4269740" cy="495300"/>
          </a:xfrm>
          <a:prstGeom prst="rightArrow">
            <a:avLst>
              <a:gd name="adj1" fmla="val 65385"/>
              <a:gd name="adj2" fmla="val 50000"/>
            </a:avLst>
          </a:prstGeom>
          <a:solidFill>
            <a:srgbClr val="919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625" y="3856918"/>
            <a:ext cx="978522" cy="118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82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 rot="5400000">
            <a:off x="1981200" y="1993900"/>
            <a:ext cx="1638300" cy="495300"/>
          </a:xfrm>
          <a:prstGeom prst="rightArrow">
            <a:avLst/>
          </a:prstGeom>
          <a:solidFill>
            <a:srgbClr val="9198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6400" y="190500"/>
            <a:ext cx="85598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i="1" dirty="0" smtClean="0">
                <a:solidFill>
                  <a:srgbClr val="000080"/>
                </a:solidFill>
                <a:latin typeface="Gill Sans MT" panose="020B0502020104020203" pitchFamily="34" charset="0"/>
              </a:rPr>
              <a:t>Disruptive Vision: A Fully Integrated and Decarbonized Energy Network</a:t>
            </a:r>
            <a:endParaRPr lang="en-US" sz="1900" i="1" dirty="0">
              <a:solidFill>
                <a:srgbClr val="000080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31800" y="678780"/>
            <a:ext cx="1930400" cy="1930400"/>
            <a:chOff x="850900" y="678780"/>
            <a:chExt cx="1930400" cy="1930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0" y="787400"/>
              <a:ext cx="876300" cy="876300"/>
            </a:xfrm>
            <a:prstGeom prst="rect">
              <a:avLst/>
            </a:prstGeom>
          </p:spPr>
        </p:pic>
        <p:pic>
          <p:nvPicPr>
            <p:cNvPr id="6" name="Picture 5" descr="wind-turbine_318-29924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2276" y="914399"/>
              <a:ext cx="868365" cy="868365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850900" y="678780"/>
              <a:ext cx="1930400" cy="1930400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51000" y="1600200"/>
              <a:ext cx="889000" cy="8890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933700" y="2794000"/>
            <a:ext cx="39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324100" y="2768600"/>
            <a:ext cx="31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320800" y="3187700"/>
            <a:ext cx="3860800" cy="1588460"/>
            <a:chOff x="1320800" y="3187700"/>
            <a:chExt cx="3860800" cy="1588460"/>
          </a:xfrm>
        </p:grpSpPr>
        <p:sp>
          <p:nvSpPr>
            <p:cNvPr id="12" name="TextBox 197"/>
            <p:cNvSpPr txBox="1">
              <a:spLocks noChangeArrowheads="1"/>
            </p:cNvSpPr>
            <p:nvPr/>
          </p:nvSpPr>
          <p:spPr bwMode="auto">
            <a:xfrm>
              <a:off x="3822700" y="3377553"/>
              <a:ext cx="11176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dirty="0" smtClean="0"/>
                <a:t>H</a:t>
              </a:r>
              <a:r>
                <a:rPr lang="en-US" sz="1800" baseline="-25000" dirty="0" smtClean="0"/>
                <a:t>2</a:t>
              </a:r>
              <a:r>
                <a:rPr lang="en-US" sz="1400" dirty="0" smtClean="0"/>
                <a:t>O + CO</a:t>
              </a:r>
              <a:r>
                <a:rPr lang="en-US" sz="1400" baseline="-25000" dirty="0" smtClean="0"/>
                <a:t>2</a:t>
              </a:r>
              <a:endParaRPr lang="en-US" sz="1400" baseline="-25000" dirty="0"/>
            </a:p>
          </p:txBody>
        </p:sp>
        <p:sp>
          <p:nvSpPr>
            <p:cNvPr id="13" name="TextBox 198"/>
            <p:cNvSpPr txBox="1">
              <a:spLocks noChangeArrowheads="1"/>
            </p:cNvSpPr>
            <p:nvPr/>
          </p:nvSpPr>
          <p:spPr bwMode="auto">
            <a:xfrm>
              <a:off x="1320800" y="3505055"/>
              <a:ext cx="7366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dirty="0"/>
                <a:t>O</a:t>
              </a:r>
              <a:r>
                <a:rPr lang="en-US" sz="1800" baseline="-25000" dirty="0"/>
                <a:t>2</a:t>
              </a:r>
              <a:endParaRPr lang="en-US" sz="1400" dirty="0"/>
            </a:p>
          </p:txBody>
        </p:sp>
        <p:sp>
          <p:nvSpPr>
            <p:cNvPr id="14" name="TextBox 197"/>
            <p:cNvSpPr txBox="1">
              <a:spLocks noChangeArrowheads="1"/>
            </p:cNvSpPr>
            <p:nvPr/>
          </p:nvSpPr>
          <p:spPr bwMode="auto">
            <a:xfrm>
              <a:off x="3771900" y="3822053"/>
              <a:ext cx="14097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dirty="0" smtClean="0"/>
                <a:t>CO + H</a:t>
              </a:r>
              <a:r>
                <a:rPr lang="en-US" sz="1800" baseline="-25000" dirty="0" smtClean="0"/>
                <a:t>2</a:t>
              </a:r>
            </a:p>
            <a:p>
              <a:r>
                <a:rPr lang="en-US" sz="1400" dirty="0" smtClean="0"/>
                <a:t>HCOOH</a:t>
              </a:r>
            </a:p>
            <a:p>
              <a:r>
                <a:rPr lang="en-US" sz="1400" dirty="0" smtClean="0"/>
                <a:t>CH</a:t>
              </a:r>
              <a:r>
                <a:rPr lang="en-US" sz="1400" baseline="-25000" dirty="0" smtClean="0"/>
                <a:t>3</a:t>
              </a:r>
              <a:r>
                <a:rPr lang="en-US" sz="1400" dirty="0" smtClean="0"/>
                <a:t>OH + H</a:t>
              </a:r>
              <a:r>
                <a:rPr lang="en-US" sz="1400" baseline="-25000" dirty="0" smtClean="0"/>
                <a:t>2</a:t>
              </a:r>
              <a:r>
                <a:rPr lang="en-US" sz="1400" dirty="0" smtClean="0"/>
                <a:t>O</a:t>
              </a:r>
            </a:p>
            <a:p>
              <a:r>
                <a:rPr lang="en-US" sz="1400" dirty="0" smtClean="0"/>
                <a:t>CH</a:t>
              </a:r>
              <a:r>
                <a:rPr lang="en-US" sz="1400" baseline="-25000" dirty="0" smtClean="0"/>
                <a:t>4</a:t>
              </a:r>
              <a:r>
                <a:rPr lang="en-US" sz="1400" dirty="0" smtClean="0"/>
                <a:t> + H</a:t>
              </a:r>
              <a:r>
                <a:rPr lang="en-US" sz="1400" baseline="-25000" dirty="0" smtClean="0"/>
                <a:t>2</a:t>
              </a:r>
              <a:r>
                <a:rPr lang="en-US" sz="1400" dirty="0" smtClean="0"/>
                <a:t>O</a:t>
              </a:r>
              <a:endParaRPr lang="en-US" sz="1400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638300" y="3187700"/>
              <a:ext cx="2021396" cy="1145473"/>
              <a:chOff x="1638300" y="3187700"/>
              <a:chExt cx="2021396" cy="1145473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2476500" y="3187700"/>
                <a:ext cx="0" cy="520700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124200" y="3200400"/>
                <a:ext cx="0" cy="520700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AutoShape 5"/>
              <p:cNvSpPr>
                <a:spLocks noChangeAspect="1" noChangeArrowheads="1"/>
              </p:cNvSpPr>
              <p:nvPr/>
            </p:nvSpPr>
            <p:spPr bwMode="auto">
              <a:xfrm>
                <a:off x="2206281" y="3400940"/>
                <a:ext cx="1184895" cy="930661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6"/>
              <p:cNvSpPr>
                <a:spLocks noChangeAspect="1" noChangeArrowheads="1"/>
              </p:cNvSpPr>
              <p:nvPr/>
            </p:nvSpPr>
            <p:spPr bwMode="auto">
              <a:xfrm>
                <a:off x="2550100" y="3400940"/>
                <a:ext cx="497258" cy="930661"/>
              </a:xfrm>
              <a:prstGeom prst="rect">
                <a:avLst/>
              </a:prstGeom>
              <a:solidFill>
                <a:srgbClr val="86FFA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AutoShape 7" descr="Sphere"/>
              <p:cNvSpPr>
                <a:spLocks noChangeAspect="1" noChangeArrowheads="1"/>
              </p:cNvSpPr>
              <p:nvPr/>
            </p:nvSpPr>
            <p:spPr bwMode="auto">
              <a:xfrm>
                <a:off x="2398081" y="3400940"/>
                <a:ext cx="152019" cy="930661"/>
              </a:xfrm>
              <a:prstGeom prst="roundRect">
                <a:avLst>
                  <a:gd name="adj" fmla="val 16667"/>
                </a:avLst>
              </a:prstGeom>
              <a:pattFill prst="sphere">
                <a:fgClr>
                  <a:srgbClr val="CCCCCC"/>
                </a:fgClr>
                <a:bgClr>
                  <a:srgbClr val="FF0000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8"/>
              <p:cNvSpPr>
                <a:spLocks noChangeAspect="1" noChangeArrowheads="1"/>
              </p:cNvSpPr>
              <p:nvPr/>
            </p:nvSpPr>
            <p:spPr bwMode="auto">
              <a:xfrm>
                <a:off x="2435020" y="3314476"/>
                <a:ext cx="76720" cy="127337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9"/>
              <p:cNvSpPr>
                <a:spLocks noChangeAspect="1" noChangeShapeType="1"/>
              </p:cNvSpPr>
              <p:nvPr/>
            </p:nvSpPr>
            <p:spPr bwMode="auto">
              <a:xfrm>
                <a:off x="1904999" y="3526705"/>
                <a:ext cx="3012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AutoShape 10" descr="ቅቅ"/>
              <p:cNvSpPr>
                <a:spLocks noChangeAspect="1" noChangeArrowheads="1"/>
              </p:cNvSpPr>
              <p:nvPr/>
            </p:nvSpPr>
            <p:spPr bwMode="auto">
              <a:xfrm>
                <a:off x="3047358" y="3400940"/>
                <a:ext cx="153440" cy="930661"/>
              </a:xfrm>
              <a:prstGeom prst="roundRect">
                <a:avLst>
                  <a:gd name="adj" fmla="val 16667"/>
                </a:avLst>
              </a:prstGeom>
              <a:pattFill prst="sphere">
                <a:fgClr>
                  <a:srgbClr val="CCCCCC"/>
                </a:fgClr>
                <a:bgClr>
                  <a:srgbClr val="0000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7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3085718" y="3314476"/>
                <a:ext cx="76720" cy="127337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grpSp>
            <p:nvGrpSpPr>
              <p:cNvPr id="28" name="Group 16"/>
              <p:cNvGrpSpPr>
                <a:grpSpLocks noChangeAspect="1"/>
              </p:cNvGrpSpPr>
              <p:nvPr/>
            </p:nvGrpSpPr>
            <p:grpSpPr bwMode="auto">
              <a:xfrm>
                <a:off x="2611192" y="3704348"/>
                <a:ext cx="250050" cy="270395"/>
                <a:chOff x="2427" y="2286"/>
                <a:chExt cx="312" cy="306"/>
              </a:xfrm>
            </p:grpSpPr>
            <p:sp>
              <p:nvSpPr>
                <p:cNvPr id="61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2527" y="2392"/>
                  <a:ext cx="96" cy="96"/>
                </a:xfrm>
                <a:prstGeom prst="ellipse">
                  <a:avLst/>
                </a:prstGeom>
                <a:solidFill>
                  <a:srgbClr val="FF66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Text Box 1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427" y="2286"/>
                  <a:ext cx="312" cy="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1200">
                      <a:latin typeface="Comic Sans MS" charset="0"/>
                    </a:rPr>
                    <a:t>+</a:t>
                  </a:r>
                </a:p>
              </p:txBody>
            </p:sp>
          </p:grpSp>
          <p:sp>
            <p:nvSpPr>
              <p:cNvPr id="29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3352817" y="3526705"/>
                <a:ext cx="306879" cy="21222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30" name="Line 23"/>
              <p:cNvSpPr>
                <a:spLocks noChangeAspect="1" noChangeShapeType="1"/>
              </p:cNvSpPr>
              <p:nvPr/>
            </p:nvSpPr>
            <p:spPr bwMode="auto">
              <a:xfrm>
                <a:off x="3391177" y="3738933"/>
                <a:ext cx="2685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31" name="Line 24"/>
              <p:cNvSpPr>
                <a:spLocks noChangeAspect="1" noChangeShapeType="1"/>
              </p:cNvSpPr>
              <p:nvPr/>
            </p:nvSpPr>
            <p:spPr bwMode="auto">
              <a:xfrm>
                <a:off x="3391177" y="3526705"/>
                <a:ext cx="2685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grpSp>
            <p:nvGrpSpPr>
              <p:cNvPr id="32" name="Group 40"/>
              <p:cNvGrpSpPr>
                <a:grpSpLocks noChangeAspect="1"/>
              </p:cNvGrpSpPr>
              <p:nvPr/>
            </p:nvGrpSpPr>
            <p:grpSpPr bwMode="auto">
              <a:xfrm>
                <a:off x="2713491" y="3391502"/>
                <a:ext cx="248630" cy="273538"/>
                <a:chOff x="2426" y="2286"/>
                <a:chExt cx="311" cy="309"/>
              </a:xfrm>
            </p:grpSpPr>
            <p:sp>
              <p:nvSpPr>
                <p:cNvPr id="59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2527" y="2392"/>
                  <a:ext cx="96" cy="96"/>
                </a:xfrm>
                <a:prstGeom prst="ellipse">
                  <a:avLst/>
                </a:prstGeom>
                <a:solidFill>
                  <a:srgbClr val="FF66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Text Box 4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426" y="2286"/>
                  <a:ext cx="311" cy="3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1200">
                      <a:latin typeface="Comic Sans MS" charset="0"/>
                    </a:rPr>
                    <a:t>+</a:t>
                  </a:r>
                </a:p>
              </p:txBody>
            </p:sp>
          </p:grpSp>
          <p:grpSp>
            <p:nvGrpSpPr>
              <p:cNvPr id="33" name="Group 43"/>
              <p:cNvGrpSpPr>
                <a:grpSpLocks noChangeAspect="1"/>
              </p:cNvGrpSpPr>
              <p:nvPr/>
            </p:nvGrpSpPr>
            <p:grpSpPr bwMode="auto">
              <a:xfrm>
                <a:off x="2750431" y="3801816"/>
                <a:ext cx="248630" cy="271967"/>
                <a:chOff x="2426" y="2283"/>
                <a:chExt cx="311" cy="308"/>
              </a:xfrm>
            </p:grpSpPr>
            <p:sp>
              <p:nvSpPr>
                <p:cNvPr id="57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2529" y="2390"/>
                  <a:ext cx="96" cy="96"/>
                </a:xfrm>
                <a:prstGeom prst="ellipse">
                  <a:avLst/>
                </a:prstGeom>
                <a:solidFill>
                  <a:srgbClr val="FF66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Text Box 4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426" y="2283"/>
                  <a:ext cx="311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1200">
                      <a:latin typeface="Comic Sans MS" charset="0"/>
                    </a:rPr>
                    <a:t>+</a:t>
                  </a:r>
                </a:p>
              </p:txBody>
            </p:sp>
          </p:grpSp>
          <p:grpSp>
            <p:nvGrpSpPr>
              <p:cNvPr id="34" name="Group 46"/>
              <p:cNvGrpSpPr>
                <a:grpSpLocks noChangeAspect="1"/>
              </p:cNvGrpSpPr>
              <p:nvPr/>
            </p:nvGrpSpPr>
            <p:grpSpPr bwMode="auto">
              <a:xfrm>
                <a:off x="2534472" y="3517266"/>
                <a:ext cx="250050" cy="273538"/>
                <a:chOff x="2428" y="2286"/>
                <a:chExt cx="312" cy="309"/>
              </a:xfrm>
            </p:grpSpPr>
            <p:sp>
              <p:nvSpPr>
                <p:cNvPr id="55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2528" y="2393"/>
                  <a:ext cx="96" cy="96"/>
                </a:xfrm>
                <a:prstGeom prst="ellipse">
                  <a:avLst/>
                </a:prstGeom>
                <a:solidFill>
                  <a:srgbClr val="FF66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Text Box 4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428" y="2286"/>
                  <a:ext cx="312" cy="3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1200">
                      <a:latin typeface="Comic Sans MS" charset="0"/>
                    </a:rPr>
                    <a:t>+</a:t>
                  </a:r>
                </a:p>
              </p:txBody>
            </p:sp>
          </p:grpSp>
          <p:grpSp>
            <p:nvGrpSpPr>
              <p:cNvPr id="35" name="Group 34"/>
              <p:cNvGrpSpPr>
                <a:grpSpLocks noChangeAspect="1"/>
              </p:cNvGrpSpPr>
              <p:nvPr/>
            </p:nvGrpSpPr>
            <p:grpSpPr bwMode="auto">
              <a:xfrm>
                <a:off x="2737637" y="4061206"/>
                <a:ext cx="250050" cy="271967"/>
                <a:chOff x="2425" y="2285"/>
                <a:chExt cx="312" cy="308"/>
              </a:xfrm>
            </p:grpSpPr>
            <p:sp>
              <p:nvSpPr>
                <p:cNvPr id="53" name="Oval 50"/>
                <p:cNvSpPr>
                  <a:spLocks noChangeAspect="1" noChangeArrowheads="1"/>
                </p:cNvSpPr>
                <p:nvPr/>
              </p:nvSpPr>
              <p:spPr bwMode="auto">
                <a:xfrm>
                  <a:off x="2527" y="2392"/>
                  <a:ext cx="96" cy="96"/>
                </a:xfrm>
                <a:prstGeom prst="ellipse">
                  <a:avLst/>
                </a:prstGeom>
                <a:solidFill>
                  <a:srgbClr val="FF66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Text Box 5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425" y="2285"/>
                  <a:ext cx="312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1200">
                      <a:latin typeface="Comic Sans MS" charset="0"/>
                    </a:rPr>
                    <a:t>+</a:t>
                  </a:r>
                </a:p>
              </p:txBody>
            </p:sp>
          </p:grpSp>
          <p:grpSp>
            <p:nvGrpSpPr>
              <p:cNvPr id="36" name="Group 52"/>
              <p:cNvGrpSpPr>
                <a:grpSpLocks noChangeAspect="1"/>
              </p:cNvGrpSpPr>
              <p:nvPr/>
            </p:nvGrpSpPr>
            <p:grpSpPr bwMode="auto">
              <a:xfrm>
                <a:off x="2507478" y="3976315"/>
                <a:ext cx="250050" cy="271967"/>
                <a:chOff x="2427" y="2284"/>
                <a:chExt cx="312" cy="308"/>
              </a:xfrm>
            </p:grpSpPr>
            <p:sp>
              <p:nvSpPr>
                <p:cNvPr id="51" name="Oval 53"/>
                <p:cNvSpPr>
                  <a:spLocks noChangeAspect="1" noChangeArrowheads="1"/>
                </p:cNvSpPr>
                <p:nvPr/>
              </p:nvSpPr>
              <p:spPr bwMode="auto">
                <a:xfrm>
                  <a:off x="2529" y="2390"/>
                  <a:ext cx="96" cy="96"/>
                </a:xfrm>
                <a:prstGeom prst="ellipse">
                  <a:avLst/>
                </a:prstGeom>
                <a:solidFill>
                  <a:srgbClr val="FF66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Text Box 5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427" y="2284"/>
                  <a:ext cx="312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1200">
                      <a:latin typeface="Comic Sans MS" charset="0"/>
                    </a:rPr>
                    <a:t>+</a:t>
                  </a:r>
                </a:p>
              </p:txBody>
            </p:sp>
          </p:grpSp>
          <p:grpSp>
            <p:nvGrpSpPr>
              <p:cNvPr id="37" name="Group 55"/>
              <p:cNvGrpSpPr>
                <a:grpSpLocks noChangeAspect="1"/>
              </p:cNvGrpSpPr>
              <p:nvPr/>
            </p:nvGrpSpPr>
            <p:grpSpPr bwMode="auto">
              <a:xfrm>
                <a:off x="2852717" y="3438664"/>
                <a:ext cx="250050" cy="273538"/>
                <a:chOff x="2427" y="2285"/>
                <a:chExt cx="312" cy="309"/>
              </a:xfrm>
            </p:grpSpPr>
            <p:sp>
              <p:nvSpPr>
                <p:cNvPr id="49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2528" y="2393"/>
                  <a:ext cx="96" cy="96"/>
                </a:xfrm>
                <a:prstGeom prst="ellipse">
                  <a:avLst/>
                </a:prstGeom>
                <a:solidFill>
                  <a:srgbClr val="FF66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Text Box 5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427" y="2285"/>
                  <a:ext cx="312" cy="3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1200">
                      <a:latin typeface="Comic Sans MS" charset="0"/>
                    </a:rPr>
                    <a:t>+</a:t>
                  </a:r>
                </a:p>
              </p:txBody>
            </p:sp>
          </p:grpSp>
          <p:grpSp>
            <p:nvGrpSpPr>
              <p:cNvPr id="38" name="Group 58"/>
              <p:cNvGrpSpPr>
                <a:grpSpLocks noChangeAspect="1"/>
              </p:cNvGrpSpPr>
              <p:nvPr/>
            </p:nvGrpSpPr>
            <p:grpSpPr bwMode="auto">
              <a:xfrm>
                <a:off x="2876869" y="4004612"/>
                <a:ext cx="250050" cy="271967"/>
                <a:chOff x="2427" y="2283"/>
                <a:chExt cx="312" cy="308"/>
              </a:xfrm>
            </p:grpSpPr>
            <p:sp>
              <p:nvSpPr>
                <p:cNvPr id="47" name="Oval 59"/>
                <p:cNvSpPr>
                  <a:spLocks noChangeAspect="1" noChangeArrowheads="1"/>
                </p:cNvSpPr>
                <p:nvPr/>
              </p:nvSpPr>
              <p:spPr bwMode="auto">
                <a:xfrm>
                  <a:off x="2529" y="2390"/>
                  <a:ext cx="96" cy="96"/>
                </a:xfrm>
                <a:prstGeom prst="ellipse">
                  <a:avLst/>
                </a:prstGeom>
                <a:solidFill>
                  <a:srgbClr val="FF66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Text Box 6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427" y="2283"/>
                  <a:ext cx="312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1200">
                      <a:latin typeface="Comic Sans MS" charset="0"/>
                    </a:rPr>
                    <a:t>+</a:t>
                  </a:r>
                </a:p>
              </p:txBody>
            </p:sp>
          </p:grpSp>
          <p:sp>
            <p:nvSpPr>
              <p:cNvPr id="39" name="Line 64"/>
              <p:cNvSpPr>
                <a:spLocks noChangeAspect="1" noChangeShapeType="1"/>
              </p:cNvSpPr>
              <p:nvPr/>
            </p:nvSpPr>
            <p:spPr bwMode="auto">
              <a:xfrm>
                <a:off x="2703539" y="3597448"/>
                <a:ext cx="191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65"/>
              <p:cNvSpPr>
                <a:spLocks noChangeAspect="1" noChangeShapeType="1"/>
              </p:cNvSpPr>
              <p:nvPr/>
            </p:nvSpPr>
            <p:spPr bwMode="auto">
              <a:xfrm>
                <a:off x="2703539" y="4105224"/>
                <a:ext cx="191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0"/>
              <p:cNvSpPr>
                <a:spLocks noChangeAspect="1" noChangeShapeType="1"/>
              </p:cNvSpPr>
              <p:nvPr/>
            </p:nvSpPr>
            <p:spPr bwMode="auto">
              <a:xfrm>
                <a:off x="1905000" y="3786095"/>
                <a:ext cx="30128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3327417" y="3983905"/>
                <a:ext cx="306879" cy="21222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43" name="Line 23"/>
              <p:cNvSpPr>
                <a:spLocks noChangeAspect="1" noChangeShapeType="1"/>
              </p:cNvSpPr>
              <p:nvPr/>
            </p:nvSpPr>
            <p:spPr bwMode="auto">
              <a:xfrm>
                <a:off x="3365777" y="4196133"/>
                <a:ext cx="2685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44" name="Line 24"/>
              <p:cNvSpPr>
                <a:spLocks noChangeAspect="1" noChangeShapeType="1"/>
              </p:cNvSpPr>
              <p:nvPr/>
            </p:nvSpPr>
            <p:spPr bwMode="auto">
              <a:xfrm>
                <a:off x="3365777" y="3983905"/>
                <a:ext cx="2685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45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1892317" y="3526704"/>
                <a:ext cx="372913" cy="25789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46" name="Line 66"/>
              <p:cNvSpPr>
                <a:spLocks noChangeAspect="1" noChangeShapeType="1"/>
              </p:cNvSpPr>
              <p:nvPr/>
            </p:nvSpPr>
            <p:spPr bwMode="auto">
              <a:xfrm flipH="1">
                <a:off x="1638300" y="3660791"/>
                <a:ext cx="370137" cy="0"/>
              </a:xfrm>
              <a:prstGeom prst="line">
                <a:avLst/>
              </a:prstGeom>
              <a:noFill/>
              <a:ln w="38100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879600" y="4318000"/>
              <a:ext cx="1828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Electrochemistry </a:t>
              </a:r>
              <a:endParaRPr lang="en-US" sz="1400" dirty="0"/>
            </a:p>
          </p:txBody>
        </p:sp>
        <p:sp>
          <p:nvSpPr>
            <p:cNvPr id="17" name="Line 66"/>
            <p:cNvSpPr>
              <a:spLocks noChangeAspect="1" noChangeShapeType="1"/>
            </p:cNvSpPr>
            <p:nvPr/>
          </p:nvSpPr>
          <p:spPr bwMode="auto">
            <a:xfrm flipH="1">
              <a:off x="3492500" y="3635391"/>
              <a:ext cx="370137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8" name="Line 66"/>
            <p:cNvSpPr>
              <a:spLocks noChangeAspect="1" noChangeShapeType="1"/>
            </p:cNvSpPr>
            <p:nvPr/>
          </p:nvSpPr>
          <p:spPr bwMode="auto">
            <a:xfrm>
              <a:off x="3454400" y="4079891"/>
              <a:ext cx="370137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</p:grpSp>
      <p:sp>
        <p:nvSpPr>
          <p:cNvPr id="63" name="Right Arrow 62"/>
          <p:cNvSpPr/>
          <p:nvPr/>
        </p:nvSpPr>
        <p:spPr>
          <a:xfrm>
            <a:off x="2476500" y="1181100"/>
            <a:ext cx="4216400" cy="495300"/>
          </a:xfrm>
          <a:prstGeom prst="rightArrow">
            <a:avLst>
              <a:gd name="adj1" fmla="val 65385"/>
              <a:gd name="adj2" fmla="val 50000"/>
            </a:avLst>
          </a:prstGeom>
          <a:solidFill>
            <a:srgbClr val="919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327400" y="4762500"/>
            <a:ext cx="191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Emission-free combustion fuel</a:t>
            </a:r>
            <a:endParaRPr lang="en-US" sz="1400" dirty="0"/>
          </a:p>
        </p:txBody>
      </p:sp>
      <p:sp>
        <p:nvSpPr>
          <p:cNvPr id="65" name="Up-Down Arrow 64"/>
          <p:cNvSpPr/>
          <p:nvPr/>
        </p:nvSpPr>
        <p:spPr>
          <a:xfrm>
            <a:off x="5791200" y="1587500"/>
            <a:ext cx="520700" cy="635000"/>
          </a:xfrm>
          <a:prstGeom prst="upDownArrow">
            <a:avLst>
              <a:gd name="adj1" fmla="val 45122"/>
              <a:gd name="adj2" fmla="val 50000"/>
            </a:avLst>
          </a:prstGeom>
          <a:solidFill>
            <a:srgbClr val="9198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Line 66"/>
          <p:cNvSpPr>
            <a:spLocks noChangeAspect="1" noChangeShapeType="1"/>
          </p:cNvSpPr>
          <p:nvPr/>
        </p:nvSpPr>
        <p:spPr bwMode="auto">
          <a:xfrm>
            <a:off x="5078879" y="4474714"/>
            <a:ext cx="219979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grpSp>
        <p:nvGrpSpPr>
          <p:cNvPr id="68" name="Group 67"/>
          <p:cNvGrpSpPr/>
          <p:nvPr/>
        </p:nvGrpSpPr>
        <p:grpSpPr>
          <a:xfrm>
            <a:off x="6781800" y="653380"/>
            <a:ext cx="1930400" cy="1930400"/>
            <a:chOff x="6705600" y="843880"/>
            <a:chExt cx="1930400" cy="1930400"/>
          </a:xfrm>
        </p:grpSpPr>
        <p:sp>
          <p:nvSpPr>
            <p:cNvPr id="69" name="Oval 68"/>
            <p:cNvSpPr/>
            <p:nvPr/>
          </p:nvSpPr>
          <p:spPr>
            <a:xfrm>
              <a:off x="6705600" y="843880"/>
              <a:ext cx="1930400" cy="1930400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" name="Picture 69" descr="CommerialBuilding_imports_10-17-16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3664" y="939800"/>
              <a:ext cx="779464" cy="779464"/>
            </a:xfrm>
            <a:prstGeom prst="rect">
              <a:avLst/>
            </a:prstGeom>
          </p:spPr>
        </p:pic>
        <p:pic>
          <p:nvPicPr>
            <p:cNvPr id="71" name="Picture 70" descr="ElectricCar_215003-200_10-17-16.pn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630" b="28566"/>
            <a:stretch/>
          </p:blipFill>
          <p:spPr>
            <a:xfrm flipH="1">
              <a:off x="7564785" y="2195684"/>
              <a:ext cx="804403" cy="344316"/>
            </a:xfrm>
            <a:prstGeom prst="rect">
              <a:avLst/>
            </a:prstGeom>
          </p:spPr>
        </p:pic>
      </p:grpSp>
      <p:pic>
        <p:nvPicPr>
          <p:cNvPr id="72" name="Picture 71" descr="IndustryIcon_eco-rauch-fabrik_318-41523_10-17-16.png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0"/>
          <a:stretch/>
        </p:blipFill>
        <p:spPr>
          <a:xfrm>
            <a:off x="7654376" y="990600"/>
            <a:ext cx="993625" cy="825500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6743700" y="2540000"/>
            <a:ext cx="2298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Commercial, Industrial, Residential,</a:t>
            </a:r>
          </a:p>
          <a:p>
            <a:pPr algn="ctr"/>
            <a:r>
              <a:rPr lang="en-US" sz="1400" i="1" dirty="0" smtClean="0"/>
              <a:t> Light Transportation</a:t>
            </a:r>
            <a:endParaRPr lang="en-US" sz="1400" i="1" dirty="0"/>
          </a:p>
        </p:txBody>
      </p:sp>
      <p:sp>
        <p:nvSpPr>
          <p:cNvPr id="74" name="TextBox 73"/>
          <p:cNvSpPr txBox="1"/>
          <p:nvPr/>
        </p:nvSpPr>
        <p:spPr>
          <a:xfrm>
            <a:off x="6733868" y="5614618"/>
            <a:ext cx="226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Long Haul Transportation, Heating, Industrial Processes</a:t>
            </a:r>
            <a:endParaRPr lang="en-US" sz="1400" i="1" dirty="0"/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8"/>
          <a:srcRect t="22500" b="28500"/>
          <a:stretch/>
        </p:blipFill>
        <p:spPr>
          <a:xfrm>
            <a:off x="5422900" y="4110100"/>
            <a:ext cx="1104900" cy="541402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5435600" y="4686300"/>
            <a:ext cx="1143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CH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, liquid</a:t>
            </a:r>
            <a:endParaRPr lang="en-US" sz="1600" baseline="-25000" dirty="0"/>
          </a:p>
        </p:txBody>
      </p:sp>
      <p:sp>
        <p:nvSpPr>
          <p:cNvPr id="77" name="Line 66"/>
          <p:cNvSpPr>
            <a:spLocks noChangeAspect="1" noChangeShapeType="1"/>
          </p:cNvSpPr>
          <p:nvPr/>
        </p:nvSpPr>
        <p:spPr bwMode="auto">
          <a:xfrm>
            <a:off x="6552079" y="4474714"/>
            <a:ext cx="219979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grpSp>
        <p:nvGrpSpPr>
          <p:cNvPr id="78" name="Group 77"/>
          <p:cNvGrpSpPr/>
          <p:nvPr/>
        </p:nvGrpSpPr>
        <p:grpSpPr>
          <a:xfrm>
            <a:off x="6883400" y="3536280"/>
            <a:ext cx="1930400" cy="1930400"/>
            <a:chOff x="6883400" y="3396580"/>
            <a:chExt cx="1930400" cy="1930400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9"/>
            <a:srcRect l="6600" t="24800" r="9000" b="23600"/>
            <a:stretch/>
          </p:blipFill>
          <p:spPr>
            <a:xfrm flipH="1">
              <a:off x="6944536" y="4064421"/>
              <a:ext cx="954863" cy="583779"/>
            </a:xfrm>
            <a:prstGeom prst="rect">
              <a:avLst/>
            </a:prstGeom>
          </p:spPr>
        </p:pic>
        <p:pic>
          <p:nvPicPr>
            <p:cNvPr id="80" name="Picture 79" descr="IndustryIcon_eco-rauch-fabrik_318-41523_10-17-16.png"/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20"/>
            <a:stretch/>
          </p:blipFill>
          <p:spPr>
            <a:xfrm>
              <a:off x="7520781" y="4457700"/>
              <a:ext cx="886619" cy="736600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7980442" y="4025900"/>
              <a:ext cx="702575" cy="241300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810" b="27219"/>
            <a:stretch/>
          </p:blipFill>
          <p:spPr>
            <a:xfrm flipH="1">
              <a:off x="7416800" y="3497233"/>
              <a:ext cx="977900" cy="439766"/>
            </a:xfrm>
            <a:prstGeom prst="rect">
              <a:avLst/>
            </a:prstGeom>
          </p:spPr>
        </p:pic>
        <p:sp>
          <p:nvSpPr>
            <p:cNvPr id="83" name="Oval 82"/>
            <p:cNvSpPr/>
            <p:nvPr/>
          </p:nvSpPr>
          <p:spPr>
            <a:xfrm>
              <a:off x="6883400" y="3396580"/>
              <a:ext cx="1930400" cy="1930400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4" name="Picture 83" descr="Icons8-Windows-8-Industry-Nuclear-Power-Plant.ico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1687513"/>
            <a:ext cx="687387" cy="687387"/>
          </a:xfrm>
          <a:prstGeom prst="rect">
            <a:avLst/>
          </a:prstGeom>
        </p:spPr>
      </p:pic>
      <p:pic>
        <p:nvPicPr>
          <p:cNvPr id="85" name="Picture 84" descr="Splarhouse_icon-solar_10-17-16.jpg"/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2" t="41251" r="18409" b="15214"/>
          <a:stretch/>
        </p:blipFill>
        <p:spPr>
          <a:xfrm>
            <a:off x="6840396" y="1507803"/>
            <a:ext cx="879475" cy="683325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596900" y="5384800"/>
            <a:ext cx="6057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• Unites separate electricity, natural gas and oil carriers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• Integrates existing pipeline infrastructure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• Levels load for generation</a:t>
            </a:r>
          </a:p>
        </p:txBody>
      </p:sp>
      <p:cxnSp>
        <p:nvCxnSpPr>
          <p:cNvPr id="87" name="Straight Connector 86"/>
          <p:cNvCxnSpPr/>
          <p:nvPr/>
        </p:nvCxnSpPr>
        <p:spPr>
          <a:xfrm>
            <a:off x="3455691" y="2292497"/>
            <a:ext cx="89154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3446327" y="2298936"/>
            <a:ext cx="89154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5588000" y="1955800"/>
            <a:ext cx="952500" cy="1409700"/>
            <a:chOff x="5524500" y="2082800"/>
            <a:chExt cx="952500" cy="1409700"/>
          </a:xfrm>
        </p:grpSpPr>
        <p:sp>
          <p:nvSpPr>
            <p:cNvPr id="92" name="Rectangle 91"/>
            <p:cNvSpPr/>
            <p:nvPr/>
          </p:nvSpPr>
          <p:spPr>
            <a:xfrm>
              <a:off x="5848350" y="2654300"/>
              <a:ext cx="222250" cy="812800"/>
            </a:xfrm>
            <a:prstGeom prst="rect">
              <a:avLst/>
            </a:prstGeom>
            <a:solidFill>
              <a:srgbClr val="00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6268732" y="2654218"/>
              <a:ext cx="194791" cy="19479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6268732" y="2864721"/>
              <a:ext cx="194791" cy="19479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6268732" y="3075223"/>
              <a:ext cx="194791" cy="19479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6268732" y="3285725"/>
              <a:ext cx="194791" cy="19479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5962650" y="3319029"/>
              <a:ext cx="76200" cy="8457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6078232" y="2654218"/>
              <a:ext cx="194791" cy="826298"/>
              <a:chOff x="4903482" y="876218"/>
              <a:chExt cx="194791" cy="826298"/>
            </a:xfrm>
          </p:grpSpPr>
          <p:sp>
            <p:nvSpPr>
              <p:cNvPr id="107" name="Oval 106"/>
              <p:cNvSpPr>
                <a:spLocks noChangeAspect="1"/>
              </p:cNvSpPr>
              <p:nvPr/>
            </p:nvSpPr>
            <p:spPr>
              <a:xfrm>
                <a:off x="4903482" y="876218"/>
                <a:ext cx="194791" cy="194791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>
                <a:spLocks noChangeAspect="1"/>
              </p:cNvSpPr>
              <p:nvPr/>
            </p:nvSpPr>
            <p:spPr>
              <a:xfrm>
                <a:off x="4903482" y="1086721"/>
                <a:ext cx="194791" cy="194791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>
                <a:spLocks noChangeAspect="1"/>
              </p:cNvSpPr>
              <p:nvPr/>
            </p:nvSpPr>
            <p:spPr>
              <a:xfrm>
                <a:off x="4903482" y="1297223"/>
                <a:ext cx="194791" cy="194791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>
                <a:spLocks noChangeAspect="1"/>
              </p:cNvSpPr>
              <p:nvPr/>
            </p:nvSpPr>
            <p:spPr>
              <a:xfrm>
                <a:off x="4903482" y="1507725"/>
                <a:ext cx="194791" cy="194791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9" name="Oval 98"/>
            <p:cNvSpPr/>
            <p:nvPr/>
          </p:nvSpPr>
          <p:spPr>
            <a:xfrm>
              <a:off x="5899150" y="3058679"/>
              <a:ext cx="76200" cy="8457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Rectangle 14"/>
            <p:cNvSpPr>
              <a:spLocks noChangeAspect="1" noChangeArrowheads="1"/>
            </p:cNvSpPr>
            <p:nvPr/>
          </p:nvSpPr>
          <p:spPr bwMode="auto">
            <a:xfrm>
              <a:off x="6203567" y="2438400"/>
              <a:ext cx="121034" cy="292213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556250" y="2647950"/>
              <a:ext cx="285750" cy="819150"/>
            </a:xfrm>
            <a:prstGeom prst="rect">
              <a:avLst/>
            </a:prstGeom>
            <a:solidFill>
              <a:srgbClr val="6E9E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4"/>
            <p:cNvSpPr>
              <a:spLocks noChangeAspect="1" noChangeArrowheads="1"/>
            </p:cNvSpPr>
            <p:nvPr/>
          </p:nvSpPr>
          <p:spPr bwMode="auto">
            <a:xfrm>
              <a:off x="5663817" y="2432050"/>
              <a:ext cx="121034" cy="292213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083300" y="2108200"/>
              <a:ext cx="393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+</a:t>
              </a:r>
              <a:endParaRPr lang="en-US" sz="24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568950" y="2082800"/>
              <a:ext cx="31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-</a:t>
              </a:r>
            </a:p>
          </p:txBody>
        </p:sp>
        <p:sp>
          <p:nvSpPr>
            <p:cNvPr id="105" name="Oval 104"/>
            <p:cNvSpPr/>
            <p:nvPr/>
          </p:nvSpPr>
          <p:spPr>
            <a:xfrm>
              <a:off x="5937250" y="2779279"/>
              <a:ext cx="76200" cy="8457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5524500" y="2628900"/>
              <a:ext cx="939800" cy="863600"/>
            </a:xfrm>
            <a:prstGeom prst="round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5684069" y="3371334"/>
            <a:ext cx="7617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Battery</a:t>
            </a:r>
            <a:endParaRPr lang="en-US" sz="1400" dirty="0"/>
          </a:p>
        </p:txBody>
      </p:sp>
      <p:sp>
        <p:nvSpPr>
          <p:cNvPr id="113" name="Footer Placeholder 1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114" name="Slide Number Placeholder 1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6336523" y="6621386"/>
            <a:ext cx="14125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From </a:t>
            </a:r>
            <a:r>
              <a:rPr lang="en-US" sz="1100" dirty="0" err="1" smtClean="0"/>
              <a:t>G.Crabtree</a:t>
            </a:r>
            <a:r>
              <a:rPr lang="en-US" sz="1100" dirty="0" smtClean="0"/>
              <a:t>, UIC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40050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use future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4551" y="1357992"/>
            <a:ext cx="1633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Future vision:</a:t>
            </a:r>
            <a:endParaRPr lang="en-US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2692" y="627298"/>
            <a:ext cx="4611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Things will not change very fast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Energy demand will continue to rise worldwide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2693" y="1788457"/>
            <a:ext cx="664736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Move from using the stored energy of the sun ( over millions of years i.e. fossil fuel) to using the energy of the sun now ( photovoltaic, wind)  plus others: hydro, nuclear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70055" y="1807115"/>
            <a:ext cx="1633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Expressed by many; in one way or another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7912" y="2874822"/>
            <a:ext cx="163328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Fossil fuel &amp; respond to demand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4532" y="2874822"/>
            <a:ext cx="215286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Renewable ( with large fluctuations) and energy storage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2563292" y="3226615"/>
            <a:ext cx="929149" cy="320040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4551" y="4108124"/>
            <a:ext cx="1633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Consequences:</a:t>
            </a:r>
            <a:endParaRPr lang="en-US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54611" y="4594324"/>
            <a:ext cx="64501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Ultimate energy might be free i.e. no cost 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Need electrical energy storage ( batteries)….  Cheap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Nearly everything that moves ( light duty) is powered electrically ( cars, SUV) and/or hybrid ( trucks, planes)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Adjust to local environment …….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0711" y="4855884"/>
            <a:ext cx="1633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Critical !!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6" name="Notched Right Arrow 15"/>
          <p:cNvSpPr/>
          <p:nvPr/>
        </p:nvSpPr>
        <p:spPr>
          <a:xfrm rot="10800000">
            <a:off x="6605477" y="4968238"/>
            <a:ext cx="905231" cy="256977"/>
          </a:xfrm>
          <a:prstGeom prst="notch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14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use future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54080" y="139798"/>
            <a:ext cx="4389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Where are we with batteries and their use 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4551" y="707175"/>
            <a:ext cx="8516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Main technology  for future batteries are Li-ion batteries (LIB, in your phone), but </a:t>
            </a:r>
            <a:r>
              <a:rPr lang="en-US" dirty="0" err="1" smtClean="0">
                <a:latin typeface="Gill Sans MT" panose="020B0502020104020203" pitchFamily="34" charset="0"/>
              </a:rPr>
              <a:t>Pb</a:t>
            </a:r>
            <a:r>
              <a:rPr lang="en-US" dirty="0" smtClean="0">
                <a:latin typeface="Gill Sans MT" panose="020B0502020104020203" pitchFamily="34" charset="0"/>
              </a:rPr>
              <a:t> acid (starts your car) continues to play role. 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551" y="2322988"/>
            <a:ext cx="152660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Gill Sans MT" panose="020B0502020104020203" pitchFamily="34" charset="0"/>
              </a:rPr>
              <a:t>In next few slides will show: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26110" y="1206209"/>
            <a:ext cx="1633289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Can not do this justice; many aspects to field</a:t>
            </a:r>
            <a:endParaRPr lang="en-US" dirty="0">
              <a:solidFill>
                <a:srgbClr val="660033"/>
              </a:solidFill>
              <a:latin typeface="Gill Sans MT" panose="020B0502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4551" y="1350604"/>
            <a:ext cx="7291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Mainstream:  Li-ion will power electric vehicles and possible battery for home energy storage, may be electric grid storage.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99285" y="2322988"/>
            <a:ext cx="6450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Price of Li- ion batteries and forecasts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Where is the production in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Growth of electric and hybrid car market i.e. are we changing ?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86266" y="3485599"/>
            <a:ext cx="469765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Give some sense of direction</a:t>
            </a:r>
            <a:endParaRPr lang="en-US" dirty="0">
              <a:solidFill>
                <a:srgbClr val="660033"/>
              </a:solidFill>
              <a:latin typeface="Gill Sans MT" panose="020B05020201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6812" y="4478566"/>
            <a:ext cx="1834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Gill Sans MT" panose="020B0502020104020203" pitchFamily="34" charset="0"/>
              </a:rPr>
              <a:t>How much energy is needed in a battery ?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09250" y="4294140"/>
            <a:ext cx="64501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Nissan Leaf 30kWh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Tesla Model S  90kWh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Future BMW  100kWh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My house to run for ~10 hours  needs ~10kWh ( some air is on); worst day is 50kWh for one day. ( PR:  ~$0.20/kWh from PREPA)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93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of LIBs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8"/>
          <a:stretch/>
        </p:blipFill>
        <p:spPr>
          <a:xfrm>
            <a:off x="605789" y="505378"/>
            <a:ext cx="8016241" cy="56035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72840" y="6587303"/>
            <a:ext cx="31678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Gill Sans MT" panose="020B0502020104020203" pitchFamily="34" charset="0"/>
              </a:rPr>
              <a:t>From talk by </a:t>
            </a:r>
            <a:r>
              <a:rPr lang="en-US" sz="1000" dirty="0" err="1" smtClean="0">
                <a:latin typeface="Gill Sans MT" panose="020B0502020104020203" pitchFamily="34" charset="0"/>
              </a:rPr>
              <a:t>C.Pillot</a:t>
            </a:r>
            <a:r>
              <a:rPr lang="en-US" sz="1000" dirty="0" smtClean="0">
                <a:latin typeface="Gill Sans MT" panose="020B0502020104020203" pitchFamily="34" charset="0"/>
              </a:rPr>
              <a:t>; </a:t>
            </a:r>
            <a:r>
              <a:rPr lang="en-US" sz="1000" dirty="0" err="1" smtClean="0">
                <a:latin typeface="Gill Sans MT" panose="020B0502020104020203" pitchFamily="34" charset="0"/>
              </a:rPr>
              <a:t>Avicenne</a:t>
            </a:r>
            <a:r>
              <a:rPr lang="en-US" sz="1000" dirty="0" smtClean="0">
                <a:latin typeface="Gill Sans MT" panose="020B0502020104020203" pitchFamily="34" charset="0"/>
              </a:rPr>
              <a:t> Energy; AABC, June 2018</a:t>
            </a:r>
            <a:endParaRPr lang="en-US" sz="1000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3909" y="93753"/>
            <a:ext cx="469765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Overall goal:  ~$150/kWh</a:t>
            </a:r>
            <a:endParaRPr lang="en-US" dirty="0">
              <a:solidFill>
                <a:srgbClr val="660033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023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beginning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0530" y="656891"/>
            <a:ext cx="708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Gill Sans MT" panose="020B0502020104020203" pitchFamily="34" charset="0"/>
              </a:rPr>
              <a:t>Intrigued by science fiction in early teens; read everything; wanted to travel the universe and explore</a:t>
            </a:r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…….. Anything is possible……</a:t>
            </a:r>
            <a:endParaRPr lang="en-US" dirty="0">
              <a:solidFill>
                <a:srgbClr val="0070C0"/>
              </a:solidFill>
              <a:latin typeface="Gill Sans MT" panose="020B0502020104020203" pitchFamily="34" charset="0"/>
            </a:endParaRPr>
          </a:p>
          <a:p>
            <a:endParaRPr lang="en-US" dirty="0">
              <a:solidFill>
                <a:srgbClr val="0070C0"/>
              </a:solidFill>
              <a:latin typeface="Gill Sans MT" panose="020B0502020104020203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Gill Sans MT" panose="020B0502020104020203" pitchFamily="34" charset="0"/>
              </a:rPr>
              <a:t>Reality started in high </a:t>
            </a:r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school</a:t>
            </a:r>
            <a:r>
              <a:rPr lang="en-US" dirty="0">
                <a:solidFill>
                  <a:srgbClr val="0070C0"/>
                </a:solidFill>
                <a:latin typeface="Gill Sans MT" panose="020B0502020104020203" pitchFamily="34" charset="0"/>
              </a:rPr>
              <a:t>, learned math </a:t>
            </a:r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 &amp; physics </a:t>
            </a:r>
            <a:r>
              <a:rPr lang="en-US" dirty="0">
                <a:solidFill>
                  <a:srgbClr val="0070C0"/>
                </a:solidFill>
                <a:latin typeface="Gill Sans MT" panose="020B0502020104020203" pitchFamily="34" charset="0"/>
              </a:rPr>
              <a:t>and </a:t>
            </a:r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beautiful  connection between them…..  Lots of </a:t>
            </a:r>
            <a:r>
              <a:rPr lang="en-US" dirty="0">
                <a:solidFill>
                  <a:srgbClr val="0070C0"/>
                </a:solidFill>
                <a:latin typeface="Gill Sans MT" panose="020B0502020104020203" pitchFamily="34" charset="0"/>
              </a:rPr>
              <a:t>possibilities, but also </a:t>
            </a:r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constraints on “traveling the universe”….. Optimism remained….</a:t>
            </a:r>
            <a:endParaRPr lang="en-US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530" y="2753286"/>
            <a:ext cx="74561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Do something about this </a:t>
            </a:r>
            <a:r>
              <a:rPr lang="en-US" dirty="0" smtClean="0">
                <a:latin typeface="Gill Sans MT" panose="020B0502020104020203" pitchFamily="34" charset="0"/>
              </a:rPr>
              <a:t>( enable space travel)…..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Seemed obvious </a:t>
            </a:r>
            <a:r>
              <a:rPr lang="en-US" dirty="0">
                <a:latin typeface="Gill Sans MT" panose="020B0502020104020203" pitchFamily="34" charset="0"/>
              </a:rPr>
              <a:t>to continue </a:t>
            </a:r>
            <a:r>
              <a:rPr lang="en-US" dirty="0" smtClean="0">
                <a:latin typeface="Gill Sans MT" panose="020B0502020104020203" pitchFamily="34" charset="0"/>
              </a:rPr>
              <a:t>physics where </a:t>
            </a:r>
            <a:r>
              <a:rPr lang="en-US" dirty="0">
                <a:latin typeface="Gill Sans MT" panose="020B0502020104020203" pitchFamily="34" charset="0"/>
              </a:rPr>
              <a:t>the high </a:t>
            </a:r>
            <a:r>
              <a:rPr lang="en-US" dirty="0" smtClean="0">
                <a:latin typeface="Gill Sans MT" panose="020B0502020104020203" pitchFamily="34" charset="0"/>
              </a:rPr>
              <a:t>school </a:t>
            </a:r>
            <a:r>
              <a:rPr lang="en-US" dirty="0">
                <a:latin typeface="Gill Sans MT" panose="020B0502020104020203" pitchFamily="34" charset="0"/>
              </a:rPr>
              <a:t>physics book </a:t>
            </a:r>
            <a:r>
              <a:rPr lang="en-US" dirty="0" smtClean="0">
                <a:latin typeface="Gill Sans MT" panose="020B0502020104020203" pitchFamily="34" charset="0"/>
              </a:rPr>
              <a:t>ended……….  With pictures </a:t>
            </a:r>
            <a:r>
              <a:rPr lang="en-US" dirty="0">
                <a:latin typeface="Gill Sans MT" panose="020B0502020104020203" pitchFamily="34" charset="0"/>
              </a:rPr>
              <a:t>of particles and bubble chambers and CERN</a:t>
            </a:r>
            <a:r>
              <a:rPr lang="en-US" dirty="0" smtClean="0">
                <a:latin typeface="Gill Sans MT" panose="020B0502020104020203" pitchFamily="34" charset="0"/>
              </a:rPr>
              <a:t>……  physics undergraduate</a:t>
            </a:r>
            <a:endParaRPr lang="en-US" dirty="0">
              <a:latin typeface="Gill Sans MT" panose="020B0502020104020203" pitchFamily="34" charset="0"/>
            </a:endParaRPr>
          </a:p>
          <a:p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A few </a:t>
            </a:r>
            <a:r>
              <a:rPr lang="en-US" dirty="0">
                <a:latin typeface="Gill Sans MT" panose="020B0502020104020203" pitchFamily="34" charset="0"/>
              </a:rPr>
              <a:t>boring years of math and </a:t>
            </a:r>
            <a:r>
              <a:rPr lang="en-US" dirty="0" smtClean="0">
                <a:latin typeface="Gill Sans MT" panose="020B0502020104020203" pitchFamily="34" charset="0"/>
              </a:rPr>
              <a:t>physics deep dive i.e.  </a:t>
            </a:r>
            <a:r>
              <a:rPr lang="en-US" dirty="0">
                <a:latin typeface="Gill Sans MT" panose="020B0502020104020203" pitchFamily="34" charset="0"/>
              </a:rPr>
              <a:t>under </a:t>
            </a:r>
            <a:r>
              <a:rPr lang="en-US" dirty="0" smtClean="0">
                <a:latin typeface="Gill Sans MT" panose="020B0502020104020203" pitchFamily="34" charset="0"/>
              </a:rPr>
              <a:t>graduate physics courses</a:t>
            </a:r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Finally </a:t>
            </a:r>
            <a:r>
              <a:rPr lang="en-US" dirty="0">
                <a:latin typeface="Gill Sans MT" panose="020B0502020104020203" pitchFamily="34" charset="0"/>
              </a:rPr>
              <a:t>an interesting </a:t>
            </a:r>
            <a:r>
              <a:rPr lang="en-US" dirty="0" smtClean="0">
                <a:latin typeface="Gill Sans MT" panose="020B0502020104020203" pitchFamily="34" charset="0"/>
              </a:rPr>
              <a:t>course:  “Structure </a:t>
            </a:r>
            <a:r>
              <a:rPr lang="en-US" dirty="0">
                <a:latin typeface="Gill Sans MT" panose="020B0502020104020203" pitchFamily="34" charset="0"/>
              </a:rPr>
              <a:t>Functions in </a:t>
            </a:r>
            <a:r>
              <a:rPr lang="en-US" dirty="0" smtClean="0">
                <a:latin typeface="Gill Sans MT" panose="020B0502020104020203" pitchFamily="34" charset="0"/>
              </a:rPr>
              <a:t>Deep </a:t>
            </a:r>
            <a:r>
              <a:rPr lang="en-US" dirty="0">
                <a:latin typeface="Gill Sans MT" panose="020B0502020104020203" pitchFamily="34" charset="0"/>
              </a:rPr>
              <a:t>I</a:t>
            </a:r>
            <a:r>
              <a:rPr lang="en-US" dirty="0" smtClean="0">
                <a:latin typeface="Gill Sans MT" panose="020B0502020104020203" pitchFamily="34" charset="0"/>
              </a:rPr>
              <a:t>nelastic </a:t>
            </a:r>
            <a:r>
              <a:rPr lang="en-US" dirty="0">
                <a:latin typeface="Gill Sans MT" panose="020B0502020104020203" pitchFamily="34" charset="0"/>
              </a:rPr>
              <a:t>N</a:t>
            </a:r>
            <a:r>
              <a:rPr lang="en-US" dirty="0" smtClean="0">
                <a:latin typeface="Gill Sans MT" panose="020B0502020104020203" pitchFamily="34" charset="0"/>
              </a:rPr>
              <a:t>eutrino </a:t>
            </a:r>
            <a:r>
              <a:rPr lang="en-US" dirty="0">
                <a:latin typeface="Gill Sans MT" panose="020B0502020104020203" pitchFamily="34" charset="0"/>
              </a:rPr>
              <a:t>N</a:t>
            </a:r>
            <a:r>
              <a:rPr lang="en-US" dirty="0" smtClean="0">
                <a:latin typeface="Gill Sans MT" panose="020B0502020104020203" pitchFamily="34" charset="0"/>
              </a:rPr>
              <a:t>ucleon </a:t>
            </a:r>
            <a:r>
              <a:rPr lang="en-US" dirty="0">
                <a:latin typeface="Gill Sans MT" panose="020B0502020104020203" pitchFamily="34" charset="0"/>
              </a:rPr>
              <a:t>scattering</a:t>
            </a:r>
            <a:r>
              <a:rPr lang="en-US" dirty="0" smtClean="0">
                <a:latin typeface="Gill Sans MT" panose="020B0502020104020203" pitchFamily="34" charset="0"/>
              </a:rPr>
              <a:t>”…… lectures chaotic, more questions than answers, new research, so joined research group….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11440" y="16347"/>
            <a:ext cx="143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Career part</a:t>
            </a:r>
            <a:endParaRPr lang="en-US" sz="1400" dirty="0">
              <a:solidFill>
                <a:srgbClr val="660033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1440" y="1532970"/>
            <a:ext cx="143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Netherlands</a:t>
            </a:r>
            <a:endParaRPr lang="en-US" dirty="0">
              <a:solidFill>
                <a:srgbClr val="660033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1440" y="4047899"/>
            <a:ext cx="143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Aachen, Germany, 1970’s</a:t>
            </a:r>
            <a:endParaRPr lang="en-US" dirty="0">
              <a:solidFill>
                <a:srgbClr val="660033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2760" y="5568465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Bubble chambers, neutrino interactions, computing, technology ( </a:t>
            </a:r>
            <a:r>
              <a:rPr lang="en-US" i="1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all unknown, new and exciting</a:t>
            </a:r>
            <a:r>
              <a:rPr lang="en-US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)</a:t>
            </a:r>
            <a:endParaRPr lang="en-US" dirty="0">
              <a:solidFill>
                <a:srgbClr val="660033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08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of LIBs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72840" y="6587303"/>
            <a:ext cx="17812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Gill Sans MT" panose="020B0502020104020203" pitchFamily="34" charset="0"/>
              </a:rPr>
              <a:t>Union of Concerned Scientists</a:t>
            </a:r>
            <a:endParaRPr lang="en-US" sz="1000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3909" y="93753"/>
            <a:ext cx="469765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Overall goal:  ~$150/kWh</a:t>
            </a:r>
            <a:endParaRPr lang="en-US" dirty="0">
              <a:solidFill>
                <a:srgbClr val="660033"/>
              </a:solidFill>
              <a:latin typeface="Gill Sans MT" panose="020B05020201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7" y="1011936"/>
            <a:ext cx="9144000" cy="459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48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 do costs come from 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5"/>
          <a:stretch/>
        </p:blipFill>
        <p:spPr>
          <a:xfrm>
            <a:off x="198120" y="583515"/>
            <a:ext cx="8515350" cy="59647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72840" y="6587303"/>
            <a:ext cx="31678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Gill Sans MT" panose="020B0502020104020203" pitchFamily="34" charset="0"/>
              </a:rPr>
              <a:t>From talk by </a:t>
            </a:r>
            <a:r>
              <a:rPr lang="en-US" sz="1000" dirty="0" err="1" smtClean="0">
                <a:latin typeface="Gill Sans MT" panose="020B0502020104020203" pitchFamily="34" charset="0"/>
              </a:rPr>
              <a:t>C.Pillot</a:t>
            </a:r>
            <a:r>
              <a:rPr lang="en-US" sz="1000" dirty="0" smtClean="0">
                <a:latin typeface="Gill Sans MT" panose="020B0502020104020203" pitchFamily="34" charset="0"/>
              </a:rPr>
              <a:t>; </a:t>
            </a:r>
            <a:r>
              <a:rPr lang="en-US" sz="1000" dirty="0" err="1" smtClean="0">
                <a:latin typeface="Gill Sans MT" panose="020B0502020104020203" pitchFamily="34" charset="0"/>
              </a:rPr>
              <a:t>Avicenne</a:t>
            </a:r>
            <a:r>
              <a:rPr lang="en-US" sz="1000" dirty="0" smtClean="0">
                <a:latin typeface="Gill Sans MT" panose="020B0502020104020203" pitchFamily="34" charset="0"/>
              </a:rPr>
              <a:t> Energy; AABC, June 2018</a:t>
            </a:r>
            <a:endParaRPr lang="en-US" sz="1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8530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LIB market in MWh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5"/>
          <a:stretch/>
        </p:blipFill>
        <p:spPr>
          <a:xfrm>
            <a:off x="395972" y="648929"/>
            <a:ext cx="7885063" cy="55232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72840" y="6587303"/>
            <a:ext cx="31678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Gill Sans MT" panose="020B0502020104020203" pitchFamily="34" charset="0"/>
              </a:rPr>
              <a:t>From talk by </a:t>
            </a:r>
            <a:r>
              <a:rPr lang="en-US" sz="1000" dirty="0" err="1" smtClean="0">
                <a:latin typeface="Gill Sans MT" panose="020B0502020104020203" pitchFamily="34" charset="0"/>
              </a:rPr>
              <a:t>C.Pillot</a:t>
            </a:r>
            <a:r>
              <a:rPr lang="en-US" sz="1000" dirty="0" smtClean="0">
                <a:latin typeface="Gill Sans MT" panose="020B0502020104020203" pitchFamily="34" charset="0"/>
              </a:rPr>
              <a:t>; </a:t>
            </a:r>
            <a:r>
              <a:rPr lang="en-US" sz="1000" dirty="0" err="1" smtClean="0">
                <a:latin typeface="Gill Sans MT" panose="020B0502020104020203" pitchFamily="34" charset="0"/>
              </a:rPr>
              <a:t>Avicenne</a:t>
            </a:r>
            <a:r>
              <a:rPr lang="en-US" sz="1000" dirty="0" smtClean="0">
                <a:latin typeface="Gill Sans MT" panose="020B0502020104020203" pitchFamily="34" charset="0"/>
              </a:rPr>
              <a:t> Energy; AABC, June 2018</a:t>
            </a:r>
            <a:endParaRPr lang="en-US" sz="1000" dirty="0"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0"/>
            <a:ext cx="2251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CAGR= Compound Annual Growth Rate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52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of LIB market </a:t>
            </a:r>
            <a:r>
              <a:rPr lang="en-US" dirty="0" smtClean="0"/>
              <a:t>in $’s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5"/>
          <a:stretch/>
        </p:blipFill>
        <p:spPr>
          <a:xfrm>
            <a:off x="396240" y="531491"/>
            <a:ext cx="7939732" cy="55615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72840" y="6587303"/>
            <a:ext cx="31678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Gill Sans MT" panose="020B0502020104020203" pitchFamily="34" charset="0"/>
              </a:rPr>
              <a:t>From talk by </a:t>
            </a:r>
            <a:r>
              <a:rPr lang="en-US" sz="1000" dirty="0" err="1" smtClean="0">
                <a:latin typeface="Gill Sans MT" panose="020B0502020104020203" pitchFamily="34" charset="0"/>
              </a:rPr>
              <a:t>C.Pillot</a:t>
            </a:r>
            <a:r>
              <a:rPr lang="en-US" sz="1000" dirty="0" smtClean="0">
                <a:latin typeface="Gill Sans MT" panose="020B0502020104020203" pitchFamily="34" charset="0"/>
              </a:rPr>
              <a:t>; </a:t>
            </a:r>
            <a:r>
              <a:rPr lang="en-US" sz="1000" dirty="0" err="1" smtClean="0">
                <a:latin typeface="Gill Sans MT" panose="020B0502020104020203" pitchFamily="34" charset="0"/>
              </a:rPr>
              <a:t>Avicenne</a:t>
            </a:r>
            <a:r>
              <a:rPr lang="en-US" sz="1000" dirty="0" smtClean="0">
                <a:latin typeface="Gill Sans MT" panose="020B0502020104020203" pitchFamily="34" charset="0"/>
              </a:rPr>
              <a:t> Energy; AABC, June 2018</a:t>
            </a:r>
            <a:endParaRPr lang="en-US" sz="1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20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different battery technologies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1" t="19299" r="36770"/>
          <a:stretch/>
        </p:blipFill>
        <p:spPr>
          <a:xfrm>
            <a:off x="1324809" y="648929"/>
            <a:ext cx="5319831" cy="56316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72840" y="6587303"/>
            <a:ext cx="31678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Gill Sans MT" panose="020B0502020104020203" pitchFamily="34" charset="0"/>
              </a:rPr>
              <a:t>From talk by </a:t>
            </a:r>
            <a:r>
              <a:rPr lang="en-US" sz="1000" dirty="0" err="1" smtClean="0">
                <a:latin typeface="Gill Sans MT" panose="020B0502020104020203" pitchFamily="34" charset="0"/>
              </a:rPr>
              <a:t>C.Pillot</a:t>
            </a:r>
            <a:r>
              <a:rPr lang="en-US" sz="1000" dirty="0" smtClean="0">
                <a:latin typeface="Gill Sans MT" panose="020B0502020104020203" pitchFamily="34" charset="0"/>
              </a:rPr>
              <a:t>; </a:t>
            </a:r>
            <a:r>
              <a:rPr lang="en-US" sz="1000" dirty="0" err="1" smtClean="0">
                <a:latin typeface="Gill Sans MT" panose="020B0502020104020203" pitchFamily="34" charset="0"/>
              </a:rPr>
              <a:t>Avicenne</a:t>
            </a:r>
            <a:r>
              <a:rPr lang="en-US" sz="1000" dirty="0" smtClean="0">
                <a:latin typeface="Gill Sans MT" panose="020B0502020104020203" pitchFamily="34" charset="0"/>
              </a:rPr>
              <a:t> Energy; AABC, June 2018</a:t>
            </a:r>
            <a:endParaRPr lang="en-US" sz="1000" dirty="0"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4241" y="2087880"/>
            <a:ext cx="164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Increase in Li-ion is clear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0949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Forecasts for “electric vehicles” i.e. will we change 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1"/>
          <a:stretch/>
        </p:blipFill>
        <p:spPr>
          <a:xfrm>
            <a:off x="7774" y="428712"/>
            <a:ext cx="7330132" cy="5145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72840" y="6587303"/>
            <a:ext cx="31678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Gill Sans MT" panose="020B0502020104020203" pitchFamily="34" charset="0"/>
              </a:rPr>
              <a:t>From talk by </a:t>
            </a:r>
            <a:r>
              <a:rPr lang="en-US" sz="1000" dirty="0" err="1" smtClean="0">
                <a:latin typeface="Gill Sans MT" panose="020B0502020104020203" pitchFamily="34" charset="0"/>
              </a:rPr>
              <a:t>C.Pillot</a:t>
            </a:r>
            <a:r>
              <a:rPr lang="en-US" sz="1000" dirty="0" smtClean="0">
                <a:latin typeface="Gill Sans MT" panose="020B0502020104020203" pitchFamily="34" charset="0"/>
              </a:rPr>
              <a:t>; </a:t>
            </a:r>
            <a:r>
              <a:rPr lang="en-US" sz="1000" dirty="0" err="1" smtClean="0">
                <a:latin typeface="Gill Sans MT" panose="020B0502020104020203" pitchFamily="34" charset="0"/>
              </a:rPr>
              <a:t>Avicenne</a:t>
            </a:r>
            <a:r>
              <a:rPr lang="en-US" sz="1000" dirty="0" smtClean="0">
                <a:latin typeface="Gill Sans MT" panose="020B0502020104020203" pitchFamily="34" charset="0"/>
              </a:rPr>
              <a:t> Energy; AABC, June 2018</a:t>
            </a:r>
            <a:endParaRPr lang="en-US" sz="1000" dirty="0"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76419" y="895444"/>
            <a:ext cx="22445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HEV = Hybrid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PHEV= Plug in Hybrid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EV= Electric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106" y="5672273"/>
            <a:ext cx="8251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Estimated # cars on planet ~2025:  1.7 billion;  XEV vehicles ~11 million  is about 0.6% 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7906" y="6041605"/>
            <a:ext cx="168366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Progress is slow</a:t>
            </a:r>
            <a:endParaRPr lang="en-US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9396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 demand by HEV, PHEV and EV’s.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5"/>
          <a:stretch/>
        </p:blipFill>
        <p:spPr>
          <a:xfrm>
            <a:off x="411251" y="505716"/>
            <a:ext cx="8104099" cy="57122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72840" y="6587303"/>
            <a:ext cx="31678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Gill Sans MT" panose="020B0502020104020203" pitchFamily="34" charset="0"/>
              </a:rPr>
              <a:t>From talk by </a:t>
            </a:r>
            <a:r>
              <a:rPr lang="en-US" sz="1000" dirty="0" err="1" smtClean="0">
                <a:latin typeface="Gill Sans MT" panose="020B0502020104020203" pitchFamily="34" charset="0"/>
              </a:rPr>
              <a:t>C.Pillot</a:t>
            </a:r>
            <a:r>
              <a:rPr lang="en-US" sz="1000" dirty="0" smtClean="0">
                <a:latin typeface="Gill Sans MT" panose="020B0502020104020203" pitchFamily="34" charset="0"/>
              </a:rPr>
              <a:t>; </a:t>
            </a:r>
            <a:r>
              <a:rPr lang="en-US" sz="1000" dirty="0" err="1" smtClean="0">
                <a:latin typeface="Gill Sans MT" panose="020B0502020104020203" pitchFamily="34" charset="0"/>
              </a:rPr>
              <a:t>Avicenne</a:t>
            </a:r>
            <a:r>
              <a:rPr lang="en-US" sz="1000" dirty="0" smtClean="0">
                <a:latin typeface="Gill Sans MT" panose="020B0502020104020203" pitchFamily="34" charset="0"/>
              </a:rPr>
              <a:t> Energy; AABC, June 2018</a:t>
            </a:r>
            <a:endParaRPr lang="en-US" sz="1000" dirty="0"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1162" y="670620"/>
            <a:ext cx="147851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China leads the world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304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of LIB across the world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06" y="648929"/>
            <a:ext cx="8187304" cy="578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064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 system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6531" y="734905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Changes in our energy system  going away from fossil fuel are </a:t>
            </a:r>
            <a:r>
              <a:rPr lang="en-US" dirty="0" err="1" smtClean="0">
                <a:latin typeface="Gill Sans MT" panose="020B0502020104020203" pitchFamily="34" charset="0"/>
              </a:rPr>
              <a:t>sloooow</a:t>
            </a:r>
            <a:r>
              <a:rPr lang="en-US" dirty="0" smtClean="0">
                <a:latin typeface="Gill Sans MT" panose="020B0502020104020203" pitchFamily="34" charset="0"/>
              </a:rPr>
              <a:t>.</a:t>
            </a:r>
            <a:endParaRPr lang="en-US" dirty="0">
              <a:latin typeface="Gill Sans MT" panose="020B0502020104020203" pitchFamily="34" charset="0"/>
            </a:endParaRPr>
          </a:p>
          <a:p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971" y="1552990"/>
            <a:ext cx="63362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Changes are slowed down by fact that large investments are needed and companies/economy is doing well using fossil fuel.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Large reluctance to change when things are still working……and $’s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This is not a mater of R&amp;D, but willingness to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May be in the end we will run out of fossil fuel and that will cause the world to act.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There seems to be plenty of energy from the sun available to fulfill the planets needs, but needs a different infrastructure ( not done that exercise) 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5520" y="2398277"/>
            <a:ext cx="307848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Example China:  forced to change because of extreme pollution; government has identified the problem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53891" y="5347954"/>
            <a:ext cx="307848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Ironic:  sun energy is from fusion; a process we have not mastered yet on earth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628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long term future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0851" y="795865"/>
            <a:ext cx="287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What does the SM tell us  ?</a:t>
            </a:r>
            <a:endParaRPr lang="en-US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3350" y="601842"/>
            <a:ext cx="3371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People do not ask that question for impact on our future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811" y="1679785"/>
            <a:ext cx="7905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There are four forces ( weak, electromagnetic, strong and gravity).  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They are well understood by now…  gravity may still have surprise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811" y="2743587"/>
            <a:ext cx="7905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With our current knowledge (SM) it is clear that we are confined to planet earth.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0570" y="3112919"/>
            <a:ext cx="287674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So we better make it work for long haul</a:t>
            </a:r>
            <a:endParaRPr lang="en-US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810" y="3425667"/>
            <a:ext cx="7905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Given what we know now:</a:t>
            </a:r>
            <a:endParaRPr lang="en-US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3726" y="3774460"/>
            <a:ext cx="7905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There is no space travel over long distances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So far we are alone (scary to think we are the only ones; public lecture Monday)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There is no magical new form of energy that can be tapped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8771" y="5585076"/>
            <a:ext cx="1489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In my lifetime:</a:t>
            </a:r>
            <a:endParaRPr lang="en-US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81012" y="5446576"/>
            <a:ext cx="639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A lot of technical innovation, understanding the world around us, but no new radical fundamental breakthroughs or discoveries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3785" y="6015638"/>
            <a:ext cx="4446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A bit provocative……  but my time is limited</a:t>
            </a:r>
            <a:endParaRPr lang="en-US" sz="1600" dirty="0">
              <a:solidFill>
                <a:srgbClr val="660033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41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 physics with </a:t>
            </a:r>
            <a:r>
              <a:rPr lang="en-US" dirty="0" err="1" smtClean="0"/>
              <a:t>Gargamelle</a:t>
            </a:r>
            <a:r>
              <a:rPr lang="en-US" dirty="0" smtClean="0"/>
              <a:t> bubble chamber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83531" y="1375706"/>
            <a:ext cx="5911516" cy="44336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11440" y="16347"/>
            <a:ext cx="143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Career part</a:t>
            </a:r>
            <a:endParaRPr lang="en-US" sz="1400" dirty="0">
              <a:solidFill>
                <a:srgbClr val="660033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1524" y="802400"/>
            <a:ext cx="40486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Learn how to turn “bubbles” </a:t>
            </a:r>
            <a:r>
              <a:rPr lang="en-US" dirty="0" smtClean="0">
                <a:latin typeface="Gill Sans MT" panose="020B0502020104020203" pitchFamily="34" charset="0"/>
                <a:sym typeface="Wingdings" panose="05000000000000000000" pitchFamily="2" charset="2"/>
              </a:rPr>
              <a:t> tracks  particles</a:t>
            </a:r>
          </a:p>
          <a:p>
            <a:endParaRPr lang="en-US" dirty="0" smtClean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r>
              <a:rPr lang="en-US" dirty="0" smtClean="0">
                <a:latin typeface="Gill Sans MT" panose="020B0502020104020203" pitchFamily="34" charset="0"/>
                <a:sym typeface="Wingdings" panose="05000000000000000000" pitchFamily="2" charset="2"/>
              </a:rPr>
              <a:t>Measure them, reconstruct them online, build online systems, etc.</a:t>
            </a:r>
          </a:p>
          <a:p>
            <a:endParaRPr lang="en-US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r>
              <a:rPr lang="en-US" dirty="0" smtClean="0">
                <a:latin typeface="Gill Sans MT" panose="020B0502020104020203" pitchFamily="34" charset="0"/>
                <a:sym typeface="Wingdings" panose="05000000000000000000" pitchFamily="2" charset="2"/>
              </a:rPr>
              <a:t>Learn a lot of </a:t>
            </a:r>
            <a:r>
              <a:rPr lang="en-US" u="sng" dirty="0" smtClean="0">
                <a:latin typeface="Gill Sans MT" panose="020B0502020104020203" pitchFamily="34" charset="0"/>
                <a:sym typeface="Wingdings" panose="05000000000000000000" pitchFamily="2" charset="2"/>
              </a:rPr>
              <a:t>new</a:t>
            </a:r>
            <a:r>
              <a:rPr lang="en-US" dirty="0" smtClean="0">
                <a:latin typeface="Gill Sans MT" panose="020B0502020104020203" pitchFamily="34" charset="0"/>
                <a:sym typeface="Wingdings" panose="05000000000000000000" pitchFamily="2" charset="2"/>
              </a:rPr>
              <a:t> physics 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" y="6178951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n</a:t>
            </a:r>
            <a:r>
              <a:rPr lang="en-US" baseline="-25000" dirty="0" smtClean="0">
                <a:latin typeface="Symbol" panose="05050102010706020507" pitchFamily="18" charset="2"/>
              </a:rPr>
              <a:t>m</a:t>
            </a:r>
            <a:r>
              <a:rPr lang="en-US" dirty="0" smtClean="0">
                <a:latin typeface="Symbol" panose="05050102010706020507" pitchFamily="18" charset="2"/>
              </a:rPr>
              <a:t> </a:t>
            </a:r>
            <a:r>
              <a:rPr lang="en-US" i="1" dirty="0" smtClean="0">
                <a:latin typeface="Symbol" panose="05050102010706020507" pitchFamily="18" charset="2"/>
              </a:rPr>
              <a:t>N</a:t>
            </a:r>
            <a:r>
              <a:rPr lang="en-US" dirty="0" smtClean="0">
                <a:latin typeface="Symbol" panose="05050102010706020507" pitchFamily="18" charset="2"/>
              </a:rPr>
              <a:t> =&gt; m </a:t>
            </a:r>
            <a:r>
              <a:rPr lang="en-US" i="1" dirty="0" smtClean="0">
                <a:latin typeface="Gill Sans MT" panose="020B0502020104020203" pitchFamily="34" charset="0"/>
              </a:rPr>
              <a:t>X</a:t>
            </a:r>
            <a:endParaRPr lang="en-US" i="1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0938" y="3854015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Goal: </a:t>
            </a:r>
            <a:endParaRPr lang="en-US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0202" y="3161518"/>
            <a:ext cx="2754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Collect and measure sufficient neutrino and antineutrino events to measure structure functions F</a:t>
            </a:r>
            <a:r>
              <a:rPr lang="en-US" baseline="-25000" dirty="0" smtClean="0">
                <a:latin typeface="Gill Sans MT" panose="020B0502020104020203" pitchFamily="34" charset="0"/>
              </a:rPr>
              <a:t>2</a:t>
            </a:r>
            <a:r>
              <a:rPr lang="en-US" dirty="0" smtClean="0">
                <a:latin typeface="Gill Sans MT" panose="020B0502020104020203" pitchFamily="34" charset="0"/>
              </a:rPr>
              <a:t> and xF</a:t>
            </a:r>
            <a:r>
              <a:rPr lang="en-US" baseline="-25000" dirty="0" smtClean="0">
                <a:latin typeface="Gill Sans MT" panose="020B0502020104020203" pitchFamily="34" charset="0"/>
              </a:rPr>
              <a:t>3</a:t>
            </a:r>
            <a:r>
              <a:rPr lang="en-US" dirty="0" smtClean="0">
                <a:latin typeface="Gill Sans MT" panose="020B0502020104020203" pitchFamily="34" charset="0"/>
              </a:rPr>
              <a:t> (</a:t>
            </a:r>
            <a:r>
              <a:rPr lang="en-US" i="1" dirty="0" smtClean="0">
                <a:latin typeface="Gill Sans MT" panose="020B0502020104020203" pitchFamily="34" charset="0"/>
              </a:rPr>
              <a:t>previous lectures</a:t>
            </a:r>
            <a:r>
              <a:rPr lang="en-US" dirty="0" smtClean="0">
                <a:latin typeface="Gill Sans MT" panose="020B0502020104020203" pitchFamily="34" charset="0"/>
              </a:rPr>
              <a:t>)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8309" y="4915844"/>
            <a:ext cx="1966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Pre PDFs and QCD</a:t>
            </a:r>
            <a:endParaRPr lang="en-US" sz="1400" dirty="0">
              <a:solidFill>
                <a:srgbClr val="660033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44454" y="5717286"/>
            <a:ext cx="4127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As many times before:  experiment got side tracked by discovery of NC events</a:t>
            </a:r>
            <a:endParaRPr lang="en-US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4776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0811" y="2530227"/>
            <a:ext cx="790594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Not the end, but will stop here for today</a:t>
            </a:r>
            <a:endParaRPr lang="en-US" sz="2400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23" y="3161562"/>
            <a:ext cx="715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Gill Sans MT" panose="020B0502020104020203" pitchFamily="34" charset="0"/>
              </a:rPr>
              <a:t>Two more slides on Puerto Rico electric power system</a:t>
            </a:r>
          </a:p>
        </p:txBody>
      </p:sp>
    </p:spTree>
    <p:extLst>
      <p:ext uri="{BB962C8B-B14F-4D97-AF65-F5344CB8AC3E}">
        <p14:creationId xmlns:p14="http://schemas.microsoft.com/office/powerpoint/2010/main" val="36812090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197367"/>
              </p:ext>
            </p:extLst>
          </p:nvPr>
        </p:nvGraphicFramePr>
        <p:xfrm>
          <a:off x="3349972" y="2387260"/>
          <a:ext cx="6016226" cy="4058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Worksheet" r:id="rId3" imgW="4009936" imgH="2705111" progId="Excel.Sheet.12">
                  <p:embed/>
                </p:oleObj>
              </mc:Choice>
              <mc:Fallback>
                <p:oleObj name="Worksheet" r:id="rId3" imgW="4009936" imgH="27051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9972" y="2387260"/>
                        <a:ext cx="6016226" cy="40584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 electric power system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7788" y="662202"/>
            <a:ext cx="7151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Status.pr gives the latest status on hurricane Maria recovery.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Electric system is at 95.2%  ( June 19, 2018)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67870" y="622873"/>
            <a:ext cx="2116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We were lucky:  water back in October and power back end of October 2017 (depends on community)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7788" y="1590253"/>
            <a:ext cx="7151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High level overview of electric power &amp; grid.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1572" y="2709192"/>
            <a:ext cx="321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Total:  5.5 </a:t>
            </a:r>
            <a:r>
              <a:rPr lang="en-US" dirty="0" err="1" smtClean="0">
                <a:latin typeface="Gill Sans MT" panose="020B0502020104020203" pitchFamily="34" charset="0"/>
              </a:rPr>
              <a:t>GigaW</a:t>
            </a:r>
            <a:endParaRPr lang="en-US" dirty="0" smtClean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All oil plants owned by utility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All others by companies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All fossil fuel is imported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736794"/>
              </p:ext>
            </p:extLst>
          </p:nvPr>
        </p:nvGraphicFramePr>
        <p:xfrm>
          <a:off x="3353536" y="5992011"/>
          <a:ext cx="332231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053">
                  <a:extLst>
                    <a:ext uri="{9D8B030D-6E8A-4147-A177-3AD203B41FA5}">
                      <a16:colId xmlns:a16="http://schemas.microsoft.com/office/drawing/2014/main" val="196079167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01827897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806909536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342080894"/>
                    </a:ext>
                  </a:extLst>
                </a:gridCol>
                <a:gridCol w="846066">
                  <a:extLst>
                    <a:ext uri="{9D8B030D-6E8A-4147-A177-3AD203B41FA5}">
                      <a16:colId xmlns:a16="http://schemas.microsoft.com/office/drawing/2014/main" val="27731811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Wind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57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77186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01377" y="6178952"/>
            <a:ext cx="1085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# plants</a:t>
            </a:r>
          </a:p>
        </p:txBody>
      </p:sp>
    </p:spTree>
    <p:extLst>
      <p:ext uri="{BB962C8B-B14F-4D97-AF65-F5344CB8AC3E}">
        <p14:creationId xmlns:p14="http://schemas.microsoft.com/office/powerpoint/2010/main" val="6458794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 power plants &amp; distribution  -- geographically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0" y="6548284"/>
            <a:ext cx="2728452" cy="309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8515350" y="6562828"/>
            <a:ext cx="628650" cy="295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FBC933-EAE1-4B4D-AFE6-857872AF30DD}" type="slidenum">
              <a:rPr lang="en-US" smtClean="0"/>
              <a:pPr/>
              <a:t>42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0" y="441843"/>
            <a:ext cx="9144000" cy="4850028"/>
            <a:chOff x="0" y="1203843"/>
            <a:chExt cx="9144000" cy="485002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96961"/>
              <a:ext cx="9144000" cy="386407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79120" y="3002280"/>
              <a:ext cx="228600" cy="2133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84860" y="1616914"/>
              <a:ext cx="228600" cy="2133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11353" y="1692654"/>
              <a:ext cx="228600" cy="2133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86750" y="2987040"/>
              <a:ext cx="228600" cy="2133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147560" y="3810000"/>
              <a:ext cx="228600" cy="2133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13019" y="4861041"/>
              <a:ext cx="9220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  <a:latin typeface="Gill Sans MT" panose="020B0502020104020203" pitchFamily="34" charset="0"/>
                </a:rPr>
                <a:t>Aguirre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70684" y="5469096"/>
              <a:ext cx="1338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Gill Sans MT" panose="020B0502020104020203" pitchFamily="34" charset="0"/>
                </a:rPr>
                <a:t>AES Corporation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3063240" y="4404361"/>
              <a:ext cx="795966" cy="365759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5535028" y="4602430"/>
              <a:ext cx="404981" cy="8666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777080" y="1278360"/>
              <a:ext cx="12462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rgbClr val="C00000"/>
                  </a:solidFill>
                  <a:latin typeface="Gill Sans MT" panose="020B0502020104020203" pitchFamily="34" charset="0"/>
                </a:rPr>
                <a:t>Cambalache</a:t>
              </a:r>
              <a:endParaRPr lang="en-US" sz="1600" dirty="0" smtClean="0">
                <a:solidFill>
                  <a:srgbClr val="C00000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05239" y="4588228"/>
              <a:ext cx="13763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  <a:latin typeface="Gill Sans MT" panose="020B0502020104020203" pitchFamily="34" charset="0"/>
                </a:rPr>
                <a:t>Costa-Sur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5181540" y="4633664"/>
              <a:ext cx="264344" cy="28859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475130" y="1203843"/>
              <a:ext cx="13763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  <a:latin typeface="Gill Sans MT" panose="020B0502020104020203" pitchFamily="34" charset="0"/>
                </a:rPr>
                <a:t>San Juan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74084" y="1203843"/>
              <a:ext cx="13763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  <a:latin typeface="Gill Sans MT" panose="020B0502020104020203" pitchFamily="34" charset="0"/>
                </a:rPr>
                <a:t>Palo-</a:t>
              </a:r>
              <a:r>
                <a:rPr lang="en-US" sz="1600" dirty="0" err="1" smtClean="0">
                  <a:solidFill>
                    <a:srgbClr val="C00000"/>
                  </a:solidFill>
                  <a:latin typeface="Gill Sans MT" panose="020B0502020104020203" pitchFamily="34" charset="0"/>
                </a:rPr>
                <a:t>Seco</a:t>
              </a:r>
              <a:endParaRPr lang="en-US" sz="1600" dirty="0" smtClean="0">
                <a:solidFill>
                  <a:srgbClr val="C00000"/>
                </a:solidFill>
                <a:latin typeface="Gill Sans MT" panose="020B0502020104020203" pitchFamily="34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 flipV="1">
              <a:off x="5786980" y="1496961"/>
              <a:ext cx="139943" cy="24657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6253889" y="1496961"/>
              <a:ext cx="355445" cy="391387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57609" y="5274650"/>
            <a:ext cx="8671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Many power plants in south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Transmission lines across mountains; vulnerable to environment &amp; access only from 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Recommendation for future: more local power generation/storage.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Many people installing home solar &amp; storage; independent of PREPA</a:t>
            </a:r>
          </a:p>
        </p:txBody>
      </p:sp>
    </p:spTree>
    <p:extLst>
      <p:ext uri="{BB962C8B-B14F-4D97-AF65-F5344CB8AC3E}">
        <p14:creationId xmlns:p14="http://schemas.microsoft.com/office/powerpoint/2010/main" val="15040843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69080" y="281940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20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92880" y="2910840"/>
            <a:ext cx="1438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5408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atmosphere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82" y="1178499"/>
            <a:ext cx="3466338" cy="484021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437865"/>
              </p:ext>
            </p:extLst>
          </p:nvPr>
        </p:nvGraphicFramePr>
        <p:xfrm>
          <a:off x="4964339" y="841434"/>
          <a:ext cx="355101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037">
                  <a:extLst>
                    <a:ext uri="{9D8B030D-6E8A-4147-A177-3AD203B41FA5}">
                      <a16:colId xmlns:a16="http://schemas.microsoft.com/office/drawing/2014/main" val="1037180944"/>
                    </a:ext>
                  </a:extLst>
                </a:gridCol>
                <a:gridCol w="978569">
                  <a:extLst>
                    <a:ext uri="{9D8B030D-6E8A-4147-A177-3AD203B41FA5}">
                      <a16:colId xmlns:a16="http://schemas.microsoft.com/office/drawing/2014/main" val="2077283640"/>
                    </a:ext>
                  </a:extLst>
                </a:gridCol>
                <a:gridCol w="753979">
                  <a:extLst>
                    <a:ext uri="{9D8B030D-6E8A-4147-A177-3AD203B41FA5}">
                      <a16:colId xmlns:a16="http://schemas.microsoft.com/office/drawing/2014/main" val="1596829895"/>
                    </a:ext>
                  </a:extLst>
                </a:gridCol>
                <a:gridCol w="924426">
                  <a:extLst>
                    <a:ext uri="{9D8B030D-6E8A-4147-A177-3AD203B41FA5}">
                      <a16:colId xmlns:a16="http://schemas.microsoft.com/office/drawing/2014/main" val="3756373735"/>
                    </a:ext>
                  </a:extLst>
                </a:gridCol>
              </a:tblGrid>
              <a:tr h="266984">
                <a:tc>
                  <a:txBody>
                    <a:bodyPr/>
                    <a:lstStyle/>
                    <a:p>
                      <a:r>
                        <a:rPr lang="en-US" dirty="0" smtClean="0"/>
                        <a:t>N2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493009"/>
                  </a:ext>
                </a:extLst>
              </a:tr>
              <a:tr h="339218">
                <a:tc>
                  <a:txBody>
                    <a:bodyPr/>
                    <a:lstStyle/>
                    <a:p>
                      <a:r>
                        <a:rPr lang="en-US" dirty="0" smtClean="0"/>
                        <a:t>78.09%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20.95%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338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22655" y="279597"/>
            <a:ext cx="356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Composition of “air”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22655" y="1980179"/>
            <a:ext cx="3564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Troposphere varies from 9 km at poles to 17 km at the equator.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22654" y="2774237"/>
            <a:ext cx="46288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Total mass of atmosphere: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50% is below 5.6 km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90% is below 16km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99.99997% is below 100 km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Density drops by 50% roughly every 5.6km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22654" y="4899364"/>
            <a:ext cx="4628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In our model we assume it is uniform up 10 km.  Probably too high.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22653" y="5545695"/>
            <a:ext cx="4628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If it had a uniform density ( equal to sea level), it would be 8.5km high.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9955" y="-10534"/>
            <a:ext cx="356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Gill Sans MT" panose="020B0502020104020203" pitchFamily="34" charset="0"/>
              </a:rPr>
              <a:t>Backup slide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22929" y="6018713"/>
            <a:ext cx="2306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Better value for height</a:t>
            </a:r>
          </a:p>
        </p:txBody>
      </p:sp>
    </p:spTree>
    <p:extLst>
      <p:ext uri="{BB962C8B-B14F-4D97-AF65-F5344CB8AC3E}">
        <p14:creationId xmlns:p14="http://schemas.microsoft.com/office/powerpoint/2010/main" val="11462620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of LIBs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" y="856384"/>
            <a:ext cx="9143385" cy="5145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70960" y="6562828"/>
            <a:ext cx="215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Acknowledge </a:t>
            </a:r>
            <a:r>
              <a:rPr lang="en-US" dirty="0" err="1" smtClean="0"/>
              <a:t>C.Pillot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0878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6961"/>
            <a:ext cx="9144000" cy="38640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4226" y="295171"/>
            <a:ext cx="7151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This map has a problem:  the red dots are not just power plants, they seem to grid nodes.  There is no oil power plant in Mayaguez or Isabela.</a:t>
            </a:r>
          </a:p>
        </p:txBody>
      </p:sp>
    </p:spTree>
    <p:extLst>
      <p:ext uri="{BB962C8B-B14F-4D97-AF65-F5344CB8AC3E}">
        <p14:creationId xmlns:p14="http://schemas.microsoft.com/office/powerpoint/2010/main" val="34026478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3" y="0"/>
            <a:ext cx="6587210" cy="49709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6273" y="5205627"/>
            <a:ext cx="7151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This map has a lot of information missing, like all the AES plants in </a:t>
            </a:r>
            <a:r>
              <a:rPr lang="en-US" dirty="0" err="1" smtClean="0">
                <a:latin typeface="Gill Sans MT" panose="020B0502020104020203" pitchFamily="34" charset="0"/>
              </a:rPr>
              <a:t>Guayama</a:t>
            </a:r>
            <a:r>
              <a:rPr lang="en-US" dirty="0" smtClean="0">
                <a:latin typeface="Gill Sans MT" panose="020B05020201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14626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68983" y="3968420"/>
            <a:ext cx="22424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These things have been very </a:t>
            </a:r>
            <a:r>
              <a:rPr lang="en-US" dirty="0" err="1">
                <a:latin typeface="Gill Sans MT" panose="020B0502020104020203" pitchFamily="34" charset="0"/>
              </a:rPr>
              <a:t>imporstant</a:t>
            </a:r>
            <a:r>
              <a:rPr lang="en-US" dirty="0">
                <a:latin typeface="Gill Sans MT" panose="020B0502020104020203" pitchFamily="34" charset="0"/>
              </a:rPr>
              <a:t> in my life; main reasons for </a:t>
            </a:r>
            <a:r>
              <a:rPr lang="en-US" dirty="0" err="1">
                <a:latin typeface="Gill Sans MT" panose="020B0502020104020203" pitchFamily="34" charset="0"/>
              </a:rPr>
              <a:t>chosing</a:t>
            </a:r>
            <a:r>
              <a:rPr lang="en-US" dirty="0">
                <a:latin typeface="Gill Sans MT" panose="020B0502020104020203" pitchFamily="34" charset="0"/>
              </a:rPr>
              <a:t> experimental physics as direction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100" y="1375350"/>
            <a:ext cx="708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Always interested in technology……  cars, </a:t>
            </a:r>
            <a:r>
              <a:rPr lang="en-US" dirty="0" err="1">
                <a:latin typeface="Gill Sans MT" panose="020B0502020104020203" pitchFamily="34" charset="0"/>
              </a:rPr>
              <a:t>electronincs</a:t>
            </a:r>
            <a:r>
              <a:rPr lang="en-US" dirty="0">
                <a:latin typeface="Gill Sans MT" panose="020B0502020104020203" pitchFamily="34" charset="0"/>
              </a:rPr>
              <a:t>, computers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Able as a student to work on this….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Also interested in solving problems…..  Not created by humans, but posed by nature</a:t>
            </a:r>
          </a:p>
          <a:p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11440" y="16347"/>
            <a:ext cx="143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Career part</a:t>
            </a:r>
            <a:endParaRPr lang="en-US" sz="1400" dirty="0">
              <a:solidFill>
                <a:srgbClr val="660033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21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 physics with </a:t>
            </a:r>
            <a:r>
              <a:rPr lang="en-US" dirty="0" err="1" smtClean="0"/>
              <a:t>Gargamelle</a:t>
            </a:r>
            <a:r>
              <a:rPr lang="en-US" dirty="0" smtClean="0"/>
              <a:t> bubble chamber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11440" y="16347"/>
            <a:ext cx="143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Career part</a:t>
            </a:r>
            <a:endParaRPr lang="en-US" sz="1400" dirty="0">
              <a:solidFill>
                <a:srgbClr val="660033"/>
              </a:solidFill>
              <a:latin typeface="Gill Sans MT" panose="020B05020201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47"/>
            <a:ext cx="9122204" cy="684165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6240" y="6178951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n</a:t>
            </a:r>
            <a:r>
              <a:rPr lang="en-US" baseline="-25000" dirty="0" smtClean="0">
                <a:latin typeface="Symbol" panose="05050102010706020507" pitchFamily="18" charset="2"/>
              </a:rPr>
              <a:t>m</a:t>
            </a:r>
            <a:r>
              <a:rPr lang="en-US" dirty="0" smtClean="0">
                <a:latin typeface="Symbol" panose="05050102010706020507" pitchFamily="18" charset="2"/>
              </a:rPr>
              <a:t> </a:t>
            </a:r>
            <a:r>
              <a:rPr lang="en-US" i="1" dirty="0" smtClean="0">
                <a:latin typeface="Symbol" panose="05050102010706020507" pitchFamily="18" charset="2"/>
              </a:rPr>
              <a:t>N</a:t>
            </a:r>
            <a:r>
              <a:rPr lang="en-US" dirty="0" smtClean="0">
                <a:latin typeface="Symbol" panose="05050102010706020507" pitchFamily="18" charset="2"/>
              </a:rPr>
              <a:t> =&gt; m </a:t>
            </a:r>
            <a:r>
              <a:rPr lang="en-US" i="1" dirty="0" smtClean="0">
                <a:latin typeface="Gill Sans MT" panose="020B0502020104020203" pitchFamily="34" charset="0"/>
              </a:rPr>
              <a:t>X</a:t>
            </a:r>
            <a:endParaRPr lang="en-US" i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135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4-4ncev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8" b="5556"/>
          <a:stretch>
            <a:fillRect/>
          </a:stretch>
        </p:blipFill>
        <p:spPr bwMode="auto">
          <a:xfrm>
            <a:off x="4667604" y="80711"/>
            <a:ext cx="4116380" cy="553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07" y="80711"/>
            <a:ext cx="3719347" cy="553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331913" y="6491288"/>
            <a:ext cx="2016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20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533202"/>
              </p:ext>
            </p:extLst>
          </p:nvPr>
        </p:nvGraphicFramePr>
        <p:xfrm>
          <a:off x="6172868" y="5612229"/>
          <a:ext cx="15113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Equation" r:id="rId6" imgW="812520" imgH="253800" progId="Equation.3">
                  <p:embed/>
                </p:oleObj>
              </mc:Choice>
              <mc:Fallback>
                <p:oleObj name="Equation" r:id="rId6" imgW="812520" imgH="253800" progId="Equation.3">
                  <p:embed/>
                  <p:pic>
                    <p:nvPicPr>
                      <p:cNvPr id="20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868" y="5612229"/>
                        <a:ext cx="15113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149295"/>
              </p:ext>
            </p:extLst>
          </p:nvPr>
        </p:nvGraphicFramePr>
        <p:xfrm>
          <a:off x="1331911" y="5651790"/>
          <a:ext cx="1582737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Equation" r:id="rId8" imgW="799920" imgH="241200" progId="Equation.3">
                  <p:embed/>
                </p:oleObj>
              </mc:Choice>
              <mc:Fallback>
                <p:oleObj name="Equation" r:id="rId8" imgW="799920" imgH="241200" progId="Equation.3">
                  <p:embed/>
                  <p:pic>
                    <p:nvPicPr>
                      <p:cNvPr id="20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1" y="5651790"/>
                        <a:ext cx="1582737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0272" y="5944961"/>
            <a:ext cx="4127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Initial purpose of experiment</a:t>
            </a:r>
            <a:endParaRPr lang="en-US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4852" y="5944961"/>
            <a:ext cx="4279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Discovery of NC events became new focus</a:t>
            </a:r>
            <a:endParaRPr lang="en-US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88968" y="16347"/>
            <a:ext cx="1155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Career part</a:t>
            </a:r>
            <a:endParaRPr lang="en-US" sz="1400" dirty="0">
              <a:solidFill>
                <a:srgbClr val="660033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409519"/>
            <a:ext cx="115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For HW:</a:t>
            </a:r>
            <a:endParaRPr lang="en-US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5032" y="6376182"/>
            <a:ext cx="324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Later PhD thesis… initial QCD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33474" y="6376182"/>
            <a:ext cx="4170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Master  thesis on NC 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baseline="30000" dirty="0" smtClean="0">
                <a:latin typeface="Gill Sans MT" panose="020B0502020104020203" pitchFamily="34" charset="0"/>
              </a:rPr>
              <a:t>0</a:t>
            </a:r>
            <a:r>
              <a:rPr lang="en-US" dirty="0" smtClean="0">
                <a:latin typeface="Gill Sans MT" panose="020B0502020104020203" pitchFamily="34" charset="0"/>
              </a:rPr>
              <a:t> production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08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middle &amp; end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0050" y="270246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Continued </a:t>
            </a:r>
            <a:r>
              <a:rPr lang="en-US" dirty="0" smtClean="0">
                <a:latin typeface="Symbol" panose="05050102010706020507" pitchFamily="18" charset="2"/>
              </a:rPr>
              <a:t>n</a:t>
            </a:r>
            <a:r>
              <a:rPr lang="en-US" dirty="0" smtClean="0">
                <a:latin typeface="Gill Sans MT" panose="020B0502020104020203" pitchFamily="34" charset="0"/>
              </a:rPr>
              <a:t> physics at Fermilab with large electronic experiment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New environment, different approach/working style very stimulating</a:t>
            </a:r>
          </a:p>
          <a:p>
            <a:r>
              <a:rPr lang="en-US" sz="1600" i="1" dirty="0" smtClean="0">
                <a:latin typeface="Gill Sans MT" panose="020B0502020104020203" pitchFamily="34" charset="0"/>
              </a:rPr>
              <a:t>Physics not so great….</a:t>
            </a:r>
            <a:endParaRPr lang="en-US" sz="1600" i="1" dirty="0"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50" y="56024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Stumbling into the </a:t>
            </a:r>
            <a:r>
              <a:rPr lang="en-US" dirty="0" err="1" smtClean="0">
                <a:latin typeface="Gill Sans MT" panose="020B0502020104020203" pitchFamily="34" charset="0"/>
              </a:rPr>
              <a:t>Gargamelle</a:t>
            </a:r>
            <a:r>
              <a:rPr lang="en-US" dirty="0" smtClean="0">
                <a:latin typeface="Gill Sans MT" panose="020B0502020104020203" pitchFamily="34" charset="0"/>
              </a:rPr>
              <a:t> neutrino group at Aachen was one of best “steps” in science career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11440" y="16347"/>
            <a:ext cx="143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Career part</a:t>
            </a:r>
            <a:endParaRPr lang="en-US" sz="1400" dirty="0">
              <a:solidFill>
                <a:srgbClr val="660033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3682" y="1167863"/>
            <a:ext cx="72936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Great physics: </a:t>
            </a:r>
            <a:r>
              <a:rPr lang="en-US" dirty="0" smtClean="0">
                <a:solidFill>
                  <a:srgbClr val="0070C0"/>
                </a:solidFill>
                <a:latin typeface="Symbol" panose="05050102010706020507" pitchFamily="18" charset="2"/>
              </a:rPr>
              <a:t>n</a:t>
            </a:r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 nucleon scattering &amp; discovery of NC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Being on discovery experiment was great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Technological/computing problems ( measuring events)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Created friends for life, one you know: J. Morfin ( still member of CTEQ)</a:t>
            </a:r>
            <a:endParaRPr lang="en-US" dirty="0">
              <a:solidFill>
                <a:srgbClr val="0070C0"/>
              </a:solidFill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92914" y="1304207"/>
            <a:ext cx="143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Took for granted at  the time</a:t>
            </a:r>
            <a:endParaRPr lang="en-US" sz="1400" dirty="0">
              <a:solidFill>
                <a:srgbClr val="660033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26156" y="2885503"/>
            <a:ext cx="116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USA, 1980’s</a:t>
            </a:r>
            <a:endParaRPr lang="en-US" dirty="0">
              <a:solidFill>
                <a:srgbClr val="660033"/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03621" y="3471900"/>
            <a:ext cx="850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Lesson: </a:t>
            </a:r>
            <a:endParaRPr lang="en-US" sz="1600" dirty="0">
              <a:solidFill>
                <a:srgbClr val="660033"/>
              </a:solidFill>
              <a:latin typeface="Gill Sans MT" panose="020B05020201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63140" y="3333402"/>
            <a:ext cx="4023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Doing the same thing again &amp; again in science is not the best way forward</a:t>
            </a:r>
            <a:endParaRPr lang="en-US" sz="1600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0049" y="4033756"/>
            <a:ext cx="76227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Moved to proton-antiproton collider physics at </a:t>
            </a:r>
            <a:r>
              <a:rPr lang="en-US" dirty="0" err="1" smtClean="0">
                <a:latin typeface="Gill Sans MT" panose="020B0502020104020203" pitchFamily="34" charset="0"/>
              </a:rPr>
              <a:t>Tevatron</a:t>
            </a:r>
            <a:r>
              <a:rPr lang="en-US" dirty="0" smtClean="0">
                <a:latin typeface="Gill Sans MT" panose="020B0502020104020203" pitchFamily="34" charset="0"/>
              </a:rPr>
              <a:t>, took faculty position at Michigan State University.</a:t>
            </a:r>
            <a:endParaRPr lang="en-US" i="1" dirty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Part of the </a:t>
            </a:r>
            <a:r>
              <a:rPr lang="en-US" dirty="0" err="1" smtClean="0">
                <a:latin typeface="Gill Sans MT" panose="020B0502020104020203" pitchFamily="34" charset="0"/>
              </a:rPr>
              <a:t>Dzero</a:t>
            </a:r>
            <a:r>
              <a:rPr lang="en-US" dirty="0" smtClean="0">
                <a:latin typeface="Gill Sans MT" panose="020B0502020104020203" pitchFamily="34" charset="0"/>
              </a:rPr>
              <a:t> experiment at </a:t>
            </a:r>
            <a:r>
              <a:rPr lang="en-US" dirty="0" err="1" smtClean="0">
                <a:latin typeface="Gill Sans MT" panose="020B0502020104020203" pitchFamily="34" charset="0"/>
              </a:rPr>
              <a:t>Tevatron</a:t>
            </a:r>
            <a:r>
              <a:rPr lang="en-US" dirty="0" smtClean="0">
                <a:latin typeface="Gill Sans MT" panose="020B0502020104020203" pitchFamily="34" charset="0"/>
              </a:rPr>
              <a:t> from start: responsibilities for large part of hardware; bringing up the detector and then QCD physics.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QCD physics interest led to CTEQ collaboration ( first school in 1991); theorists </a:t>
            </a:r>
            <a:r>
              <a:rPr lang="en-US" u="sng" dirty="0" smtClean="0">
                <a:latin typeface="Gill Sans MT" panose="020B0502020104020203" pitchFamily="34" charset="0"/>
              </a:rPr>
              <a:t>and</a:t>
            </a:r>
            <a:r>
              <a:rPr lang="en-US" dirty="0" smtClean="0">
                <a:latin typeface="Gill Sans MT" panose="020B0502020104020203" pitchFamily="34" charset="0"/>
              </a:rPr>
              <a:t> experimentalists work together to make progress.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Twenty years on </a:t>
            </a:r>
            <a:r>
              <a:rPr lang="en-US" dirty="0" err="1" smtClean="0">
                <a:latin typeface="Gill Sans MT" panose="020B0502020104020203" pitchFamily="34" charset="0"/>
              </a:rPr>
              <a:t>Dzero</a:t>
            </a:r>
            <a:r>
              <a:rPr lang="en-US" dirty="0" smtClean="0">
                <a:latin typeface="Gill Sans MT" panose="020B0502020104020203" pitchFamily="34" charset="0"/>
              </a:rPr>
              <a:t> ( many also in CTEQ), from junior member to spokes person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59399" y="5103044"/>
            <a:ext cx="116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~ 20 years</a:t>
            </a:r>
            <a:endParaRPr lang="en-US" dirty="0">
              <a:solidFill>
                <a:srgbClr val="660033"/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2897" y="6083643"/>
            <a:ext cx="4584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Had to go do something new; most asked why ??</a:t>
            </a:r>
            <a:endParaRPr lang="en-US" sz="1600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484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beginning &amp; the middle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0050" y="2623893"/>
            <a:ext cx="7622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Twenty years on </a:t>
            </a:r>
            <a:r>
              <a:rPr lang="en-US" dirty="0" err="1" smtClean="0">
                <a:latin typeface="Gill Sans MT" panose="020B0502020104020203" pitchFamily="34" charset="0"/>
              </a:rPr>
              <a:t>Dzero</a:t>
            </a:r>
            <a:r>
              <a:rPr lang="en-US" dirty="0" smtClean="0">
                <a:latin typeface="Gill Sans MT" panose="020B0502020104020203" pitchFamily="34" charset="0"/>
              </a:rPr>
              <a:t> and towards end too much management and away from science.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Combination of teaching “old physics” and particle physics research not well suited for me; realized that I wanted to do research only.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050" y="56024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Being part of </a:t>
            </a:r>
            <a:r>
              <a:rPr lang="en-US" dirty="0" err="1" smtClean="0">
                <a:latin typeface="Gill Sans MT" panose="020B0502020104020203" pitchFamily="34" charset="0"/>
              </a:rPr>
              <a:t>Dzero</a:t>
            </a:r>
            <a:r>
              <a:rPr lang="en-US" dirty="0" smtClean="0">
                <a:latin typeface="Gill Sans MT" panose="020B0502020104020203" pitchFamily="34" charset="0"/>
              </a:rPr>
              <a:t> was a conscious choice for variety of reasons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11440" y="16347"/>
            <a:ext cx="143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Career part</a:t>
            </a:r>
            <a:endParaRPr lang="en-US" sz="1400" dirty="0">
              <a:solidFill>
                <a:srgbClr val="660033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8738" y="863749"/>
            <a:ext cx="7293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Great physics potential of </a:t>
            </a:r>
            <a:r>
              <a:rPr lang="en-US" dirty="0" err="1" smtClean="0">
                <a:solidFill>
                  <a:srgbClr val="0070C0"/>
                </a:solidFill>
                <a:latin typeface="Gill Sans MT" panose="020B0502020104020203" pitchFamily="34" charset="0"/>
              </a:rPr>
              <a:t>Tevatron</a:t>
            </a:r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 (unique in world at the time)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Top quark discovery and many new, unique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Technologically very challenging / cutting 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Need of precision QCD at </a:t>
            </a:r>
            <a:r>
              <a:rPr lang="en-US" dirty="0" err="1" smtClean="0">
                <a:solidFill>
                  <a:srgbClr val="0070C0"/>
                </a:solidFill>
                <a:latin typeface="Gill Sans MT" panose="020B0502020104020203" pitchFamily="34" charset="0"/>
              </a:rPr>
              <a:t>Tevatron</a:t>
            </a:r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 was “my reason” for CTEQ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Established many personal relationships with colleagues worldwide</a:t>
            </a:r>
            <a:endParaRPr lang="en-US" dirty="0">
              <a:solidFill>
                <a:srgbClr val="0070C0"/>
              </a:solidFill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92914" y="1304207"/>
            <a:ext cx="143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A unique experience</a:t>
            </a:r>
            <a:endParaRPr lang="en-US" sz="1400" dirty="0">
              <a:solidFill>
                <a:srgbClr val="660033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26156" y="2885503"/>
            <a:ext cx="116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USA, 2000’s</a:t>
            </a:r>
            <a:endParaRPr lang="en-US" dirty="0">
              <a:solidFill>
                <a:srgbClr val="660033"/>
              </a:solidFill>
              <a:latin typeface="Gill Sans MT" panose="020B05020201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04016" y="3714088"/>
            <a:ext cx="4023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Doing the same thing for too long not good for me;  need something new</a:t>
            </a:r>
            <a:endParaRPr lang="en-US" sz="1600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0050" y="4314252"/>
            <a:ext cx="76227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Move to Argonne National lab;  gave up tenure ( professor had seemed like the ultimate goal before);  to lead High Energy Physics Division– able to direct and shape that program.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Continued effort on realizing ILC/CLIC ( </a:t>
            </a:r>
            <a:r>
              <a:rPr lang="en-US" dirty="0" err="1" smtClean="0">
                <a:latin typeface="Gill Sans MT" panose="020B0502020104020203" pitchFamily="34" charset="0"/>
              </a:rPr>
              <a:t>e+e</a:t>
            </a:r>
            <a:r>
              <a:rPr lang="en-US" dirty="0" smtClean="0">
                <a:latin typeface="Gill Sans MT" panose="020B0502020104020203" pitchFamily="34" charset="0"/>
              </a:rPr>
              <a:t>-) for ~8 years;  still in the works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After ~10 years led all physical sciences at Argonne ( 400 people); </a:t>
            </a:r>
            <a:r>
              <a:rPr lang="en-US" u="sng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incredible spectrum of science</a:t>
            </a:r>
            <a:r>
              <a:rPr lang="en-US" dirty="0" smtClean="0">
                <a:latin typeface="Gill Sans MT" panose="020B0502020104020203" pitchFamily="34" charset="0"/>
              </a:rPr>
              <a:t>, but too much management i.e. no time for science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63140" y="5963509"/>
            <a:ext cx="4023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Being responsible for ~400 people &amp; large DOE science budget…. too many rules</a:t>
            </a:r>
            <a:endParaRPr lang="en-US" sz="1600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28737" y="3842263"/>
            <a:ext cx="850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Lesson: </a:t>
            </a:r>
            <a:endParaRPr lang="en-US" sz="1600" dirty="0">
              <a:solidFill>
                <a:srgbClr val="660033"/>
              </a:solidFill>
              <a:latin typeface="Gill Sans MT" panose="020B0502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03621" y="6086619"/>
            <a:ext cx="850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Lesson: </a:t>
            </a:r>
            <a:endParaRPr lang="en-US" sz="1600" dirty="0">
              <a:solidFill>
                <a:srgbClr val="660033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917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advice &amp; possible lessons for you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0051" y="2075737"/>
            <a:ext cx="762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Possibilities are enormous and manifold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050" y="56024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Had several career paths and have seen a lot of science careers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11440" y="16347"/>
            <a:ext cx="143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Career part</a:t>
            </a:r>
            <a:endParaRPr lang="en-US" sz="1400" dirty="0">
              <a:solidFill>
                <a:srgbClr val="660033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262" y="1050051"/>
            <a:ext cx="8173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You have something unique</a:t>
            </a:r>
            <a:r>
              <a:rPr lang="en-US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:   have learned/are learning to formulate a question/problem and propose &amp; execute an approach to get an answer ( experiment, theory etc.)</a:t>
            </a:r>
            <a:endParaRPr lang="en-US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94080" y="339513"/>
            <a:ext cx="238523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Your are at beginning; I am at end  =&gt; some advice, observations</a:t>
            </a:r>
            <a:endParaRPr lang="en-US" sz="1600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61643" y="2288410"/>
            <a:ext cx="396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Change institution/environment; you learn new things &amp; new ways to work</a:t>
            </a:r>
            <a:endParaRPr lang="en-US" dirty="0">
              <a:solidFill>
                <a:srgbClr val="660033"/>
              </a:solidFill>
              <a:latin typeface="Gill Sans MT" panose="020B05020201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179" y="2565701"/>
            <a:ext cx="3145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Most of you are students/postdoc.</a:t>
            </a:r>
            <a:endParaRPr lang="en-US" sz="1600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1410" y="2482110"/>
            <a:ext cx="850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660033"/>
                </a:solidFill>
                <a:latin typeface="Gill Sans MT" panose="020B0502020104020203" pitchFamily="34" charset="0"/>
              </a:rPr>
              <a:t>Advice:  </a:t>
            </a:r>
            <a:endParaRPr lang="en-US" sz="1600" dirty="0">
              <a:solidFill>
                <a:srgbClr val="660033"/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50" y="3529289"/>
            <a:ext cx="423291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Gill Sans MT" panose="020B0502020104020203" pitchFamily="34" charset="0"/>
              </a:rPr>
              <a:t>What are the career possibilities ?</a:t>
            </a:r>
          </a:p>
        </p:txBody>
      </p:sp>
      <p:sp>
        <p:nvSpPr>
          <p:cNvPr id="3" name="Right Arrow 2"/>
          <p:cNvSpPr/>
          <p:nvPr/>
        </p:nvSpPr>
        <p:spPr>
          <a:xfrm>
            <a:off x="5257800" y="3616304"/>
            <a:ext cx="1219200" cy="195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CTEQ School 2018, Mayaguez  PR, H.Weerts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C933-EAE1-4B4D-AFE6-857872AF30D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7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16399</TotalTime>
  <Words>4223</Words>
  <Application>Microsoft Office PowerPoint</Application>
  <PresentationFormat>On-screen Show (4:3)</PresentationFormat>
  <Paragraphs>563</Paragraphs>
  <Slides>49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ＭＳ Ｐゴシック</vt:lpstr>
      <vt:lpstr>Arial</vt:lpstr>
      <vt:lpstr>Calibri</vt:lpstr>
      <vt:lpstr>Comic Sans MS</vt:lpstr>
      <vt:lpstr>Gill Sans MT</vt:lpstr>
      <vt:lpstr>Symbol</vt:lpstr>
      <vt:lpstr>Wingdings</vt:lpstr>
      <vt:lpstr>Office Theme</vt:lpstr>
      <vt:lpstr>Equation</vt:lpstr>
      <vt:lpstr>Worksheet</vt:lpstr>
      <vt:lpstr>HEP as a career &amp; Energy, Earth &amp; HEP</vt:lpstr>
      <vt:lpstr>Intention of lecture</vt:lpstr>
      <vt:lpstr>The beginning</vt:lpstr>
      <vt:lpstr>Neutrino physics with Gargamelle bubble chamber</vt:lpstr>
      <vt:lpstr>Neutrino physics with Gargamelle bubble chamber</vt:lpstr>
      <vt:lpstr>PowerPoint Presentation</vt:lpstr>
      <vt:lpstr>The middle &amp; end</vt:lpstr>
      <vt:lpstr>The beginning &amp; the middle</vt:lpstr>
      <vt:lpstr>Some advice &amp; possible lessons for you</vt:lpstr>
      <vt:lpstr>Some advice &amp; possible lessons for you</vt:lpstr>
      <vt:lpstr>Career in physics -- summary</vt:lpstr>
      <vt:lpstr>Career in physics -- summary</vt:lpstr>
      <vt:lpstr>Energy</vt:lpstr>
      <vt:lpstr>Energy use currently</vt:lpstr>
      <vt:lpstr>Energy use currently</vt:lpstr>
      <vt:lpstr>Energy use currently</vt:lpstr>
      <vt:lpstr>Planet as our garage</vt:lpstr>
      <vt:lpstr>Planet as our garage</vt:lpstr>
      <vt:lpstr>Planet as our garage</vt:lpstr>
      <vt:lpstr>Planet as our garage</vt:lpstr>
      <vt:lpstr>Planet as our garage</vt:lpstr>
      <vt:lpstr>Planet as our garage</vt:lpstr>
      <vt:lpstr>Planet as our garage</vt:lpstr>
      <vt:lpstr>Energy use future</vt:lpstr>
      <vt:lpstr>PowerPoint Presentation</vt:lpstr>
      <vt:lpstr>PowerPoint Presentation</vt:lpstr>
      <vt:lpstr>Energy use future</vt:lpstr>
      <vt:lpstr>Energy use future</vt:lpstr>
      <vt:lpstr>Price of LIBs</vt:lpstr>
      <vt:lpstr>Price of LIBs</vt:lpstr>
      <vt:lpstr>Where  do costs come from ?</vt:lpstr>
      <vt:lpstr>Growth of LIB market in MWh</vt:lpstr>
      <vt:lpstr>Growth of LIB market in $’s</vt:lpstr>
      <vt:lpstr>Growth of different battery technologies</vt:lpstr>
      <vt:lpstr>Forecasts for “electric vehicles” i.e. will we change ?</vt:lpstr>
      <vt:lpstr>Battery demand by HEV, PHEV and EV’s.</vt:lpstr>
      <vt:lpstr>Production of LIB across the world</vt:lpstr>
      <vt:lpstr>Energy  system</vt:lpstr>
      <vt:lpstr>The long term future</vt:lpstr>
      <vt:lpstr>PowerPoint Presentation</vt:lpstr>
      <vt:lpstr>The PR electric power system</vt:lpstr>
      <vt:lpstr>PR power plants &amp; distribution  -- geographically </vt:lpstr>
      <vt:lpstr>PowerPoint Presentation</vt:lpstr>
      <vt:lpstr>PowerPoint Presentation</vt:lpstr>
      <vt:lpstr>Earth atmosphere</vt:lpstr>
      <vt:lpstr>Price of LIBs</vt:lpstr>
      <vt:lpstr>PowerPoint Presentation</vt:lpstr>
      <vt:lpstr>PowerPoint Presentation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HEP as a job &amp; Energy from quantum to everyday use</dc:title>
  <dc:creator>Weerts, Hendrik Joseph</dc:creator>
  <cp:lastModifiedBy>Nadolsky, Pavel</cp:lastModifiedBy>
  <cp:revision>118</cp:revision>
  <dcterms:created xsi:type="dcterms:W3CDTF">2018-06-05T00:44:36Z</dcterms:created>
  <dcterms:modified xsi:type="dcterms:W3CDTF">2018-06-27T03:51:12Z</dcterms:modified>
</cp:coreProperties>
</file>