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3004800" cy="9753600"/>
  <p:notesSz cx="6858000" cy="9144000"/>
  <p:defaultTextStyle>
    <a:lvl1pPr algn="ctr" defTabSz="584200">
      <a:defRPr sz="3800">
        <a:solidFill>
          <a:srgbClr val="FFFFFF"/>
        </a:solidFill>
        <a:latin typeface="+mn-lt"/>
        <a:ea typeface="+mn-ea"/>
        <a:cs typeface="+mn-cs"/>
        <a:sym typeface="Helvetica Light"/>
      </a:defRPr>
    </a:lvl1pPr>
    <a:lvl2pPr indent="228600" algn="ctr" defTabSz="584200">
      <a:defRPr sz="3800">
        <a:solidFill>
          <a:srgbClr val="FFFFFF"/>
        </a:solidFill>
        <a:latin typeface="+mn-lt"/>
        <a:ea typeface="+mn-ea"/>
        <a:cs typeface="+mn-cs"/>
        <a:sym typeface="Helvetica Light"/>
      </a:defRPr>
    </a:lvl2pPr>
    <a:lvl3pPr indent="457200" algn="ctr" defTabSz="584200">
      <a:defRPr sz="3800">
        <a:solidFill>
          <a:srgbClr val="FFFFFF"/>
        </a:solidFill>
        <a:latin typeface="+mn-lt"/>
        <a:ea typeface="+mn-ea"/>
        <a:cs typeface="+mn-cs"/>
        <a:sym typeface="Helvetica Light"/>
      </a:defRPr>
    </a:lvl3pPr>
    <a:lvl4pPr indent="685800" algn="ctr" defTabSz="584200">
      <a:defRPr sz="3800">
        <a:solidFill>
          <a:srgbClr val="FFFFFF"/>
        </a:solidFill>
        <a:latin typeface="+mn-lt"/>
        <a:ea typeface="+mn-ea"/>
        <a:cs typeface="+mn-cs"/>
        <a:sym typeface="Helvetica Light"/>
      </a:defRPr>
    </a:lvl4pPr>
    <a:lvl5pPr indent="914400" algn="ctr" defTabSz="584200">
      <a:defRPr sz="3800">
        <a:solidFill>
          <a:srgbClr val="FFFFFF"/>
        </a:solidFill>
        <a:latin typeface="+mn-lt"/>
        <a:ea typeface="+mn-ea"/>
        <a:cs typeface="+mn-cs"/>
        <a:sym typeface="Helvetica Light"/>
      </a:defRPr>
    </a:lvl5pPr>
    <a:lvl6pPr indent="1143000" algn="ctr" defTabSz="584200">
      <a:defRPr sz="3800">
        <a:solidFill>
          <a:srgbClr val="FFFFFF"/>
        </a:solidFill>
        <a:latin typeface="+mn-lt"/>
        <a:ea typeface="+mn-ea"/>
        <a:cs typeface="+mn-cs"/>
        <a:sym typeface="Helvetica Light"/>
      </a:defRPr>
    </a:lvl6pPr>
    <a:lvl7pPr indent="1371600" algn="ctr" defTabSz="584200">
      <a:defRPr sz="3800">
        <a:solidFill>
          <a:srgbClr val="FFFFFF"/>
        </a:solidFill>
        <a:latin typeface="+mn-lt"/>
        <a:ea typeface="+mn-ea"/>
        <a:cs typeface="+mn-cs"/>
        <a:sym typeface="Helvetica Light"/>
      </a:defRPr>
    </a:lvl7pPr>
    <a:lvl8pPr indent="1600200" algn="ctr" defTabSz="584200">
      <a:defRPr sz="3800">
        <a:solidFill>
          <a:srgbClr val="FFFFFF"/>
        </a:solidFill>
        <a:latin typeface="+mn-lt"/>
        <a:ea typeface="+mn-ea"/>
        <a:cs typeface="+mn-cs"/>
        <a:sym typeface="Helvetica Light"/>
      </a:defRPr>
    </a:lvl8pPr>
    <a:lvl9pPr indent="1828800" algn="ctr" defTabSz="584200">
      <a:defRPr sz="3800">
        <a:solidFill>
          <a:srgbClr val="FFFFFF"/>
        </a:solidFill>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58" d="100"/>
          <a:sy n="58" d="100"/>
        </p:scale>
        <p:origin x="-1088" y="-128"/>
      </p:cViewPr>
      <p:guideLst>
        <p:guide orient="horz" pos="3072"/>
        <p:guide pos="4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defTabSz="584200">
              <a:lnSpc>
                <a:spcPct val="100000"/>
              </a:lnSpc>
              <a:buSzTx/>
              <a:buNone/>
              <a:defRPr sz="3200" b="0">
                <a:latin typeface="+mn-lt"/>
                <a:ea typeface="+mn-ea"/>
                <a:cs typeface="+mn-cs"/>
                <a:sym typeface="Helvetica Light"/>
              </a:defRPr>
            </a:lvl1pPr>
            <a:lvl2pPr marL="0" indent="228600" algn="ctr" defTabSz="584200">
              <a:lnSpc>
                <a:spcPct val="100000"/>
              </a:lnSpc>
              <a:buSzTx/>
              <a:buNone/>
              <a:defRPr sz="3200" b="0">
                <a:latin typeface="+mn-lt"/>
                <a:ea typeface="+mn-ea"/>
                <a:cs typeface="+mn-cs"/>
                <a:sym typeface="Helvetica Light"/>
              </a:defRPr>
            </a:lvl2pPr>
            <a:lvl3pPr marL="0" indent="457200" algn="ctr" defTabSz="584200">
              <a:lnSpc>
                <a:spcPct val="100000"/>
              </a:lnSpc>
              <a:buSzTx/>
              <a:buNone/>
              <a:defRPr sz="3200" b="0">
                <a:latin typeface="+mn-lt"/>
                <a:ea typeface="+mn-ea"/>
                <a:cs typeface="+mn-cs"/>
                <a:sym typeface="Helvetica Light"/>
              </a:defRPr>
            </a:lvl3pPr>
            <a:lvl4pPr marL="0" indent="685800" algn="ctr" defTabSz="584200">
              <a:lnSpc>
                <a:spcPct val="100000"/>
              </a:lnSpc>
              <a:buSzTx/>
              <a:buNone/>
              <a:defRPr sz="3200" b="0">
                <a:latin typeface="+mn-lt"/>
                <a:ea typeface="+mn-ea"/>
                <a:cs typeface="+mn-cs"/>
                <a:sym typeface="Helvetica Light"/>
              </a:defRPr>
            </a:lvl4pPr>
            <a:lvl5pPr marL="0" indent="914400" algn="ctr" defTabSz="584200">
              <a:lnSpc>
                <a:spcPct val="100000"/>
              </a:lnSpc>
              <a:buSzTx/>
              <a:buNone/>
              <a:defRPr sz="3200" b="0">
                <a:latin typeface="+mn-lt"/>
                <a:ea typeface="+mn-ea"/>
                <a:cs typeface="+mn-cs"/>
                <a:sym typeface="Helvetica Light"/>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9" name="Shape 9"/>
          <p:cNvSpPr>
            <a:spLocks noGrp="1"/>
          </p:cNvSpPr>
          <p:nvPr>
            <p:ph type="body" idx="1"/>
          </p:nvPr>
        </p:nvSpPr>
        <p:spPr>
          <a:xfrm>
            <a:off x="1270000" y="8191500"/>
            <a:ext cx="10464800" cy="1219200"/>
          </a:xfrm>
          <a:prstGeom prst="rect">
            <a:avLst/>
          </a:prstGeom>
        </p:spPr>
        <p:txBody>
          <a:bodyPr anchor="t"/>
          <a:lstStyle>
            <a:lvl1pPr marL="0" indent="0" algn="ctr" defTabSz="584200">
              <a:lnSpc>
                <a:spcPct val="100000"/>
              </a:lnSpc>
              <a:buSzTx/>
              <a:buNone/>
              <a:defRPr sz="3200" b="0">
                <a:latin typeface="+mn-lt"/>
                <a:ea typeface="+mn-ea"/>
                <a:cs typeface="+mn-cs"/>
                <a:sym typeface="Helvetica Light"/>
              </a:defRPr>
            </a:lvl1pPr>
            <a:lvl2pPr marL="0" indent="228600" algn="ctr" defTabSz="584200">
              <a:lnSpc>
                <a:spcPct val="100000"/>
              </a:lnSpc>
              <a:buSzTx/>
              <a:buNone/>
              <a:defRPr sz="3200" b="0">
                <a:latin typeface="+mn-lt"/>
                <a:ea typeface="+mn-ea"/>
                <a:cs typeface="+mn-cs"/>
                <a:sym typeface="Helvetica Light"/>
              </a:defRPr>
            </a:lvl2pPr>
            <a:lvl3pPr marL="0" indent="457200" algn="ctr" defTabSz="584200">
              <a:lnSpc>
                <a:spcPct val="100000"/>
              </a:lnSpc>
              <a:buSzTx/>
              <a:buNone/>
              <a:defRPr sz="3200" b="0">
                <a:latin typeface="+mn-lt"/>
                <a:ea typeface="+mn-ea"/>
                <a:cs typeface="+mn-cs"/>
                <a:sym typeface="Helvetica Light"/>
              </a:defRPr>
            </a:lvl3pPr>
            <a:lvl4pPr marL="0" indent="685800" algn="ctr" defTabSz="584200">
              <a:lnSpc>
                <a:spcPct val="100000"/>
              </a:lnSpc>
              <a:buSzTx/>
              <a:buNone/>
              <a:defRPr sz="3200" b="0">
                <a:latin typeface="+mn-lt"/>
                <a:ea typeface="+mn-ea"/>
                <a:cs typeface="+mn-cs"/>
                <a:sym typeface="Helvetica Light"/>
              </a:defRPr>
            </a:lvl4pPr>
            <a:lvl5pPr marL="0" indent="914400" algn="ctr" defTabSz="584200">
              <a:lnSpc>
                <a:spcPct val="100000"/>
              </a:lnSpc>
              <a:buSzTx/>
              <a:buNone/>
              <a:defRPr sz="3200" b="0">
                <a:latin typeface="+mn-lt"/>
                <a:ea typeface="+mn-ea"/>
                <a:cs typeface="+mn-cs"/>
                <a:sym typeface="Helvetica Light"/>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762000"/>
            <a:ext cx="5334000" cy="40005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a:spLocks noGrp="1"/>
          </p:cNvSpPr>
          <p:nvPr>
            <p:ph type="body" idx="1"/>
          </p:nvPr>
        </p:nvSpPr>
        <p:spPr>
          <a:xfrm>
            <a:off x="952500" y="5003800"/>
            <a:ext cx="5334000" cy="4000500"/>
          </a:xfrm>
          <a:prstGeom prst="rect">
            <a:avLst/>
          </a:prstGeom>
        </p:spPr>
        <p:txBody>
          <a:bodyPr anchor="t"/>
          <a:lstStyle>
            <a:lvl1pPr marL="0" indent="0" algn="ctr" defTabSz="584200">
              <a:lnSpc>
                <a:spcPct val="100000"/>
              </a:lnSpc>
              <a:buSzTx/>
              <a:buNone/>
              <a:defRPr sz="3200" b="0">
                <a:latin typeface="+mn-lt"/>
                <a:ea typeface="+mn-ea"/>
                <a:cs typeface="+mn-cs"/>
                <a:sym typeface="Helvetica Light"/>
              </a:defRPr>
            </a:lvl1pPr>
            <a:lvl2pPr marL="0" indent="228600" algn="ctr" defTabSz="584200">
              <a:lnSpc>
                <a:spcPct val="100000"/>
              </a:lnSpc>
              <a:buSzTx/>
              <a:buNone/>
              <a:defRPr sz="3200" b="0">
                <a:latin typeface="+mn-lt"/>
                <a:ea typeface="+mn-ea"/>
                <a:cs typeface="+mn-cs"/>
                <a:sym typeface="Helvetica Light"/>
              </a:defRPr>
            </a:lvl2pPr>
            <a:lvl3pPr marL="0" indent="457200" algn="ctr" defTabSz="584200">
              <a:lnSpc>
                <a:spcPct val="100000"/>
              </a:lnSpc>
              <a:buSzTx/>
              <a:buNone/>
              <a:defRPr sz="3200" b="0">
                <a:latin typeface="+mn-lt"/>
                <a:ea typeface="+mn-ea"/>
                <a:cs typeface="+mn-cs"/>
                <a:sym typeface="Helvetica Light"/>
              </a:defRPr>
            </a:lvl3pPr>
            <a:lvl4pPr marL="0" indent="685800" algn="ctr" defTabSz="584200">
              <a:lnSpc>
                <a:spcPct val="100000"/>
              </a:lnSpc>
              <a:buSzTx/>
              <a:buNone/>
              <a:defRPr sz="3200" b="0">
                <a:latin typeface="+mn-lt"/>
                <a:ea typeface="+mn-ea"/>
                <a:cs typeface="+mn-cs"/>
                <a:sym typeface="Helvetica Light"/>
              </a:defRPr>
            </a:lvl4pPr>
            <a:lvl5pPr marL="0" indent="914400" algn="ctr" defTabSz="584200">
              <a:lnSpc>
                <a:spcPct val="100000"/>
              </a:lnSpc>
              <a:buSzTx/>
              <a:buNone/>
              <a:defRPr sz="3200" b="0">
                <a:latin typeface="+mn-lt"/>
                <a:ea typeface="+mn-ea"/>
                <a:cs typeface="+mn-cs"/>
                <a:sym typeface="Helvetica Light"/>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a:spLocks noGrp="1"/>
          </p:cNvSpPr>
          <p:nvPr>
            <p:ph type="body" idx="1"/>
          </p:nvPr>
        </p:nvSpPr>
        <p:spPr>
          <a:prstGeom prst="rect">
            <a:avLst/>
          </a:prstGeom>
        </p:spPr>
        <p:txBody>
          <a:bodyPr/>
          <a:lstStyle/>
          <a:p>
            <a:pPr lvl="0">
              <a:defRPr sz="1800" b="0">
                <a:solidFill>
                  <a:srgbClr val="000000"/>
                </a:solidFill>
              </a:defRPr>
            </a:pPr>
            <a:r>
              <a:rPr sz="4000" b="1">
                <a:solidFill>
                  <a:srgbClr val="FFFFFF"/>
                </a:solidFill>
              </a:rPr>
              <a:t>Body Level One</a:t>
            </a:r>
          </a:p>
          <a:p>
            <a:pPr lvl="1">
              <a:defRPr sz="1800" b="0">
                <a:solidFill>
                  <a:srgbClr val="000000"/>
                </a:solidFill>
              </a:defRPr>
            </a:pPr>
            <a:r>
              <a:rPr sz="4000" b="1">
                <a:solidFill>
                  <a:srgbClr val="FFFFFF"/>
                </a:solidFill>
              </a:rPr>
              <a:t>Body Level Two</a:t>
            </a:r>
          </a:p>
          <a:p>
            <a:pPr lvl="2">
              <a:defRPr sz="1800" b="0">
                <a:solidFill>
                  <a:srgbClr val="000000"/>
                </a:solidFill>
              </a:defRPr>
            </a:pPr>
            <a:r>
              <a:rPr sz="4000" b="1">
                <a:solidFill>
                  <a:srgbClr val="FFFFFF"/>
                </a:solidFill>
              </a:rPr>
              <a:t>Body Level Three</a:t>
            </a:r>
          </a:p>
          <a:p>
            <a:pPr lvl="3">
              <a:defRPr sz="1800" b="0">
                <a:solidFill>
                  <a:srgbClr val="000000"/>
                </a:solidFill>
              </a:defRPr>
            </a:pPr>
            <a:r>
              <a:rPr sz="4000" b="1">
                <a:solidFill>
                  <a:srgbClr val="FFFFFF"/>
                </a:solidFill>
              </a:rPr>
              <a:t>Body Level Four</a:t>
            </a:r>
          </a:p>
          <a:p>
            <a:pPr lvl="4">
              <a:defRPr sz="1800" b="0">
                <a:solidFill>
                  <a:srgbClr val="000000"/>
                </a:solidFill>
              </a:defRPr>
            </a:pPr>
            <a:r>
              <a:rPr sz="4000" b="1">
                <a:solidFill>
                  <a:srgbClr val="FFFFFF"/>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a:spLocks noGrp="1"/>
          </p:cNvSpPr>
          <p:nvPr>
            <p:ph type="body" idx="1"/>
          </p:nvPr>
        </p:nvSpPr>
        <p:spPr>
          <a:xfrm>
            <a:off x="952500" y="2590800"/>
            <a:ext cx="5334000" cy="6286500"/>
          </a:xfrm>
          <a:prstGeom prst="rect">
            <a:avLst/>
          </a:prstGeom>
        </p:spPr>
        <p:txBody>
          <a:bodyPr/>
          <a:lstStyle>
            <a:lvl1pPr marL="381000" indent="-381000" defTabSz="584200">
              <a:lnSpc>
                <a:spcPct val="100000"/>
              </a:lnSpc>
              <a:spcBef>
                <a:spcPts val="3800"/>
              </a:spcBef>
              <a:defRPr sz="2800" b="0">
                <a:latin typeface="+mn-lt"/>
                <a:ea typeface="+mn-ea"/>
                <a:cs typeface="+mn-cs"/>
                <a:sym typeface="Helvetica Light"/>
              </a:defRPr>
            </a:lvl1pPr>
            <a:lvl2pPr marL="762000" indent="-381000" defTabSz="584200">
              <a:lnSpc>
                <a:spcPct val="100000"/>
              </a:lnSpc>
              <a:spcBef>
                <a:spcPts val="3800"/>
              </a:spcBef>
              <a:defRPr sz="2800" b="0">
                <a:latin typeface="+mn-lt"/>
                <a:ea typeface="+mn-ea"/>
                <a:cs typeface="+mn-cs"/>
                <a:sym typeface="Helvetica Light"/>
              </a:defRPr>
            </a:lvl2pPr>
            <a:lvl3pPr marL="1143000" indent="-381000" defTabSz="584200">
              <a:lnSpc>
                <a:spcPct val="100000"/>
              </a:lnSpc>
              <a:spcBef>
                <a:spcPts val="3800"/>
              </a:spcBef>
              <a:defRPr sz="2800" b="0">
                <a:latin typeface="+mn-lt"/>
                <a:ea typeface="+mn-ea"/>
                <a:cs typeface="+mn-cs"/>
                <a:sym typeface="Helvetica Light"/>
              </a:defRPr>
            </a:lvl3pPr>
            <a:lvl4pPr marL="1524000" indent="-381000" defTabSz="584200">
              <a:lnSpc>
                <a:spcPct val="100000"/>
              </a:lnSpc>
              <a:spcBef>
                <a:spcPts val="3800"/>
              </a:spcBef>
              <a:defRPr sz="2800" b="0">
                <a:latin typeface="+mn-lt"/>
                <a:ea typeface="+mn-ea"/>
                <a:cs typeface="+mn-cs"/>
                <a:sym typeface="Helvetica Light"/>
              </a:defRPr>
            </a:lvl4pPr>
            <a:lvl5pPr marL="1905000" indent="-381000" defTabSz="584200">
              <a:lnSpc>
                <a:spcPct val="100000"/>
              </a:lnSpc>
              <a:spcBef>
                <a:spcPts val="3800"/>
              </a:spcBef>
              <a:defRPr sz="2800" b="0">
                <a:latin typeface="+mn-lt"/>
                <a:ea typeface="+mn-ea"/>
                <a:cs typeface="+mn-cs"/>
                <a:sym typeface="Helvetica Light"/>
              </a:defRPr>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b="0">
                <a:solidFill>
                  <a:srgbClr val="000000"/>
                </a:solidFill>
              </a:defRPr>
            </a:pPr>
            <a:r>
              <a:rPr sz="4000" b="1">
                <a:solidFill>
                  <a:srgbClr val="FFFFFF"/>
                </a:solidFill>
              </a:rPr>
              <a:t>Body Level One</a:t>
            </a:r>
          </a:p>
          <a:p>
            <a:pPr lvl="1">
              <a:defRPr sz="1800" b="0">
                <a:solidFill>
                  <a:srgbClr val="000000"/>
                </a:solidFill>
              </a:defRPr>
            </a:pPr>
            <a:r>
              <a:rPr sz="4000" b="1">
                <a:solidFill>
                  <a:srgbClr val="FFFFFF"/>
                </a:solidFill>
              </a:rPr>
              <a:t>Body Level Two</a:t>
            </a:r>
          </a:p>
          <a:p>
            <a:pPr lvl="2">
              <a:defRPr sz="1800" b="0">
                <a:solidFill>
                  <a:srgbClr val="000000"/>
                </a:solidFill>
              </a:defRPr>
            </a:pPr>
            <a:r>
              <a:rPr sz="4000" b="1">
                <a:solidFill>
                  <a:srgbClr val="FFFFFF"/>
                </a:solidFill>
              </a:rPr>
              <a:t>Body Level Three</a:t>
            </a:r>
          </a:p>
          <a:p>
            <a:pPr lvl="3">
              <a:defRPr sz="1800" b="0">
                <a:solidFill>
                  <a:srgbClr val="000000"/>
                </a:solidFill>
              </a:defRPr>
            </a:pPr>
            <a:r>
              <a:rPr sz="4000" b="1">
                <a:solidFill>
                  <a:srgbClr val="FFFFFF"/>
                </a:solidFill>
              </a:rPr>
              <a:t>Body Level Four</a:t>
            </a:r>
          </a:p>
          <a:p>
            <a:pPr lvl="4">
              <a:defRPr sz="1800" b="0">
                <a:solidFill>
                  <a:srgbClr val="000000"/>
                </a:solidFill>
              </a:defRPr>
            </a:pPr>
            <a:r>
              <a:rPr sz="4000" b="1">
                <a:solidFill>
                  <a:srgbClr val="FFFFFF"/>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normAutofit/>
          </a:bodyPr>
          <a:lstStyle/>
          <a:p>
            <a:pPr lvl="0">
              <a:defRPr sz="1800">
                <a:solidFill>
                  <a:srgbClr val="000000"/>
                </a:solidFill>
              </a:defRPr>
            </a:pPr>
            <a:r>
              <a:rPr sz="8000">
                <a:solidFill>
                  <a:srgbClr val="FFFFFF"/>
                </a:solidFill>
              </a:rP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normAutofit/>
          </a:bodyPr>
          <a:lstStyle/>
          <a:p>
            <a:pPr lvl="0">
              <a:defRPr sz="1800" b="0">
                <a:solidFill>
                  <a:srgbClr val="000000"/>
                </a:solidFill>
              </a:defRPr>
            </a:pPr>
            <a:r>
              <a:rPr sz="4000" b="1">
                <a:solidFill>
                  <a:srgbClr val="FFFFFF"/>
                </a:solidFill>
              </a:rPr>
              <a:t>Body Level One</a:t>
            </a:r>
          </a:p>
          <a:p>
            <a:pPr lvl="1">
              <a:defRPr sz="1800" b="0">
                <a:solidFill>
                  <a:srgbClr val="000000"/>
                </a:solidFill>
              </a:defRPr>
            </a:pPr>
            <a:r>
              <a:rPr sz="4000" b="1">
                <a:solidFill>
                  <a:srgbClr val="FFFFFF"/>
                </a:solidFill>
              </a:rPr>
              <a:t>Body Level Two</a:t>
            </a:r>
          </a:p>
          <a:p>
            <a:pPr lvl="2">
              <a:defRPr sz="1800" b="0">
                <a:solidFill>
                  <a:srgbClr val="000000"/>
                </a:solidFill>
              </a:defRPr>
            </a:pPr>
            <a:r>
              <a:rPr sz="4000" b="1">
                <a:solidFill>
                  <a:srgbClr val="FFFFFF"/>
                </a:solidFill>
              </a:rPr>
              <a:t>Body Level Three</a:t>
            </a:r>
          </a:p>
          <a:p>
            <a:pPr lvl="3">
              <a:defRPr sz="1800" b="0">
                <a:solidFill>
                  <a:srgbClr val="000000"/>
                </a:solidFill>
              </a:defRPr>
            </a:pPr>
            <a:r>
              <a:rPr sz="4000" b="1">
                <a:solidFill>
                  <a:srgbClr val="FFFFFF"/>
                </a:solidFill>
              </a:rPr>
              <a:t>Body Level Four</a:t>
            </a:r>
          </a:p>
          <a:p>
            <a:pPr lvl="4">
              <a:defRPr sz="1800" b="0">
                <a:solidFill>
                  <a:srgbClr val="000000"/>
                </a:solidFill>
              </a:defRPr>
            </a:pPr>
            <a:r>
              <a:rPr sz="4000" b="1">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81263" indent="-481263" defTabSz="457200">
        <a:lnSpc>
          <a:spcPct val="150000"/>
        </a:lnSpc>
        <a:buSzPct val="75000"/>
        <a:buChar char="•"/>
        <a:defRPr sz="4000" b="1">
          <a:solidFill>
            <a:srgbClr val="FFFFFF"/>
          </a:solidFill>
          <a:latin typeface="Times"/>
          <a:ea typeface="Times"/>
          <a:cs typeface="Times"/>
          <a:sym typeface="Times"/>
        </a:defRPr>
      </a:lvl1pPr>
      <a:lvl2pPr marL="938463" indent="-481263" defTabSz="457200">
        <a:lnSpc>
          <a:spcPct val="150000"/>
        </a:lnSpc>
        <a:buSzPct val="75000"/>
        <a:buChar char="•"/>
        <a:defRPr sz="4000" b="1">
          <a:solidFill>
            <a:srgbClr val="FFFFFF"/>
          </a:solidFill>
          <a:latin typeface="Times"/>
          <a:ea typeface="Times"/>
          <a:cs typeface="Times"/>
          <a:sym typeface="Times"/>
        </a:defRPr>
      </a:lvl2pPr>
      <a:lvl3pPr marL="1395663" indent="-481263" defTabSz="457200">
        <a:lnSpc>
          <a:spcPct val="150000"/>
        </a:lnSpc>
        <a:buSzPct val="75000"/>
        <a:buChar char="•"/>
        <a:defRPr sz="4000" b="1">
          <a:solidFill>
            <a:srgbClr val="FFFFFF"/>
          </a:solidFill>
          <a:latin typeface="Times"/>
          <a:ea typeface="Times"/>
          <a:cs typeface="Times"/>
          <a:sym typeface="Times"/>
        </a:defRPr>
      </a:lvl3pPr>
      <a:lvl4pPr marL="1852863" indent="-481263" defTabSz="457200">
        <a:lnSpc>
          <a:spcPct val="150000"/>
        </a:lnSpc>
        <a:buSzPct val="75000"/>
        <a:buChar char="•"/>
        <a:defRPr sz="4000" b="1">
          <a:solidFill>
            <a:srgbClr val="FFFFFF"/>
          </a:solidFill>
          <a:latin typeface="Times"/>
          <a:ea typeface="Times"/>
          <a:cs typeface="Times"/>
          <a:sym typeface="Times"/>
        </a:defRPr>
      </a:lvl4pPr>
      <a:lvl5pPr marL="2310063" indent="-481263" defTabSz="457200">
        <a:lnSpc>
          <a:spcPct val="150000"/>
        </a:lnSpc>
        <a:buSzPct val="75000"/>
        <a:buChar char="•"/>
        <a:defRPr sz="4000" b="1">
          <a:solidFill>
            <a:srgbClr val="FFFFFF"/>
          </a:solidFill>
          <a:latin typeface="Times"/>
          <a:ea typeface="Times"/>
          <a:cs typeface="Times"/>
          <a:sym typeface="Times"/>
        </a:defRPr>
      </a:lvl5pPr>
      <a:lvl6pPr marL="2767263" indent="-481263" defTabSz="457200">
        <a:lnSpc>
          <a:spcPct val="150000"/>
        </a:lnSpc>
        <a:buSzPct val="75000"/>
        <a:buChar char="•"/>
        <a:defRPr sz="4000" b="1">
          <a:solidFill>
            <a:srgbClr val="FFFFFF"/>
          </a:solidFill>
          <a:latin typeface="Times"/>
          <a:ea typeface="Times"/>
          <a:cs typeface="Times"/>
          <a:sym typeface="Times"/>
        </a:defRPr>
      </a:lvl6pPr>
      <a:lvl7pPr marL="3224463" indent="-481263" defTabSz="457200">
        <a:lnSpc>
          <a:spcPct val="150000"/>
        </a:lnSpc>
        <a:buSzPct val="75000"/>
        <a:buChar char="•"/>
        <a:defRPr sz="4000" b="1">
          <a:solidFill>
            <a:srgbClr val="FFFFFF"/>
          </a:solidFill>
          <a:latin typeface="Times"/>
          <a:ea typeface="Times"/>
          <a:cs typeface="Times"/>
          <a:sym typeface="Times"/>
        </a:defRPr>
      </a:lvl7pPr>
      <a:lvl8pPr marL="3681663" indent="-481263" defTabSz="457200">
        <a:lnSpc>
          <a:spcPct val="150000"/>
        </a:lnSpc>
        <a:buSzPct val="75000"/>
        <a:buChar char="•"/>
        <a:defRPr sz="4000" b="1">
          <a:solidFill>
            <a:srgbClr val="FFFFFF"/>
          </a:solidFill>
          <a:latin typeface="Times"/>
          <a:ea typeface="Times"/>
          <a:cs typeface="Times"/>
          <a:sym typeface="Times"/>
        </a:defRPr>
      </a:lvl8pPr>
      <a:lvl9pPr marL="4138863" indent="-481263" defTabSz="457200">
        <a:lnSpc>
          <a:spcPct val="150000"/>
        </a:lnSpc>
        <a:buSzPct val="75000"/>
        <a:buChar char="•"/>
        <a:defRPr sz="4000" b="1">
          <a:solidFill>
            <a:srgbClr val="FFFFFF"/>
          </a:solidFill>
          <a:latin typeface="Times"/>
          <a:ea typeface="Times"/>
          <a:cs typeface="Times"/>
          <a:sym typeface="Times"/>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image" Target="../media/image7.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tiff"/></Relationships>
</file>

<file path=ppt/slides/_rels/slide26.xml.rels><?xml version="1.0" encoding="UTF-8" standalone="yes"?>
<Relationships xmlns="http://schemas.openxmlformats.org/package/2006/relationships"><Relationship Id="rId3" Type="http://schemas.openxmlformats.org/officeDocument/2006/relationships/hyperlink" Target="http://www.fda.gov/Radiation-EmittingProducts/RadiationEmittingProductsandProcedures/MedicalImaging/ucm200086.htm%23rb" TargetMode="External"/><Relationship Id="rId4" Type="http://schemas.openxmlformats.org/officeDocument/2006/relationships/hyperlink" Target="http://www.medicinenet.com/mri_scan/article.htm%23what_is_an_mri_scan" TargetMode="External"/><Relationship Id="rId1" Type="http://schemas.openxmlformats.org/officeDocument/2006/relationships/slideLayout" Target="../slideLayouts/slideLayout6.xml"/><Relationship Id="rId2" Type="http://schemas.openxmlformats.org/officeDocument/2006/relationships/hyperlink" Target="http://www.simplyphysics.com/page2_4.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 Id="rId3" Type="http://schemas.openxmlformats.org/officeDocument/2006/relationships/image" Target="../media/image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 name="Shape 32"/>
          <p:cNvSpPr>
            <a:spLocks noGrp="1"/>
          </p:cNvSpPr>
          <p:nvPr>
            <p:ph type="title"/>
          </p:nvPr>
        </p:nvSpPr>
        <p:spPr>
          <a:xfrm>
            <a:off x="1270000" y="537567"/>
            <a:ext cx="10464800" cy="8504304"/>
          </a:xfrm>
          <a:prstGeom prst="rect">
            <a:avLst/>
          </a:prstGeom>
        </p:spPr>
        <p:txBody>
          <a:bodyPr anchor="t"/>
          <a:lstStyle/>
          <a:p>
            <a:pPr lvl="0">
              <a:defRPr sz="1800">
                <a:solidFill>
                  <a:srgbClr val="000000"/>
                </a:solidFill>
              </a:defRPr>
            </a:pPr>
            <a:r>
              <a:rPr sz="8000">
                <a:solidFill>
                  <a:srgbClr val="FFFFFF"/>
                </a:solidFill>
              </a:rPr>
              <a:t>MRI </a:t>
            </a:r>
          </a:p>
          <a:p>
            <a:pPr lvl="0">
              <a:defRPr sz="1800">
                <a:solidFill>
                  <a:srgbClr val="000000"/>
                </a:solidFill>
              </a:defRPr>
            </a:pPr>
            <a:endParaRPr sz="8000">
              <a:solidFill>
                <a:srgbClr val="FFFFFF"/>
              </a:solidFill>
            </a:endParaRPr>
          </a:p>
          <a:p>
            <a:pPr lvl="0">
              <a:defRPr sz="1800">
                <a:solidFill>
                  <a:srgbClr val="000000"/>
                </a:solidFill>
              </a:defRPr>
            </a:pPr>
            <a:endParaRPr sz="8000">
              <a:solidFill>
                <a:srgbClr val="FFFFFF"/>
              </a:solidFill>
            </a:endParaRPr>
          </a:p>
          <a:p>
            <a:pPr lvl="0">
              <a:defRPr sz="1800">
                <a:solidFill>
                  <a:srgbClr val="000000"/>
                </a:solidFill>
              </a:defRPr>
            </a:pPr>
            <a:r>
              <a:rPr sz="5000">
                <a:latin typeface="Kokonor"/>
                <a:ea typeface="Kokonor"/>
                <a:cs typeface="Kokonor"/>
                <a:sym typeface="Kokonor"/>
              </a:rPr>
              <a:t>Ashwaq Albalawi</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 name="Shape 61"/>
          <p:cNvSpPr>
            <a:spLocks noGrp="1"/>
          </p:cNvSpPr>
          <p:nvPr>
            <p:ph type="title"/>
          </p:nvPr>
        </p:nvSpPr>
        <p:spPr>
          <a:xfrm>
            <a:off x="1270000" y="1638300"/>
            <a:ext cx="10464800" cy="6276737"/>
          </a:xfrm>
          <a:prstGeom prst="rect">
            <a:avLst/>
          </a:prstGeom>
        </p:spPr>
        <p:txBody>
          <a:bodyPr anchor="t"/>
          <a:lstStyle/>
          <a:p>
            <a:pPr lvl="0" defTabSz="457200">
              <a:defRPr sz="1800">
                <a:solidFill>
                  <a:srgbClr val="000000"/>
                </a:solidFill>
              </a:defRPr>
            </a:pPr>
            <a:r>
              <a:rPr sz="3200" b="1">
                <a:solidFill>
                  <a:srgbClr val="D45954"/>
                </a:solidFill>
                <a:latin typeface="Times"/>
                <a:ea typeface="Times"/>
                <a:cs typeface="Times"/>
                <a:sym typeface="Times"/>
              </a:rPr>
              <a:t>Why Are Protons Important to MRI?</a:t>
            </a:r>
          </a:p>
          <a:p>
            <a:pPr lvl="0" defTabSz="457200">
              <a:defRPr sz="1800">
                <a:solidFill>
                  <a:srgbClr val="000000"/>
                </a:solidFill>
              </a:defRPr>
            </a:pPr>
            <a:endParaRPr sz="1300">
              <a:solidFill>
                <a:srgbClr val="FFFFFF"/>
              </a:solidFill>
              <a:latin typeface="Helvetica"/>
              <a:ea typeface="Helvetica"/>
              <a:cs typeface="Helvetica"/>
              <a:sym typeface="Helvetica"/>
            </a:endParaRPr>
          </a:p>
          <a:p>
            <a:pPr marL="385010" lvl="0" indent="-385010" algn="l" defTabSz="457200">
              <a:lnSpc>
                <a:spcPct val="120000"/>
              </a:lnSpc>
              <a:buSzPct val="75000"/>
              <a:defRPr sz="1800">
                <a:solidFill>
                  <a:srgbClr val="000000"/>
                </a:solidFill>
              </a:defRPr>
            </a:pPr>
            <a:r>
              <a:rPr sz="3200" b="1">
                <a:solidFill>
                  <a:srgbClr val="FFFFFF"/>
                </a:solidFill>
                <a:latin typeface="Arial"/>
                <a:ea typeface="Arial"/>
                <a:cs typeface="Arial"/>
                <a:sym typeface="Arial"/>
              </a:rPr>
              <a:t>Positively charged.</a:t>
            </a:r>
            <a:endParaRPr sz="1300" b="1">
              <a:solidFill>
                <a:srgbClr val="FFFFFF"/>
              </a:solidFill>
              <a:latin typeface="Helvetica"/>
              <a:ea typeface="Helvetica"/>
              <a:cs typeface="Helvetica"/>
              <a:sym typeface="Helvetica"/>
            </a:endParaRPr>
          </a:p>
          <a:p>
            <a:pPr marL="385010" lvl="0" indent="-385010" algn="l" defTabSz="457200">
              <a:lnSpc>
                <a:spcPct val="120000"/>
              </a:lnSpc>
              <a:buSzPct val="75000"/>
              <a:defRPr sz="1800">
                <a:solidFill>
                  <a:srgbClr val="000000"/>
                </a:solidFill>
              </a:defRPr>
            </a:pPr>
            <a:r>
              <a:rPr sz="3200" b="1">
                <a:solidFill>
                  <a:srgbClr val="FFFFFF"/>
                </a:solidFill>
                <a:latin typeface="Arial"/>
                <a:ea typeface="Arial"/>
                <a:cs typeface="Arial"/>
                <a:sym typeface="Arial"/>
              </a:rPr>
              <a:t>Spin about a central axis</a:t>
            </a:r>
            <a:endParaRPr sz="1300" b="1">
              <a:solidFill>
                <a:srgbClr val="FFFFFF"/>
              </a:solidFill>
              <a:latin typeface="Helvetica"/>
              <a:ea typeface="Helvetica"/>
              <a:cs typeface="Helvetica"/>
              <a:sym typeface="Helvetica"/>
            </a:endParaRPr>
          </a:p>
          <a:p>
            <a:pPr marL="385010" lvl="0" indent="-385010" algn="l" defTabSz="457200">
              <a:lnSpc>
                <a:spcPct val="120000"/>
              </a:lnSpc>
              <a:buSzPct val="75000"/>
              <a:defRPr sz="1800">
                <a:solidFill>
                  <a:srgbClr val="000000"/>
                </a:solidFill>
              </a:defRPr>
            </a:pPr>
            <a:r>
              <a:rPr sz="3200" b="1">
                <a:solidFill>
                  <a:srgbClr val="FFFFFF"/>
                </a:solidFill>
                <a:latin typeface="Arial"/>
                <a:ea typeface="Arial"/>
                <a:cs typeface="Arial"/>
                <a:sym typeface="Arial"/>
              </a:rPr>
              <a:t>A moving (spinning) charge creates a magnetic field.</a:t>
            </a:r>
            <a:endParaRPr sz="1300" b="1">
              <a:solidFill>
                <a:srgbClr val="FFFFFF"/>
              </a:solidFill>
              <a:latin typeface="Helvetica"/>
              <a:ea typeface="Helvetica"/>
              <a:cs typeface="Helvetica"/>
              <a:sym typeface="Helvetica"/>
            </a:endParaRPr>
          </a:p>
          <a:p>
            <a:pPr marL="385010" lvl="0" indent="-385010" algn="l" defTabSz="457200">
              <a:lnSpc>
                <a:spcPct val="120000"/>
              </a:lnSpc>
              <a:buSzPct val="75000"/>
              <a:defRPr sz="1800">
                <a:solidFill>
                  <a:srgbClr val="000000"/>
                </a:solidFill>
              </a:defRPr>
            </a:pPr>
            <a:r>
              <a:rPr sz="3200" b="1">
                <a:solidFill>
                  <a:srgbClr val="FFFFFF"/>
                </a:solidFill>
                <a:latin typeface="Arial"/>
                <a:ea typeface="Arial"/>
                <a:cs typeface="Arial"/>
                <a:sym typeface="Arial"/>
              </a:rPr>
              <a:t>The straight arrow (vector) indicates the direction of the magnetic field.</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 name="mri-physics-10-638.jpg"/>
          <p:cNvPicPr/>
          <p:nvPr/>
        </p:nvPicPr>
        <p:blipFill>
          <a:blip r:embed="rId2">
            <a:extLst/>
          </a:blip>
          <a:stretch>
            <a:fillRect/>
          </a:stretch>
        </p:blipFill>
        <p:spPr>
          <a:xfrm>
            <a:off x="52789" y="47237"/>
            <a:ext cx="12899222" cy="9684526"/>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 name="Shape 65"/>
          <p:cNvSpPr>
            <a:spLocks noGrp="1"/>
          </p:cNvSpPr>
          <p:nvPr>
            <p:ph type="title"/>
          </p:nvPr>
        </p:nvSpPr>
        <p:spPr>
          <a:xfrm>
            <a:off x="952500" y="-125577"/>
            <a:ext cx="11099800" cy="1163164"/>
          </a:xfrm>
          <a:prstGeom prst="rect">
            <a:avLst/>
          </a:prstGeom>
        </p:spPr>
        <p:txBody>
          <a:bodyPr/>
          <a:lstStyle>
            <a:lvl1pPr defTabSz="457200">
              <a:defRPr sz="4200" b="1">
                <a:solidFill>
                  <a:srgbClr val="971817"/>
                </a:solidFill>
                <a:latin typeface="Helvetica"/>
                <a:ea typeface="Helvetica"/>
                <a:cs typeface="Helvetica"/>
                <a:sym typeface="Helvetica"/>
              </a:defRPr>
            </a:lvl1pPr>
          </a:lstStyle>
          <a:p>
            <a:pPr lvl="0">
              <a:defRPr sz="1800" b="0">
                <a:solidFill>
                  <a:srgbClr val="000000"/>
                </a:solidFill>
              </a:defRPr>
            </a:pPr>
            <a:r>
              <a:rPr sz="4200" b="1">
                <a:solidFill>
                  <a:srgbClr val="971817"/>
                </a:solidFill>
              </a:rPr>
              <a:t>Magnetic Field </a:t>
            </a:r>
          </a:p>
        </p:txBody>
      </p:sp>
      <p:sp>
        <p:nvSpPr>
          <p:cNvPr id="66" name="Shape 66"/>
          <p:cNvSpPr>
            <a:spLocks noGrp="1"/>
          </p:cNvSpPr>
          <p:nvPr>
            <p:ph type="body" idx="1"/>
          </p:nvPr>
        </p:nvSpPr>
        <p:spPr>
          <a:xfrm>
            <a:off x="859431" y="1793044"/>
            <a:ext cx="5149249" cy="6798054"/>
          </a:xfrm>
          <a:prstGeom prst="rect">
            <a:avLst/>
          </a:prstGeom>
        </p:spPr>
        <p:txBody>
          <a:bodyPr anchor="t">
            <a:normAutofit lnSpcReduction="10000"/>
          </a:bodyPr>
          <a:lstStyle/>
          <a:p>
            <a:pPr marL="0" lvl="0" indent="0" algn="ctr">
              <a:lnSpc>
                <a:spcPct val="100000"/>
              </a:lnSpc>
              <a:buSzTx/>
              <a:buNone/>
              <a:defRPr sz="1800" b="0">
                <a:solidFill>
                  <a:srgbClr val="000000"/>
                </a:solidFill>
              </a:defRPr>
            </a:pPr>
            <a:r>
              <a:rPr sz="2100" b="1" u="sng">
                <a:solidFill>
                  <a:srgbClr val="D45954"/>
                </a:solidFill>
                <a:latin typeface="Helvetica"/>
                <a:ea typeface="Helvetica"/>
                <a:cs typeface="Helvetica"/>
                <a:sym typeface="Helvetica"/>
              </a:rPr>
              <a:t>When we apply external magnitic Field </a:t>
            </a:r>
          </a:p>
          <a:p>
            <a:pPr marL="0" lvl="0" indent="0">
              <a:buSzTx/>
              <a:buNone/>
              <a:defRPr sz="1800" b="0">
                <a:solidFill>
                  <a:srgbClr val="000000"/>
                </a:solidFill>
              </a:defRPr>
            </a:pPr>
            <a:r>
              <a:rPr sz="2500" b="1">
                <a:solidFill>
                  <a:srgbClr val="FFFFFF"/>
                </a:solidFill>
                <a:latin typeface="Times New Roman"/>
                <a:ea typeface="Times New Roman"/>
                <a:cs typeface="Times New Roman"/>
                <a:sym typeface="Times New Roman"/>
              </a:rPr>
              <a:t>Some of the protons align with the field and some actually align against the field canceling each other out. A slight excess will align with the field so that the net result is an alignment with the external field</a:t>
            </a:r>
          </a:p>
          <a:p>
            <a:pPr marL="0" lvl="0" indent="0">
              <a:buSzTx/>
              <a:buNone/>
              <a:defRPr sz="1800" b="0">
                <a:solidFill>
                  <a:srgbClr val="000000"/>
                </a:solidFill>
              </a:defRPr>
            </a:pPr>
            <a:r>
              <a:rPr sz="2500" b="1">
                <a:solidFill>
                  <a:srgbClr val="FFFFFF"/>
                </a:solidFill>
                <a:latin typeface="Times New Roman"/>
                <a:ea typeface="Times New Roman"/>
                <a:cs typeface="Times New Roman"/>
                <a:sym typeface="Times New Roman"/>
              </a:rPr>
              <a:t>The frequency of the precession is directly proportional to the strength of the magnetic field and is defined by the Larmor Equation:</a:t>
            </a:r>
          </a:p>
          <a:p>
            <a:pPr marL="0" lvl="0" indent="0">
              <a:buSzTx/>
              <a:buNone/>
              <a:defRPr sz="1800" b="0">
                <a:solidFill>
                  <a:srgbClr val="000000"/>
                </a:solidFill>
              </a:defRPr>
            </a:pPr>
            <a:endParaRPr sz="2500" b="1">
              <a:solidFill>
                <a:srgbClr val="FFFFFF"/>
              </a:solidFill>
              <a:latin typeface="Times New Roman"/>
              <a:ea typeface="Times New Roman"/>
              <a:cs typeface="Times New Roman"/>
              <a:sym typeface="Times New Roman"/>
            </a:endParaRPr>
          </a:p>
          <a:p>
            <a:pPr marL="0" lvl="0" indent="0">
              <a:lnSpc>
                <a:spcPct val="100000"/>
              </a:lnSpc>
              <a:buSzTx/>
              <a:buNone/>
              <a:defRPr sz="1800" b="0">
                <a:solidFill>
                  <a:srgbClr val="000000"/>
                </a:solidFill>
              </a:defRPr>
            </a:pPr>
            <a:r>
              <a:rPr sz="2500">
                <a:solidFill>
                  <a:srgbClr val="FFFFFF"/>
                </a:solidFill>
                <a:latin typeface="Helvetica"/>
                <a:ea typeface="Helvetica"/>
                <a:cs typeface="Helvetica"/>
                <a:sym typeface="Helvetica"/>
              </a:rPr>
              <a:t>. </a:t>
            </a:r>
          </a:p>
        </p:txBody>
      </p:sp>
      <p:sp>
        <p:nvSpPr>
          <p:cNvPr id="67" name="Shape 67"/>
          <p:cNvSpPr/>
          <p:nvPr/>
        </p:nvSpPr>
        <p:spPr>
          <a:xfrm>
            <a:off x="5487600" y="3618786"/>
            <a:ext cx="165101" cy="342901"/>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none" lIns="50800" tIns="50800" rIns="50800" bIns="50800" anchor="ctr">
            <a:spAutoFit/>
          </a:bodyPr>
          <a:lstStyle>
            <a:lvl1pPr algn="l" defTabSz="457200">
              <a:defRPr sz="1600">
                <a:solidFill>
                  <a:srgbClr val="000000"/>
                </a:solidFill>
                <a:latin typeface="Times"/>
                <a:ea typeface="Times"/>
                <a:cs typeface="Times"/>
                <a:sym typeface="Times"/>
              </a:defRPr>
            </a:lvl1pPr>
          </a:lstStyle>
          <a:p>
            <a:pPr lvl="0">
              <a:defRPr sz="1800"/>
            </a:pPr>
            <a:r>
              <a:rPr sz="1600"/>
              <a:t> </a:t>
            </a:r>
          </a:p>
        </p:txBody>
      </p:sp>
      <p:sp>
        <p:nvSpPr>
          <p:cNvPr id="68" name="Shape 68"/>
          <p:cNvSpPr/>
          <p:nvPr/>
        </p:nvSpPr>
        <p:spPr>
          <a:xfrm>
            <a:off x="5614600" y="3745786"/>
            <a:ext cx="165101" cy="342901"/>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none" lIns="50800" tIns="50800" rIns="50800" bIns="50800" anchor="ctr">
            <a:spAutoFit/>
          </a:bodyPr>
          <a:lstStyle>
            <a:lvl1pPr algn="l" defTabSz="457200">
              <a:defRPr sz="1600">
                <a:solidFill>
                  <a:srgbClr val="000000"/>
                </a:solidFill>
                <a:latin typeface="Times"/>
                <a:ea typeface="Times"/>
                <a:cs typeface="Times"/>
                <a:sym typeface="Times"/>
              </a:defRPr>
            </a:lvl1pPr>
          </a:lstStyle>
          <a:p>
            <a:pPr lvl="0">
              <a:defRPr sz="1800"/>
            </a:pPr>
            <a:r>
              <a:rPr sz="1600"/>
              <a:t> </a:t>
            </a:r>
          </a:p>
        </p:txBody>
      </p:sp>
      <p:sp>
        <p:nvSpPr>
          <p:cNvPr id="69" name="Shape 69"/>
          <p:cNvSpPr/>
          <p:nvPr/>
        </p:nvSpPr>
        <p:spPr>
          <a:xfrm>
            <a:off x="5741600" y="3872786"/>
            <a:ext cx="165101" cy="342901"/>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none" lIns="50800" tIns="50800" rIns="50800" bIns="50800" anchor="ctr">
            <a:spAutoFit/>
          </a:bodyPr>
          <a:lstStyle>
            <a:lvl1pPr algn="l" defTabSz="457200">
              <a:defRPr sz="1600">
                <a:solidFill>
                  <a:srgbClr val="000000"/>
                </a:solidFill>
                <a:latin typeface="Times"/>
                <a:ea typeface="Times"/>
                <a:cs typeface="Times"/>
                <a:sym typeface="Times"/>
              </a:defRPr>
            </a:lvl1pPr>
          </a:lstStyle>
          <a:p>
            <a:pPr lvl="0">
              <a:defRPr sz="1800"/>
            </a:pPr>
            <a:r>
              <a:rPr sz="1600"/>
              <a:t> </a:t>
            </a:r>
          </a:p>
        </p:txBody>
      </p:sp>
      <p:pic>
        <p:nvPicPr>
          <p:cNvPr id="70" name="pasted-image.tif"/>
          <p:cNvPicPr/>
          <p:nvPr/>
        </p:nvPicPr>
        <p:blipFill>
          <a:blip r:embed="rId2">
            <a:extLst/>
          </a:blip>
          <a:stretch>
            <a:fillRect/>
          </a:stretch>
        </p:blipFill>
        <p:spPr>
          <a:xfrm>
            <a:off x="2542877" y="7704492"/>
            <a:ext cx="2419649" cy="873763"/>
          </a:xfrm>
          <a:prstGeom prst="rect">
            <a:avLst/>
          </a:prstGeom>
          <a:ln w="12700">
            <a:miter lim="400000"/>
          </a:ln>
        </p:spPr>
      </p:pic>
      <p:pic>
        <p:nvPicPr>
          <p:cNvPr id="71" name="pasted-image.tif"/>
          <p:cNvPicPr/>
          <p:nvPr/>
        </p:nvPicPr>
        <p:blipFill>
          <a:blip r:embed="rId3">
            <a:extLst/>
          </a:blip>
          <a:stretch>
            <a:fillRect/>
          </a:stretch>
        </p:blipFill>
        <p:spPr>
          <a:xfrm>
            <a:off x="7231228" y="7303173"/>
            <a:ext cx="3556001" cy="1676401"/>
          </a:xfrm>
          <a:prstGeom prst="rect">
            <a:avLst/>
          </a:prstGeom>
          <a:ln w="12700">
            <a:miter lim="400000"/>
          </a:ln>
        </p:spPr>
      </p:pic>
      <p:pic>
        <p:nvPicPr>
          <p:cNvPr id="72" name="4images.jpg"/>
          <p:cNvPicPr/>
          <p:nvPr/>
        </p:nvPicPr>
        <p:blipFill>
          <a:blip r:embed="rId4">
            <a:extLst/>
          </a:blip>
          <a:srcRect l="784" r="784" b="1568"/>
          <a:stretch>
            <a:fillRect/>
          </a:stretch>
        </p:blipFill>
        <p:spPr>
          <a:xfrm>
            <a:off x="6177992" y="2483417"/>
            <a:ext cx="6269458" cy="2370371"/>
          </a:xfrm>
          <a:prstGeom prst="rect">
            <a:avLst/>
          </a:prstGeom>
          <a:ln w="12700">
            <a:miter lim="400000"/>
          </a:ln>
        </p:spPr>
      </p:pic>
      <p:sp>
        <p:nvSpPr>
          <p:cNvPr id="73" name="Shape 73"/>
          <p:cNvSpPr/>
          <p:nvPr/>
        </p:nvSpPr>
        <p:spPr>
          <a:xfrm>
            <a:off x="6679897" y="4990019"/>
            <a:ext cx="5265626" cy="915657"/>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50800" tIns="50800" rIns="50800" bIns="50800" anchor="ctr">
            <a:spAutoFit/>
          </a:bodyPr>
          <a:lstStyle>
            <a:lvl1pPr>
              <a:defRPr sz="1600" b="1">
                <a:latin typeface="Geeza Pro"/>
                <a:ea typeface="Geeza Pro"/>
                <a:cs typeface="Geeza Pro"/>
                <a:sym typeface="Geeza Pro"/>
              </a:defRPr>
            </a:lvl1pPr>
          </a:lstStyle>
          <a:p>
            <a:pPr lvl="0">
              <a:defRPr sz="1800" b="0">
                <a:solidFill>
                  <a:srgbClr val="000000"/>
                </a:solidFill>
              </a:defRPr>
            </a:pPr>
            <a:r>
              <a:rPr sz="1600" b="1">
                <a:solidFill>
                  <a:srgbClr val="FFFFFF"/>
                </a:solidFill>
              </a:rPr>
              <a:t>At room temperature,the ratio of anti parallel versus parallel proton is roughly 100,000to 100,006 / tesla of B0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 name="Shape 75"/>
          <p:cNvSpPr>
            <a:spLocks noGrp="1"/>
          </p:cNvSpPr>
          <p:nvPr>
            <p:ph type="title"/>
          </p:nvPr>
        </p:nvSpPr>
        <p:spPr>
          <a:xfrm>
            <a:off x="952500" y="178409"/>
            <a:ext cx="11099800" cy="2120901"/>
          </a:xfrm>
          <a:prstGeom prst="rect">
            <a:avLst/>
          </a:prstGeom>
        </p:spPr>
        <p:txBody>
          <a:bodyPr anchor="t"/>
          <a:lstStyle>
            <a:lvl1pPr defTabSz="914400">
              <a:defRPr sz="7100">
                <a:solidFill>
                  <a:srgbClr val="D45954"/>
                </a:solidFill>
                <a:latin typeface="Calibri"/>
                <a:ea typeface="Calibri"/>
                <a:cs typeface="Calibri"/>
                <a:sym typeface="Calibri"/>
              </a:defRPr>
            </a:lvl1pPr>
          </a:lstStyle>
          <a:p>
            <a:pPr lvl="0">
              <a:defRPr sz="1800">
                <a:solidFill>
                  <a:srgbClr val="000000"/>
                </a:solidFill>
              </a:defRPr>
            </a:pPr>
            <a:r>
              <a:rPr sz="7100">
                <a:solidFill>
                  <a:srgbClr val="D45954"/>
                </a:solidFill>
              </a:rPr>
              <a:t>Resonance</a:t>
            </a:r>
          </a:p>
        </p:txBody>
      </p:sp>
      <p:sp>
        <p:nvSpPr>
          <p:cNvPr id="76" name="Shape 76"/>
          <p:cNvSpPr>
            <a:spLocks noGrp="1"/>
          </p:cNvSpPr>
          <p:nvPr>
            <p:ph type="body" idx="1"/>
          </p:nvPr>
        </p:nvSpPr>
        <p:spPr>
          <a:xfrm>
            <a:off x="298928" y="1374852"/>
            <a:ext cx="11099801" cy="6286501"/>
          </a:xfrm>
          <a:prstGeom prst="rect">
            <a:avLst/>
          </a:prstGeom>
        </p:spPr>
        <p:txBody>
          <a:bodyPr anchor="t"/>
          <a:lstStyle/>
          <a:p>
            <a:pPr marL="0" lvl="0" indent="0">
              <a:lnSpc>
                <a:spcPct val="100000"/>
              </a:lnSpc>
              <a:buSzTx/>
              <a:buNone/>
              <a:defRPr sz="1800" b="0">
                <a:solidFill>
                  <a:srgbClr val="000000"/>
                </a:solidFill>
              </a:defRPr>
            </a:pPr>
            <a:r>
              <a:rPr sz="3100" b="1" u="sng">
                <a:solidFill>
                  <a:srgbClr val="D45954"/>
                </a:solidFill>
              </a:rPr>
              <a:t>The RF coil produces a radio frequency simultaneously to the magnetic field</a:t>
            </a:r>
          </a:p>
          <a:p>
            <a:pPr marL="403597" lvl="0" indent="-403597" defTabSz="914400">
              <a:lnSpc>
                <a:spcPct val="100000"/>
              </a:lnSpc>
              <a:spcBef>
                <a:spcPts val="600"/>
              </a:spcBef>
              <a:buClr>
                <a:srgbClr val="FFFFFF"/>
              </a:buClr>
              <a:buSzPct val="100000"/>
              <a:buFont typeface="Arial"/>
              <a:defRPr sz="1800" b="0">
                <a:solidFill>
                  <a:srgbClr val="000000"/>
                </a:solidFill>
              </a:defRPr>
            </a:pPr>
            <a:r>
              <a:rPr sz="3100" b="1">
                <a:solidFill>
                  <a:srgbClr val="FFFFFF"/>
                </a:solidFill>
                <a:latin typeface="Calibri"/>
                <a:ea typeface="Calibri"/>
                <a:cs typeface="Calibri"/>
                <a:sym typeface="Calibri"/>
              </a:rPr>
              <a:t>This radio frequency vibrates at the perfect frequency (resonance frequency) which helps align the atoms in the same direction</a:t>
            </a:r>
          </a:p>
          <a:p>
            <a:pPr marL="403597" lvl="0" indent="-403597" defTabSz="914400">
              <a:lnSpc>
                <a:spcPct val="100000"/>
              </a:lnSpc>
              <a:spcBef>
                <a:spcPts val="600"/>
              </a:spcBef>
              <a:buClr>
                <a:srgbClr val="FFFFFF"/>
              </a:buClr>
              <a:buSzPct val="100000"/>
              <a:buFont typeface="Arial"/>
              <a:defRPr sz="1800" b="0">
                <a:solidFill>
                  <a:srgbClr val="000000"/>
                </a:solidFill>
              </a:defRPr>
            </a:pPr>
            <a:r>
              <a:rPr sz="3100" b="1">
                <a:solidFill>
                  <a:srgbClr val="FFFFFF"/>
                </a:solidFill>
                <a:latin typeface="Calibri"/>
                <a:ea typeface="Calibri"/>
                <a:cs typeface="Calibri"/>
                <a:sym typeface="Calibri"/>
              </a:rPr>
              <a:t>the radio frequency coil sent out a signal that resonates with the protons. The radio waves are then shut off. The protons continue to vibrate sending signals back to the radio frequency coils that receive these signals. </a:t>
            </a:r>
          </a:p>
        </p:txBody>
      </p:sp>
      <p:pic>
        <p:nvPicPr>
          <p:cNvPr id="77" name="pasted-image.tif"/>
          <p:cNvPicPr/>
          <p:nvPr/>
        </p:nvPicPr>
        <p:blipFill>
          <a:blip r:embed="rId2">
            <a:extLst/>
          </a:blip>
          <a:stretch>
            <a:fillRect/>
          </a:stretch>
        </p:blipFill>
        <p:spPr>
          <a:xfrm>
            <a:off x="7153957" y="5757051"/>
            <a:ext cx="5313574" cy="398518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 name="Shape 79"/>
          <p:cNvSpPr>
            <a:spLocks noGrp="1"/>
          </p:cNvSpPr>
          <p:nvPr>
            <p:ph type="body" idx="1"/>
          </p:nvPr>
        </p:nvSpPr>
        <p:spPr>
          <a:xfrm>
            <a:off x="952500" y="1005692"/>
            <a:ext cx="11099800" cy="6286501"/>
          </a:xfrm>
          <a:prstGeom prst="rect">
            <a:avLst/>
          </a:prstGeom>
        </p:spPr>
        <p:txBody>
          <a:bodyPr anchor="t"/>
          <a:lstStyle/>
          <a:p>
            <a:pPr marL="342900" lvl="0" indent="-342900" defTabSz="914400">
              <a:lnSpc>
                <a:spcPct val="100000"/>
              </a:lnSpc>
              <a:spcBef>
                <a:spcPts val="700"/>
              </a:spcBef>
              <a:buClr>
                <a:srgbClr val="FFFFFF"/>
              </a:buClr>
              <a:buSzPct val="100000"/>
              <a:buFont typeface="Arial"/>
              <a:defRPr sz="1800" b="0">
                <a:solidFill>
                  <a:srgbClr val="000000"/>
                </a:solidFill>
              </a:defRPr>
            </a:pPr>
            <a:r>
              <a:rPr sz="3200">
                <a:solidFill>
                  <a:srgbClr val="FFFFFF"/>
                </a:solidFill>
                <a:latin typeface="Calibri"/>
                <a:ea typeface="Calibri"/>
                <a:cs typeface="Calibri"/>
                <a:sym typeface="Calibri"/>
              </a:rPr>
              <a:t>The signals are then ran through a computer and go through a Fourier equation to produce an image. </a:t>
            </a:r>
          </a:p>
          <a:p>
            <a:pPr marL="342900" lvl="0" indent="-342900" defTabSz="914400">
              <a:lnSpc>
                <a:spcPct val="100000"/>
              </a:lnSpc>
              <a:spcBef>
                <a:spcPts val="700"/>
              </a:spcBef>
              <a:buClr>
                <a:srgbClr val="FFFFFF"/>
              </a:buClr>
              <a:buSzPct val="100000"/>
              <a:buFont typeface="Arial"/>
              <a:defRPr sz="1800" b="0">
                <a:solidFill>
                  <a:srgbClr val="000000"/>
                </a:solidFill>
              </a:defRPr>
            </a:pPr>
            <a:r>
              <a:rPr sz="3200">
                <a:solidFill>
                  <a:srgbClr val="FFFFFF"/>
                </a:solidFill>
                <a:latin typeface="Calibri"/>
                <a:ea typeface="Calibri"/>
                <a:cs typeface="Calibri"/>
                <a:sym typeface="Calibri"/>
              </a:rPr>
              <a:t>Tissues can be distinguished from each other based on their densities.  </a:t>
            </a:r>
          </a:p>
        </p:txBody>
      </p:sp>
      <p:pic>
        <p:nvPicPr>
          <p:cNvPr id="80" name="pasted-image.tif"/>
          <p:cNvPicPr/>
          <p:nvPr/>
        </p:nvPicPr>
        <p:blipFill>
          <a:blip r:embed="rId2">
            <a:extLst/>
          </a:blip>
          <a:stretch>
            <a:fillRect/>
          </a:stretch>
        </p:blipFill>
        <p:spPr>
          <a:xfrm>
            <a:off x="4261880" y="3102616"/>
            <a:ext cx="8482997" cy="6341111"/>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 name="Shape 82"/>
          <p:cNvSpPr/>
          <p:nvPr/>
        </p:nvSpPr>
        <p:spPr>
          <a:xfrm>
            <a:off x="117611" y="740522"/>
            <a:ext cx="12769578" cy="1980029"/>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none" lIns="50800" tIns="50800" rIns="50800" bIns="50800" anchor="ctr">
            <a:spAutoFit/>
          </a:bodyPr>
          <a:lstStyle/>
          <a:p>
            <a:pPr lvl="0" defTabSz="457200">
              <a:defRPr sz="1800">
                <a:solidFill>
                  <a:srgbClr val="000000"/>
                </a:solidFill>
              </a:defRPr>
            </a:pPr>
            <a:r>
              <a:rPr sz="4100" b="1" dirty="0">
                <a:solidFill>
                  <a:srgbClr val="D45954"/>
                </a:solidFill>
                <a:latin typeface="Times"/>
                <a:ea typeface="Times"/>
                <a:cs typeface="Times"/>
                <a:sym typeface="Times"/>
              </a:rPr>
              <a:t>Imaging</a:t>
            </a:r>
            <a:endParaRPr sz="4100" b="1" dirty="0">
              <a:solidFill>
                <a:srgbClr val="D45954"/>
              </a:solidFill>
              <a:latin typeface="Helvetica"/>
              <a:ea typeface="Helvetica"/>
              <a:cs typeface="Helvetica"/>
              <a:sym typeface="Helvetica"/>
            </a:endParaRPr>
          </a:p>
          <a:p>
            <a:pPr lvl="0" algn="l" defTabSz="457200">
              <a:defRPr sz="1800">
                <a:solidFill>
                  <a:srgbClr val="000000"/>
                </a:solidFill>
              </a:defRPr>
            </a:pPr>
            <a:r>
              <a:rPr sz="2700" b="1" dirty="0">
                <a:solidFill>
                  <a:srgbClr val="FFFFFF"/>
                </a:solidFill>
                <a:latin typeface="Times"/>
                <a:ea typeface="Times"/>
                <a:cs typeface="Times"/>
                <a:sym typeface="Times"/>
              </a:rPr>
              <a:t>– When the RF pulse is turned off the hydrogen protons slowly return to their </a:t>
            </a:r>
            <a:r>
              <a:rPr sz="2700" b="1" dirty="0" smtClean="0">
                <a:solidFill>
                  <a:srgbClr val="FFFFFF"/>
                </a:solidFill>
                <a:latin typeface="Times"/>
                <a:ea typeface="Times"/>
                <a:cs typeface="Times"/>
                <a:sym typeface="Times"/>
              </a:rPr>
              <a:t>natural</a:t>
            </a:r>
            <a:endParaRPr lang="en-US" sz="2700" b="1" dirty="0" smtClean="0">
              <a:solidFill>
                <a:srgbClr val="FFFFFF"/>
              </a:solidFill>
              <a:latin typeface="Times"/>
              <a:ea typeface="Times"/>
              <a:cs typeface="Times"/>
              <a:sym typeface="Times"/>
            </a:endParaRPr>
          </a:p>
          <a:p>
            <a:pPr lvl="0" algn="l" defTabSz="457200">
              <a:defRPr sz="1800">
                <a:solidFill>
                  <a:srgbClr val="000000"/>
                </a:solidFill>
              </a:defRPr>
            </a:pPr>
            <a:r>
              <a:rPr sz="2700" b="1" dirty="0" smtClean="0">
                <a:solidFill>
                  <a:srgbClr val="FFFFFF"/>
                </a:solidFill>
                <a:latin typeface="Times"/>
                <a:ea typeface="Times"/>
                <a:cs typeface="Times"/>
                <a:sym typeface="Times"/>
              </a:rPr>
              <a:t> </a:t>
            </a:r>
            <a:r>
              <a:rPr sz="2700" b="1" dirty="0">
                <a:solidFill>
                  <a:srgbClr val="FFFFFF"/>
                </a:solidFill>
                <a:latin typeface="Times"/>
                <a:ea typeface="Times"/>
                <a:cs typeface="Times"/>
                <a:sym typeface="Times"/>
              </a:rPr>
              <a:t>alignment</a:t>
            </a:r>
            <a:r>
              <a:rPr sz="2700" b="1" dirty="0" smtClean="0">
                <a:solidFill>
                  <a:srgbClr val="FFFFFF"/>
                </a:solidFill>
                <a:latin typeface="Times"/>
                <a:ea typeface="Times"/>
                <a:cs typeface="Times"/>
                <a:sym typeface="Times"/>
              </a:rPr>
              <a:t> within </a:t>
            </a:r>
            <a:r>
              <a:rPr sz="2700" b="1" dirty="0">
                <a:solidFill>
                  <a:srgbClr val="FFFFFF"/>
                </a:solidFill>
                <a:latin typeface="Times"/>
                <a:ea typeface="Times"/>
                <a:cs typeface="Times"/>
                <a:sym typeface="Times"/>
              </a:rPr>
              <a:t>the magnetic field and release their excess stored energy.</a:t>
            </a:r>
            <a:r>
              <a:rPr sz="2700" b="1" dirty="0" smtClean="0">
                <a:solidFill>
                  <a:srgbClr val="FFFFFF"/>
                </a:solidFill>
                <a:latin typeface="Times"/>
                <a:ea typeface="Times"/>
                <a:cs typeface="Times"/>
                <a:sym typeface="Times"/>
              </a:rPr>
              <a:t> </a:t>
            </a:r>
            <a:endParaRPr lang="en-US" sz="2700" b="1" dirty="0" smtClean="0">
              <a:solidFill>
                <a:srgbClr val="FFFFFF"/>
              </a:solidFill>
              <a:latin typeface="Times"/>
              <a:ea typeface="Times"/>
              <a:cs typeface="Times"/>
              <a:sym typeface="Times"/>
            </a:endParaRPr>
          </a:p>
          <a:p>
            <a:pPr lvl="0" algn="l" defTabSz="457200">
              <a:defRPr sz="1800">
                <a:solidFill>
                  <a:srgbClr val="000000"/>
                </a:solidFill>
              </a:defRPr>
            </a:pPr>
            <a:r>
              <a:rPr sz="2700" b="1" dirty="0" smtClean="0">
                <a:solidFill>
                  <a:srgbClr val="FFFFFF"/>
                </a:solidFill>
                <a:latin typeface="Times"/>
                <a:ea typeface="Times"/>
                <a:cs typeface="Times"/>
                <a:sym typeface="Times"/>
              </a:rPr>
              <a:t>This </a:t>
            </a:r>
            <a:r>
              <a:rPr sz="2700" b="1" dirty="0">
                <a:solidFill>
                  <a:srgbClr val="FFFFFF"/>
                </a:solidFill>
                <a:latin typeface="Times"/>
                <a:ea typeface="Times"/>
                <a:cs typeface="Times"/>
                <a:sym typeface="Times"/>
              </a:rPr>
              <a:t>is known as relaxation.</a:t>
            </a:r>
          </a:p>
        </p:txBody>
      </p:sp>
      <p:sp>
        <p:nvSpPr>
          <p:cNvPr id="83" name="Shape 83"/>
          <p:cNvSpPr/>
          <p:nvPr/>
        </p:nvSpPr>
        <p:spPr>
          <a:xfrm>
            <a:off x="255103" y="3642006"/>
            <a:ext cx="12529071" cy="3472745"/>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none" lIns="50800" tIns="50800" rIns="50800" bIns="50800" anchor="ctr">
            <a:spAutoFit/>
          </a:bodyPr>
          <a:lstStyle/>
          <a:p>
            <a:pPr lvl="0" algn="l" defTabSz="457200">
              <a:defRPr sz="1800">
                <a:solidFill>
                  <a:srgbClr val="000000"/>
                </a:solidFill>
              </a:defRPr>
            </a:pPr>
            <a:r>
              <a:rPr sz="3000" b="1" dirty="0">
                <a:solidFill>
                  <a:srgbClr val="D45954"/>
                </a:solidFill>
                <a:latin typeface="Times"/>
                <a:ea typeface="Times"/>
                <a:cs typeface="Times"/>
                <a:sym typeface="Times"/>
              </a:rPr>
              <a:t>T1 AND T2 RELAXATION</a:t>
            </a:r>
            <a:endParaRPr sz="3000" dirty="0">
              <a:solidFill>
                <a:srgbClr val="D45954"/>
              </a:solidFill>
              <a:latin typeface="Helvetica"/>
              <a:ea typeface="Helvetica"/>
              <a:cs typeface="Helvetica"/>
              <a:sym typeface="Helvetica"/>
            </a:endParaRPr>
          </a:p>
          <a:p>
            <a:pPr marL="457200" lvl="0" indent="-457200" algn="l" defTabSz="457200">
              <a:tabLst>
                <a:tab pos="139700" algn="l"/>
                <a:tab pos="457200" algn="l"/>
              </a:tabLst>
              <a:defRPr sz="1800">
                <a:solidFill>
                  <a:srgbClr val="000000"/>
                </a:solidFill>
              </a:defRPr>
            </a:pPr>
            <a:r>
              <a:rPr sz="2700" dirty="0">
                <a:solidFill>
                  <a:srgbClr val="2DA2BF"/>
                </a:solidFill>
                <a:latin typeface="Times"/>
                <a:ea typeface="Times"/>
                <a:cs typeface="Times"/>
                <a:sym typeface="Times"/>
              </a:rPr>
              <a:t>	</a:t>
            </a:r>
          </a:p>
          <a:p>
            <a:pPr marL="457200" lvl="0" indent="-457200" algn="l" defTabSz="457200">
              <a:tabLst>
                <a:tab pos="139700" algn="l"/>
                <a:tab pos="457200" algn="l"/>
              </a:tabLst>
              <a:defRPr sz="1800">
                <a:solidFill>
                  <a:srgbClr val="000000"/>
                </a:solidFill>
              </a:defRPr>
            </a:pPr>
            <a:r>
              <a:rPr sz="2700" dirty="0">
                <a:solidFill>
                  <a:srgbClr val="FFFFFF"/>
                </a:solidFill>
                <a:latin typeface="Times"/>
                <a:ea typeface="Times"/>
                <a:cs typeface="Times"/>
                <a:sym typeface="Times"/>
              </a:rPr>
              <a:t>•	When RF pulse is stopped higher energy gained by proton is retransmitted and hydrogen</a:t>
            </a:r>
            <a:r>
              <a:rPr sz="2700" dirty="0" smtClean="0">
                <a:solidFill>
                  <a:srgbClr val="FFFFFF"/>
                </a:solidFill>
                <a:latin typeface="Times"/>
                <a:ea typeface="Times"/>
                <a:cs typeface="Times"/>
                <a:sym typeface="Times"/>
              </a:rPr>
              <a:t> </a:t>
            </a:r>
            <a:endParaRPr lang="en-US" sz="2700" dirty="0" smtClean="0">
              <a:solidFill>
                <a:srgbClr val="FFFFFF"/>
              </a:solidFill>
              <a:latin typeface="Times"/>
              <a:ea typeface="Times"/>
              <a:cs typeface="Times"/>
              <a:sym typeface="Times"/>
            </a:endParaRPr>
          </a:p>
          <a:p>
            <a:pPr marL="457200" lvl="0" indent="-457200" algn="l" defTabSz="457200">
              <a:tabLst>
                <a:tab pos="139700" algn="l"/>
                <a:tab pos="457200" algn="l"/>
              </a:tabLst>
              <a:defRPr sz="1800">
                <a:solidFill>
                  <a:srgbClr val="000000"/>
                </a:solidFill>
              </a:defRPr>
            </a:pPr>
            <a:r>
              <a:rPr lang="en-US" sz="2700" dirty="0" smtClean="0">
                <a:solidFill>
                  <a:srgbClr val="FFFFFF"/>
                </a:solidFill>
                <a:latin typeface="Times"/>
                <a:ea typeface="Times"/>
                <a:cs typeface="Times"/>
                <a:sym typeface="Times"/>
              </a:rPr>
              <a:t>		</a:t>
            </a:r>
            <a:r>
              <a:rPr sz="2700" dirty="0" smtClean="0">
                <a:solidFill>
                  <a:srgbClr val="FFFFFF"/>
                </a:solidFill>
                <a:latin typeface="Times"/>
                <a:ea typeface="Times"/>
                <a:cs typeface="Times"/>
                <a:sym typeface="Times"/>
              </a:rPr>
              <a:t>nuclei </a:t>
            </a:r>
            <a:r>
              <a:rPr sz="2700" dirty="0">
                <a:solidFill>
                  <a:srgbClr val="FFFFFF"/>
                </a:solidFill>
                <a:latin typeface="Times"/>
                <a:ea typeface="Times"/>
                <a:cs typeface="Times"/>
                <a:sym typeface="Times"/>
              </a:rPr>
              <a:t>relax by two mechanisms</a:t>
            </a:r>
            <a:endParaRPr sz="1900" dirty="0">
              <a:solidFill>
                <a:srgbClr val="FFFFFF"/>
              </a:solidFill>
              <a:latin typeface="Times"/>
              <a:ea typeface="Times"/>
              <a:cs typeface="Times"/>
              <a:sym typeface="Times"/>
            </a:endParaRPr>
          </a:p>
          <a:p>
            <a:pPr marL="457200" lvl="0" indent="-457200" algn="l" defTabSz="457200">
              <a:tabLst>
                <a:tab pos="139700" algn="l"/>
                <a:tab pos="457200" algn="l"/>
              </a:tabLst>
              <a:defRPr sz="1800">
                <a:solidFill>
                  <a:srgbClr val="000000"/>
                </a:solidFill>
              </a:defRPr>
            </a:pPr>
            <a:r>
              <a:rPr sz="2700" dirty="0">
                <a:solidFill>
                  <a:srgbClr val="FFFFFF"/>
                </a:solidFill>
                <a:latin typeface="Times"/>
                <a:ea typeface="Times"/>
                <a:cs typeface="Times"/>
                <a:sym typeface="Times"/>
              </a:rPr>
              <a:t>	•	T1 or spin lattice relaxation- by which original magnetization (Mz) begins to recover.</a:t>
            </a:r>
            <a:endParaRPr sz="1900" dirty="0">
              <a:solidFill>
                <a:srgbClr val="FFFFFF"/>
              </a:solidFill>
              <a:latin typeface="Times"/>
              <a:ea typeface="Times"/>
              <a:cs typeface="Times"/>
              <a:sym typeface="Times"/>
            </a:endParaRPr>
          </a:p>
          <a:p>
            <a:pPr marL="457200" lvl="0" indent="-457200" algn="l" defTabSz="457200">
              <a:tabLst>
                <a:tab pos="139700" algn="l"/>
                <a:tab pos="457200" algn="l"/>
              </a:tabLst>
              <a:defRPr sz="1800">
                <a:solidFill>
                  <a:srgbClr val="000000"/>
                </a:solidFill>
              </a:defRPr>
            </a:pPr>
            <a:r>
              <a:rPr sz="2700" dirty="0">
                <a:solidFill>
                  <a:srgbClr val="FFFFFF"/>
                </a:solidFill>
                <a:latin typeface="Times"/>
                <a:ea typeface="Times"/>
                <a:cs typeface="Times"/>
                <a:sym typeface="Times"/>
              </a:rPr>
              <a:t>	•	T2 relaxation or spin spin relaxation - by which magnetization in X-Y plane </a:t>
            </a:r>
            <a:r>
              <a:rPr sz="2700" dirty="0" smtClean="0">
                <a:solidFill>
                  <a:srgbClr val="FFFFFF"/>
                </a:solidFill>
                <a:latin typeface="Times"/>
                <a:ea typeface="Times"/>
                <a:cs typeface="Times"/>
                <a:sym typeface="Times"/>
              </a:rPr>
              <a:t>decays</a:t>
            </a:r>
            <a:endParaRPr lang="en-US" sz="2700" dirty="0" smtClean="0">
              <a:solidFill>
                <a:srgbClr val="FFFFFF"/>
              </a:solidFill>
              <a:latin typeface="Times"/>
              <a:ea typeface="Times"/>
              <a:cs typeface="Times"/>
              <a:sym typeface="Times"/>
            </a:endParaRPr>
          </a:p>
          <a:p>
            <a:pPr marL="457200" lvl="0" indent="-457200" algn="l" defTabSz="457200">
              <a:tabLst>
                <a:tab pos="139700" algn="l"/>
                <a:tab pos="457200" algn="l"/>
              </a:tabLst>
              <a:defRPr sz="1800">
                <a:solidFill>
                  <a:srgbClr val="000000"/>
                </a:solidFill>
              </a:defRPr>
            </a:pPr>
            <a:r>
              <a:rPr sz="2700" dirty="0" smtClean="0">
                <a:solidFill>
                  <a:srgbClr val="FFFFFF"/>
                </a:solidFill>
                <a:latin typeface="Times"/>
                <a:ea typeface="Times"/>
                <a:cs typeface="Times"/>
                <a:sym typeface="Times"/>
              </a:rPr>
              <a:t> </a:t>
            </a:r>
            <a:r>
              <a:rPr lang="en-US" sz="2700" dirty="0" smtClean="0">
                <a:solidFill>
                  <a:srgbClr val="FFFFFF"/>
                </a:solidFill>
                <a:latin typeface="Times"/>
                <a:ea typeface="Times"/>
                <a:cs typeface="Times"/>
                <a:sym typeface="Times"/>
              </a:rPr>
              <a:t>		</a:t>
            </a:r>
            <a:r>
              <a:rPr sz="2700" dirty="0" smtClean="0">
                <a:solidFill>
                  <a:srgbClr val="FFFFFF"/>
                </a:solidFill>
                <a:latin typeface="Times"/>
                <a:ea typeface="Times"/>
                <a:cs typeface="Times"/>
                <a:sym typeface="Times"/>
              </a:rPr>
              <a:t>towards </a:t>
            </a:r>
            <a:r>
              <a:rPr sz="2700" dirty="0">
                <a:solidFill>
                  <a:srgbClr val="FFFFFF"/>
                </a:solidFill>
                <a:latin typeface="Times"/>
                <a:ea typeface="Times"/>
                <a:cs typeface="Times"/>
                <a:sym typeface="Times"/>
              </a:rPr>
              <a:t>zero in an exponential fashion. It is due to incoherence of H nuclei.</a:t>
            </a:r>
            <a:endParaRPr sz="1900" dirty="0">
              <a:solidFill>
                <a:srgbClr val="FFFFFF"/>
              </a:solidFill>
              <a:latin typeface="Times"/>
              <a:ea typeface="Times"/>
              <a:cs typeface="Times"/>
              <a:sym typeface="Times"/>
            </a:endParaRPr>
          </a:p>
          <a:p>
            <a:pPr marL="457200" lvl="0" indent="-457200" algn="l" defTabSz="457200">
              <a:tabLst>
                <a:tab pos="139700" algn="l"/>
                <a:tab pos="457200" algn="l"/>
              </a:tabLst>
              <a:defRPr sz="1800">
                <a:solidFill>
                  <a:srgbClr val="000000"/>
                </a:solidFill>
              </a:defRPr>
            </a:pPr>
            <a:r>
              <a:rPr sz="2700" dirty="0">
                <a:solidFill>
                  <a:srgbClr val="FFFFFF"/>
                </a:solidFill>
                <a:latin typeface="Times"/>
                <a:ea typeface="Times"/>
                <a:cs typeface="Times"/>
                <a:sym typeface="Times"/>
              </a:rPr>
              <a:t>	•	T2 values of CNS tissues are shorter than T1 values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5" name="Shape 85"/>
          <p:cNvSpPr>
            <a:spLocks noGrp="1"/>
          </p:cNvSpPr>
          <p:nvPr>
            <p:ph type="title"/>
          </p:nvPr>
        </p:nvSpPr>
        <p:spPr>
          <a:xfrm>
            <a:off x="952500" y="406400"/>
            <a:ext cx="11099800" cy="1509845"/>
          </a:xfrm>
          <a:prstGeom prst="rect">
            <a:avLst/>
          </a:prstGeom>
        </p:spPr>
        <p:txBody>
          <a:bodyPr/>
          <a:lstStyle>
            <a:lvl1pPr>
              <a:defRPr>
                <a:solidFill>
                  <a:srgbClr val="D45954"/>
                </a:solidFill>
              </a:defRPr>
            </a:lvl1pPr>
          </a:lstStyle>
          <a:p>
            <a:pPr lvl="0">
              <a:defRPr sz="1800">
                <a:solidFill>
                  <a:srgbClr val="000000"/>
                </a:solidFill>
              </a:defRPr>
            </a:pPr>
            <a:r>
              <a:rPr sz="8000">
                <a:solidFill>
                  <a:srgbClr val="D45954"/>
                </a:solidFill>
              </a:rPr>
              <a:t> T2 Relaxation</a:t>
            </a:r>
          </a:p>
        </p:txBody>
      </p:sp>
      <p:sp>
        <p:nvSpPr>
          <p:cNvPr id="86" name="Shape 86"/>
          <p:cNvSpPr>
            <a:spLocks noGrp="1"/>
          </p:cNvSpPr>
          <p:nvPr>
            <p:ph type="body" idx="1"/>
          </p:nvPr>
        </p:nvSpPr>
        <p:spPr>
          <a:xfrm>
            <a:off x="918633" y="2048933"/>
            <a:ext cx="11727790" cy="6771879"/>
          </a:xfrm>
          <a:prstGeom prst="rect">
            <a:avLst/>
          </a:prstGeom>
        </p:spPr>
        <p:txBody>
          <a:bodyPr anchor="t"/>
          <a:lstStyle>
            <a:lvl1pPr>
              <a:defRPr sz="3500"/>
            </a:lvl1pPr>
          </a:lstStyle>
          <a:p>
            <a:pPr lvl="0">
              <a:defRPr sz="1800" b="0">
                <a:solidFill>
                  <a:srgbClr val="000000"/>
                </a:solidFill>
              </a:defRPr>
            </a:pPr>
            <a:r>
              <a:rPr sz="3500" b="1">
                <a:solidFill>
                  <a:srgbClr val="FFFFFF"/>
                </a:solidFill>
              </a:rPr>
              <a:t>When the tipped spine are precessing ,they “dephase” as they do not spin at precisely the same speed .As they get out of phase,the magnetization is no longer coherent and signal decays .</a:t>
            </a:r>
          </a:p>
        </p:txBody>
      </p:sp>
      <p:pic>
        <p:nvPicPr>
          <p:cNvPr id="87" name="t2 relaxtion.jpg"/>
          <p:cNvPicPr/>
          <p:nvPr/>
        </p:nvPicPr>
        <p:blipFill>
          <a:blip r:embed="rId2">
            <a:extLst/>
          </a:blip>
          <a:stretch>
            <a:fillRect/>
          </a:stretch>
        </p:blipFill>
        <p:spPr>
          <a:xfrm>
            <a:off x="7406349" y="4635198"/>
            <a:ext cx="4891617" cy="396221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 name="Shape 89"/>
          <p:cNvSpPr/>
          <p:nvPr/>
        </p:nvSpPr>
        <p:spPr>
          <a:xfrm>
            <a:off x="570830" y="1453312"/>
            <a:ext cx="10992800" cy="1803401"/>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spAutoFit/>
          </a:bodyPr>
          <a:lstStyle/>
          <a:p>
            <a:pPr lvl="0" algn="l" defTabSz="457200">
              <a:defRPr sz="1800">
                <a:solidFill>
                  <a:srgbClr val="000000"/>
                </a:solidFill>
              </a:defRPr>
            </a:pPr>
            <a:r>
              <a:rPr sz="2700">
                <a:solidFill>
                  <a:srgbClr val="FFFFFF"/>
                </a:solidFill>
                <a:latin typeface="Times"/>
                <a:ea typeface="Times"/>
                <a:cs typeface="Times"/>
                <a:sym typeface="Times"/>
              </a:rPr>
              <a:t>After protons are</a:t>
            </a:r>
            <a:r>
              <a:rPr sz="3200">
                <a:solidFill>
                  <a:srgbClr val="FFFFFF"/>
                </a:solidFill>
                <a:latin typeface="Times"/>
                <a:ea typeface="Times"/>
                <a:cs typeface="Times"/>
                <a:sym typeface="Times"/>
              </a:rPr>
              <a:t> </a:t>
            </a:r>
            <a:r>
              <a:rPr sz="2700">
                <a:solidFill>
                  <a:srgbClr val="FFFFFF"/>
                </a:solidFill>
                <a:latin typeface="Times"/>
                <a:ea typeface="Times"/>
                <a:cs typeface="Times"/>
                <a:sym typeface="Times"/>
              </a:rPr>
              <a:t>Excited with RF pulse They move out of Alignment with B0</a:t>
            </a:r>
          </a:p>
          <a:p>
            <a:pPr lvl="0" algn="l" defTabSz="457200">
              <a:defRPr sz="1800">
                <a:solidFill>
                  <a:srgbClr val="000000"/>
                </a:solidFill>
              </a:defRPr>
            </a:pPr>
            <a:r>
              <a:rPr sz="2700">
                <a:solidFill>
                  <a:srgbClr val="FFFFFF"/>
                </a:solidFill>
                <a:latin typeface="Times"/>
                <a:ea typeface="Times"/>
                <a:cs typeface="Times"/>
                <a:sym typeface="Times"/>
              </a:rPr>
              <a:t>But once the RF Pulse is stopped they Realign after some Time And</a:t>
            </a:r>
          </a:p>
          <a:p>
            <a:pPr lvl="0" algn="l" defTabSz="457200">
              <a:defRPr sz="1800">
                <a:solidFill>
                  <a:srgbClr val="000000"/>
                </a:solidFill>
              </a:defRPr>
            </a:pPr>
            <a:r>
              <a:rPr sz="2700">
                <a:solidFill>
                  <a:srgbClr val="FFFFFF"/>
                </a:solidFill>
                <a:latin typeface="Times"/>
                <a:ea typeface="Times"/>
                <a:cs typeface="Times"/>
                <a:sym typeface="Times"/>
              </a:rPr>
              <a:t>this is called t1 relaxation.</a:t>
            </a:r>
          </a:p>
        </p:txBody>
      </p:sp>
      <p:sp>
        <p:nvSpPr>
          <p:cNvPr id="90" name="Shape 90"/>
          <p:cNvSpPr/>
          <p:nvPr/>
        </p:nvSpPr>
        <p:spPr>
          <a:xfrm>
            <a:off x="1270000" y="446573"/>
            <a:ext cx="10464800" cy="1213762"/>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0" tIns="0" rIns="0" bIns="0" anchor="ctr">
            <a:spAutoFit/>
          </a:bodyPr>
          <a:lstStyle/>
          <a:p>
            <a:pPr lvl="0" defTabSz="457200">
              <a:defRPr sz="1800">
                <a:solidFill>
                  <a:srgbClr val="000000"/>
                </a:solidFill>
              </a:defRPr>
            </a:pPr>
            <a:r>
              <a:rPr sz="3700">
                <a:solidFill>
                  <a:srgbClr val="D45954"/>
                </a:solidFill>
                <a:latin typeface="Times New Roman"/>
                <a:ea typeface="Times New Roman"/>
                <a:cs typeface="Times New Roman"/>
                <a:sym typeface="Times New Roman"/>
              </a:rPr>
              <a:t> </a:t>
            </a:r>
            <a:r>
              <a:rPr sz="4000" b="1">
                <a:solidFill>
                  <a:srgbClr val="D45954"/>
                </a:solidFill>
                <a:latin typeface="Times"/>
                <a:ea typeface="Times"/>
                <a:cs typeface="Times"/>
                <a:sym typeface="Times"/>
              </a:rPr>
              <a:t>T1 RELAXATION</a:t>
            </a:r>
            <a:endParaRPr sz="3200">
              <a:solidFill>
                <a:srgbClr val="D45954"/>
              </a:solidFill>
              <a:latin typeface="Times"/>
              <a:ea typeface="Times"/>
              <a:cs typeface="Times"/>
              <a:sym typeface="Times"/>
            </a:endParaRPr>
          </a:p>
        </p:txBody>
      </p:sp>
      <p:sp>
        <p:nvSpPr>
          <p:cNvPr id="91" name="Shape 91"/>
          <p:cNvSpPr/>
          <p:nvPr/>
        </p:nvSpPr>
        <p:spPr>
          <a:xfrm>
            <a:off x="631196" y="3294848"/>
            <a:ext cx="9506384" cy="914401"/>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50800" tIns="50800" rIns="50800" bIns="50800" anchor="ctr">
            <a:spAutoFit/>
          </a:bodyPr>
          <a:lstStyle>
            <a:lvl1pPr algn="l" defTabSz="457200">
              <a:defRPr sz="2700">
                <a:latin typeface="Times"/>
                <a:ea typeface="Times"/>
                <a:cs typeface="Times"/>
                <a:sym typeface="Times"/>
              </a:defRPr>
            </a:lvl1pPr>
          </a:lstStyle>
          <a:p>
            <a:pPr lvl="0">
              <a:defRPr sz="1800">
                <a:solidFill>
                  <a:srgbClr val="000000"/>
                </a:solidFill>
              </a:defRPr>
            </a:pPr>
            <a:r>
              <a:rPr sz="2700">
                <a:solidFill>
                  <a:srgbClr val="FFFFFF"/>
                </a:solidFill>
              </a:rPr>
              <a:t>T1 is defined as the time it takes for the hydrogen nucleus to recover 63% of its longitudinal magnetic.</a:t>
            </a:r>
          </a:p>
        </p:txBody>
      </p:sp>
      <p:pic>
        <p:nvPicPr>
          <p:cNvPr id="92" name="t1 relaxition.jpg"/>
          <p:cNvPicPr/>
          <p:nvPr/>
        </p:nvPicPr>
        <p:blipFill>
          <a:blip r:embed="rId2">
            <a:extLst/>
          </a:blip>
          <a:stretch>
            <a:fillRect/>
          </a:stretch>
        </p:blipFill>
        <p:spPr>
          <a:xfrm>
            <a:off x="4686541" y="4304118"/>
            <a:ext cx="7898357" cy="5255998"/>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 name="Shape 94"/>
          <p:cNvSpPr>
            <a:spLocks noGrp="1"/>
          </p:cNvSpPr>
          <p:nvPr>
            <p:ph type="title"/>
          </p:nvPr>
        </p:nvSpPr>
        <p:spPr>
          <a:xfrm>
            <a:off x="952500" y="412750"/>
            <a:ext cx="11099800" cy="2120901"/>
          </a:xfrm>
          <a:prstGeom prst="rect">
            <a:avLst/>
          </a:prstGeom>
        </p:spPr>
        <p:txBody>
          <a:bodyPr/>
          <a:lstStyle>
            <a:lvl1pPr defTabSz="457200">
              <a:defRPr sz="5900">
                <a:solidFill>
                  <a:srgbClr val="D45954"/>
                </a:solidFill>
                <a:latin typeface="Times New Roman"/>
                <a:ea typeface="Times New Roman"/>
                <a:cs typeface="Times New Roman"/>
                <a:sym typeface="Times New Roman"/>
              </a:defRPr>
            </a:lvl1pPr>
          </a:lstStyle>
          <a:p>
            <a:pPr lvl="0">
              <a:defRPr sz="1800">
                <a:solidFill>
                  <a:srgbClr val="000000"/>
                </a:solidFill>
              </a:defRPr>
            </a:pPr>
            <a:r>
              <a:rPr sz="5900">
                <a:solidFill>
                  <a:srgbClr val="D45954"/>
                </a:solidFill>
              </a:rPr>
              <a:t>T2* Decay</a:t>
            </a:r>
            <a:endParaRPr sz="3200">
              <a:solidFill>
                <a:srgbClr val="D45954"/>
              </a:solidFill>
              <a:latin typeface="Times"/>
              <a:ea typeface="Times"/>
              <a:cs typeface="Times"/>
              <a:sym typeface="Times"/>
            </a:endParaRPr>
          </a:p>
        </p:txBody>
      </p:sp>
      <p:sp>
        <p:nvSpPr>
          <p:cNvPr id="95" name="Shape 95"/>
          <p:cNvSpPr>
            <a:spLocks noGrp="1"/>
          </p:cNvSpPr>
          <p:nvPr>
            <p:ph type="body" idx="1"/>
          </p:nvPr>
        </p:nvSpPr>
        <p:spPr>
          <a:xfrm>
            <a:off x="952500" y="2590800"/>
            <a:ext cx="11099800" cy="4852241"/>
          </a:xfrm>
          <a:prstGeom prst="rect">
            <a:avLst/>
          </a:prstGeom>
        </p:spPr>
        <p:txBody>
          <a:bodyPr anchor="t"/>
          <a:lstStyle/>
          <a:p>
            <a:pPr marL="517357" lvl="0" indent="-517357">
              <a:lnSpc>
                <a:spcPct val="100000"/>
              </a:lnSpc>
              <a:defRPr sz="1800" b="0">
                <a:solidFill>
                  <a:srgbClr val="000000"/>
                </a:solidFill>
              </a:defRPr>
            </a:pPr>
            <a:r>
              <a:rPr sz="4300">
                <a:solidFill>
                  <a:srgbClr val="FFFFFF"/>
                </a:solidFill>
                <a:latin typeface="Times New Roman"/>
                <a:ea typeface="Times New Roman"/>
                <a:cs typeface="Times New Roman"/>
                <a:sym typeface="Times New Roman"/>
              </a:rPr>
              <a:t>Spin coherence is also sensitive to the fact that the magnetic field is not completely uniform.</a:t>
            </a:r>
            <a:endParaRPr sz="3200">
              <a:solidFill>
                <a:srgbClr val="FFFFFF"/>
              </a:solidFill>
            </a:endParaRPr>
          </a:p>
          <a:p>
            <a:pPr marL="0" lvl="0" indent="0">
              <a:lnSpc>
                <a:spcPct val="100000"/>
              </a:lnSpc>
              <a:buSzTx/>
              <a:buNone/>
              <a:defRPr sz="1800" b="0">
                <a:solidFill>
                  <a:srgbClr val="000000"/>
                </a:solidFill>
              </a:defRPr>
            </a:pPr>
            <a:r>
              <a:rPr sz="4300">
                <a:solidFill>
                  <a:srgbClr val="FFFFFF"/>
                </a:solidFill>
                <a:latin typeface="Times New Roman"/>
                <a:ea typeface="Times New Roman"/>
                <a:cs typeface="Times New Roman"/>
                <a:sym typeface="Times New Roman"/>
              </a:rPr>
              <a:t>• Inhomogeneities in the field cause some protons to spin at slightly different frequencies so they lose coherence faster</a:t>
            </a:r>
            <a:endParaRPr sz="3200">
              <a:solidFill>
                <a:srgbClr val="FFFFFF"/>
              </a:solidFill>
            </a:endParaRPr>
          </a:p>
          <a:p>
            <a:pPr marL="0" lvl="0" indent="0">
              <a:lnSpc>
                <a:spcPct val="100000"/>
              </a:lnSpc>
              <a:buSzTx/>
              <a:buNone/>
              <a:defRPr sz="1800" b="0">
                <a:solidFill>
                  <a:srgbClr val="000000"/>
                </a:solidFill>
              </a:defRPr>
            </a:pPr>
            <a:r>
              <a:rPr sz="4300">
                <a:solidFill>
                  <a:srgbClr val="FFFFFF"/>
                </a:solidFill>
                <a:latin typeface="Times New Roman"/>
                <a:ea typeface="Times New Roman"/>
                <a:cs typeface="Times New Roman"/>
                <a:sym typeface="Times New Roman"/>
              </a:rPr>
              <a:t>• Factors that change local magnetic field (susceptibility) can change T2* decay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 name="Shape 97"/>
          <p:cNvSpPr>
            <a:spLocks noGrp="1"/>
          </p:cNvSpPr>
          <p:nvPr>
            <p:ph type="title"/>
          </p:nvPr>
        </p:nvSpPr>
        <p:spPr>
          <a:prstGeom prst="rect">
            <a:avLst/>
          </a:prstGeom>
        </p:spPr>
        <p:txBody>
          <a:bodyPr/>
          <a:lstStyle>
            <a:lvl1pPr defTabSz="457200">
              <a:defRPr sz="4000" b="1">
                <a:solidFill>
                  <a:srgbClr val="D45954"/>
                </a:solidFill>
                <a:latin typeface="Times"/>
                <a:ea typeface="Times"/>
                <a:cs typeface="Times"/>
                <a:sym typeface="Times"/>
              </a:defRPr>
            </a:lvl1pPr>
          </a:lstStyle>
          <a:p>
            <a:pPr lvl="0">
              <a:defRPr sz="1800" b="0">
                <a:solidFill>
                  <a:srgbClr val="000000"/>
                </a:solidFill>
              </a:defRPr>
            </a:pPr>
            <a:r>
              <a:rPr sz="4000" b="1">
                <a:solidFill>
                  <a:srgbClr val="D45954"/>
                </a:solidFill>
              </a:rPr>
              <a:t>TR AND TE</a:t>
            </a:r>
            <a:endParaRPr sz="3200">
              <a:solidFill>
                <a:srgbClr val="D45954"/>
              </a:solidFill>
            </a:endParaRPr>
          </a:p>
        </p:txBody>
      </p:sp>
      <p:sp>
        <p:nvSpPr>
          <p:cNvPr id="98" name="Shape 98"/>
          <p:cNvSpPr>
            <a:spLocks noGrp="1"/>
          </p:cNvSpPr>
          <p:nvPr>
            <p:ph type="body" idx="1"/>
          </p:nvPr>
        </p:nvSpPr>
        <p:spPr>
          <a:prstGeom prst="rect">
            <a:avLst/>
          </a:prstGeom>
        </p:spPr>
        <p:txBody>
          <a:bodyPr anchor="t"/>
          <a:lstStyle/>
          <a:p>
            <a:pPr marL="457200" lvl="0" indent="-457200">
              <a:lnSpc>
                <a:spcPct val="100000"/>
              </a:lnSpc>
              <a:buSzTx/>
              <a:buNone/>
              <a:tabLst>
                <a:tab pos="139700" algn="l"/>
                <a:tab pos="457200" algn="l"/>
              </a:tabLst>
              <a:defRPr sz="1800" b="0">
                <a:solidFill>
                  <a:srgbClr val="000000"/>
                </a:solidFill>
              </a:defRPr>
            </a:pPr>
            <a:r>
              <a:rPr sz="3600" b="1">
                <a:solidFill>
                  <a:srgbClr val="FFFFFF"/>
                </a:solidFill>
                <a:latin typeface="Times New Roman"/>
                <a:ea typeface="Times New Roman"/>
                <a:cs typeface="Times New Roman"/>
                <a:sym typeface="Times New Roman"/>
              </a:rPr>
              <a:t>	•	TE (echo time) : time interval in which signals are measured after RF excitation.</a:t>
            </a:r>
          </a:p>
          <a:p>
            <a:pPr marL="457200" lvl="0" indent="-457200">
              <a:lnSpc>
                <a:spcPct val="100000"/>
              </a:lnSpc>
              <a:buSzTx/>
              <a:buNone/>
              <a:tabLst>
                <a:tab pos="139700" algn="l"/>
                <a:tab pos="457200" algn="l"/>
              </a:tabLst>
              <a:defRPr sz="1800" b="0">
                <a:solidFill>
                  <a:srgbClr val="000000"/>
                </a:solidFill>
              </a:defRPr>
            </a:pPr>
            <a:r>
              <a:rPr sz="3600" b="1">
                <a:solidFill>
                  <a:srgbClr val="FFFFFF"/>
                </a:solidFill>
                <a:latin typeface="Times New Roman"/>
                <a:ea typeface="Times New Roman"/>
                <a:cs typeface="Times New Roman"/>
                <a:sym typeface="Times New Roman"/>
              </a:rPr>
              <a:t>	•	TR (repetition time) : the time between two excitations is called repetition time .</a:t>
            </a:r>
          </a:p>
        </p:txBody>
      </p:sp>
      <p:pic>
        <p:nvPicPr>
          <p:cNvPr id="99" name="220px-TR_TE.jpg"/>
          <p:cNvPicPr/>
          <p:nvPr/>
        </p:nvPicPr>
        <p:blipFill>
          <a:blip r:embed="rId2">
            <a:extLst/>
          </a:blip>
          <a:stretch>
            <a:fillRect/>
          </a:stretch>
        </p:blipFill>
        <p:spPr>
          <a:xfrm>
            <a:off x="5316650" y="5407403"/>
            <a:ext cx="6606950" cy="3663855"/>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 name="Shape 34"/>
          <p:cNvSpPr>
            <a:spLocks noGrp="1"/>
          </p:cNvSpPr>
          <p:nvPr>
            <p:ph type="title"/>
          </p:nvPr>
        </p:nvSpPr>
        <p:spPr>
          <a:xfrm>
            <a:off x="482600" y="622300"/>
            <a:ext cx="10464800" cy="1254919"/>
          </a:xfrm>
          <a:prstGeom prst="rect">
            <a:avLst/>
          </a:prstGeom>
        </p:spPr>
        <p:txBody>
          <a:bodyPr/>
          <a:lstStyle>
            <a:lvl1pPr defTabSz="554990">
              <a:defRPr sz="7600"/>
            </a:lvl1pPr>
          </a:lstStyle>
          <a:p>
            <a:pPr lvl="0">
              <a:defRPr sz="1800">
                <a:solidFill>
                  <a:srgbClr val="000000"/>
                </a:solidFill>
              </a:defRPr>
            </a:pPr>
            <a:r>
              <a:rPr sz="7600">
                <a:solidFill>
                  <a:srgbClr val="FFFFFF"/>
                </a:solidFill>
              </a:rPr>
              <a:t>What is MRI</a:t>
            </a:r>
          </a:p>
        </p:txBody>
      </p:sp>
      <p:sp>
        <p:nvSpPr>
          <p:cNvPr id="35" name="Shape 35"/>
          <p:cNvSpPr>
            <a:spLocks noGrp="1"/>
          </p:cNvSpPr>
          <p:nvPr>
            <p:ph type="body" idx="1"/>
          </p:nvPr>
        </p:nvSpPr>
        <p:spPr>
          <a:xfrm>
            <a:off x="317500" y="2500412"/>
            <a:ext cx="5021709" cy="5390599"/>
          </a:xfrm>
          <a:prstGeom prst="rect">
            <a:avLst/>
          </a:prstGeom>
        </p:spPr>
        <p:txBody>
          <a:bodyPr/>
          <a:lstStyle/>
          <a:p>
            <a:pPr marL="342900" lvl="0" indent="-342900" algn="l" defTabSz="914400">
              <a:lnSpc>
                <a:spcPct val="90000"/>
              </a:lnSpc>
              <a:buClr>
                <a:srgbClr val="003366"/>
              </a:buClr>
              <a:buFont typeface="Wingdings"/>
              <a:defRPr sz="1800">
                <a:solidFill>
                  <a:srgbClr val="000000"/>
                </a:solidFill>
              </a:defRPr>
            </a:pPr>
            <a:r>
              <a:rPr sz="3000" b="1">
                <a:solidFill>
                  <a:srgbClr val="FFFFFF"/>
                </a:solidFill>
                <a:latin typeface="Times New Roman"/>
                <a:ea typeface="Times New Roman"/>
                <a:cs typeface="Times New Roman"/>
                <a:sym typeface="Times New Roman"/>
              </a:rPr>
              <a:t>Magnetic resonance imaging (MRI) is an imaging technique used primarily in medical settings to produce high quality images of the soft tissues of the human body.</a:t>
            </a:r>
          </a:p>
          <a:p>
            <a:pPr marL="342900" lvl="0" indent="-342900" algn="l" defTabSz="914400">
              <a:lnSpc>
                <a:spcPct val="90000"/>
              </a:lnSpc>
              <a:buClr>
                <a:srgbClr val="003366"/>
              </a:buClr>
              <a:buFont typeface="Wingdings"/>
              <a:defRPr sz="1800">
                <a:solidFill>
                  <a:srgbClr val="000000"/>
                </a:solidFill>
              </a:defRPr>
            </a:pPr>
            <a:endParaRPr sz="3000" b="1">
              <a:solidFill>
                <a:srgbClr val="FFFFFF"/>
              </a:solidFill>
              <a:latin typeface="Times New Roman"/>
              <a:ea typeface="Times New Roman"/>
              <a:cs typeface="Times New Roman"/>
              <a:sym typeface="Times New Roman"/>
            </a:endParaRPr>
          </a:p>
          <a:p>
            <a:pPr marL="342900" lvl="0" indent="-342900" algn="l" defTabSz="914400">
              <a:lnSpc>
                <a:spcPct val="90000"/>
              </a:lnSpc>
              <a:buClr>
                <a:srgbClr val="003366"/>
              </a:buClr>
              <a:buFont typeface="Wingdings"/>
              <a:defRPr sz="1800">
                <a:solidFill>
                  <a:srgbClr val="000000"/>
                </a:solidFill>
              </a:defRPr>
            </a:pPr>
            <a:r>
              <a:rPr sz="3000" b="1">
                <a:solidFill>
                  <a:srgbClr val="FFFFFF"/>
                </a:solidFill>
                <a:latin typeface="Times New Roman"/>
                <a:ea typeface="Times New Roman"/>
                <a:cs typeface="Times New Roman"/>
                <a:sym typeface="Times New Roman"/>
              </a:rPr>
              <a:t>It is based on the principles of nuclear magnetic resonance (NMR)</a:t>
            </a:r>
          </a:p>
        </p:txBody>
      </p:sp>
      <p:pic>
        <p:nvPicPr>
          <p:cNvPr id="36" name="pasted-image-filtered.jpeg"/>
          <p:cNvPicPr/>
          <p:nvPr/>
        </p:nvPicPr>
        <p:blipFill>
          <a:blip r:embed="rId2">
            <a:extLst/>
          </a:blip>
          <a:srcRect/>
          <a:stretch>
            <a:fillRect/>
          </a:stretch>
        </p:blipFill>
        <p:spPr>
          <a:xfrm>
            <a:off x="5985918" y="3221470"/>
            <a:ext cx="6774533" cy="4508144"/>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 name="Shape 101"/>
          <p:cNvSpPr>
            <a:spLocks noGrp="1"/>
          </p:cNvSpPr>
          <p:nvPr>
            <p:ph type="title"/>
          </p:nvPr>
        </p:nvSpPr>
        <p:spPr>
          <a:prstGeom prst="rect">
            <a:avLst/>
          </a:prstGeom>
        </p:spPr>
        <p:txBody>
          <a:bodyPr/>
          <a:lstStyle>
            <a:lvl1pPr>
              <a:defRPr sz="6700" b="1">
                <a:solidFill>
                  <a:srgbClr val="D45954"/>
                </a:solidFill>
                <a:latin typeface="Helvetica"/>
                <a:ea typeface="Helvetica"/>
                <a:cs typeface="Helvetica"/>
                <a:sym typeface="Helvetica"/>
              </a:defRPr>
            </a:lvl1pPr>
          </a:lstStyle>
          <a:p>
            <a:pPr lvl="0">
              <a:defRPr sz="1800" b="0">
                <a:solidFill>
                  <a:srgbClr val="000000"/>
                </a:solidFill>
              </a:defRPr>
            </a:pPr>
            <a:r>
              <a:rPr sz="6700" b="1">
                <a:solidFill>
                  <a:srgbClr val="D45954"/>
                </a:solidFill>
              </a:rPr>
              <a:t>Image Contrast</a:t>
            </a:r>
          </a:p>
        </p:txBody>
      </p:sp>
      <p:sp>
        <p:nvSpPr>
          <p:cNvPr id="102" name="Shape 102"/>
          <p:cNvSpPr>
            <a:spLocks noGrp="1"/>
          </p:cNvSpPr>
          <p:nvPr>
            <p:ph type="body" idx="1"/>
          </p:nvPr>
        </p:nvSpPr>
        <p:spPr>
          <a:prstGeom prst="rect">
            <a:avLst/>
          </a:prstGeom>
        </p:spPr>
        <p:txBody>
          <a:bodyPr/>
          <a:lstStyle/>
          <a:p>
            <a:pPr marL="0" lvl="0" indent="0">
              <a:lnSpc>
                <a:spcPct val="100000"/>
              </a:lnSpc>
              <a:buSzTx/>
              <a:buNone/>
              <a:defRPr sz="1800" b="0">
                <a:solidFill>
                  <a:srgbClr val="000000"/>
                </a:solidFill>
              </a:defRPr>
            </a:pPr>
            <a:r>
              <a:rPr sz="3800">
                <a:solidFill>
                  <a:srgbClr val="FFFFFF"/>
                </a:solidFill>
                <a:latin typeface="Times New Roman"/>
                <a:ea typeface="Times New Roman"/>
                <a:cs typeface="Times New Roman"/>
                <a:sym typeface="Times New Roman"/>
              </a:rPr>
              <a:t>Different tissues have different relaxation times. These relaxation time differences can be used to generate image contrast.</a:t>
            </a:r>
            <a:endParaRPr sz="3800">
              <a:solidFill>
                <a:srgbClr val="FFFFFF"/>
              </a:solidFill>
            </a:endParaRPr>
          </a:p>
          <a:p>
            <a:pPr marL="0" lvl="0" indent="0">
              <a:lnSpc>
                <a:spcPct val="100000"/>
              </a:lnSpc>
              <a:buSzTx/>
              <a:buNone/>
              <a:defRPr sz="1800" b="0">
                <a:solidFill>
                  <a:srgbClr val="000000"/>
                </a:solidFill>
              </a:defRPr>
            </a:pPr>
            <a:endParaRPr sz="3800">
              <a:solidFill>
                <a:srgbClr val="FFFFFF"/>
              </a:solidFill>
            </a:endParaRPr>
          </a:p>
          <a:p>
            <a:pPr marL="0" lvl="0" indent="0">
              <a:lnSpc>
                <a:spcPct val="100000"/>
              </a:lnSpc>
              <a:buSzTx/>
              <a:buNone/>
              <a:defRPr sz="1800" b="0">
                <a:solidFill>
                  <a:srgbClr val="000000"/>
                </a:solidFill>
              </a:defRPr>
            </a:pPr>
            <a:r>
              <a:rPr sz="3800">
                <a:solidFill>
                  <a:srgbClr val="FFFFFF"/>
                </a:solidFill>
                <a:latin typeface="Times New Roman"/>
                <a:ea typeface="Times New Roman"/>
                <a:cs typeface="Times New Roman"/>
                <a:sym typeface="Times New Roman"/>
              </a:rPr>
              <a:t>• T1 - Gray/White matter</a:t>
            </a:r>
            <a:endParaRPr sz="3800">
              <a:solidFill>
                <a:srgbClr val="FFFFFF"/>
              </a:solidFill>
              <a:latin typeface="Helvetica"/>
              <a:ea typeface="Helvetica"/>
              <a:cs typeface="Helvetica"/>
              <a:sym typeface="Helvetica"/>
            </a:endParaRPr>
          </a:p>
          <a:p>
            <a:pPr marL="0" lvl="0" indent="0">
              <a:lnSpc>
                <a:spcPct val="100000"/>
              </a:lnSpc>
              <a:buSzTx/>
              <a:buNone/>
              <a:defRPr sz="1800" b="0">
                <a:solidFill>
                  <a:srgbClr val="000000"/>
                </a:solidFill>
              </a:defRPr>
            </a:pPr>
            <a:r>
              <a:rPr sz="3800">
                <a:solidFill>
                  <a:srgbClr val="FFFFFF"/>
                </a:solidFill>
                <a:latin typeface="Times New Roman"/>
                <a:ea typeface="Times New Roman"/>
                <a:cs typeface="Times New Roman"/>
                <a:sym typeface="Times New Roman"/>
              </a:rPr>
              <a:t>• T2 - Tissue/CSF</a:t>
            </a:r>
          </a:p>
          <a:p>
            <a:pPr marL="0" lvl="0" indent="0">
              <a:lnSpc>
                <a:spcPct val="100000"/>
              </a:lnSpc>
              <a:buSzTx/>
              <a:buNone/>
              <a:defRPr sz="1800" b="0">
                <a:solidFill>
                  <a:srgbClr val="000000"/>
                </a:solidFill>
              </a:defRPr>
            </a:pPr>
            <a:r>
              <a:rPr sz="3800">
                <a:solidFill>
                  <a:srgbClr val="FFFFFF"/>
                </a:solidFill>
                <a:latin typeface="Times New Roman"/>
                <a:ea typeface="Times New Roman"/>
                <a:cs typeface="Times New Roman"/>
                <a:sym typeface="Times New Roman"/>
              </a:rPr>
              <a:t>• T2* - Susceptibility (functional MRI)</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 name="Shape 104"/>
          <p:cNvSpPr>
            <a:spLocks noGrp="1"/>
          </p:cNvSpPr>
          <p:nvPr>
            <p:ph type="title"/>
          </p:nvPr>
        </p:nvSpPr>
        <p:spPr>
          <a:xfrm>
            <a:off x="952500" y="419100"/>
            <a:ext cx="11099800" cy="2108200"/>
          </a:xfrm>
          <a:prstGeom prst="rect">
            <a:avLst/>
          </a:prstGeom>
        </p:spPr>
        <p:txBody>
          <a:bodyPr/>
          <a:lstStyle>
            <a:lvl1pPr defTabSz="457200">
              <a:lnSpc>
                <a:spcPct val="150000"/>
              </a:lnSpc>
              <a:defRPr sz="4000" b="1">
                <a:solidFill>
                  <a:srgbClr val="D45954"/>
                </a:solidFill>
                <a:latin typeface="Helvetica"/>
                <a:ea typeface="Helvetica"/>
                <a:cs typeface="Helvetica"/>
                <a:sym typeface="Helvetica"/>
              </a:defRPr>
            </a:lvl1pPr>
          </a:lstStyle>
          <a:p>
            <a:pPr lvl="0">
              <a:defRPr sz="1800" b="0">
                <a:solidFill>
                  <a:srgbClr val="000000"/>
                </a:solidFill>
              </a:defRPr>
            </a:pPr>
            <a:r>
              <a:rPr sz="4000" b="1">
                <a:solidFill>
                  <a:srgbClr val="D45954"/>
                </a:solidFill>
              </a:rPr>
              <a:t>KINDS oF MRI</a:t>
            </a:r>
          </a:p>
        </p:txBody>
      </p:sp>
      <p:sp>
        <p:nvSpPr>
          <p:cNvPr id="105" name="Shape 105"/>
          <p:cNvSpPr>
            <a:spLocks noGrp="1"/>
          </p:cNvSpPr>
          <p:nvPr>
            <p:ph type="body" idx="1"/>
          </p:nvPr>
        </p:nvSpPr>
        <p:spPr>
          <a:xfrm>
            <a:off x="731329" y="1496473"/>
            <a:ext cx="11099801" cy="7714565"/>
          </a:xfrm>
          <a:prstGeom prst="rect">
            <a:avLst/>
          </a:prstGeom>
        </p:spPr>
        <p:txBody>
          <a:bodyPr anchor="t"/>
          <a:lstStyle/>
          <a:p>
            <a:pPr marL="192505" lvl="0" indent="-192505" defTabSz="182880">
              <a:defRPr sz="1800" b="0">
                <a:solidFill>
                  <a:srgbClr val="000000"/>
                </a:solidFill>
              </a:defRPr>
            </a:pPr>
            <a:r>
              <a:rPr sz="2000" b="1" u="sng">
                <a:solidFill>
                  <a:srgbClr val="D45954"/>
                </a:solidFill>
                <a:latin typeface="Times New Roman"/>
                <a:ea typeface="Times New Roman"/>
                <a:cs typeface="Times New Roman"/>
                <a:sym typeface="Times New Roman"/>
              </a:rPr>
              <a:t>Brain MRI</a:t>
            </a:r>
          </a:p>
          <a:p>
            <a:pPr marL="192505" lvl="0" indent="-192505" defTabSz="182880">
              <a:defRPr sz="1800" b="0">
                <a:solidFill>
                  <a:srgbClr val="000000"/>
                </a:solidFill>
              </a:defRPr>
            </a:pPr>
            <a:r>
              <a:rPr sz="2000" b="1">
                <a:solidFill>
                  <a:srgbClr val="FFFFFF"/>
                </a:solidFill>
                <a:latin typeface="Times New Roman"/>
                <a:ea typeface="Times New Roman"/>
                <a:cs typeface="Times New Roman"/>
                <a:sym typeface="Times New Roman"/>
              </a:rPr>
              <a:t>An MRI of the brain produces very detailed pictures of the brain. It is commonly used to study patients with headaches, seizures, weakness, blurry vision, etc. It also can further evaluate an abnormality seen on a CT scan. During the brain MRI, a special device called a head coil is placed around the patient's head. It does not touch the patient, and the patient can see through large gaps in the coil. This device is what helps to produce the very detailed pictures of the brain.</a:t>
            </a:r>
          </a:p>
          <a:p>
            <a:pPr marL="0" lvl="0" indent="0" defTabSz="182880">
              <a:buSzTx/>
              <a:buNone/>
              <a:defRPr sz="1800" b="0">
                <a:solidFill>
                  <a:srgbClr val="000000"/>
                </a:solidFill>
              </a:defRPr>
            </a:pPr>
            <a:endParaRPr sz="1600" b="1">
              <a:solidFill>
                <a:srgbClr val="FFFFFF"/>
              </a:solidFill>
              <a:latin typeface="Times New Roman"/>
              <a:ea typeface="Times New Roman"/>
              <a:cs typeface="Times New Roman"/>
              <a:sym typeface="Times New Roman"/>
            </a:endParaRPr>
          </a:p>
          <a:p>
            <a:pPr marL="126648" lvl="0" indent="-126648" defTabSz="182880">
              <a:defRPr sz="1800" b="0">
                <a:solidFill>
                  <a:srgbClr val="000000"/>
                </a:solidFill>
              </a:defRPr>
            </a:pPr>
            <a:r>
              <a:rPr sz="1880" b="1" u="sng">
                <a:solidFill>
                  <a:srgbClr val="D45954"/>
                </a:solidFill>
                <a:latin typeface="Times New Roman"/>
                <a:ea typeface="Times New Roman"/>
                <a:cs typeface="Times New Roman"/>
                <a:sym typeface="Times New Roman"/>
              </a:rPr>
              <a:t>Cardiac MRI</a:t>
            </a:r>
          </a:p>
          <a:p>
            <a:pPr marL="0" lvl="0" indent="0" defTabSz="182880">
              <a:lnSpc>
                <a:spcPct val="120000"/>
              </a:lnSpc>
              <a:buSzTx/>
              <a:buNone/>
              <a:defRPr sz="1800" b="0">
                <a:solidFill>
                  <a:srgbClr val="000000"/>
                </a:solidFill>
              </a:defRPr>
            </a:pPr>
            <a:r>
              <a:rPr sz="2000" b="1">
                <a:solidFill>
                  <a:srgbClr val="FFFFFF"/>
                </a:solidFill>
                <a:latin typeface="Times New Roman"/>
                <a:ea typeface="Times New Roman"/>
                <a:cs typeface="Times New Roman"/>
                <a:sym typeface="Times New Roman"/>
              </a:rPr>
              <a:t>Cardiac MRI can evaluate the size and thickness of the chambers of the heart, the extent of damage caused by a heart attack or progressive heart disease, and build-up of plaque and blockages in the blood vessels. It is an invaluable tool for detecting and evaluating coronary artery disease and the function of the heart muscles, valves and vessels.</a:t>
            </a:r>
          </a:p>
          <a:p>
            <a:pPr marL="0" lvl="0" indent="0" defTabSz="182880">
              <a:buSzTx/>
              <a:buNone/>
              <a:defRPr sz="1800" b="0">
                <a:solidFill>
                  <a:srgbClr val="000000"/>
                </a:solidFill>
              </a:defRPr>
            </a:pPr>
            <a:endParaRPr sz="1600" b="1">
              <a:solidFill>
                <a:srgbClr val="FFFFFF"/>
              </a:solidFill>
              <a:latin typeface="Times New Roman"/>
              <a:ea typeface="Times New Roman"/>
              <a:cs typeface="Times New Roman"/>
              <a:sym typeface="Times New Roman"/>
            </a:endParaRPr>
          </a:p>
          <a:p>
            <a:pPr marL="0" lvl="0" indent="0" defTabSz="182880">
              <a:buSzTx/>
              <a:buNone/>
              <a:defRPr sz="1800" b="0">
                <a:solidFill>
                  <a:srgbClr val="000000"/>
                </a:solidFill>
              </a:defRPr>
            </a:pPr>
            <a:endParaRPr sz="1600" b="1">
              <a:solidFill>
                <a:srgbClr val="FFFFFF"/>
              </a:solidFill>
              <a:latin typeface="Times New Roman"/>
              <a:ea typeface="Times New Roman"/>
              <a:cs typeface="Times New Roman"/>
              <a:sym typeface="Times New Roman"/>
            </a:endParaRPr>
          </a:p>
          <a:p>
            <a:pPr marL="126648" lvl="0" indent="-126648" defTabSz="182880">
              <a:defRPr sz="1800" b="0">
                <a:solidFill>
                  <a:srgbClr val="000000"/>
                </a:solidFill>
              </a:defRPr>
            </a:pPr>
            <a:r>
              <a:rPr sz="2040" b="1" u="sng">
                <a:solidFill>
                  <a:srgbClr val="D45954"/>
                </a:solidFill>
                <a:latin typeface="Times New Roman"/>
                <a:ea typeface="Times New Roman"/>
                <a:cs typeface="Times New Roman"/>
                <a:sym typeface="Times New Roman"/>
              </a:rPr>
              <a:t>Spine MRI</a:t>
            </a:r>
          </a:p>
          <a:p>
            <a:pPr marL="0" lvl="0" indent="0" defTabSz="182880">
              <a:buSzTx/>
              <a:buNone/>
              <a:defRPr sz="1800" b="0">
                <a:solidFill>
                  <a:srgbClr val="000000"/>
                </a:solidFill>
              </a:defRPr>
            </a:pPr>
            <a:r>
              <a:rPr sz="2000" b="1">
                <a:solidFill>
                  <a:srgbClr val="FFFFFF"/>
                </a:solidFill>
                <a:latin typeface="Times New Roman"/>
                <a:ea typeface="Times New Roman"/>
                <a:cs typeface="Times New Roman"/>
                <a:sym typeface="Times New Roman"/>
              </a:rPr>
              <a:t>This test is most commonly used to look for a herniated disc or narrowing of the spinal canal (spinal stenosis) in patients with neck, arm, back and/or leg pain. It is also the best test to look for a recurrent disc herniation in a patient who has had prior back surgery.</a:t>
            </a:r>
          </a:p>
          <a:p>
            <a:pPr marL="0" lvl="0" indent="0" defTabSz="182880">
              <a:buSzTx/>
              <a:buNone/>
              <a:defRPr sz="1800" b="0">
                <a:solidFill>
                  <a:srgbClr val="000000"/>
                </a:solidFill>
              </a:defRPr>
            </a:pPr>
            <a:endParaRPr sz="1600" b="1">
              <a:solidFill>
                <a:srgbClr val="FFFFFF"/>
              </a:solidFill>
              <a:latin typeface="Times New Roman"/>
              <a:ea typeface="Times New Roman"/>
              <a:cs typeface="Times New Roman"/>
              <a:sym typeface="Times New Roman"/>
            </a:endParaRPr>
          </a:p>
          <a:p>
            <a:pPr marL="0" lvl="0" indent="0" defTabSz="182880">
              <a:buSzTx/>
              <a:buNone/>
              <a:defRPr sz="1800" b="0">
                <a:solidFill>
                  <a:srgbClr val="000000"/>
                </a:solidFill>
              </a:defRPr>
            </a:pPr>
            <a:endParaRPr sz="1600" b="1">
              <a:solidFill>
                <a:srgbClr val="FFFFFF"/>
              </a:solidFill>
              <a:latin typeface="Times New Roman"/>
              <a:ea typeface="Times New Roman"/>
              <a:cs typeface="Times New Roman"/>
              <a:sym typeface="Times New Roman"/>
            </a:endParaRPr>
          </a:p>
          <a:p>
            <a:pPr marL="0" lvl="0" indent="0" defTabSz="182880">
              <a:buSzTx/>
              <a:buNone/>
              <a:defRPr sz="1800" b="0">
                <a:solidFill>
                  <a:srgbClr val="000000"/>
                </a:solidFill>
              </a:defRPr>
            </a:pPr>
            <a:endParaRPr sz="1600" b="1">
              <a:solidFill>
                <a:srgbClr val="FFFFFF"/>
              </a:solidFill>
              <a:latin typeface="Times New Roman"/>
              <a:ea typeface="Times New Roman"/>
              <a:cs typeface="Times New Roman"/>
              <a:sym typeface="Times New Roman"/>
            </a:endParaRPr>
          </a:p>
          <a:p>
            <a:pPr marL="0" lvl="0" indent="0" defTabSz="182880">
              <a:buSzTx/>
              <a:buNone/>
              <a:defRPr sz="1800" b="0">
                <a:solidFill>
                  <a:srgbClr val="000000"/>
                </a:solidFill>
              </a:defRPr>
            </a:pPr>
            <a:endParaRPr sz="1600" b="1">
              <a:solidFill>
                <a:srgbClr val="FFFFFF"/>
              </a:solidFill>
              <a:latin typeface="Times New Roman"/>
              <a:ea typeface="Times New Roman"/>
              <a:cs typeface="Times New Roman"/>
              <a:sym typeface="Times New Roman"/>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 name="Shape 107"/>
          <p:cNvSpPr>
            <a:spLocks noGrp="1"/>
          </p:cNvSpPr>
          <p:nvPr>
            <p:ph type="title"/>
          </p:nvPr>
        </p:nvSpPr>
        <p:spPr>
          <a:prstGeom prst="rect">
            <a:avLst/>
          </a:prstGeom>
        </p:spPr>
        <p:txBody>
          <a:bodyPr/>
          <a:lstStyle>
            <a:lvl1pPr defTabSz="457200">
              <a:lnSpc>
                <a:spcPct val="150000"/>
              </a:lnSpc>
              <a:defRPr sz="4000" b="1">
                <a:solidFill>
                  <a:srgbClr val="D45954"/>
                </a:solidFill>
                <a:latin typeface="Helvetica"/>
                <a:ea typeface="Helvetica"/>
                <a:cs typeface="Helvetica"/>
                <a:sym typeface="Helvetica"/>
              </a:defRPr>
            </a:lvl1pPr>
          </a:lstStyle>
          <a:p>
            <a:pPr lvl="0">
              <a:defRPr sz="1800" b="0">
                <a:solidFill>
                  <a:srgbClr val="000000"/>
                </a:solidFill>
              </a:defRPr>
            </a:pPr>
            <a:r>
              <a:rPr sz="4000" b="1">
                <a:solidFill>
                  <a:srgbClr val="D45954"/>
                </a:solidFill>
              </a:rPr>
              <a:t>KINDS OF MRI</a:t>
            </a:r>
          </a:p>
        </p:txBody>
      </p:sp>
      <p:sp>
        <p:nvSpPr>
          <p:cNvPr id="108" name="Shape 108"/>
          <p:cNvSpPr>
            <a:spLocks noGrp="1"/>
          </p:cNvSpPr>
          <p:nvPr>
            <p:ph type="body" idx="1"/>
          </p:nvPr>
        </p:nvSpPr>
        <p:spPr>
          <a:xfrm>
            <a:off x="405679" y="1754500"/>
            <a:ext cx="12193441" cy="7285453"/>
          </a:xfrm>
          <a:prstGeom prst="rect">
            <a:avLst/>
          </a:prstGeom>
        </p:spPr>
        <p:txBody>
          <a:bodyPr/>
          <a:lstStyle/>
          <a:p>
            <a:pPr marL="0" lvl="0" indent="0" defTabSz="384047">
              <a:buSzTx/>
              <a:buNone/>
              <a:defRPr sz="1800" b="0">
                <a:solidFill>
                  <a:srgbClr val="000000"/>
                </a:solidFill>
              </a:defRPr>
            </a:pPr>
            <a:endParaRPr sz="2100" b="1">
              <a:solidFill>
                <a:srgbClr val="FFFFFF"/>
              </a:solidFill>
              <a:latin typeface="Helvetica"/>
              <a:ea typeface="Helvetica"/>
              <a:cs typeface="Helvetica"/>
              <a:sym typeface="Helvetica"/>
            </a:endParaRPr>
          </a:p>
          <a:p>
            <a:pPr marL="252663" lvl="0" indent="-252663" defTabSz="384047">
              <a:defRPr sz="1800" b="0">
                <a:solidFill>
                  <a:srgbClr val="000000"/>
                </a:solidFill>
              </a:defRPr>
            </a:pPr>
            <a:r>
              <a:rPr sz="2100" b="1" u="sng">
                <a:solidFill>
                  <a:srgbClr val="FFFFFF"/>
                </a:solidFill>
                <a:latin typeface="Helvetica"/>
                <a:ea typeface="Helvetica"/>
                <a:cs typeface="Helvetica"/>
                <a:sym typeface="Helvetica"/>
              </a:rPr>
              <a:t>Bone and Joint MRI</a:t>
            </a:r>
          </a:p>
          <a:p>
            <a:pPr marL="0" lvl="0" indent="0" defTabSz="384047">
              <a:buSzTx/>
              <a:buNone/>
              <a:defRPr sz="1800" b="0">
                <a:solidFill>
                  <a:srgbClr val="000000"/>
                </a:solidFill>
              </a:defRPr>
            </a:pPr>
            <a:r>
              <a:rPr sz="2100" b="1">
                <a:solidFill>
                  <a:srgbClr val="FFFFFF"/>
                </a:solidFill>
                <a:latin typeface="Helvetica"/>
                <a:ea typeface="Helvetica"/>
                <a:cs typeface="Helvetica"/>
                <a:sym typeface="Helvetica"/>
              </a:rPr>
              <a:t>MRI can evaluate virtually all of the bones and joints, as well as the soft tissues. Tendon, ligament, muscle, cartilage and bone injuries can be diagnosed using MRI scans. It can also be used to look for infections and masses.</a:t>
            </a:r>
          </a:p>
          <a:p>
            <a:pPr marL="252663" lvl="0" indent="-252663" defTabSz="384047">
              <a:defRPr sz="1800" b="0">
                <a:solidFill>
                  <a:srgbClr val="000000"/>
                </a:solidFill>
              </a:defRPr>
            </a:pPr>
            <a:r>
              <a:rPr sz="2100" b="1" u="sng">
                <a:solidFill>
                  <a:srgbClr val="FFFFFF"/>
                </a:solidFill>
                <a:latin typeface="Helvetica"/>
                <a:ea typeface="Helvetica"/>
                <a:cs typeface="Helvetica"/>
                <a:sym typeface="Helvetica"/>
              </a:rPr>
              <a:t>Abdomen MRI</a:t>
            </a:r>
          </a:p>
          <a:p>
            <a:pPr marL="0" lvl="0" indent="0" defTabSz="384047">
              <a:buSzTx/>
              <a:buNone/>
              <a:defRPr sz="1800" b="0">
                <a:solidFill>
                  <a:srgbClr val="000000"/>
                </a:solidFill>
              </a:defRPr>
            </a:pPr>
            <a:r>
              <a:rPr sz="2100" b="1">
                <a:solidFill>
                  <a:srgbClr val="FFFFFF"/>
                </a:solidFill>
                <a:latin typeface="Helvetica"/>
                <a:ea typeface="Helvetica"/>
                <a:cs typeface="Helvetica"/>
                <a:sym typeface="Helvetica"/>
              </a:rPr>
              <a:t>MRI of the abdomen is most frequently used to further evaluate an abnormality seen on another test, such as an ultrasound or CT scan. Thus, the exam is usually tailored to look at specific organs or tissues, such as the liver, adrenal glands or pancreas.</a:t>
            </a:r>
          </a:p>
          <a:p>
            <a:pPr marL="252663" lvl="0" indent="-252663" defTabSz="384047">
              <a:defRPr sz="1800" b="0">
                <a:solidFill>
                  <a:srgbClr val="000000"/>
                </a:solidFill>
              </a:defRPr>
            </a:pPr>
            <a:r>
              <a:rPr sz="2100" b="1" u="sng">
                <a:solidFill>
                  <a:srgbClr val="FFFFFF"/>
                </a:solidFill>
                <a:latin typeface="Helvetica"/>
                <a:ea typeface="Helvetica"/>
                <a:cs typeface="Helvetica"/>
                <a:sym typeface="Helvetica"/>
              </a:rPr>
              <a:t>Pelvic MRI</a:t>
            </a:r>
          </a:p>
          <a:p>
            <a:pPr marL="0" lvl="0" indent="0" defTabSz="384047">
              <a:buSzTx/>
              <a:buNone/>
              <a:defRPr sz="1800" b="0">
                <a:solidFill>
                  <a:srgbClr val="000000"/>
                </a:solidFill>
              </a:defRPr>
            </a:pPr>
            <a:r>
              <a:rPr sz="2100" b="1">
                <a:solidFill>
                  <a:srgbClr val="FFFFFF"/>
                </a:solidFill>
                <a:latin typeface="Helvetica"/>
                <a:ea typeface="Helvetica"/>
                <a:cs typeface="Helvetica"/>
                <a:sym typeface="Helvetica"/>
              </a:rPr>
              <a:t>For women, pelvic MRI is used to evaluate the ovaries and uterus as follow-up to an ultrasound exam which showed an abnormality. It is also used to evaluate endometrial cancer. For men, pelvic MRI is sometimes used to evaluate prostate cancer.</a:t>
            </a:r>
          </a:p>
          <a:p>
            <a:pPr marL="0" lvl="0" indent="0" defTabSz="384047">
              <a:buSzTx/>
              <a:buNone/>
              <a:defRPr sz="1800" b="0">
                <a:solidFill>
                  <a:srgbClr val="000000"/>
                </a:solidFill>
              </a:defRPr>
            </a:pPr>
            <a:r>
              <a:rPr sz="2100" b="1">
                <a:solidFill>
                  <a:srgbClr val="FFFFFF"/>
                </a:solidFill>
                <a:latin typeface="Helvetica"/>
                <a:ea typeface="Helvetica"/>
                <a:cs typeface="Helvetica"/>
                <a:sym typeface="Helvetica"/>
              </a:rPr>
              <a:t>#MRA</a:t>
            </a:r>
          </a:p>
          <a:p>
            <a:pPr marL="0" lvl="0" indent="0" defTabSz="384047">
              <a:buSzTx/>
              <a:buNone/>
              <a:defRPr sz="1800" b="0">
                <a:solidFill>
                  <a:srgbClr val="000000"/>
                </a:solidFill>
              </a:defRPr>
            </a:pPr>
            <a:r>
              <a:rPr sz="2100" b="1">
                <a:solidFill>
                  <a:srgbClr val="FFFFFF"/>
                </a:solidFill>
                <a:latin typeface="Helvetica"/>
                <a:ea typeface="Helvetica"/>
                <a:cs typeface="Helvetica"/>
                <a:sym typeface="Helvetica"/>
              </a:rPr>
              <a:t>An MRA evaluates blood vessels. The blood vessels in the neck (carotid and vertebral arteries)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 name="Shape 110"/>
          <p:cNvSpPr>
            <a:spLocks noGrp="1"/>
          </p:cNvSpPr>
          <p:nvPr>
            <p:ph type="title"/>
          </p:nvPr>
        </p:nvSpPr>
        <p:spPr>
          <a:prstGeom prst="rect">
            <a:avLst/>
          </a:prstGeom>
        </p:spPr>
        <p:txBody>
          <a:bodyPr/>
          <a:lstStyle>
            <a:lvl1pPr defTabSz="397763">
              <a:lnSpc>
                <a:spcPct val="150000"/>
              </a:lnSpc>
              <a:defRPr sz="5220" b="1">
                <a:solidFill>
                  <a:srgbClr val="D45954"/>
                </a:solidFill>
                <a:latin typeface="Helvetica"/>
                <a:ea typeface="Helvetica"/>
                <a:cs typeface="Helvetica"/>
                <a:sym typeface="Helvetica"/>
              </a:defRPr>
            </a:lvl1pPr>
          </a:lstStyle>
          <a:p>
            <a:pPr lvl="0">
              <a:defRPr sz="1800" b="0">
                <a:solidFill>
                  <a:srgbClr val="000000"/>
                </a:solidFill>
              </a:defRPr>
            </a:pPr>
            <a:r>
              <a:rPr sz="5220" b="1">
                <a:solidFill>
                  <a:srgbClr val="D45954"/>
                </a:solidFill>
              </a:rPr>
              <a:t>RISKS</a:t>
            </a:r>
          </a:p>
        </p:txBody>
      </p:sp>
      <p:sp>
        <p:nvSpPr>
          <p:cNvPr id="111" name="Shape 111"/>
          <p:cNvSpPr>
            <a:spLocks noGrp="1"/>
          </p:cNvSpPr>
          <p:nvPr>
            <p:ph type="body" idx="1"/>
          </p:nvPr>
        </p:nvSpPr>
        <p:spPr>
          <a:xfrm>
            <a:off x="1074094" y="1998025"/>
            <a:ext cx="11099801" cy="6286501"/>
          </a:xfrm>
          <a:prstGeom prst="rect">
            <a:avLst/>
          </a:prstGeom>
        </p:spPr>
        <p:txBody>
          <a:bodyPr/>
          <a:lstStyle/>
          <a:p>
            <a:pPr marL="273718" lvl="0" indent="-273718" defTabSz="416052">
              <a:defRPr sz="1800" b="0">
                <a:solidFill>
                  <a:srgbClr val="000000"/>
                </a:solidFill>
              </a:defRPr>
            </a:pPr>
            <a:r>
              <a:rPr sz="2275" b="1">
                <a:solidFill>
                  <a:srgbClr val="FFFFFF"/>
                </a:solidFill>
                <a:latin typeface="Helvetica"/>
                <a:ea typeface="Helvetica"/>
                <a:cs typeface="Helvetica"/>
                <a:sym typeface="Helvetica"/>
              </a:rPr>
              <a:t>The magnet may cause pacemakers, artificial limbs, and other implanted medical devices that contain metal to malfunction or heat up during the exam.</a:t>
            </a:r>
          </a:p>
          <a:p>
            <a:pPr marL="273718" lvl="0" indent="-273718" defTabSz="416052">
              <a:defRPr sz="1800" b="0">
                <a:solidFill>
                  <a:srgbClr val="000000"/>
                </a:solidFill>
              </a:defRPr>
            </a:pPr>
            <a:r>
              <a:rPr sz="2275" b="1">
                <a:solidFill>
                  <a:srgbClr val="FFFFFF"/>
                </a:solidFill>
                <a:latin typeface="Helvetica"/>
                <a:ea typeface="Helvetica"/>
                <a:cs typeface="Helvetica"/>
                <a:sym typeface="Helvetica"/>
              </a:rPr>
              <a:t>Any loose metal object may cause damage or injury if it gets pulled toward the magnet.</a:t>
            </a:r>
          </a:p>
          <a:p>
            <a:pPr marL="273718" lvl="0" indent="-273718" defTabSz="416052">
              <a:defRPr sz="1800" b="0">
                <a:solidFill>
                  <a:srgbClr val="000000"/>
                </a:solidFill>
              </a:defRPr>
            </a:pPr>
            <a:r>
              <a:rPr sz="2275" b="1">
                <a:solidFill>
                  <a:srgbClr val="FFFFFF"/>
                </a:solidFill>
                <a:latin typeface="Helvetica"/>
                <a:ea typeface="Helvetica"/>
                <a:cs typeface="Helvetica"/>
                <a:sym typeface="Helvetica"/>
              </a:rPr>
              <a:t>Dyes from tattoos or tattooed eyeliner can cause skin or eye irritation.</a:t>
            </a:r>
          </a:p>
          <a:p>
            <a:pPr marL="273718" lvl="0" indent="-273718" defTabSz="416052">
              <a:defRPr sz="1800" b="0">
                <a:solidFill>
                  <a:srgbClr val="000000"/>
                </a:solidFill>
              </a:defRPr>
            </a:pPr>
            <a:r>
              <a:rPr sz="2275" b="1">
                <a:solidFill>
                  <a:srgbClr val="FFFFFF"/>
                </a:solidFill>
                <a:latin typeface="Helvetica"/>
                <a:ea typeface="Helvetica"/>
                <a:cs typeface="Helvetica"/>
                <a:sym typeface="Helvetica"/>
              </a:rPr>
              <a:t>Medication patches can cause a skin burn.</a:t>
            </a:r>
          </a:p>
          <a:p>
            <a:pPr marL="273718" lvl="0" indent="-273718" defTabSz="416052">
              <a:defRPr sz="1800" b="0">
                <a:solidFill>
                  <a:srgbClr val="000000"/>
                </a:solidFill>
              </a:defRPr>
            </a:pPr>
            <a:r>
              <a:rPr sz="2275" b="1">
                <a:solidFill>
                  <a:srgbClr val="FFFFFF"/>
                </a:solidFill>
                <a:latin typeface="Helvetica"/>
                <a:ea typeface="Helvetica"/>
                <a:cs typeface="Helvetica"/>
                <a:sym typeface="Helvetica"/>
              </a:rPr>
              <a:t>The wire leads used to monitor an electrocardiogram (ECG) trace or respiration during a scan must be placed carefully to avoid causing a skin burn.</a:t>
            </a:r>
          </a:p>
          <a:p>
            <a:pPr marL="273718" lvl="0" indent="-273718" defTabSz="416052">
              <a:defRPr sz="1800" b="0">
                <a:solidFill>
                  <a:srgbClr val="000000"/>
                </a:solidFill>
              </a:defRPr>
            </a:pPr>
            <a:r>
              <a:rPr sz="2275" b="1">
                <a:solidFill>
                  <a:srgbClr val="FFFFFF"/>
                </a:solidFill>
                <a:latin typeface="Helvetica"/>
                <a:ea typeface="Helvetica"/>
                <a:cs typeface="Helvetica"/>
                <a:sym typeface="Helvetica"/>
              </a:rPr>
              <a:t>Prolonged exposure to radio waves during the scan could lead to slight warming of the body.</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 name="Shape 113"/>
          <p:cNvSpPr>
            <a:spLocks noGrp="1"/>
          </p:cNvSpPr>
          <p:nvPr>
            <p:ph type="title"/>
          </p:nvPr>
        </p:nvSpPr>
        <p:spPr>
          <a:xfrm>
            <a:off x="952500" y="-203200"/>
            <a:ext cx="11099800" cy="1609858"/>
          </a:xfrm>
          <a:prstGeom prst="rect">
            <a:avLst/>
          </a:prstGeom>
        </p:spPr>
        <p:txBody>
          <a:bodyPr/>
          <a:lstStyle>
            <a:lvl1pPr>
              <a:defRPr>
                <a:solidFill>
                  <a:srgbClr val="D45954"/>
                </a:solidFill>
              </a:defRPr>
            </a:lvl1pPr>
          </a:lstStyle>
          <a:p>
            <a:pPr lvl="0">
              <a:defRPr sz="1800">
                <a:solidFill>
                  <a:srgbClr val="000000"/>
                </a:solidFill>
              </a:defRPr>
            </a:pPr>
            <a:r>
              <a:rPr sz="8000">
                <a:solidFill>
                  <a:srgbClr val="D45954"/>
                </a:solidFill>
              </a:rPr>
              <a:t>MRI Today </a:t>
            </a:r>
          </a:p>
        </p:txBody>
      </p:sp>
      <p:sp>
        <p:nvSpPr>
          <p:cNvPr id="114" name="Shape 114"/>
          <p:cNvSpPr>
            <a:spLocks noGrp="1"/>
          </p:cNvSpPr>
          <p:nvPr>
            <p:ph type="body" idx="1"/>
          </p:nvPr>
        </p:nvSpPr>
        <p:spPr>
          <a:xfrm>
            <a:off x="393699" y="1523999"/>
            <a:ext cx="11099801" cy="4405579"/>
          </a:xfrm>
          <a:prstGeom prst="rect">
            <a:avLst/>
          </a:prstGeom>
        </p:spPr>
        <p:txBody>
          <a:bodyPr anchor="t"/>
          <a:lstStyle/>
          <a:p>
            <a:pPr marL="0" lvl="0" indent="0">
              <a:lnSpc>
                <a:spcPct val="100000"/>
              </a:lnSpc>
              <a:buSzTx/>
              <a:buNone/>
              <a:defRPr sz="1800" b="0">
                <a:solidFill>
                  <a:srgbClr val="000000"/>
                </a:solidFill>
              </a:defRPr>
            </a:pPr>
            <a:r>
              <a:rPr sz="2400" b="1" u="sng">
                <a:solidFill>
                  <a:srgbClr val="D45954"/>
                </a:solidFill>
                <a:latin typeface="Helvetica"/>
                <a:ea typeface="Helvetica"/>
                <a:cs typeface="Helvetica"/>
                <a:sym typeface="Helvetica"/>
              </a:rPr>
              <a:t>MRI 7 Tesla </a:t>
            </a:r>
          </a:p>
          <a:p>
            <a:pPr marL="0" lvl="0" indent="0">
              <a:lnSpc>
                <a:spcPct val="100000"/>
              </a:lnSpc>
              <a:buSzTx/>
              <a:buNone/>
              <a:defRPr sz="1800" b="0">
                <a:solidFill>
                  <a:srgbClr val="000000"/>
                </a:solidFill>
              </a:defRPr>
            </a:pPr>
            <a:r>
              <a:rPr sz="2400" b="1">
                <a:solidFill>
                  <a:srgbClr val="FFFFFF"/>
                </a:solidFill>
                <a:latin typeface="Helvetica"/>
                <a:ea typeface="Helvetica"/>
                <a:cs typeface="Helvetica"/>
                <a:sym typeface="Helvetica"/>
              </a:rPr>
              <a:t>The scanner will produce high-resolution images of microscopic structures within the human body and brain, allowing researchers to measure subtle changes in the size, function, and metabolism of specific brain structures associated with disease. For example, the scanner will let researchers measure tiny fluctuations in blood flow and metabolic processes that signal differences in brain activity. UI researchers will use the 7T scanner to investigate how the brain processes sound information; look at subtle abnormalities in white matter caused by brain disease and trauma; and detect age-related brain changes that affect decision-making.</a:t>
            </a:r>
          </a:p>
        </p:txBody>
      </p:sp>
      <p:pic>
        <p:nvPicPr>
          <p:cNvPr id="115" name="MRI future.jpg"/>
          <p:cNvPicPr/>
          <p:nvPr/>
        </p:nvPicPr>
        <p:blipFill>
          <a:blip r:embed="rId2">
            <a:extLst/>
          </a:blip>
          <a:stretch>
            <a:fillRect/>
          </a:stretch>
        </p:blipFill>
        <p:spPr>
          <a:xfrm>
            <a:off x="5798674" y="5398293"/>
            <a:ext cx="6257198" cy="4163882"/>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 name="Shape 117"/>
          <p:cNvSpPr>
            <a:spLocks noGrp="1"/>
          </p:cNvSpPr>
          <p:nvPr>
            <p:ph type="title"/>
          </p:nvPr>
        </p:nvSpPr>
        <p:spPr>
          <a:prstGeom prst="rect">
            <a:avLst/>
          </a:prstGeom>
        </p:spPr>
        <p:txBody>
          <a:bodyPr/>
          <a:lstStyle>
            <a:lvl1pPr>
              <a:defRPr sz="7400">
                <a:solidFill>
                  <a:srgbClr val="D45954"/>
                </a:solidFill>
              </a:defRPr>
            </a:lvl1pPr>
          </a:lstStyle>
          <a:p>
            <a:pPr lvl="0">
              <a:defRPr sz="1800">
                <a:solidFill>
                  <a:srgbClr val="000000"/>
                </a:solidFill>
              </a:defRPr>
            </a:pPr>
            <a:r>
              <a:rPr sz="7400">
                <a:solidFill>
                  <a:srgbClr val="D45954"/>
                </a:solidFill>
              </a:rPr>
              <a:t>MRI Today</a:t>
            </a:r>
          </a:p>
        </p:txBody>
      </p:sp>
      <p:sp>
        <p:nvSpPr>
          <p:cNvPr id="118" name="Shape 118"/>
          <p:cNvSpPr>
            <a:spLocks noGrp="1"/>
          </p:cNvSpPr>
          <p:nvPr>
            <p:ph type="body" idx="1"/>
          </p:nvPr>
        </p:nvSpPr>
        <p:spPr>
          <a:xfrm>
            <a:off x="546099" y="2597150"/>
            <a:ext cx="11099801" cy="6286501"/>
          </a:xfrm>
          <a:prstGeom prst="rect">
            <a:avLst/>
          </a:prstGeom>
        </p:spPr>
        <p:txBody>
          <a:bodyPr anchor="t"/>
          <a:lstStyle/>
          <a:p>
            <a:pPr lvl="0">
              <a:defRPr sz="1800" b="0">
                <a:solidFill>
                  <a:srgbClr val="000000"/>
                </a:solidFill>
              </a:defRPr>
            </a:pPr>
            <a:r>
              <a:rPr sz="4000" b="1">
                <a:solidFill>
                  <a:srgbClr val="FFFFFF"/>
                </a:solidFill>
              </a:rPr>
              <a:t>prostate cancer.</a:t>
            </a:r>
          </a:p>
          <a:p>
            <a:pPr marL="0" lvl="0" indent="0">
              <a:lnSpc>
                <a:spcPct val="100000"/>
              </a:lnSpc>
              <a:buSzTx/>
              <a:buNone/>
              <a:defRPr sz="1800" b="0">
                <a:solidFill>
                  <a:srgbClr val="000000"/>
                </a:solidFill>
              </a:defRPr>
            </a:pPr>
            <a:r>
              <a:rPr sz="2300" b="1">
                <a:solidFill>
                  <a:srgbClr val="FFFFFF"/>
                </a:solidFill>
                <a:latin typeface="Helvetica"/>
                <a:ea typeface="Helvetica"/>
                <a:cs typeface="Helvetica"/>
                <a:sym typeface="Helvetica"/>
              </a:rPr>
              <a:t>The development of modern multiparametric-high-field-magnetic-imaging (mMRI) offers new possibilities and approaches in detection, localization and staging of prostate cancer due to its high resolution and soft-tissue contrast. mMRI can provide information about the morphological, metabolic and cellular changes and characterize tissue- and tumour - vascularity and correlate it with tumour aggressiveness. This helps to locate and stage a possible tumour and to guide targeted-biopsies towards disease-suspicious areas. Internationally published data support the rapidly growing use of multiparametric MRI, as being the most sensitive and specific imaging tool for prostate cancer patients.</a:t>
            </a:r>
          </a:p>
        </p:txBody>
      </p:sp>
      <p:pic>
        <p:nvPicPr>
          <p:cNvPr id="119" name="pasted-image.tif"/>
          <p:cNvPicPr/>
          <p:nvPr/>
        </p:nvPicPr>
        <p:blipFill>
          <a:blip r:embed="rId2">
            <a:extLst/>
          </a:blip>
          <a:stretch>
            <a:fillRect/>
          </a:stretch>
        </p:blipFill>
        <p:spPr>
          <a:xfrm>
            <a:off x="7130123" y="6903915"/>
            <a:ext cx="3521672" cy="2570672"/>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 name="Shape 121"/>
          <p:cNvSpPr>
            <a:spLocks noGrp="1"/>
          </p:cNvSpPr>
          <p:nvPr>
            <p:ph type="title"/>
          </p:nvPr>
        </p:nvSpPr>
        <p:spPr>
          <a:xfrm>
            <a:off x="952500" y="368300"/>
            <a:ext cx="11099800" cy="2120900"/>
          </a:xfrm>
          <a:prstGeom prst="rect">
            <a:avLst/>
          </a:prstGeom>
        </p:spPr>
        <p:txBody>
          <a:bodyPr/>
          <a:lstStyle>
            <a:lvl1pPr>
              <a:defRPr>
                <a:solidFill>
                  <a:srgbClr val="D45954"/>
                </a:solidFill>
              </a:defRPr>
            </a:lvl1pPr>
          </a:lstStyle>
          <a:p>
            <a:pPr lvl="0">
              <a:defRPr sz="1800">
                <a:solidFill>
                  <a:srgbClr val="000000"/>
                </a:solidFill>
              </a:defRPr>
            </a:pPr>
            <a:r>
              <a:rPr sz="8000">
                <a:solidFill>
                  <a:srgbClr val="D45954"/>
                </a:solidFill>
              </a:rPr>
              <a:t>Resource</a:t>
            </a:r>
          </a:p>
        </p:txBody>
      </p:sp>
      <p:sp>
        <p:nvSpPr>
          <p:cNvPr id="122" name="Shape 122"/>
          <p:cNvSpPr>
            <a:spLocks noGrp="1"/>
          </p:cNvSpPr>
          <p:nvPr>
            <p:ph type="body" idx="1"/>
          </p:nvPr>
        </p:nvSpPr>
        <p:spPr>
          <a:prstGeom prst="rect">
            <a:avLst/>
          </a:prstGeom>
        </p:spPr>
        <p:txBody>
          <a:bodyPr anchor="t"/>
          <a:lstStyle/>
          <a:p>
            <a:pPr marL="356134" lvl="0" indent="-356134" defTabSz="338327">
              <a:defRPr sz="1800" b="0">
                <a:solidFill>
                  <a:srgbClr val="000000"/>
                </a:solidFill>
              </a:defRPr>
            </a:pPr>
            <a:r>
              <a:rPr sz="2960" b="1" u="sng">
                <a:solidFill>
                  <a:srgbClr val="FFFFFF"/>
                </a:solidFill>
                <a:hlinkClick r:id="rId2"/>
              </a:rPr>
              <a:t>http://www.simplyphysics.com/page2_4.html</a:t>
            </a:r>
            <a:endParaRPr sz="2960" b="1">
              <a:solidFill>
                <a:srgbClr val="FFFFFF"/>
              </a:solidFill>
            </a:endParaRPr>
          </a:p>
          <a:p>
            <a:pPr marL="356134" lvl="0" indent="-356134" defTabSz="338327">
              <a:defRPr sz="1800" b="0">
                <a:solidFill>
                  <a:srgbClr val="000000"/>
                </a:solidFill>
              </a:defRPr>
            </a:pPr>
            <a:r>
              <a:rPr sz="2960" b="1" u="sng">
                <a:solidFill>
                  <a:srgbClr val="FFFFFF"/>
                </a:solidFill>
                <a:hlinkClick r:id="rId3"/>
              </a:rPr>
              <a:t>http://www.fda.gov/Radiation-EmittingProducts/RadiationEmittingProductsandProcedures/MedicalImaging/ucm200086.htm#rb</a:t>
            </a:r>
            <a:endParaRPr sz="2960" b="1">
              <a:solidFill>
                <a:srgbClr val="FFFFFF"/>
              </a:solidFill>
            </a:endParaRPr>
          </a:p>
          <a:p>
            <a:pPr marL="311617" lvl="0" indent="-311617" defTabSz="338327">
              <a:defRPr sz="1800" b="0">
                <a:solidFill>
                  <a:srgbClr val="000000"/>
                </a:solidFill>
              </a:defRPr>
            </a:pPr>
            <a:r>
              <a:rPr sz="2590" b="1" u="sng">
                <a:solidFill>
                  <a:srgbClr val="FFFFFF"/>
                </a:solidFill>
              </a:rPr>
              <a:t>http://www.diffen.com/difference/CT_Scan_vs_MRI </a:t>
            </a:r>
          </a:p>
          <a:p>
            <a:pPr marL="311617" lvl="0" indent="-311617" defTabSz="338327">
              <a:defRPr sz="1800" b="0">
                <a:solidFill>
                  <a:srgbClr val="000000"/>
                </a:solidFill>
              </a:defRPr>
            </a:pPr>
            <a:r>
              <a:rPr sz="2590" b="1" u="sng">
                <a:solidFill>
                  <a:srgbClr val="FFFFFF"/>
                </a:solidFill>
                <a:hlinkClick r:id="rId4"/>
              </a:rPr>
              <a:t>http://www.medicinenet.com/mri_scan/article.htm#what_is_an_mri_scan</a:t>
            </a:r>
            <a:endParaRPr sz="2590" b="1" u="sng">
              <a:solidFill>
                <a:srgbClr val="FFFFFF"/>
              </a:solidFill>
            </a:endParaRPr>
          </a:p>
          <a:p>
            <a:pPr marL="311617" lvl="0" indent="-311617" defTabSz="338327">
              <a:defRPr sz="1800" b="0">
                <a:solidFill>
                  <a:srgbClr val="000000"/>
                </a:solidFill>
              </a:defRPr>
            </a:pPr>
            <a:r>
              <a:rPr sz="2590" b="1" u="sng">
                <a:solidFill>
                  <a:srgbClr val="FFFFFF"/>
                </a:solidFill>
              </a:rPr>
              <a:t>http://www.miriamhospital.org/centers-and-services/diagnostic-imaging/magnetic-resonance-imaging-mri/types-of-mri-exams.html</a:t>
            </a:r>
          </a:p>
          <a:p>
            <a:pPr marL="97937" lvl="0" indent="-97937" defTabSz="338327">
              <a:defRPr sz="1800" b="0">
                <a:solidFill>
                  <a:srgbClr val="000000"/>
                </a:solidFill>
              </a:defRPr>
            </a:pPr>
            <a:endParaRPr sz="814" b="1">
              <a:latin typeface="Helvetica"/>
              <a:ea typeface="Helvetica"/>
              <a:cs typeface="Helvetica"/>
              <a:sym typeface="Helvetica"/>
            </a:endParaRPr>
          </a:p>
          <a:p>
            <a:pPr marL="97937" lvl="0" indent="-97937" defTabSz="338327">
              <a:defRPr sz="1800" b="0">
                <a:solidFill>
                  <a:srgbClr val="000000"/>
                </a:solidFill>
              </a:defRPr>
            </a:pPr>
            <a:endParaRPr sz="814" b="1">
              <a:latin typeface="Helvetica"/>
              <a:ea typeface="Helvetica"/>
              <a:cs typeface="Helvetica"/>
              <a:sym typeface="Helvetica"/>
            </a:endParaRPr>
          </a:p>
          <a:p>
            <a:pPr marL="97937" lvl="0" indent="-97937" defTabSz="338327">
              <a:defRPr sz="1800" b="0">
                <a:solidFill>
                  <a:srgbClr val="000000"/>
                </a:solidFill>
              </a:defRPr>
            </a:pPr>
            <a:endParaRPr sz="814" b="1">
              <a:latin typeface="Helvetica"/>
              <a:ea typeface="Helvetica"/>
              <a:cs typeface="Helvetica"/>
              <a:sym typeface="Helvetica"/>
            </a:endParaRPr>
          </a:p>
          <a:p>
            <a:pPr marL="97937" lvl="0" indent="-97937" defTabSz="338327">
              <a:defRPr sz="1800" b="0">
                <a:solidFill>
                  <a:srgbClr val="000000"/>
                </a:solidFill>
              </a:defRPr>
            </a:pPr>
            <a:endParaRPr sz="814" b="1">
              <a:solidFill>
                <a:srgbClr val="FFFFFF"/>
              </a:solidFill>
              <a:latin typeface="Helvetica"/>
              <a:ea typeface="Helvetica"/>
              <a:cs typeface="Helvetica"/>
              <a:sym typeface="Helvetica"/>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Outline</a:t>
            </a:r>
          </a:p>
        </p:txBody>
      </p:sp>
      <p:sp>
        <p:nvSpPr>
          <p:cNvPr id="125" name="Shape 125"/>
          <p:cNvSpPr>
            <a:spLocks noGrp="1"/>
          </p:cNvSpPr>
          <p:nvPr>
            <p:ph type="body" idx="1"/>
          </p:nvPr>
        </p:nvSpPr>
        <p:spPr>
          <a:xfrm>
            <a:off x="952500" y="2578100"/>
            <a:ext cx="11099800" cy="6286500"/>
          </a:xfrm>
          <a:prstGeom prst="rect">
            <a:avLst/>
          </a:prstGeom>
        </p:spPr>
        <p:txBody>
          <a:bodyPr/>
          <a:lstStyle/>
          <a:p>
            <a:pPr marL="423511" lvl="0" indent="-423511" defTabSz="402336">
              <a:defRPr sz="1800" b="0">
                <a:solidFill>
                  <a:srgbClr val="000000"/>
                </a:solidFill>
              </a:defRPr>
            </a:pPr>
            <a:r>
              <a:rPr sz="3520" b="1">
                <a:solidFill>
                  <a:srgbClr val="FFFFFF"/>
                </a:solidFill>
              </a:rPr>
              <a:t>Definition of MRI</a:t>
            </a:r>
          </a:p>
          <a:p>
            <a:pPr marL="423511" lvl="0" indent="-423511" defTabSz="402336">
              <a:defRPr sz="1800" b="0">
                <a:solidFill>
                  <a:srgbClr val="000000"/>
                </a:solidFill>
              </a:defRPr>
            </a:pPr>
            <a:r>
              <a:rPr sz="3520" b="1">
                <a:solidFill>
                  <a:srgbClr val="FFFFFF"/>
                </a:solidFill>
              </a:rPr>
              <a:t>History</a:t>
            </a:r>
          </a:p>
          <a:p>
            <a:pPr marL="423511" lvl="0" indent="-423511" defTabSz="402336">
              <a:defRPr sz="1800" b="0">
                <a:solidFill>
                  <a:srgbClr val="000000"/>
                </a:solidFill>
              </a:defRPr>
            </a:pPr>
            <a:r>
              <a:rPr sz="3520" b="1">
                <a:solidFill>
                  <a:srgbClr val="FFFFFF"/>
                </a:solidFill>
              </a:rPr>
              <a:t>Application  </a:t>
            </a:r>
          </a:p>
          <a:p>
            <a:pPr marL="423511" lvl="0" indent="-423511" defTabSz="402336">
              <a:defRPr sz="1800" b="0">
                <a:solidFill>
                  <a:srgbClr val="000000"/>
                </a:solidFill>
              </a:defRPr>
            </a:pPr>
            <a:r>
              <a:rPr sz="3520" b="1">
                <a:solidFill>
                  <a:srgbClr val="FFFFFF"/>
                </a:solidFill>
              </a:rPr>
              <a:t>The deference between MRI  &amp; CT-Scan</a:t>
            </a:r>
          </a:p>
          <a:p>
            <a:pPr marL="423511" lvl="0" indent="-423511" defTabSz="402336">
              <a:defRPr sz="1800" b="0">
                <a:solidFill>
                  <a:srgbClr val="000000"/>
                </a:solidFill>
              </a:defRPr>
            </a:pPr>
            <a:r>
              <a:rPr sz="3520" b="1">
                <a:solidFill>
                  <a:srgbClr val="FFFFFF"/>
                </a:solidFill>
              </a:rPr>
              <a:t>How does MRI work </a:t>
            </a:r>
          </a:p>
          <a:p>
            <a:pPr marL="423511" lvl="0" indent="-423511" defTabSz="402336">
              <a:defRPr sz="1800" b="0">
                <a:solidFill>
                  <a:srgbClr val="000000"/>
                </a:solidFill>
              </a:defRPr>
            </a:pPr>
            <a:r>
              <a:rPr sz="3520" b="1">
                <a:solidFill>
                  <a:srgbClr val="FFFFFF"/>
                </a:solidFill>
              </a:rPr>
              <a:t>Kind of MRI</a:t>
            </a:r>
          </a:p>
          <a:p>
            <a:pPr marL="455274" lvl="0" indent="-455274" defTabSz="402336">
              <a:defRPr sz="1800" b="0">
                <a:solidFill>
                  <a:srgbClr val="000000"/>
                </a:solidFill>
              </a:defRPr>
            </a:pPr>
            <a:r>
              <a:rPr sz="3784" b="1">
                <a:solidFill>
                  <a:srgbClr val="FFFFFF"/>
                </a:solidFill>
              </a:rPr>
              <a:t>RISKS</a:t>
            </a:r>
          </a:p>
          <a:p>
            <a:pPr marL="423511" lvl="0" indent="-423511" defTabSz="402336">
              <a:defRPr sz="1800" b="0">
                <a:solidFill>
                  <a:srgbClr val="000000"/>
                </a:solidFill>
              </a:defRPr>
            </a:pPr>
            <a:r>
              <a:rPr sz="3520" b="1">
                <a:solidFill>
                  <a:srgbClr val="FFFFFF"/>
                </a:solidFill>
              </a:rPr>
              <a:t>MRI Today</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 name="Shape 38"/>
          <p:cNvSpPr>
            <a:spLocks noGrp="1"/>
          </p:cNvSpPr>
          <p:nvPr>
            <p:ph type="title"/>
          </p:nvPr>
        </p:nvSpPr>
        <p:spPr>
          <a:xfrm>
            <a:off x="952500" y="592832"/>
            <a:ext cx="11099800" cy="1760736"/>
          </a:xfrm>
          <a:prstGeom prst="rect">
            <a:avLst/>
          </a:prstGeom>
        </p:spPr>
        <p:txBody>
          <a:bodyPr/>
          <a:lstStyle>
            <a:lvl1pPr defTabSz="457200">
              <a:spcBef>
                <a:spcPts val="1200"/>
              </a:spcBef>
              <a:defRPr sz="4500" b="1">
                <a:latin typeface="Helvetica"/>
                <a:ea typeface="Helvetica"/>
                <a:cs typeface="Helvetica"/>
                <a:sym typeface="Helvetica"/>
              </a:defRPr>
            </a:lvl1pPr>
          </a:lstStyle>
          <a:p>
            <a:pPr lvl="0">
              <a:defRPr sz="1800" b="0">
                <a:solidFill>
                  <a:srgbClr val="000000"/>
                </a:solidFill>
              </a:defRPr>
            </a:pPr>
            <a:r>
              <a:rPr sz="4500" b="1">
                <a:solidFill>
                  <a:srgbClr val="FFFFFF"/>
                </a:solidFill>
              </a:rPr>
              <a:t>History of MRI </a:t>
            </a:r>
            <a:endParaRPr sz="4500" b="1">
              <a:solidFill>
                <a:srgbClr val="FFFFFF"/>
              </a:solidFill>
              <a:latin typeface="Times"/>
              <a:ea typeface="Times"/>
              <a:cs typeface="Times"/>
              <a:sym typeface="Times"/>
            </a:endParaRPr>
          </a:p>
        </p:txBody>
      </p:sp>
      <p:sp>
        <p:nvSpPr>
          <p:cNvPr id="39" name="Shape 39"/>
          <p:cNvSpPr>
            <a:spLocks noGrp="1"/>
          </p:cNvSpPr>
          <p:nvPr>
            <p:ph type="body" idx="1"/>
          </p:nvPr>
        </p:nvSpPr>
        <p:spPr>
          <a:xfrm>
            <a:off x="184199" y="2197100"/>
            <a:ext cx="11791901" cy="6286500"/>
          </a:xfrm>
          <a:prstGeom prst="rect">
            <a:avLst/>
          </a:prstGeom>
        </p:spPr>
        <p:txBody>
          <a:bodyPr/>
          <a:lstStyle/>
          <a:p>
            <a:pPr marL="0" lvl="0" indent="0">
              <a:lnSpc>
                <a:spcPct val="120000"/>
              </a:lnSpc>
              <a:spcBef>
                <a:spcPts val="1200"/>
              </a:spcBef>
              <a:buSzTx/>
              <a:buNone/>
              <a:defRPr sz="1800" b="0">
                <a:solidFill>
                  <a:srgbClr val="000000"/>
                </a:solidFill>
              </a:defRPr>
            </a:pPr>
            <a:r>
              <a:rPr sz="2500" b="1">
                <a:solidFill>
                  <a:srgbClr val="FFFFFF"/>
                </a:solidFill>
                <a:latin typeface="Times New Roman"/>
                <a:ea typeface="Times New Roman"/>
                <a:cs typeface="Times New Roman"/>
                <a:sym typeface="Times New Roman"/>
              </a:rPr>
              <a:t>*Nikola Tesla discovered the Rotating Magnetic Field in 1882 in Budapest, Hungary. This was a fundamental discovery in physics. </a:t>
            </a:r>
          </a:p>
          <a:p>
            <a:pPr marL="0" lvl="0" indent="0">
              <a:lnSpc>
                <a:spcPct val="120000"/>
              </a:lnSpc>
              <a:spcBef>
                <a:spcPts val="1200"/>
              </a:spcBef>
              <a:buSzTx/>
              <a:buNone/>
              <a:defRPr sz="1800" b="0">
                <a:solidFill>
                  <a:srgbClr val="000000"/>
                </a:solidFill>
              </a:defRPr>
            </a:pPr>
            <a:r>
              <a:rPr sz="2500" b="1">
                <a:solidFill>
                  <a:srgbClr val="FFFFFF"/>
                </a:solidFill>
                <a:latin typeface="Times New Roman"/>
                <a:ea typeface="Times New Roman"/>
                <a:cs typeface="Times New Roman"/>
                <a:sym typeface="Times New Roman"/>
              </a:rPr>
              <a:t>All MRI machines are calibrated in "Tesla Units". The strength of a magnetic field is measured in Tesla or Gauss Units. The stronger the magnetic field, the stronger the amount of radio signals which can be elicited from the body's atoms and therefore the higher the quality of MRI images. </a:t>
            </a:r>
          </a:p>
          <a:p>
            <a:pPr marL="0" lvl="0" indent="0">
              <a:lnSpc>
                <a:spcPct val="120000"/>
              </a:lnSpc>
              <a:spcBef>
                <a:spcPts val="1200"/>
              </a:spcBef>
              <a:buSzTx/>
              <a:buNone/>
              <a:defRPr sz="1800" b="0">
                <a:solidFill>
                  <a:srgbClr val="000000"/>
                </a:solidFill>
              </a:defRPr>
            </a:pPr>
            <a:r>
              <a:rPr sz="2500" b="1">
                <a:solidFill>
                  <a:srgbClr val="FFFFFF"/>
                </a:solidFill>
                <a:latin typeface="Times New Roman"/>
                <a:ea typeface="Times New Roman"/>
                <a:cs typeface="Times New Roman"/>
                <a:sym typeface="Times New Roman"/>
              </a:rPr>
              <a:t>1 Tesla = 10,000 Gauss Low-Field MRI= Under .2 Tesla (2,000 Gauss) </a:t>
            </a:r>
          </a:p>
          <a:p>
            <a:pPr marL="0" lvl="0" indent="0">
              <a:lnSpc>
                <a:spcPct val="120000"/>
              </a:lnSpc>
              <a:spcBef>
                <a:spcPts val="1200"/>
              </a:spcBef>
              <a:buSzTx/>
              <a:buNone/>
              <a:defRPr sz="1800" b="0">
                <a:solidFill>
                  <a:srgbClr val="000000"/>
                </a:solidFill>
              </a:defRPr>
            </a:pPr>
            <a:r>
              <a:rPr sz="2500" b="1">
                <a:solidFill>
                  <a:srgbClr val="FFFFFF"/>
                </a:solidFill>
                <a:latin typeface="Times New Roman"/>
                <a:ea typeface="Times New Roman"/>
                <a:cs typeface="Times New Roman"/>
                <a:sym typeface="Times New Roman"/>
              </a:rPr>
              <a:t>Mid-Field MRI= .2 to 0.6 Tesla (2,000 Gauss to 6,000 Gauss) High-Field MRI= 1.0 to 1.5 Tesla (10,000 Gauss to 15,000 Gauss)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 name="Shape 41"/>
          <p:cNvSpPr>
            <a:spLocks noGrp="1"/>
          </p:cNvSpPr>
          <p:nvPr>
            <p:ph type="title"/>
          </p:nvPr>
        </p:nvSpPr>
        <p:spPr>
          <a:prstGeom prst="rect">
            <a:avLst/>
          </a:prstGeom>
        </p:spPr>
        <p:txBody>
          <a:bodyPr/>
          <a:lstStyle>
            <a:lvl1pPr defTabSz="457200">
              <a:spcBef>
                <a:spcPts val="1200"/>
              </a:spcBef>
              <a:defRPr sz="4500" b="1">
                <a:latin typeface="Helvetica"/>
                <a:ea typeface="Helvetica"/>
                <a:cs typeface="Helvetica"/>
                <a:sym typeface="Helvetica"/>
              </a:defRPr>
            </a:lvl1pPr>
          </a:lstStyle>
          <a:p>
            <a:pPr lvl="0">
              <a:defRPr sz="1800" b="0">
                <a:solidFill>
                  <a:srgbClr val="000000"/>
                </a:solidFill>
              </a:defRPr>
            </a:pPr>
            <a:r>
              <a:rPr sz="4500" b="1">
                <a:solidFill>
                  <a:srgbClr val="FFFFFF"/>
                </a:solidFill>
              </a:rPr>
              <a:t>History of MRI </a:t>
            </a:r>
            <a:endParaRPr sz="4500" b="1">
              <a:solidFill>
                <a:srgbClr val="FFFFFF"/>
              </a:solidFill>
              <a:latin typeface="Times"/>
              <a:ea typeface="Times"/>
              <a:cs typeface="Times"/>
              <a:sym typeface="Times"/>
            </a:endParaRPr>
          </a:p>
        </p:txBody>
      </p:sp>
      <p:sp>
        <p:nvSpPr>
          <p:cNvPr id="42" name="Shape 42"/>
          <p:cNvSpPr>
            <a:spLocks noGrp="1"/>
          </p:cNvSpPr>
          <p:nvPr>
            <p:ph type="body" idx="1"/>
          </p:nvPr>
        </p:nvSpPr>
        <p:spPr>
          <a:xfrm>
            <a:off x="576568" y="2590800"/>
            <a:ext cx="11851664" cy="6286500"/>
          </a:xfrm>
          <a:prstGeom prst="rect">
            <a:avLst/>
          </a:prstGeom>
        </p:spPr>
        <p:txBody>
          <a:bodyPr/>
          <a:lstStyle/>
          <a:p>
            <a:pPr marL="0" lvl="0" indent="0" defTabSz="347472">
              <a:lnSpc>
                <a:spcPct val="120000"/>
              </a:lnSpc>
              <a:spcBef>
                <a:spcPts val="900"/>
              </a:spcBef>
              <a:buSzTx/>
              <a:buNone/>
              <a:defRPr sz="1800" b="0">
                <a:solidFill>
                  <a:srgbClr val="000000"/>
                </a:solidFill>
              </a:defRPr>
            </a:pPr>
            <a:r>
              <a:rPr sz="2280" b="1">
                <a:solidFill>
                  <a:srgbClr val="FFFFFF"/>
                </a:solidFill>
                <a:latin typeface="Times New Roman"/>
                <a:ea typeface="Times New Roman"/>
                <a:cs typeface="Times New Roman"/>
                <a:sym typeface="Times New Roman"/>
              </a:rPr>
              <a:t>In 1937, Columbia University Professor Isidor I. Rabi working in the Pupin Physic Laboratory in Columbia University, New York City, observed the quantum phenomenon dubbed nuclear magnetic resonance (NMR). He recognized that the atomic nuclei show their presence by absorbing or emitting radio waves when exposed to a sufficiently strong magnetic field. </a:t>
            </a:r>
          </a:p>
          <a:p>
            <a:pPr marL="0" lvl="0" indent="0" defTabSz="347472">
              <a:lnSpc>
                <a:spcPct val="120000"/>
              </a:lnSpc>
              <a:spcBef>
                <a:spcPts val="900"/>
              </a:spcBef>
              <a:buSzTx/>
              <a:buNone/>
              <a:defRPr sz="1800" b="0">
                <a:solidFill>
                  <a:srgbClr val="000000"/>
                </a:solidFill>
              </a:defRPr>
            </a:pPr>
            <a:r>
              <a:rPr sz="2280" b="1">
                <a:solidFill>
                  <a:srgbClr val="FFFFFF"/>
                </a:solidFill>
                <a:latin typeface="Times New Roman"/>
                <a:ea typeface="Times New Roman"/>
                <a:cs typeface="Times New Roman"/>
                <a:sym typeface="Times New Roman"/>
              </a:rPr>
              <a:t>The method is based on measuring the spin of the protons in the atom’s core, a phenomenon known as nuclear magnetic moments </a:t>
            </a:r>
          </a:p>
          <a:p>
            <a:pPr marL="0" lvl="0" indent="0" defTabSz="347472">
              <a:lnSpc>
                <a:spcPct val="120000"/>
              </a:lnSpc>
              <a:spcBef>
                <a:spcPts val="900"/>
              </a:spcBef>
              <a:buSzTx/>
              <a:buNone/>
              <a:defRPr sz="1800" b="0">
                <a:solidFill>
                  <a:srgbClr val="000000"/>
                </a:solidFill>
              </a:defRPr>
            </a:pPr>
            <a:r>
              <a:rPr sz="2280" b="1">
                <a:solidFill>
                  <a:srgbClr val="FFFFFF"/>
                </a:solidFill>
                <a:latin typeface="Times New Roman"/>
                <a:ea typeface="Times New Roman"/>
                <a:cs typeface="Times New Roman"/>
                <a:sym typeface="Times New Roman"/>
              </a:rPr>
              <a:t>theProfessor Isidor I. Rabi received the Nobel Prize for his work. He is one of 28 Nobel Laureates from the Pupin Physics Laboratory in New York City. </a:t>
            </a:r>
          </a:p>
          <a:p>
            <a:pPr marL="0" lvl="0" indent="0" defTabSz="347472">
              <a:lnSpc>
                <a:spcPct val="120000"/>
              </a:lnSpc>
              <a:spcBef>
                <a:spcPts val="900"/>
              </a:spcBef>
              <a:buSzTx/>
              <a:buNone/>
              <a:defRPr sz="1800" b="0">
                <a:solidFill>
                  <a:srgbClr val="000000"/>
                </a:solidFill>
              </a:defRPr>
            </a:pPr>
            <a:r>
              <a:rPr sz="2280" b="1">
                <a:solidFill>
                  <a:srgbClr val="FFFFFF"/>
                </a:solidFill>
                <a:latin typeface="Times New Roman"/>
                <a:ea typeface="Times New Roman"/>
                <a:cs typeface="Times New Roman"/>
                <a:sym typeface="Times New Roman"/>
              </a:rPr>
              <a:t>Raymond Damadian, a physician and experimenter working at Brooklyn's Downstate Medical Center discovered that hydrogen signal in cancerous tissue is different from that of healthy tissue because tumors contain more water. More water means more hydrogen atoms. When the MRI machine was switched off, the bath of radio waves from cancerous tissue will linger longer then those from the healthy tissue.Less than two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 name="Shape 44"/>
          <p:cNvSpPr>
            <a:spLocks noGrp="1"/>
          </p:cNvSpPr>
          <p:nvPr>
            <p:ph type="title"/>
          </p:nvPr>
        </p:nvSpPr>
        <p:spPr>
          <a:xfrm>
            <a:off x="952500" y="406400"/>
            <a:ext cx="11099800" cy="1394182"/>
          </a:xfrm>
          <a:prstGeom prst="rect">
            <a:avLst/>
          </a:prstGeom>
        </p:spPr>
        <p:txBody>
          <a:bodyPr/>
          <a:lstStyle>
            <a:lvl1pPr defTabSz="457200">
              <a:lnSpc>
                <a:spcPct val="150000"/>
              </a:lnSpc>
              <a:defRPr sz="4700">
                <a:solidFill>
                  <a:srgbClr val="971817"/>
                </a:solidFill>
                <a:latin typeface="Krungthep"/>
                <a:ea typeface="Krungthep"/>
                <a:cs typeface="Krungthep"/>
                <a:sym typeface="Krungthep"/>
              </a:defRPr>
            </a:lvl1pPr>
          </a:lstStyle>
          <a:p>
            <a:pPr lvl="0">
              <a:defRPr sz="1800">
                <a:solidFill>
                  <a:srgbClr val="000000"/>
                </a:solidFill>
              </a:defRPr>
            </a:pPr>
            <a:r>
              <a:rPr sz="4700">
                <a:solidFill>
                  <a:srgbClr val="971817"/>
                </a:solidFill>
              </a:rPr>
              <a:t>Application </a:t>
            </a:r>
          </a:p>
        </p:txBody>
      </p:sp>
      <p:sp>
        <p:nvSpPr>
          <p:cNvPr id="45" name="Shape 45"/>
          <p:cNvSpPr>
            <a:spLocks noGrp="1"/>
          </p:cNvSpPr>
          <p:nvPr>
            <p:ph type="body" idx="1"/>
          </p:nvPr>
        </p:nvSpPr>
        <p:spPr>
          <a:xfrm>
            <a:off x="492131" y="2037932"/>
            <a:ext cx="12020537" cy="7196351"/>
          </a:xfrm>
          <a:prstGeom prst="rect">
            <a:avLst/>
          </a:prstGeom>
        </p:spPr>
        <p:txBody>
          <a:bodyPr/>
          <a:lstStyle/>
          <a:p>
            <a:pPr marL="0" lvl="0" indent="0" defTabSz="246888">
              <a:buSzTx/>
              <a:buNone/>
              <a:defRPr sz="1800" b="0">
                <a:solidFill>
                  <a:srgbClr val="000000"/>
                </a:solidFill>
              </a:defRPr>
            </a:pPr>
            <a:r>
              <a:rPr sz="2160" b="1">
                <a:solidFill>
                  <a:srgbClr val="FFFFFF"/>
                </a:solidFill>
                <a:latin typeface="Times New Roman"/>
                <a:ea typeface="Times New Roman"/>
                <a:cs typeface="Times New Roman"/>
                <a:sym typeface="Times New Roman"/>
              </a:rPr>
              <a:t>An MRI scan can be used as an extremely accurate method of disease detection throughout the body and is most often used after the other testing fails to provide sufficient information to confirm a patient's diagnosis. In the head, trauma to the brain can be seen as bleeding or swelling. Other abnormalities often found include brain aneurysms, stroke, tumors of the brain, as well as tumors or inflammation of the spine.</a:t>
            </a:r>
          </a:p>
          <a:p>
            <a:pPr marL="0" lvl="0" indent="0" defTabSz="246888">
              <a:buSzTx/>
              <a:buNone/>
              <a:defRPr sz="1800" b="0">
                <a:solidFill>
                  <a:srgbClr val="000000"/>
                </a:solidFill>
              </a:defRPr>
            </a:pPr>
            <a:endParaRPr sz="2160" b="1">
              <a:solidFill>
                <a:srgbClr val="FFFFFF"/>
              </a:solidFill>
              <a:latin typeface="Times New Roman"/>
              <a:ea typeface="Times New Roman"/>
              <a:cs typeface="Times New Roman"/>
              <a:sym typeface="Times New Roman"/>
            </a:endParaRPr>
          </a:p>
          <a:p>
            <a:pPr marL="0" lvl="0" indent="0" defTabSz="246888">
              <a:buSzTx/>
              <a:buNone/>
              <a:defRPr sz="1800" b="0">
                <a:solidFill>
                  <a:srgbClr val="000000"/>
                </a:solidFill>
              </a:defRPr>
            </a:pPr>
            <a:r>
              <a:rPr sz="2160" b="1">
                <a:solidFill>
                  <a:srgbClr val="FFFFFF"/>
                </a:solidFill>
                <a:latin typeface="Times New Roman"/>
                <a:ea typeface="Times New Roman"/>
                <a:cs typeface="Times New Roman"/>
                <a:sym typeface="Times New Roman"/>
              </a:rPr>
              <a:t>Neurosurgeons use an MRI scan not only in defining brain anatomy but in evaluating the integrity of the spinal cord after trauma. It is also used when considering problems associated with the vertebrae or intervertebral discs of the spine. An MRI scan can evaluate the structure of the heart and aorta, where it can detect aneurysms . </a:t>
            </a:r>
          </a:p>
          <a:p>
            <a:pPr marL="0" lvl="0" indent="0" defTabSz="246888">
              <a:buSzTx/>
              <a:buNone/>
              <a:defRPr sz="1800" b="0">
                <a:solidFill>
                  <a:srgbClr val="000000"/>
                </a:solidFill>
              </a:defRPr>
            </a:pPr>
            <a:endParaRPr sz="2160" b="1">
              <a:solidFill>
                <a:srgbClr val="FFFFFF"/>
              </a:solidFill>
              <a:latin typeface="Times New Roman"/>
              <a:ea typeface="Times New Roman"/>
              <a:cs typeface="Times New Roman"/>
              <a:sym typeface="Times New Roman"/>
            </a:endParaRPr>
          </a:p>
          <a:p>
            <a:pPr marL="0" lvl="0" indent="0" defTabSz="246888">
              <a:buSzTx/>
              <a:buNone/>
              <a:defRPr sz="1800" b="0">
                <a:solidFill>
                  <a:srgbClr val="000000"/>
                </a:solidFill>
              </a:defRPr>
            </a:pPr>
            <a:r>
              <a:rPr sz="2160" b="1">
                <a:solidFill>
                  <a:srgbClr val="FFFFFF"/>
                </a:solidFill>
                <a:latin typeface="Times New Roman"/>
                <a:ea typeface="Times New Roman"/>
                <a:cs typeface="Times New Roman"/>
                <a:sym typeface="Times New Roman"/>
              </a:rPr>
              <a:t>It provides valuable information on glands and organs within the abdomen, and accurate information about the structure of the joints, soft tissues, and bones of the body. Often, surgery can be deferred or more accurately directed after knowing the results of an MRI scan.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 name="Shape 47"/>
          <p:cNvSpPr>
            <a:spLocks noGrp="1"/>
          </p:cNvSpPr>
          <p:nvPr>
            <p:ph type="title"/>
          </p:nvPr>
        </p:nvSpPr>
        <p:spPr>
          <a:xfrm>
            <a:off x="1239174" y="149330"/>
            <a:ext cx="11099801" cy="1139594"/>
          </a:xfrm>
          <a:prstGeom prst="rect">
            <a:avLst/>
          </a:prstGeom>
        </p:spPr>
        <p:txBody>
          <a:bodyPr/>
          <a:lstStyle>
            <a:lvl1pPr>
              <a:defRPr sz="3000"/>
            </a:lvl1pPr>
          </a:lstStyle>
          <a:p>
            <a:pPr lvl="0">
              <a:defRPr sz="1800">
                <a:solidFill>
                  <a:srgbClr val="000000"/>
                </a:solidFill>
              </a:defRPr>
            </a:pPr>
            <a:r>
              <a:rPr sz="3000">
                <a:solidFill>
                  <a:srgbClr val="FFFFFF"/>
                </a:solidFill>
              </a:rPr>
              <a:t>The difference between  MRI and CT-Scan</a:t>
            </a:r>
          </a:p>
        </p:txBody>
      </p:sp>
      <p:graphicFrame>
        <p:nvGraphicFramePr>
          <p:cNvPr id="48" name="Table 48"/>
          <p:cNvGraphicFramePr/>
          <p:nvPr/>
        </p:nvGraphicFramePr>
        <p:xfrm>
          <a:off x="558017" y="1200082"/>
          <a:ext cx="11888764" cy="8362335"/>
        </p:xfrm>
        <a:graphic>
          <a:graphicData uri="http://schemas.openxmlformats.org/drawingml/2006/table">
            <a:tbl>
              <a:tblPr>
                <a:tableStyleId>{4C3C2611-4C71-4FC5-86AE-919BDF0F9419}</a:tableStyleId>
              </a:tblPr>
              <a:tblGrid>
                <a:gridCol w="1468433"/>
                <a:gridCol w="5292440"/>
                <a:gridCol w="5127891"/>
              </a:tblGrid>
              <a:tr h="868009">
                <a:tc>
                  <a:txBody>
                    <a:bodyPr/>
                    <a:lstStyle/>
                    <a:p>
                      <a:pPr lvl="0" defTabSz="914400">
                        <a:defRPr sz="2800"/>
                      </a:pPr>
                      <a:endParaRPr/>
                    </a:p>
                  </a:txBody>
                  <a:tcPr marL="50800" marR="50800" marT="50800" marB="50800" anchor="ctr" horzOverflow="overflow"/>
                </a:tc>
                <a:tc>
                  <a:txBody>
                    <a:bodyPr/>
                    <a:lstStyle/>
                    <a:p>
                      <a:pPr lvl="0" defTabSz="914400">
                        <a:defRPr>
                          <a:solidFill>
                            <a:srgbClr val="000000"/>
                          </a:solidFill>
                        </a:defRPr>
                      </a:pPr>
                      <a:r>
                        <a:rPr sz="2800">
                          <a:solidFill>
                            <a:srgbClr val="FFFFFF"/>
                          </a:solidFill>
                        </a:rPr>
                        <a:t>MRI</a:t>
                      </a:r>
                    </a:p>
                  </a:txBody>
                  <a:tcPr marL="50800" marR="50800" marT="50800" marB="50800" anchor="ctr" horzOverflow="overflow"/>
                </a:tc>
                <a:tc>
                  <a:txBody>
                    <a:bodyPr/>
                    <a:lstStyle/>
                    <a:p>
                      <a:pPr lvl="0" defTabSz="914400">
                        <a:defRPr>
                          <a:solidFill>
                            <a:srgbClr val="000000"/>
                          </a:solidFill>
                        </a:defRPr>
                      </a:pPr>
                      <a:r>
                        <a:rPr sz="2800">
                          <a:solidFill>
                            <a:srgbClr val="FFFFFF"/>
                          </a:solidFill>
                        </a:rPr>
                        <a:t>CT-Scan</a:t>
                      </a:r>
                    </a:p>
                  </a:txBody>
                  <a:tcPr marL="50800" marR="50800" marT="50800" marB="50800" anchor="ctr" horzOverflow="overflow"/>
                </a:tc>
              </a:tr>
              <a:tr h="1816763">
                <a:tc>
                  <a:txBody>
                    <a:bodyPr/>
                    <a:lstStyle/>
                    <a:p>
                      <a:pPr lvl="0" algn="l" defTabSz="457200">
                        <a:lnSpc>
                          <a:spcPct val="150000"/>
                        </a:lnSpc>
                        <a:defRPr>
                          <a:solidFill>
                            <a:srgbClr val="000000"/>
                          </a:solidFill>
                        </a:defRPr>
                      </a:pPr>
                      <a:r>
                        <a:rPr sz="1500" b="1">
                          <a:solidFill>
                            <a:srgbClr val="FFFFFF"/>
                          </a:solidFill>
                          <a:latin typeface="Helvetica"/>
                          <a:ea typeface="Helvetica"/>
                          <a:cs typeface="Helvetica"/>
                          <a:sym typeface="Helvetica"/>
                        </a:rPr>
                        <a:t>Principle used for imaging</a:t>
                      </a:r>
                    </a:p>
                  </a:txBody>
                  <a:tcPr marL="50800" marR="50800" marT="50800" marB="50800" anchor="ctr" horzOverflow="overflow"/>
                </a:tc>
                <a:tc>
                  <a:txBody>
                    <a:bodyPr/>
                    <a:lstStyle/>
                    <a:p>
                      <a:pPr lvl="0" algn="l" defTabSz="457200">
                        <a:lnSpc>
                          <a:spcPct val="150000"/>
                        </a:lnSpc>
                        <a:defRPr>
                          <a:solidFill>
                            <a:srgbClr val="000000"/>
                          </a:solidFill>
                        </a:defRPr>
                      </a:pPr>
                      <a:r>
                        <a:rPr sz="2300" b="1">
                          <a:solidFill>
                            <a:srgbClr val="FFFFFF"/>
                          </a:solidFill>
                          <a:latin typeface="Helvetica"/>
                          <a:ea typeface="Helvetica"/>
                          <a:cs typeface="Helvetica"/>
                          <a:sym typeface="Helvetica"/>
                        </a:rPr>
                        <a:t>it does not use radiation.It Uses large external field, RF pulse and 3 different gradient fields.</a:t>
                      </a:r>
                    </a:p>
                  </a:txBody>
                  <a:tcPr marL="50800" marR="50800" marT="50800" marB="50800" anchor="ctr" horzOverflow="overflow"/>
                </a:tc>
                <a:tc>
                  <a:txBody>
                    <a:bodyPr/>
                    <a:lstStyle/>
                    <a:p>
                      <a:pPr lvl="0" defTabSz="457200">
                        <a:defRPr>
                          <a:solidFill>
                            <a:srgbClr val="000000"/>
                          </a:solidFill>
                        </a:defRPr>
                      </a:pPr>
                      <a:r>
                        <a:rPr sz="2300" b="1">
                          <a:solidFill>
                            <a:srgbClr val="FFFFFF"/>
                          </a:solidFill>
                          <a:latin typeface="Helvetica"/>
                          <a:ea typeface="Helvetica"/>
                          <a:cs typeface="Helvetica"/>
                          <a:sym typeface="Helvetica"/>
                        </a:rPr>
                        <a:t>Uses X-rays for imaging and uses radiation .This radiation is harmful if there is repeated exposure.</a:t>
                      </a:r>
                    </a:p>
                  </a:txBody>
                  <a:tcPr marL="50800" marR="50800" marT="50800" marB="50800" anchor="ctr" horzOverflow="overflow"/>
                </a:tc>
              </a:tr>
              <a:tr h="1816763">
                <a:tc>
                  <a:txBody>
                    <a:bodyPr/>
                    <a:lstStyle/>
                    <a:p>
                      <a:pPr lvl="0" defTabSz="457200">
                        <a:defRPr>
                          <a:solidFill>
                            <a:srgbClr val="000000"/>
                          </a:solidFill>
                        </a:defRPr>
                      </a:pPr>
                      <a:r>
                        <a:rPr sz="1500">
                          <a:solidFill>
                            <a:srgbClr val="FFFFFF"/>
                          </a:solidFill>
                          <a:latin typeface="Helvetica"/>
                          <a:ea typeface="Helvetica"/>
                          <a:cs typeface="Helvetica"/>
                          <a:sym typeface="Helvetica"/>
                        </a:rPr>
                        <a:t>Application</a:t>
                      </a:r>
                    </a:p>
                  </a:txBody>
                  <a:tcPr marL="50800" marR="50800" marT="50800" marB="50800" anchor="ctr" horzOverflow="overflow"/>
                </a:tc>
                <a:tc>
                  <a:txBody>
                    <a:bodyPr/>
                    <a:lstStyle/>
                    <a:p>
                      <a:pPr lvl="0" defTabSz="457200">
                        <a:defRPr>
                          <a:solidFill>
                            <a:srgbClr val="000000"/>
                          </a:solidFill>
                        </a:defRPr>
                      </a:pPr>
                      <a:r>
                        <a:rPr sz="2300" b="1">
                          <a:solidFill>
                            <a:srgbClr val="FFFFFF"/>
                          </a:solidFill>
                          <a:latin typeface="Helvetica"/>
                          <a:ea typeface="Helvetica"/>
                          <a:cs typeface="Helvetica"/>
                          <a:sym typeface="Helvetica"/>
                        </a:rPr>
                        <a:t>MRI Suited for Soft tissue evaluation, e.g., ligament and tendon injury, spinal cord injury, brain tumors, etc.</a:t>
                      </a:r>
                    </a:p>
                  </a:txBody>
                  <a:tcPr marL="50800" marR="50800" marT="50800" marB="50800" anchor="ctr" horzOverflow="overflow"/>
                </a:tc>
                <a:tc>
                  <a:txBody>
                    <a:bodyPr/>
                    <a:lstStyle/>
                    <a:p>
                      <a:pPr lvl="0" algn="l" defTabSz="457200">
                        <a:lnSpc>
                          <a:spcPct val="150000"/>
                        </a:lnSpc>
                        <a:defRPr>
                          <a:solidFill>
                            <a:srgbClr val="000000"/>
                          </a:solidFill>
                        </a:defRPr>
                      </a:pPr>
                      <a:r>
                        <a:rPr sz="2500" b="1">
                          <a:solidFill>
                            <a:srgbClr val="FFFFFF"/>
                          </a:solidFill>
                          <a:latin typeface="Helvetica"/>
                          <a:ea typeface="Helvetica"/>
                          <a:cs typeface="Helvetica"/>
                          <a:sym typeface="Helvetica"/>
                        </a:rPr>
                        <a:t>AT Scan Suited for bone injuries, Lung and Chest imaging, cancer detection.</a:t>
                      </a:r>
                    </a:p>
                  </a:txBody>
                  <a:tcPr marL="50800" marR="50800" marT="50800" marB="50800" anchor="ctr" horzOverflow="overflow"/>
                </a:tc>
              </a:tr>
              <a:tr h="1816763">
                <a:tc>
                  <a:txBody>
                    <a:bodyPr/>
                    <a:lstStyle/>
                    <a:p>
                      <a:pPr lvl="0" defTabSz="457200">
                        <a:lnSpc>
                          <a:spcPct val="150000"/>
                        </a:lnSpc>
                        <a:defRPr>
                          <a:solidFill>
                            <a:srgbClr val="000000"/>
                          </a:solidFill>
                        </a:defRPr>
                      </a:pPr>
                      <a:r>
                        <a:rPr sz="1500" b="1">
                          <a:solidFill>
                            <a:srgbClr val="FFFFFF"/>
                          </a:solidFill>
                          <a:latin typeface="Helvetica"/>
                          <a:ea typeface="Helvetica"/>
                          <a:cs typeface="Helvetica"/>
                          <a:sym typeface="Helvetica"/>
                        </a:rPr>
                        <a:t>cost</a:t>
                      </a:r>
                    </a:p>
                  </a:txBody>
                  <a:tcPr marL="50800" marR="50800" marT="50800" marB="50800" anchor="ctr" horzOverflow="overflow"/>
                </a:tc>
                <a:tc>
                  <a:txBody>
                    <a:bodyPr/>
                    <a:lstStyle/>
                    <a:p>
                      <a:pPr lvl="0" algn="l" defTabSz="457200">
                        <a:lnSpc>
                          <a:spcPct val="150000"/>
                        </a:lnSpc>
                        <a:defRPr>
                          <a:solidFill>
                            <a:srgbClr val="000000"/>
                          </a:solidFill>
                        </a:defRPr>
                      </a:pPr>
                      <a:r>
                        <a:rPr sz="2300" b="1">
                          <a:solidFill>
                            <a:srgbClr val="FFFFFF"/>
                          </a:solidFill>
                          <a:latin typeface="Helvetica"/>
                          <a:ea typeface="Helvetica"/>
                          <a:cs typeface="Helvetica"/>
                          <a:sym typeface="Helvetica"/>
                        </a:rPr>
                        <a:t>MRI costs a lot of money   , which is usually more expensive than CT scans .</a:t>
                      </a:r>
                    </a:p>
                    <a:p>
                      <a:pPr lvl="0" algn="l" defTabSz="457200">
                        <a:lnSpc>
                          <a:spcPct val="150000"/>
                        </a:lnSpc>
                        <a:defRPr>
                          <a:solidFill>
                            <a:srgbClr val="000000"/>
                          </a:solidFill>
                        </a:defRPr>
                      </a:pPr>
                      <a:endParaRPr sz="1100" b="1">
                        <a:latin typeface="Helvetica"/>
                        <a:ea typeface="Helvetica"/>
                        <a:cs typeface="Helvetica"/>
                        <a:sym typeface="Helvetica"/>
                      </a:endParaRPr>
                    </a:p>
                  </a:txBody>
                  <a:tcPr marL="50800" marR="50800" marT="50800" marB="50800" anchor="ctr" horzOverflow="overflow"/>
                </a:tc>
                <a:tc>
                  <a:txBody>
                    <a:bodyPr/>
                    <a:lstStyle/>
                    <a:p>
                      <a:pPr lvl="0" defTabSz="457200">
                        <a:defRPr>
                          <a:solidFill>
                            <a:srgbClr val="000000"/>
                          </a:solidFill>
                        </a:defRPr>
                      </a:pPr>
                      <a:r>
                        <a:rPr sz="2300" b="1">
                          <a:solidFill>
                            <a:srgbClr val="FFFFFF"/>
                          </a:solidFill>
                          <a:latin typeface="Helvetica"/>
                          <a:ea typeface="Helvetica"/>
                          <a:cs typeface="Helvetica"/>
                          <a:sym typeface="Helvetica"/>
                        </a:rPr>
                        <a:t>CAT Scan costs (about half the price of MRI).</a:t>
                      </a:r>
                    </a:p>
                  </a:txBody>
                  <a:tcPr marL="50800" marR="50800" marT="50800" marB="50800" horzOverflow="overflow"/>
                </a:tc>
              </a:tr>
              <a:tr h="1816763">
                <a:tc>
                  <a:txBody>
                    <a:bodyPr/>
                    <a:lstStyle/>
                    <a:p>
                      <a:pPr lvl="0" defTabSz="457200">
                        <a:defRPr>
                          <a:solidFill>
                            <a:srgbClr val="000000"/>
                          </a:solidFill>
                        </a:defRPr>
                      </a:pPr>
                      <a:r>
                        <a:rPr sz="1500">
                          <a:solidFill>
                            <a:srgbClr val="FFFFFF"/>
                          </a:solidFill>
                          <a:latin typeface="Helvetica"/>
                          <a:ea typeface="Helvetica"/>
                          <a:cs typeface="Helvetica"/>
                          <a:sym typeface="Helvetica"/>
                        </a:rPr>
                        <a:t>Time</a:t>
                      </a:r>
                    </a:p>
                  </a:txBody>
                  <a:tcPr marL="50800" marR="50800" marT="50800" marB="50800" anchor="ctr" horzOverflow="overflow"/>
                </a:tc>
                <a:tc>
                  <a:txBody>
                    <a:bodyPr/>
                    <a:lstStyle/>
                    <a:p>
                      <a:pPr lvl="0" algn="l" defTabSz="457200">
                        <a:lnSpc>
                          <a:spcPct val="150000"/>
                        </a:lnSpc>
                        <a:defRPr>
                          <a:solidFill>
                            <a:srgbClr val="000000"/>
                          </a:solidFill>
                        </a:defRPr>
                      </a:pPr>
                      <a:r>
                        <a:rPr sz="1900" b="1">
                          <a:solidFill>
                            <a:srgbClr val="FFFFFF"/>
                          </a:solidFill>
                          <a:latin typeface="Helvetica"/>
                          <a:ea typeface="Helvetica"/>
                          <a:cs typeface="Helvetica"/>
                          <a:sym typeface="Helvetica"/>
                        </a:rPr>
                        <a:t> MRIDepending on what the MRI is looking for, and where it is needing to look, the scan may be quick (finished in 10-15 minutes) or may take a long time (2 hours).</a:t>
                      </a:r>
                    </a:p>
                  </a:txBody>
                  <a:tcPr marL="50800" marR="50800" marT="50800" marB="50800" anchor="ctr" horzOverflow="overflow"/>
                </a:tc>
                <a:tc>
                  <a:txBody>
                    <a:bodyPr/>
                    <a:lstStyle/>
                    <a:p>
                      <a:pPr lvl="0" algn="l" defTabSz="457200">
                        <a:lnSpc>
                          <a:spcPct val="150000"/>
                        </a:lnSpc>
                        <a:defRPr>
                          <a:solidFill>
                            <a:srgbClr val="000000"/>
                          </a:solidFill>
                        </a:defRPr>
                      </a:pPr>
                      <a:r>
                        <a:rPr sz="2000" b="1">
                          <a:solidFill>
                            <a:srgbClr val="FFFFFF"/>
                          </a:solidFill>
                          <a:latin typeface="Helvetica"/>
                          <a:ea typeface="Helvetica"/>
                          <a:cs typeface="Helvetica"/>
                          <a:sym typeface="Helvetica"/>
                        </a:rPr>
                        <a:t>CAT Scan CTUsually completed within 5 minutes. Actual scan time usually less than 30 seconds ,soCT scans are widely used in emergency room.</a:t>
                      </a:r>
                    </a:p>
                  </a:txBody>
                  <a:tcPr marL="50800" marR="50800" marT="50800" marB="50800" anchor="ctr" horzOverflow="overflow"/>
                </a:tc>
              </a:tr>
            </a:tbl>
          </a:graphicData>
        </a:graphic>
      </p:graphicFrame>
    </p:spTree>
  </p:cSld>
  <p:clrMapOvr>
    <a:masterClrMapping/>
  </p:clrMapOvr>
  <p:transition spd="med"/>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 name="pasted-image.png"/>
          <p:cNvPicPr/>
          <p:nvPr/>
        </p:nvPicPr>
        <p:blipFill>
          <a:blip r:embed="rId2">
            <a:extLst/>
          </a:blip>
          <a:stretch>
            <a:fillRect/>
          </a:stretch>
        </p:blipFill>
        <p:spPr>
          <a:xfrm>
            <a:off x="3759921" y="2875454"/>
            <a:ext cx="2463216" cy="2426813"/>
          </a:xfrm>
          <a:prstGeom prst="rect">
            <a:avLst/>
          </a:prstGeom>
          <a:ln w="12700">
            <a:miter lim="400000"/>
          </a:ln>
        </p:spPr>
      </p:pic>
      <p:pic>
        <p:nvPicPr>
          <p:cNvPr id="51" name="pasted-image.tif"/>
          <p:cNvPicPr/>
          <p:nvPr/>
        </p:nvPicPr>
        <p:blipFill>
          <a:blip r:embed="rId3">
            <a:extLst/>
          </a:blip>
          <a:stretch>
            <a:fillRect/>
          </a:stretch>
        </p:blipFill>
        <p:spPr>
          <a:xfrm>
            <a:off x="7798286" y="2818860"/>
            <a:ext cx="1975556" cy="2540001"/>
          </a:xfrm>
          <a:prstGeom prst="rect">
            <a:avLst/>
          </a:prstGeom>
          <a:ln w="12700">
            <a:miter lim="400000"/>
          </a:ln>
        </p:spPr>
      </p:pic>
      <p:sp>
        <p:nvSpPr>
          <p:cNvPr id="52" name="Shape 52"/>
          <p:cNvSpPr/>
          <p:nvPr/>
        </p:nvSpPr>
        <p:spPr>
          <a:xfrm>
            <a:off x="7848168" y="5825843"/>
            <a:ext cx="1875791" cy="685801"/>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none" lIns="50800" tIns="50800" rIns="50800" bIns="50800" anchor="ctr">
            <a:spAutoFit/>
          </a:bodyPr>
          <a:lstStyle/>
          <a:p>
            <a:pPr lvl="0">
              <a:defRPr sz="1800">
                <a:solidFill>
                  <a:srgbClr val="000000"/>
                </a:solidFill>
              </a:defRPr>
            </a:pPr>
            <a:r>
              <a:rPr sz="3800">
                <a:solidFill>
                  <a:srgbClr val="FFFFFF"/>
                </a:solidFill>
              </a:rPr>
              <a:t>CT-scan</a:t>
            </a:r>
          </a:p>
        </p:txBody>
      </p:sp>
      <p:sp>
        <p:nvSpPr>
          <p:cNvPr id="53" name="Shape 53"/>
          <p:cNvSpPr/>
          <p:nvPr/>
        </p:nvSpPr>
        <p:spPr>
          <a:xfrm>
            <a:off x="4505347" y="5825843"/>
            <a:ext cx="972364" cy="685801"/>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none" lIns="50800" tIns="50800" rIns="50800" bIns="50800" anchor="ctr">
            <a:spAutoFit/>
          </a:bodyPr>
          <a:lstStyle/>
          <a:p>
            <a:pPr lvl="0">
              <a:defRPr sz="1800">
                <a:solidFill>
                  <a:srgbClr val="000000"/>
                </a:solidFill>
              </a:defRPr>
            </a:pPr>
            <a:r>
              <a:rPr sz="3800">
                <a:solidFill>
                  <a:srgbClr val="FFFFFF"/>
                </a:solidFill>
              </a:rPr>
              <a:t>MRI</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 name="Shape 55"/>
          <p:cNvSpPr>
            <a:spLocks noGrp="1"/>
          </p:cNvSpPr>
          <p:nvPr>
            <p:ph type="body" idx="1"/>
          </p:nvPr>
        </p:nvSpPr>
        <p:spPr>
          <a:xfrm>
            <a:off x="722090" y="284814"/>
            <a:ext cx="11099801" cy="8362077"/>
          </a:xfrm>
          <a:prstGeom prst="rect">
            <a:avLst/>
          </a:prstGeom>
        </p:spPr>
        <p:txBody>
          <a:bodyPr anchor="t"/>
          <a:lstStyle/>
          <a:p>
            <a:pPr marL="321468" lvl="0" indent="-321468" defTabSz="914400">
              <a:lnSpc>
                <a:spcPct val="120000"/>
              </a:lnSpc>
              <a:spcBef>
                <a:spcPts val="700"/>
              </a:spcBef>
              <a:buClr>
                <a:srgbClr val="FFFFFF"/>
              </a:buClr>
              <a:buSzPct val="100000"/>
              <a:buFont typeface="Arial"/>
              <a:defRPr sz="1800" b="0">
                <a:solidFill>
                  <a:srgbClr val="000000"/>
                </a:solidFill>
              </a:defRPr>
            </a:pPr>
            <a:r>
              <a:rPr sz="3000" b="1" u="sng">
                <a:solidFill>
                  <a:srgbClr val="FFFFFF"/>
                </a:solidFill>
                <a:latin typeface="Times New Roman"/>
                <a:ea typeface="Times New Roman"/>
                <a:cs typeface="Times New Roman"/>
                <a:sym typeface="Times New Roman"/>
              </a:rPr>
              <a:t>An MRI consists of:</a:t>
            </a:r>
            <a:endParaRPr sz="3200" b="1" u="sng">
              <a:latin typeface="Times New Roman"/>
              <a:ea typeface="Times New Roman"/>
              <a:cs typeface="Times New Roman"/>
              <a:sym typeface="Times New Roman"/>
            </a:endParaRPr>
          </a:p>
          <a:p>
            <a:pPr marL="763360" lvl="1" indent="-306160" defTabSz="914400">
              <a:lnSpc>
                <a:spcPct val="120000"/>
              </a:lnSpc>
              <a:spcBef>
                <a:spcPts val="800"/>
              </a:spcBef>
              <a:buClr>
                <a:srgbClr val="FFFFFF"/>
              </a:buClr>
              <a:buSzPct val="100000"/>
              <a:buFont typeface="Arial"/>
              <a:buChar char="–"/>
              <a:defRPr sz="1800" b="0">
                <a:solidFill>
                  <a:srgbClr val="000000"/>
                </a:solidFill>
              </a:defRPr>
            </a:pPr>
            <a:r>
              <a:rPr sz="3000" b="1">
                <a:solidFill>
                  <a:srgbClr val="FFFFFF"/>
                </a:solidFill>
                <a:latin typeface="Times New Roman"/>
                <a:ea typeface="Times New Roman"/>
                <a:cs typeface="Times New Roman"/>
                <a:sym typeface="Times New Roman"/>
              </a:rPr>
              <a:t>a primary magnet: creates the magnetic field by coiling electrical wire and running a current through the wire</a:t>
            </a:r>
          </a:p>
          <a:p>
            <a:pPr marL="763360" lvl="1" indent="-306160" defTabSz="914400">
              <a:lnSpc>
                <a:spcPct val="120000"/>
              </a:lnSpc>
              <a:spcBef>
                <a:spcPts val="700"/>
              </a:spcBef>
              <a:buClr>
                <a:srgbClr val="FFFFFF"/>
              </a:buClr>
              <a:buSzPct val="100000"/>
              <a:buFont typeface="Arial"/>
              <a:buChar char="–"/>
              <a:defRPr sz="1800" b="0">
                <a:solidFill>
                  <a:srgbClr val="000000"/>
                </a:solidFill>
              </a:defRPr>
            </a:pPr>
            <a:r>
              <a:rPr sz="3000" b="1">
                <a:solidFill>
                  <a:srgbClr val="FFFFFF"/>
                </a:solidFill>
                <a:latin typeface="Times New Roman"/>
                <a:ea typeface="Times New Roman"/>
                <a:cs typeface="Times New Roman"/>
                <a:sym typeface="Times New Roman"/>
              </a:rPr>
              <a:t> gradient magnets: allow for the magnetic field to be altered precisely and allow image slices of the body to be created.  </a:t>
            </a:r>
          </a:p>
          <a:p>
            <a:pPr marL="763360" lvl="1" indent="-306160" defTabSz="914400">
              <a:lnSpc>
                <a:spcPct val="120000"/>
              </a:lnSpc>
              <a:spcBef>
                <a:spcPts val="700"/>
              </a:spcBef>
              <a:buClr>
                <a:srgbClr val="FFFFFF"/>
              </a:buClr>
              <a:buSzPct val="100000"/>
              <a:buFont typeface="Arial"/>
              <a:buChar char="–"/>
              <a:defRPr sz="1800" b="0">
                <a:solidFill>
                  <a:srgbClr val="000000"/>
                </a:solidFill>
              </a:defRPr>
            </a:pPr>
            <a:r>
              <a:rPr sz="3000" b="1">
                <a:solidFill>
                  <a:srgbClr val="FFFFFF"/>
                </a:solidFill>
                <a:latin typeface="Times New Roman"/>
                <a:ea typeface="Times New Roman"/>
                <a:cs typeface="Times New Roman"/>
                <a:sym typeface="Times New Roman"/>
              </a:rPr>
              <a:t>a coil: emits the radio frequency pulse allowing for the alignment of the protons.  </a:t>
            </a:r>
          </a:p>
        </p:txBody>
      </p:sp>
      <p:pic>
        <p:nvPicPr>
          <p:cNvPr id="56" name="pasted-image.tif"/>
          <p:cNvPicPr/>
          <p:nvPr/>
        </p:nvPicPr>
        <p:blipFill>
          <a:blip r:embed="rId2">
            <a:extLst/>
          </a:blip>
          <a:stretch>
            <a:fillRect/>
          </a:stretch>
        </p:blipFill>
        <p:spPr>
          <a:xfrm>
            <a:off x="8093839" y="5064626"/>
            <a:ext cx="4134557" cy="4134557"/>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 name="Shape 58"/>
          <p:cNvSpPr>
            <a:spLocks noGrp="1"/>
          </p:cNvSpPr>
          <p:nvPr>
            <p:ph type="title"/>
          </p:nvPr>
        </p:nvSpPr>
        <p:spPr>
          <a:xfrm>
            <a:off x="1058895" y="412749"/>
            <a:ext cx="11099801" cy="2120901"/>
          </a:xfrm>
          <a:prstGeom prst="rect">
            <a:avLst/>
          </a:prstGeom>
        </p:spPr>
        <p:txBody>
          <a:bodyPr/>
          <a:lstStyle/>
          <a:p>
            <a:pPr lvl="0">
              <a:defRPr sz="1800">
                <a:solidFill>
                  <a:srgbClr val="000000"/>
                </a:solidFill>
              </a:defRPr>
            </a:pPr>
            <a:r>
              <a:rPr sz="8000">
                <a:solidFill>
                  <a:srgbClr val="FFFFFF"/>
                </a:solidFill>
              </a:rPr>
              <a:t>How does MRI Work</a:t>
            </a:r>
          </a:p>
        </p:txBody>
      </p:sp>
      <p:sp>
        <p:nvSpPr>
          <p:cNvPr id="59" name="Shape 59"/>
          <p:cNvSpPr>
            <a:spLocks noGrp="1"/>
          </p:cNvSpPr>
          <p:nvPr>
            <p:ph type="body" idx="1"/>
          </p:nvPr>
        </p:nvSpPr>
        <p:spPr>
          <a:xfrm>
            <a:off x="952500" y="2590800"/>
            <a:ext cx="11948829" cy="6286500"/>
          </a:xfrm>
          <a:prstGeom prst="rect">
            <a:avLst/>
          </a:prstGeom>
        </p:spPr>
        <p:txBody>
          <a:bodyPr/>
          <a:lstStyle/>
          <a:p>
            <a:pPr marL="0" lvl="0" indent="0">
              <a:lnSpc>
                <a:spcPct val="120000"/>
              </a:lnSpc>
              <a:buSzTx/>
              <a:buNone/>
              <a:defRPr sz="1800" b="0">
                <a:solidFill>
                  <a:srgbClr val="000000"/>
                </a:solidFill>
              </a:defRPr>
            </a:pPr>
            <a:r>
              <a:rPr sz="3000" b="1" u="sng">
                <a:solidFill>
                  <a:srgbClr val="FFFFFF"/>
                </a:solidFill>
                <a:latin typeface="Helvetica"/>
                <a:ea typeface="Helvetica"/>
                <a:cs typeface="Helvetica"/>
                <a:sym typeface="Helvetica"/>
              </a:rPr>
              <a:t>Background Information</a:t>
            </a:r>
            <a:endParaRPr sz="3000" b="1" u="sng">
              <a:solidFill>
                <a:srgbClr val="FFFFFF"/>
              </a:solidFill>
            </a:endParaRPr>
          </a:p>
          <a:p>
            <a:pPr marL="457200" lvl="0" indent="-457200">
              <a:lnSpc>
                <a:spcPct val="120000"/>
              </a:lnSpc>
              <a:buSzTx/>
              <a:buNone/>
              <a:tabLst>
                <a:tab pos="139700" algn="l"/>
                <a:tab pos="457200" algn="l"/>
              </a:tabLst>
              <a:defRPr sz="1800" b="0">
                <a:solidFill>
                  <a:srgbClr val="000000"/>
                </a:solidFill>
              </a:defRPr>
            </a:pPr>
            <a:r>
              <a:rPr sz="3000" b="1">
                <a:solidFill>
                  <a:srgbClr val="FFFFFF"/>
                </a:solidFill>
                <a:latin typeface="Helvetica"/>
                <a:ea typeface="Helvetica"/>
                <a:cs typeface="Helvetica"/>
                <a:sym typeface="Helvetica"/>
              </a:rPr>
              <a:t>	•	Our bodies are made up of roughly 63% water </a:t>
            </a:r>
            <a:endParaRPr sz="3000" b="1">
              <a:solidFill>
                <a:srgbClr val="FFFFFF"/>
              </a:solidFill>
            </a:endParaRPr>
          </a:p>
          <a:p>
            <a:pPr marL="457200" lvl="0" indent="-457200">
              <a:lnSpc>
                <a:spcPct val="120000"/>
              </a:lnSpc>
              <a:buSzTx/>
              <a:buNone/>
              <a:tabLst>
                <a:tab pos="139700" algn="l"/>
                <a:tab pos="457200" algn="l"/>
              </a:tabLst>
              <a:defRPr sz="1800" b="0">
                <a:solidFill>
                  <a:srgbClr val="000000"/>
                </a:solidFill>
              </a:defRPr>
            </a:pPr>
            <a:r>
              <a:rPr sz="3000" b="1">
                <a:solidFill>
                  <a:srgbClr val="FFFFFF"/>
                </a:solidFill>
                <a:latin typeface="Helvetica"/>
                <a:ea typeface="Helvetica"/>
                <a:cs typeface="Helvetica"/>
                <a:sym typeface="Helvetica"/>
              </a:rPr>
              <a:t>	•	MRI machines use hydrogen atoms </a:t>
            </a:r>
            <a:endParaRPr sz="3000" b="1">
              <a:solidFill>
                <a:srgbClr val="FFFFFF"/>
              </a:solidFill>
            </a:endParaRPr>
          </a:p>
          <a:p>
            <a:pPr marL="457200" lvl="0" indent="-457200">
              <a:lnSpc>
                <a:spcPct val="120000"/>
              </a:lnSpc>
              <a:buSzTx/>
              <a:buNone/>
              <a:tabLst>
                <a:tab pos="139700" algn="l"/>
                <a:tab pos="457200" algn="l"/>
              </a:tabLst>
              <a:defRPr sz="1800" b="0">
                <a:solidFill>
                  <a:srgbClr val="000000"/>
                </a:solidFill>
              </a:defRPr>
            </a:pPr>
            <a:r>
              <a:rPr sz="3000" b="1">
                <a:solidFill>
                  <a:srgbClr val="FFFFFF"/>
                </a:solidFill>
                <a:latin typeface="Helvetica"/>
                <a:ea typeface="Helvetica"/>
                <a:cs typeface="Helvetica"/>
                <a:sym typeface="Helvetica"/>
              </a:rPr>
              <a:t>	•	The hydrogen atoms act like little magnets, which have a north and south pole </a:t>
            </a:r>
            <a:endParaRPr sz="3000" b="1">
              <a:solidFill>
                <a:srgbClr val="FFFFFF"/>
              </a:solidFill>
            </a:endParaRPr>
          </a:p>
          <a:p>
            <a:pPr marL="457200" lvl="0" indent="-457200">
              <a:lnSpc>
                <a:spcPct val="120000"/>
              </a:lnSpc>
              <a:buSzTx/>
              <a:buNone/>
              <a:tabLst>
                <a:tab pos="139700" algn="l"/>
                <a:tab pos="457200" algn="l"/>
              </a:tabLst>
              <a:defRPr sz="1800" b="0">
                <a:solidFill>
                  <a:srgbClr val="000000"/>
                </a:solidFill>
              </a:defRPr>
            </a:pPr>
            <a:r>
              <a:rPr sz="3000" b="1">
                <a:solidFill>
                  <a:srgbClr val="FFFFFF"/>
                </a:solidFill>
                <a:latin typeface="Helvetica"/>
                <a:ea typeface="Helvetica"/>
                <a:cs typeface="Helvetica"/>
                <a:sym typeface="Helvetica"/>
              </a:rPr>
              <a:t>	•In our body,normally the direction that these tiny magnet point is randomly distributed </a:t>
            </a:r>
          </a:p>
        </p:txBody>
      </p:sp>
    </p:spTree>
  </p:cSld>
  <p:clrMapOvr>
    <a:masterClrMapping/>
  </p:clrMapOvr>
  <p:transition spd="med"/>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2348</Words>
  <Application>Microsoft Macintosh PowerPoint</Application>
  <PresentationFormat>Custom</PresentationFormat>
  <Paragraphs>157</Paragraphs>
  <Slides>27</Slides>
  <Notes>0</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Gradient</vt:lpstr>
      <vt:lpstr>MRI    Ashwaq Albalawi</vt:lpstr>
      <vt:lpstr>What is MRI</vt:lpstr>
      <vt:lpstr>History of MRI </vt:lpstr>
      <vt:lpstr>History of MRI </vt:lpstr>
      <vt:lpstr>Application </vt:lpstr>
      <vt:lpstr>The difference between  MRI and CT-Scan</vt:lpstr>
      <vt:lpstr>Slide 7</vt:lpstr>
      <vt:lpstr>Slide 8</vt:lpstr>
      <vt:lpstr>How does MRI Work</vt:lpstr>
      <vt:lpstr>Why Are Protons Important to MRI?  Positively charged. Spin about a central axis A moving (spinning) charge creates a magnetic field. The straight arrow (vector) indicates the direction of the magnetic field.</vt:lpstr>
      <vt:lpstr>Slide 11</vt:lpstr>
      <vt:lpstr>Magnetic Field </vt:lpstr>
      <vt:lpstr>Resonance</vt:lpstr>
      <vt:lpstr>Slide 14</vt:lpstr>
      <vt:lpstr>Slide 15</vt:lpstr>
      <vt:lpstr> T2 Relaxation</vt:lpstr>
      <vt:lpstr>Slide 17</vt:lpstr>
      <vt:lpstr>T2* Decay</vt:lpstr>
      <vt:lpstr>TR AND TE</vt:lpstr>
      <vt:lpstr>Image Contrast</vt:lpstr>
      <vt:lpstr>KINDS oF MRI</vt:lpstr>
      <vt:lpstr>KINDS OF MRI</vt:lpstr>
      <vt:lpstr>RISKS</vt:lpstr>
      <vt:lpstr>MRI Today </vt:lpstr>
      <vt:lpstr>MRI Today</vt:lpstr>
      <vt:lpstr>Resource</vt:lpstr>
      <vt:lpstr>Outline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MRI    Ashwaq Albalawi</dc:title>
  <cp:lastModifiedBy>Computer User</cp:lastModifiedBy>
  <cp:revision>1</cp:revision>
  <dcterms:created xsi:type="dcterms:W3CDTF">2014-12-02T17:57:43Z</dcterms:created>
  <dcterms:modified xsi:type="dcterms:W3CDTF">2014-12-02T18:01:57Z</dcterms:modified>
</cp:coreProperties>
</file>