
<file path=[Content_Types].xml><?xml version="1.0" encoding="utf-8"?>
<Types xmlns="http://schemas.openxmlformats.org/package/2006/content-types">
  <Override PartName="/ppt/slides/slide18.xml" ContentType="application/vnd.openxmlformats-officedocument.presentationml.slide+xml"/>
  <Override PartName="/ppt/slideLayouts/slideLayout15.xml" ContentType="application/vnd.openxmlformats-officedocument.presentationml.slideLayout+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slideLayouts/slideLayout5.xml" ContentType="application/vnd.openxmlformats-officedocument.presentationml.slideLayout+xml"/>
  <Override PartName="/ppt/slides/slide1.xml" ContentType="application/vnd.openxmlformats-officedocument.presentationml.slide+xml"/>
  <Override PartName="/docProps/app.xml" ContentType="application/vnd.openxmlformats-officedocument.extended-properties+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slideLayouts/slideLayout16.xml" ContentType="application/vnd.openxmlformats-officedocument.presentationml.slideLayout+xml"/>
  <Override PartName="/ppt/tableStyles.xml" ContentType="application/vnd.openxmlformats-officedocument.presentationml.tableStyles+xml"/>
  <Override PartName="/ppt/slides/slide15.xml" ContentType="application/vnd.openxmlformats-officedocument.presentationml.slide+xml"/>
  <Override PartName="/ppt/slideLayouts/slideLayout12.xml" ContentType="application/vnd.openxmlformats-officedocument.presentationml.slideLayout+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Layouts/slideLayout17.xml" ContentType="application/vnd.openxmlformats-officedocument.presentationml.slideLayout+xml"/>
  <Default Extension="gif" ContentType="image/gif"/>
  <Override PartName="/ppt/slides/slide16.xml" ContentType="application/vnd.openxmlformats-officedocument.presentationml.slide+xml"/>
  <Override PartName="/ppt/slideLayouts/slideLayout13.xml" ContentType="application/vnd.openxmlformats-officedocument.presentationml.slideLayout+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commentAuthors.xml" ContentType="application/vnd.openxmlformats-officedocument.presentationml.commentAuthors+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14.xml" ContentType="application/vnd.openxmlformats-officedocument.presentationml.slideLayout+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autoCompressPictures="0">
  <p:sldMasterIdLst>
    <p:sldMasterId id="2147483648" r:id="rId1"/>
  </p:sldMasterIdLst>
  <p:sldIdLst>
    <p:sldId id="256" r:id="rId2"/>
    <p:sldId id="277" r:id="rId3"/>
    <p:sldId id="259" r:id="rId4"/>
    <p:sldId id="258" r:id="rId5"/>
    <p:sldId id="257" r:id="rId6"/>
    <p:sldId id="276" r:id="rId7"/>
    <p:sldId id="260" r:id="rId8"/>
    <p:sldId id="270" r:id="rId9"/>
    <p:sldId id="261" r:id="rId10"/>
    <p:sldId id="263" r:id="rId11"/>
    <p:sldId id="264" r:id="rId12"/>
    <p:sldId id="275" r:id="rId13"/>
    <p:sldId id="272" r:id="rId14"/>
    <p:sldId id="281" r:id="rId15"/>
    <p:sldId id="262" r:id="rId16"/>
    <p:sldId id="274" r:id="rId17"/>
    <p:sldId id="278" r:id="rId18"/>
    <p:sldId id="265" r:id="rId19"/>
    <p:sldId id="271" r:id="rId20"/>
    <p:sldId id="266" r:id="rId21"/>
    <p:sldId id="273" r:id="rId22"/>
    <p:sldId id="279" r:id="rId23"/>
    <p:sldId id="280" r:id="rId24"/>
    <p:sldId id="268"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1" name="Bryson DeChambeau" initials="BD" lastIdx="1" clrIdx="0">
    <p:extLst>
      <p:ext uri="{19B8F6BF-5375-455C-9EA6-DF929625EA0E}">
        <p15:presenceInfo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userId="aa23aea344fd6422" providerId="Windows Live"/>
      </p:ext>
    </p:extLst>
  </p:cmAutho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 uri="{FD5EFAAD-0ECE-453E-9831-46B23BE46B34}">
      <p15:chartTrackingRefBased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horzBarState="maximized">
    <p:restoredLeft sz="15000" autoAdjust="0"/>
    <p:restoredTop sz="94660"/>
  </p:normalViewPr>
  <p:slideViewPr>
    <p:cSldViewPr snapToGrid="0">
      <p:cViewPr varScale="1">
        <p:scale>
          <a:sx n="88" d="100"/>
          <a:sy n="88" d="100"/>
        </p:scale>
        <p:origin x="-112" y="-24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printerSettings" Target="printerSettings/printerSettings1.bin"/><Relationship Id="rId27" Type="http://schemas.openxmlformats.org/officeDocument/2006/relationships/commentAuthors" Target="commentAuthors.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11/10/14</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12188825" cy="6856214"/>
          </a:xfrm>
          <a:prstGeom prst="rect">
            <a:avLst/>
          </a:prstGeom>
        </p:spPr>
      </p:pic>
      <p:sp>
        <p:nvSpPr>
          <p:cNvPr id="12" name="TextBox 11"/>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3" name="TextBox 12"/>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11/10/14</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gif"/><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gif"/><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7.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20.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2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9" Type="http://schemas.openxmlformats.org/officeDocument/2006/relationships/hyperlink" Target="http://en.wikipedia.org/wiki/Gravity" TargetMode="External"/><Relationship Id="rId20" Type="http://schemas.openxmlformats.org/officeDocument/2006/relationships/hyperlink" Target="http://en.wikipedia.org/wiki/Mean_lifetime" TargetMode="External"/><Relationship Id="rId21" Type="http://schemas.openxmlformats.org/officeDocument/2006/relationships/hyperlink" Target="http://en.wikipedia.org/wiki/Electric_charge" TargetMode="External"/><Relationship Id="rId22" Type="http://schemas.openxmlformats.org/officeDocument/2006/relationships/hyperlink" Target="http://en.wikipedia.org/wiki/Elementary_charge" TargetMode="External"/><Relationship Id="rId23" Type="http://schemas.openxmlformats.org/officeDocument/2006/relationships/hyperlink" Target="http://en.wikipedia.org/wiki/Spin_(physics)" TargetMode="External"/><Relationship Id="rId24" Type="http://schemas.openxmlformats.org/officeDocument/2006/relationships/hyperlink" Target="http://en.wikipedia.org/wiki/Isospin" TargetMode="External"/><Relationship Id="rId25" Type="http://schemas.openxmlformats.org/officeDocument/2006/relationships/hyperlink" Target="http://en.wikipedia.org/wiki/Parity_(physics)" TargetMode="External"/><Relationship Id="rId10" Type="http://schemas.openxmlformats.org/officeDocument/2006/relationships/hyperlink" Target="http://en.wikipedia.org/wiki/Electromagnetic_interaction" TargetMode="External"/><Relationship Id="rId11" Type="http://schemas.openxmlformats.org/officeDocument/2006/relationships/hyperlink" Target="http://en.wikipedia.org/wiki/Weak_interaction" TargetMode="External"/><Relationship Id="rId12" Type="http://schemas.openxmlformats.org/officeDocument/2006/relationships/hyperlink" Target="http://en.wikipedia.org/wiki/Strong_interaction" TargetMode="External"/><Relationship Id="rId13" Type="http://schemas.openxmlformats.org/officeDocument/2006/relationships/hyperlink" Target="http://en.wikipedia.org/wiki/Antiparticle" TargetMode="External"/><Relationship Id="rId14" Type="http://schemas.openxmlformats.org/officeDocument/2006/relationships/hyperlink" Target="http://en.wikipedia.org/wiki/Antiproton" TargetMode="External"/><Relationship Id="rId15" Type="http://schemas.openxmlformats.org/officeDocument/2006/relationships/hyperlink" Target="http://en.wikipedia.org/wiki/Invariant_mass" TargetMode="External"/><Relationship Id="rId16" Type="http://schemas.openxmlformats.org/officeDocument/2006/relationships/hyperlink" Target="http://en.wikipedia.org/wiki/Kilogram" TargetMode="External"/><Relationship Id="rId17" Type="http://schemas.openxmlformats.org/officeDocument/2006/relationships/hyperlink" Target="http://en.wikipedia.org/wiki/Proton%23cite_note-2010_CODATA-1" TargetMode="External"/><Relationship Id="rId18" Type="http://schemas.openxmlformats.org/officeDocument/2006/relationships/hyperlink" Target="http://en.wikipedia.org/wiki/Electronvolt%23Mass" TargetMode="External"/><Relationship Id="rId19" Type="http://schemas.openxmlformats.org/officeDocument/2006/relationships/hyperlink" Target="http://en.wikipedia.org/wiki/Atomic_mass_unit" TargetMode="External"/><Relationship Id="rId1" Type="http://schemas.openxmlformats.org/officeDocument/2006/relationships/slideLayout" Target="../slideLayouts/slideLayout9.xml"/><Relationship Id="rId2" Type="http://schemas.openxmlformats.org/officeDocument/2006/relationships/hyperlink" Target="http://en.wikipedia.org/wiki/Baryon" TargetMode="External"/><Relationship Id="rId3" Type="http://schemas.openxmlformats.org/officeDocument/2006/relationships/hyperlink" Target="http://en.wikipedia.org/wiki/Particle%23Composition" TargetMode="External"/><Relationship Id="rId4" Type="http://schemas.openxmlformats.org/officeDocument/2006/relationships/hyperlink" Target="http://en.wikipedia.org/wiki/Up_quark" TargetMode="External"/><Relationship Id="rId5" Type="http://schemas.openxmlformats.org/officeDocument/2006/relationships/hyperlink" Target="http://en.wikipedia.org/wiki/Down_quark" TargetMode="External"/><Relationship Id="rId6" Type="http://schemas.openxmlformats.org/officeDocument/2006/relationships/hyperlink" Target="http://en.wikipedia.org/wiki/Particle_statistics" TargetMode="External"/><Relationship Id="rId7" Type="http://schemas.openxmlformats.org/officeDocument/2006/relationships/hyperlink" Target="http://en.wikipedia.org/wiki/Fermionic" TargetMode="External"/><Relationship Id="rId8" Type="http://schemas.openxmlformats.org/officeDocument/2006/relationships/hyperlink" Target="http://en.wikipedia.org/wiki/Fundamental_interaction"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gif"/><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Proton Decay</a:t>
            </a:r>
            <a:endParaRPr lang="en-US" dirty="0"/>
          </a:p>
        </p:txBody>
      </p:sp>
      <p:sp>
        <p:nvSpPr>
          <p:cNvPr id="3" name="Subtitle 2"/>
          <p:cNvSpPr>
            <a:spLocks noGrp="1"/>
          </p:cNvSpPr>
          <p:nvPr>
            <p:ph type="subTitle" idx="1"/>
          </p:nvPr>
        </p:nvSpPr>
        <p:spPr/>
        <p:txBody>
          <a:bodyPr/>
          <a:lstStyle/>
          <a:p>
            <a:r>
              <a:rPr lang="en-US" dirty="0" smtClean="0"/>
              <a:t>Bryson DeChambeAU</a:t>
            </a:r>
          </a:p>
          <a:p>
            <a:endParaRPr lang="en-US" dirty="0"/>
          </a:p>
          <a:p>
            <a:endParaRPr lang="en-US" dirty="0" smtClean="0"/>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50928592"/>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Cherenkov Radiation</a:t>
            </a:r>
            <a:endParaRPr lang="en-US" dirty="0"/>
          </a:p>
        </p:txBody>
      </p:sp>
      <p:sp>
        <p:nvSpPr>
          <p:cNvPr id="3" name="Content Placeholder 2"/>
          <p:cNvSpPr>
            <a:spLocks noGrp="1"/>
          </p:cNvSpPr>
          <p:nvPr>
            <p:ph idx="1"/>
          </p:nvPr>
        </p:nvSpPr>
        <p:spPr>
          <a:xfrm>
            <a:off x="685801" y="1840096"/>
            <a:ext cx="6319910" cy="4131213"/>
          </a:xfrm>
        </p:spPr>
        <p:txBody>
          <a:bodyPr>
            <a:normAutofit fontScale="92500" lnSpcReduction="20000"/>
          </a:bodyPr>
          <a:lstStyle/>
          <a:p>
            <a:r>
              <a:rPr lang="en-US" dirty="0" smtClean="0"/>
              <a:t>Named after a Soviet scientist </a:t>
            </a:r>
            <a:r>
              <a:rPr lang="en-US" dirty="0"/>
              <a:t>Pavel </a:t>
            </a:r>
            <a:r>
              <a:rPr lang="en-US" dirty="0" smtClean="0"/>
              <a:t>Cherenkov who won the Nobel Prize in 1958 for discovery of Cherenkov Radiation</a:t>
            </a:r>
          </a:p>
          <a:p>
            <a:r>
              <a:rPr lang="en-US" dirty="0" smtClean="0"/>
              <a:t>Light emitted by relativistic particles traveling through water</a:t>
            </a:r>
          </a:p>
          <a:p>
            <a:r>
              <a:rPr lang="en-US" dirty="0" smtClean="0"/>
              <a:t>When a charged particle passes through a dielectric medium at a speed greater than the phase velocity of light in that medium it produces electromagnetic radiation</a:t>
            </a:r>
            <a:r>
              <a:rPr lang="en-US" dirty="0"/>
              <a:t>. Creates a blue hue in the </a:t>
            </a:r>
            <a:r>
              <a:rPr lang="en-US" dirty="0" smtClean="0"/>
              <a:t>medium (emission of photons).</a:t>
            </a:r>
          </a:p>
          <a:p>
            <a:r>
              <a:rPr lang="en-US" dirty="0" smtClean="0"/>
              <a:t>The </a:t>
            </a:r>
            <a:r>
              <a:rPr lang="en-US" dirty="0"/>
              <a:t>speed at which light travels through a medium can be significantly less than c. Particles can then </a:t>
            </a:r>
            <a:r>
              <a:rPr lang="en-US" dirty="0" smtClean="0"/>
              <a:t>be moving faster or radiated </a:t>
            </a:r>
            <a:r>
              <a:rPr lang="en-US" dirty="0"/>
              <a:t>to faster speeds than light in that medium </a:t>
            </a:r>
            <a:r>
              <a:rPr lang="en-US" dirty="0" smtClean="0"/>
              <a:t>creating an emission of photons (light). </a:t>
            </a:r>
          </a:p>
          <a:p>
            <a:r>
              <a:rPr lang="en-US" dirty="0" smtClean="0"/>
              <a:t>The emission is in the direction of the traversing particle and creates a Cherenkov cone. Similar to breaking the sound barrier. </a:t>
            </a:r>
          </a:p>
          <a:p>
            <a:r>
              <a:rPr lang="en-US" dirty="0" smtClean="0"/>
              <a:t>Physicists then created a RICH or Ring Imaging Cherenkov Detector to track and analyze the characteristics of particles</a:t>
            </a:r>
          </a:p>
          <a:p>
            <a:endParaRPr lang="en-US" dirty="0"/>
          </a:p>
          <a:p>
            <a:endParaRPr lang="en-US" dirty="0"/>
          </a:p>
        </p:txBody>
      </p:sp>
      <p:pic>
        <p:nvPicPr>
          <p:cNvPr id="6146" name="Picture 2" descr="http://media3.giphy.com/media/RnmoEV9ylBoZO/200_s.gif"/>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416801" y="385233"/>
            <a:ext cx="3400425" cy="19050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6148" name="Picture 4" descr="http://25.media.tumblr.com/tumblr_m25b6yUEcC1r2h5u7o1_r1_1280.jp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416801" y="2813538"/>
            <a:ext cx="3726644" cy="2977662"/>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35856961"/>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Ring imaging Cherenkov Detector</a:t>
            </a:r>
            <a:endParaRPr lang="en-US" dirty="0"/>
          </a:p>
        </p:txBody>
      </p:sp>
      <mc:AlternateContent>
        <mc:Choice xmlns="" xmlns:a="http://schemas.openxmlformats.org/drawingml/2006/main" xmlns:r="http://schemas.openxmlformats.org/officeDocument/2006/relationships" xmlns:p="http://schemas.openxmlformats.org/presentationml/2006/main" xmlns:a14="http://schemas.microsoft.com/office/drawing/2010/main" xmlns:mc="http://schemas.openxmlformats.org/markup-compatibility/2006" xmlns:mv="urn:schemas-microsoft-com:mac:vml" Requires="a14">
          <p:sp>
            <p:nvSpPr>
              <p:cNvPr id="3" name="Content Placeholder 2"/>
              <p:cNvSpPr>
                <a:spLocks noGrp="1"/>
              </p:cNvSpPr>
              <p:nvPr>
                <p:ph idx="1"/>
              </p:nvPr>
            </p:nvSpPr>
            <p:spPr>
              <a:xfrm>
                <a:off x="685802" y="2065867"/>
                <a:ext cx="7051430" cy="4210242"/>
              </a:xfrm>
            </p:spPr>
            <p:txBody>
              <a:bodyPr>
                <a:normAutofit fontScale="92500" lnSpcReduction="10000"/>
              </a:bodyPr>
              <a:lstStyle/>
              <a:p>
                <a:r>
                  <a:rPr lang="en-US" dirty="0" smtClean="0"/>
                  <a:t>First </a:t>
                </a:r>
                <a:r>
                  <a:rPr lang="en-US" dirty="0"/>
                  <a:t>proposed by </a:t>
                </a:r>
                <a:r>
                  <a:rPr lang="en-US" dirty="0" smtClean="0"/>
                  <a:t>Jacques </a:t>
                </a:r>
                <a:r>
                  <a:rPr lang="en-US" dirty="0" err="1"/>
                  <a:t>Séguinot</a:t>
                </a:r>
                <a:r>
                  <a:rPr lang="en-US" dirty="0"/>
                  <a:t> and Tom </a:t>
                </a:r>
                <a:r>
                  <a:rPr lang="en-US" dirty="0" err="1"/>
                  <a:t>Ypsilantis</a:t>
                </a:r>
                <a:r>
                  <a:rPr lang="en-US" dirty="0" smtClean="0"/>
                  <a:t>, </a:t>
                </a:r>
                <a:r>
                  <a:rPr lang="en-US" dirty="0"/>
                  <a:t>working at </a:t>
                </a:r>
                <a:r>
                  <a:rPr lang="en-US" dirty="0" smtClean="0"/>
                  <a:t>CERN in 1977.</a:t>
                </a:r>
              </a:p>
              <a:p>
                <a:r>
                  <a:rPr lang="en-US" dirty="0" smtClean="0"/>
                  <a:t>RICH is a device that can track and ultimately identify electrically charged subatomic particles through Cherenkov radiation (emission of photons)</a:t>
                </a:r>
              </a:p>
              <a:p>
                <a:r>
                  <a:rPr lang="en-US" dirty="0" smtClean="0"/>
                  <a:t> Tank with a certain shape lined with PMT’s and filled with water</a:t>
                </a:r>
              </a:p>
              <a:p>
                <a:r>
                  <a:rPr lang="en-US" dirty="0" smtClean="0"/>
                  <a:t>Much cheaper per ton to build than iron calorimeters therefore more practical to build bigger detectors</a:t>
                </a:r>
              </a:p>
              <a:p>
                <a:r>
                  <a:rPr lang="en-US" dirty="0" smtClean="0"/>
                  <a:t>The particle moving in a line emits photons along a certain </a:t>
                </a:r>
                <a14:m>
                  <m:oMath xmlns:m="http://schemas.openxmlformats.org/officeDocument/2006/math">
                    <m:sSub>
                      <m:sSubPr>
                        <m:ctrlPr>
                          <a:rPr lang="en-US" i="1" smtClean="0">
                            <a:latin typeface="Cambria Math" panose="02040503050406030204" pitchFamily="18" charset="0"/>
                          </a:rPr>
                        </m:ctrlPr>
                      </m:sSubPr>
                      <m:e>
                        <m:r>
                          <m:rPr>
                            <m:nor/>
                          </m:rPr>
                          <a:rPr lang="en-US"/>
                          <m:t>angle</m:t>
                        </m:r>
                        <m:r>
                          <m:rPr>
                            <m:nor/>
                          </m:rPr>
                          <a:rPr lang="en-US" b="0" i="0" smtClean="0"/>
                          <m:t> </m:t>
                        </m:r>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𝑐</m:t>
                        </m:r>
                      </m:sub>
                    </m:sSub>
                  </m:oMath>
                </a14:m>
                <a:r>
                  <a:rPr lang="en-US" dirty="0" smtClean="0"/>
                  <a:t> (emission angle)</a:t>
                </a:r>
              </a:p>
              <a:p>
                <a:r>
                  <a:rPr lang="en-US" dirty="0" smtClean="0"/>
                  <a:t>Having knowledge of the particles momenta, direction and knowledge of the refractive index </a:t>
                </a:r>
                <a14:m>
                  <m:oMath xmlns:m="http://schemas.openxmlformats.org/officeDocument/2006/math">
                    <m:r>
                      <a:rPr lang="en-US" b="0" i="1" smtClean="0">
                        <a:latin typeface="Cambria Math" panose="02040503050406030204" pitchFamily="18" charset="0"/>
                      </a:rPr>
                      <m:t>𝑛</m:t>
                    </m:r>
                  </m:oMath>
                </a14:m>
                <a:r>
                  <a:rPr lang="en-US" dirty="0" smtClean="0"/>
                  <a:t>, a prediction of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𝑐</m:t>
                        </m:r>
                      </m:sub>
                    </m:sSub>
                  </m:oMath>
                </a14:m>
                <a:r>
                  <a:rPr lang="en-US" dirty="0" smtClean="0"/>
                  <a:t> can be evaluated and compared to the emission angle of the detected Cherenkov Photons</a:t>
                </a:r>
              </a:p>
              <a:p>
                <a:r>
                  <a:rPr lang="en-US" dirty="0" smtClean="0"/>
                  <a:t>Problem of background noise</a:t>
                </a:r>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85802" y="2065867"/>
                <a:ext cx="7051430" cy="4210242"/>
              </a:xfrm>
              <a:blipFill rotWithShape="0">
                <a:blip r:embed="rId2"/>
                <a:stretch>
                  <a:fillRect l="-433" t="-1447"/>
                </a:stretch>
              </a:blipFill>
            </p:spPr>
            <p:txBody>
              <a:bodyPr/>
              <a:lstStyle/>
              <a:p>
                <a:r>
                  <a:rPr lang="en-US">
                    <a:noFill/>
                  </a:rPr>
                  <a:t> </a:t>
                </a:r>
              </a:p>
            </p:txBody>
          </p:sp>
        </mc:Fallback>
      </mc:AlternateContent>
      <p:pic>
        <p:nvPicPr>
          <p:cNvPr id="9218" name="Picture 2" descr="http://www.astro.wisc.edu/%7Eheroux/images/cherenkov.jp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173328" y="737104"/>
            <a:ext cx="3480826" cy="2303488"/>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9222" name="Picture 6" descr="http://www.ps.uci.edu/%7Etomba/sk/tscan/compare_mu_e/ev_21_e.gif"/>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543234" y="3340034"/>
            <a:ext cx="2741013" cy="2582573"/>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5" name="TextBox 4"/>
          <p:cNvSpPr txBox="1"/>
          <p:nvPr/>
        </p:nvSpPr>
        <p:spPr>
          <a:xfrm>
            <a:off x="8543234" y="6049108"/>
            <a:ext cx="2879732" cy="646331"/>
          </a:xfrm>
          <a:prstGeom prst="rect">
            <a:avLst/>
          </a:prstGeom>
          <a:noFill/>
        </p:spPr>
        <p:txBody>
          <a:bodyPr wrap="square" rtlCol="0">
            <a:spAutoFit/>
          </a:bodyPr>
          <a:lstStyle/>
          <a:p>
            <a:r>
              <a:rPr lang="en-US" smtClean="0"/>
              <a:t>Photons emitted from an electron</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34204916"/>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Noise</a:t>
            </a:r>
            <a:endParaRPr lang="en-US" dirty="0"/>
          </a:p>
        </p:txBody>
      </p:sp>
      <p:sp>
        <p:nvSpPr>
          <p:cNvPr id="3" name="Content Placeholder 2"/>
          <p:cNvSpPr>
            <a:spLocks noGrp="1"/>
          </p:cNvSpPr>
          <p:nvPr>
            <p:ph idx="1"/>
          </p:nvPr>
        </p:nvSpPr>
        <p:spPr/>
        <p:txBody>
          <a:bodyPr/>
          <a:lstStyle/>
          <a:p>
            <a:r>
              <a:rPr lang="en-US" dirty="0" smtClean="0"/>
              <a:t>Cherenkov radiation can come from numerous particles in outer space as well as here on Earth (walls of cavern). Called background noise</a:t>
            </a:r>
          </a:p>
          <a:p>
            <a:r>
              <a:rPr lang="en-US" dirty="0" smtClean="0"/>
              <a:t>So to create a useful detector, background noise has to be eliminated</a:t>
            </a:r>
          </a:p>
          <a:p>
            <a:r>
              <a:rPr lang="en-US" dirty="0" smtClean="0"/>
              <a:t>Superkamiokande uses an outer detector to help reduce the number of events coming from outside the detector. Significant part of the data reduction process.</a:t>
            </a:r>
          </a:p>
          <a:p>
            <a:r>
              <a:rPr lang="en-US" dirty="0" smtClean="0"/>
              <a:t>The events collected in the detector is upwards of 10 gigabytes so a data reduction process reduces the number of events relevant to proton decay to about 16 events of which </a:t>
            </a:r>
            <a:r>
              <a:rPr lang="el-GR" dirty="0" smtClean="0"/>
              <a:t>≈</a:t>
            </a:r>
            <a:r>
              <a:rPr lang="en-US" dirty="0" smtClean="0"/>
              <a:t> 8 events are reconstructed for analysis</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17409365"/>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Particle Identification</a:t>
            </a:r>
            <a:endParaRPr lang="en-US" dirty="0"/>
          </a:p>
        </p:txBody>
      </p:sp>
      <mc:AlternateContent>
        <mc:Choice xmlns="" xmlns:a="http://schemas.openxmlformats.org/drawingml/2006/main" xmlns:r="http://schemas.openxmlformats.org/officeDocument/2006/relationships" xmlns:p="http://schemas.openxmlformats.org/presentationml/2006/main" xmlns:a14="http://schemas.microsoft.com/office/drawing/2010/main" xmlns:mc="http://schemas.openxmlformats.org/markup-compatibility/2006" xmlns:mv="urn:schemas-microsoft-com:mac:vml" Requires="a14">
          <p:sp>
            <p:nvSpPr>
              <p:cNvPr id="3" name="Content Placeholder 2"/>
              <p:cNvSpPr>
                <a:spLocks noGrp="1"/>
              </p:cNvSpPr>
              <p:nvPr>
                <p:ph idx="1"/>
              </p:nvPr>
            </p:nvSpPr>
            <p:spPr>
              <a:xfrm>
                <a:off x="685802" y="2142068"/>
                <a:ext cx="9036485" cy="3607568"/>
              </a:xfrm>
            </p:spPr>
            <p:txBody>
              <a:bodyPr>
                <a:normAutofit lnSpcReduction="10000"/>
              </a:bodyPr>
              <a:lstStyle/>
              <a:p>
                <a:pPr marL="0" indent="0">
                  <a:buNone/>
                </a:pPr>
                <a:endParaRPr lang="en-US" dirty="0" smtClean="0"/>
              </a:p>
              <a:p>
                <a:pPr marL="0" indent="0">
                  <a:buNone/>
                </a:pPr>
                <a:r>
                  <a:rPr lang="en-US" i="1" dirty="0" smtClean="0">
                    <a:latin typeface="Cambria Math" panose="02040503050406030204" pitchFamily="18" charset="0"/>
                    <a:ea typeface="Cambria Math" panose="02040503050406030204" pitchFamily="18" charset="0"/>
                  </a:rPr>
                  <a:t>Looking for particles predicted in GUTs</a:t>
                </a:r>
              </a:p>
              <a:p>
                <a:r>
                  <a:rPr lang="en-US" dirty="0" smtClean="0"/>
                  <a:t>The sharpness of the ring/emission angle classifies the types of particles</a:t>
                </a:r>
              </a:p>
              <a:p>
                <a:r>
                  <a:rPr lang="en-US" dirty="0" smtClean="0"/>
                  <a:t>Based off of charge distribution where e-like rings will tend to be less sharp than </a:t>
                </a:r>
                <a14:m>
                  <m:oMath xmlns:m="http://schemas.openxmlformats.org/officeDocument/2006/math">
                    <m:r>
                      <a:rPr lang="en-US" i="1" smtClean="0">
                        <a:latin typeface="Cambria Math" panose="02040503050406030204" pitchFamily="18" charset="0"/>
                        <a:ea typeface="Cambria Math" panose="02040503050406030204" pitchFamily="18" charset="0"/>
                      </a:rPr>
                      <m:t>𝜇</m:t>
                    </m:r>
                  </m:oMath>
                </a14:m>
                <a:r>
                  <a:rPr lang="en-US" dirty="0" smtClean="0"/>
                  <a:t>-like rings</a:t>
                </a:r>
              </a:p>
              <a:p>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i="1">
                            <a:latin typeface="Cambria Math" panose="02040503050406030204" pitchFamily="18" charset="0"/>
                            <a:ea typeface="Cambria Math" panose="02040503050406030204" pitchFamily="18" charset="0"/>
                          </a:rPr>
                          <m:t>+</m:t>
                        </m:r>
                      </m:sup>
                    </m:sSup>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US" i="1">
                            <a:latin typeface="Cambria Math" panose="02040503050406030204" pitchFamily="18" charset="0"/>
                            <a:ea typeface="Cambria Math" panose="02040503050406030204" pitchFamily="18" charset="0"/>
                          </a:rPr>
                          <m:t>0</m:t>
                        </m:r>
                      </m:sup>
                    </m:sSup>
                  </m:oMath>
                </a14:m>
                <a:r>
                  <a:rPr lang="en-US" dirty="0"/>
                  <a:t> </a:t>
                </a:r>
                <a:r>
                  <a:rPr lang="en-US" dirty="0" smtClean="0"/>
                  <a:t> </a:t>
                </a:r>
                <a:r>
                  <a:rPr lang="en-US" dirty="0"/>
                  <a:t>Emission angle greater </a:t>
                </a:r>
                <a:r>
                  <a:rPr lang="en-US" dirty="0" smtClean="0"/>
                  <a:t>than positive </a:t>
                </a:r>
                <a:r>
                  <a:rPr lang="en-US" dirty="0" err="1" smtClean="0"/>
                  <a:t>muon</a:t>
                </a:r>
                <a:r>
                  <a:rPr lang="en-US" dirty="0" smtClean="0"/>
                  <a:t> because  of its smaller mass which generates a </a:t>
                </a:r>
                <a:r>
                  <a:rPr lang="en-US" dirty="0"/>
                  <a:t>greater </a:t>
                </a:r>
                <a:r>
                  <a:rPr lang="en-US" dirty="0" smtClean="0"/>
                  <a:t>velocity in momentum conservation</a:t>
                </a:r>
                <a:endParaRPr lang="en-US" i="1" dirty="0">
                  <a:latin typeface="Cambria Math" panose="02040503050406030204" pitchFamily="18" charset="0"/>
                </a:endParaRPr>
              </a:p>
              <a:p>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𝜇</m:t>
                        </m:r>
                      </m:e>
                      <m:sup>
                        <m:r>
                          <a:rPr lang="en-US" i="1">
                            <a:latin typeface="Cambria Math" panose="02040503050406030204" pitchFamily="18" charset="0"/>
                            <a:ea typeface="Cambria Math" panose="02040503050406030204" pitchFamily="18" charset="0"/>
                          </a:rPr>
                          <m:t>+</m:t>
                        </m:r>
                      </m:sup>
                    </m:sSup>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US" i="1">
                            <a:latin typeface="Cambria Math" panose="02040503050406030204" pitchFamily="18" charset="0"/>
                            <a:ea typeface="Cambria Math" panose="02040503050406030204" pitchFamily="18" charset="0"/>
                          </a:rPr>
                          <m:t>0</m:t>
                        </m:r>
                      </m:sup>
                    </m:sSup>
                  </m:oMath>
                </a14:m>
                <a:r>
                  <a:rPr lang="en-US" dirty="0"/>
                  <a:t> Emission angle </a:t>
                </a:r>
                <a:r>
                  <a:rPr lang="en-US" dirty="0" smtClean="0"/>
                  <a:t>smaller because of the heavier positive </a:t>
                </a:r>
                <a:r>
                  <a:rPr lang="en-US" dirty="0" err="1" smtClean="0"/>
                  <a:t>muon</a:t>
                </a:r>
                <a:r>
                  <a:rPr lang="en-US" dirty="0" smtClean="0"/>
                  <a:t> (smaller velocity)</a:t>
                </a:r>
              </a:p>
              <a:p>
                <a:r>
                  <a:rPr lang="en-US" dirty="0"/>
                  <a:t>Protons are essentially at rest in the water and their decay must result in at least two new particles going in</a:t>
                </a:r>
                <a:r>
                  <a:rPr lang="en-US" b="1" dirty="0"/>
                  <a:t> opposite directions</a:t>
                </a:r>
                <a:r>
                  <a:rPr lang="en-US" dirty="0"/>
                  <a:t>. We use this feature to distinguish proton decays from neutrino interactions in the water.</a:t>
                </a:r>
              </a:p>
              <a:p>
                <a:endParaRPr lang="en-US" dirty="0" smtClean="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85802" y="2142068"/>
                <a:ext cx="9036485" cy="3607568"/>
              </a:xfrm>
              <a:blipFill rotWithShape="0">
                <a:blip r:embed="rId2"/>
                <a:stretch>
                  <a:fillRect l="-607" r="-607"/>
                </a:stretch>
              </a:blipFill>
            </p:spPr>
            <p:txBody>
              <a:bodyPr/>
              <a:lstStyle/>
              <a:p>
                <a:r>
                  <a:rPr lang="en-US">
                    <a:noFill/>
                  </a:rPr>
                  <a:t> </a:t>
                </a:r>
              </a:p>
            </p:txBody>
          </p:sp>
        </mc:Fallback>
      </mc:AlternateContent>
      <p:pic>
        <p:nvPicPr>
          <p:cNvPr id="4" name="Picture 6" descr="http://www.ps.uci.edu/%7Etomba/sk/tscan/compare_mu_e/ev_21_e.gif"/>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889598" y="284230"/>
            <a:ext cx="2741013" cy="2582573"/>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5" name="TextBox 4"/>
          <p:cNvSpPr txBox="1"/>
          <p:nvPr/>
        </p:nvSpPr>
        <p:spPr>
          <a:xfrm>
            <a:off x="9722287" y="2904904"/>
            <a:ext cx="1399309" cy="374073"/>
          </a:xfrm>
          <a:prstGeom prst="rect">
            <a:avLst/>
          </a:prstGeom>
          <a:noFill/>
        </p:spPr>
        <p:txBody>
          <a:bodyPr wrap="square" rtlCol="0">
            <a:spAutoFit/>
          </a:bodyPr>
          <a:lstStyle/>
          <a:p>
            <a:r>
              <a:rPr lang="en-US" dirty="0" smtClean="0"/>
              <a:t>E-like ring</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6787441"/>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http://www.quantumdiaries.org/wp-content/uploads/2009/09/superkproton.jp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62051" y="1337732"/>
            <a:ext cx="4933950" cy="465772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8196" name="Picture 4" descr="http://www.ps.uci.edu/%7Etomba/sk/tscan/tscan-pic-01.gif"/>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572251" y="1337733"/>
            <a:ext cx="4933950" cy="465772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38805555"/>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IMB </a:t>
            </a:r>
            <a:r>
              <a:rPr lang="en-US" sz="2000" dirty="0" smtClean="0"/>
              <a:t>(Irvine-Michigan-Brookhaven Detector)</a:t>
            </a:r>
            <a:endParaRPr lang="en-US" dirty="0"/>
          </a:p>
        </p:txBody>
      </p:sp>
      <mc:AlternateContent>
        <mc:Choice xmlns="" xmlns:a="http://schemas.openxmlformats.org/drawingml/2006/main" xmlns:r="http://schemas.openxmlformats.org/officeDocument/2006/relationships" xmlns:p="http://schemas.openxmlformats.org/presentationml/2006/main" xmlns:a14="http://schemas.microsoft.com/office/drawing/2010/main" xmlns:mc="http://schemas.openxmlformats.org/markup-compatibility/2006" xmlns:mv="urn:schemas-microsoft-com:mac:vml" Requires="a14">
          <p:sp>
            <p:nvSpPr>
              <p:cNvPr id="3" name="Content Placeholder 2"/>
              <p:cNvSpPr>
                <a:spLocks noGrp="1"/>
              </p:cNvSpPr>
              <p:nvPr>
                <p:ph idx="1"/>
              </p:nvPr>
            </p:nvSpPr>
            <p:spPr>
              <a:xfrm>
                <a:off x="685801" y="2142067"/>
                <a:ext cx="5096021" cy="3649133"/>
              </a:xfrm>
            </p:spPr>
            <p:txBody>
              <a:bodyPr/>
              <a:lstStyle/>
              <a:p>
                <a:r>
                  <a:rPr lang="en-US" dirty="0" smtClean="0"/>
                  <a:t>Built 600m below ground near a salt mine in Cleveland (1982-1991)</a:t>
                </a:r>
              </a:p>
              <a:p>
                <a:r>
                  <a:rPr lang="en-US" dirty="0" smtClean="0"/>
                  <a:t>Cubical tank (17 x 17.5 x 23 meters) filled with water</a:t>
                </a:r>
              </a:p>
              <a:p>
                <a:r>
                  <a:rPr lang="en-US" dirty="0" smtClean="0"/>
                  <a:t>Set lower limits on proton lifetime to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32</m:t>
                        </m:r>
                      </m:sup>
                    </m:sSup>
                  </m:oMath>
                </a14:m>
                <a:endParaRPr lang="en-US" dirty="0" smtClean="0"/>
              </a:p>
              <a:p>
                <a:r>
                  <a:rPr lang="en-US" dirty="0" smtClean="0"/>
                  <a:t>Notable achievements included observations of neutrinos from supernova along with the </a:t>
                </a:r>
                <a:r>
                  <a:rPr lang="en-US" b="1" dirty="0" smtClean="0"/>
                  <a:t>atmospheric </a:t>
                </a:r>
                <a:r>
                  <a:rPr lang="en-US" b="1" dirty="0" err="1" smtClean="0"/>
                  <a:t>muon</a:t>
                </a:r>
                <a:r>
                  <a:rPr lang="en-US" b="1" dirty="0" smtClean="0"/>
                  <a:t> neutrino deficit which was later confirmed to be evidence of neutrino oscillations</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85801" y="2142067"/>
                <a:ext cx="5096021" cy="3649133"/>
              </a:xfrm>
              <a:blipFill rotWithShape="0">
                <a:blip r:embed="rId2"/>
                <a:stretch>
                  <a:fillRect l="-838"/>
                </a:stretch>
              </a:blipFill>
            </p:spPr>
            <p:txBody>
              <a:bodyPr/>
              <a:lstStyle/>
              <a:p>
                <a:r>
                  <a:rPr lang="en-US">
                    <a:noFill/>
                  </a:rPr>
                  <a:t> </a:t>
                </a:r>
              </a:p>
            </p:txBody>
          </p:sp>
        </mc:Fallback>
      </mc:AlternateContent>
      <p:pic>
        <p:nvPicPr>
          <p:cNvPr id="4" name="Picture 6" descr="http://www-personal.umich.edu/%7Ejcv/imb/wrExplain.jp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151682" y="1787900"/>
            <a:ext cx="5416607" cy="47176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5105638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Superkamiokande Structure</a:t>
            </a:r>
            <a:endParaRPr lang="en-US" dirty="0"/>
          </a:p>
        </p:txBody>
      </p:sp>
      <p:sp>
        <p:nvSpPr>
          <p:cNvPr id="3" name="Content Placeholder 2"/>
          <p:cNvSpPr>
            <a:spLocks noGrp="1"/>
          </p:cNvSpPr>
          <p:nvPr>
            <p:ph idx="1"/>
          </p:nvPr>
        </p:nvSpPr>
        <p:spPr>
          <a:xfrm>
            <a:off x="685802" y="2142067"/>
            <a:ext cx="10342416" cy="3649133"/>
          </a:xfrm>
        </p:spPr>
        <p:txBody>
          <a:bodyPr/>
          <a:lstStyle/>
          <a:p>
            <a:r>
              <a:rPr lang="en-US" dirty="0" smtClean="0"/>
              <a:t>Built in a salt mine in Gifu, Japan</a:t>
            </a:r>
          </a:p>
          <a:p>
            <a:r>
              <a:rPr lang="en-US" dirty="0" smtClean="0"/>
              <a:t>Cylindrical tank made of stainless steel with a diameter of 39m and height of 42m (OD) with a 50 kiloton volume. Inside the volume is another cylindrical structure 34m in diameter and 36m tall (ID).</a:t>
            </a:r>
          </a:p>
          <a:p>
            <a:r>
              <a:rPr lang="en-US" dirty="0"/>
              <a:t>Below peak of Mt Ikenoyama under 1000m of rock shielding it from cosmic rays equivalent to 2700m of </a:t>
            </a:r>
            <a:r>
              <a:rPr lang="en-US" dirty="0" smtClean="0"/>
              <a:t>water</a:t>
            </a:r>
          </a:p>
          <a:p>
            <a:r>
              <a:rPr lang="en-US" dirty="0" smtClean="0"/>
              <a:t>Inner structure lined with black plastic to isolate detector regions. Necessary to isolate experiment.</a:t>
            </a:r>
          </a:p>
          <a:p>
            <a:r>
              <a:rPr lang="en-US" dirty="0" smtClean="0"/>
              <a:t>Main purpose for outer detector (OD) is to veto cosmic ray muons. 1885 outward facing PMT’s that are equipped with wavelength shifter plates. OD also lined with reflective material called Tyvek reducing the probability of </a:t>
            </a:r>
            <a:r>
              <a:rPr lang="en-US" dirty="0" err="1" smtClean="0"/>
              <a:t>muon</a:t>
            </a:r>
            <a:r>
              <a:rPr lang="en-US" dirty="0" smtClean="0"/>
              <a:t> interaction in the ID.</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51982382"/>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5" cy="706582"/>
          </a:xfrm>
        </p:spPr>
        <p:txBody>
          <a:bodyPr/>
          <a:lstStyle/>
          <a:p>
            <a:pPr algn="ctr"/>
            <a:r>
              <a:rPr lang="en-US" dirty="0" smtClean="0"/>
              <a:t>SK Structure</a:t>
            </a:r>
            <a:endParaRPr lang="en-US" dirty="0"/>
          </a:p>
        </p:txBody>
      </p:sp>
      <p:sp>
        <p:nvSpPr>
          <p:cNvPr id="3" name="Content Placeholder 2"/>
          <p:cNvSpPr>
            <a:spLocks noGrp="1"/>
          </p:cNvSpPr>
          <p:nvPr>
            <p:ph idx="1"/>
          </p:nvPr>
        </p:nvSpPr>
        <p:spPr/>
        <p:txBody>
          <a:bodyPr/>
          <a:lstStyle/>
          <a:p>
            <a:endParaRPr lang="en-US"/>
          </a:p>
        </p:txBody>
      </p:sp>
      <p:pic>
        <p:nvPicPr>
          <p:cNvPr id="4" name="Picture 4" descr="http://www-sk.icrr.u-tokyo.ac.jp/sk/gallery/wme/sk_build01h-wm.jp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49160" y="1482436"/>
            <a:ext cx="7004705" cy="4963057"/>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6985705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Superkamiokande Experiment</a:t>
            </a:r>
            <a:endParaRPr lang="en-US" dirty="0"/>
          </a:p>
        </p:txBody>
      </p:sp>
      <p:sp>
        <p:nvSpPr>
          <p:cNvPr id="3" name="Content Placeholder 2"/>
          <p:cNvSpPr>
            <a:spLocks noGrp="1"/>
          </p:cNvSpPr>
          <p:nvPr>
            <p:ph idx="1"/>
          </p:nvPr>
        </p:nvSpPr>
        <p:spPr>
          <a:xfrm>
            <a:off x="685802" y="2142067"/>
            <a:ext cx="6643254" cy="3649133"/>
          </a:xfrm>
        </p:spPr>
        <p:txBody>
          <a:bodyPr/>
          <a:lstStyle/>
          <a:p>
            <a:r>
              <a:rPr lang="en-US" dirty="0" smtClean="0"/>
              <a:t>Began running in 1996 and went until July 2001 (SK-I)</a:t>
            </a:r>
          </a:p>
          <a:p>
            <a:r>
              <a:rPr lang="en-US" dirty="0" smtClean="0"/>
              <a:t>In November 2001 while refilling the tank,  a PMT imploded causing the water pressure to change (pressure wave) ultimately creating a chain reaction that blew up almost every PMT under water. Extensive repairs were needed</a:t>
            </a:r>
          </a:p>
          <a:p>
            <a:r>
              <a:rPr lang="en-US" dirty="0" smtClean="0"/>
              <a:t>Super-K began operation again in January 2003 and ended data collection in October 2005 (SK-II)</a:t>
            </a:r>
          </a:p>
          <a:p>
            <a:r>
              <a:rPr lang="en-US" dirty="0" smtClean="0"/>
              <a:t>SK-III (October 2006- August 2008) and SK-IV is ongoing today</a:t>
            </a:r>
          </a:p>
          <a:p>
            <a:endParaRPr lang="en-US" dirty="0" smtClean="0"/>
          </a:p>
          <a:p>
            <a:endParaRPr lang="en-US" dirty="0"/>
          </a:p>
        </p:txBody>
      </p:sp>
      <p:pic>
        <p:nvPicPr>
          <p:cNvPr id="4" name="Picture 2" descr="http://www-sk.icrr.u-tokyo.ac.jp/sk/gallery/wme/sk_05h-wm.jp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647707" y="609600"/>
            <a:ext cx="4287107" cy="5805054"/>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30530711"/>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Superkamiokande data/Results</a:t>
            </a:r>
            <a:endParaRPr lang="en-US" dirty="0"/>
          </a:p>
        </p:txBody>
      </p:sp>
      <p:sp>
        <p:nvSpPr>
          <p:cNvPr id="3" name="Content Placeholder 2"/>
          <p:cNvSpPr>
            <a:spLocks noGrp="1"/>
          </p:cNvSpPr>
          <p:nvPr>
            <p:ph idx="1"/>
          </p:nvPr>
        </p:nvSpPr>
        <p:spPr>
          <a:xfrm>
            <a:off x="685801" y="1856510"/>
            <a:ext cx="10016543" cy="3048000"/>
          </a:xfrm>
        </p:spPr>
        <p:txBody>
          <a:bodyPr>
            <a:normAutofit fontScale="92500"/>
          </a:bodyPr>
          <a:lstStyle/>
          <a:p>
            <a:r>
              <a:rPr lang="en-US" dirty="0" smtClean="0"/>
              <a:t>Each day Super-K records about ten gigabytes of data. Most of the data comes from the background and provides no information to proton decay analysis.</a:t>
            </a:r>
          </a:p>
          <a:p>
            <a:r>
              <a:rPr lang="en-US" dirty="0" smtClean="0"/>
              <a:t>Only concerned about high-energy fully-contained events are relevant to proton decay.</a:t>
            </a:r>
          </a:p>
          <a:p>
            <a:r>
              <a:rPr lang="en-US" dirty="0" smtClean="0"/>
              <a:t>5 stage reduction process to try and clear out background noise and isolate the protons in the detector</a:t>
            </a:r>
          </a:p>
          <a:p>
            <a:pPr>
              <a:buFont typeface="Wingdings" panose="05000000000000000000" pitchFamily="2" charset="2"/>
              <a:buChar char="Ø"/>
            </a:pPr>
            <a:r>
              <a:rPr lang="en-US" dirty="0" smtClean="0"/>
              <a:t>Lower limits on proton decay come from Bayesian method</a:t>
            </a:r>
          </a:p>
          <a:p>
            <a:r>
              <a:rPr lang="en-US" dirty="0"/>
              <a:t>          Since there is a set volume of water in the detector, you can figure out the amount of protons in the water. Through a certain time period of observation if you have not seen a proton decay and you know that one </a:t>
            </a:r>
            <a:r>
              <a:rPr lang="en-US" dirty="0" smtClean="0"/>
              <a:t>may decay</a:t>
            </a:r>
            <a:r>
              <a:rPr lang="en-US" dirty="0"/>
              <a:t>, you can set a lower limit on its lifetime. By stating, there is so many protons in this volume of water and a proton has not decayed in a year time span </a:t>
            </a:r>
            <a:r>
              <a:rPr lang="en-US" dirty="0" smtClean="0"/>
              <a:t>you can set </a:t>
            </a:r>
            <a:r>
              <a:rPr lang="en-US" dirty="0"/>
              <a:t>the lower limit on its </a:t>
            </a:r>
            <a:r>
              <a:rPr lang="en-US" dirty="0" smtClean="0"/>
              <a:t>lifetime.</a:t>
            </a:r>
            <a:endParaRPr lang="en-US" dirty="0"/>
          </a:p>
        </p:txBody>
      </p:sp>
      <mc:AlternateContent>
        <mc:Choice xmlns="" xmlns:a="http://schemas.openxmlformats.org/drawingml/2006/main" xmlns:r="http://schemas.openxmlformats.org/officeDocument/2006/relationships" xmlns:p="http://schemas.openxmlformats.org/presentationml/2006/main" xmlns:a14="http://schemas.microsoft.com/office/drawing/2010/main" xmlns:mc="http://schemas.openxmlformats.org/markup-compatibility/2006" xmlns:mv="urn:schemas-microsoft-com:mac:vml" Requires="a14">
          <p:sp>
            <p:nvSpPr>
              <p:cNvPr id="4" name="TextBox 3"/>
              <p:cNvSpPr txBox="1"/>
              <p:nvPr/>
            </p:nvSpPr>
            <p:spPr>
              <a:xfrm>
                <a:off x="817418" y="5167745"/>
                <a:ext cx="4973782" cy="1242648"/>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r>
                      <a:rPr lang="en-US" i="1" smtClean="0">
                        <a:latin typeface="Cambria Math" panose="02040503050406030204" pitchFamily="18" charset="0"/>
                      </a:rPr>
                      <m:t>𝑝</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i="1">
                            <a:latin typeface="Cambria Math" panose="02040503050406030204" pitchFamily="18" charset="0"/>
                            <a:ea typeface="Cambria Math" panose="02040503050406030204" pitchFamily="18" charset="0"/>
                          </a:rPr>
                          <m:t>+</m:t>
                        </m:r>
                      </m:sup>
                    </m:sSup>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US" i="1">
                            <a:latin typeface="Cambria Math" panose="02040503050406030204" pitchFamily="18" charset="0"/>
                            <a:ea typeface="Cambria Math" panose="02040503050406030204" pitchFamily="18" charset="0"/>
                          </a:rPr>
                          <m:t>0</m:t>
                        </m:r>
                      </m:sup>
                    </m:sSup>
                  </m:oMath>
                </a14:m>
                <a:r>
                  <a:rPr lang="en-US" dirty="0" smtClean="0"/>
                  <a:t>               8 x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33</m:t>
                        </m:r>
                      </m:sup>
                    </m:sSup>
                  </m:oMath>
                </a14:m>
                <a:r>
                  <a:rPr lang="en-US" dirty="0" smtClean="0"/>
                  <a:t>               </a:t>
                </a:r>
              </a:p>
              <a:p>
                <a:pPr marL="285750" indent="-285750">
                  <a:buFont typeface="Arial" panose="020B0604020202020204" pitchFamily="34" charset="0"/>
                  <a:buChar char="•"/>
                </a:pPr>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𝜇</m:t>
                        </m:r>
                      </m:e>
                      <m:sup>
                        <m:r>
                          <a:rPr lang="en-US" i="1">
                            <a:latin typeface="Cambria Math" panose="02040503050406030204" pitchFamily="18" charset="0"/>
                            <a:ea typeface="Cambria Math" panose="02040503050406030204" pitchFamily="18" charset="0"/>
                          </a:rPr>
                          <m:t>+</m:t>
                        </m:r>
                      </m:sup>
                    </m:sSup>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US" i="1">
                            <a:latin typeface="Cambria Math" panose="02040503050406030204" pitchFamily="18" charset="0"/>
                            <a:ea typeface="Cambria Math" panose="02040503050406030204" pitchFamily="18" charset="0"/>
                          </a:rPr>
                          <m:t>0</m:t>
                        </m:r>
                      </m:sup>
                    </m:sSup>
                  </m:oMath>
                </a14:m>
                <a:r>
                  <a:rPr lang="en-US" dirty="0" smtClean="0"/>
                  <a:t>               6.33 x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33</m:t>
                        </m:r>
                      </m:sup>
                    </m:sSup>
                  </m:oMath>
                </a14:m>
                <a:endParaRPr lang="en-US" dirty="0" smtClean="0"/>
              </a:p>
              <a:p>
                <a:endParaRPr lang="en-US" dirty="0" smtClean="0"/>
              </a:p>
              <a:p>
                <a:pPr marL="285750" indent="-285750">
                  <a:buFont typeface="Arial" panose="020B0604020202020204" pitchFamily="34" charset="0"/>
                  <a:buChar char="•"/>
                </a:pPr>
                <a:endParaRPr lang="en-US" dirty="0"/>
              </a:p>
            </p:txBody>
          </p:sp>
        </mc:Choice>
        <mc:Fallback>
          <p:sp>
            <p:nvSpPr>
              <p:cNvPr id="4" name="TextBox 3"/>
              <p:cNvSpPr txBox="1">
                <a:spLocks noRot="1" noChangeAspect="1" noMove="1" noResize="1" noEditPoints="1" noAdjustHandles="1" noChangeArrowheads="1" noChangeShapeType="1" noTextEdit="1"/>
              </p:cNvSpPr>
              <p:nvPr/>
            </p:nvSpPr>
            <p:spPr>
              <a:xfrm>
                <a:off x="817418" y="5167745"/>
                <a:ext cx="4973782" cy="1242648"/>
              </a:xfrm>
              <a:prstGeom prst="rect">
                <a:avLst/>
              </a:prstGeom>
              <a:blipFill rotWithShape="0">
                <a:blip r:embed="rId2"/>
                <a:stretch>
                  <a:fillRect l="-735" t="-2941"/>
                </a:stretch>
              </a:blipFill>
            </p:spPr>
            <p:txBody>
              <a:bodyPr/>
              <a:lstStyle/>
              <a:p>
                <a:r>
                  <a:rPr lang="en-US">
                    <a:noFill/>
                  </a:rPr>
                  <a:t> </a:t>
                </a:r>
              </a:p>
            </p:txBody>
          </p:sp>
        </mc:Fallback>
      </mc:AlternateContent>
      <p:sp>
        <p:nvSpPr>
          <p:cNvPr id="5" name="TextBox 4"/>
          <p:cNvSpPr txBox="1"/>
          <p:nvPr/>
        </p:nvSpPr>
        <p:spPr>
          <a:xfrm>
            <a:off x="817418" y="4904509"/>
            <a:ext cx="1620982" cy="369332"/>
          </a:xfrm>
          <a:prstGeom prst="rect">
            <a:avLst/>
          </a:prstGeom>
          <a:noFill/>
        </p:spPr>
        <p:txBody>
          <a:bodyPr wrap="square" rtlCol="0">
            <a:spAutoFit/>
          </a:bodyPr>
          <a:lstStyle/>
          <a:p>
            <a:r>
              <a:rPr lang="en-US" dirty="0" smtClean="0"/>
              <a:t>Decay Channel</a:t>
            </a:r>
            <a:endParaRPr lang="en-US" dirty="0"/>
          </a:p>
        </p:txBody>
      </p:sp>
      <p:sp>
        <p:nvSpPr>
          <p:cNvPr id="6" name="TextBox 5"/>
          <p:cNvSpPr txBox="1"/>
          <p:nvPr/>
        </p:nvSpPr>
        <p:spPr>
          <a:xfrm>
            <a:off x="2798618" y="4904509"/>
            <a:ext cx="2992582" cy="369332"/>
          </a:xfrm>
          <a:prstGeom prst="rect">
            <a:avLst/>
          </a:prstGeom>
          <a:noFill/>
        </p:spPr>
        <p:txBody>
          <a:bodyPr wrap="square" rtlCol="0">
            <a:spAutoFit/>
          </a:bodyPr>
          <a:lstStyle/>
          <a:p>
            <a:r>
              <a:rPr lang="en-US" dirty="0" smtClean="0"/>
              <a:t>Partial Mean Lifetime (90% CI)</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927918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Proton History</a:t>
            </a:r>
          </a:p>
          <a:p>
            <a:r>
              <a:rPr lang="en-US" dirty="0" smtClean="0"/>
              <a:t>About the proton</a:t>
            </a:r>
          </a:p>
          <a:p>
            <a:r>
              <a:rPr lang="en-US" dirty="0" smtClean="0"/>
              <a:t>Why proton decay is important/GUT</a:t>
            </a:r>
          </a:p>
          <a:p>
            <a:r>
              <a:rPr lang="en-US" dirty="0" smtClean="0"/>
              <a:t>Experiments/how to detect proton decay</a:t>
            </a:r>
          </a:p>
          <a:p>
            <a:r>
              <a:rPr lang="en-US" dirty="0" smtClean="0"/>
              <a:t>Lower limits on proton lifetime</a:t>
            </a:r>
          </a:p>
          <a:p>
            <a:r>
              <a:rPr lang="en-US" dirty="0" smtClean="0"/>
              <a:t>Future experiments</a:t>
            </a:r>
          </a:p>
          <a:p>
            <a:endParaRPr lang="en-US" dirty="0" smtClean="0"/>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6328481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Experiment</a:t>
            </a:r>
            <a:endParaRPr lang="en-US" dirty="0"/>
          </a:p>
        </p:txBody>
      </p:sp>
      <p:sp>
        <p:nvSpPr>
          <p:cNvPr id="3" name="Content Placeholder 2"/>
          <p:cNvSpPr>
            <a:spLocks noGrp="1"/>
          </p:cNvSpPr>
          <p:nvPr>
            <p:ph idx="1"/>
          </p:nvPr>
        </p:nvSpPr>
        <p:spPr>
          <a:xfrm>
            <a:off x="685802" y="2142067"/>
            <a:ext cx="5992090" cy="3649133"/>
          </a:xfrm>
        </p:spPr>
        <p:txBody>
          <a:bodyPr/>
          <a:lstStyle/>
          <a:p>
            <a:r>
              <a:rPr lang="en-US" dirty="0" smtClean="0"/>
              <a:t>Hyperkamiokande: a proposed experiment meant to be 25 times as big with two tubes that has approximately 99,000 PMT’s</a:t>
            </a:r>
            <a:endParaRPr lang="en-US" dirty="0"/>
          </a:p>
        </p:txBody>
      </p:sp>
      <p:pic>
        <p:nvPicPr>
          <p:cNvPr id="7174" name="Picture 6" descr="http://pprc.qmul.ac.uk/sites/default/files/CCEbig1_07-05%20%281%29.jp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677892" y="1731818"/>
            <a:ext cx="5309319" cy="3457864"/>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60648369"/>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mc:AlternateContent>
        <mc:Choice xmlns="" xmlns:a="http://schemas.openxmlformats.org/drawingml/2006/main" xmlns:r="http://schemas.openxmlformats.org/officeDocument/2006/relationships" xmlns:p="http://schemas.openxmlformats.org/presentationml/2006/main" xmlns:a14="http://schemas.microsoft.com/office/drawing/2010/main" xmlns:mc="http://schemas.openxmlformats.org/markup-compatibility/2006" xmlns:mv="urn:schemas-microsoft-com:mac:vml" Requires="a14">
          <p:sp>
            <p:nvSpPr>
              <p:cNvPr id="3" name="Content Placeholder 2"/>
              <p:cNvSpPr>
                <a:spLocks noGrp="1"/>
              </p:cNvSpPr>
              <p:nvPr>
                <p:ph idx="1"/>
              </p:nvPr>
            </p:nvSpPr>
            <p:spPr/>
            <p:txBody>
              <a:bodyPr/>
              <a:lstStyle/>
              <a:p>
                <a:r>
                  <a:rPr lang="en-US" dirty="0" smtClean="0"/>
                  <a:t>Proton is stable and doesn’t decay to our knowledge</a:t>
                </a:r>
              </a:p>
              <a:p>
                <a:r>
                  <a:rPr lang="en-US" dirty="0" smtClean="0"/>
                  <a:t>GUT needs to account for proton decay through hypothetical </a:t>
                </a:r>
                <a:r>
                  <a:rPr lang="en-US" dirty="0" err="1" smtClean="0"/>
                  <a:t>supersymmetry</a:t>
                </a:r>
                <a:r>
                  <a:rPr lang="en-US" dirty="0" smtClean="0"/>
                  <a:t> principles like B-L conservation</a:t>
                </a:r>
              </a:p>
              <a:p>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i="1">
                            <a:latin typeface="Cambria Math" panose="02040503050406030204" pitchFamily="18" charset="0"/>
                            <a:ea typeface="Cambria Math" panose="02040503050406030204" pitchFamily="18" charset="0"/>
                          </a:rPr>
                          <m:t>+</m:t>
                        </m:r>
                      </m:sup>
                    </m:sSup>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US" i="1">
                            <a:latin typeface="Cambria Math" panose="02040503050406030204" pitchFamily="18" charset="0"/>
                            <a:ea typeface="Cambria Math" panose="02040503050406030204" pitchFamily="18" charset="0"/>
                          </a:rPr>
                          <m:t>0</m:t>
                        </m:r>
                      </m:sup>
                    </m:sSup>
                  </m:oMath>
                </a14:m>
                <a:endParaRPr lang="en-US" i="1" dirty="0">
                  <a:latin typeface="Cambria Math" panose="02040503050406030204" pitchFamily="18" charset="0"/>
                </a:endParaRPr>
              </a:p>
              <a:p>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𝜇</m:t>
                        </m:r>
                      </m:e>
                      <m:sup>
                        <m:r>
                          <a:rPr lang="en-US" i="1">
                            <a:latin typeface="Cambria Math" panose="02040503050406030204" pitchFamily="18" charset="0"/>
                            <a:ea typeface="Cambria Math" panose="02040503050406030204" pitchFamily="18" charset="0"/>
                          </a:rPr>
                          <m:t>+</m:t>
                        </m:r>
                      </m:sup>
                    </m:sSup>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US" i="1">
                            <a:latin typeface="Cambria Math" panose="02040503050406030204" pitchFamily="18" charset="0"/>
                            <a:ea typeface="Cambria Math" panose="02040503050406030204" pitchFamily="18" charset="0"/>
                          </a:rPr>
                          <m:t>0</m:t>
                        </m:r>
                      </m:sup>
                    </m:sSup>
                  </m:oMath>
                </a14:m>
                <a:endParaRPr lang="en-US" dirty="0" smtClean="0"/>
              </a:p>
              <a:p>
                <a:r>
                  <a:rPr lang="en-US" dirty="0" smtClean="0"/>
                  <a:t>Superkamiokande/IMB detectors</a:t>
                </a:r>
              </a:p>
              <a:p>
                <a:r>
                  <a:rPr lang="en-US" dirty="0" smtClean="0"/>
                  <a:t>Lower limits of proton lifetime</a:t>
                </a:r>
              </a:p>
              <a:p>
                <a:r>
                  <a:rPr lang="en-US" dirty="0" smtClean="0"/>
                  <a:t>Still haven’t seen proton decay</a:t>
                </a:r>
              </a:p>
              <a:p>
                <a:r>
                  <a:rPr lang="en-US" dirty="0" smtClean="0"/>
                  <a:t>Future experiments being developed</a:t>
                </a:r>
              </a:p>
              <a:p>
                <a:endParaRPr lang="en-US" dirty="0" smtClean="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421" t="-9182"/>
                </a:stretch>
              </a:blipFill>
            </p:spPr>
            <p:txBody>
              <a:bodyPr/>
              <a:lstStyle/>
              <a:p>
                <a:r>
                  <a:rPr lang="en-US">
                    <a:noFill/>
                  </a:rPr>
                  <a:t> </a:t>
                </a:r>
              </a:p>
            </p:txBody>
          </p:sp>
        </mc:Fallback>
      </mc:AlternateContent>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8298611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 (1993-1996)</a:t>
            </a:r>
            <a:endParaRPr lang="en-US" dirty="0"/>
          </a:p>
        </p:txBody>
      </p:sp>
      <p:pic>
        <p:nvPicPr>
          <p:cNvPr id="3074" name="Picture 2" descr="http://www-sk.icrr.u-tokyo.ac.jp/sk/gallery/wme/sk_build00h-wm.jp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21329" y="1878963"/>
            <a:ext cx="4142480" cy="48612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3076" name="Picture 4" descr="http://www-sk.icrr.u-tokyo.ac.jp/sk/gallery/wme/sk_03-wm.jpg"/>
          <p:cNvPicPr>
            <a:picLocks noGrp="1" noChangeAspect="1" noChangeArrowheads="1"/>
          </p:cNvPicPr>
          <p:nvPr>
            <p:ph idx="1"/>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675419" y="1929126"/>
            <a:ext cx="3338945" cy="476096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4699300"/>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reconstruction (2006)</a:t>
            </a:r>
            <a:endParaRPr lang="en-US" dirty="0"/>
          </a:p>
        </p:txBody>
      </p:sp>
      <p:sp>
        <p:nvSpPr>
          <p:cNvPr id="3" name="Content Placeholder 2"/>
          <p:cNvSpPr>
            <a:spLocks noGrp="1"/>
          </p:cNvSpPr>
          <p:nvPr>
            <p:ph idx="1"/>
          </p:nvPr>
        </p:nvSpPr>
        <p:spPr/>
        <p:txBody>
          <a:bodyPr/>
          <a:lstStyle/>
          <a:p>
            <a:endParaRPr lang="en-US" dirty="0"/>
          </a:p>
        </p:txBody>
      </p:sp>
      <p:pic>
        <p:nvPicPr>
          <p:cNvPr id="5122" name="Picture 2" descr="http://www-sk.icrr.u-tokyo.ac.jp/sk/gallery/wme/PH21-water-near-full-wm.JP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85801" y="2065867"/>
            <a:ext cx="5757576" cy="3850122"/>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5124" name="Picture 4" descr="http://www-sk.icrr.u-tokyo.ac.jp/sk/gallery/wme/PH11-bottom-tate-2-wm.JP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290666" y="333952"/>
            <a:ext cx="4181475" cy="6257926"/>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4" name="TextBox 3"/>
          <p:cNvSpPr txBox="1"/>
          <p:nvPr/>
        </p:nvSpPr>
        <p:spPr>
          <a:xfrm>
            <a:off x="1444843" y="6222546"/>
            <a:ext cx="4239491" cy="369332"/>
          </a:xfrm>
          <a:prstGeom prst="rect">
            <a:avLst/>
          </a:prstGeom>
          <a:noFill/>
        </p:spPr>
        <p:txBody>
          <a:bodyPr wrap="square" rtlCol="0">
            <a:spAutoFit/>
          </a:bodyPr>
          <a:lstStyle/>
          <a:p>
            <a:pPr algn="ctr"/>
            <a:r>
              <a:rPr lang="en-US" dirty="0" smtClean="0"/>
              <a:t>Almost fully filled</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89550328"/>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Bibliography</a:t>
            </a:r>
            <a:endParaRPr lang="en-US" dirty="0"/>
          </a:p>
        </p:txBody>
      </p:sp>
      <p:sp>
        <p:nvSpPr>
          <p:cNvPr id="3" name="Content Placeholder 2"/>
          <p:cNvSpPr>
            <a:spLocks noGrp="1"/>
          </p:cNvSpPr>
          <p:nvPr>
            <p:ph idx="1"/>
          </p:nvPr>
        </p:nvSpPr>
        <p:spPr/>
        <p:txBody>
          <a:bodyPr>
            <a:normAutofit fontScale="92500" lnSpcReduction="10000"/>
          </a:bodyPr>
          <a:lstStyle/>
          <a:p>
            <a:r>
              <a:rPr lang="en-US" dirty="0"/>
              <a:t>Gagnon, Steve. "Electron Capture." </a:t>
            </a:r>
            <a:r>
              <a:rPr lang="en-US" i="1" dirty="0"/>
              <a:t>- Electron Capture</a:t>
            </a:r>
            <a:r>
              <a:rPr lang="en-US" dirty="0"/>
              <a:t>. </a:t>
            </a:r>
            <a:r>
              <a:rPr lang="en-US" dirty="0" err="1"/>
              <a:t>N.p</a:t>
            </a:r>
            <a:r>
              <a:rPr lang="en-US" dirty="0"/>
              <a:t>., </a:t>
            </a:r>
            <a:r>
              <a:rPr lang="en-US" dirty="0" err="1"/>
              <a:t>n.d.</a:t>
            </a:r>
            <a:r>
              <a:rPr lang="en-US" dirty="0"/>
              <a:t> Web. 10 Nov. 2014. &lt;http://education.jlab.org/glossary/electroncapture.html&gt;.Clark, Scott T. </a:t>
            </a:r>
            <a:endParaRPr lang="en-US" dirty="0" smtClean="0"/>
          </a:p>
          <a:p>
            <a:r>
              <a:rPr lang="en-US" dirty="0" smtClean="0"/>
              <a:t>"Searches </a:t>
            </a:r>
            <a:r>
              <a:rPr lang="en-US" dirty="0"/>
              <a:t>for Proton Decay with the Super </a:t>
            </a:r>
            <a:r>
              <a:rPr lang="en-US" dirty="0" err="1"/>
              <a:t>Kamiokande</a:t>
            </a:r>
            <a:r>
              <a:rPr lang="en-US" dirty="0"/>
              <a:t> Detector." (2007): 1+. John Butler. Web. &lt;http://www-sk.icrr.u-tokyo.ac.jp/sk/pub/clark_thesis.pdf&gt;.</a:t>
            </a:r>
            <a:endParaRPr lang="en-US" dirty="0" smtClean="0"/>
          </a:p>
          <a:p>
            <a:r>
              <a:rPr lang="en-US" dirty="0" smtClean="0"/>
              <a:t>"</a:t>
            </a:r>
            <a:r>
              <a:rPr lang="en-US" dirty="0"/>
              <a:t>IMB Proton Decay Experiment." </a:t>
            </a:r>
            <a:r>
              <a:rPr lang="en-US" i="1" dirty="0"/>
              <a:t>IMB Proton Decay Experiment</a:t>
            </a:r>
            <a:r>
              <a:rPr lang="en-US" dirty="0"/>
              <a:t>. Physical Review Letters, </a:t>
            </a:r>
            <a:r>
              <a:rPr lang="en-US" dirty="0" err="1"/>
              <a:t>n.d.</a:t>
            </a:r>
            <a:r>
              <a:rPr lang="en-US" dirty="0"/>
              <a:t> Web. 10 Nov. 2014. &lt;http://www-personal.umich.edu/~jcv/imb/imbp3.html</a:t>
            </a:r>
            <a:r>
              <a:rPr lang="en-US" dirty="0" smtClean="0"/>
              <a:t>&gt;.</a:t>
            </a:r>
          </a:p>
          <a:p>
            <a:r>
              <a:rPr lang="en-US" dirty="0" smtClean="0"/>
              <a:t>"</a:t>
            </a:r>
            <a:r>
              <a:rPr lang="en-US" dirty="0"/>
              <a:t>Cherenkov Radiation." </a:t>
            </a:r>
            <a:r>
              <a:rPr lang="en-US" i="1" dirty="0"/>
              <a:t>Wikipedia</a:t>
            </a:r>
            <a:r>
              <a:rPr lang="en-US" dirty="0"/>
              <a:t>. Wikimedia Foundation, </a:t>
            </a:r>
            <a:r>
              <a:rPr lang="en-US" dirty="0" err="1"/>
              <a:t>n.d.</a:t>
            </a:r>
            <a:r>
              <a:rPr lang="en-US" dirty="0"/>
              <a:t> Web. 10 Nov. 2014. &lt;http://en.wikipedia.org/wiki/Cherenkov_radiation#Particle_physics_experiments</a:t>
            </a:r>
            <a:r>
              <a:rPr lang="en-US" dirty="0" smtClean="0"/>
              <a:t>&gt;.</a:t>
            </a:r>
          </a:p>
          <a:p>
            <a:r>
              <a:rPr lang="en-US" dirty="0"/>
              <a:t>"Irvine–Michigan–Brookhaven (detector)." </a:t>
            </a:r>
            <a:r>
              <a:rPr lang="en-US" i="1" dirty="0"/>
              <a:t>Wikipedia</a:t>
            </a:r>
            <a:r>
              <a:rPr lang="en-US" dirty="0"/>
              <a:t>. Wikimedia Foundation, 18 Oct. 2014. Web. 10 Nov. 2014. &lt;http://en.wikipedia.org/wiki/Irvine%E2%80%93Michigan%E2%80%93Brookhaven_%28detector%29</a:t>
            </a:r>
            <a:r>
              <a:rPr lang="en-US" dirty="0" smtClean="0"/>
              <a:t>&gt;.</a:t>
            </a:r>
          </a:p>
          <a:p>
            <a:r>
              <a:rPr lang="en-US" dirty="0"/>
              <a:t>"Proton Decay." </a:t>
            </a:r>
            <a:r>
              <a:rPr lang="en-US" i="1" dirty="0"/>
              <a:t>Wikipedia</a:t>
            </a:r>
            <a:r>
              <a:rPr lang="en-US" dirty="0"/>
              <a:t>. Wikimedia Foundation, 11 Oct. 2014. Web. 10 Nov. 2014. &lt;http://en.wikipedia.org/wiki/Proton_decay&gt;.</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84162492"/>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Proton History</a:t>
            </a:r>
            <a:endParaRPr lang="en-US" dirty="0"/>
          </a:p>
        </p:txBody>
      </p:sp>
      <p:sp>
        <p:nvSpPr>
          <p:cNvPr id="3" name="Content Placeholder 2"/>
          <p:cNvSpPr>
            <a:spLocks noGrp="1"/>
          </p:cNvSpPr>
          <p:nvPr>
            <p:ph idx="1"/>
          </p:nvPr>
        </p:nvSpPr>
        <p:spPr>
          <a:xfrm>
            <a:off x="685802" y="1744395"/>
            <a:ext cx="7965830" cy="4948050"/>
          </a:xfrm>
        </p:spPr>
        <p:txBody>
          <a:bodyPr>
            <a:normAutofit lnSpcReduction="10000"/>
          </a:bodyPr>
          <a:lstStyle/>
          <a:p>
            <a:r>
              <a:rPr lang="en-US" dirty="0"/>
              <a:t>William </a:t>
            </a:r>
            <a:r>
              <a:rPr lang="en-US" dirty="0" err="1"/>
              <a:t>Prout</a:t>
            </a:r>
            <a:r>
              <a:rPr lang="en-US" dirty="0"/>
              <a:t> in 1815 came up with the idea that atoms were composed of Hydrogen atoms based only on their atomic weight. </a:t>
            </a:r>
            <a:r>
              <a:rPr lang="en-US" dirty="0" smtClean="0"/>
              <a:t>Data proved this to be false but was really close to the accurate model.</a:t>
            </a:r>
          </a:p>
          <a:p>
            <a:r>
              <a:rPr lang="en-US" dirty="0"/>
              <a:t>In </a:t>
            </a:r>
            <a:r>
              <a:rPr lang="en-US" dirty="0" smtClean="0"/>
              <a:t>1917 (wasn’t written about until 1919), </a:t>
            </a:r>
            <a:r>
              <a:rPr lang="en-US" dirty="0"/>
              <a:t>Ernest Rutherford proved that there were other atoms made up of the hydrogen </a:t>
            </a:r>
            <a:r>
              <a:rPr lang="en-US" dirty="0" smtClean="0"/>
              <a:t>nucleus which corresponded to </a:t>
            </a:r>
            <a:r>
              <a:rPr lang="en-US" dirty="0" err="1" smtClean="0"/>
              <a:t>Prout’s</a:t>
            </a:r>
            <a:r>
              <a:rPr lang="en-US" dirty="0" smtClean="0"/>
              <a:t> theory.</a:t>
            </a:r>
          </a:p>
          <a:p>
            <a:r>
              <a:rPr lang="en-US" dirty="0" smtClean="0"/>
              <a:t>(1917) He </a:t>
            </a:r>
            <a:r>
              <a:rPr lang="en-US" dirty="0"/>
              <a:t>knew from shooting alpha particles into nitrogen gases that it created Hydrogen nuclei </a:t>
            </a:r>
            <a:r>
              <a:rPr lang="en-US" dirty="0" smtClean="0"/>
              <a:t>(later called proton) because </a:t>
            </a:r>
            <a:r>
              <a:rPr lang="en-US" dirty="0"/>
              <a:t>of their unique penetration signature in the air and their appearance in scintillation </a:t>
            </a:r>
            <a:r>
              <a:rPr lang="en-US" dirty="0" smtClean="0"/>
              <a:t>detectors</a:t>
            </a:r>
            <a:r>
              <a:rPr lang="en-US" baseline="30000" dirty="0" smtClean="0"/>
              <a:t> </a:t>
            </a:r>
          </a:p>
          <a:p>
            <a:pPr marL="0" indent="0">
              <a:buNone/>
            </a:pPr>
            <a:r>
              <a:rPr lang="en-US" baseline="30000" dirty="0"/>
              <a:t> </a:t>
            </a:r>
            <a:r>
              <a:rPr lang="en-US" baseline="30000" dirty="0" smtClean="0"/>
              <a:t>                                                                            14</a:t>
            </a:r>
            <a:r>
              <a:rPr lang="en-US" dirty="0" smtClean="0"/>
              <a:t>N </a:t>
            </a:r>
            <a:r>
              <a:rPr lang="en-US" dirty="0"/>
              <a:t>+ </a:t>
            </a:r>
            <a:r>
              <a:rPr lang="el-GR" dirty="0"/>
              <a:t>α → </a:t>
            </a:r>
            <a:r>
              <a:rPr lang="el-GR" baseline="30000" dirty="0"/>
              <a:t>17</a:t>
            </a:r>
            <a:r>
              <a:rPr lang="en-US" dirty="0"/>
              <a:t>O + p.</a:t>
            </a:r>
            <a:endParaRPr lang="en-US" dirty="0" smtClean="0"/>
          </a:p>
          <a:p>
            <a:r>
              <a:rPr lang="en-US" dirty="0" smtClean="0"/>
              <a:t>A hydrogen atom (proton) was being knocked off from the collision of the alpha particle on the nitrogen.</a:t>
            </a:r>
          </a:p>
          <a:p>
            <a:r>
              <a:rPr lang="en-US" dirty="0" smtClean="0"/>
              <a:t>Gave the hydrogen atom a special name since he believed it to be the lightest element</a:t>
            </a:r>
          </a:p>
          <a:p>
            <a:r>
              <a:rPr lang="en-US" dirty="0" smtClean="0"/>
              <a:t>Called it proton from the Greek word </a:t>
            </a:r>
            <a:r>
              <a:rPr lang="en-US" dirty="0" err="1" smtClean="0"/>
              <a:t>protyle</a:t>
            </a:r>
            <a:r>
              <a:rPr lang="en-US" dirty="0" smtClean="0"/>
              <a:t> meaning first. </a:t>
            </a:r>
          </a:p>
          <a:p>
            <a:r>
              <a:rPr lang="en-US" dirty="0" smtClean="0"/>
              <a:t>What is a proton?</a:t>
            </a:r>
            <a:endParaRPr lang="en-US" dirty="0"/>
          </a:p>
        </p:txBody>
      </p:sp>
      <p:pic>
        <p:nvPicPr>
          <p:cNvPr id="2052" name="Picture 4" descr="Ernest Rutherford LOC.jp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651632" y="2176348"/>
            <a:ext cx="2381250" cy="243371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4" name="TextBox 3"/>
          <p:cNvSpPr txBox="1"/>
          <p:nvPr/>
        </p:nvSpPr>
        <p:spPr>
          <a:xfrm>
            <a:off x="8745392" y="4728403"/>
            <a:ext cx="2193730" cy="369332"/>
          </a:xfrm>
          <a:prstGeom prst="rect">
            <a:avLst/>
          </a:prstGeom>
          <a:noFill/>
        </p:spPr>
        <p:txBody>
          <a:bodyPr wrap="square" rtlCol="0">
            <a:spAutoFit/>
          </a:bodyPr>
          <a:lstStyle/>
          <a:p>
            <a:pPr algn="ctr"/>
            <a:r>
              <a:rPr lang="en-US" dirty="0" smtClean="0"/>
              <a:t>Ernest Rutherford</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04771631"/>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Proton Information</a:t>
            </a:r>
            <a:endParaRPr lang="en-US" dirty="0"/>
          </a:p>
        </p:txBody>
      </p:sp>
      <p:sp>
        <p:nvSpPr>
          <p:cNvPr id="3" name="Content Placeholder 2"/>
          <p:cNvSpPr>
            <a:spLocks noGrp="1"/>
          </p:cNvSpPr>
          <p:nvPr>
            <p:ph idx="1"/>
          </p:nvPr>
        </p:nvSpPr>
        <p:spPr>
          <a:xfrm>
            <a:off x="685801" y="1842655"/>
            <a:ext cx="7192107" cy="4114800"/>
          </a:xfrm>
        </p:spPr>
        <p:txBody>
          <a:bodyPr>
            <a:normAutofit fontScale="92500"/>
          </a:bodyPr>
          <a:lstStyle/>
          <a:p>
            <a:r>
              <a:rPr lang="en-US" dirty="0" smtClean="0"/>
              <a:t>A subatomic particle that has a positive electric charge and has a mass that is slightly less than a neutron. </a:t>
            </a:r>
          </a:p>
          <a:p>
            <a:r>
              <a:rPr lang="en-US" dirty="0" smtClean="0"/>
              <a:t>Proton and neutron together make up the nucleus of an atom.</a:t>
            </a:r>
          </a:p>
          <a:p>
            <a:r>
              <a:rPr lang="en-US" dirty="0" smtClean="0"/>
              <a:t>The number of protons in the nucleus determines the atomic number of the particle</a:t>
            </a:r>
          </a:p>
          <a:p>
            <a:r>
              <a:rPr lang="en-US" dirty="0" smtClean="0"/>
              <a:t>Standard model describes the proton as having two up quarks and one down quark with their rest masses accounting for only 1% of the total mass. The kinetic energy and energy from the gluon fields that bind them together. </a:t>
            </a:r>
          </a:p>
          <a:p>
            <a:r>
              <a:rPr lang="en-US" dirty="0" smtClean="0"/>
              <a:t>Size of the proton is approximately .84-.87 </a:t>
            </a:r>
            <a:r>
              <a:rPr lang="en-US" dirty="0" err="1" smtClean="0"/>
              <a:t>fm</a:t>
            </a:r>
            <a:endParaRPr lang="en-US" dirty="0" smtClean="0"/>
          </a:p>
          <a:p>
            <a:pPr>
              <a:buFont typeface="Arial" panose="020B0604020202020204" pitchFamily="34" charset="0"/>
              <a:buChar char="•"/>
            </a:pPr>
            <a:r>
              <a:rPr lang="en-US" dirty="0" smtClean="0"/>
              <a:t>At </a:t>
            </a:r>
            <a:r>
              <a:rPr lang="en-US" dirty="0"/>
              <a:t>high energy/velocity they make up 90% of the cosmic rays</a:t>
            </a:r>
          </a:p>
          <a:p>
            <a:pPr>
              <a:buFont typeface="Arial" panose="020B0604020202020204" pitchFamily="34" charset="0"/>
              <a:buChar char="•"/>
            </a:pPr>
            <a:r>
              <a:rPr lang="en-US" dirty="0"/>
              <a:t>Low temperatures free protons will bind to free electrons. Doesn’t change characteristics of proton </a:t>
            </a:r>
          </a:p>
          <a:p>
            <a:endParaRPr lang="en-US" dirty="0" smtClean="0"/>
          </a:p>
        </p:txBody>
      </p:sp>
      <p:pic>
        <p:nvPicPr>
          <p:cNvPr id="4" name="Picture 6" descr="http://www.jlab.org/visitors/science/protonquark.jp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102476" y="2465624"/>
            <a:ext cx="3063375" cy="274478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86988578"/>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570018" y="0"/>
            <a:ext cx="6643468" cy="1371600"/>
          </a:xfrm>
        </p:spPr>
        <p:txBody>
          <a:bodyPr>
            <a:normAutofit/>
          </a:bodyPr>
          <a:lstStyle/>
          <a:p>
            <a:pPr algn="ctr"/>
            <a:r>
              <a:rPr lang="en-US" sz="4000" dirty="0" smtClean="0"/>
              <a:t>Proton Characteristics</a:t>
            </a:r>
            <a:endParaRPr lang="en-US" sz="4000" dirty="0"/>
          </a:p>
        </p:txBody>
      </p:sp>
      <p:graphicFrame>
        <p:nvGraphicFramePr>
          <p:cNvPr id="4" name="Content Placeholder 3"/>
          <p:cNvGraphicFramePr>
            <a:graphicFrameLocks noGrp="1"/>
          </p:cNvGraphicFramePr>
          <p:nvPr>
            <p:ph type="pic" idx="1"/>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68002159"/>
              </p:ext>
            </p:extLst>
          </p:nvPr>
        </p:nvGraphicFramePr>
        <p:xfrm>
          <a:off x="4361837" y="1505561"/>
          <a:ext cx="3281768" cy="4979967"/>
        </p:xfrm>
        <a:graphic>
          <a:graphicData uri="http://schemas.openxmlformats.org/drawingml/2006/table">
            <a:tbl>
              <a:tblPr firstRow="1" firstCol="1" bandRow="1">
                <a:tableStyleId>{5C22544A-7EE6-4342-B048-85BDC9FD1C3A}</a:tableStyleId>
              </a:tblPr>
              <a:tblGrid>
                <a:gridCol w="1428749"/>
                <a:gridCol w="1853019"/>
              </a:tblGrid>
              <a:tr h="296265">
                <a:tc>
                  <a:txBody>
                    <a:bodyPr/>
                    <a:lstStyle/>
                    <a:p>
                      <a:pPr marL="0" marR="0">
                        <a:lnSpc>
                          <a:spcPct val="107000"/>
                        </a:lnSpc>
                        <a:spcBef>
                          <a:spcPts val="0"/>
                        </a:spcBef>
                        <a:spcAft>
                          <a:spcPts val="0"/>
                        </a:spcAft>
                      </a:pPr>
                      <a:r>
                        <a:rPr lang="en-US" sz="1200" dirty="0">
                          <a:effectLst/>
                        </a:rPr>
                        <a:t>Classification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8062" marR="8062" marT="9220" marB="9220" anchor="ctr"/>
                </a:tc>
                <a:tc>
                  <a:txBody>
                    <a:bodyPr/>
                    <a:lstStyle/>
                    <a:p>
                      <a:pPr marL="0" marR="0">
                        <a:lnSpc>
                          <a:spcPct val="107000"/>
                        </a:lnSpc>
                        <a:spcBef>
                          <a:spcPts val="0"/>
                        </a:spcBef>
                        <a:spcAft>
                          <a:spcPts val="0"/>
                        </a:spcAft>
                      </a:pPr>
                      <a:r>
                        <a:rPr lang="en-US" sz="1200" u="sng" dirty="0">
                          <a:effectLst/>
                          <a:hlinkClick r:id="rId2" tooltip="Baryon"/>
                        </a:rPr>
                        <a:t>Baryon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8062" marR="8062" marT="9220" marB="9220" anchor="ctr"/>
                </a:tc>
              </a:tr>
              <a:tr h="296265">
                <a:tc>
                  <a:txBody>
                    <a:bodyPr/>
                    <a:lstStyle/>
                    <a:p>
                      <a:pPr marL="0" marR="0">
                        <a:lnSpc>
                          <a:spcPct val="107000"/>
                        </a:lnSpc>
                        <a:spcBef>
                          <a:spcPts val="0"/>
                        </a:spcBef>
                        <a:spcAft>
                          <a:spcPts val="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8062" marR="8062" marT="9220" marB="9220" anchor="ctr"/>
                </a:tc>
                <a:tc>
                  <a:txBody>
                    <a:bodyPr/>
                    <a:lstStyle/>
                    <a:p>
                      <a:pPr marL="0" marR="0">
                        <a:lnSpc>
                          <a:spcPct val="107000"/>
                        </a:lnSpc>
                        <a:spcBef>
                          <a:spcPts val="0"/>
                        </a:spcBef>
                        <a:spcAft>
                          <a:spcPts val="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8062" marR="8062" marT="9220" marB="9220" anchor="ctr"/>
                </a:tc>
              </a:tr>
              <a:tr h="296265">
                <a:tc>
                  <a:txBody>
                    <a:bodyPr/>
                    <a:lstStyle/>
                    <a:p>
                      <a:pPr marL="0" marR="0">
                        <a:lnSpc>
                          <a:spcPct val="107000"/>
                        </a:lnSpc>
                        <a:spcBef>
                          <a:spcPts val="0"/>
                        </a:spcBef>
                        <a:spcAft>
                          <a:spcPts val="0"/>
                        </a:spcAft>
                      </a:pPr>
                      <a:r>
                        <a:rPr lang="en-US" sz="1200" u="sng" dirty="0">
                          <a:effectLst/>
                          <a:hlinkClick r:id="rId3" tooltip="Particle"/>
                        </a:rPr>
                        <a:t>Composition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8062" marR="8062" marT="9220" marB="9220" anchor="ctr"/>
                </a:tc>
                <a:tc>
                  <a:txBody>
                    <a:bodyPr/>
                    <a:lstStyle/>
                    <a:p>
                      <a:pPr marL="0" marR="0">
                        <a:lnSpc>
                          <a:spcPct val="107000"/>
                        </a:lnSpc>
                        <a:spcBef>
                          <a:spcPts val="0"/>
                        </a:spcBef>
                        <a:spcAft>
                          <a:spcPts val="0"/>
                        </a:spcAft>
                      </a:pPr>
                      <a:r>
                        <a:rPr lang="en-US" sz="1200" dirty="0">
                          <a:effectLst/>
                        </a:rPr>
                        <a:t>2 </a:t>
                      </a:r>
                      <a:r>
                        <a:rPr lang="en-US" sz="1200" u="sng" dirty="0">
                          <a:effectLst/>
                          <a:hlinkClick r:id="rId4" tooltip="Up quark"/>
                        </a:rPr>
                        <a:t>up quarks</a:t>
                      </a:r>
                      <a:r>
                        <a:rPr lang="en-US" sz="1200" dirty="0">
                          <a:effectLst/>
                        </a:rPr>
                        <a:t>, 1 </a:t>
                      </a:r>
                      <a:r>
                        <a:rPr lang="en-US" sz="1200" u="sng" dirty="0">
                          <a:effectLst/>
                          <a:hlinkClick r:id="rId5" tooltip="Down quark"/>
                        </a:rPr>
                        <a:t>down quark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8062" marR="8062" marT="9220" marB="9220" anchor="ctr"/>
                </a:tc>
              </a:tr>
              <a:tr h="296265">
                <a:tc>
                  <a:txBody>
                    <a:bodyPr/>
                    <a:lstStyle/>
                    <a:p>
                      <a:pPr marL="0" marR="0">
                        <a:lnSpc>
                          <a:spcPct val="107000"/>
                        </a:lnSpc>
                        <a:spcBef>
                          <a:spcPts val="0"/>
                        </a:spcBef>
                        <a:spcAft>
                          <a:spcPts val="0"/>
                        </a:spcAft>
                      </a:pPr>
                      <a:r>
                        <a:rPr lang="en-US" sz="1200" u="sng" dirty="0">
                          <a:effectLst/>
                          <a:hlinkClick r:id="rId6" tooltip="Particle statistics"/>
                        </a:rPr>
                        <a:t>Statistics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8062" marR="8062" marT="9220" marB="9220" anchor="ctr"/>
                </a:tc>
                <a:tc>
                  <a:txBody>
                    <a:bodyPr/>
                    <a:lstStyle/>
                    <a:p>
                      <a:pPr marL="0" marR="0">
                        <a:lnSpc>
                          <a:spcPct val="107000"/>
                        </a:lnSpc>
                        <a:spcBef>
                          <a:spcPts val="0"/>
                        </a:spcBef>
                        <a:spcAft>
                          <a:spcPts val="0"/>
                        </a:spcAft>
                      </a:pPr>
                      <a:r>
                        <a:rPr lang="en-US" sz="1200" u="sng" dirty="0" err="1">
                          <a:effectLst/>
                          <a:hlinkClick r:id="rId7" tooltip="Fermionic"/>
                        </a:rPr>
                        <a:t>Fermionic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8062" marR="8062" marT="9220" marB="9220" anchor="ctr"/>
                </a:tc>
              </a:tr>
              <a:tr h="578395">
                <a:tc>
                  <a:txBody>
                    <a:bodyPr/>
                    <a:lstStyle/>
                    <a:p>
                      <a:pPr marL="0" marR="0">
                        <a:lnSpc>
                          <a:spcPct val="107000"/>
                        </a:lnSpc>
                        <a:spcBef>
                          <a:spcPts val="0"/>
                        </a:spcBef>
                        <a:spcAft>
                          <a:spcPts val="0"/>
                        </a:spcAft>
                      </a:pPr>
                      <a:r>
                        <a:rPr lang="en-US" sz="1200" u="sng" dirty="0">
                          <a:effectLst/>
                          <a:hlinkClick r:id="rId8" tooltip="Fundamental interaction"/>
                        </a:rPr>
                        <a:t>Interactions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8062" marR="8062" marT="9220" marB="9220" anchor="ctr"/>
                </a:tc>
                <a:tc>
                  <a:txBody>
                    <a:bodyPr/>
                    <a:lstStyle/>
                    <a:p>
                      <a:pPr marL="0" marR="0">
                        <a:lnSpc>
                          <a:spcPct val="107000"/>
                        </a:lnSpc>
                        <a:spcBef>
                          <a:spcPts val="0"/>
                        </a:spcBef>
                        <a:spcAft>
                          <a:spcPts val="0"/>
                        </a:spcAft>
                      </a:pPr>
                      <a:r>
                        <a:rPr lang="en-US" sz="1200" u="sng" dirty="0">
                          <a:effectLst/>
                          <a:hlinkClick r:id="rId9" tooltip="Gravity"/>
                        </a:rPr>
                        <a:t>Gravity</a:t>
                      </a:r>
                      <a:r>
                        <a:rPr lang="en-US" sz="1200" dirty="0">
                          <a:effectLst/>
                        </a:rPr>
                        <a:t>, </a:t>
                      </a:r>
                      <a:r>
                        <a:rPr lang="en-US" sz="1200" u="sng" dirty="0">
                          <a:effectLst/>
                          <a:hlinkClick r:id="rId10" tooltip="Electromagnetic interaction"/>
                        </a:rPr>
                        <a:t>electromagnetic</a:t>
                      </a:r>
                      <a:r>
                        <a:rPr lang="en-US" sz="1200" dirty="0">
                          <a:effectLst/>
                        </a:rPr>
                        <a:t>, </a:t>
                      </a:r>
                      <a:r>
                        <a:rPr lang="en-US" sz="1200" u="sng" dirty="0">
                          <a:effectLst/>
                          <a:hlinkClick r:id="rId11" tooltip="Weak interaction"/>
                        </a:rPr>
                        <a:t>weak</a:t>
                      </a:r>
                      <a:r>
                        <a:rPr lang="en-US" sz="1200" dirty="0">
                          <a:effectLst/>
                        </a:rPr>
                        <a:t>, </a:t>
                      </a:r>
                      <a:r>
                        <a:rPr lang="en-US" sz="1200" u="sng" dirty="0">
                          <a:effectLst/>
                          <a:hlinkClick r:id="rId12" tooltip="Strong interaction"/>
                        </a:rPr>
                        <a:t>strong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8062" marR="8062" marT="9220" marB="9220" anchor="ctr"/>
                </a:tc>
              </a:tr>
              <a:tr h="296265">
                <a:tc>
                  <a:txBody>
                    <a:bodyPr/>
                    <a:lstStyle/>
                    <a:p>
                      <a:pPr marL="0" marR="0">
                        <a:lnSpc>
                          <a:spcPct val="107000"/>
                        </a:lnSpc>
                        <a:spcBef>
                          <a:spcPts val="0"/>
                        </a:spcBef>
                        <a:spcAft>
                          <a:spcPts val="0"/>
                        </a:spcAft>
                      </a:pPr>
                      <a:r>
                        <a:rPr lang="en-US" sz="1200" dirty="0">
                          <a:effectLst/>
                        </a:rPr>
                        <a:t>Symbol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8062" marR="8062" marT="9220" marB="9220" anchor="ctr"/>
                </a:tc>
                <a:tc>
                  <a:txBody>
                    <a:bodyPr/>
                    <a:lstStyle/>
                    <a:p>
                      <a:pPr marL="0" marR="0">
                        <a:lnSpc>
                          <a:spcPct val="107000"/>
                        </a:lnSpc>
                        <a:spcBef>
                          <a:spcPts val="0"/>
                        </a:spcBef>
                        <a:spcAft>
                          <a:spcPts val="0"/>
                        </a:spcAft>
                      </a:pPr>
                      <a:r>
                        <a:rPr lang="en-US" sz="1200" dirty="0">
                          <a:effectLst/>
                        </a:rPr>
                        <a:t>p, p</a:t>
                      </a:r>
                      <a:r>
                        <a:rPr lang="en-US" sz="1000" dirty="0">
                          <a:effectLst/>
                        </a:rPr>
                        <a:t>+</a:t>
                      </a:r>
                      <a:r>
                        <a:rPr lang="en-US" sz="1200" dirty="0">
                          <a:effectLst/>
                        </a:rPr>
                        <a:t>, N</a:t>
                      </a:r>
                      <a:r>
                        <a:rPr lang="en-US" sz="10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8062" marR="8062" marT="9220" marB="9220" anchor="ctr"/>
                </a:tc>
              </a:tr>
              <a:tr h="296265">
                <a:tc>
                  <a:txBody>
                    <a:bodyPr/>
                    <a:lstStyle/>
                    <a:p>
                      <a:pPr marL="0" marR="0">
                        <a:lnSpc>
                          <a:spcPct val="107000"/>
                        </a:lnSpc>
                        <a:spcBef>
                          <a:spcPts val="0"/>
                        </a:spcBef>
                        <a:spcAft>
                          <a:spcPts val="0"/>
                        </a:spcAft>
                      </a:pPr>
                      <a:r>
                        <a:rPr lang="en-US" sz="1200" u="sng" dirty="0">
                          <a:effectLst/>
                          <a:hlinkClick r:id="rId13" tooltip="Antiparticle"/>
                        </a:rPr>
                        <a:t>Antiparticle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8062" marR="8062" marT="9220" marB="9220" anchor="ctr"/>
                </a:tc>
                <a:tc>
                  <a:txBody>
                    <a:bodyPr/>
                    <a:lstStyle/>
                    <a:p>
                      <a:pPr marL="0" marR="0">
                        <a:lnSpc>
                          <a:spcPct val="107000"/>
                        </a:lnSpc>
                        <a:spcBef>
                          <a:spcPts val="0"/>
                        </a:spcBef>
                        <a:spcAft>
                          <a:spcPts val="0"/>
                        </a:spcAft>
                      </a:pPr>
                      <a:r>
                        <a:rPr lang="en-US" sz="1200" u="sng">
                          <a:effectLst/>
                          <a:hlinkClick r:id="rId14" tooltip="Antiproton"/>
                        </a:rPr>
                        <a:t>Antiproton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062" marR="8062" marT="9220" marB="9220" anchor="ctr"/>
                </a:tc>
              </a:tr>
              <a:tr h="1142657">
                <a:tc>
                  <a:txBody>
                    <a:bodyPr/>
                    <a:lstStyle/>
                    <a:p>
                      <a:pPr marL="0" marR="0">
                        <a:lnSpc>
                          <a:spcPct val="107000"/>
                        </a:lnSpc>
                        <a:spcBef>
                          <a:spcPts val="0"/>
                        </a:spcBef>
                        <a:spcAft>
                          <a:spcPts val="0"/>
                        </a:spcAft>
                      </a:pPr>
                      <a:r>
                        <a:rPr lang="en-US" sz="1200" u="sng">
                          <a:effectLst/>
                          <a:hlinkClick r:id="rId15" tooltip="Invariant mass"/>
                        </a:rPr>
                        <a:t>Mass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062" marR="8062" marT="9220" marB="9220" anchor="ctr"/>
                </a:tc>
                <a:tc>
                  <a:txBody>
                    <a:bodyPr/>
                    <a:lstStyle/>
                    <a:p>
                      <a:pPr marL="0" marR="0">
                        <a:lnSpc>
                          <a:spcPct val="107000"/>
                        </a:lnSpc>
                        <a:spcBef>
                          <a:spcPts val="0"/>
                        </a:spcBef>
                        <a:spcAft>
                          <a:spcPts val="0"/>
                        </a:spcAft>
                      </a:pPr>
                      <a:r>
                        <a:rPr lang="en-US" sz="1200" dirty="0">
                          <a:effectLst/>
                        </a:rPr>
                        <a:t>1.672621777(74)×10−27 </a:t>
                      </a:r>
                      <a:r>
                        <a:rPr lang="en-US" sz="1200" u="sng" dirty="0">
                          <a:effectLst/>
                          <a:hlinkClick r:id="rId16" tooltip="Kilogram"/>
                        </a:rPr>
                        <a:t>kg</a:t>
                      </a:r>
                      <a:r>
                        <a:rPr lang="en-US" sz="1200" u="sng" dirty="0">
                          <a:effectLst/>
                          <a:hlinkClick r:id="rId17"/>
                        </a:rPr>
                        <a:t>[1]</a:t>
                      </a:r>
                      <a:r>
                        <a:rPr lang="en-US" sz="1200" dirty="0">
                          <a:effectLst/>
                        </a:rPr>
                        <a:t/>
                      </a:r>
                      <a:br>
                        <a:rPr lang="en-US" sz="1200" dirty="0">
                          <a:effectLst/>
                        </a:rPr>
                      </a:br>
                      <a:r>
                        <a:rPr lang="en-US" sz="1200" dirty="0">
                          <a:effectLst/>
                        </a:rPr>
                        <a:t>938.272046(21) </a:t>
                      </a:r>
                      <a:r>
                        <a:rPr lang="en-US" sz="1200" u="sng" dirty="0">
                          <a:effectLst/>
                          <a:hlinkClick r:id="rId18" tooltip="Electronvolt"/>
                        </a:rPr>
                        <a:t>MeV/c2</a:t>
                      </a:r>
                      <a:r>
                        <a:rPr lang="en-US" sz="1200" u="sng" dirty="0">
                          <a:effectLst/>
                          <a:hlinkClick r:id="rId17"/>
                        </a:rPr>
                        <a:t>[1]</a:t>
                      </a:r>
                      <a:endParaRPr lang="en-US" sz="1100" dirty="0">
                        <a:effectLst/>
                      </a:endParaRPr>
                    </a:p>
                    <a:p>
                      <a:pPr marL="0" marR="0">
                        <a:lnSpc>
                          <a:spcPct val="107000"/>
                        </a:lnSpc>
                        <a:spcBef>
                          <a:spcPts val="0"/>
                        </a:spcBef>
                        <a:spcAft>
                          <a:spcPts val="0"/>
                        </a:spcAft>
                      </a:pPr>
                      <a:r>
                        <a:rPr lang="en-US" sz="1200" dirty="0">
                          <a:effectLst/>
                        </a:rPr>
                        <a:t>1.007276466812(90) </a:t>
                      </a:r>
                      <a:r>
                        <a:rPr lang="en-US" sz="1200" u="sng" dirty="0">
                          <a:effectLst/>
                          <a:hlinkClick r:id="rId19" tooltip="Atomic mass unit"/>
                        </a:rPr>
                        <a:t>u</a:t>
                      </a:r>
                      <a:r>
                        <a:rPr lang="en-US" sz="1200" u="sng" dirty="0">
                          <a:effectLst/>
                          <a:hlinkClick r:id="rId17"/>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8062" marR="8062" marT="9220" marB="9220" anchor="ctr"/>
                </a:tc>
              </a:tr>
              <a:tr h="296265">
                <a:tc>
                  <a:txBody>
                    <a:bodyPr/>
                    <a:lstStyle/>
                    <a:p>
                      <a:pPr marL="0" marR="0">
                        <a:lnSpc>
                          <a:spcPct val="107000"/>
                        </a:lnSpc>
                        <a:spcBef>
                          <a:spcPts val="0"/>
                        </a:spcBef>
                        <a:spcAft>
                          <a:spcPts val="0"/>
                        </a:spcAft>
                      </a:pPr>
                      <a:r>
                        <a:rPr lang="en-US" sz="1200" u="sng">
                          <a:effectLst/>
                          <a:hlinkClick r:id="rId20" tooltip="Mean lifetime"/>
                        </a:rPr>
                        <a:t>Mean lifetime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062" marR="8062" marT="9220" marB="9220" anchor="ctr"/>
                </a:tc>
                <a:tc>
                  <a:txBody>
                    <a:bodyPr/>
                    <a:lstStyle/>
                    <a:p>
                      <a:pPr marL="0" marR="0">
                        <a:lnSpc>
                          <a:spcPct val="107000"/>
                        </a:lnSpc>
                        <a:spcBef>
                          <a:spcPts val="0"/>
                        </a:spcBef>
                        <a:spcAft>
                          <a:spcPts val="0"/>
                        </a:spcAft>
                      </a:pPr>
                      <a:r>
                        <a:rPr lang="en-US" sz="1200">
                          <a:effectLst/>
                        </a:rPr>
                        <a:t>&gt;2.1×10^29 years (stable)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062" marR="8062" marT="9220" marB="9220" anchor="ctr"/>
                </a:tc>
              </a:tr>
              <a:tr h="296265">
                <a:tc>
                  <a:txBody>
                    <a:bodyPr/>
                    <a:lstStyle/>
                    <a:p>
                      <a:pPr marL="0" marR="0">
                        <a:lnSpc>
                          <a:spcPct val="107000"/>
                        </a:lnSpc>
                        <a:spcBef>
                          <a:spcPts val="0"/>
                        </a:spcBef>
                        <a:spcAft>
                          <a:spcPts val="0"/>
                        </a:spcAft>
                      </a:pPr>
                      <a:r>
                        <a:rPr lang="en-US" sz="1200" u="sng">
                          <a:effectLst/>
                          <a:hlinkClick r:id="rId21" tooltip="Electric charge"/>
                        </a:rPr>
                        <a:t>Electric charge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062" marR="8062" marT="9220" marB="9220" anchor="ctr"/>
                </a:tc>
                <a:tc>
                  <a:txBody>
                    <a:bodyPr/>
                    <a:lstStyle/>
                    <a:p>
                      <a:pPr marL="0" marR="0">
                        <a:lnSpc>
                          <a:spcPct val="107000"/>
                        </a:lnSpc>
                        <a:spcBef>
                          <a:spcPts val="0"/>
                        </a:spcBef>
                        <a:spcAft>
                          <a:spcPts val="0"/>
                        </a:spcAft>
                      </a:pPr>
                      <a:r>
                        <a:rPr lang="en-US" sz="1200">
                          <a:effectLst/>
                        </a:rPr>
                        <a:t>+1 </a:t>
                      </a:r>
                      <a:r>
                        <a:rPr lang="en-US" sz="1200" u="sng">
                          <a:effectLst/>
                          <a:hlinkClick r:id="rId22" tooltip="Elementary charge"/>
                        </a:rPr>
                        <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062" marR="8062" marT="9220" marB="9220" anchor="ctr"/>
                </a:tc>
              </a:tr>
              <a:tr h="296265">
                <a:tc>
                  <a:txBody>
                    <a:bodyPr/>
                    <a:lstStyle/>
                    <a:p>
                      <a:pPr marL="0" marR="0">
                        <a:lnSpc>
                          <a:spcPct val="107000"/>
                        </a:lnSpc>
                        <a:spcBef>
                          <a:spcPts val="0"/>
                        </a:spcBef>
                        <a:spcAft>
                          <a:spcPts val="0"/>
                        </a:spcAft>
                      </a:pPr>
                      <a:r>
                        <a:rPr lang="en-US" sz="1200" u="sng">
                          <a:effectLst/>
                          <a:hlinkClick r:id="rId23" tooltip="Spin (physics)"/>
                        </a:rPr>
                        <a:t>Spin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062" marR="8062" marT="9220" marB="9220" anchor="ctr"/>
                </a:tc>
                <a:tc>
                  <a:txBody>
                    <a:bodyPr/>
                    <a:lstStyle/>
                    <a:p>
                      <a:pPr marL="0" marR="0">
                        <a:lnSpc>
                          <a:spcPct val="107000"/>
                        </a:lnSpc>
                        <a:spcBef>
                          <a:spcPts val="0"/>
                        </a:spcBef>
                        <a:spcAft>
                          <a:spcPts val="0"/>
                        </a:spcAft>
                      </a:pPr>
                      <a:r>
                        <a:rPr lang="en-US" sz="1200">
                          <a:effectLst/>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062" marR="8062" marT="9220" marB="9220" anchor="ctr"/>
                </a:tc>
              </a:tr>
              <a:tr h="296265">
                <a:tc>
                  <a:txBody>
                    <a:bodyPr/>
                    <a:lstStyle/>
                    <a:p>
                      <a:pPr marL="0" marR="0">
                        <a:lnSpc>
                          <a:spcPct val="107000"/>
                        </a:lnSpc>
                        <a:spcBef>
                          <a:spcPts val="0"/>
                        </a:spcBef>
                        <a:spcAft>
                          <a:spcPts val="0"/>
                        </a:spcAft>
                      </a:pPr>
                      <a:r>
                        <a:rPr lang="en-US" sz="1200" u="sng">
                          <a:effectLst/>
                          <a:hlinkClick r:id="rId24" tooltip="Isospin"/>
                        </a:rPr>
                        <a:t>Isospin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062" marR="8062" marT="9220" marB="9220" anchor="ctr"/>
                </a:tc>
                <a:tc>
                  <a:txBody>
                    <a:bodyPr/>
                    <a:lstStyle/>
                    <a:p>
                      <a:pPr marL="0" marR="0">
                        <a:lnSpc>
                          <a:spcPct val="107000"/>
                        </a:lnSpc>
                        <a:spcBef>
                          <a:spcPts val="0"/>
                        </a:spcBef>
                        <a:spcAft>
                          <a:spcPts val="0"/>
                        </a:spcAft>
                      </a:pPr>
                      <a:r>
                        <a:rPr lang="en-US" sz="1200">
                          <a:effectLst/>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062" marR="8062" marT="9220" marB="9220" anchor="ctr"/>
                </a:tc>
              </a:tr>
              <a:tr h="296265">
                <a:tc>
                  <a:txBody>
                    <a:bodyPr/>
                    <a:lstStyle/>
                    <a:p>
                      <a:pPr marL="0" marR="0">
                        <a:lnSpc>
                          <a:spcPct val="107000"/>
                        </a:lnSpc>
                        <a:spcBef>
                          <a:spcPts val="0"/>
                        </a:spcBef>
                        <a:spcAft>
                          <a:spcPts val="0"/>
                        </a:spcAft>
                      </a:pPr>
                      <a:r>
                        <a:rPr lang="en-US" sz="1200" u="sng">
                          <a:effectLst/>
                          <a:hlinkClick r:id="rId25" tooltip="Parity (physics)"/>
                        </a:rPr>
                        <a:t>Parity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8062" marR="8062" marT="9220" marB="9220" anchor="ctr"/>
                </a:tc>
                <a:tc>
                  <a:txBody>
                    <a:bodyPr/>
                    <a:lstStyle/>
                    <a:p>
                      <a:pPr marL="0" marR="0">
                        <a:lnSpc>
                          <a:spcPct val="107000"/>
                        </a:lnSpc>
                        <a:spcBef>
                          <a:spcPts val="0"/>
                        </a:spcBef>
                        <a:spcAft>
                          <a:spcPts val="0"/>
                        </a:spcAft>
                      </a:pPr>
                      <a:r>
                        <a:rPr lang="en-US" sz="12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8062" marR="8062" marT="9220" marB="9220" anchor="ctr"/>
                </a:tc>
              </a:tr>
            </a:tbl>
          </a:graphicData>
        </a:graphic>
      </p:graphicFrame>
      <p:sp>
        <p:nvSpPr>
          <p:cNvPr id="5" name="AutoShape 2" descr="data:image/jpeg;base64,/9j/4AAQSkZJRgABAQAAAQABAAD/2wCEAAkGBxQTEBUUExQUFBQUFBUUFxYVFhcYFBUVFxQXFhQXFxYYHCggGBwlHBQVITEiJSkvLi4vFx8zODMsNygtLiwBCgoKDg0OGxAQGywlICQtLCwsLCwsLC8sLCwrLCwsLDA0NCwsLi4sNCwsNywsKyw0LC0sLDUtLCwsLCwsLCwsLP/AABEIALMAyAMBIgACEQEDEQH/xAAcAAABBQEBAQAAAAAAAAAAAAAAAQMEBQYHAgj/xABDEAACAQMCBAIHBgQEAgsAAAABAgMABBESIQUGEzEiUQcyQWFxgZEUI0JSodEzcrHBFkNikoLwFRckJURTg6Ky0uH/xAAbAQEAAgMBAQAAAAAAAAAAAAAAAgMBBAUGB//EAC8RAAICAgAEAwgBBQEAAAAAAAABAgMEEQUSITETUXEGMkFCYZGh0bEiJMHh8BX/2gAMAwEAAhEDEQA/AOG0uKBWs5Sjtnt7ky2qytbwmYMZJlLHWqhSEcDG53FAZKit7xDkcTLE1oyCR7e2keAl8gzydPWHYadOphtnON6ZvPR1JESZZliiEcknUkinQ/duiSARsgc/xUIOMEGgMRRWq5j5FuLOESSHYMiSeCRQjOpZQruoWUeEglCcHGe9P8I5AkuIkkjmjOpolYFJQqdVtC/eFdDEHuAcj5UBjqXFbGH0fSyW7TwyCWPTI6FYpgrpGPGSxTTH2bAcgnTtUnk/lS3nt0mkl8TtdoU8QVRDbrKrZA3wWBO52KjvmgMJRWvXkRj6txEwc2ywnTIOs10JDEBlfB/BfOrGKlv6MbkSAajoMckhfoThh02RWAhKdR95UwQCCDQGForRf4SkW8mtpHWP7OjSyyMG0rGFVtWkDVkhl8OM71Yyej6TXAqzxMLidIUYB9I6kSyqx27Yb9DQGMpcVruF8hyTwxSxyoeo8CEFJQqGeQRr94V0sQWGVUkipfEOSU+wQXMUqFCzxvMdYSSUz9OJVBHgAAOWOBtQGGxQa0XM3LL2MyRu6vr3zpkQbNg+uoyp2IYbEb1ZcV5EZDMetCrILqRYV6pylvO8UmHYea7ajk0BiqK1XA+Rbi5teunZuroGiRg3SGX1SKpSLyGojJp+29H8skcbxyxsHeNGJSVUTXG8moSOgWQBY2zpJxt5igMeBSVu+HcmQS246d1E0r3cUMUuJdD9SFmWIppyjal7sMCqHgXLwnjmleeO3SBoUYyBzlpS4XAQHsYzk0BRUtbCXkF02lnijZVmeRSsh6ccLtHI5IXDeJcADc5BqYfR9/2dXFwheSUlWw3SNuIBMZPVznDZx7sd6AwVFbKHkIsNf2qERMbcRSFZMSG4aVUAXTlcNCwORtWUu7Ro5GjcYZGZGHkykqR79xQDFFFFAFTeH8TeFZVTGJo+m+RnK6g23kcgVCooDXcG4rxGXLWsUrlIoINUMDPoWFxJFuoIDalB374pji/FbuPUklslqJUaNlFt0dXiVmO4BLZC/D3U1yDIq3yM7KqiO43YgDJt5FAOfea0nCLi3fh9pBKIGzDxFizkdWJx4odJz4CWA+OaAyPGOYpblQJFizkM8ixqssrBdIMjjdtifLvvVpB6QrtERR0vAsahjGNRETK0eTn2FR2xn25q158srJLYG3CevGIGTpBmj6ZMpkKzO8m+jd0Qqdt8nF5wHhtkYld4rRrZEsj1SwMuuSVVuBKNWQMnGSBjbHc0BzqHmKVbcQFYXVQ6o0kStJErnLhGPbJJPzOKkcE4/cxxmGFVcEyyfwy7r1IunKQRuBoVc/yg1sOE8AgjjhDmx6y27mUSGOYljcnGB1lQsEA7t27VYq9jb3SJEtuI2HEi8iOnV6Y6iwoshOFyjYAI3274oDnTc13OiNAwXomBkKqNQNusixHPt2lfPntTv+LpdZYQ2qqylHiECiKQFlbLr+IhlUg52xtitp/0XZkXa6bMKWdopgyFVg6CtAChlWSNs/iTWSxIYbb13o44XbSRZuDa6WldG6gXrKvSGghnlXpgsThlVjkHO1AZK14/Klw8yiPMisjp01ELIwAKGMbacAfStPcc9zmYS20SkRJBJh4VYRSRJ0zImk+BSMDf2Yq04ZFZPlBHa9SO1tWj8MT9RpFBuS/VnjVmBVRgsCNTYFU/BLuCC44mYhGYhBMsKSsGVx1V0r3+87eZyBQFfbc/XaJGq9L7oQgMYxqIgdXiBOfYVHbv7aatON3kaJbKmwjZVjaLLFXcT6tLDxYK6gcds1thw7hv3pCwFSWaUDpExqbaJkETPOhjGtpfVVzkYOMVOsp4RcxTRm1dhHpuJJJUEkSjh0awiIluxbqg6QTnY4wKA5hxjmCW4EeoRokJdkSJAkatIQztpHtYqPpUi65zuXdmYplo7iM4T8NxI0kvz1MceVXvo7kga1nhuBBoNzayHqEKzKI7jAzkEoJBEDjsJG86h8dtbb7RYiYQxM5X7YtuymJE6+MgoWAbp5JwaApbTmOSODo6IXQa9BliV2i6gw/TLds/PferNvSBeHBzEGUxtrEY1MYlZF1E9xpdlI7YY+da284VaG4XQLNXC3J0skPTaMNEIcRpdMrPvJguy5H4dqicy8PtESc2iWUgJkaRnkUNEv2eFofs6h87u02y6txpJwBkDMXXNd1HIi6IoTBPHOsawiMJJECFyvf8RyD3pOX+Zvs9vcp00kknkt3UOivGDE0pOVPtzIMY8qv/AElXFvP9pkUQCWO/WNWjYFpYngdnZiD4wHRcN7NWKuuBJZw3EEmLRIlktPs0odTLIzqBcmcaiQASxywGkhcZoDCT8z3ayI8mC3TkBEkfhljndpJC4I8QZmJyK9jnq6z/AJWNYZV6Y0oBH0iir2CFPCRWzuns5ykV2LZFitbIs8bKHVvtCrPGrqxGlULDSOw3pni0NnCHkEVq0q28xClYRGT1YhCRFHPIC2DLuTkjG2xoDGT843DYH3aqHt3VEQBENuZDEFX2DMrk+eaq+I8RaZy7KgYs7MVXBZnYsS3nufpURxXmgCiiigCiiigCtPY8qmazhmiYdWSW5TQ7quvopE6iIYyzESP7ceEds75itJwbm1reGONYIneF5ZIZW1643mREcgBgrbIuMg7igIN9wKWJZGfSFjaFSQchjMjSR6PzDSpJ8q0fAOTLpnEJmjijuDClwqsryRK56kJkT2ZIGBnuQDjNVfM/GhLbWluja1t4jqYKV1O2ABg7nQiIufccd6mW/pAmR1kWGESloDLJhyZxb46asC2FGwyVAJwKA98V5DcLEbZknLwwOyBwZNUz9MMoAH3ZcgAnzyahjkicn+JbdMI7mbq/cgRsqSLqx6wLrtj8Qr3Bz1LHJrijjQiGCFB4yEW3lEsZ8TbnKgHPspeLc9TTqysgAaJ4jqkmkI1ujsVMrtj+GowNsCgIXBeVZrmISxtCqmboIJJAjSTaQwRAe5IYfOnrHk6eZEaNoGLNEpQSgyR9ZwkZkXHhGogHyzuKl8D5oS1sVQRpLcR3puY+oH0xkQoqSDSwDEMvqnPYU/aekmaOKOMQxYjMDbmTDPBIsiOVDaQxKbkDfNANT8klLdZBLHOzx3D6YZB4eiyLkEqeruxyu25ABr0vI0gE6uyPMiqI44JEc9Y3CQtFIMZVgX93bvsar+H83yRW6wqiZRZkSTxa1WZldgBnScMgIJFS/wDHkiyPLFbwQySMJHZQ5LSidJ9Z1MfxJ6vYAnagGo+Rrhm8L25jCO5mEuYV6bKkgLAdwXTO34gc4qt4dwCSaWSNTGvRDNJIzgRIqnSSZBkEZxgjPerub0hStKrtFnQrhc3F1rUuysxSXq609QDCkDG1VsHNbi4uJnijkF0GWWIhlQhmDbaCGXBAOQaAP8KTdOVtduTEsjtGsyNIUjOHdQuQV+e4q85h5DET4gkwitciSS4ZVjRYbkwRksF7ttt5moQ5+kFvJAlvBGkiSxkR61UJKSSNAbSSM7EjO1P/APWVca2bQgD9XUI3mjJ6s5n2kjcOuGONjuDg5oDxw3kSTMn2krFoindVDr1JDCpOpQQcx52z7fZVVwLlaa6UFDEmp2SMSuEMrooaRYxvnSGXPb1hVlJz/K+oyQxPIUmjSRjKXjjmzrUePxYJOC2SKk8j8w28ESm4ZWNvNJNDGY5GcGSIKxjkRguSUTIcYGkEHyAh33JT67cQEMtxpReowB6vQSZwcDZcSDBpq05FupNATpF36WY+oOpGs38JpV/Cp233xkZxUiy5/lj6eYIHMJVoieoNDCBYGOzYbKovfsRkUljz/LEyusMPVAhEkh16plgx01YasD1VyVAJ0igGYeRrht1e3MXTEvW6v3WC5jA142OsEdse+szNGVJU4yCQcEEZBwcEbEe8VpeC86yW6wqIkboIyIwaVH8UplJ1xuDuTgjsQBkVR8V4h13MnTRHZnd9GQrM7liQpOFAzgAYGBQEKiiigCiiigCiiigCiiigFzRQKsuEcEnuW0wRPJ5kDwj4sdhWJSjFbk9IFbijFdFsPRc2xubhI/8ATGOo/wAM5AFabh/IthH/AJTzHzmfb/auBXMu4xi19nv0RNVyOLE1JtuGTSfw4ZX/AJUZv6CvoGzsIox93DEn8sYz9anq58z8O1c6z2iS92v7v/RPwjgUPJl83a1m/wCJdP8A8sVIXkDiB/8ADN82T/7V2HmHj8VmgaTLM2dKA+Jsdz7gMjesxaektdYEtuUT8yvqI95UqMj4V0cT/wBjMoeRj0Jw8/PXl16kJeHF6bMS3o74gP8AI/8Aen70w/InEB3tn+RQ/wBGrv1uyuoZSGVgGBG4IIyDToSuE/aHJi9SjH8/st8KL7M+cZ+VrxPWtZ/iI2I/QVWT2rIcOrIfJlI/qK+o9FI8QIwwBHkRkfrVsPaZ/NX9mY8E+WMUua+j77le0m9e3iPvCgH6isvxP0VWr7xPJCfL10+jb/rW/T7Q4s/fTj+V+CLqaOLmkrccY9GV3FvHpnX/AEbP/tbv8jWNuIGRirqyMO6sCrD5HeuvTk1XLdckytpoZoooq4wFFFFAFFFFAFFFFALUzhfDZbiRY4ULuewHsHmT2A99HCeHyXEyQxDU7sAB/c+QHeu1WdjFw6H7Pb7yuAZZfxH9h3wK0M/OWOlGK3J9l/lk4x2UfBuQbe2w12ftE3/lLtEv8x/Ea1IuGKhVARB2RAFUfSoEC5796sIVryuTfZa92S3/AAvRFyQ5ElSY46SJKkxrXOnImKi08iUItPotUSkSOS+lQMt7GzbqYhpz22Y6h9T+tQ+ZUmubVL3oxxwKej4DvqG2WXGwyK63xvgMN3F05lyAcgg4ZSfap9nas9wHgMMLXPDdbyRzoGHUC7SgdhgeWn6V9Q9n/ayqOHXjcurIdPo18fQ0bMduTZN9G8DjhkOsEZ1Fc7YQsdP6VpxHXL7PiM1u/hYgqdJU+rttjTXTeD3qzwrKoxnYj8rD1h/T618+4tVN3zvfaUm/TZtVv+lIc0UhSpJjpNFch7RaiNprwy1K014ZaJgiMlVnGOEQ3C6Z41kHsJHiX+Vu4q5KUzIlX1WyhLmi9Mi0cb5r9GrxK0loWmjG5jI+9X4Y9cfDeuekYr6dfKnI71z70kcnLLG13briRd5UH4wO7YH4h+or1vDONOclVf8AHs/3+yidfxRyI0lKRSV6UpCiiigClFJSigOm+g6yVp7iYjJiRFH/AKhbP6R4q5jmMjs7blmLH5mqj0G3YWe4jP8AmLGR8UL7fRjWgeyMUjIfwnb3gnwn6V5PiEv7yzflHXprr+S+Huku3WrCJaiW61YQrXItZYh+JakotNxrVDec5RoxVI2lx3IIVfltvVEKbLnqC2bWPi23vVcdmqRKfRap+XePR3WQmRIu5Q7tjzGPWHwq8kKoPvGVPcTufgO9RWFkTm4KD2VWwlVJxmtNHpUrF8yWE8d+s0KO5bS66QT4l2YHy2FbFLhm/hRsf9UngX5D1jT6cOd/4krEflj8C/M9zXTwcaOLZzWTW/JdX+iiT2uhjuaOVJppzNbx61cAuoKhlf2jGaveReFSw2zLMjIxkJCt3xpUez4VC45ycYoZJrea41qNekvsQPW7AEnG+9XnKNwLm1SRXkVx4H0ufWXvsc99j86698aMlPe1v0K02iyMdNMlSWgkHaXP86Kf1GKZZpB3SJvgWT9xXHv4bV8tiXqmv2Wqb8iOVqHd3scfrsAfLuf07VMu7nSjMYpBpUnYqw2GfjWK4fPEVZpiSxGR7zWlHhj5us019H/2jl8U4pLF5VBLme+/ZaNRb3CSDKMGx3we3xHspJFrBWHETHeRaT67hGHmrbfpmuhSLWtk4/gNeTNnh2a8unna0/iV8y1HtvXIO4I3H9f0zUyVajwgKWdjgKDv/WkJdDePnTmexEF5PEPVSVgvuXOVH0Iqrq05ou+rezyfmlc/LOB+gqrr6ZTzeHHm76X8Gm+4UUUVYYClpKWgNR6PbopdHBwSmx96kEV2pSl2gzhJl+jCvnvgd10riN84AYZ+B2Ndhspu29ea43RuxWLvruXVst1hKnSwIIqZCKS24mGGmUah7GHrCpcduDvGwYeXZvpXm7JP5i4hcbDfZZtHrdNsfTf9K55wjjohjdQit1FwC34fhXVlUjYg/AispxL0eQyOWjkeHJyVADL8u2K3+G5tVKcbHr6nV4dnRx4yhNdHr8GY5IZ24jEELDZ9RU4ITTvv8dNdht7NVOVXfzO7f7jvVLyvytDZqenlnb1pH9YjyGPVFaJK1eJcQ8afLW3yr8mvmZCyLnZofiWpkC1FjqXDUcJrZoyJSpkfGufcE/7v4pJbnaG4wUz2B30f3X6V0JDWS9JXCerbiZNpLc6sjvoONX0wG+Veqjy8m13RR1NbItRpFqFy1xcXNqku2ojS4HscbN+/zqbI1cviMo66FkERZUz7wRiudcZ5QuEY/Z9LxncAtpdc+zfYiujsaaYV5yvLnRNuOvRkMjCqyElYuxhOVeUHjlE9yV1L6ka7gHtqY+2tdJT0rAVQcV5khiBGrW3ku+/vPYVKdl2XZtrfp2RZVRCiPLDsTpV89h7SdsVieZ+Phx0oj92PWb82PYPdUDi/H5Z9j4U/Ivb5n21nONT9OB29unA+LbV2sHh/LNOffyMSn5GAuJNTM35iT9Tmm6U0le31o1wooooAooooBRXT+WOJdSBD7QNJ+Irl9X/KXEenLoJwr4/3DtWln0eLV07rqSi9M6rBLU6KbHtqht56nxS15Kys2Nmhg4m42yGHk2/61Mj4ovtXHwNZtZadWatOVEX8CWzVRcQj/Nj47VKS6Q9mH1rHiWvXVqh4iGzcRzDzFSY5x5iufCWg3J8z9anCqUH0Y3s6Ot0v5hRJcoQQSCCCCPMHvXNTdN+Y/U01JOT7T9a3o33Ja2RaRd8q272dxMhx9mY5Riw2I9Xb4HHyq/n47CPxj6/tXPXkpiSSo2wld7z+wT0ba55siHYE/I/3qkvOcHPqKB8Tn+lZySWos0lK8CpdWtmOZkviHF5ZPXckeQ2H0FVDNmh3zXmunCCgtIiKKy3ON5ukQ9nib4/h/vWkuJgiFm7KMmud3tyZJGdu7HP/AOV0+H1c0ud/AhNjBpKWkrsFYUUUUAUUUUAUoNJS0BvuXOL9VME+NdmHn5NWihnrk1ldtG4dDuPofMGt/wAL4ksyak2P4l/Kf2rh52Govmj2LIyNLHNT6zVSR3FSVnrkSpLC1E1ehNVas1ehNVTqJbLHq0jS1A61J1qwqhsmGWm3mqI01NtNU1UY2SXlph5qjvNTDy5q6NZgeklqO7ZrzRVyWjAUopKoeYuNaAY4z4z6xH4R+9XVVSslyoi2QOa+Kaz0kPhX1j5t5fKs5S5pK9BVWq4qKKgoooqwBRRRQBRRRQBRRRQBUmxvHifUhwf0I8iKjUVhpNaYN/wni6TDGyv7V/bzqyzXMUcg5BwR2I7itFwzmcjwzDUPzD1h8R7a5d+A/er+xYpmvEtehPUO1u45BlGDe4HcfEdxT1cyVenponsfE9HXpmio8qA4Za8F6Sis6AlFFFZAUGq+/wCMxRbFtTflXc/M+yspxTjkk23qJ+Uf3PtrapxJ2deyIuSLfjfMQGUhOT2L+wfy/vWVLf8AJpM0ldmqmNS1EqbFpKKKtAUUUUAUUUUAUUUUAUUUUAUUUUAtFJRQDiSEHIJB9hBwatbTmOZNiQ4/1Df6iqaioSrjP3lsGsg5tX8cZH8rZH61MXmeDzYf8P7Vh6K15YNL+BJSZuv8R2/5m/2mmZOaIR2DH5Y/rWLoqKwKvqOZmnuObT+CMD3sSf0FVN3xiWT1nOPJdh9BVdRV8KK4dkY2xaKSirjAUUUUAUUUUAUUUUAUUUUAUUUUAUUUUAUUUUAUUUUAUUUUAUUUUAUUUUAUUUUAUUUUAUUUUAUUUUAUUUUAUUUUB//Z"/>
          <p:cNvSpPr>
            <a:spLocks noChangeAspect="1" noChangeArrowheads="1"/>
          </p:cNvSpPr>
          <p:nvPr/>
        </p:nvSpPr>
        <p:spPr bwMode="auto">
          <a:xfrm>
            <a:off x="8131956" y="2964497"/>
            <a:ext cx="3867786" cy="3867799"/>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882854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10112" y="3064924"/>
            <a:ext cx="6164653" cy="1371600"/>
          </a:xfrm>
        </p:spPr>
        <p:txBody>
          <a:bodyPr/>
          <a:lstStyle/>
          <a:p>
            <a:r>
              <a:rPr lang="en-US" dirty="0" smtClean="0"/>
              <a:t>What’s the big deal</a:t>
            </a:r>
            <a:endParaRPr lang="en-US" dirty="0"/>
          </a:p>
        </p:txBody>
      </p:sp>
      <p:sp>
        <p:nvSpPr>
          <p:cNvPr id="4" name="Text Placeholder 3"/>
          <p:cNvSpPr>
            <a:spLocks noGrp="1"/>
          </p:cNvSpPr>
          <p:nvPr>
            <p:ph type="body" sz="half" idx="2"/>
          </p:nvPr>
        </p:nvSpPr>
        <p:spPr>
          <a:xfrm>
            <a:off x="796634" y="4621190"/>
            <a:ext cx="6164653" cy="2084410"/>
          </a:xfrm>
        </p:spPr>
        <p:txBody>
          <a:bodyPr>
            <a:normAutofit/>
          </a:bodyPr>
          <a:lstStyle/>
          <a:p>
            <a:pPr marL="285750" indent="-285750">
              <a:buFont typeface="Arial" panose="020B0604020202020204" pitchFamily="34" charset="0"/>
              <a:buChar char="•"/>
            </a:pPr>
            <a:r>
              <a:rPr lang="en-US" dirty="0"/>
              <a:t>Stable and doesn’t decay/break down into other particles as far as we </a:t>
            </a:r>
            <a:r>
              <a:rPr lang="en-US" dirty="0" smtClean="0"/>
              <a:t>know</a:t>
            </a:r>
          </a:p>
          <a:p>
            <a:pPr marL="285750" indent="-285750">
              <a:buFont typeface="Arial" panose="020B0604020202020204" pitchFamily="34" charset="0"/>
              <a:buChar char="•"/>
            </a:pPr>
            <a:r>
              <a:rPr lang="en-US" dirty="0" smtClean="0"/>
              <a:t>No </a:t>
            </a:r>
            <a:r>
              <a:rPr lang="en-US" dirty="0"/>
              <a:t>experimental data to prove proton </a:t>
            </a:r>
            <a:r>
              <a:rPr lang="en-US" dirty="0" smtClean="0"/>
              <a:t>decay</a:t>
            </a:r>
          </a:p>
          <a:p>
            <a:pPr>
              <a:buFont typeface="Arial" panose="020B0604020202020204" pitchFamily="34" charset="0"/>
              <a:buChar char="•"/>
            </a:pPr>
            <a:endParaRPr lang="en-US" dirty="0"/>
          </a:p>
          <a:p>
            <a:pPr>
              <a:buFont typeface="Arial" panose="020B0604020202020204" pitchFamily="34" charset="0"/>
              <a:buChar char="•"/>
            </a:pPr>
            <a:endParaRPr lang="en-US" dirty="0"/>
          </a:p>
          <a:p>
            <a:endParaRPr lang="en-US" dirty="0"/>
          </a:p>
          <a:p>
            <a:endParaRPr lang="en-US" dirty="0"/>
          </a:p>
        </p:txBody>
      </p:sp>
      <p:pic>
        <p:nvPicPr>
          <p:cNvPr id="6" name="Picture 10" descr="After electron capture, an atom contains one less proton and one more neutron."/>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388244" y="1290693"/>
            <a:ext cx="4057650" cy="112395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mc:AlternateContent>
        <mc:Choice xmlns="" xmlns:a="http://schemas.openxmlformats.org/drawingml/2006/main" xmlns:r="http://schemas.openxmlformats.org/officeDocument/2006/relationships" xmlns:p="http://schemas.openxmlformats.org/presentationml/2006/main" xmlns:a14="http://schemas.microsoft.com/office/drawing/2010/main" xmlns:mc="http://schemas.openxmlformats.org/markup-compatibility/2006" xmlns:mv="urn:schemas-microsoft-com:mac:vml" Requires="a14">
          <p:sp>
            <p:nvSpPr>
              <p:cNvPr id="7" name="TextBox 6"/>
              <p:cNvSpPr txBox="1"/>
              <p:nvPr/>
            </p:nvSpPr>
            <p:spPr>
              <a:xfrm>
                <a:off x="7499080" y="3064924"/>
                <a:ext cx="4263429" cy="36933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m:t>
                          </m:r>
                        </m:sup>
                      </m:sSup>
                      <m:r>
                        <a:rPr lang="en-US" b="0" i="1" smtClean="0">
                          <a:latin typeface="Cambria Math" panose="02040503050406030204" pitchFamily="18" charset="0"/>
                        </a:rPr>
                        <m:t>         +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          </m:t>
                      </m:r>
                      <m:sSub>
                        <m:sSubPr>
                          <m:ctrlPr>
                            <a:rPr lang="en-US" i="1" smtClean="0">
                              <a:latin typeface="Cambria Math" panose="02040503050406030204" pitchFamily="18" charset="0"/>
                            </a:rPr>
                          </m:ctrlPr>
                        </m:sSubPr>
                        <m:e>
                          <m:r>
                            <a:rPr lang="en-US" b="0" i="1" smtClean="0">
                              <a:latin typeface="Cambria Math" panose="02040503050406030204" pitchFamily="18" charset="0"/>
                            </a:rPr>
                            <m:t> +     </m:t>
                          </m:r>
                          <m:r>
                            <a:rPr lang="en-US" b="0" i="1" smtClean="0">
                              <a:latin typeface="Cambria Math" panose="02040503050406030204" pitchFamily="18" charset="0"/>
                            </a:rPr>
                            <m:t>𝑣</m:t>
                          </m:r>
                        </m:e>
                        <m:sub>
                          <m:r>
                            <a:rPr lang="en-US" b="0" i="1" smtClean="0">
                              <a:latin typeface="Cambria Math" panose="02040503050406030204" pitchFamily="18" charset="0"/>
                            </a:rPr>
                            <m:t>𝑒</m:t>
                          </m:r>
                        </m:sub>
                      </m:sSub>
                    </m:oMath>
                  </m:oMathPara>
                </a14:m>
                <a:endParaRPr lang="en-US" dirty="0"/>
              </a:p>
            </p:txBody>
          </p:sp>
        </mc:Choice>
        <mc:Fallback>
          <p:sp>
            <p:nvSpPr>
              <p:cNvPr id="7" name="TextBox 6"/>
              <p:cNvSpPr txBox="1">
                <a:spLocks noRot="1" noChangeAspect="1" noMove="1" noResize="1" noEditPoints="1" noAdjustHandles="1" noChangeArrowheads="1" noChangeShapeType="1" noTextEdit="1"/>
              </p:cNvSpPr>
              <p:nvPr/>
            </p:nvSpPr>
            <p:spPr>
              <a:xfrm>
                <a:off x="7499080" y="3064924"/>
                <a:ext cx="4263429" cy="369332"/>
              </a:xfrm>
              <a:prstGeom prst="rect">
                <a:avLst/>
              </a:prstGeom>
              <a:blipFill rotWithShape="0">
                <a:blip r:embed="rId3"/>
                <a:stretch>
                  <a:fillRect b="-6667"/>
                </a:stretch>
              </a:blipFill>
            </p:spPr>
            <p:txBody>
              <a:bodyPr/>
              <a:lstStyle/>
              <a:p>
                <a:r>
                  <a:rPr lang="en-US">
                    <a:noFill/>
                  </a:rPr>
                  <a:t> </a:t>
                </a:r>
              </a:p>
            </p:txBody>
          </p:sp>
        </mc:Fallback>
      </mc:AlternateContent>
      <p:sp>
        <p:nvSpPr>
          <p:cNvPr id="8" name="TextBox 7"/>
          <p:cNvSpPr txBox="1"/>
          <p:nvPr/>
        </p:nvSpPr>
        <p:spPr>
          <a:xfrm>
            <a:off x="8467499" y="709011"/>
            <a:ext cx="1899139" cy="369332"/>
          </a:xfrm>
          <a:prstGeom prst="rect">
            <a:avLst/>
          </a:prstGeom>
          <a:noFill/>
        </p:spPr>
        <p:txBody>
          <a:bodyPr wrap="square" rtlCol="0">
            <a:spAutoFit/>
          </a:bodyPr>
          <a:lstStyle/>
          <a:p>
            <a:r>
              <a:rPr lang="en-US" dirty="0" smtClean="0"/>
              <a:t>Electron capture</a:t>
            </a:r>
            <a:endParaRPr lang="en-US" dirty="0"/>
          </a:p>
        </p:txBody>
      </p:sp>
      <p:sp>
        <p:nvSpPr>
          <p:cNvPr id="10" name="Text Placeholder 3"/>
          <p:cNvSpPr txBox="1">
            <a:spLocks/>
          </p:cNvSpPr>
          <p:nvPr/>
        </p:nvSpPr>
        <p:spPr>
          <a:xfrm>
            <a:off x="796634" y="1290693"/>
            <a:ext cx="6164653" cy="2303585"/>
          </a:xfrm>
          <a:prstGeom prst="rect">
            <a:avLst/>
          </a:prstGeom>
        </p:spPr>
        <p:txBody>
          <a:bodyPr vert="horz" lIns="91440" tIns="45720" rIns="91440" bIns="45720" rtlCol="0" anchor="t">
            <a:normAutofit/>
          </a:bodyPr>
          <a:lstStyle>
            <a:lvl1pPr marL="0" indent="0" algn="l" defTabSz="457200" rtl="0" eaLnBrk="1" latinLnBrk="0" hangingPunct="1">
              <a:spcBef>
                <a:spcPts val="0"/>
              </a:spcBef>
              <a:spcAft>
                <a:spcPts val="1000"/>
              </a:spcAft>
              <a:buClr>
                <a:schemeClr val="tx1"/>
              </a:buClr>
              <a:buSzPct val="100000"/>
              <a:buFont typeface="Arial"/>
              <a:buNone/>
              <a:defRPr sz="1800" kern="1200" cap="none">
                <a:solidFill>
                  <a:schemeClr val="tx1"/>
                </a:solidFill>
                <a:effectLst/>
                <a:latin typeface="+mn-lt"/>
                <a:ea typeface="+mn-ea"/>
                <a:cs typeface="+mn-cs"/>
              </a:defRPr>
            </a:lvl1pPr>
            <a:lvl2pPr marL="457200" indent="0" algn="l" defTabSz="457200" rtl="0" eaLnBrk="1" latinLnBrk="0" hangingPunct="1">
              <a:spcBef>
                <a:spcPts val="0"/>
              </a:spcBef>
              <a:spcAft>
                <a:spcPts val="1000"/>
              </a:spcAft>
              <a:buClr>
                <a:schemeClr val="tx1"/>
              </a:buClr>
              <a:buSzPct val="100000"/>
              <a:buFont typeface="Arial"/>
              <a:buNone/>
              <a:defRPr sz="1200" kern="1200" cap="none">
                <a:solidFill>
                  <a:schemeClr val="tx1"/>
                </a:solidFill>
                <a:effectLst/>
                <a:latin typeface="+mn-lt"/>
                <a:ea typeface="+mn-ea"/>
                <a:cs typeface="+mn-cs"/>
              </a:defRPr>
            </a:lvl2pPr>
            <a:lvl3pPr marL="914400" indent="0" algn="l" defTabSz="457200" rtl="0" eaLnBrk="1" latinLnBrk="0" hangingPunct="1">
              <a:spcBef>
                <a:spcPts val="0"/>
              </a:spcBef>
              <a:spcAft>
                <a:spcPts val="1000"/>
              </a:spcAft>
              <a:buClr>
                <a:schemeClr val="tx1"/>
              </a:buClr>
              <a:buSzPct val="100000"/>
              <a:buFont typeface="Arial"/>
              <a:buNone/>
              <a:defRPr sz="1000" kern="1200" cap="none">
                <a:solidFill>
                  <a:schemeClr val="tx1"/>
                </a:solidFill>
                <a:effectLst/>
                <a:latin typeface="+mn-lt"/>
                <a:ea typeface="+mn-ea"/>
                <a:cs typeface="+mn-cs"/>
              </a:defRPr>
            </a:lvl3pPr>
            <a:lvl4pPr marL="1371600" indent="0" algn="l" defTabSz="457200" rtl="0" eaLnBrk="1" latinLnBrk="0" hangingPunct="1">
              <a:spcBef>
                <a:spcPts val="0"/>
              </a:spcBef>
              <a:spcAft>
                <a:spcPts val="1000"/>
              </a:spcAft>
              <a:buClr>
                <a:schemeClr val="tx1"/>
              </a:buClr>
              <a:buSzPct val="100000"/>
              <a:buFont typeface="Arial"/>
              <a:buNone/>
              <a:defRPr sz="900" kern="1200" cap="none">
                <a:solidFill>
                  <a:schemeClr val="tx1"/>
                </a:solidFill>
                <a:effectLst/>
                <a:latin typeface="+mn-lt"/>
                <a:ea typeface="+mn-ea"/>
                <a:cs typeface="+mn-cs"/>
              </a:defRPr>
            </a:lvl4pPr>
            <a:lvl5pPr marL="1828800" indent="0" algn="l" defTabSz="457200" rtl="0" eaLnBrk="1" latinLnBrk="0" hangingPunct="1">
              <a:spcBef>
                <a:spcPts val="0"/>
              </a:spcBef>
              <a:spcAft>
                <a:spcPts val="1000"/>
              </a:spcAft>
              <a:buClr>
                <a:schemeClr val="tx1"/>
              </a:buClr>
              <a:buSzPct val="100000"/>
              <a:buFont typeface="Arial"/>
              <a:buNone/>
              <a:defRPr sz="900" kern="1200" cap="none">
                <a:solidFill>
                  <a:schemeClr val="tx1"/>
                </a:solidFill>
                <a:effectLst/>
                <a:latin typeface="+mn-lt"/>
                <a:ea typeface="+mn-ea"/>
                <a:cs typeface="+mn-cs"/>
              </a:defRPr>
            </a:lvl5pPr>
            <a:lvl6pPr marL="2286000" indent="0" algn="l" defTabSz="457200" rtl="0" eaLnBrk="1" latinLnBrk="0" hangingPunct="1">
              <a:spcBef>
                <a:spcPts val="0"/>
              </a:spcBef>
              <a:spcAft>
                <a:spcPts val="1000"/>
              </a:spcAft>
              <a:buClr>
                <a:schemeClr val="tx1"/>
              </a:buClr>
              <a:buSzPct val="100000"/>
              <a:buFont typeface="Arial"/>
              <a:buNone/>
              <a:defRPr sz="900" kern="1200" cap="none">
                <a:solidFill>
                  <a:schemeClr val="tx1"/>
                </a:solidFill>
                <a:effectLst/>
                <a:latin typeface="+mn-lt"/>
                <a:ea typeface="+mn-ea"/>
                <a:cs typeface="+mn-cs"/>
              </a:defRPr>
            </a:lvl6pPr>
            <a:lvl7pPr marL="2743200" indent="0" algn="l" defTabSz="457200" rtl="0" eaLnBrk="1" latinLnBrk="0" hangingPunct="1">
              <a:spcBef>
                <a:spcPts val="0"/>
              </a:spcBef>
              <a:spcAft>
                <a:spcPts val="1000"/>
              </a:spcAft>
              <a:buClr>
                <a:schemeClr val="tx1"/>
              </a:buClr>
              <a:buSzPct val="100000"/>
              <a:buFont typeface="Arial"/>
              <a:buNone/>
              <a:defRPr sz="900" kern="1200" cap="none">
                <a:solidFill>
                  <a:schemeClr val="tx1"/>
                </a:solidFill>
                <a:effectLst/>
                <a:latin typeface="+mn-lt"/>
                <a:ea typeface="+mn-ea"/>
                <a:cs typeface="+mn-cs"/>
              </a:defRPr>
            </a:lvl7pPr>
            <a:lvl8pPr marL="3200400" indent="0" algn="l" defTabSz="457200" rtl="0" eaLnBrk="1" latinLnBrk="0" hangingPunct="1">
              <a:spcBef>
                <a:spcPts val="0"/>
              </a:spcBef>
              <a:spcAft>
                <a:spcPts val="1000"/>
              </a:spcAft>
              <a:buClr>
                <a:schemeClr val="tx1"/>
              </a:buClr>
              <a:buSzPct val="100000"/>
              <a:buFont typeface="Arial"/>
              <a:buNone/>
              <a:defRPr sz="900" kern="1200" cap="none">
                <a:solidFill>
                  <a:schemeClr val="tx1"/>
                </a:solidFill>
                <a:effectLst/>
                <a:latin typeface="+mn-lt"/>
                <a:ea typeface="+mn-ea"/>
                <a:cs typeface="+mn-cs"/>
              </a:defRPr>
            </a:lvl8pPr>
            <a:lvl9pPr marL="3657600" indent="0" algn="l" defTabSz="457200" rtl="0" eaLnBrk="1" latinLnBrk="0" hangingPunct="1">
              <a:spcBef>
                <a:spcPts val="0"/>
              </a:spcBef>
              <a:spcAft>
                <a:spcPts val="1000"/>
              </a:spcAft>
              <a:buClr>
                <a:schemeClr val="tx1"/>
              </a:buClr>
              <a:buSzPct val="100000"/>
              <a:buFont typeface="Arial"/>
              <a:buNone/>
              <a:defRPr sz="900" kern="1200" cap="none">
                <a:solidFill>
                  <a:schemeClr val="tx1"/>
                </a:solidFill>
                <a:effectLst/>
                <a:latin typeface="+mn-lt"/>
                <a:ea typeface="+mn-ea"/>
                <a:cs typeface="+mn-cs"/>
              </a:defRPr>
            </a:lvl9pPr>
          </a:lstStyle>
          <a:p>
            <a:pPr>
              <a:buFont typeface="Arial" panose="020B0604020202020204" pitchFamily="34" charset="0"/>
              <a:buChar char="•"/>
            </a:pPr>
            <a:r>
              <a:rPr lang="en-US" dirty="0" smtClean="0"/>
              <a:t>Electron capture (K-capture) is the closest experimental proton decay we have seen (1934 theorized-1937 reported)</a:t>
            </a:r>
          </a:p>
          <a:p>
            <a:r>
              <a:rPr lang="en-US" dirty="0" smtClean="0"/>
              <a:t>      -Through absorption of an inner electron, a proton transforms into a neutron and an electron neutrino is emitted</a:t>
            </a:r>
          </a:p>
          <a:p>
            <a:r>
              <a:rPr lang="en-US" dirty="0" smtClean="0"/>
              <a:t>      -The atom loses a proton and gains a neutron changing into another element</a:t>
            </a:r>
          </a:p>
          <a:p>
            <a:endParaRPr lang="en-US" dirty="0"/>
          </a:p>
        </p:txBody>
      </p:sp>
      <p:sp>
        <p:nvSpPr>
          <p:cNvPr id="11" name="Title 1"/>
          <p:cNvSpPr txBox="1">
            <a:spLocks/>
          </p:cNvSpPr>
          <p:nvPr/>
        </p:nvSpPr>
        <p:spPr>
          <a:xfrm>
            <a:off x="796634" y="458444"/>
            <a:ext cx="6164653" cy="501134"/>
          </a:xfrm>
          <a:prstGeom prst="rect">
            <a:avLst/>
          </a:prstGeom>
          <a:effectLst/>
        </p:spPr>
        <p:txBody>
          <a:bodyPr vert="horz" lIns="91440" tIns="45720" rIns="91440" bIns="45720" rtlCol="0" anchor="b">
            <a:normAutofit fontScale="97500" lnSpcReduction="10000"/>
          </a:bodyPr>
          <a:lstStyle>
            <a:lvl1pPr algn="l" defTabSz="457200" rtl="0" eaLnBrk="1" latinLnBrk="0" hangingPunct="1">
              <a:spcBef>
                <a:spcPct val="0"/>
              </a:spcBef>
              <a:buNone/>
              <a:defRPr sz="2800" b="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t>Electron Capture</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23632102"/>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492369" y="609600"/>
            <a:ext cx="10324857" cy="1456267"/>
          </a:xfrm>
        </p:spPr>
        <p:txBody>
          <a:bodyPr/>
          <a:lstStyle/>
          <a:p>
            <a:r>
              <a:rPr lang="en-US" dirty="0" smtClean="0"/>
              <a:t>Grand Unified Theory</a:t>
            </a:r>
            <a:r>
              <a:rPr lang="en-US" dirty="0"/>
              <a:t> : </a:t>
            </a:r>
            <a:r>
              <a:rPr lang="en-US" sz="2400" dirty="0"/>
              <a:t>The dependence on proton decay</a:t>
            </a:r>
          </a:p>
        </p:txBody>
      </p:sp>
      <mc:AlternateContent>
        <mc:Choice xmlns="" xmlns:a="http://schemas.openxmlformats.org/drawingml/2006/main" xmlns:r="http://schemas.openxmlformats.org/officeDocument/2006/relationships" xmlns:p="http://schemas.openxmlformats.org/presentationml/2006/main" xmlns:a14="http://schemas.microsoft.com/office/drawing/2010/main" xmlns:mc="http://schemas.openxmlformats.org/markup-compatibility/2006" xmlns:mv="urn:schemas-microsoft-com:mac:vml" Requires="a14">
          <p:sp>
            <p:nvSpPr>
              <p:cNvPr id="11" name="TextBox 10"/>
              <p:cNvSpPr txBox="1"/>
              <p:nvPr/>
            </p:nvSpPr>
            <p:spPr>
              <a:xfrm>
                <a:off x="525780" y="2065867"/>
                <a:ext cx="10638691"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a:t>Grand Unified Theories (GUTs), which can unify the fundamental forces of </a:t>
                </a:r>
                <a:r>
                  <a:rPr lang="en-US" sz="2000" dirty="0" smtClean="0"/>
                  <a:t>nature(weak, strong and electromagnetic), </a:t>
                </a:r>
                <a:r>
                  <a:rPr lang="en-US" sz="2000" dirty="0"/>
                  <a:t>predict that the proton can decay into lighter energetic charged particles. </a:t>
                </a:r>
                <a:endParaRPr lang="en-US" sz="2000" dirty="0" smtClean="0"/>
              </a:p>
              <a:p>
                <a:endParaRPr lang="en-US" sz="2000" dirty="0"/>
              </a:p>
              <a:p>
                <a:pPr marL="285750" indent="-285750">
                  <a:buFont typeface="Arial" panose="020B0604020202020204" pitchFamily="34" charset="0"/>
                  <a:buChar char="•"/>
                </a:pPr>
                <a:r>
                  <a:rPr lang="en-US" sz="2000" dirty="0" smtClean="0"/>
                  <a:t>Some </a:t>
                </a:r>
                <a:r>
                  <a:rPr lang="en-US" sz="2000" dirty="0"/>
                  <a:t>Grand Unified theories </a:t>
                </a:r>
                <a:r>
                  <a:rPr lang="en-US" sz="2000" dirty="0" smtClean="0"/>
                  <a:t>predict </a:t>
                </a:r>
                <a:r>
                  <a:rPr lang="en-US" sz="2000" dirty="0"/>
                  <a:t>that proton should decay with lifetimes of the order of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10</m:t>
                        </m:r>
                      </m:e>
                      <m:sup>
                        <m:r>
                          <a:rPr lang="en-US" sz="2000" i="1">
                            <a:latin typeface="Cambria Math" panose="02040503050406030204" pitchFamily="18" charset="0"/>
                          </a:rPr>
                          <m:t>36</m:t>
                        </m:r>
                      </m:sup>
                    </m:sSup>
                  </m:oMath>
                </a14:m>
                <a:endParaRPr lang="en-US" sz="2000" dirty="0" smtClean="0"/>
              </a:p>
              <a:p>
                <a:endParaRPr lang="en-US" sz="2000" dirty="0" smtClean="0"/>
              </a:p>
              <a:p>
                <a:pPr marL="285750" indent="-285750">
                  <a:buFont typeface="Arial" panose="020B0604020202020204" pitchFamily="34" charset="0"/>
                  <a:buChar char="•"/>
                </a:pPr>
                <a:r>
                  <a:rPr lang="en-US" sz="2000" dirty="0" smtClean="0"/>
                  <a:t>Supersymmetry </a:t>
                </a:r>
                <a:r>
                  <a:rPr lang="en-US" sz="2000" dirty="0"/>
                  <a:t>required for these decays to be possible. That is where quarks and leptons can be interchanged </a:t>
                </a:r>
                <a:r>
                  <a:rPr lang="en-US" sz="2000" dirty="0" smtClean="0"/>
                  <a:t>equally. Right now we haven’t found anything that violates baryon conservation/lepton conservation numbers.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If proton decay is observed, it may be possible to prove the GUTs</a:t>
                </a:r>
                <a:r>
                  <a:rPr lang="en-US" sz="2000" dirty="0" smtClean="0"/>
                  <a:t>.</a:t>
                </a:r>
              </a:p>
              <a:p>
                <a:endParaRPr lang="en-US" sz="2000" dirty="0" smtClean="0"/>
              </a:p>
              <a:p>
                <a:pPr marL="285750" indent="-285750">
                  <a:buFont typeface="Arial" panose="020B0604020202020204" pitchFamily="34" charset="0"/>
                  <a:buChar char="•"/>
                </a:pPr>
                <a:r>
                  <a:rPr lang="en-US" sz="2000" dirty="0" smtClean="0"/>
                  <a:t>From GUE, there are a few different channels a proton is theorized to decay into</a:t>
                </a:r>
              </a:p>
              <a:p>
                <a:endParaRPr lang="en-US" sz="2000" dirty="0" smtClean="0"/>
              </a:p>
              <a:p>
                <a:pPr marL="285750" indent="-285750">
                  <a:buFont typeface="Arial" panose="020B0604020202020204" pitchFamily="34" charset="0"/>
                  <a:buChar char="•"/>
                </a:pPr>
                <a:endParaRPr lang="en-US" sz="2000" dirty="0" smtClean="0"/>
              </a:p>
            </p:txBody>
          </p:sp>
        </mc:Choice>
        <mc:Fallback>
          <p:sp>
            <p:nvSpPr>
              <p:cNvPr id="11" name="TextBox 10"/>
              <p:cNvSpPr txBox="1">
                <a:spLocks noRot="1" noChangeAspect="1" noMove="1" noResize="1" noEditPoints="1" noAdjustHandles="1" noChangeArrowheads="1" noChangeShapeType="1" noTextEdit="1"/>
              </p:cNvSpPr>
              <p:nvPr/>
            </p:nvSpPr>
            <p:spPr>
              <a:xfrm>
                <a:off x="525780" y="2065867"/>
                <a:ext cx="10638691" cy="4401205"/>
              </a:xfrm>
              <a:prstGeom prst="rect">
                <a:avLst/>
              </a:prstGeom>
              <a:blipFill rotWithShape="0">
                <a:blip r:embed="rId2"/>
                <a:stretch>
                  <a:fillRect l="-516" t="-831" r="-172"/>
                </a:stretch>
              </a:blipFill>
            </p:spPr>
            <p:txBody>
              <a:bodyPr/>
              <a:lstStyle/>
              <a:p>
                <a:r>
                  <a:rPr lang="en-US">
                    <a:noFill/>
                  </a:rPr>
                  <a:t> </a:t>
                </a:r>
              </a:p>
            </p:txBody>
          </p:sp>
        </mc:Fallback>
      </mc:AlternateContent>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0554688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Proton decay channels</a:t>
            </a:r>
            <a:endParaRPr lang="en-US" dirty="0"/>
          </a:p>
        </p:txBody>
      </p:sp>
      <mc:AlternateContent>
        <mc:Choice xmlns="" xmlns:a="http://schemas.openxmlformats.org/drawingml/2006/main" xmlns:r="http://schemas.openxmlformats.org/officeDocument/2006/relationships" xmlns:p="http://schemas.openxmlformats.org/presentationml/2006/main" xmlns:a14="http://schemas.microsoft.com/office/drawing/2010/main" xmlns:mc="http://schemas.openxmlformats.org/markup-compatibility/2006" xmlns:mv="urn:schemas-microsoft-com:mac:vml" Requires="a14">
          <p:sp>
            <p:nvSpPr>
              <p:cNvPr id="3" name="Content Placeholder 2"/>
              <p:cNvSpPr>
                <a:spLocks noGrp="1"/>
              </p:cNvSpPr>
              <p:nvPr>
                <p:ph idx="1"/>
              </p:nvPr>
            </p:nvSpPr>
            <p:spPr>
              <a:xfrm>
                <a:off x="685801" y="872836"/>
                <a:ext cx="10016543" cy="4128655"/>
              </a:xfrm>
            </p:spPr>
            <p:txBody>
              <a:bodyPr>
                <a:normAutofit/>
              </a:bodyPr>
              <a:lstStyle/>
              <a:p>
                <a:endParaRPr lang="en-US" dirty="0" smtClean="0"/>
              </a:p>
              <a:p>
                <a:r>
                  <a:rPr lang="en-US" dirty="0" smtClean="0"/>
                  <a:t>From GUT these </a:t>
                </a:r>
                <a:r>
                  <a:rPr lang="en-US" dirty="0"/>
                  <a:t>decays use </a:t>
                </a:r>
                <a:r>
                  <a:rPr lang="en-US" dirty="0" err="1"/>
                  <a:t>supersymmetry</a:t>
                </a:r>
                <a:r>
                  <a:rPr lang="en-US" dirty="0"/>
                  <a:t> </a:t>
                </a:r>
                <a:r>
                  <a:rPr lang="en-US" dirty="0" smtClean="0"/>
                  <a:t>where the hypothetical B-L number is conserved.</a:t>
                </a:r>
              </a:p>
              <a:p>
                <a:r>
                  <a:rPr lang="en-US" dirty="0" smtClean="0"/>
                  <a:t>Quarks and leptons can be interchanged. </a:t>
                </a:r>
                <a:r>
                  <a:rPr lang="en-US" dirty="0"/>
                  <a:t>In other words the protons quarks can be exchanged into leptons like the positron or </a:t>
                </a:r>
                <a:r>
                  <a:rPr lang="en-US" dirty="0" err="1" smtClean="0"/>
                  <a:t>muon</a:t>
                </a:r>
                <a:r>
                  <a:rPr lang="en-US" dirty="0" smtClean="0"/>
                  <a:t> vice versa</a:t>
                </a:r>
                <a:endParaRPr lang="en-US" b="0" i="1" dirty="0" smtClean="0">
                  <a:latin typeface="Cambria Math" panose="02040503050406030204" pitchFamily="18" charset="0"/>
                </a:endParaRPr>
              </a:p>
              <a:p>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sup>
                    </m:sSup>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𝜋</m:t>
                        </m:r>
                      </m:e>
                      <m:sup>
                        <m:r>
                          <a:rPr lang="en-US" b="0" i="1" smtClean="0">
                            <a:latin typeface="Cambria Math" panose="02040503050406030204" pitchFamily="18" charset="0"/>
                            <a:ea typeface="Cambria Math" panose="02040503050406030204" pitchFamily="18" charset="0"/>
                          </a:rPr>
                          <m:t>0</m:t>
                        </m:r>
                      </m:sup>
                    </m:sSup>
                  </m:oMath>
                </a14:m>
                <a:r>
                  <a:rPr lang="en-US" dirty="0" smtClean="0"/>
                  <a:t> a proton (B=1, L=0) decays into a positron (B=0, L=1) and a pion (B=0,L=0)</a:t>
                </a:r>
                <a:endParaRPr lang="en-US" b="0" i="1" dirty="0" smtClean="0">
                  <a:latin typeface="Cambria Math" panose="02040503050406030204" pitchFamily="18" charset="0"/>
                </a:endParaRPr>
              </a:p>
              <a:p>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𝜇</m:t>
                        </m:r>
                      </m:e>
                      <m:sup>
                        <m:r>
                          <a:rPr lang="en-US" i="1">
                            <a:latin typeface="Cambria Math" panose="02040503050406030204" pitchFamily="18" charset="0"/>
                            <a:ea typeface="Cambria Math" panose="02040503050406030204" pitchFamily="18" charset="0"/>
                          </a:rPr>
                          <m:t>+</m:t>
                        </m:r>
                      </m:sup>
                    </m:sSup>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US" i="1">
                            <a:latin typeface="Cambria Math" panose="02040503050406030204" pitchFamily="18" charset="0"/>
                            <a:ea typeface="Cambria Math" panose="02040503050406030204" pitchFamily="18" charset="0"/>
                          </a:rPr>
                          <m:t>0</m:t>
                        </m:r>
                      </m:sup>
                    </m:sSup>
                  </m:oMath>
                </a14:m>
                <a:r>
                  <a:rPr lang="en-US" dirty="0" smtClean="0"/>
                  <a:t> </a:t>
                </a:r>
              </a:p>
              <a:p>
                <a:r>
                  <a:rPr lang="en-US" dirty="0" smtClean="0"/>
                  <a:t>These different modes/theories are used to develop criteria for experimentation</a:t>
                </a:r>
              </a:p>
              <a:p>
                <a:r>
                  <a:rPr lang="en-US" dirty="0" smtClean="0"/>
                  <a:t>Experiments have to  then be developed to detect particle emissions like the one shown below</a:t>
                </a:r>
              </a:p>
              <a:p>
                <a:pPr marL="0" indent="0">
                  <a:buNone/>
                </a:pPr>
                <a:endParaRPr lang="en-US"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85801" y="872836"/>
                <a:ext cx="10016543" cy="4128655"/>
              </a:xfrm>
              <a:blipFill rotWithShape="0">
                <a:blip r:embed="rId2"/>
                <a:stretch>
                  <a:fillRect l="-426"/>
                </a:stretch>
              </a:blipFill>
            </p:spPr>
            <p:txBody>
              <a:bodyPr/>
              <a:lstStyle/>
              <a:p>
                <a:r>
                  <a:rPr lang="en-US">
                    <a:noFill/>
                  </a:rPr>
                  <a:t> </a:t>
                </a:r>
              </a:p>
            </p:txBody>
          </p:sp>
        </mc:Fallback>
      </mc:AlternateContent>
      <p:pic>
        <p:nvPicPr>
          <p:cNvPr id="6146" name="Picture 2" descr="proton decay"/>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265322" y="4524374"/>
            <a:ext cx="2857500" cy="2181226"/>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2769112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a:t>
            </a:r>
            <a:endParaRPr lang="en-US" dirty="0"/>
          </a:p>
        </p:txBody>
      </p:sp>
      <p:sp>
        <p:nvSpPr>
          <p:cNvPr id="5" name="TextBox 4"/>
          <p:cNvSpPr txBox="1"/>
          <p:nvPr/>
        </p:nvSpPr>
        <p:spPr>
          <a:xfrm>
            <a:off x="854285" y="1856749"/>
            <a:ext cx="3981157" cy="646331"/>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t>Superkamiokande</a:t>
            </a:r>
          </a:p>
          <a:p>
            <a:pPr marL="285750" indent="-285750">
              <a:buFont typeface="Wingdings" panose="05000000000000000000" pitchFamily="2" charset="2"/>
              <a:buChar char="Ø"/>
            </a:pPr>
            <a:endParaRPr lang="en-US" dirty="0" smtClean="0"/>
          </a:p>
        </p:txBody>
      </p:sp>
      <p:pic>
        <p:nvPicPr>
          <p:cNvPr id="5124" name="Picture 4" descr="http://lh5.ggpht.com/-rO2x4UmDcgA/T2maBjCdyvI/AAAAAAAAVh8/35fi7BZipDs/super-kamiokande-7%25255B3%25255D.jpg?imgmax=800"/>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85801" y="2364486"/>
            <a:ext cx="3872999" cy="31015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9" name="TextBox 8"/>
          <p:cNvSpPr txBox="1"/>
          <p:nvPr/>
        </p:nvSpPr>
        <p:spPr>
          <a:xfrm>
            <a:off x="7868957" y="1856748"/>
            <a:ext cx="3812345" cy="646331"/>
          </a:xfrm>
          <a:prstGeom prst="rect">
            <a:avLst/>
          </a:prstGeom>
          <a:noFill/>
        </p:spPr>
        <p:txBody>
          <a:bodyPr wrap="square" rtlCol="0">
            <a:spAutoFit/>
          </a:bodyPr>
          <a:lstStyle/>
          <a:p>
            <a:pPr marL="285750" indent="-285750">
              <a:buFont typeface="Wingdings" panose="05000000000000000000" pitchFamily="2" charset="2"/>
              <a:buChar char="Ø"/>
            </a:pPr>
            <a:r>
              <a:rPr lang="en-US" dirty="0"/>
              <a:t>IMB</a:t>
            </a:r>
          </a:p>
          <a:p>
            <a:endParaRPr lang="en-US" dirty="0"/>
          </a:p>
        </p:txBody>
      </p:sp>
      <p:pic>
        <p:nvPicPr>
          <p:cNvPr id="5130" name="Picture 10" descr="http://www.billfoster.com/media/uploads/IMB-Detector.jp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776704" y="2503079"/>
            <a:ext cx="3703815" cy="23336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0" name="TextBox 9"/>
          <p:cNvSpPr txBox="1"/>
          <p:nvPr/>
        </p:nvSpPr>
        <p:spPr>
          <a:xfrm>
            <a:off x="854284" y="6006905"/>
            <a:ext cx="10216989" cy="646331"/>
          </a:xfrm>
          <a:prstGeom prst="rect">
            <a:avLst/>
          </a:prstGeom>
          <a:noFill/>
        </p:spPr>
        <p:txBody>
          <a:bodyPr wrap="square" rtlCol="0">
            <a:spAutoFit/>
          </a:bodyPr>
          <a:lstStyle/>
          <a:p>
            <a:r>
              <a:rPr lang="en-US" dirty="0" smtClean="0"/>
              <a:t>These experiments are designed to detect Cherenkov radiation emitted by particles</a:t>
            </a:r>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48249148"/>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reveal/>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6476F"/>
      </a:dk2>
      <a:lt2>
        <a:srgbClr val="EBEBEB"/>
      </a:lt2>
      <a:accent1>
        <a:srgbClr val="E5B458"/>
      </a:accent1>
      <a:accent2>
        <a:srgbClr val="F77754"/>
      </a:accent2>
      <a:accent3>
        <a:srgbClr val="D8507E"/>
      </a:accent3>
      <a:accent4>
        <a:srgbClr val="BC70EE"/>
      </a:accent4>
      <a:accent5>
        <a:srgbClr val="3CA2E2"/>
      </a:accent5>
      <a:accent6>
        <a:srgbClr val="91BF77"/>
      </a:accent6>
      <a:hlink>
        <a:srgbClr val="71DDAB"/>
      </a:hlink>
      <a:folHlink>
        <a:srgbClr val="A6E4C7"/>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 xmlns:a="http://schemas.openxmlformats.org/drawingml/2006/main" xmlns:thm15="http://schemas.microsoft.com/office/thememl/2012/main" name="Celestial" id="{C4BB2A3D-0E93-4C5F-B0D2-9D3FCE089CC5}" vid="{B36E0D05-787B-4C61-8268-2D6C1FBEDA32}"/>
    </a:ext>
  </a:extLst>
</a:theme>
</file>

<file path=docProps/app.xml><?xml version="1.0" encoding="utf-8"?>
<Properties xmlns="http://schemas.openxmlformats.org/officeDocument/2006/extended-properties" xmlns:vt="http://schemas.openxmlformats.org/officeDocument/2006/docPropsVTypes">
  <Template>TC103457452[[fn=Celestial]]</Template>
  <TotalTime>26528</TotalTime>
  <Words>1529</Words>
  <Application>Microsoft Macintosh PowerPoint</Application>
  <PresentationFormat>Custom</PresentationFormat>
  <Paragraphs>130</Paragraphs>
  <Slides>24</Slides>
  <Notes>0</Notes>
  <HiddenSlides>0</HiddenSlides>
  <MMClips>0</MMClips>
  <ScaleCrop>false</ScaleCrop>
  <HeadingPairs>
    <vt:vector size="4" baseType="variant">
      <vt:variant>
        <vt:lpstr>Design Template</vt:lpstr>
      </vt:variant>
      <vt:variant>
        <vt:i4>1</vt:i4>
      </vt:variant>
      <vt:variant>
        <vt:lpstr>Slide Titles</vt:lpstr>
      </vt:variant>
      <vt:variant>
        <vt:i4>24</vt:i4>
      </vt:variant>
    </vt:vector>
  </HeadingPairs>
  <TitlesOfParts>
    <vt:vector size="25" baseType="lpstr">
      <vt:lpstr>Celestial</vt:lpstr>
      <vt:lpstr>Proton Decay</vt:lpstr>
      <vt:lpstr>Overview</vt:lpstr>
      <vt:lpstr>Proton History</vt:lpstr>
      <vt:lpstr>Proton Information</vt:lpstr>
      <vt:lpstr>Proton Characteristics</vt:lpstr>
      <vt:lpstr>What’s the big deal</vt:lpstr>
      <vt:lpstr>Grand Unified Theory : The dependence on proton decay</vt:lpstr>
      <vt:lpstr>Possible Proton decay channels</vt:lpstr>
      <vt:lpstr>Experiments:</vt:lpstr>
      <vt:lpstr>Cherenkov Radiation</vt:lpstr>
      <vt:lpstr>Ring imaging Cherenkov Detector</vt:lpstr>
      <vt:lpstr>Background Noise</vt:lpstr>
      <vt:lpstr>Particle Identification</vt:lpstr>
      <vt:lpstr>Slide 14</vt:lpstr>
      <vt:lpstr>IMB (Irvine-Michigan-Brookhaven Detector)</vt:lpstr>
      <vt:lpstr>Superkamiokande Structure</vt:lpstr>
      <vt:lpstr>SK Structure</vt:lpstr>
      <vt:lpstr>Superkamiokande Experiment</vt:lpstr>
      <vt:lpstr>Superkamiokande data/Results</vt:lpstr>
      <vt:lpstr>Future Experiment</vt:lpstr>
      <vt:lpstr>Summary</vt:lpstr>
      <vt:lpstr>SK (1993-1996)</vt:lpstr>
      <vt:lpstr>Full reconstruction (2006)</vt:lpstr>
      <vt:lpstr>Bibliography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Proton DeCay</dc:title>
  <dc:creator>Bryson DeChambeau</dc:creator>
  <cp:lastModifiedBy>Computer User</cp:lastModifiedBy>
  <cp:revision>124</cp:revision>
  <dcterms:created xsi:type="dcterms:W3CDTF">2014-11-10T18:08:56Z</dcterms:created>
  <dcterms:modified xsi:type="dcterms:W3CDTF">2014-11-10T18:10:04Z</dcterms:modified>
</cp:coreProperties>
</file>