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Default Extension="wdp" ContentType="image/vnd.ms-photo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removePersonalInfoOnSave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4" r:id="rId6"/>
    <p:sldId id="260" r:id="rId7"/>
    <p:sldId id="275" r:id="rId8"/>
    <p:sldId id="261" r:id="rId9"/>
    <p:sldId id="264" r:id="rId10"/>
    <p:sldId id="268" r:id="rId11"/>
    <p:sldId id="273" r:id="rId12"/>
    <p:sldId id="262" r:id="rId13"/>
    <p:sldId id="263" r:id="rId14"/>
    <p:sldId id="265" r:id="rId15"/>
    <p:sldId id="266" r:id="rId16"/>
    <p:sldId id="269" r:id="rId17"/>
    <p:sldId id="270" r:id="rId18"/>
    <p:sldId id="267" r:id="rId19"/>
    <p:sldId id="271" r:id="rId20"/>
    <p:sldId id="276" r:id="rId21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DDEB8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8130" autoAdjust="0"/>
    <p:restoredTop sz="87621" autoAdjust="0"/>
  </p:normalViewPr>
  <p:slideViewPr>
    <p:cSldViewPr>
      <p:cViewPr varScale="1">
        <p:scale>
          <a:sx n="108" d="100"/>
          <a:sy n="108" d="100"/>
        </p:scale>
        <p:origin x="-24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A8ADFD5B-A66C-449C-B6E8-FB716D07777D}" type="datetimeFigureOut">
              <a:rPr lang="en-US" smtClean="0"/>
              <a:pPr/>
              <a:t>10/22/14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5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3307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parts of the lecture</a:t>
            </a:r>
          </a:p>
          <a:p>
            <a:r>
              <a:rPr lang="en-US" dirty="0" smtClean="0"/>
              <a:t>Observations and some history</a:t>
            </a:r>
          </a:p>
          <a:p>
            <a:r>
              <a:rPr lang="en-US" dirty="0" smtClean="0"/>
              <a:t>And then theory</a:t>
            </a:r>
            <a:r>
              <a:rPr lang="en-US" baseline="0" dirty="0" smtClean="0"/>
              <a:t> and predictions in the current era of dark matter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8961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why do physicists</a:t>
            </a:r>
            <a:r>
              <a:rPr lang="en-US" baseline="0" dirty="0" smtClean="0"/>
              <a:t> think dark matter is a required part of the universe?</a:t>
            </a:r>
          </a:p>
          <a:p>
            <a:r>
              <a:rPr lang="en-US" baseline="0" dirty="0" smtClean="0"/>
              <a:t>Take a look at luminous mass</a:t>
            </a:r>
          </a:p>
          <a:p>
            <a:r>
              <a:rPr lang="en-US" baseline="0" dirty="0" smtClean="0"/>
              <a:t>Luminosity versus mass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0524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Inspiration to think about dark matter on galactic scales</a:t>
            </a:r>
          </a:p>
          <a:p>
            <a:r>
              <a:rPr lang="en-US" dirty="0" smtClean="0"/>
              <a:t>Galaxies</a:t>
            </a:r>
            <a:r>
              <a:rPr lang="en-US" baseline="0" dirty="0" smtClean="0"/>
              <a:t> do not rotate like car wheels</a:t>
            </a:r>
          </a:p>
          <a:p>
            <a:r>
              <a:rPr lang="en-US" baseline="0" dirty="0" smtClean="0"/>
              <a:t>Galaxy differential radiation represents the idea that every point in the galaxy rotates at a different angular velocity</a:t>
            </a:r>
          </a:p>
          <a:p>
            <a:r>
              <a:rPr lang="en-US" dirty="0" smtClean="0"/>
              <a:t>Revealed</a:t>
            </a:r>
            <a:r>
              <a:rPr lang="en-US" baseline="0" dirty="0" smtClean="0"/>
              <a:t> to be wrong and was a lesson to not take any result as confirmation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780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Behavior of cluster represents a balloon.</a:t>
            </a:r>
          </a:p>
          <a:p>
            <a:r>
              <a:rPr lang="en-US" dirty="0" smtClean="0"/>
              <a:t>Random</a:t>
            </a:r>
            <a:r>
              <a:rPr lang="en-US" baseline="0" dirty="0" smtClean="0"/>
              <a:t> motions of gas particles = random motion of stars</a:t>
            </a:r>
          </a:p>
          <a:p>
            <a:r>
              <a:rPr lang="en-US" dirty="0" smtClean="0"/>
              <a:t>Relationship between kinetic</a:t>
            </a:r>
            <a:r>
              <a:rPr lang="en-US" baseline="0" dirty="0" smtClean="0"/>
              <a:t> and gravitational potential energy</a:t>
            </a:r>
          </a:p>
          <a:p>
            <a:r>
              <a:rPr lang="en-US" baseline="0" dirty="0" smtClean="0"/>
              <a:t>Amount of systems kinetic energy due to motion of the components relating to the gravitational potential energy needed to prevent it from flying apart.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3543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of energy</a:t>
            </a:r>
            <a:r>
              <a:rPr lang="en-US" baseline="0" dirty="0" smtClean="0"/>
              <a:t> state of neutral hydrogen atoms</a:t>
            </a:r>
          </a:p>
          <a:p>
            <a:r>
              <a:rPr lang="en-US" dirty="0" smtClean="0"/>
              <a:t>21 cm for vacuum</a:t>
            </a:r>
            <a:r>
              <a:rPr lang="en-US" baseline="0" dirty="0" smtClean="0"/>
              <a:t> wavelength in free space (microwave radio region)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3075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Distribution of matter between</a:t>
            </a:r>
            <a:r>
              <a:rPr lang="en-US" baseline="0" dirty="0" smtClean="0"/>
              <a:t> a distant source and an observer that is capable of bending the light from the source</a:t>
            </a:r>
          </a:p>
          <a:p>
            <a:r>
              <a:rPr lang="en-US" baseline="0" dirty="0" smtClean="0"/>
              <a:t>M mass with distance r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5184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Ratio between actual density (observed) and the critical density of the </a:t>
            </a:r>
            <a:r>
              <a:rPr lang="en-US" dirty="0" err="1" smtClean="0"/>
              <a:t>Freidmann</a:t>
            </a:r>
            <a:r>
              <a:rPr lang="en-US" dirty="0" smtClean="0"/>
              <a:t> universe</a:t>
            </a:r>
          </a:p>
          <a:p>
            <a:r>
              <a:rPr lang="en-US" dirty="0" smtClean="0"/>
              <a:t>Critical density</a:t>
            </a:r>
            <a:r>
              <a:rPr lang="en-US" baseline="0" dirty="0" smtClean="0"/>
              <a:t> means the universe is flat</a:t>
            </a:r>
          </a:p>
          <a:p>
            <a:r>
              <a:rPr lang="en-US" baseline="0" dirty="0" smtClean="0"/>
              <a:t>-0.5 atoms of monatomic hydrogen per cubic meter where as known matter is 0.2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5312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gravitational lensing predicted is off from what is seen which is</a:t>
            </a:r>
            <a:r>
              <a:rPr lang="en-US" baseline="0" dirty="0" smtClean="0"/>
              <a:t> the proof</a:t>
            </a:r>
          </a:p>
          <a:p>
            <a:endParaRPr lang="en-US" dirty="0" smtClean="0"/>
          </a:p>
          <a:p>
            <a:r>
              <a:rPr lang="en-US" dirty="0" smtClean="0"/>
              <a:t>May indicate</a:t>
            </a:r>
            <a:r>
              <a:rPr lang="en-US" baseline="0" dirty="0" smtClean="0"/>
              <a:t> that the prevailing cosmological model… it may be that the shape of the universe is also incorrect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96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10/22/14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10/22/14</a:t>
            </a:fld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n-US" smtClean="0"/>
              <a:pPr/>
              <a:t>10/22/14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10/22/14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10/22/14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/>
              <a:pPr/>
              <a:t>10/22/14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/>
              <a:pPr/>
              <a:t>10/22/14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/>
              <a:pPr/>
              <a:t>10/22/14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lang="en-US" smtClean="0"/>
              <a:pPr/>
              <a:t>10/22/14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4606EA6-EFEA-4C30-9264-4F9291A5780D}" type="datetime1">
              <a:rPr lang="en-US" smtClean="0"/>
              <a:pPr/>
              <a:t>10/22/14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30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.caltech.edu/~george/ay20/eaa-wimps-machos.pdf" TargetMode="External"/><Relationship Id="rId4" Type="http://schemas.openxmlformats.org/officeDocument/2006/relationships/hyperlink" Target="http://en.wikipedia.org/wiki/Axion" TargetMode="External"/><Relationship Id="rId5" Type="http://schemas.openxmlformats.org/officeDocument/2006/relationships/hyperlink" Target="http://motls.blogspot.com/2014/10/an-overlooked-paper-discovering-axions.html" TargetMode="External"/><Relationship Id="rId6" Type="http://schemas.openxmlformats.org/officeDocument/2006/relationships/hyperlink" Target="http://adsabs.harvard.edu/full/1979A&amp;A....80..104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dms.berkeley.ed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gif"/><Relationship Id="rId6" Type="http://schemas.openxmlformats.org/officeDocument/2006/relationships/image" Target="../media/image18.gif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286000" y="4400550"/>
            <a:ext cx="3352800" cy="7239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/>
              <a:t>Dark Matter</a:t>
            </a:r>
            <a:endParaRPr lang="en-US" sz="4000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5943600" y="4537528"/>
            <a:ext cx="2933700" cy="514350"/>
          </a:xfrm>
        </p:spPr>
        <p:txBody>
          <a:bodyPr>
            <a:normAutofit lnSpcReduction="10000"/>
          </a:bodyPr>
          <a:lstStyle/>
          <a:p>
            <a:pPr algn="r"/>
            <a:r>
              <a:rPr lang="en-US" b="1" i="1" dirty="0" smtClean="0">
                <a:solidFill>
                  <a:schemeClr val="accent2"/>
                </a:solidFill>
              </a:rPr>
              <a:t>Matthew Bruemmer</a:t>
            </a:r>
            <a:endParaRPr lang="en-US" b="1" i="1" dirty="0">
              <a:solidFill>
                <a:schemeClr val="accent2"/>
              </a:solidFill>
            </a:endParaRPr>
          </a:p>
        </p:txBody>
      </p:sp>
      <p:pic>
        <p:nvPicPr>
          <p:cNvPr id="2" name="Picture 1" descr="filaments4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447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DD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Density Parameter</a:t>
            </a:r>
            <a:endParaRPr lang="en-US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352550"/>
            <a:ext cx="3505200" cy="3733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Density Parameter </a:t>
            </a:r>
          </a:p>
          <a:p>
            <a:pPr lvl="1"/>
            <a:r>
              <a:rPr lang="en-US" sz="2100" dirty="0" smtClean="0">
                <a:solidFill>
                  <a:srgbClr val="000000"/>
                </a:solidFill>
              </a:rPr>
              <a:t>=1 Critical density</a:t>
            </a:r>
          </a:p>
          <a:p>
            <a:pPr lvl="1"/>
            <a:r>
              <a:rPr lang="en-US" sz="2100" dirty="0" smtClean="0">
                <a:solidFill>
                  <a:srgbClr val="000000"/>
                </a:solidFill>
              </a:rPr>
              <a:t>&gt;1 Big Crunch</a:t>
            </a:r>
          </a:p>
          <a:p>
            <a:pPr lvl="1"/>
            <a:r>
              <a:rPr lang="en-US" sz="2100" dirty="0" smtClean="0">
                <a:solidFill>
                  <a:srgbClr val="000000"/>
                </a:solidFill>
              </a:rPr>
              <a:t>&lt;1 Expansion</a:t>
            </a:r>
            <a:endParaRPr lang="en-US" sz="2100" dirty="0">
              <a:solidFill>
                <a:srgbClr val="000000"/>
              </a:solidFill>
            </a:endParaRPr>
          </a:p>
        </p:txBody>
      </p:sp>
      <p:pic>
        <p:nvPicPr>
          <p:cNvPr id="5" name="Picture 4" descr="Screen Shot 2014-10-19 at 11.35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8600" y="3181350"/>
            <a:ext cx="3203114" cy="166404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733800" y="3257550"/>
            <a:ext cx="5410200" cy="18859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>
                <a:solidFill>
                  <a:srgbClr val="000000"/>
                </a:solidFill>
              </a:rPr>
              <a:t>For the universe: 4% is baryonic matter</a:t>
            </a:r>
          </a:p>
          <a:p>
            <a:r>
              <a:rPr lang="en-US" sz="2100" dirty="0" smtClean="0">
                <a:solidFill>
                  <a:srgbClr val="000000"/>
                </a:solidFill>
              </a:rPr>
              <a:t>For clusters: 12% is baryonic matter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Are baryons more concentrated towards clusters?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Density parameter was assumed critical before cosmological constant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9" name="Picture 8" descr="Screen Shot 2014-10-19 at 11.45.04 AM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5">
                    <a14:imgEffect>
                      <a14:backgroundRemoval t="1932" b="996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67200" y="1352550"/>
            <a:ext cx="3810000" cy="192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00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Cluster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504950"/>
            <a:ext cx="4876800" cy="3429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Two colliding clusters of galaxies</a:t>
            </a:r>
          </a:p>
          <a:p>
            <a:r>
              <a:rPr lang="en-US" sz="2000" dirty="0" smtClean="0"/>
              <a:t>Gravitational lensing studies provide one of the best evidences for dark matter</a:t>
            </a:r>
          </a:p>
          <a:p>
            <a:r>
              <a:rPr lang="en-US" sz="2000" dirty="0" smtClean="0"/>
              <a:t>8σ statistical significance</a:t>
            </a:r>
          </a:p>
          <a:p>
            <a:pPr lvl="1"/>
            <a:r>
              <a:rPr lang="en-US" sz="1700" dirty="0" smtClean="0"/>
              <a:t>Lensing is strongest in two separated regions (visible region) providing support for collision-less dark matter</a:t>
            </a:r>
          </a:p>
          <a:p>
            <a:r>
              <a:rPr lang="en-US" sz="2000" dirty="0" smtClean="0"/>
              <a:t>May be evidence that the prevailing cosmological model is insufficient to describe mass of galaxies</a:t>
            </a:r>
            <a:endParaRPr lang="en-US" sz="2000" dirty="0"/>
          </a:p>
        </p:txBody>
      </p:sp>
      <p:pic>
        <p:nvPicPr>
          <p:cNvPr id="5" name="Picture 4" descr="Bullet_clu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05400" y="1462557"/>
            <a:ext cx="3962400" cy="309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1110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6500feetmilkywaykc2_bruni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-95250"/>
            <a:ext cx="9144000" cy="533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2812" y="4681835"/>
            <a:ext cx="3425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Dark Matter in our galaxy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15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Calculating Dark Matter in the Milky Way</a:t>
            </a:r>
            <a:endParaRPr lang="en-US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352550"/>
            <a:ext cx="4419600" cy="37338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Distance from the center of the milky way to the Sun: 8 kiloparsecs (2E20 m)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Rotation curves applied: 20 kiloparsecs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200 billion solar masses (3:1)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Lower limit of escape velocity: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650 km/sec (observed)</a:t>
            </a:r>
          </a:p>
          <a:p>
            <a:pPr lvl="2"/>
            <a:r>
              <a:rPr lang="en-US" sz="1500" dirty="0" smtClean="0">
                <a:solidFill>
                  <a:srgbClr val="000000"/>
                </a:solidFill>
              </a:rPr>
              <a:t>300 billion solar masses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Halo stars</a:t>
            </a:r>
          </a:p>
          <a:p>
            <a:pPr lvl="1"/>
            <a:r>
              <a:rPr lang="en-US" sz="1700" dirty="0" smtClean="0">
                <a:solidFill>
                  <a:srgbClr val="000000"/>
                </a:solidFill>
              </a:rPr>
              <a:t>500 billion solar masses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Rotating galaxies: 20:1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1352550"/>
            <a:ext cx="4419600" cy="3733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D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3" name="Picture 2" descr="new_milky_way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86275" y="1504950"/>
            <a:ext cx="46577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992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52248" y="2190750"/>
            <a:ext cx="7772400" cy="14478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 smtClean="0"/>
              <a:t>Intelligence is the ability to adapt to change.</a:t>
            </a:r>
          </a:p>
          <a:p>
            <a:pPr marL="0" indent="0">
              <a:buNone/>
            </a:pPr>
            <a:r>
              <a:rPr lang="en-US" sz="1800" i="1" dirty="0"/>
              <a:t>	</a:t>
            </a:r>
            <a:r>
              <a:rPr lang="en-US" sz="1800" i="1" dirty="0" smtClean="0"/>
              <a:t>			Stephen Hawking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310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MACHOs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599899"/>
            <a:ext cx="5105400" cy="31054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 dirty="0" smtClean="0">
                <a:solidFill>
                  <a:schemeClr val="accent2"/>
                </a:solidFill>
              </a:rPr>
              <a:t>MA</a:t>
            </a:r>
            <a:r>
              <a:rPr lang="en-US" sz="2000" dirty="0" smtClean="0">
                <a:solidFill>
                  <a:schemeClr val="accent2"/>
                </a:solidFill>
              </a:rPr>
              <a:t>ssive </a:t>
            </a:r>
            <a:r>
              <a:rPr lang="en-US" sz="2000" u="sng" dirty="0" smtClean="0">
                <a:solidFill>
                  <a:schemeClr val="accent2"/>
                </a:solidFill>
              </a:rPr>
              <a:t>C</a:t>
            </a:r>
            <a:r>
              <a:rPr lang="en-US" sz="2000" dirty="0" smtClean="0">
                <a:solidFill>
                  <a:schemeClr val="accent2"/>
                </a:solidFill>
              </a:rPr>
              <a:t>ompact </a:t>
            </a:r>
            <a:r>
              <a:rPr lang="en-US" sz="2000" u="sng" dirty="0" smtClean="0">
                <a:solidFill>
                  <a:schemeClr val="accent2"/>
                </a:solidFill>
              </a:rPr>
              <a:t>H</a:t>
            </a:r>
            <a:r>
              <a:rPr lang="en-US" sz="2000" dirty="0" smtClean="0">
                <a:solidFill>
                  <a:schemeClr val="accent2"/>
                </a:solidFill>
              </a:rPr>
              <a:t>alo </a:t>
            </a:r>
            <a:r>
              <a:rPr lang="en-US" sz="2000" u="sng" dirty="0" smtClean="0">
                <a:solidFill>
                  <a:schemeClr val="accent2"/>
                </a:solidFill>
              </a:rPr>
              <a:t>O</a:t>
            </a:r>
            <a:r>
              <a:rPr lang="en-US" sz="2000" dirty="0" smtClean="0">
                <a:solidFill>
                  <a:schemeClr val="accent2"/>
                </a:solidFill>
              </a:rPr>
              <a:t>bjects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Any </a:t>
            </a:r>
            <a:r>
              <a:rPr lang="en-US" sz="2000" u="sng" dirty="0" smtClean="0">
                <a:solidFill>
                  <a:schemeClr val="accent2"/>
                </a:solidFill>
              </a:rPr>
              <a:t>astronomical body</a:t>
            </a:r>
            <a:r>
              <a:rPr lang="en-US" sz="2000" dirty="0" smtClean="0">
                <a:solidFill>
                  <a:schemeClr val="accent2"/>
                </a:solidFill>
              </a:rPr>
              <a:t> that can explain dark matter</a:t>
            </a:r>
          </a:p>
          <a:p>
            <a:pPr lvl="1"/>
            <a:r>
              <a:rPr lang="en-US" sz="1700" dirty="0" smtClean="0">
                <a:solidFill>
                  <a:schemeClr val="accent2"/>
                </a:solidFill>
              </a:rPr>
              <a:t>Baryonic matter</a:t>
            </a:r>
          </a:p>
          <a:p>
            <a:pPr lvl="1"/>
            <a:r>
              <a:rPr lang="en-US" sz="1700" dirty="0" smtClean="0">
                <a:solidFill>
                  <a:schemeClr val="accent2"/>
                </a:solidFill>
              </a:rPr>
              <a:t>Black holes, brown dwarfs, planets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3 years, 3 billion observations</a:t>
            </a:r>
          </a:p>
          <a:p>
            <a:pPr lvl="1"/>
            <a:r>
              <a:rPr lang="en-US" sz="1700" dirty="0" smtClean="0">
                <a:solidFill>
                  <a:schemeClr val="accent2"/>
                </a:solidFill>
              </a:rPr>
              <a:t>13 total MACHO events</a:t>
            </a:r>
          </a:p>
          <a:p>
            <a:pPr lvl="1"/>
            <a:r>
              <a:rPr lang="en-US" sz="1700" dirty="0" smtClean="0">
                <a:solidFill>
                  <a:schemeClr val="accent2"/>
                </a:solidFill>
              </a:rPr>
              <a:t>Gravitational Microlensing</a:t>
            </a:r>
          </a:p>
          <a:p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7" name="Picture 6" descr="22-1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3613" t="590" r="15099" b="4338"/>
          <a:stretch/>
        </p:blipFill>
        <p:spPr>
          <a:xfrm>
            <a:off x="5334000" y="1428750"/>
            <a:ext cx="3483428" cy="349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61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MACHOs</a:t>
            </a:r>
            <a:endParaRPr lang="en-US" dirty="0"/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1000" y="1733550"/>
            <a:ext cx="3454400" cy="2349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4248150"/>
            <a:ext cx="312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Great Melbourne Telescope</a:t>
            </a:r>
            <a:endParaRPr lang="en-US" dirty="0"/>
          </a:p>
        </p:txBody>
      </p:sp>
      <p:pic>
        <p:nvPicPr>
          <p:cNvPr id="5" name="Picture 4" descr="fig4a-negativ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91000" y="1428750"/>
            <a:ext cx="2279871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1000" y="449716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Gold Plated Event”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1962150"/>
            <a:ext cx="20819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First MACHO event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Another 24 years of star observation would be needed to halve the statistical uncertainty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27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Primordial Black Holes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352550"/>
            <a:ext cx="5715000" cy="35052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Formed from the extreme mass density of the early universe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0.5 Solar mass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Event horizon small since the radius of the universe was small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Quark-hadron transition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I02-32-darkmatter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791200" y="1581150"/>
            <a:ext cx="3290769" cy="3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50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36095"/>
            <a:ext cx="4343400" cy="3397855"/>
          </a:xfrm>
        </p:spPr>
        <p:txBody>
          <a:bodyPr>
            <a:normAutofit/>
          </a:bodyPr>
          <a:lstStyle/>
          <a:p>
            <a:r>
              <a:rPr lang="en-US" sz="1800" u="sng" dirty="0" smtClean="0"/>
              <a:t>W</a:t>
            </a:r>
            <a:r>
              <a:rPr lang="en-US" sz="1800" dirty="0" smtClean="0"/>
              <a:t>eakly </a:t>
            </a:r>
            <a:r>
              <a:rPr lang="en-US" sz="1800" u="sng" dirty="0" smtClean="0"/>
              <a:t>I</a:t>
            </a:r>
            <a:r>
              <a:rPr lang="en-US" sz="1800" dirty="0" smtClean="0"/>
              <a:t>nteracting </a:t>
            </a:r>
            <a:r>
              <a:rPr lang="en-US" sz="1800" u="sng" dirty="0" smtClean="0"/>
              <a:t>M</a:t>
            </a:r>
            <a:r>
              <a:rPr lang="en-US" sz="1800" dirty="0" smtClean="0"/>
              <a:t>assive </a:t>
            </a:r>
            <a:r>
              <a:rPr lang="en-US" sz="1800" u="sng" dirty="0" smtClean="0"/>
              <a:t>P</a:t>
            </a:r>
            <a:r>
              <a:rPr lang="en-US" sz="1800" dirty="0" smtClean="0"/>
              <a:t>article</a:t>
            </a:r>
            <a:r>
              <a:rPr lang="en-US" sz="1800" u="sng" dirty="0" smtClean="0"/>
              <a:t>s</a:t>
            </a:r>
          </a:p>
          <a:p>
            <a:r>
              <a:rPr lang="en-US" sz="1600" dirty="0" smtClean="0"/>
              <a:t>Particle falling out of thermal equilibrium with the hot plasma of early universe</a:t>
            </a:r>
          </a:p>
          <a:p>
            <a:pPr lvl="1"/>
            <a:r>
              <a:rPr lang="en-US" sz="1300" dirty="0" smtClean="0"/>
              <a:t>Common term for any dark matter candidate interacting with standard particles</a:t>
            </a:r>
          </a:p>
          <a:p>
            <a:r>
              <a:rPr lang="en-US" sz="1600" dirty="0" smtClean="0"/>
              <a:t>Self-annihilation cross section expected for a new particle in the 100 GeV mass range</a:t>
            </a:r>
          </a:p>
          <a:p>
            <a:endParaRPr lang="en-US" sz="1600" dirty="0"/>
          </a:p>
          <a:p>
            <a:r>
              <a:rPr lang="en-US" sz="1600" dirty="0" smtClean="0"/>
              <a:t>Failure of evidence for supersymmetry in the LHC has cast doubt on WIMPs</a:t>
            </a:r>
          </a:p>
          <a:p>
            <a:endParaRPr lang="en-US" sz="1600" dirty="0" smtClean="0"/>
          </a:p>
          <a:p>
            <a:endParaRPr lang="en-US" sz="2000" dirty="0" smtClean="0"/>
          </a:p>
          <a:p>
            <a:endParaRPr lang="en-US" sz="2000" u="sng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9076614"/>
              </p:ext>
            </p:extLst>
          </p:nvPr>
        </p:nvGraphicFramePr>
        <p:xfrm>
          <a:off x="1371600" y="3486150"/>
          <a:ext cx="1143000" cy="373224"/>
        </p:xfrm>
        <a:graphic>
          <a:graphicData uri="http://schemas.openxmlformats.org/presentationml/2006/ole">
            <p:oleObj spid="_x0000_s1086" name="Equation" r:id="rId3" imgW="1244600" imgH="406400" progId="Equation.3">
              <p:embed/>
            </p:oleObj>
          </a:graphicData>
        </a:graphic>
      </p:graphicFrame>
      <p:pic>
        <p:nvPicPr>
          <p:cNvPr id="6" name="Picture 5" descr="mahapatr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00600" y="1428750"/>
            <a:ext cx="3962400" cy="35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56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Axions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36095"/>
            <a:ext cx="4800600" cy="3397855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Theoretical particle with a mass in the 10</a:t>
            </a:r>
            <a:r>
              <a:rPr lang="en-US" sz="1800" baseline="30000" dirty="0" smtClean="0">
                <a:solidFill>
                  <a:srgbClr val="FFFFFF"/>
                </a:solidFill>
              </a:rPr>
              <a:t>-4</a:t>
            </a:r>
            <a:r>
              <a:rPr lang="en-US" sz="1800" dirty="0" smtClean="0">
                <a:solidFill>
                  <a:srgbClr val="FFFFFF"/>
                </a:solidFill>
              </a:rPr>
              <a:t>-10</a:t>
            </a:r>
            <a:r>
              <a:rPr lang="en-US" sz="1800" baseline="30000" dirty="0" smtClean="0">
                <a:solidFill>
                  <a:srgbClr val="FFFFFF"/>
                </a:solidFill>
              </a:rPr>
              <a:t>-6</a:t>
            </a:r>
            <a:r>
              <a:rPr lang="en-US" sz="1800" dirty="0" smtClean="0">
                <a:solidFill>
                  <a:srgbClr val="FFFFFF"/>
                </a:solidFill>
              </a:rPr>
              <a:t> eV range</a:t>
            </a:r>
          </a:p>
          <a:p>
            <a:r>
              <a:rPr lang="en-US" sz="1800" dirty="0" smtClean="0">
                <a:solidFill>
                  <a:srgbClr val="FFFFFF"/>
                </a:solidFill>
              </a:rPr>
              <a:t>For halos, 10</a:t>
            </a:r>
            <a:r>
              <a:rPr lang="en-US" sz="1800" baseline="30000" dirty="0" smtClean="0">
                <a:solidFill>
                  <a:srgbClr val="FFFFFF"/>
                </a:solidFill>
              </a:rPr>
              <a:t>13</a:t>
            </a:r>
            <a:r>
              <a:rPr lang="en-US" sz="1800" dirty="0" smtClean="0">
                <a:solidFill>
                  <a:srgbClr val="FFFFFF"/>
                </a:solidFill>
              </a:rPr>
              <a:t> per m</a:t>
            </a:r>
            <a:r>
              <a:rPr lang="en-US" sz="1800" baseline="30000" dirty="0" smtClean="0">
                <a:solidFill>
                  <a:srgbClr val="FFFFFF"/>
                </a:solidFill>
              </a:rPr>
              <a:t>3</a:t>
            </a:r>
            <a:r>
              <a:rPr lang="en-US" sz="1800" dirty="0" smtClean="0">
                <a:solidFill>
                  <a:srgbClr val="FFFFFF"/>
                </a:solidFill>
              </a:rPr>
              <a:t> would need to exist</a:t>
            </a:r>
          </a:p>
          <a:p>
            <a:r>
              <a:rPr lang="en-US" sz="1800" dirty="0" smtClean="0">
                <a:solidFill>
                  <a:srgbClr val="FFFFFF"/>
                </a:solidFill>
              </a:rPr>
              <a:t>Boson particle produced during the QCD phase transition</a:t>
            </a:r>
          </a:p>
          <a:p>
            <a:r>
              <a:rPr lang="en-US" sz="1800" dirty="0" smtClean="0">
                <a:solidFill>
                  <a:srgbClr val="FFFFFF"/>
                </a:solidFill>
              </a:rPr>
              <a:t>Extremely difficult to detect</a:t>
            </a:r>
          </a:p>
          <a:p>
            <a:pPr lvl="1"/>
            <a:r>
              <a:rPr lang="en-US" sz="1700" dirty="0" smtClean="0">
                <a:solidFill>
                  <a:srgbClr val="FFFFFF"/>
                </a:solidFill>
              </a:rPr>
              <a:t>Inexistent detector with proper sensitivity</a:t>
            </a:r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sz="2400" u="sng" dirty="0" smtClean="0">
                <a:solidFill>
                  <a:srgbClr val="FFFFFF"/>
                </a:solidFill>
              </a:rPr>
              <a:t>Recent Observation of Axions</a:t>
            </a:r>
            <a:endParaRPr lang="en-US" sz="2400" u="sng" dirty="0">
              <a:solidFill>
                <a:srgbClr val="FFFFFF"/>
              </a:solidFill>
            </a:endParaRPr>
          </a:p>
        </p:txBody>
      </p:sp>
      <p:pic>
        <p:nvPicPr>
          <p:cNvPr id="4" name="Picture 3" descr="ooAxion_P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24400" y="1581150"/>
            <a:ext cx="4209349" cy="30289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67400" y="4629150"/>
            <a:ext cx="1825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e−+Z→e−+Z+</a:t>
            </a:r>
            <a:r>
              <a:rPr lang="en-US" dirty="0" smtClean="0">
                <a:solidFill>
                  <a:srgbClr val="FFFFFF"/>
                </a:solidFill>
              </a:rPr>
              <a:t>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656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52248" y="2190750"/>
            <a:ext cx="7772400" cy="14478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 smtClean="0"/>
              <a:t>There are no purely observational facts about the heavenly bodies. Astronomical measurements are, without exception, measurements of phenomena occurring in a terrestrial observatory or station; it is by theory they are translated into knowledge of a universe outside.</a:t>
            </a:r>
          </a:p>
          <a:p>
            <a:pPr marL="0" indent="0">
              <a:buNone/>
            </a:pPr>
            <a:r>
              <a:rPr lang="en-US" sz="1800" i="1" dirty="0"/>
              <a:t>	</a:t>
            </a:r>
            <a:r>
              <a:rPr lang="en-US" sz="1800" i="1" dirty="0" smtClean="0"/>
              <a:t>			Arthur S. Eddington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90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 smtClean="0"/>
              <a:t>Einstein’s Telescope by </a:t>
            </a:r>
            <a:r>
              <a:rPr lang="en-US" sz="2000" dirty="0" err="1" smtClean="0"/>
              <a:t>Evalyn</a:t>
            </a:r>
            <a:r>
              <a:rPr lang="en-US" sz="2000" dirty="0" smtClean="0"/>
              <a:t> Gates</a:t>
            </a:r>
          </a:p>
          <a:p>
            <a:r>
              <a:rPr lang="en-US" sz="2000" dirty="0" smtClean="0"/>
              <a:t>In Search of Dark Matter by Ken Freeman</a:t>
            </a:r>
          </a:p>
          <a:p>
            <a:r>
              <a:rPr lang="en-US" sz="2000" dirty="0" smtClean="0"/>
              <a:t>Dark Matter in the Universe by John </a:t>
            </a:r>
            <a:r>
              <a:rPr lang="en-US" sz="2000" dirty="0" err="1" smtClean="0"/>
              <a:t>Bahcall</a:t>
            </a:r>
            <a:endParaRPr lang="en-US" sz="2000" dirty="0" smtClean="0"/>
          </a:p>
          <a:p>
            <a:r>
              <a:rPr lang="en-US" sz="2000" dirty="0">
                <a:hlinkClick r:id="rId2"/>
              </a:rPr>
              <a:t>http://cdms.berkeley.edu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r>
              <a:rPr lang="en-US" sz="1800" dirty="0">
                <a:hlinkClick r:id="rId3"/>
              </a:rPr>
              <a:t>http://</a:t>
            </a:r>
            <a:r>
              <a:rPr lang="en-US" sz="2000" dirty="0">
                <a:hlinkClick r:id="rId3"/>
              </a:rPr>
              <a:t>www.astro.caltech.edu</a:t>
            </a:r>
            <a:r>
              <a:rPr lang="en-US" sz="1800" dirty="0">
                <a:hlinkClick r:id="rId3"/>
              </a:rPr>
              <a:t>/~george/ay20/eaa-wimps-</a:t>
            </a:r>
            <a:r>
              <a:rPr lang="en-US" sz="1800" dirty="0" smtClean="0">
                <a:hlinkClick r:id="rId3"/>
              </a:rPr>
              <a:t>machos.pdf</a:t>
            </a:r>
            <a:endParaRPr lang="en-US" sz="1800" dirty="0" smtClean="0"/>
          </a:p>
          <a:p>
            <a:r>
              <a:rPr lang="en-US" sz="2000" dirty="0">
                <a:hlinkClick r:id="rId4"/>
              </a:rPr>
              <a:t>http://en.wikipedia.org/wiki/</a:t>
            </a:r>
            <a:r>
              <a:rPr lang="en-US" sz="2000" dirty="0" smtClean="0">
                <a:hlinkClick r:id="rId4"/>
              </a:rPr>
              <a:t>Axion</a:t>
            </a:r>
            <a:endParaRPr lang="en-US" sz="2000" dirty="0" smtClean="0"/>
          </a:p>
          <a:p>
            <a:r>
              <a:rPr lang="en-US" sz="1800" dirty="0">
                <a:hlinkClick r:id="rId5"/>
              </a:rPr>
              <a:t>http://motls.blogspot.com/2014/10/an-overlooked-paper-discovering-</a:t>
            </a:r>
            <a:r>
              <a:rPr lang="en-US" sz="1800" dirty="0" smtClean="0">
                <a:hlinkClick r:id="rId5"/>
              </a:rPr>
              <a:t>axions.html</a:t>
            </a:r>
            <a:endParaRPr lang="en-US" sz="1800" dirty="0" smtClean="0"/>
          </a:p>
          <a:p>
            <a:r>
              <a:rPr lang="en-US" sz="1800" dirty="0">
                <a:hlinkClick r:id="rId6"/>
              </a:rPr>
              <a:t>http://adsabs.harvard.edu/full/1979A%26A....80..</a:t>
            </a:r>
            <a:r>
              <a:rPr lang="en-US" sz="1800" dirty="0" smtClean="0">
                <a:hlinkClick r:id="rId6"/>
              </a:rPr>
              <a:t>104N</a:t>
            </a:r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6145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Necessity of Existence</a:t>
            </a:r>
            <a:endParaRPr lang="en-US" dirty="0"/>
          </a:p>
        </p:txBody>
      </p:sp>
      <p:pic>
        <p:nvPicPr>
          <p:cNvPr id="5" name="Picture 4" descr="05_Ma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8600" y="1657350"/>
            <a:ext cx="4386419" cy="2971800"/>
          </a:xfrm>
          <a:prstGeom prst="rect">
            <a:avLst/>
          </a:prstGeom>
        </p:spPr>
      </p:pic>
      <p:pic>
        <p:nvPicPr>
          <p:cNvPr id="8" name="Picture 7" descr="mass_luminosity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29200" y="165735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982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 Hendrik Oort (1900-1992)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3124200" y="1504950"/>
            <a:ext cx="5638800" cy="33528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1927</a:t>
            </a:r>
            <a:r>
              <a:rPr lang="en-US" sz="2000" dirty="0" smtClean="0"/>
              <a:t>: Gravitational Differential Rotation</a:t>
            </a:r>
          </a:p>
          <a:p>
            <a:r>
              <a:rPr lang="en-US" sz="2000" b="1" dirty="0" smtClean="0">
                <a:solidFill>
                  <a:srgbClr val="2DA2BF"/>
                </a:solidFill>
              </a:rPr>
              <a:t>1932</a:t>
            </a:r>
            <a:r>
              <a:rPr lang="en-US" sz="2000" dirty="0" smtClean="0"/>
              <a:t>: ‘Observed’ Disk Dark matter</a:t>
            </a:r>
          </a:p>
          <a:p>
            <a:pPr lvl="1"/>
            <a:r>
              <a:rPr lang="en-US" sz="1700" b="1" dirty="0" smtClean="0">
                <a:solidFill>
                  <a:srgbClr val="2DA2BF"/>
                </a:solidFill>
              </a:rPr>
              <a:t>Continued throughout the 1940s and 1950s</a:t>
            </a:r>
          </a:p>
          <a:p>
            <a:r>
              <a:rPr lang="en-US" sz="2000" b="1" dirty="0" smtClean="0">
                <a:solidFill>
                  <a:srgbClr val="2DA2BF"/>
                </a:solidFill>
              </a:rPr>
              <a:t>1988: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Oort’s disk dark matter revealed to be erroneous by Konrad Kuijken</a:t>
            </a:r>
          </a:p>
          <a:p>
            <a:endParaRPr lang="en-US" sz="2000" b="1" dirty="0">
              <a:solidFill>
                <a:srgbClr val="000000"/>
              </a:solidFill>
            </a:endParaRPr>
          </a:p>
          <a:p>
            <a:r>
              <a:rPr lang="en-US" sz="2000" b="1" dirty="0" smtClean="0">
                <a:solidFill>
                  <a:srgbClr val="000000"/>
                </a:solidFill>
              </a:rPr>
              <a:t>The disk of the Milky Way is </a:t>
            </a:r>
            <a:r>
              <a:rPr lang="en-US" sz="2000" b="1" u="sng" dirty="0" smtClean="0">
                <a:solidFill>
                  <a:srgbClr val="000000"/>
                </a:solidFill>
              </a:rPr>
              <a:t>confirmed</a:t>
            </a:r>
            <a:r>
              <a:rPr lang="en-US" sz="2000" b="1" dirty="0" smtClean="0">
                <a:solidFill>
                  <a:srgbClr val="000000"/>
                </a:solidFill>
              </a:rPr>
              <a:t> to be more or less free of dark matter</a:t>
            </a:r>
            <a:endParaRPr lang="en-US" sz="2000" b="1" dirty="0">
              <a:solidFill>
                <a:srgbClr val="2DA2BF"/>
              </a:solidFill>
            </a:endParaRPr>
          </a:p>
        </p:txBody>
      </p:sp>
      <p:pic>
        <p:nvPicPr>
          <p:cNvPr id="5" name="Picture 4" descr="oo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3400" y="1581150"/>
            <a:ext cx="2133600" cy="325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372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Vera Rubin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24200" y="1504950"/>
            <a:ext cx="5638800" cy="3429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FF"/>
                </a:solidFill>
              </a:rPr>
              <a:t>1954 – Discovered galaxies clumped together, rather than being randomly distributed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Spatial distribution of matter in an astronomical system (galaxies, clusters, etc.):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Velocity dispersion determines the cluster’s mass from the Virial theorem.</a:t>
            </a: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5" name="Picture 4" descr="Rubin_vera_f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2400" y="1885950"/>
            <a:ext cx="2717358" cy="2166640"/>
          </a:xfrm>
          <a:prstGeom prst="rect">
            <a:avLst/>
          </a:prstGeom>
        </p:spPr>
      </p:pic>
      <p:pic>
        <p:nvPicPr>
          <p:cNvPr id="6" name="Picture 5" descr="Screen Shot 2014-10-20 at 8.45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00600" y="2952750"/>
            <a:ext cx="153528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906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Fritz Zwicky (1898-1974)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3124200" y="1504950"/>
            <a:ext cx="5638800" cy="3429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Studies on the differences between novae and supernovae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Galaxy Clusters</a:t>
            </a:r>
          </a:p>
          <a:p>
            <a:pPr lvl="1"/>
            <a:r>
              <a:rPr lang="en-US" sz="1700" dirty="0" smtClean="0">
                <a:solidFill>
                  <a:srgbClr val="FFFFFF"/>
                </a:solidFill>
              </a:rPr>
              <a:t>1960-1968: Over 9,000 Galaxy Cluster discoveries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Cluster “Pressure”</a:t>
            </a:r>
          </a:p>
          <a:p>
            <a:pPr lvl="1"/>
            <a:r>
              <a:rPr lang="en-US" sz="1700" dirty="0" smtClean="0">
                <a:solidFill>
                  <a:srgbClr val="FFFFFF"/>
                </a:solidFill>
              </a:rPr>
              <a:t>Measuring velocities of stars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Virial Theorem</a:t>
            </a:r>
          </a:p>
          <a:p>
            <a:pPr lvl="1"/>
            <a:r>
              <a:rPr lang="en-US" sz="1700" dirty="0" smtClean="0">
                <a:solidFill>
                  <a:srgbClr val="FFFFFF"/>
                </a:solidFill>
              </a:rPr>
              <a:t>50:1 mass ratio in Coma Cluster</a:t>
            </a:r>
          </a:p>
          <a:p>
            <a:pPr lvl="1"/>
            <a:r>
              <a:rPr lang="en-US" sz="1700" dirty="0" smtClean="0">
                <a:solidFill>
                  <a:srgbClr val="FFFFFF"/>
                </a:solidFill>
              </a:rPr>
              <a:t>Direct evidence for dark matter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3" name="Picture 2" descr="Fritz_Zwick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42392" y="1428750"/>
            <a:ext cx="1496008" cy="1981200"/>
          </a:xfrm>
          <a:prstGeom prst="rect">
            <a:avLst/>
          </a:prstGeom>
        </p:spPr>
      </p:pic>
      <p:pic>
        <p:nvPicPr>
          <p:cNvPr id="6" name="Picture 5" descr="coma_1Mpc_op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934200" y="3028950"/>
            <a:ext cx="1966988" cy="1966988"/>
          </a:xfrm>
          <a:prstGeom prst="rect">
            <a:avLst/>
          </a:prstGeom>
        </p:spPr>
      </p:pic>
      <p:pic>
        <p:nvPicPr>
          <p:cNvPr id="8" name="Picture 7" descr="Screen Shot 2014-10-19 at 6.29.4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562350"/>
            <a:ext cx="337614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7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Velocity as a function of radius</a:t>
            </a:r>
            <a:endParaRPr lang="en-US" sz="4000" dirty="0"/>
          </a:p>
        </p:txBody>
      </p:sp>
      <p:pic>
        <p:nvPicPr>
          <p:cNvPr id="4" name="Picture 3" descr="Screen Shot 2014-10-22 at 8.49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28405" y="1504950"/>
            <a:ext cx="4291263" cy="3352800"/>
          </a:xfrm>
          <a:prstGeom prst="rect">
            <a:avLst/>
          </a:prstGeom>
        </p:spPr>
      </p:pic>
      <p:pic>
        <p:nvPicPr>
          <p:cNvPr id="5" name="Picture 4" descr="Screen Shot 2014-10-22 at 8.58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90600" y="1657350"/>
            <a:ext cx="2641600" cy="161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71475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velocity of a star depends on the distance it is from the center of the galaxy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802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Halos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24200" y="1536095"/>
            <a:ext cx="6019800" cy="111185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21-cm hydrogen spectral line</a:t>
            </a:r>
          </a:p>
          <a:p>
            <a:pPr lvl="1"/>
            <a:r>
              <a:rPr lang="en-US" sz="1600" strike="sngStrike" dirty="0" smtClean="0"/>
              <a:t>Newtonian mechanics are wrong</a:t>
            </a:r>
          </a:p>
          <a:p>
            <a:pPr lvl="1"/>
            <a:r>
              <a:rPr lang="en-US" sz="1600" u="sng" dirty="0" smtClean="0"/>
              <a:t>Dark halos exist</a:t>
            </a:r>
          </a:p>
          <a:p>
            <a:endParaRPr lang="en-US" sz="2000" dirty="0" smtClean="0"/>
          </a:p>
          <a:p>
            <a:endParaRPr lang="en-US" sz="2000" u="sng" dirty="0"/>
          </a:p>
        </p:txBody>
      </p:sp>
      <p:pic>
        <p:nvPicPr>
          <p:cNvPr id="4" name="Picture 3" descr="6a00d8341bf7f753ef015433e87063970c-800w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2400" y="1504950"/>
            <a:ext cx="2971800" cy="26250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4220170"/>
            <a:ext cx="274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took 100,000 CPU hours on the ARSC Power4 to complete </a:t>
            </a:r>
            <a:r>
              <a:rPr lang="en-US" dirty="0" smtClean="0"/>
              <a:t>this simulation</a:t>
            </a:r>
            <a:endParaRPr lang="en-US" dirty="0"/>
          </a:p>
        </p:txBody>
      </p:sp>
      <p:pic>
        <p:nvPicPr>
          <p:cNvPr id="9" name="Picture 8" descr="gal_rotation_curv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715000" y="2343150"/>
            <a:ext cx="3282681" cy="25908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124200" y="2647950"/>
            <a:ext cx="2667000" cy="2209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Unknown shape</a:t>
            </a:r>
          </a:p>
          <a:p>
            <a:r>
              <a:rPr lang="en-US" sz="1800" u="sng" dirty="0" smtClean="0"/>
              <a:t>Known</a:t>
            </a:r>
            <a:r>
              <a:rPr lang="en-US" sz="1800" dirty="0" smtClean="0"/>
              <a:t> mass within radius</a:t>
            </a:r>
          </a:p>
          <a:p>
            <a:r>
              <a:rPr lang="en-US" sz="1800" dirty="0" smtClean="0"/>
              <a:t>Combination of galaxies provides no results</a:t>
            </a:r>
          </a:p>
          <a:p>
            <a:endParaRPr lang="en-US" sz="1600" u="sng" dirty="0" smtClean="0"/>
          </a:p>
          <a:p>
            <a:endParaRPr lang="en-US" sz="2000" dirty="0" smtClean="0"/>
          </a:p>
          <a:p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641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Gravitational Lensing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504950"/>
            <a:ext cx="5867400" cy="3429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Massive objects and their ability to bend light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The Einstein Radius – Mass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Abell 2218 – A beautiful example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 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8" name="Picture 7" descr="abell221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96000" y="1428750"/>
            <a:ext cx="3048000" cy="1600200"/>
          </a:xfrm>
          <a:prstGeom prst="rect">
            <a:avLst/>
          </a:prstGeom>
        </p:spPr>
      </p:pic>
      <p:pic>
        <p:nvPicPr>
          <p:cNvPr id="9" name="Picture 8" descr="A_Horseshoe_Einstein_Ring_from_Hubb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96000" y="3028950"/>
            <a:ext cx="3048000" cy="2057400"/>
          </a:xfrm>
          <a:prstGeom prst="rect">
            <a:avLst/>
          </a:prstGeom>
        </p:spPr>
      </p:pic>
      <p:pic>
        <p:nvPicPr>
          <p:cNvPr id="3" name="Picture 2" descr="deflect_len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200" y="2800350"/>
            <a:ext cx="2768600" cy="2217443"/>
          </a:xfrm>
          <a:prstGeom prst="rect">
            <a:avLst/>
          </a:prstGeom>
        </p:spPr>
      </p:pic>
      <p:pic>
        <p:nvPicPr>
          <p:cNvPr id="5" name="Picture 4" descr="microlens2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819400" y="2800350"/>
            <a:ext cx="3238402" cy="2209800"/>
          </a:xfrm>
          <a:prstGeom prst="rect">
            <a:avLst/>
          </a:prstGeom>
        </p:spPr>
      </p:pic>
      <p:pic>
        <p:nvPicPr>
          <p:cNvPr id="6" name="Picture 5" descr="Screen Shot 2014-10-20 at 9.49.5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33900" y="1962150"/>
            <a:ext cx="14097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97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Presentation.potx</Template>
  <TotalTime>0</TotalTime>
  <Words>1059</Words>
  <Application>Microsoft Macintosh PowerPoint</Application>
  <PresentationFormat>On-screen Show (16:9)</PresentationFormat>
  <Paragraphs>153</Paragraphs>
  <Slides>20</Slides>
  <Notes>10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Widescreen Presentation</vt:lpstr>
      <vt:lpstr>Equation</vt:lpstr>
      <vt:lpstr>Dark Matter</vt:lpstr>
      <vt:lpstr>Observation</vt:lpstr>
      <vt:lpstr>Necessity of Existence</vt:lpstr>
      <vt:lpstr>Jan Hendrik Oort (1900-1992)</vt:lpstr>
      <vt:lpstr>Vera Rubin</vt:lpstr>
      <vt:lpstr>Fritz Zwicky (1898-1974)</vt:lpstr>
      <vt:lpstr>Velocity as a function of radius</vt:lpstr>
      <vt:lpstr>Dark Halos</vt:lpstr>
      <vt:lpstr>Gravitational Lensing</vt:lpstr>
      <vt:lpstr>Density Parameter</vt:lpstr>
      <vt:lpstr>Bullet Cluster</vt:lpstr>
      <vt:lpstr>Slide 12</vt:lpstr>
      <vt:lpstr>Calculating Dark Matter in the Milky Way</vt:lpstr>
      <vt:lpstr>Research</vt:lpstr>
      <vt:lpstr>MACHOs</vt:lpstr>
      <vt:lpstr>MACHOs</vt:lpstr>
      <vt:lpstr>Primordial Black Holes</vt:lpstr>
      <vt:lpstr>WIMPs</vt:lpstr>
      <vt:lpstr>Axions</vt:lpstr>
      <vt:lpstr>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2014-10-22T16:03:45Z</dcterms:created>
  <dcterms:modified xsi:type="dcterms:W3CDTF">2014-10-22T16:05:11Z</dcterms:modified>
</cp:coreProperties>
</file>