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267" r:id="rId2"/>
    <p:sldId id="258" r:id="rId3"/>
    <p:sldId id="266" r:id="rId4"/>
    <p:sldId id="256" r:id="rId5"/>
    <p:sldId id="257" r:id="rId6"/>
    <p:sldId id="268" r:id="rId7"/>
    <p:sldId id="269" r:id="rId8"/>
    <p:sldId id="275" r:id="rId9"/>
    <p:sldId id="276" r:id="rId10"/>
    <p:sldId id="270" r:id="rId11"/>
    <p:sldId id="271" r:id="rId12"/>
    <p:sldId id="272" r:id="rId13"/>
    <p:sldId id="273" r:id="rId14"/>
    <p:sldId id="274" r:id="rId15"/>
    <p:sldId id="265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77" autoAdjust="0"/>
    <p:restoredTop sz="86457" autoAdjust="0"/>
  </p:normalViewPr>
  <p:slideViewPr>
    <p:cSldViewPr snapToGrid="0">
      <p:cViewPr varScale="1">
        <p:scale>
          <a:sx n="67" d="100"/>
          <a:sy n="67" d="100"/>
        </p:scale>
        <p:origin x="-104" y="-4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366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D7FD1-F6B0-41C4-A7F3-A3EF513031B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55AA2-57BC-42A5-9A4D-22F8D9C7B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91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 equations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Vacuum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55AA2-57BC-42A5-9A4D-22F8D9C7B4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214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Joeseph</a:t>
            </a:r>
            <a:r>
              <a:rPr lang="en-US" dirty="0" smtClean="0"/>
              <a:t> weber, claimed results</a:t>
            </a:r>
            <a:r>
              <a:rPr lang="en-US" baseline="0" dirty="0" smtClean="0"/>
              <a:t> in the 1970s, numerous errors, no duplication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AURIGA (Italian) cools the bar to a few thousands of a degree above absolute zero and measures the dimensions with lasers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55AA2-57BC-42A5-9A4D-22F8D9C7B4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516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 from 2002-2010, no results</a:t>
            </a:r>
          </a:p>
          <a:p>
            <a:r>
              <a:rPr lang="en-US" dirty="0" smtClean="0"/>
              <a:t>Gearing</a:t>
            </a:r>
            <a:r>
              <a:rPr lang="en-US" baseline="0" dirty="0" smtClean="0"/>
              <a:t> up for advanced </a:t>
            </a:r>
            <a:r>
              <a:rPr lang="en-US" baseline="0" dirty="0" err="1" smtClean="0"/>
              <a:t>ligo</a:t>
            </a:r>
            <a:r>
              <a:rPr lang="en-US" baseline="0" dirty="0" smtClean="0"/>
              <a:t> in 2015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Big challenges, being attached to the ground – noise, vibrations, disturbances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55AA2-57BC-42A5-9A4D-22F8D9C7B4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400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Originally a USA + EU project, NASA dropped its</a:t>
            </a:r>
            <a:r>
              <a:rPr lang="en-US" baseline="0" dirty="0" smtClean="0"/>
              <a:t> support due to budget cuts, so the EU is looking into tweaking the plans for LISA to make it a viable ESA-only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55AA2-57BC-42A5-9A4D-22F8D9C7B4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998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182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187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56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732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8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159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987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554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878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500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3B938-3209-474A-8FCB-BB73B111D2F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C9F9-8911-490B-ABF3-238A66A1D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20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283" y="2789853"/>
            <a:ext cx="7044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Garamond" panose="02020404030301010803" pitchFamily="18" charset="0"/>
              </a:rPr>
              <a:t>Gravitational Waves</a:t>
            </a:r>
            <a:endParaRPr lang="en-US" sz="6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58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Direct 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6094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Weber Bar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     &amp;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AURIGA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Attempts to detect the effect of passing waves by measuring the distortion of a bar.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 smtClean="0">
              <a:latin typeface="Garamond" panose="02020404030301010803" pitchFamily="18" charset="0"/>
            </a:endParaRPr>
          </a:p>
        </p:txBody>
      </p:sp>
      <p:pic>
        <p:nvPicPr>
          <p:cNvPr id="7170" name="Picture 2" descr="http://physics.aps.org/assets/5fa633e0-8ab2-4f1d-ab5c-825f0b566c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91060" y="1124739"/>
            <a:ext cx="3464703" cy="501689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16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Direct 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60944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LIGO 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  &amp;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LISA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Laser Interferometry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58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Direct 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6094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LIGO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2 US Locations, Hanford WA and Livingston LA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4km arms; largest vacuum tubes in the country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$365m in 2002 USD; biggest NSF project so far</a:t>
            </a:r>
          </a:p>
        </p:txBody>
      </p:sp>
      <p:pic>
        <p:nvPicPr>
          <p:cNvPr id="12290" name="Picture 2" descr="http://www.ligo.org/science/GW-Overview/images/L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92823" y="985914"/>
            <a:ext cx="3648329" cy="243221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ligo.org/science/GW-Overview/images/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92823" y="4153534"/>
            <a:ext cx="3648329" cy="248816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99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39531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Direct 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2715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LIGO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Laser Interferometer Gravitational-Wave Observatory</a:t>
            </a:r>
          </a:p>
        </p:txBody>
      </p:sp>
      <p:pic>
        <p:nvPicPr>
          <p:cNvPr id="8" name="Picture 4" descr="Laser Interfer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4072811" y="1872840"/>
            <a:ext cx="7239000" cy="3886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13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39531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Direct 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45566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LISA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LIGO in space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Solves some of the problems of being attached to the ground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Still a huge technical challenge</a:t>
            </a:r>
          </a:p>
        </p:txBody>
      </p:sp>
      <p:pic>
        <p:nvPicPr>
          <p:cNvPr id="14338" name="Picture 2" descr="http://www.labspaces.net/pictures/blog/4d0fa9ae801a21292872110_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44439" y="1274258"/>
            <a:ext cx="5553075" cy="441007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8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73" y="939531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Direct Evidence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10" y="2202024"/>
            <a:ext cx="53369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Pulsar Timing Array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Measure the period of pulsars very precisely: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Spin today: 5.75745194212336  &lt;--- +/-1 </a:t>
            </a:r>
            <a:r>
              <a:rPr lang="en-US" sz="2000" dirty="0" err="1" smtClean="0">
                <a:latin typeface="Garamond" panose="02020404030301010803" pitchFamily="18" charset="0"/>
              </a:rPr>
              <a:t>ms</a:t>
            </a:r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Spin in a year: 5.75745194393018 &lt;--- +/-1 </a:t>
            </a:r>
            <a:r>
              <a:rPr lang="en-US" sz="2000" dirty="0" err="1" smtClean="0">
                <a:latin typeface="Garamond" panose="02020404030301010803" pitchFamily="18" charset="0"/>
              </a:rPr>
              <a:t>ms</a:t>
            </a:r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Spin in 50 years: 5.75745201913820 &lt;--- +/-6 </a:t>
            </a:r>
            <a:r>
              <a:rPr lang="en-US" sz="2000" dirty="0" err="1" smtClean="0">
                <a:latin typeface="Garamond" panose="02020404030301010803" pitchFamily="18" charset="0"/>
              </a:rPr>
              <a:t>ms</a:t>
            </a:r>
            <a:endParaRPr lang="en-US" sz="2000" dirty="0" smtClean="0">
              <a:latin typeface="Garamond" panose="02020404030301010803" pitchFamily="18" charset="0"/>
            </a:endParaRPr>
          </a:p>
          <a:p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Gravitational waves could disturb the pulses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A network of pulsars across the sky could be used to map a passing gravitational wave</a:t>
            </a:r>
          </a:p>
        </p:txBody>
      </p:sp>
      <p:pic>
        <p:nvPicPr>
          <p:cNvPr id="10242" name="Picture 2" descr="http://www.ligo.org/science/Publication-S6VSR24KnownPulsar/Images/lightne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44896" y="108572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9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BICEP2-sig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22519" y="1125664"/>
            <a:ext cx="5657850" cy="28956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3873" y="939531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Maybe Evidence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10" y="2202024"/>
            <a:ext cx="53369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BICEP2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Possible indirect evidence of primordial gravitational waves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Maps polarization in the cosmic microwave background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Primordial gravitational waves theorized to have resulted from inflation (10^-35 s after BB)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Results called into question with discovery of excess dust – but GW still important to BB people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0379" y="4646968"/>
            <a:ext cx="549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“Don’t put anything on slides you don’t understand”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15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Prediction</a:t>
            </a:r>
          </a:p>
        </p:txBody>
      </p:sp>
      <p:pic>
        <p:nvPicPr>
          <p:cNvPr id="1026" name="Picture 2" descr="http://tyrannyoftradition.files.wordpress.com/2014/02/93434191-einstein-tongue_custom-36fb0ce35776dc2d92eda90880022bf48a67e192-s6-c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24504" y="639305"/>
            <a:ext cx="2595358" cy="29144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910" y="2202024"/>
            <a:ext cx="6094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General Relativity – 1915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Gravity is not the pulling force envisioned by Kepler or Newton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Space warps around massive objects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Accelerating massive objects could radiate distortions like the wake of a boat</a:t>
            </a:r>
          </a:p>
        </p:txBody>
      </p:sp>
      <p:pic>
        <p:nvPicPr>
          <p:cNvPr id="1028" name="Picture 4" descr="http://www.nature.com/nature/journal/v445/n7127/images/445468b-i1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17183" y="3693136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57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Properties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6094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Travel at the speed of light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Radiate energy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Polarization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Magnitude of the distortion falls off as 1/R</a:t>
            </a:r>
          </a:p>
        </p:txBody>
      </p:sp>
      <p:pic>
        <p:nvPicPr>
          <p:cNvPr id="8" name="Picture 2" descr="http://upload.wikimedia.org/wikipedia/commons/b/b8/Wav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50125" y="1141285"/>
            <a:ext cx="5292012" cy="330750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79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3872" y="951723"/>
            <a:ext cx="521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Effect of a passing wave</a:t>
            </a:r>
          </a:p>
        </p:txBody>
      </p:sp>
      <p:pic>
        <p:nvPicPr>
          <p:cNvPr id="4098" name="Picture 2" descr="http://upload.wikimedia.org/wikipedia/commons/thumb/b/b8/GravitationalWave_PlusPolarization.gif/150px-GravitationalWave_PlusPolariz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0914" y="365767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72" y="2380473"/>
            <a:ext cx="7086601" cy="39831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85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Possible 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6094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Looking for things that are massive and: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Accelerating - Binary systems of pulsars or black holes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	or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Spinning – asymmetric bodies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	or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Exploding - Supernovae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 smtClean="0">
              <a:latin typeface="Garamond" panose="02020404030301010803" pitchFamily="18" charset="0"/>
            </a:endParaRPr>
          </a:p>
        </p:txBody>
      </p:sp>
      <p:pic>
        <p:nvPicPr>
          <p:cNvPr id="5122" name="Picture 2" descr="http://upload.wikimedia.org/wikipedia/commons/thumb/5/5c/J0737-3039_still1_large.jpg/220px-J0737-3039_still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69558" y="755779"/>
            <a:ext cx="3371458" cy="252859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d/d4/Keplers_supern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56913" y="3865647"/>
            <a:ext cx="2996747" cy="239739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11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6094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Garamond" panose="02020404030301010803" pitchFamily="18" charset="0"/>
              </a:rPr>
              <a:t>Hulse</a:t>
            </a:r>
            <a:r>
              <a:rPr lang="en-US" sz="2000" dirty="0" smtClean="0">
                <a:latin typeface="Garamond" panose="02020404030301010803" pitchFamily="18" charset="0"/>
              </a:rPr>
              <a:t>-Taylor Binary Pulsar</a:t>
            </a:r>
          </a:p>
          <a:p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Russell </a:t>
            </a:r>
            <a:r>
              <a:rPr lang="en-US" sz="2000" dirty="0" err="1" smtClean="0">
                <a:latin typeface="Garamond" panose="02020404030301010803" pitchFamily="18" charset="0"/>
              </a:rPr>
              <a:t>Hulse</a:t>
            </a:r>
            <a:r>
              <a:rPr lang="en-US" sz="2000" dirty="0" smtClean="0">
                <a:latin typeface="Garamond" panose="02020404030301010803" pitchFamily="18" charset="0"/>
              </a:rPr>
              <a:t> and Joseph Taylor</a:t>
            </a:r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1993 Nobel Prize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Measured the change in the period </a:t>
            </a:r>
            <a:r>
              <a:rPr lang="en-US" sz="2000" smtClean="0">
                <a:latin typeface="Garamond" panose="02020404030301010803" pitchFamily="18" charset="0"/>
              </a:rPr>
              <a:t>of revolution</a:t>
            </a:r>
            <a:endParaRPr lang="en-US" sz="2000" dirty="0" smtClean="0">
              <a:latin typeface="Garamond" panose="02020404030301010803" pitchFamily="18" charset="0"/>
            </a:endParaRPr>
          </a:p>
        </p:txBody>
      </p:sp>
      <p:pic>
        <p:nvPicPr>
          <p:cNvPr id="6146" name="Picture 2" descr="http://th.physik.uni-frankfurt.de/~jr/gif/phys/hul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7837" y="1174426"/>
            <a:ext cx="5162550" cy="4572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60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609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Garamond" panose="02020404030301010803" pitchFamily="18" charset="0"/>
              </a:rPr>
              <a:t>Hulse</a:t>
            </a:r>
            <a:r>
              <a:rPr lang="en-US" sz="2000" dirty="0" smtClean="0">
                <a:latin typeface="Garamond" panose="02020404030301010803" pitchFamily="18" charset="0"/>
              </a:rPr>
              <a:t> &amp; Taylor discovered the binary pulsar and predicted the decay of the period of revolution if the system was radiating energy as gravitational waves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90108" y="1115471"/>
            <a:ext cx="3811541" cy="444044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74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90107" y="1115471"/>
            <a:ext cx="3811541" cy="4440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609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Garamond" panose="02020404030301010803" pitchFamily="18" charset="0"/>
              </a:rPr>
              <a:t>Hulse</a:t>
            </a:r>
            <a:r>
              <a:rPr lang="en-US" sz="2000" dirty="0" smtClean="0">
                <a:latin typeface="Garamond" panose="02020404030301010803" pitchFamily="18" charset="0"/>
              </a:rPr>
              <a:t> &amp; Taylor discovered the binary pulsar and predicted the decay of the period of revolution if the system was radiating energy as gravitational waves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2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90107" y="1115471"/>
            <a:ext cx="3811541" cy="4440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152" y="130628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Gravitational Waves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7910" y="499960"/>
            <a:ext cx="816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873" y="951723"/>
            <a:ext cx="36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10" y="2202024"/>
            <a:ext cx="609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Garamond" panose="02020404030301010803" pitchFamily="18" charset="0"/>
              </a:rPr>
              <a:t>Hulse</a:t>
            </a:r>
            <a:r>
              <a:rPr lang="en-US" sz="2000" dirty="0" smtClean="0">
                <a:latin typeface="Garamond" panose="02020404030301010803" pitchFamily="18" charset="0"/>
              </a:rPr>
              <a:t> &amp; Taylor discovered the binary pulsar and predicted the decay of the period of revolution if the system was radiating energy as gravitational waves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909" y="4248538"/>
            <a:ext cx="60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Good evidence, but only indirect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16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570</Words>
  <Application>Microsoft Macintosh PowerPoint</Application>
  <PresentationFormat>Custom</PresentationFormat>
  <Paragraphs>125</Paragraphs>
  <Slides>16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azazeltje@gmail.com</dc:creator>
  <cp:lastModifiedBy>Computer User</cp:lastModifiedBy>
  <cp:revision>26</cp:revision>
  <dcterms:created xsi:type="dcterms:W3CDTF">2014-11-03T23:38:21Z</dcterms:created>
  <dcterms:modified xsi:type="dcterms:W3CDTF">2014-11-03T23:38:47Z</dcterms:modified>
</cp:coreProperties>
</file>