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embeddings/oleObject12.bin" ContentType="application/vnd.openxmlformats-officedocument.oleObject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oleObject9.bin" ContentType="application/vnd.openxmlformats-officedocument.oleObject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embeddings/oleObject13.bin" ContentType="application/vnd.openxmlformats-officedocument.oleObject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embeddings/oleObject6.bin" ContentType="application/vnd.openxmlformats-officedocument.oleObject"/>
  <Override PartName="/ppt/embeddings/oleObject14.bin" ContentType="application/vnd.openxmlformats-officedocument.oleObject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oleObject10.bin" ContentType="application/vnd.openxmlformats-officedocument.oleObject"/>
  <Override PartName="/ppt/slides/slide20.xml" ContentType="application/vnd.openxmlformats-officedocument.presentationml.slide+xml"/>
  <Override PartName="/ppt/embeddings/oleObject7.bin" ContentType="application/vnd.openxmlformats-officedocument.oleObject"/>
  <Override PartName="/ppt/embeddings/oleObject15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11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152" r:id="rId1"/>
  </p:sldMasterIdLst>
  <p:sldIdLst>
    <p:sldId id="256" r:id="rId2"/>
    <p:sldId id="288" r:id="rId3"/>
    <p:sldId id="268" r:id="rId4"/>
    <p:sldId id="267" r:id="rId5"/>
    <p:sldId id="269" r:id="rId6"/>
    <p:sldId id="271" r:id="rId7"/>
    <p:sldId id="272" r:id="rId8"/>
    <p:sldId id="273" r:id="rId9"/>
    <p:sldId id="274" r:id="rId10"/>
    <p:sldId id="275" r:id="rId11"/>
    <p:sldId id="265" r:id="rId12"/>
    <p:sldId id="289" r:id="rId13"/>
    <p:sldId id="281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2" r:id="rId22"/>
    <p:sldId id="283" r:id="rId23"/>
    <p:sldId id="284" r:id="rId24"/>
    <p:sldId id="285" r:id="rId25"/>
    <p:sldId id="286" r:id="rId26"/>
    <p:sldId id="276" r:id="rId27"/>
    <p:sldId id="270" r:id="rId28"/>
    <p:sldId id="277" r:id="rId29"/>
    <p:sldId id="279" r:id="rId30"/>
    <p:sldId id="278" r:id="rId31"/>
    <p:sldId id="287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314717-C111-4B47-A704-1D2C4492A799}" type="datetimeFigureOut">
              <a:rPr lang="en-US" smtClean="0"/>
              <a:pPr/>
              <a:t>11/10/14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6BFE82-DB9A-4CB0-A00A-D297B7F2A1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0.emf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oleObject" Target="../embeddings/oleObject1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nal.gov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Neutrino Mixing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Rafael Sierra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48456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CA" dirty="0" smtClean="0"/>
              <a:t>Eventually, the Super-Kamiokande Collaboration detected neutrino oscillations for the first time in 1998. </a:t>
            </a:r>
          </a:p>
          <a:p>
            <a:r>
              <a:rPr lang="en-CA" dirty="0" smtClean="0"/>
              <a:t>On 18 June 2001, results from SNO (Sudbury Neutrino Observatory), proved that neutrinos change flavor on their way from the sun to the Earth.</a:t>
            </a:r>
          </a:p>
          <a:p>
            <a:r>
              <a:rPr lang="en-CA" dirty="0" smtClean="0"/>
              <a:t>So we must make sense of neutrino oscillations.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599"/>
            <a:ext cx="3390900" cy="45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48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399"/>
            <a:ext cx="6019800" cy="425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59169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picture above is of Super Kamiokande,</a:t>
            </a:r>
          </a:p>
          <a:p>
            <a:r>
              <a:rPr lang="en-US" dirty="0" smtClean="0"/>
              <a:t>a solar and atmospheric neutrino detector in Japan.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2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Since neutrinos can change flavor, we must conclude that they have mass – in other words, we are outside the realm of the standard model, which asserts that neutrinos have no mass.</a:t>
            </a:r>
            <a:endParaRPr lang="en-US" dirty="0"/>
          </a:p>
        </p:txBody>
      </p:sp>
      <p:pic>
        <p:nvPicPr>
          <p:cNvPr id="11266" name="Picture 2" descr="http://upload.wikimedia.org/wikipedia/commons/thumb/0/00/Standard_Model_of_Elementary_Particles.svg/375px-Standard_Model_of_Elementary_Particl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45598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3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Theory: Why Oscillations?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Neutrino Oscillations are a consequence of nonzero neutrino masses and the small spacing between the masses.</a:t>
            </a:r>
          </a:p>
          <a:p>
            <a:r>
              <a:rPr lang="en-CA" dirty="0" smtClean="0"/>
              <a:t>Each of the three neutrino states representing definite flavor are themselves a superposition of states of definite mass.</a:t>
            </a:r>
          </a:p>
          <a:p>
            <a:r>
              <a:rPr lang="en-CA" dirty="0" smtClean="0"/>
              <a:t>As the neutrino propagates, the slight differences in the masses of the neutrino states leads to different advances in the phases of the mass state – thus, a different mixture of mass states and the related flavor states.</a:t>
            </a:r>
          </a:p>
          <a:p>
            <a:r>
              <a:rPr lang="en-CA" dirty="0" smtClean="0"/>
              <a:t>Similar to neutral Kaon mixing.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78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Where         are the flavor eigenstates ,        are the mass eigenstates with mass      and         is the neutrino analogue of the CKM matrix, i.e. the mixing matrix.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Gives the eigenstates at a later time t and position    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783918"/>
              </p:ext>
            </p:extLst>
          </p:nvPr>
        </p:nvGraphicFramePr>
        <p:xfrm>
          <a:off x="3276600" y="1676400"/>
          <a:ext cx="2401005" cy="781050"/>
        </p:xfrm>
        <a:graphic>
          <a:graphicData uri="http://schemas.openxmlformats.org/presentationml/2006/ole">
            <p:oleObj spid="_x0000_s1221" name="Equation" r:id="rId3" imgW="1054080" imgH="34272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672517"/>
              </p:ext>
            </p:extLst>
          </p:nvPr>
        </p:nvGraphicFramePr>
        <p:xfrm>
          <a:off x="1828800" y="2438400"/>
          <a:ext cx="527050" cy="458304"/>
        </p:xfrm>
        <a:graphic>
          <a:graphicData uri="http://schemas.openxmlformats.org/presentationml/2006/ole">
            <p:oleObj spid="_x0000_s1222" name="Equation" r:id="rId4" imgW="291960" imgH="2538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8026421"/>
              </p:ext>
            </p:extLst>
          </p:nvPr>
        </p:nvGraphicFramePr>
        <p:xfrm>
          <a:off x="5867400" y="2438400"/>
          <a:ext cx="508000" cy="508000"/>
        </p:xfrm>
        <a:graphic>
          <a:graphicData uri="http://schemas.openxmlformats.org/presentationml/2006/ole">
            <p:oleObj spid="_x0000_s1223" name="Equation" r:id="rId5" imgW="253800" imgH="253800" progId="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8628514"/>
              </p:ext>
            </p:extLst>
          </p:nvPr>
        </p:nvGraphicFramePr>
        <p:xfrm>
          <a:off x="3810000" y="2895600"/>
          <a:ext cx="406400" cy="457200"/>
        </p:xfrm>
        <a:graphic>
          <a:graphicData uri="http://schemas.openxmlformats.org/presentationml/2006/ole">
            <p:oleObj spid="_x0000_s1224" name="Equation" r:id="rId6" imgW="203040" imgH="22860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75451"/>
              </p:ext>
            </p:extLst>
          </p:nvPr>
        </p:nvGraphicFramePr>
        <p:xfrm>
          <a:off x="4800600" y="2819400"/>
          <a:ext cx="603250" cy="571500"/>
        </p:xfrm>
        <a:graphic>
          <a:graphicData uri="http://schemas.openxmlformats.org/presentationml/2006/ole">
            <p:oleObj spid="_x0000_s1225" name="Equation" r:id="rId7" imgW="241200" imgH="22860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8452101"/>
              </p:ext>
            </p:extLst>
          </p:nvPr>
        </p:nvGraphicFramePr>
        <p:xfrm>
          <a:off x="2133600" y="3733800"/>
          <a:ext cx="5021317" cy="990600"/>
        </p:xfrm>
        <a:graphic>
          <a:graphicData uri="http://schemas.openxmlformats.org/presentationml/2006/ole">
            <p:oleObj spid="_x0000_s1226" name="Equation" r:id="rId8" imgW="1625400" imgH="355320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8976246"/>
              </p:ext>
            </p:extLst>
          </p:nvPr>
        </p:nvGraphicFramePr>
        <p:xfrm>
          <a:off x="7315200" y="4419600"/>
          <a:ext cx="533400" cy="609600"/>
        </p:xfrm>
        <a:graphic>
          <a:graphicData uri="http://schemas.openxmlformats.org/presentationml/2006/ole">
            <p:oleObj spid="_x0000_s1227" name="Equation" r:id="rId9" imgW="101520" imgH="1522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30801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Let us assume the neutrino interacts weakly at time t, and we tag it as a flavor eigenstate          . Then we have an intensity: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We use the ultra-relativistic limit so that: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5225641"/>
              </p:ext>
            </p:extLst>
          </p:nvPr>
        </p:nvGraphicFramePr>
        <p:xfrm>
          <a:off x="1905000" y="2743200"/>
          <a:ext cx="5139824" cy="1155700"/>
        </p:xfrm>
        <a:graphic>
          <a:graphicData uri="http://schemas.openxmlformats.org/presentationml/2006/ole">
            <p:oleObj spid="_x0000_s2107" name="Equation" r:id="rId3" imgW="2145960" imgH="4824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0437101"/>
              </p:ext>
            </p:extLst>
          </p:nvPr>
        </p:nvGraphicFramePr>
        <p:xfrm>
          <a:off x="3505200" y="4495800"/>
          <a:ext cx="1837146" cy="1054100"/>
        </p:xfrm>
        <a:graphic>
          <a:graphicData uri="http://schemas.openxmlformats.org/presentationml/2006/ole">
            <p:oleObj spid="_x0000_s2108" name="Equation" r:id="rId4" imgW="774360" imgH="444240" progId="">
              <p:embed/>
            </p:oleObj>
          </a:graphicData>
        </a:graphic>
      </p:graphicFrame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98822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54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Mixing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 that: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Which will serve as the standard mixing equation.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024604"/>
              </p:ext>
            </p:extLst>
          </p:nvPr>
        </p:nvGraphicFramePr>
        <p:xfrm>
          <a:off x="2590800" y="1676400"/>
          <a:ext cx="4299626" cy="1820562"/>
        </p:xfrm>
        <a:graphic>
          <a:graphicData uri="http://schemas.openxmlformats.org/presentationml/2006/ole">
            <p:oleObj spid="_x0000_s3114" name="Equation" r:id="rId3" imgW="1409400" imgH="5968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94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Generation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only two generations (say, electron and muon) participate, then: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Setting              for the initial state, there are two intensities, one for each value of      related by: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1003949"/>
              </p:ext>
            </p:extLst>
          </p:nvPr>
        </p:nvGraphicFramePr>
        <p:xfrm>
          <a:off x="2800865" y="2362200"/>
          <a:ext cx="3270250" cy="1143000"/>
        </p:xfrm>
        <a:graphic>
          <a:graphicData uri="http://schemas.openxmlformats.org/presentationml/2006/ole">
            <p:oleObj spid="_x0000_s4156" name="Equation" r:id="rId3" imgW="1307880" imgH="4572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068229"/>
              </p:ext>
            </p:extLst>
          </p:nvPr>
        </p:nvGraphicFramePr>
        <p:xfrm>
          <a:off x="3124200" y="4800600"/>
          <a:ext cx="2057400" cy="685800"/>
        </p:xfrm>
        <a:graphic>
          <a:graphicData uri="http://schemas.openxmlformats.org/presentationml/2006/ole">
            <p:oleObj spid="_x0000_s4157" name="Equation" r:id="rId4" imgW="685800" imgH="228600" progId="">
              <p:embed/>
            </p:oleObj>
          </a:graphicData>
        </a:graphic>
      </p:graphicFrame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5851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398" y="4020064"/>
            <a:ext cx="456685" cy="60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6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Generation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And,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Which has three important limits:</a:t>
            </a:r>
          </a:p>
          <a:p>
            <a:endParaRPr lang="en-CA" dirty="0"/>
          </a:p>
          <a:p>
            <a:r>
              <a:rPr lang="en-CA" dirty="0" smtClean="0"/>
              <a:t>1)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When we are close to the source, no oscillations are noticeable.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2813624"/>
              </p:ext>
            </p:extLst>
          </p:nvPr>
        </p:nvGraphicFramePr>
        <p:xfrm>
          <a:off x="152400" y="2209800"/>
          <a:ext cx="8834855" cy="1079500"/>
        </p:xfrm>
        <a:graphic>
          <a:graphicData uri="http://schemas.openxmlformats.org/presentationml/2006/ole">
            <p:oleObj spid="_x0000_s5150" name="Equation" r:id="rId3" imgW="3949560" imgH="482400" progId="">
              <p:embed/>
            </p:oleObj>
          </a:graphicData>
        </a:graphic>
      </p:graphicFrame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7163"/>
            <a:ext cx="2047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0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2)</a:t>
            </a:r>
          </a:p>
          <a:p>
            <a:endParaRPr lang="en-CA" dirty="0"/>
          </a:p>
          <a:p>
            <a:r>
              <a:rPr lang="en-CA" dirty="0" smtClean="0"/>
              <a:t>A pattern is noticeable as t varies, so the precise calculation of                  is possible.</a:t>
            </a:r>
          </a:p>
          <a:p>
            <a:endParaRPr lang="en-CA" dirty="0"/>
          </a:p>
          <a:p>
            <a:r>
              <a:rPr lang="en-CA" dirty="0" smtClean="0"/>
              <a:t>3)                         The experiment will average over the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           rapid oscillations, resulting in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We have oscillations, but cannot measure the mass difference.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9708166"/>
              </p:ext>
            </p:extLst>
          </p:nvPr>
        </p:nvGraphicFramePr>
        <p:xfrm>
          <a:off x="1524000" y="1828800"/>
          <a:ext cx="1683418" cy="927100"/>
        </p:xfrm>
        <a:graphic>
          <a:graphicData uri="http://schemas.openxmlformats.org/presentationml/2006/ole">
            <p:oleObj spid="_x0000_s6191" name="Equation" r:id="rId3" imgW="876240" imgH="482400" progId="">
              <p:embed/>
            </p:oleObj>
          </a:graphicData>
        </a:graphic>
      </p:graphicFrame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200400"/>
            <a:ext cx="1295400" cy="61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191000"/>
            <a:ext cx="17346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01" y="5093043"/>
            <a:ext cx="4876800" cy="90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60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1) A short review of the basic information about neutrinos.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2) Some of the history behind neutrinos and neutrino oscillations.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3) The Theory of Neutrino Mixing.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4) The NOvA experiment.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9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Generation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three generation mixing, oscillations can be described in terms of four angles: on CP-violating phase and three differences of masses squared, only two of which are independent.</a:t>
            </a:r>
          </a:p>
          <a:p>
            <a:r>
              <a:rPr lang="en-CA" dirty="0" smtClean="0"/>
              <a:t>Experimental evidence suggests that two of the mass eigenstates are more degenerate with each other than they are with the third:</a:t>
            </a:r>
            <a:endParaRPr lang="en-US" dirty="0"/>
          </a:p>
        </p:txBody>
      </p:sp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12159"/>
            <a:ext cx="430529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25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Generation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simplifies the mixing equation so that: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Which can be rewritten as: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969191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6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Grand 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Where                                                                from experiment evidence. </a:t>
            </a:r>
            <a:endParaRPr lang="en-CA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697" y="1371600"/>
            <a:ext cx="6273800" cy="332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4712760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93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 seems from these equations that the electron neutrino’s tendency to oscillate is quite suppressed while the tau and muon neutrino oscillate between each other like the two-generation mixing we saw previously.</a:t>
            </a:r>
          </a:p>
          <a:p>
            <a:r>
              <a:rPr lang="en-CA" dirty="0" smtClean="0"/>
              <a:t>Nowhere in this derivation did we use knowledge of individual masses; we only used the differences of masses squared. This means that we also don’t know the mass hierarchy of the neutrinos. Only upper limits have been determined.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4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mixing matrix can be approximated by: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Where                                                         and     is the CP violating phase, which is very hard to measure, as        is very small (&lt;10 degrees). 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447215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61138"/>
            <a:ext cx="433136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914" y="4289724"/>
            <a:ext cx="3429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2525901"/>
              </p:ext>
            </p:extLst>
          </p:nvPr>
        </p:nvGraphicFramePr>
        <p:xfrm>
          <a:off x="7315200" y="4539112"/>
          <a:ext cx="547245" cy="615651"/>
        </p:xfrm>
        <a:graphic>
          <a:graphicData uri="http://schemas.openxmlformats.org/presentationml/2006/ole">
            <p:oleObj spid="_x0000_s10255" name="Equation" r:id="rId6" imgW="203040" imgH="228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17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CP-Violation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measure the violating phase, a terrestrial experiment would be needed where the source of the neutrinos is a particle accelerator and the design allows for a long baseline for its detectors and a high intensity beam of neutrinos.</a:t>
            </a:r>
          </a:p>
          <a:p>
            <a:r>
              <a:rPr lang="en-CA" dirty="0" smtClean="0"/>
              <a:t>Replacing neutrinos in the experiment with antineutrinos would make it possible to calculate the CP-violating phase.</a:t>
            </a:r>
          </a:p>
          <a:p>
            <a:endParaRPr lang="en-CA" dirty="0"/>
          </a:p>
          <a:p>
            <a:r>
              <a:rPr lang="en-CA" dirty="0" smtClean="0"/>
              <a:t>Thus, comes in… NOvA.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0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52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Intensity Frontier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424712" cy="29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V="1">
            <a:off x="457200" y="1524001"/>
            <a:ext cx="10668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09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773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 beam of neutrinos will be fired from the Fermi National Accelerator Laboratory in Illinois directly (through the earth) at the detector in Ash River, Minnesota, a 500 mile trip that is completed in 0.03 milliseconds.</a:t>
            </a:r>
          </a:p>
          <a:p>
            <a:r>
              <a:rPr lang="en-CA" dirty="0" smtClean="0"/>
              <a:t>A detector nearby the accelerator and the 14,000 ton detector at the far end will measure the neutrino type, hoping for some oscillation during the trip.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811" y="1752600"/>
            <a:ext cx="321733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20789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NuMI horn.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9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http://www.fnal.gov/pub/presspass/press_releases/2014/NOvA-Running-20141006-images.html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CA" dirty="0" smtClean="0"/>
              <a:t>Charge less complements to the charged electron, muon, and tau lepton.</a:t>
            </a:r>
          </a:p>
          <a:p>
            <a:r>
              <a:rPr lang="en-CA" dirty="0" smtClean="0"/>
              <a:t>Travel at nearly light speed with incredibly light, unknown mass.</a:t>
            </a:r>
          </a:p>
          <a:p>
            <a:r>
              <a:rPr lang="en-CA" dirty="0" smtClean="0"/>
              <a:t>Have spin ½.</a:t>
            </a:r>
          </a:p>
          <a:p>
            <a:r>
              <a:rPr lang="en-CA" dirty="0" smtClean="0"/>
              <a:t>Only interact through the weak interaction – and are thus highly non-interactive</a:t>
            </a:r>
          </a:p>
          <a:p>
            <a:r>
              <a:rPr lang="en-CA" dirty="0" smtClean="0"/>
              <a:t>Stable – even while the muon and tau are not.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81622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7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1) To detect the oscillation of muon neutrinos to electron neutrinos.</a:t>
            </a:r>
          </a:p>
          <a:p>
            <a:r>
              <a:rPr lang="en-CA" dirty="0" smtClean="0"/>
              <a:t>2a) To order the neutrino masses. What is the mass hierarchy?</a:t>
            </a:r>
          </a:p>
          <a:p>
            <a:r>
              <a:rPr lang="en-CA" dirty="0" smtClean="0"/>
              <a:t>2b) As neutrinos have no charge, are they their own antiparticle? (As in, are they Majorana or Dirac?)</a:t>
            </a:r>
          </a:p>
          <a:p>
            <a:r>
              <a:rPr lang="en-CA" dirty="0" smtClean="0"/>
              <a:t>3) To observe the extent of CP violation - as this could explain the matter-antimatter asymmetry of the Universe.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876800"/>
            <a:ext cx="4286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4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Neutrinos are one of the most common, and yet, least understood fundamental particle.</a:t>
            </a:r>
          </a:p>
          <a:p>
            <a:r>
              <a:rPr lang="en-CA" dirty="0" smtClean="0"/>
              <a:t>Neutrino mixing is how we can explain the deficit of electron neutrinos coming from the sun.</a:t>
            </a:r>
          </a:p>
          <a:p>
            <a:r>
              <a:rPr lang="en-CA" dirty="0" smtClean="0"/>
              <a:t>Understanding the physics of neutrino mixing allows us to understand some of the physics beyond the standard model.</a:t>
            </a:r>
          </a:p>
          <a:p>
            <a:r>
              <a:rPr lang="en-CA" dirty="0" smtClean="0"/>
              <a:t>NOvA should provide some explanations – and might even allow us understand the matter-antimatter asymmetry of the universe, and thus, answer an important open question in modern physics.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7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CA" i="1" dirty="0" smtClean="0"/>
              <a:t>DONUT</a:t>
            </a:r>
            <a:r>
              <a:rPr lang="en-CA" dirty="0" smtClean="0"/>
              <a:t>. Fermi National Accelerator Laboratory, 19 Nov. 	2001. Web. 9 Nov. </a:t>
            </a:r>
            <a:r>
              <a:rPr lang="en-CA" dirty="0"/>
              <a:t>2014. http://www-donut.fnal.gov/</a:t>
            </a:r>
            <a:endParaRPr lang="en-CA" dirty="0" smtClean="0"/>
          </a:p>
          <a:p>
            <a:r>
              <a:rPr lang="en-CA" i="1" dirty="0"/>
              <a:t>Fermilab. Fermi Research Alliance, LLC, n.d. Web. 9 Nov. </a:t>
            </a:r>
            <a:r>
              <a:rPr lang="en-CA" i="1" dirty="0" smtClean="0"/>
              <a:t>	2014</a:t>
            </a:r>
            <a:r>
              <a:rPr lang="en-CA" i="1" dirty="0"/>
              <a:t>. </a:t>
            </a:r>
            <a:r>
              <a:rPr lang="en-CA" i="1" dirty="0">
                <a:hlinkClick r:id="rId2"/>
              </a:rPr>
              <a:t>http://www.fnal.gov</a:t>
            </a:r>
            <a:r>
              <a:rPr lang="en-CA" i="1" dirty="0" smtClean="0">
                <a:hlinkClick r:id="rId2"/>
              </a:rPr>
              <a:t>/</a:t>
            </a:r>
            <a:endParaRPr lang="en-CA" dirty="0" smtClean="0"/>
          </a:p>
          <a:p>
            <a:r>
              <a:rPr lang="en-CA" dirty="0" smtClean="0"/>
              <a:t>K. Nakamura, S.T. Petcov. “Neutrino Mass, Mixing, and 	Oscillations.” Particle Data Group (2014): n. pag. Web. 	9 Nov. 2014.</a:t>
            </a:r>
          </a:p>
          <a:p>
            <a:r>
              <a:rPr lang="en-CA" i="1" dirty="0"/>
              <a:t>Perkins, Donald H. Introduction to High Energy Physics. </a:t>
            </a:r>
            <a:r>
              <a:rPr lang="en-CA" i="1" dirty="0" smtClean="0"/>
              <a:t>	Addison-Wesley </a:t>
            </a:r>
            <a:r>
              <a:rPr lang="en-CA" i="1" dirty="0"/>
              <a:t>Publishing Company, Inc., 1987. Print</a:t>
            </a:r>
            <a:r>
              <a:rPr lang="en-CA" i="1" dirty="0" smtClean="0"/>
              <a:t>.</a:t>
            </a:r>
          </a:p>
          <a:p>
            <a:r>
              <a:rPr lang="en-CA" i="1" dirty="0" smtClean="0"/>
              <a:t>Seiden, Abraham. Particle Physics: A Comprehensive 	Introduction. San Francisco: Pearson Education, Inc., 	2005. Print.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1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Big Bang </a:t>
            </a:r>
            <a:r>
              <a:rPr lang="en-CA" dirty="0" smtClean="0"/>
              <a:t>– there is a neutrino cosmic background like there is a microwave background – but they are too low energy to detect.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655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5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Solar Neutrinos </a:t>
            </a:r>
            <a:r>
              <a:rPr lang="en-CA" dirty="0" smtClean="0"/>
              <a:t>– neutrinos generated by the sun are a side effect of the fusion reaction at the core. They are expected to be electron-neutrinos.</a:t>
            </a:r>
          </a:p>
          <a:p>
            <a:r>
              <a:rPr lang="en-CA" b="1" dirty="0" smtClean="0"/>
              <a:t>Cosmic Rays</a:t>
            </a:r>
            <a:r>
              <a:rPr lang="en-CA" dirty="0" smtClean="0"/>
              <a:t> – one of the major products of cosmic rays.</a:t>
            </a:r>
          </a:p>
          <a:p>
            <a:r>
              <a:rPr lang="en-CA" b="1" dirty="0" smtClean="0"/>
              <a:t>Nuclear Reactors </a:t>
            </a:r>
            <a:r>
              <a:rPr lang="en-CA" dirty="0" smtClean="0"/>
              <a:t>– about 3% of the anti-neutrinos produced by nuclear reactors are visible.</a:t>
            </a:r>
          </a:p>
          <a:p>
            <a:r>
              <a:rPr lang="en-CA" b="1" dirty="0" smtClean="0"/>
              <a:t>Particle Accelerators </a:t>
            </a:r>
            <a:r>
              <a:rPr lang="en-CA" dirty="0" smtClean="0"/>
              <a:t>– used in conjunction with neutrino detectors gives us the best way to study their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2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CA" dirty="0" smtClean="0"/>
              <a:t>In order to reconcile the loss of energy and angular momentum in beta decay, Wolfgang Pauli conjectured the existence of neutrinos, hard-to-detect particles that would carry away the excess energy and momentum.</a:t>
            </a:r>
          </a:p>
          <a:p>
            <a:r>
              <a:rPr lang="en-CA" dirty="0" smtClean="0"/>
              <a:t>It must be uncharged.</a:t>
            </a:r>
          </a:p>
          <a:p>
            <a:r>
              <a:rPr lang="en-CA" dirty="0" smtClean="0"/>
              <a:t>None or very small amount of mass.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42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21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3047999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20 July 1956: The Cowan-Reines Neutrino Experiment verified the existence of neutrinos</a:t>
            </a:r>
          </a:p>
          <a:p>
            <a:r>
              <a:rPr lang="en-CA" dirty="0" smtClean="0"/>
              <a:t>They won the Nobel Prize for their discovery in 1995 – nearly 40 years later.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200400" cy="280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94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1981200"/>
          </a:xfrm>
        </p:spPr>
        <p:txBody>
          <a:bodyPr>
            <a:normAutofit/>
          </a:bodyPr>
          <a:lstStyle/>
          <a:p>
            <a:r>
              <a:rPr lang="en-CA" dirty="0" smtClean="0"/>
              <a:t>In 1962, the muon neutrino was detected. (1988 Nobel Prize)</a:t>
            </a:r>
          </a:p>
          <a:p>
            <a:r>
              <a:rPr lang="en-CA" dirty="0" smtClean="0"/>
              <a:t>In 1975, the tau, the third kind of lepton was discovered.</a:t>
            </a:r>
          </a:p>
          <a:p>
            <a:r>
              <a:rPr lang="en-CA" dirty="0" smtClean="0"/>
              <a:t>In 2000, the associated tau neutrino was discovered by the DONUT collaboration at Fermilab.</a:t>
            </a:r>
            <a:endParaRPr lang="en-US" dirty="0"/>
          </a:p>
        </p:txBody>
      </p:sp>
      <p:pic>
        <p:nvPicPr>
          <p:cNvPr id="13316" name="Picture 4" descr="http://www-donut.fnal.gov/web_pages/donutpicts/glaz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4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Solar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CA" dirty="0" smtClean="0"/>
              <a:t>The Homestake (Davis) Experiment counted the number of electron neutrinos coming from the sun, and found 1/3 of the number that was theoretically predicted.</a:t>
            </a:r>
          </a:p>
          <a:p>
            <a:r>
              <a:rPr lang="en-CA" dirty="0" smtClean="0"/>
              <a:t>The conclusion is that neutrinos must change their flavor in between transit from the Sun to the Earth.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009900" cy="368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27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10709</TotalTime>
  <Words>1455</Words>
  <Application>Microsoft Macintosh PowerPoint</Application>
  <PresentationFormat>On-screen Show (4:3)</PresentationFormat>
  <Paragraphs>156</Paragraphs>
  <Slides>32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Decatur</vt:lpstr>
      <vt:lpstr>Equation</vt:lpstr>
      <vt:lpstr>Neutrino Mixing</vt:lpstr>
      <vt:lpstr>What to Expect</vt:lpstr>
      <vt:lpstr>Neutrinos</vt:lpstr>
      <vt:lpstr>Sources</vt:lpstr>
      <vt:lpstr>Sources</vt:lpstr>
      <vt:lpstr>History</vt:lpstr>
      <vt:lpstr>History</vt:lpstr>
      <vt:lpstr>History</vt:lpstr>
      <vt:lpstr>Solar Neutrinos</vt:lpstr>
      <vt:lpstr>Direct Observation</vt:lpstr>
      <vt:lpstr>Slide 11</vt:lpstr>
      <vt:lpstr>Theory</vt:lpstr>
      <vt:lpstr>Theory: Why Oscillations?</vt:lpstr>
      <vt:lpstr>General Derivation</vt:lpstr>
      <vt:lpstr>Intensity</vt:lpstr>
      <vt:lpstr>Mixing Equation</vt:lpstr>
      <vt:lpstr>Two Generation Mixing</vt:lpstr>
      <vt:lpstr>Two Generation Mixing</vt:lpstr>
      <vt:lpstr>Other Cases</vt:lpstr>
      <vt:lpstr>Three Generation Mixing</vt:lpstr>
      <vt:lpstr>Three Generation Mixing</vt:lpstr>
      <vt:lpstr>The Grand Finale</vt:lpstr>
      <vt:lpstr>Analysis</vt:lpstr>
      <vt:lpstr>Analysis</vt:lpstr>
      <vt:lpstr>CP-Violation</vt:lpstr>
      <vt:lpstr>Slide 26</vt:lpstr>
      <vt:lpstr>The Intensity Frontier</vt:lpstr>
      <vt:lpstr>NOvA</vt:lpstr>
      <vt:lpstr>Videos</vt:lpstr>
      <vt:lpstr>Goals</vt:lpstr>
      <vt:lpstr>Conclusion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Omega7</dc:creator>
  <cp:lastModifiedBy>Computer User</cp:lastModifiedBy>
  <cp:revision>51</cp:revision>
  <dcterms:created xsi:type="dcterms:W3CDTF">2014-11-10T15:50:46Z</dcterms:created>
  <dcterms:modified xsi:type="dcterms:W3CDTF">2014-11-10T15:51:21Z</dcterms:modified>
</cp:coreProperties>
</file>