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Layouts/slideLayout17.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69" r:id="rId1"/>
  </p:sldMasterIdLst>
  <p:notesMasterIdLst>
    <p:notesMasterId r:id="rId31"/>
  </p:notesMasterIdLst>
  <p:sldIdLst>
    <p:sldId id="256" r:id="rId2"/>
    <p:sldId id="268" r:id="rId3"/>
    <p:sldId id="271" r:id="rId4"/>
    <p:sldId id="266" r:id="rId5"/>
    <p:sldId id="277" r:id="rId6"/>
    <p:sldId id="257" r:id="rId7"/>
    <p:sldId id="273" r:id="rId8"/>
    <p:sldId id="274" r:id="rId9"/>
    <p:sldId id="272" r:id="rId10"/>
    <p:sldId id="275" r:id="rId11"/>
    <p:sldId id="276" r:id="rId12"/>
    <p:sldId id="259" r:id="rId13"/>
    <p:sldId id="278" r:id="rId14"/>
    <p:sldId id="260" r:id="rId15"/>
    <p:sldId id="289" r:id="rId16"/>
    <p:sldId id="265" r:id="rId17"/>
    <p:sldId id="286" r:id="rId18"/>
    <p:sldId id="284" r:id="rId19"/>
    <p:sldId id="285" r:id="rId20"/>
    <p:sldId id="290" r:id="rId21"/>
    <p:sldId id="279" r:id="rId22"/>
    <p:sldId id="280" r:id="rId23"/>
    <p:sldId id="287" r:id="rId24"/>
    <p:sldId id="288" r:id="rId25"/>
    <p:sldId id="281" r:id="rId26"/>
    <p:sldId id="282" r:id="rId27"/>
    <p:sldId id="283" r:id="rId28"/>
    <p:sldId id="263" r:id="rId29"/>
    <p:sldId id="26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981" autoAdjust="0"/>
    <p:restoredTop sz="96305" autoAdjust="0"/>
  </p:normalViewPr>
  <p:slideViewPr>
    <p:cSldViewPr snapToGrid="0">
      <p:cViewPr varScale="1">
        <p:scale>
          <a:sx n="85" d="100"/>
          <a:sy n="85" d="100"/>
        </p:scale>
        <p:origin x="-104"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C5455-7AFC-43C3-9016-AEE39CA34D03}" type="datetimeFigureOut">
              <a:rPr lang="en-US" smtClean="0"/>
              <a:pPr/>
              <a:t>10/24/14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CA8E8-72D1-4281-B294-1AEE7E9F3D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865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7CA8E8-72D1-4281-B294-1AEE7E9F3D06}"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091207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 10x LHC??  ($2 billion from a first estimate of $33 million)</a:t>
            </a:r>
            <a:r>
              <a:rPr lang="en-US" dirty="0"/>
              <a:t> </a:t>
            </a:r>
            <a:endParaRPr lang="en-US" dirty="0" smtClean="0"/>
          </a:p>
          <a:p>
            <a:r>
              <a:rPr lang="en-US" dirty="0" smtClean="0"/>
              <a:t>Texas’ SSC would have been $4.4 B (2 were actually spent)</a:t>
            </a:r>
          </a:p>
          <a:p>
            <a:r>
              <a:rPr lang="en-US" dirty="0" smtClean="0"/>
              <a:t>LHC was $5.5 B (4.4 for accelerator, 1.1 for CERN spending)</a:t>
            </a:r>
          </a:p>
          <a:p>
            <a:endParaRPr lang="en-US" dirty="0"/>
          </a:p>
          <a:p>
            <a:r>
              <a:rPr lang="en-US" dirty="0" smtClean="0"/>
              <a:t>The </a:t>
            </a:r>
            <a:r>
              <a:rPr lang="en-US" dirty="0"/>
              <a:t>Transition Radiation Detector (TRD) measures particles passing at speeds nearly that of the speed of light.  </a:t>
            </a:r>
            <a:endParaRPr lang="en-US" dirty="0" smtClean="0"/>
          </a:p>
          <a:p>
            <a:r>
              <a:rPr lang="en-US" dirty="0" smtClean="0"/>
              <a:t>The </a:t>
            </a:r>
            <a:r>
              <a:rPr lang="en-US" dirty="0"/>
              <a:t>Time of Flight (TOF) measures the charge and velocity of passing particles.  </a:t>
            </a:r>
            <a:endParaRPr lang="en-US" dirty="0" smtClean="0"/>
          </a:p>
          <a:p>
            <a:r>
              <a:rPr lang="en-US" dirty="0" smtClean="0"/>
              <a:t>The </a:t>
            </a:r>
            <a:r>
              <a:rPr lang="en-US" dirty="0"/>
              <a:t>Silicon Tracker measures the coordinates of charged particles in the magnetic field.  </a:t>
            </a:r>
            <a:endParaRPr lang="en-US" dirty="0" smtClean="0"/>
          </a:p>
          <a:p>
            <a:r>
              <a:rPr lang="en-US" dirty="0" smtClean="0"/>
              <a:t>The </a:t>
            </a:r>
            <a:r>
              <a:rPr lang="en-US" dirty="0"/>
              <a:t>Ring Image Cerenkov Counter (RICH) measures both the velocity and charge of the particles </a:t>
            </a:r>
            <a:r>
              <a:rPr lang="en-US" dirty="0" smtClean="0"/>
              <a:t>and</a:t>
            </a:r>
          </a:p>
          <a:p>
            <a:r>
              <a:rPr lang="en-US" dirty="0" smtClean="0"/>
              <a:t> </a:t>
            </a:r>
            <a:r>
              <a:rPr lang="en-US" dirty="0"/>
              <a:t>the Electromagnetic Calorimeter (ECAL) measures the energy and coordinates of electrons, positrons and gamma rays.</a:t>
            </a:r>
          </a:p>
        </p:txBody>
      </p:sp>
      <p:sp>
        <p:nvSpPr>
          <p:cNvPr id="4" name="Slide Number Placeholder 3"/>
          <p:cNvSpPr>
            <a:spLocks noGrp="1"/>
          </p:cNvSpPr>
          <p:nvPr>
            <p:ph type="sldNum" sz="quarter" idx="10"/>
          </p:nvPr>
        </p:nvSpPr>
        <p:spPr/>
        <p:txBody>
          <a:bodyPr/>
          <a:lstStyle/>
          <a:p>
            <a:fld id="{997CA8E8-72D1-4281-B294-1AEE7E9F3D06}"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271003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energy particles:  They are very rare.  At 10^20 eV, only 1 cosmic ray hits a square km every CENTURY… so very LARGE arrays are needed to get a large sample of data.</a:t>
            </a:r>
          </a:p>
          <a:p>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390598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2007 Article in Science correlated AGN with source of highest energy cosmic rays</a:t>
            </a:r>
          </a:p>
          <a:p>
            <a:r>
              <a:rPr lang="en-US" dirty="0"/>
              <a:t>Science 9 November 2007: </a:t>
            </a:r>
            <a:br>
              <a:rPr lang="en-US" dirty="0"/>
            </a:br>
            <a:r>
              <a:rPr lang="en-US" dirty="0"/>
              <a:t>vol. 318 no. 5852 pp. 938-943 </a:t>
            </a:r>
            <a:br>
              <a:rPr lang="en-US" dirty="0"/>
            </a:br>
            <a:r>
              <a:rPr lang="en-US" dirty="0"/>
              <a:t>DOI: </a:t>
            </a:r>
            <a:r>
              <a:rPr lang="en-US" dirty="0" smtClean="0"/>
              <a:t>10.1126/science.1151124</a:t>
            </a:r>
          </a:p>
          <a:p>
            <a:endParaRPr lang="en-US" dirty="0"/>
          </a:p>
          <a:p>
            <a:r>
              <a:rPr lang="en-US" dirty="0" smtClean="0"/>
              <a:t>AGN – briefly define</a:t>
            </a:r>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555811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lower energy cosmic rays would be deflected by sun’s increase in magnetic field</a:t>
            </a:r>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615964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electroscope is a device used to detect electric charge.  You may have seen it in an intro physics course.</a:t>
            </a:r>
          </a:p>
          <a:p>
            <a:r>
              <a:rPr lang="en-US" dirty="0" smtClean="0"/>
              <a:t>-This event</a:t>
            </a:r>
            <a:r>
              <a:rPr lang="en-US" baseline="0" dirty="0" smtClean="0"/>
              <a:t> is thought of as the birth of the study of Cosmic Rays</a:t>
            </a:r>
          </a:p>
          <a:p>
            <a:r>
              <a:rPr lang="en-US" dirty="0" smtClean="0"/>
              <a:t>-Nobel Price in 1936 for discovery of cosmic rays. Shared with Carl David Anderson for discovering positrons in the cosmic rays.</a:t>
            </a:r>
            <a:endParaRPr lang="en-US" baseline="0" dirty="0" smtClean="0"/>
          </a:p>
          <a:p>
            <a:r>
              <a:rPr lang="en-US" baseline="0" dirty="0" smtClean="0"/>
              <a:t>NEXT SLIDE:  Wind speed at </a:t>
            </a:r>
            <a:r>
              <a:rPr lang="en-US" baseline="0" dirty="0" err="1" smtClean="0"/>
              <a:t>alititude</a:t>
            </a:r>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439029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wind speed, jet stream, and temperature at altitude.</a:t>
            </a:r>
          </a:p>
          <a:p>
            <a:r>
              <a:rPr lang="en-US" dirty="0" smtClean="0"/>
              <a:t>Also, the NAME is still uncertain:</a:t>
            </a:r>
          </a:p>
          <a:p>
            <a:r>
              <a:rPr lang="en-US" dirty="0" err="1" smtClean="0"/>
              <a:t>Egon</a:t>
            </a:r>
            <a:r>
              <a:rPr lang="en-US" dirty="0" smtClean="0"/>
              <a:t> Von </a:t>
            </a:r>
            <a:r>
              <a:rPr lang="en-US" dirty="0" err="1" smtClean="0"/>
              <a:t>Schweidler</a:t>
            </a:r>
            <a:r>
              <a:rPr lang="en-US" dirty="0" smtClean="0"/>
              <a:t> used the term “Hess Rays”</a:t>
            </a:r>
          </a:p>
          <a:p>
            <a:r>
              <a:rPr lang="en-US" dirty="0" smtClean="0"/>
              <a:t>Hess himself preferred “</a:t>
            </a:r>
            <a:r>
              <a:rPr lang="en-US" dirty="0" err="1" smtClean="0"/>
              <a:t>ultragamma</a:t>
            </a:r>
            <a:r>
              <a:rPr lang="en-US" dirty="0" smtClean="0"/>
              <a:t> radiation”</a:t>
            </a:r>
          </a:p>
          <a:p>
            <a:r>
              <a:rPr lang="en-US" dirty="0" err="1" smtClean="0"/>
              <a:t>Kolhorster</a:t>
            </a:r>
            <a:r>
              <a:rPr lang="en-US" dirty="0" smtClean="0"/>
              <a:t> called it “</a:t>
            </a:r>
            <a:r>
              <a:rPr lang="en-US" dirty="0" err="1" smtClean="0"/>
              <a:t>Hohenstrahlung</a:t>
            </a:r>
            <a:r>
              <a:rPr lang="en-US" dirty="0" smtClean="0"/>
              <a:t>” or “cosmic radiation,” but literally “radiation from the heights”</a:t>
            </a:r>
          </a:p>
        </p:txBody>
      </p:sp>
      <p:sp>
        <p:nvSpPr>
          <p:cNvPr id="4" name="Slide Number Placeholder 3"/>
          <p:cNvSpPr>
            <a:spLocks noGrp="1"/>
          </p:cNvSpPr>
          <p:nvPr>
            <p:ph type="sldNum" sz="quarter" idx="10"/>
          </p:nvPr>
        </p:nvSpPr>
        <p:spPr/>
        <p:txBody>
          <a:bodyPr/>
          <a:lstStyle/>
          <a:p>
            <a:fld id="{997CA8E8-72D1-4281-B294-1AEE7E9F3D06}"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860036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NYT:  “Dr. R. A. Millikan has gone out beyond our highest atmosphere in search for the cause of a radiation mysteriously disturbing the electroscopes of the physicists… His patient adventuring observations through twenty years have at last been rewarded… He found wild rays more powerful and penetrating than any that have been domesticated or </a:t>
            </a:r>
            <a:r>
              <a:rPr lang="en-US" dirty="0" err="1" smtClean="0"/>
              <a:t>terrestrialized</a:t>
            </a:r>
            <a:r>
              <a:rPr lang="en-US" dirty="0" smtClean="0"/>
              <a:t>, traveling toward the Earth… The mere discovery of these rays is a triumph of the human mind that should be acclaimed among the capital events of these days. The proposal that they should bear the name of their discoverer is one upon which his brother-scientists should insist… ‘Millikan rays’ ought to find a place in our planetary scientific directory all the more because they would be associated with a man of such fine and modest personality.”</a:t>
            </a:r>
          </a:p>
          <a:p>
            <a:endParaRPr lang="en-US" dirty="0"/>
          </a:p>
          <a:p>
            <a:r>
              <a:rPr lang="en-US" dirty="0" smtClean="0"/>
              <a:t>Millikan writes Hess:</a:t>
            </a:r>
          </a:p>
          <a:p>
            <a:r>
              <a:rPr lang="en-US" dirty="0" smtClean="0"/>
              <a:t>“I made no claims of any sort about the discovery of penetrating radiations… If anybody has suffered from misrepresentation so far, it seems to me that I am the sufferer… The really important thing is that between all of us we have been able to make pretty certain the existence of a radiation which comes to the earth from outside… “</a:t>
            </a:r>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122455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a million secondary rays pass through our bodies every minute!</a:t>
            </a:r>
          </a:p>
          <a:p>
            <a:endParaRPr lang="en-US" dirty="0"/>
          </a:p>
          <a:p>
            <a:r>
              <a:rPr lang="en-US" dirty="0" smtClean="0"/>
              <a:t>CARBON DATING</a:t>
            </a:r>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25810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-”Ankle” is found at the low right end</a:t>
            </a:r>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481891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diagram with lower energies cut off</a:t>
            </a:r>
          </a:p>
          <a:p>
            <a:r>
              <a:rPr lang="en-US" dirty="0" smtClean="0"/>
              <a:t>-”Knee” refers to bend in spectrum from previously flat or power law spectrum</a:t>
            </a:r>
          </a:p>
          <a:p>
            <a:r>
              <a:rPr lang="en-US" dirty="0" smtClean="0"/>
              <a:t>-”Ankle” used to be called “Anti-knee”</a:t>
            </a:r>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090647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more importantly, how do we know they’re not something else?</a:t>
            </a:r>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291161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-SPASE-2 array uses scintillator detectors (South Pole Air Shower Experiment)</a:t>
            </a:r>
          </a:p>
          <a:p>
            <a:r>
              <a:rPr lang="en-US" dirty="0" smtClean="0"/>
              <a:t>-</a:t>
            </a:r>
            <a:r>
              <a:rPr lang="en-US" dirty="0" err="1" smtClean="0"/>
              <a:t>Haverah</a:t>
            </a:r>
            <a:r>
              <a:rPr lang="en-US" dirty="0" smtClean="0"/>
              <a:t> Park Experiment (UK) used a 12 km^2 water detector, operated by University of Leeds</a:t>
            </a:r>
            <a:endParaRPr lang="en-US" dirty="0"/>
          </a:p>
        </p:txBody>
      </p:sp>
      <p:sp>
        <p:nvSpPr>
          <p:cNvPr id="4" name="Slide Number Placeholder 3"/>
          <p:cNvSpPr>
            <a:spLocks noGrp="1"/>
          </p:cNvSpPr>
          <p:nvPr>
            <p:ph type="sldNum" sz="quarter" idx="10"/>
          </p:nvPr>
        </p:nvSpPr>
        <p:spPr/>
        <p:txBody>
          <a:bodyPr/>
          <a:lstStyle/>
          <a:p>
            <a:fld id="{997CA8E8-72D1-4281-B294-1AEE7E9F3D06}"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41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35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323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383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280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2263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3267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893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256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272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851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833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439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021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240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902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592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438218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10/24/14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518306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 Id="rId3" Type="http://schemas.openxmlformats.org/officeDocument/2006/relationships/image" Target="../media/image4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gif"/><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lumMod val="65000"/>
              </a:schemeClr>
            </a:gs>
            <a:gs pos="46000">
              <a:schemeClr val="accent1">
                <a:lumMod val="23000"/>
              </a:schemeClr>
            </a:gs>
            <a:gs pos="100000">
              <a:schemeClr val="accent1">
                <a:lumMod val="8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4367" y="2826291"/>
            <a:ext cx="8825658" cy="3329581"/>
          </a:xfrm>
        </p:spPr>
        <p:txBody>
          <a:bodyPr/>
          <a:lstStyle/>
          <a:p>
            <a:r>
              <a:rPr lang="en-US" dirty="0" smtClean="0">
                <a:effectLst>
                  <a:outerShdw blurRad="60007" dist="310007" dir="7680000" sy="30000" kx="1300200" algn="ctr" rotWithShape="0">
                    <a:prstClr val="black">
                      <a:alpha val="32000"/>
                    </a:prstClr>
                  </a:outerShdw>
                </a:effectLst>
              </a:rPr>
              <a:t>Cosmic Rays</a:t>
            </a:r>
            <a:endParaRPr lang="en-US" dirty="0">
              <a:effectLst>
                <a:outerShdw blurRad="60007" dist="310007" dir="7680000" sy="30000" kx="1300200" algn="ctr" rotWithShape="0">
                  <a:prstClr val="black">
                    <a:alpha val="32000"/>
                  </a:prst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00579" y="382502"/>
            <a:ext cx="7171827" cy="4413432"/>
          </a:xfrm>
          <a:prstGeom prst="rect">
            <a:avLst/>
          </a:prstGeom>
        </p:spPr>
      </p:pic>
      <p:sp>
        <p:nvSpPr>
          <p:cNvPr id="3" name="TextBox 2"/>
          <p:cNvSpPr txBox="1"/>
          <p:nvPr/>
        </p:nvSpPr>
        <p:spPr>
          <a:xfrm>
            <a:off x="1805940" y="6069330"/>
            <a:ext cx="2186817" cy="400110"/>
          </a:xfrm>
          <a:prstGeom prst="rect">
            <a:avLst/>
          </a:prstGeom>
          <a:noFill/>
        </p:spPr>
        <p:txBody>
          <a:bodyPr wrap="none" rtlCol="0">
            <a:spAutoFit/>
          </a:bodyPr>
          <a:lstStyle/>
          <a:p>
            <a:r>
              <a:rPr lang="en-US" sz="2000" dirty="0" smtClean="0">
                <a:solidFill>
                  <a:schemeClr val="accent1">
                    <a:lumMod val="40000"/>
                    <a:lumOff val="60000"/>
                  </a:schemeClr>
                </a:solidFill>
              </a:rPr>
              <a:t>Matt Stein - SMU</a:t>
            </a:r>
            <a:endParaRPr lang="en-US" sz="2000" dirty="0">
              <a:solidFill>
                <a:schemeClr val="accent1">
                  <a:lumMod val="40000"/>
                  <a:lumOff val="6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52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1925 – Lake Muir and Arrowhead Lake</a:t>
            </a:r>
            <a:endParaRPr lang="en-US" sz="3600" dirty="0"/>
          </a:p>
        </p:txBody>
      </p:sp>
      <p:sp>
        <p:nvSpPr>
          <p:cNvPr id="3" name="Content Placeholder 2"/>
          <p:cNvSpPr>
            <a:spLocks noGrp="1"/>
          </p:cNvSpPr>
          <p:nvPr>
            <p:ph sz="half" idx="1"/>
          </p:nvPr>
        </p:nvSpPr>
        <p:spPr>
          <a:xfrm>
            <a:off x="506153" y="1267473"/>
            <a:ext cx="3356719" cy="4965376"/>
          </a:xfrm>
        </p:spPr>
        <p:txBody>
          <a:bodyPr>
            <a:normAutofit lnSpcReduction="10000"/>
          </a:bodyPr>
          <a:lstStyle/>
          <a:p>
            <a:r>
              <a:rPr lang="en-US" dirty="0" smtClean="0"/>
              <a:t>Submerged electroscopes to depths as deep as 20m</a:t>
            </a:r>
          </a:p>
          <a:p>
            <a:r>
              <a:rPr lang="en-US" dirty="0" smtClean="0"/>
              <a:t>Readings decreased steadily to 15m</a:t>
            </a:r>
          </a:p>
          <a:p>
            <a:r>
              <a:rPr lang="en-US" dirty="0" smtClean="0"/>
              <a:t>Atmosphere has absorbing power of 7m of water</a:t>
            </a:r>
          </a:p>
          <a:p>
            <a:r>
              <a:rPr lang="en-US" dirty="0" smtClean="0"/>
              <a:t>Radiation levels off at 15m at Lake Muir and does not decrease further</a:t>
            </a:r>
          </a:p>
          <a:p>
            <a:r>
              <a:rPr lang="en-US" dirty="0" smtClean="0"/>
              <a:t>Millikan confirms that this radiation definitely originates from outside the Earth’s atmosphere</a:t>
            </a:r>
            <a:endParaRPr lang="en-US" dirty="0"/>
          </a:p>
        </p:txBody>
      </p:sp>
      <p:pic>
        <p:nvPicPr>
          <p:cNvPr id="5" name="Content Placeholder 4"/>
          <p:cNvPicPr>
            <a:picLocks noGrp="1" noChangeAspect="1"/>
          </p:cNvPicPr>
          <p:nvPr>
            <p:ph sz="half" idx="2"/>
          </p:nvPr>
        </p:nvPicPr>
        <p:blipFill>
          <a:blip r:embed="rId2"/>
          <a:stretch>
            <a:fillRect/>
          </a:stretch>
        </p:blipFill>
        <p:spPr>
          <a:xfrm>
            <a:off x="3862872" y="1267473"/>
            <a:ext cx="7921366" cy="43679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1510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“Cosmic Rays”</a:t>
            </a:r>
            <a:endParaRPr lang="en-US" dirty="0"/>
          </a:p>
        </p:txBody>
      </p:sp>
      <p:sp>
        <p:nvSpPr>
          <p:cNvPr id="3" name="Content Placeholder 2"/>
          <p:cNvSpPr>
            <a:spLocks noGrp="1"/>
          </p:cNvSpPr>
          <p:nvPr>
            <p:ph sz="half" idx="1"/>
          </p:nvPr>
        </p:nvSpPr>
        <p:spPr>
          <a:xfrm>
            <a:off x="1082762" y="1853247"/>
            <a:ext cx="4396339" cy="4195763"/>
          </a:xfrm>
        </p:spPr>
        <p:txBody>
          <a:bodyPr/>
          <a:lstStyle/>
          <a:p>
            <a:r>
              <a:rPr lang="en-US" dirty="0" smtClean="0"/>
              <a:t>It is Millikan who named this radiation “Cosmic Rays”</a:t>
            </a:r>
          </a:p>
          <a:p>
            <a:r>
              <a:rPr lang="en-US" dirty="0" smtClean="0"/>
              <a:t>After his 1923 Nobel Prize, he is already the most respected physicist in America</a:t>
            </a:r>
          </a:p>
          <a:p>
            <a:r>
              <a:rPr lang="en-US" dirty="0" smtClean="0"/>
              <a:t>The New York Times names this radiation “Millikan Rays” and claims Millikan “discovered” them</a:t>
            </a:r>
            <a:endParaRPr lang="en-US" dirty="0"/>
          </a:p>
        </p:txBody>
      </p:sp>
      <p:pic>
        <p:nvPicPr>
          <p:cNvPr id="1028" name="Picture 4" descr="http://blog.modernmechanix.com/mags/ModernMechanix/1-1932/immortal_cosmic_rays.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56639" y="1965214"/>
            <a:ext cx="4916359" cy="24668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0813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i="1" u="sng" dirty="0" smtClean="0"/>
              <a:t>are</a:t>
            </a:r>
            <a:r>
              <a:rPr lang="en-US" dirty="0" smtClean="0"/>
              <a:t> cosmic rays?</a:t>
            </a:r>
            <a:endParaRPr lang="en-US" dirty="0"/>
          </a:p>
        </p:txBody>
      </p:sp>
      <p:sp>
        <p:nvSpPr>
          <p:cNvPr id="3" name="Content Placeholder 2"/>
          <p:cNvSpPr>
            <a:spLocks noGrp="1"/>
          </p:cNvSpPr>
          <p:nvPr>
            <p:ph sz="half" idx="1"/>
          </p:nvPr>
        </p:nvSpPr>
        <p:spPr>
          <a:xfrm>
            <a:off x="1112642" y="1651518"/>
            <a:ext cx="4396339" cy="4397493"/>
          </a:xfrm>
        </p:spPr>
        <p:txBody>
          <a:bodyPr>
            <a:normAutofit/>
          </a:bodyPr>
          <a:lstStyle/>
          <a:p>
            <a:r>
              <a:rPr lang="en-US" dirty="0" smtClean="0"/>
              <a:t>A large variety of particles including:</a:t>
            </a:r>
          </a:p>
          <a:p>
            <a:r>
              <a:rPr lang="en-US" dirty="0" smtClean="0"/>
              <a:t>Electrons</a:t>
            </a:r>
          </a:p>
          <a:p>
            <a:r>
              <a:rPr lang="en-US" dirty="0" smtClean="0"/>
              <a:t>Positrons</a:t>
            </a:r>
          </a:p>
          <a:p>
            <a:r>
              <a:rPr lang="en-US" dirty="0" smtClean="0"/>
              <a:t>Protons</a:t>
            </a:r>
          </a:p>
          <a:p>
            <a:r>
              <a:rPr lang="en-US" dirty="0" err="1" smtClean="0"/>
              <a:t>Muons</a:t>
            </a:r>
            <a:endParaRPr lang="en-US" dirty="0" smtClean="0"/>
          </a:p>
          <a:p>
            <a:r>
              <a:rPr lang="en-US" dirty="0" smtClean="0"/>
              <a:t>Other nuclei like carbon, oxygen, neon, magnesium, silicon, iron, nickel, and more.</a:t>
            </a:r>
          </a:p>
          <a:p>
            <a:r>
              <a:rPr lang="en-US" dirty="0"/>
              <a:t>Gamma rays (~0.1%)</a:t>
            </a:r>
          </a:p>
          <a:p>
            <a:r>
              <a:rPr lang="en-US" dirty="0" smtClean="0"/>
              <a:t>Can be split into “Primary” and “Secondary” rays</a:t>
            </a:r>
          </a:p>
        </p:txBody>
      </p:sp>
      <p:pic>
        <p:nvPicPr>
          <p:cNvPr id="3078" name="Picture 6" descr="http://abyss.uoregon.edu/~js/images/cosmic_rays.jpg"/>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72895" y="1778603"/>
            <a:ext cx="4084701" cy="4200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2578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Primary and Secondary Cosmic Rays</a:t>
            </a:r>
            <a:endParaRPr lang="en-US" sz="4000" dirty="0"/>
          </a:p>
        </p:txBody>
      </p:sp>
      <p:sp>
        <p:nvSpPr>
          <p:cNvPr id="3" name="Content Placeholder 2"/>
          <p:cNvSpPr>
            <a:spLocks noGrp="1"/>
          </p:cNvSpPr>
          <p:nvPr>
            <p:ph sz="half" idx="1"/>
          </p:nvPr>
        </p:nvSpPr>
        <p:spPr>
          <a:xfrm>
            <a:off x="1028667" y="1379440"/>
            <a:ext cx="4396339" cy="4195763"/>
          </a:xfrm>
        </p:spPr>
        <p:txBody>
          <a:bodyPr/>
          <a:lstStyle/>
          <a:p>
            <a:r>
              <a:rPr lang="en-US" dirty="0" smtClean="0"/>
              <a:t>Primary rays are the first to interact with Earth’s atmosphere</a:t>
            </a:r>
          </a:p>
          <a:p>
            <a:r>
              <a:rPr lang="en-US" dirty="0" smtClean="0"/>
              <a:t>They collide with air molecules and create an “air shower” of secondary particles</a:t>
            </a:r>
          </a:p>
          <a:p>
            <a:r>
              <a:rPr lang="en-US" dirty="0" smtClean="0"/>
              <a:t>Can even convert Nitrogen into Carbon-14</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63650" y="1106330"/>
            <a:ext cx="3824162" cy="553768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8650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sz="half" idx="1"/>
              </p:nvPr>
            </p:nvSpPr>
            <p:spPr>
              <a:xfrm>
                <a:off x="982014" y="703489"/>
                <a:ext cx="4396339" cy="5874593"/>
              </a:xfrm>
            </p:spPr>
            <p:txBody>
              <a:bodyPr>
                <a:normAutofit/>
              </a:bodyPr>
              <a:lstStyle/>
              <a:p>
                <a:r>
                  <a:rPr lang="en-US" dirty="0" smtClean="0"/>
                  <a:t>Generally characterized by extremely high energies</a:t>
                </a:r>
              </a:p>
              <a:p>
                <a:r>
                  <a:rPr lang="en-US" dirty="0" smtClean="0"/>
                  <a:t>Lower energies appear to be more abundant</a:t>
                </a:r>
              </a:p>
              <a:p>
                <a:r>
                  <a:rPr lang="en-US" dirty="0" smtClean="0"/>
                  <a:t>Typical energies between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7</m:t>
                        </m:r>
                      </m:sup>
                    </m:sSup>
                  </m:oMath>
                </a14:m>
                <a:r>
                  <a:rPr lang="en-US" dirty="0"/>
                  <a:t> </a:t>
                </a:r>
                <a:r>
                  <a:rPr lang="en-US" dirty="0" smtClean="0"/>
                  <a:t>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20</m:t>
                        </m:r>
                      </m:sup>
                    </m:sSup>
                  </m:oMath>
                </a14:m>
                <a:r>
                  <a:rPr lang="en-US" dirty="0" smtClean="0"/>
                  <a:t>eV</a:t>
                </a:r>
                <a:endParaRPr lang="en-US" dirty="0"/>
              </a:p>
              <a:p>
                <a:r>
                  <a:rPr lang="en-US" dirty="0" smtClean="0"/>
                  <a:t>Compare to LHC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13</m:t>
                        </m:r>
                      </m:sup>
                    </m:sSup>
                  </m:oMath>
                </a14:m>
                <a:r>
                  <a:rPr lang="en-US" dirty="0" smtClean="0"/>
                  <a:t>eV, cosmic rays can be up to 1 million times more energetic</a:t>
                </a:r>
              </a:p>
              <a:p>
                <a:r>
                  <a:rPr lang="en-US" dirty="0"/>
                  <a:t>GZK Limit: Greisen–</a:t>
                </a:r>
                <a:r>
                  <a:rPr lang="en-US" dirty="0" err="1"/>
                  <a:t>Zatsepin</a:t>
                </a:r>
                <a:r>
                  <a:rPr lang="en-US" dirty="0"/>
                  <a:t>–</a:t>
                </a:r>
                <a:r>
                  <a:rPr lang="en-US" dirty="0" err="1"/>
                  <a:t>Kuzmin</a:t>
                </a:r>
                <a:r>
                  <a:rPr lang="en-US" dirty="0"/>
                  <a:t> </a:t>
                </a:r>
                <a:r>
                  <a:rPr lang="en-US" dirty="0" smtClean="0"/>
                  <a:t>limit</a:t>
                </a:r>
              </a:p>
              <a:p>
                <a:r>
                  <a:rPr lang="en-US" dirty="0" smtClean="0"/>
                  <a:t>Due to interaction with CMB, theorized upper limit on energy from “distant” cosmic rays is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18</m:t>
                        </m:r>
                      </m:sup>
                    </m:sSup>
                  </m:oMath>
                </a14:m>
                <a:r>
                  <a:rPr lang="en-US" dirty="0" smtClean="0"/>
                  <a:t>eV</a:t>
                </a:r>
              </a:p>
              <a:p>
                <a:r>
                  <a:rPr lang="en-US" dirty="0" smtClean="0"/>
                  <a:t>(“Distant” meaning &gt; 160 million light-years)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982014" y="703489"/>
                <a:ext cx="4396339" cy="5874593"/>
              </a:xfrm>
              <a:blipFill rotWithShape="0">
                <a:blip r:embed="rId3"/>
                <a:stretch>
                  <a:fillRect l="-277" t="-519" r="-832"/>
                </a:stretch>
              </a:blipFill>
            </p:spPr>
            <p:txBody>
              <a:bodyPr/>
              <a:lstStyle/>
              <a:p>
                <a:r>
                  <a:rPr lang="en-US">
                    <a:noFill/>
                  </a:rPr>
                  <a:t> </a:t>
                </a:r>
              </a:p>
            </p:txBody>
          </p:sp>
        </mc:Fallback>
      </mc:AlternateContent>
      <p:pic>
        <p:nvPicPr>
          <p:cNvPr id="5" name="Content Placeholder 4"/>
          <p:cNvPicPr>
            <a:picLocks noGrp="1" noChangeAspect="1"/>
          </p:cNvPicPr>
          <p:nvPr>
            <p:ph sz="half" idx="2"/>
          </p:nvPr>
        </p:nvPicPr>
        <p:blipFill>
          <a:blip r:embed="rId4"/>
          <a:stretch>
            <a:fillRect/>
          </a:stretch>
        </p:blipFill>
        <p:spPr>
          <a:xfrm>
            <a:off x="5378353" y="703489"/>
            <a:ext cx="4868251" cy="555284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4017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http://cdn.phys.org/newman/gfx/news/hires/2013/1-galacticknee.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44826" y="393497"/>
            <a:ext cx="8419904" cy="610653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6579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detect cosmic rays?</a:t>
            </a:r>
            <a:endParaRPr lang="en-US" dirty="0"/>
          </a:p>
        </p:txBody>
      </p:sp>
      <p:sp>
        <p:nvSpPr>
          <p:cNvPr id="3" name="Content Placeholder 2"/>
          <p:cNvSpPr>
            <a:spLocks noGrp="1"/>
          </p:cNvSpPr>
          <p:nvPr>
            <p:ph sz="half" idx="1"/>
          </p:nvPr>
        </p:nvSpPr>
        <p:spPr>
          <a:xfrm>
            <a:off x="646111" y="1558211"/>
            <a:ext cx="4271122" cy="4698127"/>
          </a:xfrm>
        </p:spPr>
        <p:txBody>
          <a:bodyPr/>
          <a:lstStyle/>
          <a:p>
            <a:r>
              <a:rPr lang="en-US" dirty="0" smtClean="0"/>
              <a:t>High energy cosmic rays can be detected from their air showers</a:t>
            </a:r>
          </a:p>
          <a:p>
            <a:r>
              <a:rPr lang="en-US" dirty="0" smtClean="0"/>
              <a:t>Air Shower Arrays are created to detect particles and their direction</a:t>
            </a:r>
          </a:p>
          <a:p>
            <a:r>
              <a:rPr lang="en-US" dirty="0" smtClean="0"/>
              <a:t>In general, there are more particles in the center of the air shower</a:t>
            </a:r>
          </a:p>
          <a:p>
            <a:r>
              <a:rPr lang="en-US" dirty="0" smtClean="0"/>
              <a:t>Scintillator detectors and water Cherenkov detectors are used on Earth</a:t>
            </a:r>
            <a:endParaRPr lang="en-US" dirty="0"/>
          </a:p>
        </p:txBody>
      </p:sp>
      <p:pic>
        <p:nvPicPr>
          <p:cNvPr id="2050" name="Picture 2" descr="http://www.thelivingmoon.com/45jack_files/04images/Cherenkov/10lg.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85182" y="1632502"/>
            <a:ext cx="6760093" cy="45495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4037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103312" y="626706"/>
            <a:ext cx="4396338" cy="576262"/>
          </a:xfrm>
        </p:spPr>
        <p:txBody>
          <a:bodyPr/>
          <a:lstStyle/>
          <a:p>
            <a:r>
              <a:rPr lang="en-US" dirty="0" smtClean="0"/>
              <a:t>Scintillator Detector</a:t>
            </a:r>
            <a:endParaRPr lang="en-US" dirty="0"/>
          </a:p>
        </p:txBody>
      </p:sp>
      <p:sp>
        <p:nvSpPr>
          <p:cNvPr id="8" name="Text Placeholder 7"/>
          <p:cNvSpPr>
            <a:spLocks noGrp="1"/>
          </p:cNvSpPr>
          <p:nvPr>
            <p:ph type="body" sz="quarter" idx="3"/>
          </p:nvPr>
        </p:nvSpPr>
        <p:spPr>
          <a:xfrm>
            <a:off x="5654494" y="626706"/>
            <a:ext cx="4396339" cy="576262"/>
          </a:xfrm>
        </p:spPr>
        <p:txBody>
          <a:bodyPr/>
          <a:lstStyle/>
          <a:p>
            <a:r>
              <a:rPr lang="en-US" dirty="0" smtClean="0"/>
              <a:t>Water Cherenkov Detector</a:t>
            </a:r>
            <a:endParaRPr lang="en-US" dirty="0"/>
          </a:p>
        </p:txBody>
      </p:sp>
      <p:pic>
        <p:nvPicPr>
          <p:cNvPr id="10" name="Picture 9"/>
          <p:cNvPicPr>
            <a:picLocks noChangeAspect="1"/>
          </p:cNvPicPr>
          <p:nvPr/>
        </p:nvPicPr>
        <p:blipFill>
          <a:blip r:embed="rId3"/>
          <a:stretch>
            <a:fillRect/>
          </a:stretch>
        </p:blipFill>
        <p:spPr>
          <a:xfrm>
            <a:off x="1187288" y="1609531"/>
            <a:ext cx="2964319" cy="3882020"/>
          </a:xfrm>
          <a:prstGeom prst="rect">
            <a:avLst/>
          </a:prstGeom>
        </p:spPr>
      </p:pic>
      <p:pic>
        <p:nvPicPr>
          <p:cNvPr id="11" name="Picture 10"/>
          <p:cNvPicPr>
            <a:picLocks noChangeAspect="1"/>
          </p:cNvPicPr>
          <p:nvPr/>
        </p:nvPicPr>
        <p:blipFill>
          <a:blip r:embed="rId4"/>
          <a:stretch>
            <a:fillRect/>
          </a:stretch>
        </p:blipFill>
        <p:spPr>
          <a:xfrm>
            <a:off x="5519715" y="1609531"/>
            <a:ext cx="4665895" cy="376626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0489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Tibet Air Shower Experiment</a:t>
            </a:r>
            <a:endParaRPr lang="en-US" dirty="0"/>
          </a:p>
        </p:txBody>
      </p:sp>
      <p:pic>
        <p:nvPicPr>
          <p:cNvPr id="3074" name="Picture 2" descr="http://www.icrr.u-tokyo.ac.jp/em/tibet_exp/pic/TibetIII-2003.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815" y="4379791"/>
            <a:ext cx="5715000" cy="20574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6" name="Picture 4" descr="http://www.icecube.umd.edu/~goodman/images/Tibet%20air%20shower%20array_jpg.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10401" y="2025578"/>
            <a:ext cx="5427306" cy="360918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7" name="Content Placeholder 2"/>
              <p:cNvSpPr>
                <a:spLocks noGrp="1"/>
              </p:cNvSpPr>
              <p:nvPr>
                <p:ph sz="half" idx="1"/>
              </p:nvPr>
            </p:nvSpPr>
            <p:spPr>
              <a:xfrm>
                <a:off x="646111" y="1558211"/>
                <a:ext cx="4271122" cy="4698127"/>
              </a:xfrm>
            </p:spPr>
            <p:txBody>
              <a:bodyPr/>
              <a:lstStyle/>
              <a:p>
                <a:r>
                  <a:rPr lang="en-US" dirty="0" smtClean="0"/>
                  <a:t>Effective area of 36,900 </a:t>
                </a:r>
                <a14:m>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1" smtClean="0">
                            <a:latin typeface="Cambria Math" panose="02040503050406030204" pitchFamily="18" charset="0"/>
                          </a:rPr>
                          <m:t>2</m:t>
                        </m:r>
                      </m:sup>
                    </m:sSup>
                  </m:oMath>
                </a14:m>
                <a:endParaRPr lang="en-US" dirty="0" smtClean="0"/>
              </a:p>
              <a:p>
                <a:r>
                  <a:rPr lang="en-US" dirty="0" smtClean="0"/>
                  <a:t>Comprised of 533 plastic scintillation counters</a:t>
                </a:r>
              </a:p>
              <a:p>
                <a:r>
                  <a:rPr lang="en-US" dirty="0" smtClean="0"/>
                  <a:t>Finds 1700 events/sec</a:t>
                </a:r>
              </a:p>
              <a:p>
                <a:r>
                  <a:rPr lang="en-US" dirty="0" smtClean="0"/>
                  <a:t>Detects only secondary particles</a:t>
                </a:r>
                <a:endParaRPr lang="en-US" dirty="0"/>
              </a:p>
            </p:txBody>
          </p:sp>
        </mc:Choice>
        <mc:Fallback>
          <p:sp>
            <p:nvSpPr>
              <p:cNvPr id="7" name="Content Placeholder 2"/>
              <p:cNvSpPr>
                <a:spLocks noGrp="1" noRot="1" noChangeAspect="1" noMove="1" noResize="1" noEditPoints="1" noAdjustHandles="1" noChangeArrowheads="1" noChangeShapeType="1" noTextEdit="1"/>
              </p:cNvSpPr>
              <p:nvPr>
                <p:ph sz="half" idx="1"/>
              </p:nvPr>
            </p:nvSpPr>
            <p:spPr>
              <a:xfrm>
                <a:off x="646111" y="1558211"/>
                <a:ext cx="4271122" cy="4698127"/>
              </a:xfrm>
              <a:blipFill rotWithShape="0">
                <a:blip r:embed="rId4"/>
                <a:stretch>
                  <a:fillRect l="-428" t="-779"/>
                </a:stretch>
              </a:blipFill>
            </p:spPr>
            <p:txBody>
              <a:bodyPr/>
              <a:lstStyle/>
              <a:p>
                <a:r>
                  <a:rPr lang="en-US">
                    <a:noFill/>
                  </a:rPr>
                  <a:t> </a:t>
                </a:r>
              </a:p>
            </p:txBody>
          </p:sp>
        </mc:Fallback>
      </mc:AlternateContent>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5857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Magnetic Spectrometer</a:t>
            </a:r>
            <a:endParaRPr lang="en-US" dirty="0"/>
          </a:p>
        </p:txBody>
      </p:sp>
      <p:pic>
        <p:nvPicPr>
          <p:cNvPr id="4098" name="Picture 2" descr="http://ams.nasa.gov/images/Content%20Images/AMS_on_ISS_700k.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945663" y="21703004"/>
            <a:ext cx="7874581" cy="52301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4"/>
          <p:cNvPicPr>
            <a:picLocks noChangeAspect="1"/>
          </p:cNvPicPr>
          <p:nvPr/>
        </p:nvPicPr>
        <p:blipFill>
          <a:blip r:embed="rId4"/>
          <a:stretch>
            <a:fillRect/>
          </a:stretch>
        </p:blipFill>
        <p:spPr>
          <a:xfrm>
            <a:off x="5010538" y="1576926"/>
            <a:ext cx="7000486" cy="4650673"/>
          </a:xfrm>
          <a:prstGeom prst="rect">
            <a:avLst/>
          </a:prstGeom>
        </p:spPr>
      </p:pic>
      <p:sp>
        <p:nvSpPr>
          <p:cNvPr id="7" name="Content Placeholder 2"/>
          <p:cNvSpPr>
            <a:spLocks noGrp="1"/>
          </p:cNvSpPr>
          <p:nvPr>
            <p:ph sz="half" idx="1"/>
          </p:nvPr>
        </p:nvSpPr>
        <p:spPr>
          <a:xfrm>
            <a:off x="614199" y="1576926"/>
            <a:ext cx="4396339" cy="4195763"/>
          </a:xfrm>
        </p:spPr>
        <p:txBody>
          <a:bodyPr/>
          <a:lstStyle/>
          <a:p>
            <a:r>
              <a:rPr lang="en-US" dirty="0" smtClean="0"/>
              <a:t>Capable of detecting primary cosmic rays</a:t>
            </a:r>
          </a:p>
          <a:p>
            <a:r>
              <a:rPr lang="en-US" dirty="0" smtClean="0"/>
              <a:t>5 detectors onboard</a:t>
            </a:r>
            <a:endParaRPr lang="en-US" dirty="0"/>
          </a:p>
        </p:txBody>
      </p:sp>
      <p:pic>
        <p:nvPicPr>
          <p:cNvPr id="4100" name="Picture 4" descr="http://www.nasa.gov/centers/johnson/images/content/554084main_ams4.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175" y="2959379"/>
            <a:ext cx="5715000" cy="34956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3330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long, long time ago…</a:t>
            </a:r>
            <a:endParaRPr lang="en-US" dirty="0"/>
          </a:p>
        </p:txBody>
      </p:sp>
      <p:sp>
        <p:nvSpPr>
          <p:cNvPr id="4" name="Content Placeholder 3"/>
          <p:cNvSpPr>
            <a:spLocks noGrp="1"/>
          </p:cNvSpPr>
          <p:nvPr>
            <p:ph sz="half" idx="1"/>
          </p:nvPr>
        </p:nvSpPr>
        <p:spPr>
          <a:xfrm>
            <a:off x="1103312" y="1480185"/>
            <a:ext cx="4396339" cy="4776153"/>
          </a:xfrm>
        </p:spPr>
        <p:txBody>
          <a:bodyPr/>
          <a:lstStyle/>
          <a:p>
            <a:r>
              <a:rPr lang="en-US" dirty="0" smtClean="0"/>
              <a:t>1785: France</a:t>
            </a:r>
          </a:p>
          <a:p>
            <a:r>
              <a:rPr lang="en-US" dirty="0" smtClean="0"/>
              <a:t>Charles Coulomb shows that charged metallic bodies gradually lose charge when placed in air</a:t>
            </a:r>
          </a:p>
          <a:p>
            <a:r>
              <a:rPr lang="en-US" dirty="0" smtClean="0"/>
              <a:t>There will be conflicting opinions on this claim, and its causes, for the next ~100 years</a:t>
            </a:r>
          </a:p>
          <a:p>
            <a:r>
              <a:rPr lang="en-US" dirty="0" smtClean="0"/>
              <a:t>In 1895, J.J. Thompson would speak on “ions” in the atmosphere</a:t>
            </a:r>
            <a:endParaRPr lang="en-US" dirty="0"/>
          </a:p>
        </p:txBody>
      </p:sp>
      <p:grpSp>
        <p:nvGrpSpPr>
          <p:cNvPr id="8" name="Group 7"/>
          <p:cNvGrpSpPr/>
          <p:nvPr/>
        </p:nvGrpSpPr>
        <p:grpSpPr>
          <a:xfrm>
            <a:off x="6495052" y="1480185"/>
            <a:ext cx="3555782" cy="5027057"/>
            <a:chOff x="6789420" y="1514475"/>
            <a:chExt cx="3555782" cy="5027057"/>
          </a:xfrm>
        </p:grpSpPr>
        <p:sp>
          <p:nvSpPr>
            <p:cNvPr id="6" name="TextBox 5"/>
            <p:cNvSpPr txBox="1"/>
            <p:nvPr/>
          </p:nvSpPr>
          <p:spPr>
            <a:xfrm>
              <a:off x="6789420" y="6172200"/>
              <a:ext cx="3555782" cy="369332"/>
            </a:xfrm>
            <a:prstGeom prst="rect">
              <a:avLst/>
            </a:prstGeom>
            <a:noFill/>
          </p:spPr>
          <p:txBody>
            <a:bodyPr wrap="none" rtlCol="0">
              <a:spAutoFit/>
            </a:bodyPr>
            <a:lstStyle/>
            <a:p>
              <a:r>
                <a:rPr lang="en-US" dirty="0" smtClean="0"/>
                <a:t>Charles-Augustin de Coulomb</a:t>
              </a:r>
              <a:endParaRPr lang="en-US" dirty="0"/>
            </a:p>
          </p:txBody>
        </p:sp>
        <p:pic>
          <p:nvPicPr>
            <p:cNvPr id="1030" name="Picture 6" descr="http://upload.wikimedia.org/wikipedia/commons/5/59/Charles_de_coulomb.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89420" y="1514475"/>
              <a:ext cx="3429000" cy="46577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7264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AMS Results</a:t>
            </a:r>
            <a:endParaRPr lang="en-US" dirty="0"/>
          </a:p>
        </p:txBody>
      </p:sp>
      <p:sp>
        <p:nvSpPr>
          <p:cNvPr id="3" name="Content Placeholder 2"/>
          <p:cNvSpPr>
            <a:spLocks noGrp="1"/>
          </p:cNvSpPr>
          <p:nvPr>
            <p:ph sz="half" idx="1"/>
          </p:nvPr>
        </p:nvSpPr>
        <p:spPr>
          <a:xfrm>
            <a:off x="739418" y="1152983"/>
            <a:ext cx="4830958" cy="4195763"/>
          </a:xfrm>
        </p:spPr>
        <p:txBody>
          <a:bodyPr/>
          <a:lstStyle/>
          <a:p>
            <a:r>
              <a:rPr lang="en-US" dirty="0" smtClean="0"/>
              <a:t>Positron fraction is higher than previously assumed</a:t>
            </a:r>
          </a:p>
          <a:p>
            <a:r>
              <a:rPr lang="en-US" dirty="0" smtClean="0"/>
              <a:t>Two popular theories:</a:t>
            </a:r>
          </a:p>
          <a:p>
            <a:r>
              <a:rPr lang="en-US" dirty="0" smtClean="0"/>
              <a:t>1. Positrons generated by pulsars</a:t>
            </a:r>
          </a:p>
          <a:p>
            <a:r>
              <a:rPr lang="en-US" dirty="0" smtClean="0"/>
              <a:t>2. Positrons are generated by dark matter collisions</a:t>
            </a:r>
          </a:p>
          <a:p>
            <a:r>
              <a:rPr lang="en-US" dirty="0" smtClean="0"/>
              <a:t>Further data collection up to 1TeV is needed to test</a:t>
            </a:r>
          </a:p>
        </p:txBody>
      </p:sp>
      <p:pic>
        <p:nvPicPr>
          <p:cNvPr id="5" name="Picture 4"/>
          <p:cNvPicPr>
            <a:picLocks noChangeAspect="1"/>
          </p:cNvPicPr>
          <p:nvPr/>
        </p:nvPicPr>
        <p:blipFill>
          <a:blip r:embed="rId2"/>
          <a:stretch>
            <a:fillRect/>
          </a:stretch>
        </p:blipFill>
        <p:spPr>
          <a:xfrm>
            <a:off x="5570376" y="1240971"/>
            <a:ext cx="6179876" cy="4572159"/>
          </a:xfrm>
          <a:prstGeom prst="rect">
            <a:avLst/>
          </a:prstGeom>
        </p:spPr>
      </p:pic>
      <p:pic>
        <p:nvPicPr>
          <p:cNvPr id="1026" name="Picture 2" descr="Fig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7130" y="3904287"/>
            <a:ext cx="4051342" cy="267388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9692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an app for that!</a:t>
            </a:r>
            <a:endParaRPr lang="en-US" dirty="0"/>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sz="half" idx="1"/>
              </p:nvPr>
            </p:nvSpPr>
            <p:spPr>
              <a:xfrm>
                <a:off x="1121973" y="1515800"/>
                <a:ext cx="4396339" cy="4195763"/>
              </a:xfrm>
            </p:spPr>
            <p:txBody>
              <a:bodyPr/>
              <a:lstStyle/>
              <a:p>
                <a:r>
                  <a:rPr lang="en-US" dirty="0" smtClean="0"/>
                  <a:t>DECO:  The Distributed Electronic Cosmic-ray Observatory</a:t>
                </a:r>
              </a:p>
              <a:p>
                <a:r>
                  <a:rPr lang="en-US" dirty="0" smtClean="0"/>
                  <a:t>Detects </a:t>
                </a:r>
                <a:r>
                  <a:rPr lang="en-US" dirty="0" err="1" smtClean="0"/>
                  <a:t>muons</a:t>
                </a:r>
                <a:r>
                  <a:rPr lang="en-US" dirty="0" smtClean="0"/>
                  <a:t> that interact with the camera’s sensor</a:t>
                </a:r>
              </a:p>
              <a:p>
                <a:r>
                  <a:rPr lang="en-US" dirty="0" err="1" smtClean="0"/>
                  <a:t>Muons</a:t>
                </a:r>
                <a:r>
                  <a:rPr lang="en-US" dirty="0" smtClean="0"/>
                  <a:t> come from the upper atmosphere at 100 </a:t>
                </a:r>
                <a:r>
                  <a:rPr lang="en-US" dirty="0" err="1" smtClean="0"/>
                  <a:t>mouns</a:t>
                </a:r>
                <a:r>
                  <a:rPr lang="en-US" dirty="0" smtClean="0"/>
                  <a:t>/</a:t>
                </a:r>
                <a14:m>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1" smtClean="0">
                            <a:latin typeface="Cambria Math" panose="02040503050406030204" pitchFamily="18" charset="0"/>
                          </a:rPr>
                          <m:t>2</m:t>
                        </m:r>
                      </m:sup>
                    </m:sSup>
                  </m:oMath>
                </a14:m>
                <a:r>
                  <a:rPr lang="en-US" dirty="0" smtClean="0"/>
                  <a:t>/sec</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1121973" y="1515800"/>
                <a:ext cx="4396339" cy="4195763"/>
              </a:xfrm>
              <a:blipFill rotWithShape="0">
                <a:blip r:embed="rId2"/>
                <a:stretch>
                  <a:fillRect l="-277" t="-872"/>
                </a:stretch>
              </a:blipFill>
            </p:spPr>
            <p:txBody>
              <a:bodyPr/>
              <a:lstStyle/>
              <a:p>
                <a:r>
                  <a:rPr lang="en-US">
                    <a:noFill/>
                  </a:rPr>
                  <a:t> </a:t>
                </a:r>
              </a:p>
            </p:txBody>
          </p:sp>
        </mc:Fallback>
      </mc:AlternateContent>
      <p:sp>
        <p:nvSpPr>
          <p:cNvPr id="4" name="Content Placeholder 3"/>
          <p:cNvSpPr>
            <a:spLocks noGrp="1"/>
          </p:cNvSpPr>
          <p:nvPr>
            <p:ph sz="half" idx="2"/>
          </p:nvPr>
        </p:nvSpPr>
        <p:spPr>
          <a:xfrm>
            <a:off x="5722583" y="1515800"/>
            <a:ext cx="4396341" cy="4200245"/>
          </a:xfrm>
        </p:spPr>
        <p:txBody>
          <a:bodyPr/>
          <a:lstStyle/>
          <a:p>
            <a:r>
              <a:rPr lang="en-US" dirty="0"/>
              <a:t>http://wipac.wisc.edu/learn</a:t>
            </a:r>
          </a:p>
        </p:txBody>
      </p:sp>
      <p:pic>
        <p:nvPicPr>
          <p:cNvPr id="5122" name="Picture 2" descr="http://d1jqu7g1y74ds1.cloudfront.net/wp-content/uploads/2014/10/Vandenbroucke_deco_app.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59401" y="2007062"/>
            <a:ext cx="2939161" cy="376212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6" name="Picture 2" descr="http://wipac.wisc.edu/wipac/static/images/deco_event_learn.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90868" y="3729389"/>
            <a:ext cx="3480707" cy="231684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6657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Cosmic Rays</a:t>
            </a:r>
            <a:endParaRPr lang="en-US" dirty="0"/>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sz="half" idx="1"/>
              </p:nvPr>
            </p:nvSpPr>
            <p:spPr>
              <a:xfrm>
                <a:off x="1159296" y="1332788"/>
                <a:ext cx="4690998" cy="5114665"/>
              </a:xfrm>
            </p:spPr>
            <p:txBody>
              <a:bodyPr>
                <a:normAutofit lnSpcReduction="10000"/>
              </a:bodyPr>
              <a:lstStyle/>
              <a:p>
                <a:r>
                  <a:rPr lang="en-US" dirty="0" smtClean="0"/>
                  <a:t>This is still a highly contested issue</a:t>
                </a:r>
              </a:p>
              <a:p>
                <a:r>
                  <a:rPr lang="en-US" dirty="0"/>
                  <a:t>Gamma </a:t>
                </a:r>
                <a:r>
                  <a:rPr lang="en-US" dirty="0" smtClean="0"/>
                  <a:t>rays </a:t>
                </a:r>
                <a:r>
                  <a:rPr lang="en-US" dirty="0"/>
                  <a:t>travel in “straight” lines and might </a:t>
                </a:r>
                <a:r>
                  <a:rPr lang="en-US" dirty="0" smtClean="0"/>
                  <a:t>point close </a:t>
                </a:r>
                <a:r>
                  <a:rPr lang="en-US" dirty="0"/>
                  <a:t>to their source (Particle 2)</a:t>
                </a:r>
              </a:p>
              <a:p>
                <a:r>
                  <a:rPr lang="en-US" dirty="0" smtClean="0"/>
                  <a:t>However, most cosmic rays are charged particles, and are subject to having </a:t>
                </a:r>
                <a:r>
                  <a:rPr lang="en-US" dirty="0" smtClean="0"/>
                  <a:t>trajectories bent by magnetic fields</a:t>
                </a:r>
              </a:p>
              <a:p>
                <a:r>
                  <a:rPr lang="en-US" dirty="0" smtClean="0"/>
                  <a:t>Measuring trajectory may not, in fact, reveal the original source (Particle 1)</a:t>
                </a:r>
              </a:p>
              <a:p>
                <a:r>
                  <a:rPr lang="en-US" dirty="0" smtClean="0"/>
                  <a:t>Higher </a:t>
                </a:r>
                <a:r>
                  <a:rPr lang="en-US" dirty="0" smtClean="0"/>
                  <a:t>energy particles should be deflected less, and would be more reliable for measuring origin</a:t>
                </a:r>
              </a:p>
              <a:p>
                <a:r>
                  <a:rPr lang="en-US" dirty="0" smtClean="0"/>
                  <a:t>But these are very rare:  a cosmic ray with energy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20</m:t>
                        </m:r>
                      </m:sup>
                    </m:sSup>
                  </m:oMath>
                </a14:m>
                <a:r>
                  <a:rPr lang="en-US" dirty="0" smtClean="0"/>
                  <a:t>eV hits a square km on Earth once per century!</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1159296" y="1332788"/>
                <a:ext cx="4690998" cy="5114665"/>
              </a:xfrm>
              <a:blipFill rotWithShape="0">
                <a:blip r:embed="rId3"/>
                <a:stretch>
                  <a:fillRect l="-260" t="-1311" r="-207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6447454" y="1732962"/>
            <a:ext cx="3907485" cy="45233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1221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Pierre Auger Observatory</a:t>
            </a:r>
            <a:endParaRPr lang="en-US" dirty="0"/>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sz="half" idx="1"/>
              </p:nvPr>
            </p:nvSpPr>
            <p:spPr/>
            <p:txBody>
              <a:bodyPr/>
              <a:lstStyle/>
              <a:p>
                <a:r>
                  <a:rPr lang="en-US" dirty="0" smtClean="0"/>
                  <a:t>Detection area of 3,000 </a:t>
                </a:r>
                <a14:m>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km</m:t>
                        </m:r>
                      </m:e>
                      <m:sup>
                        <m:r>
                          <a:rPr lang="en-US" b="0" i="1" smtClean="0">
                            <a:latin typeface="Cambria Math" panose="02040503050406030204" pitchFamily="18" charset="0"/>
                          </a:rPr>
                          <m:t>2</m:t>
                        </m:r>
                      </m:sup>
                    </m:sSup>
                  </m:oMath>
                </a14:m>
                <a:endParaRPr lang="en-US" dirty="0" smtClean="0"/>
              </a:p>
              <a:p>
                <a:r>
                  <a:rPr lang="en-US" dirty="0" smtClean="0"/>
                  <a:t>Located near the Andes mountains in Argentina</a:t>
                </a:r>
              </a:p>
              <a:p>
                <a:r>
                  <a:rPr lang="en-US" dirty="0" smtClean="0"/>
                  <a:t>Elevation ~4600ft</a:t>
                </a: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416" t="-727"/>
                </a:stretch>
              </a:blipFill>
            </p:spPr>
            <p:txBody>
              <a:bodyPr/>
              <a:lstStyle/>
              <a:p>
                <a:r>
                  <a:rPr lang="en-US">
                    <a:noFill/>
                  </a:rPr>
                  <a:t> </a:t>
                </a:r>
              </a:p>
            </p:txBody>
          </p:sp>
        </mc:Fallback>
      </mc:AlternateContent>
      <p:pic>
        <p:nvPicPr>
          <p:cNvPr id="1026" name="Picture 2" descr="File:Layout of Pierre Auger Observatory.sv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58271" y="1364446"/>
            <a:ext cx="5473149" cy="513107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4"/>
          <p:cNvPicPr>
            <a:picLocks noChangeAspect="1"/>
          </p:cNvPicPr>
          <p:nvPr/>
        </p:nvPicPr>
        <p:blipFill>
          <a:blip r:embed="rId4"/>
          <a:stretch>
            <a:fillRect/>
          </a:stretch>
        </p:blipFill>
        <p:spPr>
          <a:xfrm>
            <a:off x="772108" y="3657073"/>
            <a:ext cx="4191000" cy="28384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6424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sz="half" idx="1"/>
              </p:nvPr>
            </p:nvSpPr>
            <p:spPr>
              <a:xfrm>
                <a:off x="1276174" y="4422710"/>
                <a:ext cx="8611477" cy="1833628"/>
              </a:xfrm>
            </p:spPr>
            <p:txBody>
              <a:bodyPr>
                <a:normAutofit lnSpcReduction="10000"/>
              </a:bodyPr>
              <a:lstStyle/>
              <a:p>
                <a:r>
                  <a:rPr lang="en-US" dirty="0" smtClean="0"/>
                  <a:t>Blue dots (very hard to see) represent evenly distributed sources of lower energy cosmic rays (less than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18</m:t>
                        </m:r>
                      </m:sup>
                    </m:sSup>
                  </m:oMath>
                </a14:m>
                <a:r>
                  <a:rPr lang="en-US" dirty="0" smtClean="0"/>
                  <a:t>eV)</a:t>
                </a:r>
              </a:p>
              <a:p>
                <a:r>
                  <a:rPr lang="en-US" dirty="0" smtClean="0"/>
                  <a:t>Red dots represent higher energy sources</a:t>
                </a:r>
              </a:p>
              <a:p>
                <a:r>
                  <a:rPr lang="en-US" dirty="0" smtClean="0"/>
                  <a:t>Black crosses indicated AGN</a:t>
                </a:r>
              </a:p>
              <a:p>
                <a:r>
                  <a:rPr lang="en-US" dirty="0" smtClean="0"/>
                  <a:t>1 </a:t>
                </a:r>
                <a:r>
                  <a:rPr lang="en-US" dirty="0" err="1" smtClean="0"/>
                  <a:t>EeV</a:t>
                </a:r>
                <a:r>
                  <a:rPr lang="en-US" dirty="0" smtClean="0"/>
                  <a:t> =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18</m:t>
                        </m:r>
                      </m:sup>
                    </m:sSup>
                  </m:oMath>
                </a14:m>
                <a:r>
                  <a:rPr lang="en-US" dirty="0" smtClean="0"/>
                  <a:t>eV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1276174" y="4422710"/>
                <a:ext cx="8611477" cy="1833628"/>
              </a:xfrm>
              <a:blipFill rotWithShape="0">
                <a:blip r:embed="rId3"/>
                <a:stretch>
                  <a:fillRect l="-142" t="-3667" r="-425"/>
                </a:stretch>
              </a:blipFill>
            </p:spPr>
            <p:txBody>
              <a:bodyPr/>
              <a:lstStyle/>
              <a:p>
                <a:r>
                  <a:rPr lang="en-US">
                    <a:noFill/>
                  </a:rPr>
                  <a:t> </a:t>
                </a:r>
              </a:p>
            </p:txBody>
          </p:sp>
        </mc:Fallback>
      </mc:AlternateContent>
      <p:pic>
        <p:nvPicPr>
          <p:cNvPr id="2050" name="Picture 2" descr="http://www.sciencemag.org/content/suppl/2007/11/08/318.5852.938.DC1/318_938_Fa.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76174" y="335449"/>
            <a:ext cx="8727864" cy="39566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3985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Supernovae as sources</a:t>
            </a:r>
            <a:endParaRPr lang="en-US" dirty="0"/>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sz="half" idx="1"/>
              </p:nvPr>
            </p:nvSpPr>
            <p:spPr>
              <a:xfrm>
                <a:off x="952133" y="1633007"/>
                <a:ext cx="4396339" cy="4195763"/>
              </a:xfrm>
            </p:spPr>
            <p:txBody>
              <a:bodyPr/>
              <a:lstStyle/>
              <a:p>
                <a:r>
                  <a:rPr lang="en-US" dirty="0" smtClean="0"/>
                  <a:t>Shock front and magnetic field of supernovae can accelerate protons to cosmic ray energies</a:t>
                </a:r>
              </a:p>
              <a:p>
                <a:r>
                  <a:rPr lang="en-US" dirty="0" smtClean="0"/>
                  <a:t>Upper limit for this, as proton will escape at some minimum energy</a:t>
                </a:r>
              </a:p>
              <a:p>
                <a:r>
                  <a:rPr lang="en-US" dirty="0" smtClean="0"/>
                  <a:t>Recently confirmed (Science, 2013) by examining pion-decay gamma rays</a:t>
                </a:r>
              </a:p>
              <a:p>
                <a:r>
                  <a:rPr lang="en-US" dirty="0" smtClean="0"/>
                  <a:t>Fermi Large Area Telescope aboard the Fermi Gamma-ray Space Telescope looked at cosmic rays with energies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oMath>
                </a14:m>
                <a:r>
                  <a:rPr lang="en-US" dirty="0" smtClean="0"/>
                  <a:t>eV</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952133" y="1633007"/>
                <a:ext cx="4396339" cy="4195763"/>
              </a:xfrm>
              <a:blipFill rotWithShape="0">
                <a:blip r:embed="rId2"/>
                <a:stretch>
                  <a:fillRect l="-277" t="-872"/>
                </a:stretch>
              </a:blipFill>
            </p:spPr>
            <p:txBody>
              <a:bodyPr/>
              <a:lstStyle/>
              <a:p>
                <a:r>
                  <a:rPr lang="en-US">
                    <a:noFill/>
                  </a:rPr>
                  <a:t> </a:t>
                </a:r>
              </a:p>
            </p:txBody>
          </p:sp>
        </mc:Fallback>
      </mc:AlternateContent>
      <p:pic>
        <p:nvPicPr>
          <p:cNvPr id="5122" name="Picture 2" descr="http://www.dinosaurfact.net/Extinctpictures/Supernova2.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48472" y="1633007"/>
            <a:ext cx="6497874" cy="43340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2159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Cosmic Rays</a:t>
            </a:r>
            <a:endParaRPr lang="en-US" dirty="0"/>
          </a:p>
        </p:txBody>
      </p:sp>
      <p:sp>
        <p:nvSpPr>
          <p:cNvPr id="3" name="Content Placeholder 2"/>
          <p:cNvSpPr>
            <a:spLocks noGrp="1"/>
          </p:cNvSpPr>
          <p:nvPr>
            <p:ph sz="half" idx="1"/>
          </p:nvPr>
        </p:nvSpPr>
        <p:spPr>
          <a:xfrm>
            <a:off x="952133" y="1152983"/>
            <a:ext cx="5010128" cy="5229156"/>
          </a:xfrm>
        </p:spPr>
        <p:txBody>
          <a:bodyPr>
            <a:normAutofit fontScale="92500" lnSpcReduction="10000"/>
          </a:bodyPr>
          <a:lstStyle/>
          <a:p>
            <a:r>
              <a:rPr lang="en-US" dirty="0" smtClean="0"/>
              <a:t>First significant finding came in 1912 from Hess’ balloon flight</a:t>
            </a:r>
          </a:p>
          <a:p>
            <a:r>
              <a:rPr lang="en-US" dirty="0" smtClean="0"/>
              <a:t>Cosmic rays are a variety of very high energy particles; the highest known to exist</a:t>
            </a:r>
          </a:p>
          <a:p>
            <a:r>
              <a:rPr lang="en-US" dirty="0" smtClean="0"/>
              <a:t>Air showers form when primary cosmic rays interact with the upper atmosphere</a:t>
            </a:r>
          </a:p>
          <a:p>
            <a:r>
              <a:rPr lang="en-US" dirty="0" smtClean="0"/>
              <a:t>Detecting these primary particles can be done in space, as in the case of the AMS</a:t>
            </a:r>
          </a:p>
          <a:p>
            <a:r>
              <a:rPr lang="en-US" dirty="0" smtClean="0"/>
              <a:t>Charged particles are difficult to determine the source unless at the very highest energy levels</a:t>
            </a:r>
          </a:p>
          <a:p>
            <a:r>
              <a:rPr lang="en-US" dirty="0" smtClean="0"/>
              <a:t>All cosmic rays probably originate within ~160,000 light years</a:t>
            </a:r>
          </a:p>
          <a:p>
            <a:r>
              <a:rPr lang="en-US" dirty="0" smtClean="0"/>
              <a:t>Sources are supernovae for low energy cosmic rays, and AGN for high energy cosmic rays</a:t>
            </a:r>
          </a:p>
        </p:txBody>
      </p:sp>
      <p:pic>
        <p:nvPicPr>
          <p:cNvPr id="6146" name="Picture 2" descr="http://cosmicraysschool.ufabc.edu.br/img/e2.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68342" y="881926"/>
            <a:ext cx="3688514" cy="557177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7298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1"/>
          </p:nvPr>
        </p:nvSpPr>
        <p:spPr>
          <a:xfrm>
            <a:off x="1103312" y="1184988"/>
            <a:ext cx="10056100" cy="5337109"/>
          </a:xfrm>
        </p:spPr>
        <p:txBody>
          <a:bodyPr>
            <a:normAutofit fontScale="92500" lnSpcReduction="10000"/>
          </a:bodyPr>
          <a:lstStyle/>
          <a:p>
            <a:r>
              <a:rPr lang="en-US" dirty="0"/>
              <a:t>Abraham, J., et al. "Correlation of the Highest-Energy Cosmic Rays with Nearby Extragalactic Objects." </a:t>
            </a:r>
            <a:r>
              <a:rPr lang="en-US" i="1" dirty="0"/>
              <a:t>Science</a:t>
            </a:r>
            <a:r>
              <a:rPr lang="en-US" dirty="0"/>
              <a:t> 318.5852 (2007): 938-43</a:t>
            </a:r>
            <a:r>
              <a:rPr lang="en-US" dirty="0" smtClean="0"/>
              <a:t>.</a:t>
            </a:r>
            <a:endParaRPr lang="en-US" dirty="0"/>
          </a:p>
          <a:p>
            <a:r>
              <a:rPr lang="en-US" dirty="0"/>
              <a:t>Ackermann, M. et al. "Detection of the Characteristic Pion-Decay Signature in Supernova Remnants." </a:t>
            </a:r>
            <a:r>
              <a:rPr lang="en-US" i="1" dirty="0"/>
              <a:t>Science</a:t>
            </a:r>
            <a:r>
              <a:rPr lang="en-US" dirty="0"/>
              <a:t> 339.6121 (2013): 807-11</a:t>
            </a:r>
            <a:r>
              <a:rPr lang="en-US" dirty="0" smtClean="0"/>
              <a:t>.</a:t>
            </a:r>
            <a:endParaRPr lang="en-US" dirty="0"/>
          </a:p>
          <a:p>
            <a:r>
              <a:rPr lang="en-US" dirty="0" err="1"/>
              <a:t>Amenomori</a:t>
            </a:r>
            <a:r>
              <a:rPr lang="en-US" dirty="0"/>
              <a:t>, M., et al. "Tibet Air Shower Array: Results and Future Plan." </a:t>
            </a:r>
            <a:r>
              <a:rPr lang="en-US" i="1" dirty="0"/>
              <a:t>Journal of Physics: Conference Series</a:t>
            </a:r>
            <a:r>
              <a:rPr lang="en-US" dirty="0"/>
              <a:t> 120.6 (2008): 062024</a:t>
            </a:r>
            <a:r>
              <a:rPr lang="en-US" dirty="0" smtClean="0"/>
              <a:t>.</a:t>
            </a:r>
            <a:endParaRPr lang="en-US" dirty="0"/>
          </a:p>
          <a:p>
            <a:r>
              <a:rPr lang="en-US" dirty="0" err="1"/>
              <a:t>Bauleo</a:t>
            </a:r>
            <a:r>
              <a:rPr lang="en-US" dirty="0"/>
              <a:t>, Pablo M., and Julio Rodríguez Martino. "The Dawn of the Particle Astronomy Era in Ultra-high-energy Cosmic Rays." </a:t>
            </a:r>
            <a:r>
              <a:rPr lang="en-US" i="1" dirty="0"/>
              <a:t>Nature</a:t>
            </a:r>
            <a:r>
              <a:rPr lang="en-US" dirty="0"/>
              <a:t> 458.7240 (2009): 847-51</a:t>
            </a:r>
            <a:r>
              <a:rPr lang="en-US" dirty="0" smtClean="0"/>
              <a:t>.</a:t>
            </a:r>
            <a:endParaRPr lang="en-US" dirty="0"/>
          </a:p>
          <a:p>
            <a:r>
              <a:rPr lang="en-US" dirty="0">
                <a:solidFill>
                  <a:schemeClr val="tx2">
                    <a:lumMod val="75000"/>
                  </a:schemeClr>
                </a:solidFill>
              </a:rPr>
              <a:t>Carroll, Bradley W., and Dale A. </a:t>
            </a:r>
            <a:r>
              <a:rPr lang="en-US" dirty="0" err="1">
                <a:solidFill>
                  <a:schemeClr val="tx2">
                    <a:lumMod val="75000"/>
                  </a:schemeClr>
                </a:solidFill>
              </a:rPr>
              <a:t>Ostlie</a:t>
            </a:r>
            <a:r>
              <a:rPr lang="en-US" dirty="0">
                <a:solidFill>
                  <a:schemeClr val="tx2">
                    <a:lumMod val="75000"/>
                  </a:schemeClr>
                </a:solidFill>
              </a:rPr>
              <a:t>. </a:t>
            </a:r>
            <a:r>
              <a:rPr lang="en-US" i="1" dirty="0">
                <a:solidFill>
                  <a:schemeClr val="tx2">
                    <a:lumMod val="75000"/>
                  </a:schemeClr>
                </a:solidFill>
              </a:rPr>
              <a:t>An Introduction to Modern Astrophysics</a:t>
            </a:r>
            <a:r>
              <a:rPr lang="en-US" dirty="0">
                <a:solidFill>
                  <a:schemeClr val="tx2">
                    <a:lumMod val="75000"/>
                  </a:schemeClr>
                </a:solidFill>
              </a:rPr>
              <a:t>. 2nd ed. San Francisco: Pearson Addison-Wesley, 2007. Print.</a:t>
            </a:r>
          </a:p>
          <a:p>
            <a:r>
              <a:rPr lang="en-US" dirty="0">
                <a:solidFill>
                  <a:schemeClr val="accent3">
                    <a:lumMod val="75000"/>
                  </a:schemeClr>
                </a:solidFill>
              </a:rPr>
              <a:t>Cronin, James W., Thomas K. </a:t>
            </a:r>
            <a:r>
              <a:rPr lang="en-US" dirty="0" err="1">
                <a:solidFill>
                  <a:schemeClr val="accent3">
                    <a:lumMod val="75000"/>
                  </a:schemeClr>
                </a:solidFill>
              </a:rPr>
              <a:t>Gaisser</a:t>
            </a:r>
            <a:r>
              <a:rPr lang="en-US" dirty="0">
                <a:solidFill>
                  <a:schemeClr val="accent3">
                    <a:lumMod val="75000"/>
                  </a:schemeClr>
                </a:solidFill>
              </a:rPr>
              <a:t>, and Simon P. </a:t>
            </a:r>
            <a:r>
              <a:rPr lang="en-US" dirty="0" err="1">
                <a:solidFill>
                  <a:schemeClr val="accent3">
                    <a:lumMod val="75000"/>
                  </a:schemeClr>
                </a:solidFill>
              </a:rPr>
              <a:t>Swordy</a:t>
            </a:r>
            <a:r>
              <a:rPr lang="en-US" dirty="0">
                <a:solidFill>
                  <a:schemeClr val="accent3">
                    <a:lumMod val="75000"/>
                  </a:schemeClr>
                </a:solidFill>
              </a:rPr>
              <a:t>. "Cosmic Rays at the Energy Frontier." </a:t>
            </a:r>
            <a:r>
              <a:rPr lang="en-US" i="1" dirty="0">
                <a:solidFill>
                  <a:schemeClr val="accent3">
                    <a:lumMod val="75000"/>
                  </a:schemeClr>
                </a:solidFill>
              </a:rPr>
              <a:t>Scientific American</a:t>
            </a:r>
            <a:r>
              <a:rPr lang="en-US" dirty="0">
                <a:solidFill>
                  <a:schemeClr val="accent3">
                    <a:lumMod val="75000"/>
                  </a:schemeClr>
                </a:solidFill>
              </a:rPr>
              <a:t> 276.1 (1997): 44-49</a:t>
            </a:r>
            <a:r>
              <a:rPr lang="en-US" dirty="0" smtClean="0">
                <a:solidFill>
                  <a:schemeClr val="accent3">
                    <a:lumMod val="75000"/>
                  </a:schemeClr>
                </a:solidFill>
              </a:rPr>
              <a:t>. </a:t>
            </a:r>
          </a:p>
          <a:p>
            <a:r>
              <a:rPr lang="en-US" dirty="0" smtClean="0">
                <a:solidFill>
                  <a:schemeClr val="tx2">
                    <a:lumMod val="75000"/>
                  </a:schemeClr>
                </a:solidFill>
              </a:rPr>
              <a:t>Griffiths, David J. </a:t>
            </a:r>
            <a:r>
              <a:rPr lang="en-US" i="1" dirty="0" smtClean="0">
                <a:solidFill>
                  <a:schemeClr val="tx2">
                    <a:lumMod val="75000"/>
                  </a:schemeClr>
                </a:solidFill>
              </a:rPr>
              <a:t>Introduction to Elementary Particles</a:t>
            </a:r>
            <a:r>
              <a:rPr lang="en-US" dirty="0" smtClean="0">
                <a:solidFill>
                  <a:schemeClr val="tx2">
                    <a:lumMod val="75000"/>
                  </a:schemeClr>
                </a:solidFill>
              </a:rPr>
              <a:t>. 2nd ed. </a:t>
            </a:r>
            <a:r>
              <a:rPr lang="en-US" dirty="0" err="1" smtClean="0">
                <a:solidFill>
                  <a:schemeClr val="tx2">
                    <a:lumMod val="75000"/>
                  </a:schemeClr>
                </a:solidFill>
              </a:rPr>
              <a:t>Weinheim</a:t>
            </a:r>
            <a:r>
              <a:rPr lang="en-US" dirty="0" smtClean="0">
                <a:solidFill>
                  <a:schemeClr val="tx2">
                    <a:lumMod val="75000"/>
                  </a:schemeClr>
                </a:solidFill>
              </a:rPr>
              <a:t>: Wiley-VCH, 2008. Print.</a:t>
            </a:r>
          </a:p>
          <a:p>
            <a:r>
              <a:rPr lang="en-US" dirty="0" err="1" smtClean="0"/>
              <a:t>Matthiae</a:t>
            </a:r>
            <a:r>
              <a:rPr lang="en-US" dirty="0"/>
              <a:t>, Giorgio. "The Cosmic Ray Energy Spectrum as Measured Using the Pierre Auger Observatory." </a:t>
            </a:r>
            <a:r>
              <a:rPr lang="en-US" i="1" dirty="0"/>
              <a:t>New Journal of Physics</a:t>
            </a:r>
            <a:r>
              <a:rPr lang="en-US" dirty="0"/>
              <a:t> 12.7 (2010): 075009</a:t>
            </a:r>
            <a:r>
              <a:rPr lang="en-US" dirty="0" smtClean="0"/>
              <a:t>.</a:t>
            </a:r>
          </a:p>
          <a:p>
            <a:r>
              <a:rPr lang="en-US" dirty="0"/>
              <a:t>Xu, </a:t>
            </a:r>
            <a:r>
              <a:rPr lang="en-US" dirty="0" err="1"/>
              <a:t>Qiaozhen</a:t>
            </a:r>
            <a:r>
              <a:rPr lang="en-US" dirty="0"/>
              <a:t>. "The Early History of Cosmic Ray Research." </a:t>
            </a:r>
            <a:r>
              <a:rPr lang="en-US" i="1" dirty="0"/>
              <a:t>American Journal of Physics</a:t>
            </a:r>
            <a:r>
              <a:rPr lang="en-US" dirty="0"/>
              <a:t> 55.1 (1987): 23.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8810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561578" cy="1400530"/>
          </a:xfrm>
        </p:spPr>
        <p:txBody>
          <a:bodyPr/>
          <a:lstStyle/>
          <a:p>
            <a:r>
              <a:rPr lang="en-US" dirty="0" smtClean="0"/>
              <a:t>Sun Spots and the Maunder Minimum</a:t>
            </a:r>
            <a:endParaRPr lang="en-US" dirty="0"/>
          </a:p>
        </p:txBody>
      </p:sp>
      <p:sp>
        <p:nvSpPr>
          <p:cNvPr id="3" name="Content Placeholder 2"/>
          <p:cNvSpPr>
            <a:spLocks noGrp="1"/>
          </p:cNvSpPr>
          <p:nvPr>
            <p:ph sz="half" idx="1"/>
          </p:nvPr>
        </p:nvSpPr>
        <p:spPr>
          <a:xfrm>
            <a:off x="646112" y="1853248"/>
            <a:ext cx="4396339" cy="4195763"/>
          </a:xfrm>
        </p:spPr>
        <p:txBody>
          <a:bodyPr/>
          <a:lstStyle/>
          <a:p>
            <a:r>
              <a:rPr lang="en-US" dirty="0" smtClean="0"/>
              <a:t>Cosmic rays that are charged particles interact with the Sun’s magnetic field</a:t>
            </a:r>
          </a:p>
          <a:p>
            <a:r>
              <a:rPr lang="en-US" dirty="0" smtClean="0"/>
              <a:t>Sun spots can have large affect on the overall magnetic field</a:t>
            </a:r>
          </a:p>
          <a:p>
            <a:r>
              <a:rPr lang="en-US" dirty="0" smtClean="0"/>
              <a:t>There is an </a:t>
            </a:r>
            <a:r>
              <a:rPr lang="en-US" dirty="0" err="1" smtClean="0"/>
              <a:t>anticorrelation</a:t>
            </a:r>
            <a:r>
              <a:rPr lang="en-US" dirty="0" smtClean="0"/>
              <a:t> between sun spot activity and cosmic ray interaction frequency in Earth’s atmosphere</a:t>
            </a:r>
          </a:p>
          <a:p>
            <a:endParaRPr lang="en-US" dirty="0" smtClean="0"/>
          </a:p>
        </p:txBody>
      </p:sp>
      <p:pic>
        <p:nvPicPr>
          <p:cNvPr id="4102" name="Picture 6" descr="http://1.bp.blogspot.com/-ewQZ_7VlF3g/TjeYJn8tsMI/AAAAAAAAAxM/2LXWM7-iqVw/s1600/1st%2BAug%2BMagnetic%2Bfield.jpg"/>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42976" y="1278441"/>
            <a:ext cx="5099196" cy="509919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8488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 name="Content Placeholder 2"/>
              <p:cNvSpPr>
                <a:spLocks noGrp="1"/>
              </p:cNvSpPr>
              <p:nvPr>
                <p:ph sz="half" idx="1"/>
              </p:nvPr>
            </p:nvSpPr>
            <p:spPr/>
            <p:txBody>
              <a:bodyPr/>
              <a:lstStyle/>
              <a:p>
                <a:r>
                  <a:rPr lang="en-US" dirty="0" smtClean="0"/>
                  <a:t>Carbon-14 is created from cosmic ray interaction with Nitrogen</a:t>
                </a:r>
              </a:p>
              <a:p>
                <a:r>
                  <a:rPr lang="en-US" dirty="0" smtClean="0"/>
                  <a:t>Can be absorbed by plant life as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CO</m:t>
                        </m:r>
                      </m:e>
                      <m:sub>
                        <m:r>
                          <a:rPr lang="en-US" b="0" i="1" smtClean="0">
                            <a:latin typeface="Cambria Math" panose="02040503050406030204" pitchFamily="18" charset="0"/>
                          </a:rPr>
                          <m:t>2</m:t>
                        </m:r>
                      </m:sub>
                    </m:sSub>
                  </m:oMath>
                </a14:m>
                <a:endParaRPr lang="en-US" dirty="0" smtClean="0"/>
              </a:p>
              <a:p>
                <a:r>
                  <a:rPr lang="en-US" dirty="0" smtClean="0"/>
                  <a:t>Carbon dating trees shows a correlation between solar activity and Carbon-14</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3"/>
                <a:stretch>
                  <a:fillRect l="-416" t="-727" r="-416"/>
                </a:stretch>
              </a:blipFill>
            </p:spPr>
            <p:txBody>
              <a:bodyPr/>
              <a:lstStyle/>
              <a:p>
                <a:r>
                  <a:rPr lang="en-US">
                    <a:noFill/>
                  </a:rPr>
                  <a:t> </a:t>
                </a:r>
              </a:p>
            </p:txBody>
          </p:sp>
        </mc:Fallback>
      </mc:AlternateContent>
      <p:pic>
        <p:nvPicPr>
          <p:cNvPr id="5" name="Picture 2" descr="http://www.skepticalscience.com/images/TSI_Maunder_Minimum.gif"/>
          <p:cNvPicPr>
            <a:picLocks noGrp="1" noChangeAspect="1" noChangeArrowheads="1"/>
          </p:cNvPicPr>
          <p:nvPr>
            <p:ph sz="half" idx="2"/>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03965" y="2060575"/>
            <a:ext cx="5423380" cy="348180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Title 1"/>
          <p:cNvSpPr>
            <a:spLocks noGrp="1"/>
          </p:cNvSpPr>
          <p:nvPr>
            <p:ph type="title"/>
          </p:nvPr>
        </p:nvSpPr>
        <p:spPr/>
        <p:txBody>
          <a:bodyPr/>
          <a:lstStyle/>
          <a:p>
            <a:r>
              <a:rPr lang="en-US" dirty="0" smtClean="0"/>
              <a:t>Sun Spots and the Maunder Minimum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0457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11871"/>
            <a:ext cx="9404723" cy="1400530"/>
          </a:xfrm>
        </p:spPr>
        <p:txBody>
          <a:bodyPr/>
          <a:lstStyle/>
          <a:p>
            <a:r>
              <a:rPr lang="en-US" dirty="0" smtClean="0"/>
              <a:t>Why is the atmosphere ionized?</a:t>
            </a:r>
            <a:endParaRPr lang="en-US" dirty="0"/>
          </a:p>
        </p:txBody>
      </p:sp>
      <p:sp>
        <p:nvSpPr>
          <p:cNvPr id="5" name="Content Placeholder 3"/>
          <p:cNvSpPr>
            <a:spLocks noGrp="1"/>
          </p:cNvSpPr>
          <p:nvPr>
            <p:ph sz="half" idx="1"/>
          </p:nvPr>
        </p:nvSpPr>
        <p:spPr>
          <a:xfrm>
            <a:off x="1055461" y="1538060"/>
            <a:ext cx="4396339" cy="4195763"/>
          </a:xfrm>
        </p:spPr>
        <p:txBody>
          <a:bodyPr>
            <a:normAutofit fontScale="92500" lnSpcReduction="10000"/>
          </a:bodyPr>
          <a:lstStyle/>
          <a:p>
            <a:r>
              <a:rPr lang="en-US" dirty="0"/>
              <a:t>Radium in the Earth</a:t>
            </a:r>
          </a:p>
          <a:p>
            <a:r>
              <a:rPr lang="en-US" dirty="0"/>
              <a:t>Tests conducted overseas by Arthur S. Eve, 1907</a:t>
            </a:r>
          </a:p>
          <a:p>
            <a:r>
              <a:rPr lang="en-US" dirty="0" smtClean="0"/>
              <a:t>1901: Charles Thomson Rees Wilson conducted experiments in deep tunnels and caves</a:t>
            </a:r>
          </a:p>
          <a:p>
            <a:r>
              <a:rPr lang="en-US" dirty="0" smtClean="0"/>
              <a:t>Found no decrease in ionization no matter how much rock was overhead</a:t>
            </a:r>
          </a:p>
          <a:p>
            <a:r>
              <a:rPr lang="en-US" dirty="0" smtClean="0"/>
              <a:t>“It is unlikely, therefore, that the ionization is due to radiation which has traversed our atmosphere; it seems to be a property of the air itself.”</a:t>
            </a:r>
            <a:endParaRPr lang="en-US" dirty="0"/>
          </a:p>
        </p:txBody>
      </p:sp>
      <p:pic>
        <p:nvPicPr>
          <p:cNvPr id="3074" name="Picture 2" descr="http://upload.wikimedia.org/wikipedia/commons/2/20/CTR_Wilson.jpg"/>
          <p:cNvPicPr>
            <a:picLocks noGrp="1" noChangeAspect="1" noChangeArrowheads="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13155" y="1678622"/>
            <a:ext cx="2970068" cy="4200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8" name="Picture 6" descr="http://upload.wikimedia.org/wikipedia/commons/thumb/6/69/PositronDiscovery.jpg/800px-PositronDiscovery.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05933" y="2417444"/>
            <a:ext cx="2760842" cy="27228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152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1909 – Theodor </a:t>
            </a:r>
            <a:r>
              <a:rPr lang="en-US" dirty="0" err="1" smtClean="0"/>
              <a:t>Wulf</a:t>
            </a:r>
            <a:endParaRPr lang="en-US" dirty="0"/>
          </a:p>
        </p:txBody>
      </p:sp>
      <p:sp>
        <p:nvSpPr>
          <p:cNvPr id="7" name="Content Placeholder 6"/>
          <p:cNvSpPr>
            <a:spLocks noGrp="1"/>
          </p:cNvSpPr>
          <p:nvPr>
            <p:ph sz="half" idx="1"/>
          </p:nvPr>
        </p:nvSpPr>
        <p:spPr>
          <a:xfrm>
            <a:off x="1140635" y="1450911"/>
            <a:ext cx="4396339" cy="4198938"/>
          </a:xfrm>
        </p:spPr>
        <p:txBody>
          <a:bodyPr/>
          <a:lstStyle/>
          <a:p>
            <a:r>
              <a:rPr lang="en-US" dirty="0" smtClean="0"/>
              <a:t>Ionization at different heights</a:t>
            </a:r>
          </a:p>
          <a:p>
            <a:r>
              <a:rPr lang="en-US" dirty="0" smtClean="0"/>
              <a:t>Theorized that if Earth were the source of radiation, it should quickly diminish with increasing height</a:t>
            </a:r>
          </a:p>
          <a:p>
            <a:r>
              <a:rPr lang="en-US" dirty="0" smtClean="0"/>
              <a:t>Took measurements from the base and top of the Eifel Tower (~300m)</a:t>
            </a:r>
          </a:p>
          <a:p>
            <a:r>
              <a:rPr lang="en-US" dirty="0" smtClean="0"/>
              <a:t>Recorded 6 ions per cc per second at ground level, and 3.5 ions per cc per second on top</a:t>
            </a:r>
          </a:p>
          <a:p>
            <a:r>
              <a:rPr lang="en-US" dirty="0" smtClean="0"/>
              <a:t>Expected to find only a few percent of the ionization at the top</a:t>
            </a:r>
          </a:p>
        </p:txBody>
      </p:sp>
      <p:pic>
        <p:nvPicPr>
          <p:cNvPr id="5124" name="Picture 4" descr="http://highresolutionwallpaper.org/images/13038-eiffel-tower-paris-france.jpg"/>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43454" y="1260961"/>
            <a:ext cx="3644540" cy="52925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4900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Gold-leaf Electroscope</a:t>
            </a:r>
            <a:endParaRPr lang="en-US" dirty="0"/>
          </a:p>
        </p:txBody>
      </p:sp>
      <p:sp>
        <p:nvSpPr>
          <p:cNvPr id="3" name="Content Placeholder 2"/>
          <p:cNvSpPr>
            <a:spLocks noGrp="1"/>
          </p:cNvSpPr>
          <p:nvPr>
            <p:ph sz="half" idx="1"/>
          </p:nvPr>
        </p:nvSpPr>
        <p:spPr>
          <a:xfrm>
            <a:off x="1170391" y="1519399"/>
            <a:ext cx="4396339" cy="4195763"/>
          </a:xfrm>
        </p:spPr>
        <p:txBody>
          <a:bodyPr/>
          <a:lstStyle/>
          <a:p>
            <a:r>
              <a:rPr lang="en-US" dirty="0" smtClean="0"/>
              <a:t>Charge is applied to metallic wires</a:t>
            </a:r>
          </a:p>
          <a:p>
            <a:r>
              <a:rPr lang="en-US" dirty="0" smtClean="0"/>
              <a:t>The static charge causes repulsion between the wires and they spread to form a “v” shape</a:t>
            </a:r>
          </a:p>
          <a:p>
            <a:r>
              <a:rPr lang="en-US" dirty="0" smtClean="0"/>
              <a:t>Separation between the wires is measured and total charge on wires can be determined</a:t>
            </a:r>
            <a:endParaRPr lang="en-US" dirty="0"/>
          </a:p>
        </p:txBody>
      </p:sp>
      <p:pic>
        <p:nvPicPr>
          <p:cNvPr id="3074" name="Picture 2" descr="File:Opfindelsernes bog3 fig284.png"/>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24148" y="1519399"/>
            <a:ext cx="4226686" cy="422668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4046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7, 1912 – Victor F. Hess</a:t>
            </a:r>
            <a:endParaRPr lang="en-US" dirty="0"/>
          </a:p>
        </p:txBody>
      </p:sp>
      <p:sp>
        <p:nvSpPr>
          <p:cNvPr id="4" name="Content Placeholder 3"/>
          <p:cNvSpPr>
            <a:spLocks noGrp="1"/>
          </p:cNvSpPr>
          <p:nvPr>
            <p:ph sz="half" idx="1"/>
          </p:nvPr>
        </p:nvSpPr>
        <p:spPr>
          <a:xfrm>
            <a:off x="1194752" y="1569085"/>
            <a:ext cx="4396339" cy="4195763"/>
          </a:xfrm>
        </p:spPr>
        <p:txBody>
          <a:bodyPr/>
          <a:lstStyle/>
          <a:p>
            <a:r>
              <a:rPr lang="en-US" dirty="0" smtClean="0"/>
              <a:t>Most decisive results starting coming in by the 7</a:t>
            </a:r>
            <a:r>
              <a:rPr lang="en-US" baseline="30000" dirty="0" smtClean="0"/>
              <a:t>th</a:t>
            </a:r>
            <a:r>
              <a:rPr lang="en-US" dirty="0" smtClean="0"/>
              <a:t> flight</a:t>
            </a:r>
          </a:p>
          <a:p>
            <a:r>
              <a:rPr lang="en-US" dirty="0" smtClean="0"/>
              <a:t>Took off near </a:t>
            </a:r>
            <a:r>
              <a:rPr lang="en-US" dirty="0" err="1" smtClean="0"/>
              <a:t>Aussig</a:t>
            </a:r>
            <a:r>
              <a:rPr lang="en-US" dirty="0" smtClean="0"/>
              <a:t>, Austria and flight lasted 6 hours</a:t>
            </a:r>
          </a:p>
          <a:p>
            <a:r>
              <a:rPr lang="en-US" dirty="0" smtClean="0"/>
              <a:t>Balloon elevation ~ 16,400ft (5 km)</a:t>
            </a:r>
          </a:p>
          <a:p>
            <a:r>
              <a:rPr lang="en-US" dirty="0" smtClean="0"/>
              <a:t>Conclusively correlated increasing radiation with increasing altitude</a:t>
            </a:r>
            <a:endParaRPr lang="en-US" dirty="0"/>
          </a:p>
        </p:txBody>
      </p:sp>
      <p:pic>
        <p:nvPicPr>
          <p:cNvPr id="1026" name="Picture 2" descr="http://graphics8.nytimes.com/images/2012/08/07/science/07HESS_SPAN/07HESS-articleLarge.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20345" y="1853248"/>
            <a:ext cx="5715000" cy="3810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873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7541" y="457200"/>
            <a:ext cx="11387022" cy="59384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6256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by Werner </a:t>
            </a:r>
            <a:r>
              <a:rPr lang="en-US" dirty="0" err="1" smtClean="0"/>
              <a:t>Kolhorster</a:t>
            </a:r>
            <a:endParaRPr lang="en-US" dirty="0"/>
          </a:p>
        </p:txBody>
      </p:sp>
      <p:pic>
        <p:nvPicPr>
          <p:cNvPr id="2050" name="Picture 2" descr="https://upload.wikimedia.org/wikipedia/ru/7/77/Kolhoerster_werner.jpg"/>
          <p:cNvPicPr>
            <a:picLocks noGrp="1" noChangeAspect="1" noChangeArrowheads="1"/>
          </p:cNvPicPr>
          <p:nvPr>
            <p:ph sz="half" idx="2"/>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562370" y="2142833"/>
            <a:ext cx="2294002" cy="294063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4"/>
          <p:cNvPicPr>
            <a:picLocks noChangeAspect="1"/>
          </p:cNvPicPr>
          <p:nvPr/>
        </p:nvPicPr>
        <p:blipFill>
          <a:blip r:embed="rId4"/>
          <a:stretch>
            <a:fillRect/>
          </a:stretch>
        </p:blipFill>
        <p:spPr>
          <a:xfrm>
            <a:off x="354077" y="2060575"/>
            <a:ext cx="9039225" cy="31051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1522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952133" y="1281326"/>
            <a:ext cx="4396339" cy="5640518"/>
          </a:xfrm>
        </p:spPr>
        <p:txBody>
          <a:bodyPr/>
          <a:lstStyle/>
          <a:p>
            <a:r>
              <a:rPr lang="en-US" dirty="0" smtClean="0"/>
              <a:t>Extraterrestrial origin of cosmic rays was difficult for some to believe</a:t>
            </a:r>
          </a:p>
          <a:p>
            <a:r>
              <a:rPr lang="en-US" dirty="0" smtClean="0"/>
              <a:t>Robert Millikan would work for years in an attempt to disprove Hess’ claims</a:t>
            </a:r>
          </a:p>
          <a:p>
            <a:r>
              <a:rPr lang="en-US" dirty="0" smtClean="0"/>
              <a:t>Conducted experiments in San Antonio, Pasadena, at Mt. Whitney, and Pikes Peak</a:t>
            </a:r>
          </a:p>
          <a:p>
            <a:r>
              <a:rPr lang="en-US" dirty="0" smtClean="0"/>
              <a:t>“The results then… constitute definite proof that there exists no radiation of cosmic origin having such characteristics as we had assumed.”</a:t>
            </a:r>
            <a:endParaRPr lang="en-US" dirty="0"/>
          </a:p>
        </p:txBody>
      </p:sp>
      <p:pic>
        <p:nvPicPr>
          <p:cNvPr id="1026" name="Picture 2" descr="http://upload.wikimedia.org/wikipedia/commons/thumb/2/2f/Millikan.jpg/200px-Millikan.jpg"/>
          <p:cNvPicPr>
            <a:picLocks noGrp="1" noChangeAspect="1" noChangeArrowheads="1"/>
          </p:cNvPicPr>
          <p:nvPr>
            <p:ph sz="half" idx="2"/>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50339" y="1281326"/>
            <a:ext cx="3045588" cy="430950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itle 1"/>
          <p:cNvSpPr>
            <a:spLocks noGrp="1"/>
          </p:cNvSpPr>
          <p:nvPr>
            <p:ph type="title"/>
          </p:nvPr>
        </p:nvSpPr>
        <p:spPr>
          <a:xfrm>
            <a:off x="646111" y="452718"/>
            <a:ext cx="9404723" cy="1400530"/>
          </a:xfrm>
        </p:spPr>
        <p:txBody>
          <a:bodyPr/>
          <a:lstStyle/>
          <a:p>
            <a:r>
              <a:rPr lang="en-US" dirty="0" smtClean="0"/>
              <a:t>The Millikan Debacle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5276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1087</TotalTime>
  <Words>1874</Words>
  <Application>Microsoft Macintosh PowerPoint</Application>
  <PresentationFormat>Custom</PresentationFormat>
  <Paragraphs>162</Paragraphs>
  <Slides>29</Slides>
  <Notes>13</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Ion</vt:lpstr>
      <vt:lpstr>Cosmic Rays</vt:lpstr>
      <vt:lpstr>A long, long time ago…</vt:lpstr>
      <vt:lpstr>Why is the atmosphere ionized?</vt:lpstr>
      <vt:lpstr>1909 – Theodor Wulf</vt:lpstr>
      <vt:lpstr>The Gold-leaf Electroscope</vt:lpstr>
      <vt:lpstr>August 7, 1912 – Victor F. Hess</vt:lpstr>
      <vt:lpstr>Slide 7</vt:lpstr>
      <vt:lpstr>Confirmation by Werner Kolhorster</vt:lpstr>
      <vt:lpstr>The Millikan Debacle</vt:lpstr>
      <vt:lpstr>1925 – Lake Muir and Arrowhead Lake</vt:lpstr>
      <vt:lpstr>“Cosmic Rays”</vt:lpstr>
      <vt:lpstr>What are cosmic rays?</vt:lpstr>
      <vt:lpstr>Primary and Secondary Cosmic Rays</vt:lpstr>
      <vt:lpstr>Slide 14</vt:lpstr>
      <vt:lpstr>Slide 15</vt:lpstr>
      <vt:lpstr>How do we detect cosmic rays?</vt:lpstr>
      <vt:lpstr>Slide 17</vt:lpstr>
      <vt:lpstr>Tibet Air Shower Experiment</vt:lpstr>
      <vt:lpstr>Alpha Magnetic Spectrometer</vt:lpstr>
      <vt:lpstr>Recent AMS Results</vt:lpstr>
      <vt:lpstr>There’s an app for that!</vt:lpstr>
      <vt:lpstr>Sources of Cosmic Rays</vt:lpstr>
      <vt:lpstr>Pierre Auger Observatory</vt:lpstr>
      <vt:lpstr>Slide 24</vt:lpstr>
      <vt:lpstr>Supernovae as sources</vt:lpstr>
      <vt:lpstr>Cosmic Rays</vt:lpstr>
      <vt:lpstr>Resources</vt:lpstr>
      <vt:lpstr>Sun Spots and the Maunder Minimum</vt:lpstr>
      <vt:lpstr>Sun Spots and the Maunder Minimum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Rays</dc:title>
  <dc:creator>Dante</dc:creator>
  <cp:lastModifiedBy>Computer User</cp:lastModifiedBy>
  <cp:revision>137</cp:revision>
  <dcterms:created xsi:type="dcterms:W3CDTF">2014-10-24T14:55:16Z</dcterms:created>
  <dcterms:modified xsi:type="dcterms:W3CDTF">2014-10-24T14:55:53Z</dcterms:modified>
</cp:coreProperties>
</file>