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694" r:id="rId2"/>
    <p:sldId id="329" r:id="rId3"/>
    <p:sldId id="685" r:id="rId4"/>
    <p:sldId id="330" r:id="rId5"/>
    <p:sldId id="695" r:id="rId6"/>
    <p:sldId id="687" r:id="rId7"/>
    <p:sldId id="688" r:id="rId8"/>
    <p:sldId id="689" r:id="rId9"/>
    <p:sldId id="696" r:id="rId10"/>
    <p:sldId id="262" r:id="rId11"/>
    <p:sldId id="690" r:id="rId12"/>
    <p:sldId id="333" r:id="rId13"/>
    <p:sldId id="334" r:id="rId14"/>
    <p:sldId id="335" r:id="rId15"/>
    <p:sldId id="336" r:id="rId16"/>
    <p:sldId id="337" r:id="rId17"/>
    <p:sldId id="338" r:id="rId18"/>
    <p:sldId id="304" r:id="rId19"/>
    <p:sldId id="339" r:id="rId20"/>
    <p:sldId id="340" r:id="rId21"/>
    <p:sldId id="341" r:id="rId22"/>
    <p:sldId id="342" r:id="rId23"/>
    <p:sldId id="35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autoAdjust="0"/>
    <p:restoredTop sz="94349"/>
  </p:normalViewPr>
  <p:slideViewPr>
    <p:cSldViewPr snapToGrid="0" snapToObjects="1">
      <p:cViewPr varScale="1">
        <p:scale>
          <a:sx n="103" d="100"/>
          <a:sy n="103" d="100"/>
        </p:scale>
        <p:origin x="1176" y="184"/>
      </p:cViewPr>
      <p:guideLst>
        <p:guide orient="horz" pos="2160"/>
        <p:guide pos="3840"/>
      </p:guideLst>
    </p:cSldViewPr>
  </p:slideViewPr>
  <p:outlineViewPr>
    <p:cViewPr>
      <p:scale>
        <a:sx n="33" d="100"/>
        <a:sy n="33" d="100"/>
      </p:scale>
      <p:origin x="0" y="-284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476B53-3A5E-2947-BE54-B19CFE01428D}" type="datetimeFigureOut">
              <a:rPr lang="en-US" smtClean="0"/>
              <a:t>3/2/21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BEF06C-AAAA-CF4A-AD51-C8DBA0FA68AF}" type="slidenum">
              <a:rPr lang="en-US" smtClean="0"/>
              <a:t>‹#›</a:t>
            </a:fld>
            <a:endParaRPr lang="en-US"/>
          </a:p>
        </p:txBody>
      </p:sp>
    </p:spTree>
    <p:extLst>
      <p:ext uri="{BB962C8B-B14F-4D97-AF65-F5344CB8AC3E}">
        <p14:creationId xmlns:p14="http://schemas.microsoft.com/office/powerpoint/2010/main" val="42214169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6324D-3763-CA46-A8B0-8F8840752983}" type="slidenum">
              <a:rPr lang="en-US" smtClean="0"/>
              <a:t>11</a:t>
            </a:fld>
            <a:endParaRPr lang="en-US"/>
          </a:p>
        </p:txBody>
      </p:sp>
    </p:spTree>
    <p:extLst>
      <p:ext uri="{BB962C8B-B14F-4D97-AF65-F5344CB8AC3E}">
        <p14:creationId xmlns:p14="http://schemas.microsoft.com/office/powerpoint/2010/main" val="4057505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F4F90-FAA8-5E46-93C3-8BDDB8D22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2B2DF4-EAE5-F547-9DFE-5C844E7630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C05361-1D67-EE4B-8406-8A7CDA4F7EFD}"/>
              </a:ext>
            </a:extLst>
          </p:cNvPr>
          <p:cNvSpPr>
            <a:spLocks noGrp="1"/>
          </p:cNvSpPr>
          <p:nvPr>
            <p:ph type="dt" sz="half" idx="10"/>
          </p:nvPr>
        </p:nvSpPr>
        <p:spPr/>
        <p:txBody>
          <a:bodyPr/>
          <a:lstStyle/>
          <a:p>
            <a:fld id="{4C870CAB-AA73-E34A-BF5C-8B62E69F5278}" type="datetimeFigureOut">
              <a:rPr lang="en-US" smtClean="0"/>
              <a:t>3/2/21</a:t>
            </a:fld>
            <a:endParaRPr lang="en-US"/>
          </a:p>
        </p:txBody>
      </p:sp>
      <p:sp>
        <p:nvSpPr>
          <p:cNvPr id="5" name="Footer Placeholder 4">
            <a:extLst>
              <a:ext uri="{FF2B5EF4-FFF2-40B4-BE49-F238E27FC236}">
                <a16:creationId xmlns:a16="http://schemas.microsoft.com/office/drawing/2014/main" id="{82A699B7-113E-2245-8B31-191A620D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E3583-3A23-2146-9A88-334624A760F8}"/>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378830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1531-9819-3A4D-900F-08D9ECECED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0E7902-54E8-854D-834C-5B3128EB2C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6746F-DAEA-E24A-958B-6BF68D175963}"/>
              </a:ext>
            </a:extLst>
          </p:cNvPr>
          <p:cNvSpPr>
            <a:spLocks noGrp="1"/>
          </p:cNvSpPr>
          <p:nvPr>
            <p:ph type="dt" sz="half" idx="10"/>
          </p:nvPr>
        </p:nvSpPr>
        <p:spPr/>
        <p:txBody>
          <a:bodyPr/>
          <a:lstStyle/>
          <a:p>
            <a:fld id="{4C870CAB-AA73-E34A-BF5C-8B62E69F5278}" type="datetimeFigureOut">
              <a:rPr lang="en-US" smtClean="0"/>
              <a:t>3/2/21</a:t>
            </a:fld>
            <a:endParaRPr lang="en-US"/>
          </a:p>
        </p:txBody>
      </p:sp>
      <p:sp>
        <p:nvSpPr>
          <p:cNvPr id="5" name="Footer Placeholder 4">
            <a:extLst>
              <a:ext uri="{FF2B5EF4-FFF2-40B4-BE49-F238E27FC236}">
                <a16:creationId xmlns:a16="http://schemas.microsoft.com/office/drawing/2014/main" id="{43F8A2F3-6371-D44B-9CB2-713A94A42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966AD-F6EC-FC45-92C0-0E6981A1BA30}"/>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398072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D79ACF-9F05-5842-B617-D6BD2EB331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D00D48-096C-D14D-A4DC-2E3DA57D9B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211B7-02DB-6D44-A38B-520EEC06D23C}"/>
              </a:ext>
            </a:extLst>
          </p:cNvPr>
          <p:cNvSpPr>
            <a:spLocks noGrp="1"/>
          </p:cNvSpPr>
          <p:nvPr>
            <p:ph type="dt" sz="half" idx="10"/>
          </p:nvPr>
        </p:nvSpPr>
        <p:spPr/>
        <p:txBody>
          <a:bodyPr/>
          <a:lstStyle/>
          <a:p>
            <a:fld id="{4C870CAB-AA73-E34A-BF5C-8B62E69F5278}" type="datetimeFigureOut">
              <a:rPr lang="en-US" smtClean="0"/>
              <a:t>3/2/21</a:t>
            </a:fld>
            <a:endParaRPr lang="en-US"/>
          </a:p>
        </p:txBody>
      </p:sp>
      <p:sp>
        <p:nvSpPr>
          <p:cNvPr id="5" name="Footer Placeholder 4">
            <a:extLst>
              <a:ext uri="{FF2B5EF4-FFF2-40B4-BE49-F238E27FC236}">
                <a16:creationId xmlns:a16="http://schemas.microsoft.com/office/drawing/2014/main" id="{24D4B77F-96E5-974B-8AFC-3FB4627B1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E897C-652D-7541-8332-AAF8F56D02A6}"/>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319888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771B9-EB1E-3743-B411-A8F959EDD4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19DD35-D903-FF40-BCF9-832F38F6A5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85D481-2B4B-634C-9F09-9A428474AD9E}"/>
              </a:ext>
            </a:extLst>
          </p:cNvPr>
          <p:cNvSpPr>
            <a:spLocks noGrp="1"/>
          </p:cNvSpPr>
          <p:nvPr>
            <p:ph type="dt" sz="half" idx="10"/>
          </p:nvPr>
        </p:nvSpPr>
        <p:spPr/>
        <p:txBody>
          <a:bodyPr/>
          <a:lstStyle/>
          <a:p>
            <a:fld id="{4C870CAB-AA73-E34A-BF5C-8B62E69F5278}" type="datetimeFigureOut">
              <a:rPr lang="en-US" smtClean="0"/>
              <a:t>3/2/21</a:t>
            </a:fld>
            <a:endParaRPr lang="en-US"/>
          </a:p>
        </p:txBody>
      </p:sp>
      <p:sp>
        <p:nvSpPr>
          <p:cNvPr id="5" name="Footer Placeholder 4">
            <a:extLst>
              <a:ext uri="{FF2B5EF4-FFF2-40B4-BE49-F238E27FC236}">
                <a16:creationId xmlns:a16="http://schemas.microsoft.com/office/drawing/2014/main" id="{4C66EB5D-A323-8B47-97F2-D80F32503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37B54-6DB2-744E-8C2E-D1BD05C82B30}"/>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2292390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1C3F-D141-BA49-9EDA-E6F7583A67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8028D-BA29-2042-80BF-893F6E5CC2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6A74C2-A427-1E42-9740-226F5E1CF07E}"/>
              </a:ext>
            </a:extLst>
          </p:cNvPr>
          <p:cNvSpPr>
            <a:spLocks noGrp="1"/>
          </p:cNvSpPr>
          <p:nvPr>
            <p:ph type="dt" sz="half" idx="10"/>
          </p:nvPr>
        </p:nvSpPr>
        <p:spPr/>
        <p:txBody>
          <a:bodyPr/>
          <a:lstStyle/>
          <a:p>
            <a:fld id="{4C870CAB-AA73-E34A-BF5C-8B62E69F5278}" type="datetimeFigureOut">
              <a:rPr lang="en-US" smtClean="0"/>
              <a:t>3/2/21</a:t>
            </a:fld>
            <a:endParaRPr lang="en-US"/>
          </a:p>
        </p:txBody>
      </p:sp>
      <p:sp>
        <p:nvSpPr>
          <p:cNvPr id="5" name="Footer Placeholder 4">
            <a:extLst>
              <a:ext uri="{FF2B5EF4-FFF2-40B4-BE49-F238E27FC236}">
                <a16:creationId xmlns:a16="http://schemas.microsoft.com/office/drawing/2014/main" id="{2578C1B5-743E-B641-A778-2563190BA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567A2-2B3C-9F4F-953A-0DD0100B0CD4}"/>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1158433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CD32-E998-AA4F-BE5C-D14C4306A5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407E52-415F-714E-8230-F6CE03A101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59FF6E-7058-7444-AB58-A4E2FAC092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481D89-38A3-F04C-9BA6-D5DD0C017B5B}"/>
              </a:ext>
            </a:extLst>
          </p:cNvPr>
          <p:cNvSpPr>
            <a:spLocks noGrp="1"/>
          </p:cNvSpPr>
          <p:nvPr>
            <p:ph type="dt" sz="half" idx="10"/>
          </p:nvPr>
        </p:nvSpPr>
        <p:spPr/>
        <p:txBody>
          <a:bodyPr/>
          <a:lstStyle/>
          <a:p>
            <a:fld id="{4C870CAB-AA73-E34A-BF5C-8B62E69F5278}" type="datetimeFigureOut">
              <a:rPr lang="en-US" smtClean="0"/>
              <a:t>3/2/21</a:t>
            </a:fld>
            <a:endParaRPr lang="en-US"/>
          </a:p>
        </p:txBody>
      </p:sp>
      <p:sp>
        <p:nvSpPr>
          <p:cNvPr id="6" name="Footer Placeholder 5">
            <a:extLst>
              <a:ext uri="{FF2B5EF4-FFF2-40B4-BE49-F238E27FC236}">
                <a16:creationId xmlns:a16="http://schemas.microsoft.com/office/drawing/2014/main" id="{08C0E07B-F9CD-1642-A9E4-03B01060E5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64A31-EB6C-F440-8DF3-791CD527A6B2}"/>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1680779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796BC-8A7D-FE42-8AB5-065281C19A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00010D-4900-FB48-A1BC-78AA43B9BF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3BF5D3-607A-E148-B9D0-AEECC341BD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31ED5-A3E3-714D-BA81-56DA395C4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F00F40-A7DA-F74A-A16F-93D21E57BC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0748D-3958-9541-A1F3-F0EAA52308B1}"/>
              </a:ext>
            </a:extLst>
          </p:cNvPr>
          <p:cNvSpPr>
            <a:spLocks noGrp="1"/>
          </p:cNvSpPr>
          <p:nvPr>
            <p:ph type="dt" sz="half" idx="10"/>
          </p:nvPr>
        </p:nvSpPr>
        <p:spPr/>
        <p:txBody>
          <a:bodyPr/>
          <a:lstStyle/>
          <a:p>
            <a:fld id="{4C870CAB-AA73-E34A-BF5C-8B62E69F5278}" type="datetimeFigureOut">
              <a:rPr lang="en-US" smtClean="0"/>
              <a:t>3/2/21</a:t>
            </a:fld>
            <a:endParaRPr lang="en-US"/>
          </a:p>
        </p:txBody>
      </p:sp>
      <p:sp>
        <p:nvSpPr>
          <p:cNvPr id="8" name="Footer Placeholder 7">
            <a:extLst>
              <a:ext uri="{FF2B5EF4-FFF2-40B4-BE49-F238E27FC236}">
                <a16:creationId xmlns:a16="http://schemas.microsoft.com/office/drawing/2014/main" id="{446201C5-9185-C043-A7EB-020202DFEA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540F7E-4FB8-6445-9361-25F8034E0EE6}"/>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426085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4477-9641-0749-9023-6074A59E04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54E419-F718-394A-A5E5-0C7AFA2BF05B}"/>
              </a:ext>
            </a:extLst>
          </p:cNvPr>
          <p:cNvSpPr>
            <a:spLocks noGrp="1"/>
          </p:cNvSpPr>
          <p:nvPr>
            <p:ph type="dt" sz="half" idx="10"/>
          </p:nvPr>
        </p:nvSpPr>
        <p:spPr/>
        <p:txBody>
          <a:bodyPr/>
          <a:lstStyle/>
          <a:p>
            <a:fld id="{4C870CAB-AA73-E34A-BF5C-8B62E69F5278}" type="datetimeFigureOut">
              <a:rPr lang="en-US" smtClean="0"/>
              <a:t>3/2/21</a:t>
            </a:fld>
            <a:endParaRPr lang="en-US"/>
          </a:p>
        </p:txBody>
      </p:sp>
      <p:sp>
        <p:nvSpPr>
          <p:cNvPr id="4" name="Footer Placeholder 3">
            <a:extLst>
              <a:ext uri="{FF2B5EF4-FFF2-40B4-BE49-F238E27FC236}">
                <a16:creationId xmlns:a16="http://schemas.microsoft.com/office/drawing/2014/main" id="{0E22E583-D308-7047-89FC-43701D9797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5A8217-B9C9-A84A-AEAA-055D8138C730}"/>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839542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81E98-0F8D-D341-9FE8-B736508D4873}"/>
              </a:ext>
            </a:extLst>
          </p:cNvPr>
          <p:cNvSpPr>
            <a:spLocks noGrp="1"/>
          </p:cNvSpPr>
          <p:nvPr>
            <p:ph type="dt" sz="half" idx="10"/>
          </p:nvPr>
        </p:nvSpPr>
        <p:spPr/>
        <p:txBody>
          <a:bodyPr/>
          <a:lstStyle/>
          <a:p>
            <a:fld id="{4C870CAB-AA73-E34A-BF5C-8B62E69F5278}" type="datetimeFigureOut">
              <a:rPr lang="en-US" smtClean="0"/>
              <a:t>3/2/21</a:t>
            </a:fld>
            <a:endParaRPr lang="en-US"/>
          </a:p>
        </p:txBody>
      </p:sp>
      <p:sp>
        <p:nvSpPr>
          <p:cNvPr id="3" name="Footer Placeholder 2">
            <a:extLst>
              <a:ext uri="{FF2B5EF4-FFF2-40B4-BE49-F238E27FC236}">
                <a16:creationId xmlns:a16="http://schemas.microsoft.com/office/drawing/2014/main" id="{631CE100-625A-6243-8264-E10937E2AD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FBAE51-01D9-7648-9B78-4AE131721318}"/>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134623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877A3-15CC-E849-AC64-29A4EC9B7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3F0515-675B-5A4D-9CC3-3C843DA091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29F7A7-9BE4-DD40-B5A4-2C86DBF12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85F92D-23F3-C844-9A58-27237C86F9DB}"/>
              </a:ext>
            </a:extLst>
          </p:cNvPr>
          <p:cNvSpPr>
            <a:spLocks noGrp="1"/>
          </p:cNvSpPr>
          <p:nvPr>
            <p:ph type="dt" sz="half" idx="10"/>
          </p:nvPr>
        </p:nvSpPr>
        <p:spPr/>
        <p:txBody>
          <a:bodyPr/>
          <a:lstStyle/>
          <a:p>
            <a:fld id="{4C870CAB-AA73-E34A-BF5C-8B62E69F5278}" type="datetimeFigureOut">
              <a:rPr lang="en-US" smtClean="0"/>
              <a:t>3/2/21</a:t>
            </a:fld>
            <a:endParaRPr lang="en-US"/>
          </a:p>
        </p:txBody>
      </p:sp>
      <p:sp>
        <p:nvSpPr>
          <p:cNvPr id="6" name="Footer Placeholder 5">
            <a:extLst>
              <a:ext uri="{FF2B5EF4-FFF2-40B4-BE49-F238E27FC236}">
                <a16:creationId xmlns:a16="http://schemas.microsoft.com/office/drawing/2014/main" id="{96D14D1F-B20E-6B4E-B456-4FCAFC9C9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BE1BA-2F82-0641-A35B-4983B8E1C4AB}"/>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2610699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33B0-1679-8142-97CA-83B3E99DE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D5C0C2-BC0C-334A-A5DA-A01958398E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6EED16-8B9C-C542-8A34-EAF98D48C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F6A7E8-8013-D746-99C4-EBA23954C9EC}"/>
              </a:ext>
            </a:extLst>
          </p:cNvPr>
          <p:cNvSpPr>
            <a:spLocks noGrp="1"/>
          </p:cNvSpPr>
          <p:nvPr>
            <p:ph type="dt" sz="half" idx="10"/>
          </p:nvPr>
        </p:nvSpPr>
        <p:spPr/>
        <p:txBody>
          <a:bodyPr/>
          <a:lstStyle/>
          <a:p>
            <a:fld id="{4C870CAB-AA73-E34A-BF5C-8B62E69F5278}" type="datetimeFigureOut">
              <a:rPr lang="en-US" smtClean="0"/>
              <a:t>3/2/21</a:t>
            </a:fld>
            <a:endParaRPr lang="en-US"/>
          </a:p>
        </p:txBody>
      </p:sp>
      <p:sp>
        <p:nvSpPr>
          <p:cNvPr id="6" name="Footer Placeholder 5">
            <a:extLst>
              <a:ext uri="{FF2B5EF4-FFF2-40B4-BE49-F238E27FC236}">
                <a16:creationId xmlns:a16="http://schemas.microsoft.com/office/drawing/2014/main" id="{A7EE3134-4D74-8140-B63C-D109B79A0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E27CF-B409-2242-AAAF-F141020F0D5F}"/>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1431388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1FA82B-DD47-6D48-91E0-BA9607A78B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24D99E-3F5F-004D-B2FE-DC1630DE5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0C876-E7C5-3D47-829A-0694D42387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870CAB-AA73-E34A-BF5C-8B62E69F5278}" type="datetimeFigureOut">
              <a:rPr lang="en-US" smtClean="0"/>
              <a:t>3/2/21</a:t>
            </a:fld>
            <a:endParaRPr lang="en-US"/>
          </a:p>
        </p:txBody>
      </p:sp>
      <p:sp>
        <p:nvSpPr>
          <p:cNvPr id="5" name="Footer Placeholder 4">
            <a:extLst>
              <a:ext uri="{FF2B5EF4-FFF2-40B4-BE49-F238E27FC236}">
                <a16:creationId xmlns:a16="http://schemas.microsoft.com/office/drawing/2014/main" id="{8EE34F4A-8183-6748-A3D5-93969C86D8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CC9F96-249C-2747-9C20-B4C8DF02E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A3ECB-7F9D-714C-952C-A766CABABC98}" type="slidenum">
              <a:rPr lang="en-US" smtClean="0"/>
              <a:t>‹#›</a:t>
            </a:fld>
            <a:endParaRPr lang="en-US"/>
          </a:p>
        </p:txBody>
      </p:sp>
    </p:spTree>
    <p:extLst>
      <p:ext uri="{BB962C8B-B14F-4D97-AF65-F5344CB8AC3E}">
        <p14:creationId xmlns:p14="http://schemas.microsoft.com/office/powerpoint/2010/main" val="3266904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file:////var/folders/g2/tsw6qzvs1bz0vqgtnqj5lvlm0000gn/T/com.microsoft.Word/WebArchiveCopyPasteTempFiles/page8image1952516864"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file:////var/folders/g2/tsw6qzvs1bz0vqgtnqj5lvlm0000gn/T/com.microsoft.Word/WebArchiveCopyPasteTempFiles/page8image1952517200"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file:////var/folders/g2/tsw6qzvs1bz0vqgtnqj5lvlm0000gn/T/com.microsoft.Word/WebArchiveCopyPasteTempFiles/page8image1952516656"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file:////var/folders/g2/tsw6qzvs1bz0vqgtnqj5lvlm0000gn/T/com.microsoft.Word/WebArchiveCopyPasteTempFiles/ATLAS_HIGGS3010_XSvsCME_Summary.png"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4.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C16FA4-53E4-6140-8298-7A6660BB0371}"/>
              </a:ext>
            </a:extLst>
          </p:cNvPr>
          <p:cNvSpPr txBox="1"/>
          <p:nvPr/>
        </p:nvSpPr>
        <p:spPr>
          <a:xfrm>
            <a:off x="2965621" y="1149178"/>
            <a:ext cx="5460277" cy="461665"/>
          </a:xfrm>
          <a:prstGeom prst="rect">
            <a:avLst/>
          </a:prstGeom>
          <a:noFill/>
        </p:spPr>
        <p:txBody>
          <a:bodyPr wrap="none" rtlCol="0">
            <a:spAutoFit/>
          </a:bodyPr>
          <a:lstStyle/>
          <a:p>
            <a:r>
              <a:rPr lang="en-US" sz="2400" dirty="0"/>
              <a:t>Explanations for questions from last week </a:t>
            </a:r>
          </a:p>
        </p:txBody>
      </p:sp>
      <p:sp>
        <p:nvSpPr>
          <p:cNvPr id="5" name="TextBox 4">
            <a:extLst>
              <a:ext uri="{FF2B5EF4-FFF2-40B4-BE49-F238E27FC236}">
                <a16:creationId xmlns:a16="http://schemas.microsoft.com/office/drawing/2014/main" id="{0EE5C714-BA42-0E4F-A34B-7A03F99F3153}"/>
              </a:ext>
            </a:extLst>
          </p:cNvPr>
          <p:cNvSpPr txBox="1"/>
          <p:nvPr/>
        </p:nvSpPr>
        <p:spPr>
          <a:xfrm>
            <a:off x="1655805" y="2125362"/>
            <a:ext cx="2096215" cy="646331"/>
          </a:xfrm>
          <a:prstGeom prst="rect">
            <a:avLst/>
          </a:prstGeom>
          <a:noFill/>
        </p:spPr>
        <p:txBody>
          <a:bodyPr wrap="none" rtlCol="0">
            <a:spAutoFit/>
          </a:bodyPr>
          <a:lstStyle/>
          <a:p>
            <a:r>
              <a:rPr lang="en-US" dirty="0"/>
              <a:t>Coupling constants</a:t>
            </a:r>
          </a:p>
          <a:p>
            <a:r>
              <a:rPr lang="en-US" dirty="0"/>
              <a:t>Asymptotic freedom</a:t>
            </a:r>
          </a:p>
        </p:txBody>
      </p:sp>
    </p:spTree>
    <p:extLst>
      <p:ext uri="{BB962C8B-B14F-4D97-AF65-F5344CB8AC3E}">
        <p14:creationId xmlns:p14="http://schemas.microsoft.com/office/powerpoint/2010/main" val="4072337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53089" y="321648"/>
            <a:ext cx="5168900" cy="5715000"/>
          </a:xfrm>
          <a:prstGeom prst="rect">
            <a:avLst/>
          </a:prstGeom>
        </p:spPr>
      </p:pic>
      <p:sp>
        <p:nvSpPr>
          <p:cNvPr id="5" name="TextBox 4"/>
          <p:cNvSpPr txBox="1"/>
          <p:nvPr/>
        </p:nvSpPr>
        <p:spPr>
          <a:xfrm>
            <a:off x="8292996" y="2712378"/>
            <a:ext cx="1144063" cy="369332"/>
          </a:xfrm>
          <a:prstGeom prst="rect">
            <a:avLst/>
          </a:prstGeom>
          <a:noFill/>
        </p:spPr>
        <p:txBody>
          <a:bodyPr wrap="none" rtlCol="0">
            <a:spAutoFit/>
          </a:bodyPr>
          <a:lstStyle/>
          <a:p>
            <a:r>
              <a:rPr lang="en-US" dirty="0"/>
              <a:t>circa 2011</a:t>
            </a:r>
          </a:p>
        </p:txBody>
      </p:sp>
    </p:spTree>
    <p:extLst>
      <p:ext uri="{BB962C8B-B14F-4D97-AF65-F5344CB8AC3E}">
        <p14:creationId xmlns:p14="http://schemas.microsoft.com/office/powerpoint/2010/main" val="2642534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55073" y="505489"/>
            <a:ext cx="8338592" cy="5338957"/>
          </a:xfrm>
          <a:prstGeom prst="rect">
            <a:avLst/>
          </a:prstGeom>
        </p:spPr>
      </p:pic>
      <p:sp>
        <p:nvSpPr>
          <p:cNvPr id="5" name="TextBox 4"/>
          <p:cNvSpPr txBox="1"/>
          <p:nvPr/>
        </p:nvSpPr>
        <p:spPr>
          <a:xfrm>
            <a:off x="7910776" y="6102849"/>
            <a:ext cx="1144063" cy="369332"/>
          </a:xfrm>
          <a:prstGeom prst="rect">
            <a:avLst/>
          </a:prstGeom>
          <a:noFill/>
        </p:spPr>
        <p:txBody>
          <a:bodyPr wrap="none" rtlCol="0">
            <a:spAutoFit/>
          </a:bodyPr>
          <a:lstStyle/>
          <a:p>
            <a:r>
              <a:rPr lang="en-US" dirty="0"/>
              <a:t>circa 2016</a:t>
            </a:r>
          </a:p>
        </p:txBody>
      </p:sp>
    </p:spTree>
    <p:extLst>
      <p:ext uri="{BB962C8B-B14F-4D97-AF65-F5344CB8AC3E}">
        <p14:creationId xmlns:p14="http://schemas.microsoft.com/office/powerpoint/2010/main" val="240970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B2B6882-4A12-464D-898E-E55F084F4B9F}"/>
                  </a:ext>
                </a:extLst>
              </p:cNvPr>
              <p:cNvSpPr txBox="1"/>
              <p:nvPr/>
            </p:nvSpPr>
            <p:spPr>
              <a:xfrm>
                <a:off x="83127" y="123993"/>
                <a:ext cx="11369331" cy="5767220"/>
              </a:xfrm>
              <a:prstGeom prst="rect">
                <a:avLst/>
              </a:prstGeom>
              <a:noFill/>
            </p:spPr>
            <p:txBody>
              <a:bodyPr wrap="none" rtlCol="0">
                <a:spAutoFit/>
              </a:bodyPr>
              <a:lstStyle/>
              <a:p>
                <a:r>
                  <a:rPr lang="en-US" sz="3200" b="1" dirty="0"/>
                  <a:t>      Theoretical expectations of the Higgs Boson properties</a:t>
                </a:r>
                <a:endParaRPr lang="en-US" sz="3200" dirty="0"/>
              </a:p>
              <a:p>
                <a:r>
                  <a:rPr lang="en-US" b="1" dirty="0"/>
                  <a:t> </a:t>
                </a:r>
                <a:endParaRPr lang="en-US" dirty="0"/>
              </a:p>
              <a:p>
                <a:r>
                  <a:rPr lang="en-US" sz="2000" dirty="0"/>
                  <a:t>It is important to remember that Higgs boson is an effect of the spontaneous symmetry breaking of </a:t>
                </a:r>
              </a:p>
              <a:p>
                <a:r>
                  <a:rPr lang="en-US" sz="2000" dirty="0"/>
                  <a:t>the electroweak force. It has no direct connection to strong interactions and the carriers of the internal </a:t>
                </a:r>
              </a:p>
              <a:p>
                <a:r>
                  <a:rPr lang="en-US" sz="2000" dirty="0"/>
                  <a:t>symmetry of color, i.e., gluons. It does couple, however, to everything else that is involved in electroweak </a:t>
                </a:r>
              </a:p>
              <a:p>
                <a:r>
                  <a:rPr lang="en-US" sz="2000" dirty="0"/>
                  <a:t>interactions: quarks, leptons, photons, vector bosons and even to itself.</a:t>
                </a:r>
              </a:p>
              <a:p>
                <a:r>
                  <a:rPr lang="en-US" sz="2000" dirty="0"/>
                  <a:t> </a:t>
                </a:r>
              </a:p>
              <a:p>
                <a:pPr marL="342900" lvl="0" indent="-342900">
                  <a:buFont typeface="Arial" panose="020B0604020202020204" pitchFamily="34" charset="0"/>
                  <a:buChar char="•"/>
                </a:pPr>
                <a:r>
                  <a:rPr lang="en-US" sz="2000" u="sng" dirty="0"/>
                  <a:t>Mass</a:t>
                </a:r>
              </a:p>
              <a:p>
                <a:pPr lvl="0"/>
                <a:endParaRPr lang="en-US" sz="2000" u="sng" dirty="0"/>
              </a:p>
              <a:p>
                <a:r>
                  <a:rPr lang="en-US" sz="2000" dirty="0"/>
                  <a:t>Within the Higgs mechanism, the Higgs boson acquires its mass through its potential. </a:t>
                </a:r>
              </a:p>
              <a:p>
                <a:r>
                  <a:rPr lang="en-US" sz="2000" dirty="0"/>
                  <a:t>The expansion of the scalar field about its vacuum expectation value v gives an interpretation </a:t>
                </a:r>
              </a:p>
              <a:p>
                <a:r>
                  <a:rPr lang="en-US" sz="2000" dirty="0"/>
                  <a:t>of Higgs mass as a fluctuation with the mass </a:t>
                </a:r>
                <a:r>
                  <a:rPr lang="en-US" sz="2000" dirty="0" err="1"/>
                  <a:t>m</a:t>
                </a:r>
                <a:r>
                  <a:rPr lang="en-US" sz="2000" baseline="-25000" dirty="0" err="1"/>
                  <a:t>H</a:t>
                </a:r>
                <a:r>
                  <a:rPr lang="en-US" sz="2000" dirty="0"/>
                  <a:t> as a coefficient of the quadratic term of the field expansion</a:t>
                </a:r>
              </a:p>
              <a:p>
                <a:endParaRPr lang="en-US" sz="2000" dirty="0"/>
              </a:p>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𝐻</m:t>
                          </m:r>
                        </m:sub>
                      </m:sSub>
                      <m:r>
                        <a:rPr lang="en-US" sz="2000" i="1">
                          <a:latin typeface="Cambria Math" panose="02040503050406030204" pitchFamily="18" charset="0"/>
                        </a:rPr>
                        <m:t>= </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2</m:t>
                          </m:r>
                          <m:r>
                            <a:rPr lang="en-US" sz="2000" i="1">
                              <a:latin typeface="Cambria Math" panose="02040503050406030204" pitchFamily="18" charset="0"/>
                            </a:rPr>
                            <m:t>𝜆</m:t>
                          </m:r>
                        </m:e>
                      </m:rad>
                      <m:r>
                        <a:rPr lang="en-US" sz="2000" i="1">
                          <a:latin typeface="Cambria Math" panose="02040503050406030204" pitchFamily="18" charset="0"/>
                        </a:rPr>
                        <m:t> </m:t>
                      </m:r>
                      <m:r>
                        <a:rPr lang="en-US" sz="2000" i="1">
                          <a:latin typeface="Cambria Math" panose="02040503050406030204" pitchFamily="18" charset="0"/>
                        </a:rPr>
                        <m:t>𝑣</m:t>
                      </m:r>
                    </m:oMath>
                  </m:oMathPara>
                </a14:m>
                <a:endParaRPr lang="en-US" sz="2000" dirty="0"/>
              </a:p>
              <a:p>
                <a:endParaRPr lang="en-US" sz="2000" dirty="0"/>
              </a:p>
              <a:p>
                <a:r>
                  <a:rPr lang="en-US" sz="2000" dirty="0"/>
                  <a:t>with the parameter </a:t>
                </a:r>
                <a14:m>
                  <m:oMath xmlns:m="http://schemas.openxmlformats.org/officeDocument/2006/math">
                    <m:r>
                      <a:rPr lang="en-US" sz="2000" i="1">
                        <a:latin typeface="Cambria Math" panose="02040503050406030204" pitchFamily="18" charset="0"/>
                      </a:rPr>
                      <m:t>𝜆</m:t>
                    </m:r>
                  </m:oMath>
                </a14:m>
                <a:r>
                  <a:rPr lang="en-US" sz="2000" dirty="0"/>
                  <a:t> completely unconstrained. </a:t>
                </a:r>
              </a:p>
              <a:p>
                <a:r>
                  <a:rPr lang="en-US" dirty="0"/>
                  <a:t> </a:t>
                </a:r>
              </a:p>
              <a:p>
                <a:endParaRPr lang="en-US" dirty="0"/>
              </a:p>
            </p:txBody>
          </p:sp>
        </mc:Choice>
        <mc:Fallback xmlns="">
          <p:sp>
            <p:nvSpPr>
              <p:cNvPr id="4" name="TextBox 3">
                <a:extLst>
                  <a:ext uri="{FF2B5EF4-FFF2-40B4-BE49-F238E27FC236}">
                    <a16:creationId xmlns:a16="http://schemas.microsoft.com/office/drawing/2014/main" id="{1B2B6882-4A12-464D-898E-E55F084F4B9F}"/>
                  </a:ext>
                </a:extLst>
              </p:cNvPr>
              <p:cNvSpPr txBox="1">
                <a:spLocks noRot="1" noChangeAspect="1" noMove="1" noResize="1" noEditPoints="1" noAdjustHandles="1" noChangeArrowheads="1" noChangeShapeType="1" noTextEdit="1"/>
              </p:cNvSpPr>
              <p:nvPr/>
            </p:nvSpPr>
            <p:spPr>
              <a:xfrm>
                <a:off x="83127" y="123993"/>
                <a:ext cx="11369331" cy="5767220"/>
              </a:xfrm>
              <a:prstGeom prst="rect">
                <a:avLst/>
              </a:prstGeom>
              <a:blipFill>
                <a:blip r:embed="rId2"/>
                <a:stretch>
                  <a:fillRect l="-558" t="-1319"/>
                </a:stretch>
              </a:blipFill>
            </p:spPr>
            <p:txBody>
              <a:bodyPr/>
              <a:lstStyle/>
              <a:p>
                <a:r>
                  <a:rPr lang="en-US">
                    <a:noFill/>
                  </a:rPr>
                  <a:t> </a:t>
                </a:r>
              </a:p>
            </p:txBody>
          </p:sp>
        </mc:Fallback>
      </mc:AlternateContent>
    </p:spTree>
    <p:extLst>
      <p:ext uri="{BB962C8B-B14F-4D97-AF65-F5344CB8AC3E}">
        <p14:creationId xmlns:p14="http://schemas.microsoft.com/office/powerpoint/2010/main" val="2715339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3BAA9C-5FA0-B949-A629-ABCBEA13922C}"/>
                  </a:ext>
                </a:extLst>
              </p:cNvPr>
              <p:cNvSpPr txBox="1"/>
              <p:nvPr/>
            </p:nvSpPr>
            <p:spPr>
              <a:xfrm>
                <a:off x="558140" y="273133"/>
                <a:ext cx="11412611" cy="7305654"/>
              </a:xfrm>
              <a:prstGeom prst="rect">
                <a:avLst/>
              </a:prstGeom>
              <a:noFill/>
            </p:spPr>
            <p:txBody>
              <a:bodyPr wrap="none" rtlCol="0">
                <a:spAutoFit/>
              </a:bodyPr>
              <a:lstStyle/>
              <a:p>
                <a:pPr marL="342900" lvl="0" indent="-342900">
                  <a:buFont typeface="Arial" panose="020B0604020202020204" pitchFamily="34" charset="0"/>
                  <a:buChar char="•"/>
                </a:pPr>
                <a:r>
                  <a:rPr lang="en-US" sz="2000" dirty="0"/>
                  <a:t>Couplings</a:t>
                </a:r>
              </a:p>
              <a:p>
                <a:r>
                  <a:rPr lang="en-US" sz="2000" dirty="0"/>
                  <a:t>The strength of the Higgs coupling to quarks is proportional to the fermion mass and is given by the Yukawa </a:t>
                </a:r>
              </a:p>
              <a:p>
                <a:r>
                  <a:rPr lang="en-US" sz="2000" dirty="0"/>
                  <a:t>coupling</a:t>
                </a:r>
              </a:p>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𝑓</m:t>
                          </m:r>
                        </m:sub>
                      </m:sSub>
                      <m:r>
                        <a:rPr lang="en-US" sz="2000" i="1">
                          <a:latin typeface="Cambria Math" panose="02040503050406030204" pitchFamily="18" charset="0"/>
                        </a:rPr>
                        <m:t>=</m:t>
                      </m:r>
                      <m:f>
                        <m:fPr>
                          <m:ctrlPr>
                            <a:rPr lang="en-US" sz="2000" i="1">
                              <a:latin typeface="Cambria Math" panose="02040503050406030204" pitchFamily="18" charset="0"/>
                            </a:rPr>
                          </m:ctrlPr>
                        </m:fPr>
                        <m:num>
                          <m:rad>
                            <m:radPr>
                              <m:degHide m:val="on"/>
                              <m:ctrlPr>
                                <a:rPr lang="en-US" sz="2000" i="1">
                                  <a:latin typeface="Cambria Math" panose="02040503050406030204" pitchFamily="18" charset="0"/>
                                </a:rPr>
                              </m:ctrlPr>
                            </m:radPr>
                            <m:deg/>
                            <m:e>
                              <m:r>
                                <a:rPr lang="en-US" sz="2000" i="1">
                                  <a:latin typeface="Cambria Math" panose="02040503050406030204" pitchFamily="18" charset="0"/>
                                </a:rPr>
                                <m:t>2 </m:t>
                              </m:r>
                            </m:e>
                          </m:rad>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𝑓</m:t>
                              </m:r>
                            </m:sub>
                          </m:sSub>
                        </m:num>
                        <m:den>
                          <m:r>
                            <a:rPr lang="en-US" sz="2000" i="1">
                              <a:latin typeface="Cambria Math" panose="02040503050406030204" pitchFamily="18" charset="0"/>
                            </a:rPr>
                            <m:t>𝑣</m:t>
                          </m:r>
                        </m:den>
                      </m:f>
                    </m:oMath>
                  </m:oMathPara>
                </a14:m>
                <a:endParaRPr lang="en-US" sz="2000" dirty="0"/>
              </a:p>
              <a:p>
                <a:endParaRPr lang="en-US" sz="2000" dirty="0"/>
              </a:p>
              <a:p>
                <a:r>
                  <a:rPr lang="en-US" sz="2000" dirty="0"/>
                  <a:t>where v is the vacuum expectation value v = 246 GeV. </a:t>
                </a:r>
              </a:p>
              <a:p>
                <a:endParaRPr lang="en-US" sz="2000" dirty="0"/>
              </a:p>
              <a:p>
                <a:r>
                  <a:rPr lang="en-US" sz="2000" dirty="0"/>
                  <a:t>Higgs self-coupling is proportional to m</a:t>
                </a:r>
                <a:r>
                  <a:rPr lang="en-US" sz="2000" baseline="-25000" dirty="0"/>
                  <a:t>H</a:t>
                </a:r>
                <a:r>
                  <a:rPr lang="en-US" sz="2000" baseline="30000" dirty="0"/>
                  <a:t>2</a:t>
                </a:r>
                <a:r>
                  <a:rPr lang="en-US" sz="2000" dirty="0"/>
                  <a:t>.</a:t>
                </a:r>
              </a:p>
              <a:p>
                <a:endParaRPr lang="en-US" sz="2000" dirty="0"/>
              </a:p>
              <a:p>
                <a:r>
                  <a:rPr lang="en-US" sz="2000" dirty="0"/>
                  <a:t> In general, the Higgs couples to particles via the </a:t>
                </a:r>
              </a:p>
              <a:p>
                <a:r>
                  <a:rPr lang="en-US" sz="2000" dirty="0"/>
                  <a:t>Standard Model </a:t>
                </a:r>
                <a:r>
                  <a:rPr lang="en-US" sz="2000" dirty="0" err="1"/>
                  <a:t>Lagrangian</a:t>
                </a:r>
                <a:r>
                  <a:rPr lang="en-US" sz="2000" dirty="0"/>
                  <a:t>                                 </a:t>
                </a:r>
                <a14:m>
                  <m:oMath xmlns:m="http://schemas.openxmlformats.org/officeDocument/2006/math">
                    <m:r>
                      <a:rPr lang="en-US" sz="2000" i="1">
                        <a:latin typeface="Cambria Math" panose="02040503050406030204" pitchFamily="18" charset="0"/>
                      </a:rPr>
                      <m:t>𝐿</m:t>
                    </m:r>
                    <m:r>
                      <a:rPr lang="en-US"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𝑓</m:t>
                            </m:r>
                          </m:sub>
                        </m:sSub>
                      </m:num>
                      <m:den>
                        <m:r>
                          <a:rPr lang="en-US" sz="2000" i="1">
                            <a:latin typeface="Cambria Math" panose="02040503050406030204" pitchFamily="18" charset="0"/>
                          </a:rPr>
                          <m:t>𝑣</m:t>
                        </m:r>
                      </m:den>
                    </m:f>
                    <m:r>
                      <a:rPr lang="en-US" sz="2000" i="1">
                        <a:latin typeface="Cambria Math" panose="02040503050406030204" pitchFamily="18" charset="0"/>
                      </a:rPr>
                      <m:t>𝐻𝑓𝑓</m:t>
                    </m:r>
                    <m:r>
                      <a:rPr lang="en-US" sz="2000" i="1">
                        <a:latin typeface="Cambria Math" panose="02040503050406030204" pitchFamily="18" charset="0"/>
                      </a:rPr>
                      <m:t>+2</m:t>
                    </m:r>
                    <m:sSub>
                      <m:sSubPr>
                        <m:ctrlPr>
                          <a:rPr lang="en-US" sz="2000" i="1">
                            <a:latin typeface="Cambria Math" panose="02040503050406030204" pitchFamily="18" charset="0"/>
                          </a:rPr>
                        </m:ctrlPr>
                      </m:sSubPr>
                      <m:e>
                        <m:r>
                          <a:rPr lang="en-US" sz="2000" i="1">
                            <a:latin typeface="Cambria Math" panose="02040503050406030204" pitchFamily="18" charset="0"/>
                          </a:rPr>
                          <m:t>𝑔</m:t>
                        </m:r>
                      </m:e>
                      <m:sub>
                        <m:r>
                          <a:rPr lang="en-US" sz="2000" i="1">
                            <a:latin typeface="Cambria Math" panose="02040503050406030204" pitchFamily="18" charset="0"/>
                          </a:rPr>
                          <m:t>𝑊</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𝑊</m:t>
                        </m:r>
                      </m:sub>
                    </m:sSub>
                    <m:r>
                      <a:rPr lang="en-US" sz="2000" i="1">
                        <a:latin typeface="Cambria Math" panose="02040503050406030204" pitchFamily="18" charset="0"/>
                      </a:rPr>
                      <m:t>𝐻</m:t>
                    </m:r>
                    <m:sSubSup>
                      <m:sSubSupPr>
                        <m:ctrlPr>
                          <a:rPr lang="en-US" sz="2000" i="1">
                            <a:latin typeface="Cambria Math" panose="02040503050406030204" pitchFamily="18" charset="0"/>
                          </a:rPr>
                        </m:ctrlPr>
                      </m:sSubSupPr>
                      <m:e>
                        <m:r>
                          <a:rPr lang="en-US" sz="2000" i="1">
                            <a:latin typeface="Cambria Math" panose="02040503050406030204" pitchFamily="18" charset="0"/>
                          </a:rPr>
                          <m:t>𝑊</m:t>
                        </m:r>
                      </m:e>
                      <m:sub>
                        <m:r>
                          <a:rPr lang="en-US" sz="2000" i="1">
                            <a:latin typeface="Cambria Math" panose="02040503050406030204" pitchFamily="18" charset="0"/>
                          </a:rPr>
                          <m:t>𝜇</m:t>
                        </m:r>
                      </m:sub>
                      <m:sup>
                        <m:r>
                          <a:rPr lang="en-US" sz="2000" i="1">
                            <a:latin typeface="Cambria Math" panose="02040503050406030204" pitchFamily="18" charset="0"/>
                          </a:rPr>
                          <m:t>+</m:t>
                        </m:r>
                      </m:sup>
                    </m:sSubSup>
                    <m:sSup>
                      <m:sSupPr>
                        <m:ctrlPr>
                          <a:rPr lang="en-US" sz="2000" i="1">
                            <a:latin typeface="Cambria Math" panose="02040503050406030204" pitchFamily="18" charset="0"/>
                          </a:rPr>
                        </m:ctrlPr>
                      </m:sSupPr>
                      <m:e>
                        <m:r>
                          <a:rPr lang="en-US" sz="2000" i="1">
                            <a:latin typeface="Cambria Math" panose="02040503050406030204" pitchFamily="18" charset="0"/>
                          </a:rPr>
                          <m:t>𝑊</m:t>
                        </m:r>
                      </m:e>
                      <m:sup>
                        <m:r>
                          <a:rPr lang="en-US" sz="2000" i="1">
                            <a:latin typeface="Cambria Math" panose="02040503050406030204" pitchFamily="18" charset="0"/>
                          </a:rPr>
                          <m:t>−</m:t>
                        </m:r>
                        <m:r>
                          <a:rPr lang="en-US" sz="2000" i="1">
                            <a:latin typeface="Cambria Math" panose="02040503050406030204" pitchFamily="18" charset="0"/>
                          </a:rPr>
                          <m:t>𝜇</m:t>
                        </m:r>
                      </m:sup>
                    </m:sSup>
                    <m:r>
                      <a:rPr lang="en-US" sz="2000" i="1">
                        <a:latin typeface="Cambria Math" panose="02040503050406030204" pitchFamily="18" charset="0"/>
                      </a:rPr>
                      <m:t>+</m:t>
                    </m:r>
                    <m:f>
                      <m:fPr>
                        <m:ctrlPr>
                          <a:rPr lang="en-US" sz="2000" i="1">
                            <a:latin typeface="Cambria Math" panose="02040503050406030204" pitchFamily="18" charset="0"/>
                          </a:rPr>
                        </m:ctrlPr>
                      </m:fPr>
                      <m:num>
                        <m:rad>
                          <m:radPr>
                            <m:degHide m:val="on"/>
                            <m:ctrlPr>
                              <a:rPr lang="en-US" sz="2000" i="1">
                                <a:latin typeface="Cambria Math" panose="02040503050406030204" pitchFamily="18" charset="0"/>
                              </a:rPr>
                            </m:ctrlPr>
                          </m:radPr>
                          <m:deg/>
                          <m:e>
                            <m:sSubSup>
                              <m:sSubSupPr>
                                <m:ctrlPr>
                                  <a:rPr lang="en-US" sz="2000" i="1">
                                    <a:latin typeface="Cambria Math" panose="02040503050406030204" pitchFamily="18" charset="0"/>
                                  </a:rPr>
                                </m:ctrlPr>
                              </m:sSubSupPr>
                              <m:e>
                                <m:r>
                                  <a:rPr lang="en-US" sz="2000" i="1">
                                    <a:latin typeface="Cambria Math" panose="02040503050406030204" pitchFamily="18" charset="0"/>
                                  </a:rPr>
                                  <m:t>𝑔</m:t>
                                </m:r>
                              </m:e>
                              <m:sub>
                                <m:r>
                                  <a:rPr lang="en-US" sz="2000" i="1">
                                    <a:latin typeface="Cambria Math" panose="02040503050406030204" pitchFamily="18" charset="0"/>
                                  </a:rPr>
                                  <m:t>𝑤</m:t>
                                </m:r>
                              </m:sub>
                              <m:sup>
                                <m:r>
                                  <a:rPr lang="en-US" sz="2000" i="1">
                                    <a:latin typeface="Cambria Math" panose="02040503050406030204" pitchFamily="18" charset="0"/>
                                  </a:rPr>
                                  <m:t>2</m:t>
                                </m:r>
                              </m:sup>
                            </m:sSubSup>
                            <m:r>
                              <a:rPr lang="en-US" sz="2000" i="1">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𝑔</m:t>
                                </m:r>
                              </m:e>
                              <m:sub>
                                <m:r>
                                  <a:rPr lang="en-US" sz="2000" i="1">
                                    <a:latin typeface="Cambria Math" panose="02040503050406030204" pitchFamily="18" charset="0"/>
                                  </a:rPr>
                                  <m:t>𝑦</m:t>
                                </m:r>
                              </m:sub>
                              <m:sup>
                                <m:r>
                                  <a:rPr lang="en-US" sz="2000" i="1">
                                    <a:latin typeface="Cambria Math" panose="02040503050406030204" pitchFamily="18" charset="0"/>
                                  </a:rPr>
                                  <m:t>2</m:t>
                                </m:r>
                              </m:sup>
                            </m:sSubSup>
                          </m:e>
                        </m:rad>
                      </m:num>
                      <m:den>
                        <m:r>
                          <a:rPr lang="en-US" sz="2000" i="1">
                            <a:latin typeface="Cambria Math" panose="02040503050406030204" pitchFamily="18" charset="0"/>
                          </a:rPr>
                          <m:t>2</m:t>
                        </m:r>
                      </m:den>
                    </m:f>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𝑧</m:t>
                        </m:r>
                      </m:sub>
                    </m:sSub>
                    <m:r>
                      <a:rPr lang="en-US" sz="2000" i="1">
                        <a:latin typeface="Cambria Math" panose="02040503050406030204" pitchFamily="18" charset="0"/>
                      </a:rPr>
                      <m:t>𝐻</m:t>
                    </m:r>
                    <m:sSub>
                      <m:sSubPr>
                        <m:ctrlPr>
                          <a:rPr lang="en-US" sz="2000" i="1">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𝜇</m:t>
                        </m:r>
                      </m:sub>
                    </m:sSub>
                    <m:sSup>
                      <m:sSupPr>
                        <m:ctrlPr>
                          <a:rPr lang="en-US" sz="2000" i="1">
                            <a:latin typeface="Cambria Math" panose="02040503050406030204" pitchFamily="18" charset="0"/>
                          </a:rPr>
                        </m:ctrlPr>
                      </m:sSupPr>
                      <m:e>
                        <m:r>
                          <a:rPr lang="en-US" sz="2000" i="1">
                            <a:latin typeface="Cambria Math" panose="02040503050406030204" pitchFamily="18" charset="0"/>
                          </a:rPr>
                          <m:t>𝑍</m:t>
                        </m:r>
                      </m:e>
                      <m:sup>
                        <m:r>
                          <a:rPr lang="en-US" sz="2000" i="1">
                            <a:latin typeface="Cambria Math" panose="02040503050406030204" pitchFamily="18" charset="0"/>
                          </a:rPr>
                          <m:t>𝜇</m:t>
                        </m:r>
                      </m:sup>
                    </m:sSup>
                    <m:r>
                      <a:rPr lang="en-US" sz="2000" b="0" i="1" smtClean="0">
                        <a:latin typeface="Cambria Math" panose="02040503050406030204" pitchFamily="18" charset="0"/>
                      </a:rPr>
                      <m:t>  </m:t>
                    </m:r>
                  </m:oMath>
                </a14:m>
                <a:endParaRPr lang="en-US" sz="2000" dirty="0"/>
              </a:p>
              <a:p>
                <a:r>
                  <a:rPr lang="en-US" sz="2000" dirty="0"/>
                  <a:t>Here, f are fermions, W and Z are weak bosons.</a:t>
                </a:r>
              </a:p>
              <a:p>
                <a:r>
                  <a:rPr lang="en-US" sz="2000" dirty="0"/>
                  <a:t> </a:t>
                </a:r>
              </a:p>
              <a:p>
                <a:r>
                  <a:rPr lang="en-US" sz="2000" dirty="0"/>
                  <a:t>The expansion of the Higgs potential includes in addition to the quadratic term also terms leading to </a:t>
                </a:r>
              </a:p>
              <a:p>
                <a:r>
                  <a:rPr lang="en-US" sz="2000" dirty="0"/>
                  <a:t>triple and quartic couplings             </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𝐿</m:t>
                    </m:r>
                    <m:r>
                      <a:rPr lang="en-US" i="1">
                        <a:latin typeface="Cambria Math" panose="02040503050406030204" pitchFamily="18" charset="0"/>
                      </a:rPr>
                      <m:t> ~−</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𝐻</m:t>
                            </m:r>
                          </m:sub>
                          <m:sup>
                            <m:r>
                              <a:rPr lang="en-US" i="1">
                                <a:latin typeface="Cambria Math" panose="02040503050406030204" pitchFamily="18" charset="0"/>
                              </a:rPr>
                              <m:t>2</m:t>
                            </m:r>
                          </m:sup>
                        </m:sSubSup>
                      </m:num>
                      <m:den>
                        <m:r>
                          <a:rPr lang="en-US" i="1">
                            <a:latin typeface="Cambria Math" panose="02040503050406030204" pitchFamily="18" charset="0"/>
                          </a:rPr>
                          <m:t>2</m:t>
                        </m:r>
                      </m:den>
                    </m:f>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𝐻</m:t>
                        </m:r>
                      </m:e>
                      <m:sup>
                        <m:r>
                          <a:rPr lang="en-US" i="1">
                            <a:latin typeface="Cambria Math" panose="02040503050406030204" pitchFamily="18" charset="0"/>
                          </a:rPr>
                          <m:t>2</m:t>
                        </m:r>
                      </m:sup>
                    </m:sSup>
                    <m:r>
                      <a:rPr lang="en-US" i="1">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𝐻</m:t>
                            </m:r>
                          </m:sub>
                          <m:sup>
                            <m:r>
                              <a:rPr lang="en-US" i="1">
                                <a:latin typeface="Cambria Math" panose="02040503050406030204" pitchFamily="18" charset="0"/>
                              </a:rPr>
                              <m:t>2</m:t>
                            </m:r>
                          </m:sup>
                        </m:sSubSup>
                      </m:num>
                      <m:den>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𝑣</m:t>
                            </m:r>
                          </m:e>
                          <m:sup>
                            <m:r>
                              <a:rPr lang="en-US" i="1">
                                <a:latin typeface="Cambria Math" panose="02040503050406030204" pitchFamily="18" charset="0"/>
                              </a:rPr>
                              <m:t>2</m:t>
                            </m:r>
                          </m:sup>
                        </m:sSup>
                      </m:den>
                    </m:f>
                    <m:r>
                      <a:rPr lang="en-US" i="1">
                        <a:latin typeface="Cambria Math" panose="02040503050406030204" pitchFamily="18" charset="0"/>
                      </a:rPr>
                      <m:t>𝑣</m:t>
                    </m:r>
                    <m:sSup>
                      <m:sSupPr>
                        <m:ctrlPr>
                          <a:rPr lang="en-US" i="1">
                            <a:latin typeface="Cambria Math" panose="02040503050406030204" pitchFamily="18" charset="0"/>
                          </a:rPr>
                        </m:ctrlPr>
                      </m:sSupPr>
                      <m:e>
                        <m:r>
                          <a:rPr lang="en-US" i="1">
                            <a:latin typeface="Cambria Math" panose="02040503050406030204" pitchFamily="18" charset="0"/>
                          </a:rPr>
                          <m:t>𝐻</m:t>
                        </m:r>
                      </m:e>
                      <m:sup>
                        <m:r>
                          <a:rPr lang="en-US" i="1">
                            <a:latin typeface="Cambria Math" panose="02040503050406030204" pitchFamily="18" charset="0"/>
                          </a:rPr>
                          <m:t>3</m:t>
                        </m:r>
                      </m:sup>
                    </m:sSup>
                    <m:r>
                      <a:rPr lang="en-US" i="1">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𝐻</m:t>
                            </m:r>
                          </m:sub>
                          <m:sup>
                            <m:r>
                              <a:rPr lang="en-US" i="1">
                                <a:latin typeface="Cambria Math" panose="02040503050406030204" pitchFamily="18" charset="0"/>
                              </a:rPr>
                              <m:t>2</m:t>
                            </m:r>
                          </m:sup>
                        </m:sSubSup>
                      </m:num>
                      <m:den>
                        <m:r>
                          <a:rPr lang="en-US" i="1">
                            <a:latin typeface="Cambria Math" panose="02040503050406030204" pitchFamily="18" charset="0"/>
                          </a:rPr>
                          <m:t>8</m:t>
                        </m:r>
                        <m:sSup>
                          <m:sSupPr>
                            <m:ctrlPr>
                              <a:rPr lang="en-US" i="1">
                                <a:latin typeface="Cambria Math" panose="02040503050406030204" pitchFamily="18" charset="0"/>
                              </a:rPr>
                            </m:ctrlPr>
                          </m:sSupPr>
                          <m:e>
                            <m:r>
                              <a:rPr lang="en-US" i="1">
                                <a:latin typeface="Cambria Math" panose="02040503050406030204" pitchFamily="18" charset="0"/>
                              </a:rPr>
                              <m:t>𝑣</m:t>
                            </m:r>
                          </m:e>
                          <m:sup>
                            <m:r>
                              <a:rPr lang="en-US" i="1">
                                <a:latin typeface="Cambria Math" panose="02040503050406030204" pitchFamily="18" charset="0"/>
                              </a:rPr>
                              <m:t>2</m:t>
                            </m:r>
                          </m:sup>
                        </m:sSup>
                      </m:den>
                    </m:f>
                    <m:sSup>
                      <m:sSupPr>
                        <m:ctrlPr>
                          <a:rPr lang="en-US" i="1">
                            <a:latin typeface="Cambria Math" panose="02040503050406030204" pitchFamily="18" charset="0"/>
                          </a:rPr>
                        </m:ctrlPr>
                      </m:sSupPr>
                      <m:e>
                        <m:r>
                          <a:rPr lang="en-US" i="1">
                            <a:latin typeface="Cambria Math" panose="02040503050406030204" pitchFamily="18" charset="0"/>
                          </a:rPr>
                          <m:t>𝐻</m:t>
                        </m:r>
                      </m:e>
                      <m:sup>
                        <m:r>
                          <a:rPr lang="en-US" i="1">
                            <a:latin typeface="Cambria Math" panose="02040503050406030204" pitchFamily="18" charset="0"/>
                          </a:rPr>
                          <m:t>4</m:t>
                        </m:r>
                      </m:sup>
                    </m:sSup>
                  </m:oMath>
                </a14:m>
                <a:endParaRPr lang="en-US" dirty="0"/>
              </a:p>
              <a:p>
                <a:endParaRPr lang="en-US" dirty="0"/>
              </a:p>
              <a:p>
                <a:r>
                  <a:rPr lang="en-US" dirty="0"/>
                  <a:t>Once the Higgs was discovered and its mass, </a:t>
                </a:r>
                <a:r>
                  <a:rPr lang="en-US" dirty="0" err="1"/>
                  <a:t>m</a:t>
                </a:r>
                <a:r>
                  <a:rPr lang="en-US" baseline="-25000" dirty="0" err="1"/>
                  <a:t>H</a:t>
                </a:r>
                <a:r>
                  <a:rPr lang="en-US" dirty="0"/>
                  <a:t>, was precisely measured we could estimate the values of the s</a:t>
                </a:r>
              </a:p>
              <a:p>
                <a:r>
                  <a:rPr lang="en-US" dirty="0"/>
                  <a:t>elf-coupling of Higgs to a pair of Higgs and also of the quartic coupling.</a:t>
                </a:r>
              </a:p>
              <a:p>
                <a:endParaRPr lang="en-US" sz="2000" dirty="0"/>
              </a:p>
              <a:p>
                <a:endParaRPr lang="en-US" sz="2000" dirty="0"/>
              </a:p>
              <a:p>
                <a:endParaRPr lang="en-US" dirty="0"/>
              </a:p>
            </p:txBody>
          </p:sp>
        </mc:Choice>
        <mc:Fallback xmlns="">
          <p:sp>
            <p:nvSpPr>
              <p:cNvPr id="4" name="TextBox 3">
                <a:extLst>
                  <a:ext uri="{FF2B5EF4-FFF2-40B4-BE49-F238E27FC236}">
                    <a16:creationId xmlns:a16="http://schemas.microsoft.com/office/drawing/2014/main" id="{9B3BAA9C-5FA0-B949-A629-ABCBEA13922C}"/>
                  </a:ext>
                </a:extLst>
              </p:cNvPr>
              <p:cNvSpPr txBox="1">
                <a:spLocks noRot="1" noChangeAspect="1" noMove="1" noResize="1" noEditPoints="1" noAdjustHandles="1" noChangeArrowheads="1" noChangeShapeType="1" noTextEdit="1"/>
              </p:cNvSpPr>
              <p:nvPr/>
            </p:nvSpPr>
            <p:spPr>
              <a:xfrm>
                <a:off x="558140" y="273133"/>
                <a:ext cx="11412611" cy="7305654"/>
              </a:xfrm>
              <a:prstGeom prst="rect">
                <a:avLst/>
              </a:prstGeom>
              <a:blipFill>
                <a:blip r:embed="rId2"/>
                <a:stretch>
                  <a:fillRect l="-556" t="-521"/>
                </a:stretch>
              </a:blipFill>
            </p:spPr>
            <p:txBody>
              <a:bodyPr/>
              <a:lstStyle/>
              <a:p>
                <a:r>
                  <a:rPr lang="en-US">
                    <a:noFill/>
                  </a:rPr>
                  <a:t> </a:t>
                </a:r>
              </a:p>
            </p:txBody>
          </p:sp>
        </mc:Fallback>
      </mc:AlternateContent>
    </p:spTree>
    <p:extLst>
      <p:ext uri="{BB962C8B-B14F-4D97-AF65-F5344CB8AC3E}">
        <p14:creationId xmlns:p14="http://schemas.microsoft.com/office/powerpoint/2010/main" val="1959811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D7AEF0D-7A0E-5D47-9771-5B184C012107}"/>
                  </a:ext>
                </a:extLst>
              </p:cNvPr>
              <p:cNvSpPr txBox="1"/>
              <p:nvPr/>
            </p:nvSpPr>
            <p:spPr>
              <a:xfrm>
                <a:off x="348561" y="451262"/>
                <a:ext cx="11494878" cy="1908215"/>
              </a:xfrm>
              <a:prstGeom prst="rect">
                <a:avLst/>
              </a:prstGeom>
              <a:noFill/>
            </p:spPr>
            <p:txBody>
              <a:bodyPr wrap="none" rtlCol="0">
                <a:spAutoFit/>
              </a:bodyPr>
              <a:lstStyle/>
              <a:p>
                <a:r>
                  <a:rPr lang="en-US" sz="2000" dirty="0"/>
                  <a:t>You will see that in the studies of Higgs decays a modified formulation of the Higgs couplings become </a:t>
                </a:r>
              </a:p>
              <a:p>
                <a:r>
                  <a:rPr lang="en-US" sz="2000" dirty="0"/>
                  <a:t>popular in the last couple of years. It involves an arbitrary modification of the Higgs couplings by scaling </a:t>
                </a:r>
              </a:p>
              <a:p>
                <a:r>
                  <a:rPr lang="en-US" sz="2000" dirty="0"/>
                  <a:t>the Standard Model expectations by a constant </a:t>
                </a:r>
                <a14:m>
                  <m:oMath xmlns:m="http://schemas.openxmlformats.org/officeDocument/2006/math">
                    <m:r>
                      <a:rPr lang="en-US" sz="2000" i="1">
                        <a:latin typeface="Cambria Math" panose="02040503050406030204" pitchFamily="18" charset="0"/>
                      </a:rPr>
                      <m:t>𝜅</m:t>
                    </m:r>
                  </m:oMath>
                </a14:m>
                <a:r>
                  <a:rPr lang="en-US" sz="2000" dirty="0"/>
                  <a:t> where one looks for the deviation of the scale factor </a:t>
                </a:r>
              </a:p>
              <a:p>
                <a:r>
                  <a:rPr lang="en-US" sz="2000" dirty="0"/>
                  <a:t>from unity.</a:t>
                </a:r>
              </a:p>
              <a:p>
                <a:r>
                  <a:rPr lang="en-US" sz="2000" dirty="0"/>
                  <a:t>The coupling term used in cross section calculation takes the following form for fermions and vector mesons:</a:t>
                </a:r>
              </a:p>
              <a:p>
                <a:endParaRPr lang="en-US" dirty="0"/>
              </a:p>
            </p:txBody>
          </p:sp>
        </mc:Choice>
        <mc:Fallback xmlns="">
          <p:sp>
            <p:nvSpPr>
              <p:cNvPr id="4" name="TextBox 3">
                <a:extLst>
                  <a:ext uri="{FF2B5EF4-FFF2-40B4-BE49-F238E27FC236}">
                    <a16:creationId xmlns:a16="http://schemas.microsoft.com/office/drawing/2014/main" id="{2D7AEF0D-7A0E-5D47-9771-5B184C012107}"/>
                  </a:ext>
                </a:extLst>
              </p:cNvPr>
              <p:cNvSpPr txBox="1">
                <a:spLocks noRot="1" noChangeAspect="1" noMove="1" noResize="1" noEditPoints="1" noAdjustHandles="1" noChangeArrowheads="1" noChangeShapeType="1" noTextEdit="1"/>
              </p:cNvSpPr>
              <p:nvPr/>
            </p:nvSpPr>
            <p:spPr>
              <a:xfrm>
                <a:off x="348561" y="451262"/>
                <a:ext cx="11494878" cy="1908215"/>
              </a:xfrm>
              <a:prstGeom prst="rect">
                <a:avLst/>
              </a:prstGeom>
              <a:blipFill>
                <a:blip r:embed="rId2"/>
                <a:stretch>
                  <a:fillRect l="-441" t="-200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C50E978-816C-9949-83BA-0AE79BC968F0}"/>
              </a:ext>
            </a:extLst>
          </p:cNvPr>
          <p:cNvPicPr/>
          <p:nvPr/>
        </p:nvPicPr>
        <p:blipFill>
          <a:blip r:embed="rId3"/>
          <a:stretch>
            <a:fillRect/>
          </a:stretch>
        </p:blipFill>
        <p:spPr>
          <a:xfrm>
            <a:off x="2660073" y="2359477"/>
            <a:ext cx="6664902" cy="170166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EDBDBDF-6515-DE44-AB0F-79F76D33361A}"/>
                  </a:ext>
                </a:extLst>
              </p:cNvPr>
              <p:cNvSpPr txBox="1"/>
              <p:nvPr/>
            </p:nvSpPr>
            <p:spPr>
              <a:xfrm>
                <a:off x="348561" y="4655127"/>
                <a:ext cx="11940833" cy="2215991"/>
              </a:xfrm>
              <a:prstGeom prst="rect">
                <a:avLst/>
              </a:prstGeom>
              <a:noFill/>
            </p:spPr>
            <p:txBody>
              <a:bodyPr wrap="none" rtlCol="0">
                <a:spAutoFit/>
              </a:bodyPr>
              <a:lstStyle/>
              <a:p>
                <a:r>
                  <a:rPr lang="en-US" sz="2000" dirty="0"/>
                  <a:t>This formulation works for the lowest order QCD calculation but cannot be consistently extended to higher order.</a:t>
                </a:r>
              </a:p>
              <a:p>
                <a:endParaRPr lang="en-US" sz="2000" dirty="0"/>
              </a:p>
              <a:p>
                <a:r>
                  <a:rPr lang="en-US" sz="2000" dirty="0"/>
                  <a:t>Remember that the estimate of the gluon cross section in NLO was about 100% larger that in LO and the </a:t>
                </a:r>
              </a:p>
              <a:p>
                <a:r>
                  <a:rPr lang="en-US" sz="2000" dirty="0"/>
                  <a:t>NNLO calculation increased the cross section further by another 20%. The difference of the constant  </a:t>
                </a:r>
                <a:endParaRPr lang="en-US" sz="2000" i="1" dirty="0"/>
              </a:p>
              <a:p>
                <a14:m>
                  <m:oMath xmlns:m="http://schemas.openxmlformats.org/officeDocument/2006/math">
                    <m:r>
                      <a:rPr lang="en-US" sz="2000" i="1">
                        <a:latin typeface="Cambria Math" panose="02040503050406030204" pitchFamily="18" charset="0"/>
                      </a:rPr>
                      <m:t>𝜅</m:t>
                    </m:r>
                  </m:oMath>
                </a14:m>
                <a:r>
                  <a:rPr lang="en-US" sz="2000" dirty="0"/>
                  <a:t> from 1 will show deviation from the Standard Model up to a precision of theoretical calculations.</a:t>
                </a:r>
              </a:p>
              <a:p>
                <a:r>
                  <a:rPr lang="en-US" sz="2000" dirty="0"/>
                  <a:t>It will be the challenge for LHC Run 3.</a:t>
                </a:r>
              </a:p>
              <a:p>
                <a:endParaRPr lang="en-US" dirty="0"/>
              </a:p>
            </p:txBody>
          </p:sp>
        </mc:Choice>
        <mc:Fallback xmlns="">
          <p:sp>
            <p:nvSpPr>
              <p:cNvPr id="6" name="TextBox 5">
                <a:extLst>
                  <a:ext uri="{FF2B5EF4-FFF2-40B4-BE49-F238E27FC236}">
                    <a16:creationId xmlns:a16="http://schemas.microsoft.com/office/drawing/2014/main" id="{6EDBDBDF-6515-DE44-AB0F-79F76D33361A}"/>
                  </a:ext>
                </a:extLst>
              </p:cNvPr>
              <p:cNvSpPr txBox="1">
                <a:spLocks noRot="1" noChangeAspect="1" noMove="1" noResize="1" noEditPoints="1" noAdjustHandles="1" noChangeArrowheads="1" noChangeShapeType="1" noTextEdit="1"/>
              </p:cNvSpPr>
              <p:nvPr/>
            </p:nvSpPr>
            <p:spPr>
              <a:xfrm>
                <a:off x="348561" y="4655127"/>
                <a:ext cx="11940833" cy="2215991"/>
              </a:xfrm>
              <a:prstGeom prst="rect">
                <a:avLst/>
              </a:prstGeom>
              <a:blipFill>
                <a:blip r:embed="rId4"/>
                <a:stretch>
                  <a:fillRect l="-425" t="-1714"/>
                </a:stretch>
              </a:blipFill>
            </p:spPr>
            <p:txBody>
              <a:bodyPr/>
              <a:lstStyle/>
              <a:p>
                <a:r>
                  <a:rPr lang="en-US">
                    <a:noFill/>
                  </a:rPr>
                  <a:t> </a:t>
                </a:r>
              </a:p>
            </p:txBody>
          </p:sp>
        </mc:Fallback>
      </mc:AlternateContent>
    </p:spTree>
    <p:extLst>
      <p:ext uri="{BB962C8B-B14F-4D97-AF65-F5344CB8AC3E}">
        <p14:creationId xmlns:p14="http://schemas.microsoft.com/office/powerpoint/2010/main" val="2267684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8729E5C-E420-CC4E-A3DE-9426EB9FD5E2}"/>
                  </a:ext>
                </a:extLst>
              </p:cNvPr>
              <p:cNvSpPr txBox="1"/>
              <p:nvPr/>
            </p:nvSpPr>
            <p:spPr>
              <a:xfrm>
                <a:off x="688769" y="439387"/>
                <a:ext cx="11392029" cy="6493957"/>
              </a:xfrm>
              <a:prstGeom prst="rect">
                <a:avLst/>
              </a:prstGeom>
              <a:noFill/>
            </p:spPr>
            <p:txBody>
              <a:bodyPr wrap="none" rtlCol="0">
                <a:spAutoFit/>
              </a:bodyPr>
              <a:lstStyle/>
              <a:p>
                <a:pPr marL="342900" lvl="0" indent="-342900">
                  <a:buFont typeface="Arial" panose="020B0604020202020204" pitchFamily="34" charset="0"/>
                  <a:buChar char="•"/>
                </a:pPr>
                <a:r>
                  <a:rPr lang="en-US" sz="2000" u="sng" dirty="0"/>
                  <a:t>Production mechanisms</a:t>
                </a:r>
              </a:p>
              <a:p>
                <a:r>
                  <a:rPr lang="en-US" sz="2000" dirty="0"/>
                  <a:t> </a:t>
                </a:r>
              </a:p>
              <a:p>
                <a:r>
                  <a:rPr lang="en-US" sz="2000" dirty="0"/>
                  <a:t>In proton-proton collisions it is not the proton that generates the Higgs particle but rather interaction </a:t>
                </a:r>
              </a:p>
              <a:p>
                <a:r>
                  <a:rPr lang="en-US" sz="2000" dirty="0"/>
                  <a:t>of proton components i.e., quarks and gluons. The masses of quarks inside the proton, as we know them, </a:t>
                </a:r>
              </a:p>
              <a:p>
                <a:r>
                  <a:rPr lang="en-US" sz="2000" dirty="0"/>
                  <a:t>are very small: m</a:t>
                </a:r>
                <a:r>
                  <a:rPr lang="en-US" sz="2000" baseline="-25000" dirty="0"/>
                  <a:t>u</a:t>
                </a:r>
                <a:r>
                  <a:rPr lang="en-US" sz="2000" dirty="0"/>
                  <a:t> = 2.16 MeV, m</a:t>
                </a:r>
                <a:r>
                  <a:rPr lang="en-US" sz="2000" baseline="-25000" dirty="0"/>
                  <a:t>d</a:t>
                </a:r>
                <a:r>
                  <a:rPr lang="en-US" sz="2000" dirty="0"/>
                  <a:t> = 4.67 MeV, (</a:t>
                </a:r>
                <a:r>
                  <a:rPr lang="en-US" sz="2000" dirty="0" err="1"/>
                  <a:t>m</a:t>
                </a:r>
                <a:r>
                  <a:rPr lang="en-US" sz="2000" baseline="-25000" dirty="0" err="1"/>
                  <a:t>s</a:t>
                </a:r>
                <a:r>
                  <a:rPr lang="en-US" sz="2000" dirty="0"/>
                  <a:t> = 93 MeV).</a:t>
                </a:r>
              </a:p>
              <a:p>
                <a:r>
                  <a:rPr lang="en-US" sz="2000" dirty="0"/>
                  <a:t>So, the optimistic expectation for a direct Higgs production via, lets-say - d quark interaction, would have </a:t>
                </a:r>
              </a:p>
              <a:p>
                <a:r>
                  <a:rPr lang="en-US" sz="2000" dirty="0"/>
                  <a:t>the value of the Yukawa coupling </a:t>
                </a:r>
              </a:p>
              <a:p>
                <a:r>
                  <a:rPr lang="en-US" sz="2000" dirty="0"/>
                  <a:t> </a:t>
                </a:r>
                <a14:m>
                  <m:oMath xmlns:m="http://schemas.openxmlformats.org/officeDocument/2006/math">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𝑑</m:t>
                        </m:r>
                      </m:sub>
                    </m:sSub>
                    <m:r>
                      <a:rPr lang="en-US" i="1">
                        <a:latin typeface="Cambria Math" panose="02040503050406030204" pitchFamily="18" charset="0"/>
                      </a:rPr>
                      <m:t>=</m:t>
                    </m:r>
                    <m:f>
                      <m:fPr>
                        <m:ctrlPr>
                          <a:rPr lang="en-US" i="1">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2</m:t>
                            </m:r>
                          </m:e>
                        </m:rad>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𝑑</m:t>
                            </m:r>
                          </m:sub>
                        </m:sSub>
                      </m:num>
                      <m:den>
                        <m:r>
                          <a:rPr lang="en-US" i="1">
                            <a:latin typeface="Cambria Math" panose="02040503050406030204" pitchFamily="18" charset="0"/>
                          </a:rPr>
                          <m:t>𝑣</m:t>
                        </m:r>
                      </m:den>
                    </m:f>
                    <m:r>
                      <a:rPr lang="en-US" i="1">
                        <a:latin typeface="Cambria Math" panose="02040503050406030204" pitchFamily="18" charset="0"/>
                      </a:rPr>
                      <m:t> ≈ </m:t>
                    </m:r>
                    <m:f>
                      <m:fPr>
                        <m:ctrlPr>
                          <a:rPr lang="en-US" i="1">
                            <a:latin typeface="Cambria Math" panose="02040503050406030204" pitchFamily="18" charset="0"/>
                          </a:rPr>
                        </m:ctrlPr>
                      </m:fPr>
                      <m:num>
                        <m:r>
                          <a:rPr lang="en-US" i="1">
                            <a:latin typeface="Cambria Math" panose="02040503050406030204" pitchFamily="18" charset="0"/>
                          </a:rPr>
                          <m:t>6.6 </m:t>
                        </m:r>
                        <m:r>
                          <a:rPr lang="en-US" i="1">
                            <a:latin typeface="Cambria Math" panose="02040503050406030204" pitchFamily="18" charset="0"/>
                          </a:rPr>
                          <m:t>𝑀𝑒𝑉</m:t>
                        </m:r>
                      </m:num>
                      <m:den>
                        <m:r>
                          <a:rPr lang="en-US" i="1">
                            <a:latin typeface="Cambria Math" panose="02040503050406030204" pitchFamily="18" charset="0"/>
                          </a:rPr>
                          <m:t>246 </m:t>
                        </m:r>
                        <m:r>
                          <a:rPr lang="en-US" i="1">
                            <a:latin typeface="Cambria Math" panose="02040503050406030204" pitchFamily="18" charset="0"/>
                          </a:rPr>
                          <m:t>𝐺𝑒𝑉</m:t>
                        </m:r>
                      </m:den>
                    </m:f>
                    <m:r>
                      <a:rPr lang="en-US" i="1">
                        <a:latin typeface="Cambria Math" panose="02040503050406030204" pitchFamily="18" charset="0"/>
                      </a:rPr>
                      <m:t> ≈2.7×</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−5</m:t>
                        </m:r>
                      </m:sup>
                    </m:sSup>
                  </m:oMath>
                </a14:m>
                <a:endParaRPr lang="en-US" sz="2000" dirty="0"/>
              </a:p>
              <a:p>
                <a:r>
                  <a:rPr lang="en-US" sz="2000" dirty="0"/>
                  <a:t>This would enter into matrix calculations and corresponding cross section as a square producing minuscule </a:t>
                </a:r>
              </a:p>
              <a:p>
                <a:r>
                  <a:rPr lang="en-US" sz="2000" dirty="0"/>
                  <a:t>result. On the other hand, gluons inside the proton couple to the top quark with mass equal 173 GeV, </a:t>
                </a:r>
              </a:p>
              <a:p>
                <a:r>
                  <a:rPr lang="en-US" sz="2000" dirty="0"/>
                  <a:t>and the Yukawa coupling to the top is</a:t>
                </a:r>
              </a:p>
              <a:p>
                <a:r>
                  <a:rPr lang="en-US" sz="2000"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  </m:t>
                        </m:r>
                        <m:rad>
                          <m:radPr>
                            <m:degHide m:val="on"/>
                            <m:ctrlPr>
                              <a:rPr lang="en-US" i="1">
                                <a:latin typeface="Cambria Math" panose="02040503050406030204" pitchFamily="18" charset="0"/>
                              </a:rPr>
                            </m:ctrlPr>
                          </m:radPr>
                          <m:deg/>
                          <m:e>
                            <m:r>
                              <a:rPr lang="en-US" i="1">
                                <a:latin typeface="Cambria Math" panose="02040503050406030204" pitchFamily="18" charset="0"/>
                              </a:rPr>
                              <m:t>2</m:t>
                            </m:r>
                          </m:e>
                        </m:rad>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𝑡</m:t>
                            </m:r>
                          </m:sub>
                        </m:sSub>
                      </m:num>
                      <m:den>
                        <m:r>
                          <a:rPr lang="en-US" i="1">
                            <a:latin typeface="Cambria Math" panose="02040503050406030204" pitchFamily="18" charset="0"/>
                          </a:rPr>
                          <m:t>𝑣</m:t>
                        </m:r>
                      </m:den>
                    </m:f>
                    <m:r>
                      <a:rPr lang="en-US" i="1">
                        <a:latin typeface="Cambria Math" panose="02040503050406030204" pitchFamily="18" charset="0"/>
                      </a:rPr>
                      <m:t> ≅1</m:t>
                    </m:r>
                  </m:oMath>
                </a14:m>
                <a:endParaRPr lang="en-US" sz="2000" dirty="0"/>
              </a:p>
              <a:p>
                <a:r>
                  <a:rPr lang="en-US" sz="2000" dirty="0"/>
                  <a:t>As a result, the dominant diagram for the Higgs production at LHC is the “gluon fusion” diagram with a top</a:t>
                </a:r>
              </a:p>
              <a:p>
                <a:r>
                  <a:rPr lang="en-US" sz="2000" dirty="0"/>
                  <a:t> quark running along the triangular loop. The corresponding couplings of the Higgs to the W and Z bosons </a:t>
                </a:r>
              </a:p>
              <a:p>
                <a:r>
                  <a:rPr lang="en-US" sz="2000" dirty="0"/>
                  <a:t>are proportional to their masses squared. </a:t>
                </a:r>
              </a:p>
              <a:p>
                <a:r>
                  <a:rPr lang="en-US" sz="2000" dirty="0"/>
                  <a:t>Finally, the Higgs does not couple directly to a photon since the photon is massless. </a:t>
                </a:r>
              </a:p>
              <a:p>
                <a:r>
                  <a:rPr lang="en-US" sz="2000" dirty="0"/>
                  <a:t>Similar to the production in proton-proton collisions Higgs decays to photons are induced by loops of heavy </a:t>
                </a:r>
              </a:p>
              <a:p>
                <a:r>
                  <a:rPr lang="en-US" sz="2000" dirty="0"/>
                  <a:t>charged particles.</a:t>
                </a:r>
              </a:p>
              <a:p>
                <a:endParaRPr lang="en-US" sz="2000" dirty="0"/>
              </a:p>
              <a:p>
                <a:endParaRPr lang="en-US" dirty="0"/>
              </a:p>
            </p:txBody>
          </p:sp>
        </mc:Choice>
        <mc:Fallback xmlns="">
          <p:sp>
            <p:nvSpPr>
              <p:cNvPr id="4" name="TextBox 3">
                <a:extLst>
                  <a:ext uri="{FF2B5EF4-FFF2-40B4-BE49-F238E27FC236}">
                    <a16:creationId xmlns:a16="http://schemas.microsoft.com/office/drawing/2014/main" id="{88729E5C-E420-CC4E-A3DE-9426EB9FD5E2}"/>
                  </a:ext>
                </a:extLst>
              </p:cNvPr>
              <p:cNvSpPr txBox="1">
                <a:spLocks noRot="1" noChangeAspect="1" noMove="1" noResize="1" noEditPoints="1" noAdjustHandles="1" noChangeArrowheads="1" noChangeShapeType="1" noTextEdit="1"/>
              </p:cNvSpPr>
              <p:nvPr/>
            </p:nvSpPr>
            <p:spPr>
              <a:xfrm>
                <a:off x="688769" y="439387"/>
                <a:ext cx="11392029" cy="6493957"/>
              </a:xfrm>
              <a:prstGeom prst="rect">
                <a:avLst/>
              </a:prstGeom>
              <a:blipFill>
                <a:blip r:embed="rId2"/>
                <a:stretch>
                  <a:fillRect l="-557" t="-391"/>
                </a:stretch>
              </a:blipFill>
            </p:spPr>
            <p:txBody>
              <a:bodyPr/>
              <a:lstStyle/>
              <a:p>
                <a:r>
                  <a:rPr lang="en-US">
                    <a:noFill/>
                  </a:rPr>
                  <a:t> </a:t>
                </a:r>
              </a:p>
            </p:txBody>
          </p:sp>
        </mc:Fallback>
      </mc:AlternateContent>
    </p:spTree>
    <p:extLst>
      <p:ext uri="{BB962C8B-B14F-4D97-AF65-F5344CB8AC3E}">
        <p14:creationId xmlns:p14="http://schemas.microsoft.com/office/powerpoint/2010/main" val="3899589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4FD13E-6880-6248-9753-28B12CE4D001}"/>
              </a:ext>
            </a:extLst>
          </p:cNvPr>
          <p:cNvSpPr txBox="1"/>
          <p:nvPr/>
        </p:nvSpPr>
        <p:spPr>
          <a:xfrm>
            <a:off x="558140" y="166341"/>
            <a:ext cx="7335021" cy="400110"/>
          </a:xfrm>
          <a:prstGeom prst="rect">
            <a:avLst/>
          </a:prstGeom>
          <a:noFill/>
        </p:spPr>
        <p:txBody>
          <a:bodyPr wrap="none" rtlCol="0">
            <a:spAutoFit/>
          </a:bodyPr>
          <a:lstStyle/>
          <a:p>
            <a:r>
              <a:rPr lang="en-US" sz="2000" dirty="0"/>
              <a:t>The production mechanisms considered in various data analyses are:</a:t>
            </a:r>
          </a:p>
        </p:txBody>
      </p:sp>
      <p:sp>
        <p:nvSpPr>
          <p:cNvPr id="5" name="Rectangle 2">
            <a:extLst>
              <a:ext uri="{FF2B5EF4-FFF2-40B4-BE49-F238E27FC236}">
                <a16:creationId xmlns:a16="http://schemas.microsoft.com/office/drawing/2014/main" id="{9C006762-9CB3-3043-BB44-28043CDF44EF}"/>
              </a:ext>
            </a:extLst>
          </p:cNvPr>
          <p:cNvSpPr>
            <a:spLocks noChangeArrowheads="1"/>
          </p:cNvSpPr>
          <p:nvPr/>
        </p:nvSpPr>
        <p:spPr bwMode="auto">
          <a:xfrm>
            <a:off x="1431164" y="1056903"/>
            <a:ext cx="127440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106" descr="page8image1952516864">
            <a:extLst>
              <a:ext uri="{FF2B5EF4-FFF2-40B4-BE49-F238E27FC236}">
                <a16:creationId xmlns:a16="http://schemas.microsoft.com/office/drawing/2014/main" id="{6898685C-5BE7-F94E-8275-66B75D1CF67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01650" y="738577"/>
            <a:ext cx="6691511" cy="14369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F52D36F2-52A3-3F4E-A6B1-02C00B481325}"/>
              </a:ext>
            </a:extLst>
          </p:cNvPr>
          <p:cNvSpPr>
            <a:spLocks noChangeArrowheads="1"/>
          </p:cNvSpPr>
          <p:nvPr/>
        </p:nvSpPr>
        <p:spPr bwMode="auto">
          <a:xfrm>
            <a:off x="1324169" y="2870199"/>
            <a:ext cx="100945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1" name="Picture 107" descr="page8image1952517200">
            <a:extLst>
              <a:ext uri="{FF2B5EF4-FFF2-40B4-BE49-F238E27FC236}">
                <a16:creationId xmlns:a16="http://schemas.microsoft.com/office/drawing/2014/main" id="{DBA45BCD-F8AB-1F49-BD50-6ABAC83413C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01650" y="2489296"/>
            <a:ext cx="4405304" cy="12505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A032AA-34A0-8547-ADFF-2232859FE0C9}"/>
              </a:ext>
            </a:extLst>
          </p:cNvPr>
          <p:cNvSpPr txBox="1"/>
          <p:nvPr/>
        </p:nvSpPr>
        <p:spPr>
          <a:xfrm>
            <a:off x="558140" y="3739834"/>
            <a:ext cx="11712822" cy="3139321"/>
          </a:xfrm>
          <a:prstGeom prst="rect">
            <a:avLst/>
          </a:prstGeom>
          <a:noFill/>
        </p:spPr>
        <p:txBody>
          <a:bodyPr wrap="none" rtlCol="0">
            <a:spAutoFit/>
          </a:bodyPr>
          <a:lstStyle/>
          <a:p>
            <a:r>
              <a:rPr lang="en-US" sz="2000" dirty="0"/>
              <a:t>In the estimates the energy of the incoming quarks and gluons are coming from the pdf’s describing the </a:t>
            </a:r>
          </a:p>
          <a:p>
            <a:r>
              <a:rPr lang="en-US" sz="2000" dirty="0"/>
              <a:t>fractional probabilities of each proton component carrying a fraction of the parent proton momentum.</a:t>
            </a:r>
          </a:p>
          <a:p>
            <a:r>
              <a:rPr lang="en-US" sz="2000" dirty="0"/>
              <a:t> </a:t>
            </a:r>
          </a:p>
          <a:p>
            <a:r>
              <a:rPr lang="en-US" sz="2000" dirty="0"/>
              <a:t>The gluon-fusion and vector-boson fusion diagrams allow to calculate</a:t>
            </a:r>
          </a:p>
          <a:p>
            <a:r>
              <a:rPr lang="en-US" sz="2000" dirty="0"/>
              <a:t>the energy dependence of the Higgs cross-section. These calculations became recently very involved </a:t>
            </a:r>
          </a:p>
          <a:p>
            <a:r>
              <a:rPr lang="en-US" sz="2000" dirty="0"/>
              <a:t>and reached NNNLO (next-to-next-to-next-to-leading order) for the QCD terms and NLO (next-to-leading order)</a:t>
            </a:r>
          </a:p>
          <a:p>
            <a:r>
              <a:rPr lang="en-US" sz="2000" dirty="0"/>
              <a:t> for the electroweak terms. At this stage the precision of theory calculations exceeds the experimental </a:t>
            </a:r>
          </a:p>
          <a:p>
            <a:r>
              <a:rPr lang="en-US" sz="2000" dirty="0"/>
              <a:t>capability. The experimental errors are still dominated by statistical rather than systematic components </a:t>
            </a:r>
          </a:p>
          <a:p>
            <a:r>
              <a:rPr lang="en-US" sz="2000" dirty="0"/>
              <a:t>of the data analyses.</a:t>
            </a:r>
          </a:p>
          <a:p>
            <a:endParaRPr lang="en-US" dirty="0"/>
          </a:p>
        </p:txBody>
      </p:sp>
    </p:spTree>
    <p:extLst>
      <p:ext uri="{BB962C8B-B14F-4D97-AF65-F5344CB8AC3E}">
        <p14:creationId xmlns:p14="http://schemas.microsoft.com/office/powerpoint/2010/main" val="2503595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FAE096A-0D2E-444A-B9DA-DE86AB3A54C0}"/>
              </a:ext>
            </a:extLst>
          </p:cNvPr>
          <p:cNvSpPr>
            <a:spLocks noChangeArrowheads="1"/>
          </p:cNvSpPr>
          <p:nvPr/>
        </p:nvSpPr>
        <p:spPr bwMode="auto">
          <a:xfrm>
            <a:off x="1900052" y="4512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05" descr="page8image1952516656">
            <a:extLst>
              <a:ext uri="{FF2B5EF4-FFF2-40B4-BE49-F238E27FC236}">
                <a16:creationId xmlns:a16="http://schemas.microsoft.com/office/drawing/2014/main" id="{75A65B22-0375-F24D-B436-44ADA4D5640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00052" y="451263"/>
            <a:ext cx="5981700" cy="523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796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DD356B77-1579-6D4A-B1A2-33191AEA6B24}"/>
              </a:ext>
            </a:extLst>
          </p:cNvPr>
          <p:cNvSpPr/>
          <p:nvPr/>
        </p:nvSpPr>
        <p:spPr>
          <a:xfrm>
            <a:off x="5983970" y="256542"/>
            <a:ext cx="5713225" cy="4826097"/>
          </a:xfrm>
          <a:prstGeom prst="rect">
            <a:avLst/>
          </a:prstGeom>
          <a:blipFill>
            <a:blip r:embed="rId2" cstate="print"/>
            <a:stretch>
              <a:fillRect/>
            </a:stretch>
          </a:blipFill>
        </p:spPr>
        <p:txBody>
          <a:bodyPr wrap="square" lIns="0" tIns="0" rIns="0" bIns="0" rtlCol="0"/>
          <a:lstStyle/>
          <a:p>
            <a:endParaRPr/>
          </a:p>
        </p:txBody>
      </p:sp>
      <p:sp>
        <p:nvSpPr>
          <p:cNvPr id="2" name="TextBox 1">
            <a:extLst>
              <a:ext uri="{FF2B5EF4-FFF2-40B4-BE49-F238E27FC236}">
                <a16:creationId xmlns:a16="http://schemas.microsoft.com/office/drawing/2014/main" id="{169B2D8C-B960-D540-9D64-0B13C6CCB37D}"/>
              </a:ext>
            </a:extLst>
          </p:cNvPr>
          <p:cNvSpPr txBox="1"/>
          <p:nvPr/>
        </p:nvSpPr>
        <p:spPr>
          <a:xfrm>
            <a:off x="4168239" y="256542"/>
            <a:ext cx="1043876" cy="276999"/>
          </a:xfrm>
          <a:prstGeom prst="rect">
            <a:avLst/>
          </a:prstGeom>
          <a:noFill/>
        </p:spPr>
        <p:txBody>
          <a:bodyPr wrap="none" rtlCol="0">
            <a:spAutoFit/>
          </a:bodyPr>
          <a:lstStyle/>
          <a:p>
            <a:r>
              <a:rPr lang="en-US" sz="1200" dirty="0"/>
              <a:t>Should be mb</a:t>
            </a:r>
          </a:p>
        </p:txBody>
      </p:sp>
      <p:cxnSp>
        <p:nvCxnSpPr>
          <p:cNvPr id="14" name="Straight Arrow Connector 13">
            <a:extLst>
              <a:ext uri="{FF2B5EF4-FFF2-40B4-BE49-F238E27FC236}">
                <a16:creationId xmlns:a16="http://schemas.microsoft.com/office/drawing/2014/main" id="{1D0F1BEE-03C9-6A40-A5CD-0E070CE95B41}"/>
              </a:ext>
            </a:extLst>
          </p:cNvPr>
          <p:cNvCxnSpPr>
            <a:stCxn id="2" idx="3"/>
          </p:cNvCxnSpPr>
          <p:nvPr/>
        </p:nvCxnSpPr>
        <p:spPr>
          <a:xfrm>
            <a:off x="5212115" y="395042"/>
            <a:ext cx="1366815" cy="246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44B48E-2124-A44B-8D6A-62328A52DBA0}"/>
              </a:ext>
            </a:extLst>
          </p:cNvPr>
          <p:cNvSpPr txBox="1"/>
          <p:nvPr/>
        </p:nvSpPr>
        <p:spPr>
          <a:xfrm>
            <a:off x="0" y="1991052"/>
            <a:ext cx="6309676" cy="2523768"/>
          </a:xfrm>
          <a:prstGeom prst="rect">
            <a:avLst/>
          </a:prstGeom>
          <a:noFill/>
        </p:spPr>
        <p:txBody>
          <a:bodyPr wrap="none" rtlCol="0">
            <a:spAutoFit/>
          </a:bodyPr>
          <a:lstStyle/>
          <a:p>
            <a:r>
              <a:rPr lang="en-US" sz="2000" dirty="0"/>
              <a:t>At the LHC energies one Higgs is produced for about </a:t>
            </a:r>
          </a:p>
          <a:p>
            <a:r>
              <a:rPr lang="en-US" sz="2000" dirty="0"/>
              <a:t>10,000 proton-proton collisions resulting in standard </a:t>
            </a:r>
          </a:p>
          <a:p>
            <a:r>
              <a:rPr lang="en-US" sz="2000" dirty="0"/>
              <a:t>QCD final states. This Higgs then decays and multiplication </a:t>
            </a:r>
          </a:p>
          <a:p>
            <a:r>
              <a:rPr lang="en-US" sz="2000" dirty="0"/>
              <a:t>of a specific decay branching ratio by the efficiency of the </a:t>
            </a:r>
          </a:p>
          <a:p>
            <a:r>
              <a:rPr lang="en-US" sz="2000" dirty="0"/>
              <a:t>detector further reduces that ratio. The experimenter </a:t>
            </a:r>
          </a:p>
          <a:p>
            <a:r>
              <a:rPr lang="en-US" sz="2000" dirty="0"/>
              <a:t>then tries to extract the Higgs decay signal from a huge </a:t>
            </a:r>
          </a:p>
          <a:p>
            <a:r>
              <a:rPr lang="en-US" sz="2000" dirty="0"/>
              <a:t>background of QCD final state particles. </a:t>
            </a:r>
          </a:p>
          <a:p>
            <a:endParaRPr lang="en-US" dirty="0"/>
          </a:p>
        </p:txBody>
      </p:sp>
    </p:spTree>
    <p:extLst>
      <p:ext uri="{BB962C8B-B14F-4D97-AF65-F5344CB8AC3E}">
        <p14:creationId xmlns:p14="http://schemas.microsoft.com/office/powerpoint/2010/main" val="1520083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D2F590F-6D58-F743-BDB3-53B49C22EE09}"/>
              </a:ext>
            </a:extLst>
          </p:cNvPr>
          <p:cNvSpPr>
            <a:spLocks noChangeArrowheads="1"/>
          </p:cNvSpPr>
          <p:nvPr/>
        </p:nvSpPr>
        <p:spPr bwMode="auto">
          <a:xfrm>
            <a:off x="1816924" y="0"/>
            <a:ext cx="154846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7" name="Picture 104">
            <a:extLst>
              <a:ext uri="{FF2B5EF4-FFF2-40B4-BE49-F238E27FC236}">
                <a16:creationId xmlns:a16="http://schemas.microsoft.com/office/drawing/2014/main" id="{EA04EF1D-37DF-A944-8B05-F672EBC7472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65287" y="988143"/>
            <a:ext cx="8193974" cy="57583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C8E042-EC15-5345-89CA-D99DBA6677C9}"/>
              </a:ext>
            </a:extLst>
          </p:cNvPr>
          <p:cNvSpPr txBox="1"/>
          <p:nvPr/>
        </p:nvSpPr>
        <p:spPr>
          <a:xfrm>
            <a:off x="478994" y="356260"/>
            <a:ext cx="9531905" cy="984885"/>
          </a:xfrm>
          <a:prstGeom prst="rect">
            <a:avLst/>
          </a:prstGeom>
          <a:noFill/>
        </p:spPr>
        <p:txBody>
          <a:bodyPr wrap="none" rtlCol="0">
            <a:spAutoFit/>
          </a:bodyPr>
          <a:lstStyle/>
          <a:p>
            <a:r>
              <a:rPr lang="en-US" sz="2000" dirty="0"/>
              <a:t>Comparison of measurements with the prediction for measured cross sections corrected f</a:t>
            </a:r>
          </a:p>
          <a:p>
            <a:r>
              <a:rPr lang="en-US" sz="2000" dirty="0"/>
              <a:t>or luminosity, acceptance, detector effects and branching fractions.</a:t>
            </a:r>
          </a:p>
          <a:p>
            <a:endParaRPr lang="en-US" dirty="0"/>
          </a:p>
        </p:txBody>
      </p:sp>
    </p:spTree>
    <p:extLst>
      <p:ext uri="{BB962C8B-B14F-4D97-AF65-F5344CB8AC3E}">
        <p14:creationId xmlns:p14="http://schemas.microsoft.com/office/powerpoint/2010/main" val="355496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FE67FA-9577-D149-8D6B-5A6CD5042C30}"/>
              </a:ext>
            </a:extLst>
          </p:cNvPr>
          <p:cNvSpPr txBox="1"/>
          <p:nvPr/>
        </p:nvSpPr>
        <p:spPr>
          <a:xfrm>
            <a:off x="903969" y="1334980"/>
            <a:ext cx="10256526" cy="646331"/>
          </a:xfrm>
          <a:prstGeom prst="rect">
            <a:avLst/>
          </a:prstGeom>
          <a:noFill/>
        </p:spPr>
        <p:txBody>
          <a:bodyPr wrap="none" rtlCol="0">
            <a:spAutoFit/>
          </a:bodyPr>
          <a:lstStyle/>
          <a:p>
            <a:r>
              <a:rPr lang="en-US" dirty="0"/>
              <a:t>This energy dependence of the coupling constant is called running coupling and it can be calculated in </a:t>
            </a:r>
          </a:p>
          <a:p>
            <a:r>
              <a:rPr lang="en-US" dirty="0"/>
              <a:t>The quantum field theory by an increasing with energy number of Feynman diagrams with loops of the type </a:t>
            </a:r>
          </a:p>
        </p:txBody>
      </p:sp>
      <p:pic>
        <p:nvPicPr>
          <p:cNvPr id="5" name="Picture 4">
            <a:extLst>
              <a:ext uri="{FF2B5EF4-FFF2-40B4-BE49-F238E27FC236}">
                <a16:creationId xmlns:a16="http://schemas.microsoft.com/office/drawing/2014/main" id="{047D0719-8E88-2A43-A84A-3E601CC6E18D}"/>
              </a:ext>
            </a:extLst>
          </p:cNvPr>
          <p:cNvPicPr/>
          <p:nvPr/>
        </p:nvPicPr>
        <p:blipFill>
          <a:blip r:embed="rId2"/>
          <a:stretch>
            <a:fillRect/>
          </a:stretch>
        </p:blipFill>
        <p:spPr>
          <a:xfrm>
            <a:off x="4239604" y="2122722"/>
            <a:ext cx="2095500" cy="19558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5D3CAD1-B1B0-9946-987E-2C5AA55C9674}"/>
                  </a:ext>
                </a:extLst>
              </p:cNvPr>
              <p:cNvSpPr txBox="1"/>
              <p:nvPr/>
            </p:nvSpPr>
            <p:spPr>
              <a:xfrm>
                <a:off x="903969" y="4078522"/>
                <a:ext cx="7516417" cy="1444498"/>
              </a:xfrm>
              <a:prstGeom prst="rect">
                <a:avLst/>
              </a:prstGeom>
              <a:noFill/>
            </p:spPr>
            <p:txBody>
              <a:bodyPr wrap="none" rtlCol="0">
                <a:spAutoFit/>
              </a:bodyPr>
              <a:lstStyle/>
              <a:p>
                <a:r>
                  <a:rPr lang="en-US" dirty="0"/>
                  <a:t>The summation of the leading terms gives the dependency on the energy Q as</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𝛼</m:t>
                      </m:r>
                      <m:d>
                        <m:dPr>
                          <m:ctrlPr>
                            <a:rPr lang="en-US" i="1">
                              <a:latin typeface="Cambria Math" panose="02040503050406030204" pitchFamily="18" charset="0"/>
                            </a:rPr>
                          </m:ctrlPr>
                        </m:dPr>
                        <m:e>
                          <m:r>
                            <a:rPr lang="en-US" i="1">
                              <a:latin typeface="Cambria Math" panose="02040503050406030204" pitchFamily="18" charset="0"/>
                            </a:rPr>
                            <m:t>𝑄</m:t>
                          </m:r>
                        </m:e>
                      </m:d>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𝛼</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0</m:t>
                              </m:r>
                            </m:sub>
                          </m:sSub>
                          <m:r>
                            <a:rPr lang="en-US" i="1">
                              <a:latin typeface="Cambria Math" panose="02040503050406030204" pitchFamily="18" charset="0"/>
                            </a:rPr>
                            <m:t>)</m:t>
                          </m:r>
                        </m:num>
                        <m:den>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r>
                                <a:rPr lang="en-US" i="1">
                                  <a:latin typeface="Cambria Math" panose="02040503050406030204" pitchFamily="18" charset="0"/>
                                </a:rPr>
                                <m:t>𝜋</m:t>
                              </m:r>
                            </m:den>
                          </m:f>
                          <m:r>
                            <a:rPr lang="en-US" i="1">
                              <a:latin typeface="Cambria Math" panose="02040503050406030204" pitchFamily="18" charset="0"/>
                            </a:rPr>
                            <m:t>𝛼</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0</m:t>
                                  </m:r>
                                </m:sub>
                              </m:sSub>
                            </m:e>
                          </m:d>
                          <m:r>
                            <a:rPr lang="en-US" i="1">
                              <a:latin typeface="Cambria Math" panose="02040503050406030204" pitchFamily="18" charset="0"/>
                            </a:rPr>
                            <m:t>𝑙𝑜𝑔</m:t>
                          </m:r>
                          <m:f>
                            <m:fPr>
                              <m:ctrlPr>
                                <a:rPr lang="en-US" i="1">
                                  <a:latin typeface="Cambria Math" panose="02040503050406030204" pitchFamily="18" charset="0"/>
                                </a:rPr>
                              </m:ctrlPr>
                            </m:fPr>
                            <m:num>
                              <m:r>
                                <a:rPr lang="en-US" i="1">
                                  <a:latin typeface="Cambria Math" panose="02040503050406030204" pitchFamily="18" charset="0"/>
                                </a:rPr>
                                <m:t>𝑄</m:t>
                              </m:r>
                            </m:num>
                            <m:den>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0</m:t>
                                  </m:r>
                                </m:sub>
                              </m:sSub>
                            </m:den>
                          </m:f>
                        </m:den>
                      </m:f>
                    </m:oMath>
                  </m:oMathPara>
                </a14:m>
                <a:endParaRPr lang="en-US" dirty="0"/>
              </a:p>
              <a:p>
                <a:endParaRPr lang="en-US" dirty="0"/>
              </a:p>
            </p:txBody>
          </p:sp>
        </mc:Choice>
        <mc:Fallback xmlns="">
          <p:sp>
            <p:nvSpPr>
              <p:cNvPr id="6" name="TextBox 5">
                <a:extLst>
                  <a:ext uri="{FF2B5EF4-FFF2-40B4-BE49-F238E27FC236}">
                    <a16:creationId xmlns:a16="http://schemas.microsoft.com/office/drawing/2014/main" id="{F5D3CAD1-B1B0-9946-987E-2C5AA55C9674}"/>
                  </a:ext>
                </a:extLst>
              </p:cNvPr>
              <p:cNvSpPr txBox="1">
                <a:spLocks noRot="1" noChangeAspect="1" noMove="1" noResize="1" noEditPoints="1" noAdjustHandles="1" noChangeArrowheads="1" noChangeShapeType="1" noTextEdit="1"/>
              </p:cNvSpPr>
              <p:nvPr/>
            </p:nvSpPr>
            <p:spPr>
              <a:xfrm>
                <a:off x="903969" y="4078522"/>
                <a:ext cx="7516417" cy="1444498"/>
              </a:xfrm>
              <a:prstGeom prst="rect">
                <a:avLst/>
              </a:prstGeom>
              <a:blipFill>
                <a:blip r:embed="rId3"/>
                <a:stretch>
                  <a:fillRect l="-506" t="-87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3D76173-9EFB-B748-A733-F1E06C74B755}"/>
              </a:ext>
            </a:extLst>
          </p:cNvPr>
          <p:cNvSpPr txBox="1"/>
          <p:nvPr/>
        </p:nvSpPr>
        <p:spPr>
          <a:xfrm>
            <a:off x="3987190" y="493558"/>
            <a:ext cx="2600327" cy="369332"/>
          </a:xfrm>
          <a:prstGeom prst="rect">
            <a:avLst/>
          </a:prstGeom>
          <a:noFill/>
        </p:spPr>
        <p:txBody>
          <a:bodyPr wrap="none" rtlCol="0">
            <a:spAutoFit/>
          </a:bodyPr>
          <a:lstStyle/>
          <a:p>
            <a:r>
              <a:rPr lang="en-US" b="1" dirty="0"/>
              <a:t>Coupling constant in QED</a:t>
            </a:r>
          </a:p>
        </p:txBody>
      </p:sp>
    </p:spTree>
    <p:extLst>
      <p:ext uri="{BB962C8B-B14F-4D97-AF65-F5344CB8AC3E}">
        <p14:creationId xmlns:p14="http://schemas.microsoft.com/office/powerpoint/2010/main" val="1629735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6F1F8B-4001-C24A-BF1B-8FA7718D3633}"/>
              </a:ext>
            </a:extLst>
          </p:cNvPr>
          <p:cNvSpPr txBox="1"/>
          <p:nvPr/>
        </p:nvSpPr>
        <p:spPr>
          <a:xfrm>
            <a:off x="712519" y="261257"/>
            <a:ext cx="7665881" cy="1292662"/>
          </a:xfrm>
          <a:prstGeom prst="rect">
            <a:avLst/>
          </a:prstGeom>
          <a:noFill/>
        </p:spPr>
        <p:txBody>
          <a:bodyPr wrap="none" rtlCol="0">
            <a:spAutoFit/>
          </a:bodyPr>
          <a:lstStyle/>
          <a:p>
            <a:pPr marL="342900" lvl="0" indent="-342900">
              <a:buFont typeface="Arial" panose="020B0604020202020204" pitchFamily="34" charset="0"/>
              <a:buChar char="•"/>
            </a:pPr>
            <a:r>
              <a:rPr lang="en-US" sz="2000" u="sng" dirty="0"/>
              <a:t>Width</a:t>
            </a:r>
            <a:r>
              <a:rPr lang="en-US" sz="2000" dirty="0"/>
              <a:t> </a:t>
            </a:r>
          </a:p>
          <a:p>
            <a:r>
              <a:rPr lang="en-US" sz="2000" dirty="0"/>
              <a:t> </a:t>
            </a:r>
          </a:p>
          <a:p>
            <a:r>
              <a:rPr lang="en-US" sz="2000" dirty="0"/>
              <a:t>Width of the Higgs boson (inverse of the life-time) from early estimates.</a:t>
            </a:r>
          </a:p>
          <a:p>
            <a:endParaRPr lang="en-US" dirty="0"/>
          </a:p>
        </p:txBody>
      </p:sp>
      <p:pic>
        <p:nvPicPr>
          <p:cNvPr id="5" name="Picture 4">
            <a:extLst>
              <a:ext uri="{FF2B5EF4-FFF2-40B4-BE49-F238E27FC236}">
                <a16:creationId xmlns:a16="http://schemas.microsoft.com/office/drawing/2014/main" id="{F904A25E-31B6-F54C-B0D3-744C4E2210D9}"/>
              </a:ext>
            </a:extLst>
          </p:cNvPr>
          <p:cNvPicPr/>
          <p:nvPr/>
        </p:nvPicPr>
        <p:blipFill>
          <a:blip r:embed="rId2"/>
          <a:stretch>
            <a:fillRect/>
          </a:stretch>
        </p:blipFill>
        <p:spPr>
          <a:xfrm>
            <a:off x="3776353" y="1272858"/>
            <a:ext cx="5548622" cy="306163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72D29C-FCE5-E149-9D1C-BF1CF32F11BD}"/>
                  </a:ext>
                </a:extLst>
              </p:cNvPr>
              <p:cNvSpPr txBox="1"/>
              <p:nvPr/>
            </p:nvSpPr>
            <p:spPr>
              <a:xfrm>
                <a:off x="712519" y="4477146"/>
                <a:ext cx="10972363" cy="2215991"/>
              </a:xfrm>
              <a:prstGeom prst="rect">
                <a:avLst/>
              </a:prstGeom>
              <a:noFill/>
            </p:spPr>
            <p:txBody>
              <a:bodyPr wrap="none" rtlCol="0">
                <a:spAutoFit/>
              </a:bodyPr>
              <a:lstStyle/>
              <a:p>
                <a:r>
                  <a:rPr lang="en-US" sz="2000" dirty="0"/>
                  <a:t>The more precise calculations now centered at the mass of 125 GeV give the value of  </a:t>
                </a:r>
                <a14:m>
                  <m:oMath xmlns:m="http://schemas.openxmlformats.org/officeDocument/2006/math">
                    <m:r>
                      <m:rPr>
                        <m:sty m:val="p"/>
                      </m:rPr>
                      <a:rPr lang="en-US" sz="2000">
                        <a:latin typeface="Cambria Math" panose="02040503050406030204" pitchFamily="18" charset="0"/>
                      </a:rPr>
                      <m:t>Γ</m:t>
                    </m:r>
                    <m:r>
                      <a:rPr lang="en-US" sz="2000" i="1">
                        <a:latin typeface="Cambria Math" panose="02040503050406030204" pitchFamily="18" charset="0"/>
                      </a:rPr>
                      <m:t>&lt;0.13 </m:t>
                    </m:r>
                    <m:r>
                      <a:rPr lang="en-US" sz="2000" i="1">
                        <a:latin typeface="Cambria Math" panose="02040503050406030204" pitchFamily="18" charset="0"/>
                      </a:rPr>
                      <m:t>𝐺𝑒𝑉</m:t>
                    </m:r>
                  </m:oMath>
                </a14:m>
                <a:r>
                  <a:rPr lang="en-US" sz="2000" dirty="0"/>
                  <a:t>. </a:t>
                </a:r>
              </a:p>
              <a:p>
                <a:r>
                  <a:rPr lang="en-US" sz="2000" dirty="0"/>
                  <a:t>This cannot be verified at this time at a proton-proton collider like LHC as the uncertainties in beam </a:t>
                </a:r>
              </a:p>
              <a:p>
                <a:r>
                  <a:rPr lang="en-US" sz="2000" dirty="0"/>
                  <a:t>energy resolution and of the experimental measurements are much larger. This is one of the main </a:t>
                </a:r>
              </a:p>
              <a:p>
                <a:r>
                  <a:rPr lang="en-US" sz="2000" dirty="0"/>
                  <a:t>arguments used to justify electron-positron collider (either linear or circular),where the beam energy </a:t>
                </a:r>
              </a:p>
              <a:p>
                <a:r>
                  <a:rPr lang="en-US" sz="2000" dirty="0"/>
                  <a:t>is much better defined (free of pdf’s uncertainties) and the background can be minimized by tuning the </a:t>
                </a:r>
              </a:p>
              <a:p>
                <a:r>
                  <a:rPr lang="en-US" sz="2000" dirty="0"/>
                  <a:t>beam energy to the value of the Higgs mass.</a:t>
                </a:r>
              </a:p>
              <a:p>
                <a:endParaRPr lang="en-US" dirty="0"/>
              </a:p>
            </p:txBody>
          </p:sp>
        </mc:Choice>
        <mc:Fallback xmlns="">
          <p:sp>
            <p:nvSpPr>
              <p:cNvPr id="6" name="TextBox 5">
                <a:extLst>
                  <a:ext uri="{FF2B5EF4-FFF2-40B4-BE49-F238E27FC236}">
                    <a16:creationId xmlns:a16="http://schemas.microsoft.com/office/drawing/2014/main" id="{9E72D29C-FCE5-E149-9D1C-BF1CF32F11BD}"/>
                  </a:ext>
                </a:extLst>
              </p:cNvPr>
              <p:cNvSpPr txBox="1">
                <a:spLocks noRot="1" noChangeAspect="1" noMove="1" noResize="1" noEditPoints="1" noAdjustHandles="1" noChangeArrowheads="1" noChangeShapeType="1" noTextEdit="1"/>
              </p:cNvSpPr>
              <p:nvPr/>
            </p:nvSpPr>
            <p:spPr>
              <a:xfrm>
                <a:off x="712519" y="4477146"/>
                <a:ext cx="10972363" cy="2215991"/>
              </a:xfrm>
              <a:prstGeom prst="rect">
                <a:avLst/>
              </a:prstGeom>
              <a:blipFill>
                <a:blip r:embed="rId3"/>
                <a:stretch>
                  <a:fillRect l="-578" t="-1714"/>
                </a:stretch>
              </a:blipFill>
            </p:spPr>
            <p:txBody>
              <a:bodyPr/>
              <a:lstStyle/>
              <a:p>
                <a:r>
                  <a:rPr lang="en-US">
                    <a:noFill/>
                  </a:rPr>
                  <a:t> </a:t>
                </a:r>
              </a:p>
            </p:txBody>
          </p:sp>
        </mc:Fallback>
      </mc:AlternateContent>
    </p:spTree>
    <p:extLst>
      <p:ext uri="{BB962C8B-B14F-4D97-AF65-F5344CB8AC3E}">
        <p14:creationId xmlns:p14="http://schemas.microsoft.com/office/powerpoint/2010/main" val="1517503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1185C1-97ED-D94D-8ADD-432BA6D49BD0}"/>
              </a:ext>
            </a:extLst>
          </p:cNvPr>
          <p:cNvSpPr txBox="1"/>
          <p:nvPr/>
        </p:nvSpPr>
        <p:spPr>
          <a:xfrm>
            <a:off x="653143" y="581891"/>
            <a:ext cx="11090600" cy="1600438"/>
          </a:xfrm>
          <a:prstGeom prst="rect">
            <a:avLst/>
          </a:prstGeom>
          <a:noFill/>
        </p:spPr>
        <p:txBody>
          <a:bodyPr wrap="none" rtlCol="0">
            <a:spAutoFit/>
          </a:bodyPr>
          <a:lstStyle/>
          <a:p>
            <a:pPr marL="285750" lvl="0" indent="-285750">
              <a:buFont typeface="Arial" panose="020B0604020202020204" pitchFamily="34" charset="0"/>
              <a:buChar char="•"/>
            </a:pPr>
            <a:r>
              <a:rPr lang="en-US" sz="2000" u="sng" dirty="0"/>
              <a:t>Higgs Decays</a:t>
            </a:r>
            <a:r>
              <a:rPr lang="en-US" sz="2000" dirty="0"/>
              <a:t>	</a:t>
            </a:r>
          </a:p>
          <a:p>
            <a:r>
              <a:rPr lang="en-US" sz="2000" dirty="0"/>
              <a:t> </a:t>
            </a:r>
          </a:p>
          <a:p>
            <a:r>
              <a:rPr lang="en-US" sz="2000" dirty="0"/>
              <a:t>Once the Higgs is produced its decays into many final states with the decay rates depending on the mass </a:t>
            </a:r>
          </a:p>
          <a:p>
            <a:r>
              <a:rPr lang="en-US" sz="2000" dirty="0"/>
              <a:t>of the Higgs i.e., available phase-space for the decay.</a:t>
            </a:r>
          </a:p>
          <a:p>
            <a:endParaRPr lang="en-US" dirty="0"/>
          </a:p>
        </p:txBody>
      </p:sp>
      <p:pic>
        <p:nvPicPr>
          <p:cNvPr id="6" name="Picture 5">
            <a:extLst>
              <a:ext uri="{FF2B5EF4-FFF2-40B4-BE49-F238E27FC236}">
                <a16:creationId xmlns:a16="http://schemas.microsoft.com/office/drawing/2014/main" id="{1D617E01-BA43-9B4A-8A30-9AA7D815DE84}"/>
              </a:ext>
            </a:extLst>
          </p:cNvPr>
          <p:cNvPicPr>
            <a:picLocks noChangeAspect="1"/>
          </p:cNvPicPr>
          <p:nvPr/>
        </p:nvPicPr>
        <p:blipFill>
          <a:blip r:embed="rId2"/>
          <a:stretch>
            <a:fillRect/>
          </a:stretch>
        </p:blipFill>
        <p:spPr>
          <a:xfrm>
            <a:off x="5371724" y="2005397"/>
            <a:ext cx="6372019" cy="4270712"/>
          </a:xfrm>
          <a:prstGeom prst="rect">
            <a:avLst/>
          </a:prstGeom>
        </p:spPr>
      </p:pic>
      <p:cxnSp>
        <p:nvCxnSpPr>
          <p:cNvPr id="12" name="Straight Arrow Connector 11">
            <a:extLst>
              <a:ext uri="{FF2B5EF4-FFF2-40B4-BE49-F238E27FC236}">
                <a16:creationId xmlns:a16="http://schemas.microsoft.com/office/drawing/2014/main" id="{975AC362-1AAF-1641-9051-549AB074DE1D}"/>
              </a:ext>
            </a:extLst>
          </p:cNvPr>
          <p:cNvCxnSpPr/>
          <p:nvPr/>
        </p:nvCxnSpPr>
        <p:spPr>
          <a:xfrm flipV="1">
            <a:off x="8011581" y="5783054"/>
            <a:ext cx="0" cy="409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Content Placeholder 3">
            <a:extLst>
              <a:ext uri="{FF2B5EF4-FFF2-40B4-BE49-F238E27FC236}">
                <a16:creationId xmlns:a16="http://schemas.microsoft.com/office/drawing/2014/main" id="{9E5F0C00-9308-8E42-9DA0-BD7137CC35A6}"/>
              </a:ext>
            </a:extLst>
          </p:cNvPr>
          <p:cNvPicPr>
            <a:picLocks noGrp="1" noChangeAspect="1"/>
          </p:cNvPicPr>
          <p:nvPr>
            <p:ph idx="1"/>
          </p:nvPr>
        </p:nvPicPr>
        <p:blipFill>
          <a:blip r:embed="rId3"/>
          <a:stretch>
            <a:fillRect/>
          </a:stretch>
        </p:blipFill>
        <p:spPr>
          <a:xfrm>
            <a:off x="754124" y="2005397"/>
            <a:ext cx="4356280" cy="4065862"/>
          </a:xfrm>
          <a:prstGeom prst="rect">
            <a:avLst/>
          </a:prstGeom>
        </p:spPr>
      </p:pic>
    </p:spTree>
    <p:extLst>
      <p:ext uri="{BB962C8B-B14F-4D97-AF65-F5344CB8AC3E}">
        <p14:creationId xmlns:p14="http://schemas.microsoft.com/office/powerpoint/2010/main" val="29573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A33BC-8E4D-2548-AEB9-ADD45E4A7CFE}"/>
              </a:ext>
            </a:extLst>
          </p:cNvPr>
          <p:cNvPicPr/>
          <p:nvPr/>
        </p:nvPicPr>
        <p:blipFill>
          <a:blip r:embed="rId2"/>
          <a:stretch>
            <a:fillRect/>
          </a:stretch>
        </p:blipFill>
        <p:spPr>
          <a:xfrm>
            <a:off x="2867025" y="802957"/>
            <a:ext cx="6457950" cy="5252085"/>
          </a:xfrm>
          <a:prstGeom prst="rect">
            <a:avLst/>
          </a:prstGeom>
        </p:spPr>
      </p:pic>
    </p:spTree>
    <p:extLst>
      <p:ext uri="{BB962C8B-B14F-4D97-AF65-F5344CB8AC3E}">
        <p14:creationId xmlns:p14="http://schemas.microsoft.com/office/powerpoint/2010/main" val="2126215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AE4E3F7-7F28-164C-9440-2BD9BAE5DD3D}"/>
              </a:ext>
            </a:extLst>
          </p:cNvPr>
          <p:cNvPicPr>
            <a:picLocks noGrp="1" noChangeAspect="1"/>
          </p:cNvPicPr>
          <p:nvPr>
            <p:ph idx="1"/>
          </p:nvPr>
        </p:nvPicPr>
        <p:blipFill>
          <a:blip r:embed="rId2"/>
          <a:stretch>
            <a:fillRect/>
          </a:stretch>
        </p:blipFill>
        <p:spPr>
          <a:xfrm>
            <a:off x="3764926" y="1825625"/>
            <a:ext cx="4662147" cy="4351338"/>
          </a:xfrm>
          <a:prstGeom prst="rect">
            <a:avLst/>
          </a:prstGeom>
        </p:spPr>
      </p:pic>
    </p:spTree>
    <p:extLst>
      <p:ext uri="{BB962C8B-B14F-4D97-AF65-F5344CB8AC3E}">
        <p14:creationId xmlns:p14="http://schemas.microsoft.com/office/powerpoint/2010/main" val="964769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4"/>
          <p:cNvSpPr txBox="1">
            <a:spLocks noChangeArrowheads="1"/>
          </p:cNvSpPr>
          <p:nvPr/>
        </p:nvSpPr>
        <p:spPr bwMode="auto">
          <a:xfrm>
            <a:off x="3826226" y="153443"/>
            <a:ext cx="436775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a:t>Details: Running coupling in QED</a:t>
            </a:r>
          </a:p>
          <a:p>
            <a:pPr eaLnBrk="1" hangingPunct="1"/>
            <a:r>
              <a:rPr lang="en-US" sz="2000" b="1" dirty="0"/>
              <a:t>           (leading log approximation)</a:t>
            </a:r>
          </a:p>
        </p:txBody>
      </p:sp>
      <p:pic>
        <p:nvPicPr>
          <p:cNvPr id="174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1284" y="1287205"/>
            <a:ext cx="7964487" cy="264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740354" y="5291790"/>
            <a:ext cx="6413500" cy="952500"/>
          </a:xfrm>
          <a:prstGeom prst="rect">
            <a:avLst/>
          </a:prstGeom>
        </p:spPr>
      </p:pic>
      <p:graphicFrame>
        <p:nvGraphicFramePr>
          <p:cNvPr id="3" name="Object 2"/>
          <p:cNvGraphicFramePr>
            <a:graphicFrameLocks noChangeAspect="1"/>
          </p:cNvGraphicFramePr>
          <p:nvPr/>
        </p:nvGraphicFramePr>
        <p:xfrm>
          <a:off x="3030775" y="3983180"/>
          <a:ext cx="3145950" cy="686792"/>
        </p:xfrm>
        <a:graphic>
          <a:graphicData uri="http://schemas.openxmlformats.org/presentationml/2006/ole">
            <mc:AlternateContent xmlns:mc="http://schemas.openxmlformats.org/markup-compatibility/2006">
              <mc:Choice xmlns:v="urn:schemas-microsoft-com:vml" Requires="v">
                <p:oleObj spid="_x0000_s3085" name="Equation" r:id="rId5" imgW="1803400" imgH="393700" progId="Equation.3">
                  <p:embed/>
                </p:oleObj>
              </mc:Choice>
              <mc:Fallback>
                <p:oleObj name="Equation" r:id="rId5" imgW="1803400" imgH="393700" progId="Equation.3">
                  <p:embed/>
                  <p:pic>
                    <p:nvPicPr>
                      <p:cNvPr id="3" name="Object 2"/>
                      <p:cNvPicPr/>
                      <p:nvPr/>
                    </p:nvPicPr>
                    <p:blipFill>
                      <a:blip r:embed="rId6"/>
                      <a:stretch>
                        <a:fillRect/>
                      </a:stretch>
                    </p:blipFill>
                    <p:spPr>
                      <a:xfrm>
                        <a:off x="3030775" y="3983180"/>
                        <a:ext cx="3145950" cy="686792"/>
                      </a:xfrm>
                      <a:prstGeom prst="rect">
                        <a:avLst/>
                      </a:prstGeom>
                    </p:spPr>
                  </p:pic>
                </p:oleObj>
              </mc:Fallback>
            </mc:AlternateContent>
          </a:graphicData>
        </a:graphic>
      </p:graphicFrame>
      <p:sp>
        <p:nvSpPr>
          <p:cNvPr id="4" name="TextBox 3"/>
          <p:cNvSpPr txBox="1"/>
          <p:nvPr/>
        </p:nvSpPr>
        <p:spPr>
          <a:xfrm>
            <a:off x="2314482" y="4859236"/>
            <a:ext cx="2108532" cy="646331"/>
          </a:xfrm>
          <a:prstGeom prst="rect">
            <a:avLst/>
          </a:prstGeom>
          <a:noFill/>
        </p:spPr>
        <p:txBody>
          <a:bodyPr wrap="none" rtlCol="0">
            <a:spAutoFit/>
          </a:bodyPr>
          <a:lstStyle/>
          <a:p>
            <a:r>
              <a:rPr lang="en-US" dirty="0"/>
              <a:t>Full calculations give</a:t>
            </a:r>
          </a:p>
          <a:p>
            <a:endParaRPr lang="en-US" dirty="0"/>
          </a:p>
        </p:txBody>
      </p:sp>
      <p:graphicFrame>
        <p:nvGraphicFramePr>
          <p:cNvPr id="5" name="Object 4"/>
          <p:cNvGraphicFramePr>
            <a:graphicFrameLocks noChangeAspect="1"/>
          </p:cNvGraphicFramePr>
          <p:nvPr/>
        </p:nvGraphicFramePr>
        <p:xfrm>
          <a:off x="4423015" y="4732558"/>
          <a:ext cx="5691091" cy="747093"/>
        </p:xfrm>
        <a:graphic>
          <a:graphicData uri="http://schemas.openxmlformats.org/presentationml/2006/ole">
            <mc:AlternateContent xmlns:mc="http://schemas.openxmlformats.org/markup-compatibility/2006">
              <mc:Choice xmlns:v="urn:schemas-microsoft-com:vml" Requires="v">
                <p:oleObj spid="_x0000_s3086" name="Equation" r:id="rId7" imgW="3289300" imgH="431800" progId="Equation.3">
                  <p:embed/>
                </p:oleObj>
              </mc:Choice>
              <mc:Fallback>
                <p:oleObj name="Equation" r:id="rId7" imgW="3289300" imgH="431800" progId="Equation.3">
                  <p:embed/>
                  <p:pic>
                    <p:nvPicPr>
                      <p:cNvPr id="5" name="Object 4"/>
                      <p:cNvPicPr/>
                      <p:nvPr/>
                    </p:nvPicPr>
                    <p:blipFill>
                      <a:blip r:embed="rId8"/>
                      <a:stretch>
                        <a:fillRect/>
                      </a:stretch>
                    </p:blipFill>
                    <p:spPr>
                      <a:xfrm>
                        <a:off x="4423015" y="4732558"/>
                        <a:ext cx="5691091" cy="747093"/>
                      </a:xfrm>
                      <a:prstGeom prst="rect">
                        <a:avLst/>
                      </a:prstGeom>
                    </p:spPr>
                  </p:pic>
                </p:oleObj>
              </mc:Fallback>
            </mc:AlternateContent>
          </a:graphicData>
        </a:graphic>
      </p:graphicFrame>
      <p:sp>
        <p:nvSpPr>
          <p:cNvPr id="6" name="TextBox 5"/>
          <p:cNvSpPr txBox="1"/>
          <p:nvPr/>
        </p:nvSpPr>
        <p:spPr>
          <a:xfrm>
            <a:off x="2740355" y="5921788"/>
            <a:ext cx="6917791" cy="646331"/>
          </a:xfrm>
          <a:prstGeom prst="rect">
            <a:avLst/>
          </a:prstGeom>
          <a:noFill/>
        </p:spPr>
        <p:txBody>
          <a:bodyPr wrap="none" rtlCol="0">
            <a:spAutoFit/>
          </a:bodyPr>
          <a:lstStyle/>
          <a:p>
            <a:r>
              <a:rPr lang="en-US" dirty="0"/>
              <a:t>The expression blows up when the ln(Q</a:t>
            </a:r>
            <a:r>
              <a:rPr lang="en-US" baseline="30000" dirty="0"/>
              <a:t>2</a:t>
            </a:r>
            <a:r>
              <a:rPr lang="en-US" dirty="0"/>
              <a:t>/m</a:t>
            </a:r>
            <a:r>
              <a:rPr lang="en-US" baseline="30000" dirty="0"/>
              <a:t>2</a:t>
            </a:r>
            <a:r>
              <a:rPr lang="en-US" baseline="-25000" dirty="0"/>
              <a:t>e</a:t>
            </a:r>
            <a:r>
              <a:rPr lang="en-US" dirty="0"/>
              <a:t>) = 3π/α(0) which occurs at</a:t>
            </a:r>
          </a:p>
          <a:p>
            <a:r>
              <a:rPr lang="en-US" dirty="0"/>
              <a:t>astronomical scale of Q</a:t>
            </a:r>
            <a:r>
              <a:rPr lang="en-US" baseline="30000" dirty="0"/>
              <a:t>2</a:t>
            </a:r>
            <a:r>
              <a:rPr lang="en-US" baseline="-25000" dirty="0"/>
              <a:t>max</a:t>
            </a:r>
            <a:r>
              <a:rPr lang="en-US" dirty="0"/>
              <a:t> = 10</a:t>
            </a:r>
            <a:r>
              <a:rPr lang="en-US" baseline="30000" dirty="0"/>
              <a:t>280</a:t>
            </a:r>
            <a:r>
              <a:rPr lang="en-US" dirty="0"/>
              <a:t> MeV</a:t>
            </a:r>
            <a:r>
              <a:rPr lang="en-US" baseline="30000" dirty="0"/>
              <a:t>2</a:t>
            </a:r>
            <a:r>
              <a:rPr lang="en-US" dirty="0"/>
              <a:t> </a:t>
            </a:r>
          </a:p>
        </p:txBody>
      </p:sp>
    </p:spTree>
    <p:extLst>
      <p:ext uri="{BB962C8B-B14F-4D97-AF65-F5344CB8AC3E}">
        <p14:creationId xmlns:p14="http://schemas.microsoft.com/office/powerpoint/2010/main" val="3920065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19BDB3F-8A85-F14E-93A0-34413A89E479}"/>
                  </a:ext>
                </a:extLst>
              </p:cNvPr>
              <p:cNvSpPr txBox="1"/>
              <p:nvPr/>
            </p:nvSpPr>
            <p:spPr>
              <a:xfrm>
                <a:off x="344384" y="391886"/>
                <a:ext cx="11154849" cy="1918089"/>
              </a:xfrm>
              <a:prstGeom prst="rect">
                <a:avLst/>
              </a:prstGeom>
              <a:noFill/>
            </p:spPr>
            <p:txBody>
              <a:bodyPr wrap="none" rtlCol="0">
                <a:spAutoFit/>
              </a:bodyPr>
              <a:lstStyle/>
              <a:p>
                <a:r>
                  <a:rPr lang="en-US" sz="2000" dirty="0"/>
                  <a:t>A process is analogous but more complex in case of the gluons. The strong coupling constant is defined as</a:t>
                </a:r>
              </a:p>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𝑠</m:t>
                          </m:r>
                        </m:sub>
                      </m:sSub>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𝑔</m:t>
                              </m:r>
                            </m:e>
                            <m:sup>
                              <m:r>
                                <a:rPr lang="en-US" sz="2000" i="1">
                                  <a:latin typeface="Cambria Math" panose="02040503050406030204" pitchFamily="18" charset="0"/>
                                </a:rPr>
                                <m:t>2</m:t>
                              </m:r>
                            </m:sup>
                          </m:sSup>
                        </m:num>
                        <m:den>
                          <m:r>
                            <a:rPr lang="en-US" sz="2000" i="1">
                              <a:latin typeface="Cambria Math" panose="02040503050406030204" pitchFamily="18" charset="0"/>
                            </a:rPr>
                            <m:t>4</m:t>
                          </m:r>
                          <m:r>
                            <a:rPr lang="en-US" sz="2000" i="1">
                              <a:latin typeface="Cambria Math" panose="02040503050406030204" pitchFamily="18" charset="0"/>
                            </a:rPr>
                            <m:t>𝜋</m:t>
                          </m:r>
                        </m:den>
                      </m:f>
                    </m:oMath>
                  </m:oMathPara>
                </a14:m>
                <a:endParaRPr lang="en-US" sz="2000" dirty="0"/>
              </a:p>
              <a:p>
                <a:r>
                  <a:rPr lang="en-US" sz="2000" dirty="0"/>
                  <a:t>The effect of virtual gluons is complicated by the fact that gluons can couple not only to quarks but </a:t>
                </a:r>
              </a:p>
              <a:p>
                <a:r>
                  <a:rPr lang="en-US" sz="2000" dirty="0"/>
                  <a:t>also to themselves.</a:t>
                </a:r>
              </a:p>
              <a:p>
                <a:endParaRPr lang="en-US" dirty="0"/>
              </a:p>
            </p:txBody>
          </p:sp>
        </mc:Choice>
        <mc:Fallback xmlns="">
          <p:sp>
            <p:nvSpPr>
              <p:cNvPr id="4" name="TextBox 3">
                <a:extLst>
                  <a:ext uri="{FF2B5EF4-FFF2-40B4-BE49-F238E27FC236}">
                    <a16:creationId xmlns:a16="http://schemas.microsoft.com/office/drawing/2014/main" id="{819BDB3F-8A85-F14E-93A0-34413A89E479}"/>
                  </a:ext>
                </a:extLst>
              </p:cNvPr>
              <p:cNvSpPr txBox="1">
                <a:spLocks noRot="1" noChangeAspect="1" noMove="1" noResize="1" noEditPoints="1" noAdjustHandles="1" noChangeArrowheads="1" noChangeShapeType="1" noTextEdit="1"/>
              </p:cNvSpPr>
              <p:nvPr/>
            </p:nvSpPr>
            <p:spPr>
              <a:xfrm>
                <a:off x="344384" y="391886"/>
                <a:ext cx="11154849" cy="1918089"/>
              </a:xfrm>
              <a:prstGeom prst="rect">
                <a:avLst/>
              </a:prstGeom>
              <a:blipFill>
                <a:blip r:embed="rId2"/>
                <a:stretch>
                  <a:fillRect l="-455" t="-131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0CCEE92-B1F7-254D-968D-9667A693C6FF}"/>
              </a:ext>
            </a:extLst>
          </p:cNvPr>
          <p:cNvPicPr/>
          <p:nvPr/>
        </p:nvPicPr>
        <p:blipFill>
          <a:blip r:embed="rId3"/>
          <a:stretch>
            <a:fillRect/>
          </a:stretch>
        </p:blipFill>
        <p:spPr>
          <a:xfrm>
            <a:off x="4365625" y="2137093"/>
            <a:ext cx="2142053" cy="137800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9F5DBDE-0B34-AA48-876F-F52A8F7EEEA8}"/>
                  </a:ext>
                </a:extLst>
              </p:cNvPr>
              <p:cNvSpPr txBox="1"/>
              <p:nvPr/>
            </p:nvSpPr>
            <p:spPr>
              <a:xfrm>
                <a:off x="344384" y="3610099"/>
                <a:ext cx="11772710" cy="3484608"/>
              </a:xfrm>
              <a:prstGeom prst="rect">
                <a:avLst/>
              </a:prstGeom>
              <a:noFill/>
            </p:spPr>
            <p:txBody>
              <a:bodyPr wrap="none" rtlCol="0">
                <a:spAutoFit/>
              </a:bodyPr>
              <a:lstStyle/>
              <a:p>
                <a:r>
                  <a:rPr lang="en-US" sz="2000" dirty="0"/>
                  <a:t>The mathematics of the calculation is quite involved and earned two Nobel prizes: one for </a:t>
                </a:r>
                <a:r>
                  <a:rPr lang="en-US" sz="2000" dirty="0" err="1"/>
                  <a:t>t’Hooft</a:t>
                </a:r>
                <a:r>
                  <a:rPr lang="en-US" sz="2000" dirty="0"/>
                  <a:t> and </a:t>
                </a:r>
                <a:r>
                  <a:rPr lang="en-US" sz="2000" dirty="0" err="1"/>
                  <a:t>Veltman</a:t>
                </a:r>
                <a:endParaRPr lang="en-US" sz="2000" dirty="0"/>
              </a:p>
              <a:p>
                <a:r>
                  <a:rPr lang="en-US" sz="2000" dirty="0"/>
                  <a:t> who had showed how to handle renormalization of infinities that arise there and second to Gross, </a:t>
                </a:r>
                <a:r>
                  <a:rPr lang="en-US" sz="2000" dirty="0" err="1"/>
                  <a:t>Wilczek</a:t>
                </a:r>
                <a:r>
                  <a:rPr lang="en-US" sz="2000" dirty="0"/>
                  <a:t> and </a:t>
                </a:r>
              </a:p>
              <a:p>
                <a:r>
                  <a:rPr lang="en-US" sz="2000" dirty="0" err="1"/>
                  <a:t>Politzer</a:t>
                </a:r>
                <a:r>
                  <a:rPr lang="en-US" sz="2000" dirty="0"/>
                  <a:t> for development of the necessary perturbative approach leading to the so-called </a:t>
                </a:r>
                <a:r>
                  <a:rPr lang="en-US" sz="2000" b="1" i="1" dirty="0"/>
                  <a:t>asymptotic freedom</a:t>
                </a:r>
                <a:r>
                  <a:rPr lang="en-US" sz="2000" dirty="0"/>
                  <a:t>.</a:t>
                </a:r>
              </a:p>
              <a:p>
                <a:r>
                  <a:rPr lang="en-US" sz="2000" dirty="0"/>
                  <a:t>The surprising result for the energy dependence of the strong coupling constant</a:t>
                </a:r>
              </a:p>
              <a:p>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𝑠</m:t>
                        </m:r>
                      </m:sub>
                    </m:sSub>
                    <m:d>
                      <m:dPr>
                        <m:ctrlPr>
                          <a:rPr lang="en-US" sz="2000" i="1">
                            <a:latin typeface="Cambria Math" panose="02040503050406030204" pitchFamily="18" charset="0"/>
                          </a:rPr>
                        </m:ctrlPr>
                      </m:dPr>
                      <m:e>
                        <m:r>
                          <a:rPr lang="en-US" sz="2000" i="1">
                            <a:latin typeface="Cambria Math" panose="02040503050406030204" pitchFamily="18" charset="0"/>
                          </a:rPr>
                          <m:t>𝑄</m:t>
                        </m:r>
                      </m:e>
                    </m:d>
                    <m:r>
                      <a:rPr lang="en-US"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𝑠</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0</m:t>
                            </m:r>
                          </m:sub>
                        </m:sSub>
                        <m:r>
                          <a:rPr lang="en-US" sz="2000" i="1">
                            <a:latin typeface="Cambria Math" panose="02040503050406030204" pitchFamily="18" charset="0"/>
                          </a:rPr>
                          <m:t>)</m:t>
                        </m:r>
                      </m:num>
                      <m:den>
                        <m:r>
                          <a:rPr lang="en-US" sz="2000" i="1">
                            <a:latin typeface="Cambria Math" panose="02040503050406030204" pitchFamily="18" charset="0"/>
                          </a:rPr>
                          <m:t>1+</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𝑎</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0</m:t>
                                    </m:r>
                                  </m:sub>
                                </m:sSub>
                              </m:e>
                            </m:d>
                          </m:num>
                          <m:den>
                            <m:r>
                              <a:rPr lang="en-US" sz="2000" i="1">
                                <a:latin typeface="Cambria Math" panose="02040503050406030204" pitchFamily="18" charset="0"/>
                              </a:rPr>
                              <m:t>2</m:t>
                            </m:r>
                            <m:r>
                              <a:rPr lang="en-US" sz="2000" i="1">
                                <a:latin typeface="Cambria Math" panose="02040503050406030204" pitchFamily="18" charset="0"/>
                              </a:rPr>
                              <m:t>𝜋</m:t>
                            </m:r>
                          </m:den>
                        </m:f>
                        <m:d>
                          <m:dPr>
                            <m:ctrlPr>
                              <a:rPr lang="en-US" sz="2000" i="1">
                                <a:latin typeface="Cambria Math" panose="02040503050406030204" pitchFamily="18" charset="0"/>
                              </a:rPr>
                            </m:ctrlPr>
                          </m:dPr>
                          <m:e>
                            <m:r>
                              <a:rPr lang="en-US" sz="2000" i="1">
                                <a:latin typeface="Cambria Math" panose="02040503050406030204" pitchFamily="18" charset="0"/>
                              </a:rPr>
                              <m:t>11−</m:t>
                            </m:r>
                            <m:f>
                              <m:fPr>
                                <m:ctrlPr>
                                  <a:rPr lang="en-US" sz="2000" i="1">
                                    <a:latin typeface="Cambria Math" panose="02040503050406030204" pitchFamily="18" charset="0"/>
                                  </a:rPr>
                                </m:ctrlPr>
                              </m:fPr>
                              <m:num>
                                <m:r>
                                  <a:rPr lang="en-US" sz="2000" i="1">
                                    <a:latin typeface="Cambria Math" panose="02040503050406030204" pitchFamily="18" charset="0"/>
                                  </a:rPr>
                                  <m:t>2</m:t>
                                </m:r>
                                <m:sSub>
                                  <m:sSubPr>
                                    <m:ctrlPr>
                                      <a:rPr lang="en-US" sz="2000" i="1">
                                        <a:latin typeface="Cambria Math" panose="02040503050406030204" pitchFamily="18" charset="0"/>
                                      </a:rPr>
                                    </m:ctrlPr>
                                  </m:sSubPr>
                                  <m:e>
                                    <m:r>
                                      <a:rPr lang="en-US" sz="2000" i="1">
                                        <a:latin typeface="Cambria Math" panose="02040503050406030204" pitchFamily="18" charset="0"/>
                                      </a:rPr>
                                      <m:t>𝑛</m:t>
                                    </m:r>
                                  </m:e>
                                  <m:sub>
                                    <m:r>
                                      <a:rPr lang="en-US" sz="2000" i="1">
                                        <a:latin typeface="Cambria Math" panose="02040503050406030204" pitchFamily="18" charset="0"/>
                                      </a:rPr>
                                      <m:t>𝑓</m:t>
                                    </m:r>
                                  </m:sub>
                                </m:sSub>
                              </m:num>
                              <m:den>
                                <m:r>
                                  <a:rPr lang="en-US" sz="2000" i="1">
                                    <a:latin typeface="Cambria Math" panose="02040503050406030204" pitchFamily="18" charset="0"/>
                                  </a:rPr>
                                  <m:t>3</m:t>
                                </m:r>
                              </m:den>
                            </m:f>
                          </m:e>
                        </m:d>
                        <m:r>
                          <a:rPr lang="en-US" sz="2000" i="1">
                            <a:latin typeface="Cambria Math" panose="02040503050406030204" pitchFamily="18" charset="0"/>
                          </a:rPr>
                          <m:t>𝑙𝑜𝑔</m:t>
                        </m:r>
                        <m:f>
                          <m:fPr>
                            <m:ctrlPr>
                              <a:rPr lang="en-US" sz="2000" i="1">
                                <a:latin typeface="Cambria Math" panose="02040503050406030204" pitchFamily="18" charset="0"/>
                              </a:rPr>
                            </m:ctrlPr>
                          </m:fPr>
                          <m:num>
                            <m:r>
                              <a:rPr lang="en-US" sz="2000" i="1">
                                <a:latin typeface="Cambria Math" panose="02040503050406030204" pitchFamily="18" charset="0"/>
                              </a:rPr>
                              <m:t>𝑄</m:t>
                            </m:r>
                          </m:num>
                          <m:den>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0</m:t>
                                </m:r>
                              </m:sub>
                            </m:sSub>
                          </m:den>
                        </m:f>
                      </m:den>
                    </m:f>
                    <m:r>
                      <a:rPr lang="en-US" sz="2000" i="1">
                        <a:latin typeface="Cambria Math" panose="02040503050406030204" pitchFamily="18" charset="0"/>
                      </a:rPr>
                      <m:t>,</m:t>
                    </m:r>
                  </m:oMath>
                </a14:m>
                <a:endParaRPr lang="en-US" sz="2000" dirty="0"/>
              </a:p>
              <a:p>
                <a:r>
                  <a:rPr lang="en-US" sz="2000" dirty="0"/>
                  <a:t> </a:t>
                </a:r>
              </a:p>
              <a:p>
                <a:r>
                  <a:rPr lang="en-US" sz="2000" dirty="0"/>
                  <a:t>where </a:t>
                </a:r>
                <a:r>
                  <a:rPr lang="en-US" sz="2000" dirty="0" err="1"/>
                  <a:t>n</a:t>
                </a:r>
                <a:r>
                  <a:rPr lang="en-US" sz="2000" baseline="-25000" dirty="0" err="1"/>
                  <a:t>f</a:t>
                </a:r>
                <a:r>
                  <a:rPr lang="en-US" sz="2000" baseline="-25000" dirty="0"/>
                  <a:t>  </a:t>
                </a:r>
                <a:r>
                  <a:rPr lang="en-US" sz="2000" dirty="0"/>
                  <a:t>is the number of quark flavors energetically allowed at a given energy (max= 6). As the energy Q the </a:t>
                </a:r>
              </a:p>
              <a:p>
                <a:r>
                  <a:rPr lang="en-US" sz="2000" dirty="0"/>
                  <a:t>probe increases, the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𝑠</m:t>
                        </m:r>
                      </m:sub>
                    </m:sSub>
                  </m:oMath>
                </a14:m>
                <a:r>
                  <a:rPr lang="en-US" sz="2000" dirty="0"/>
                  <a:t> approaches zero, i.e., at very high energies quarks interact more and more weekly </a:t>
                </a:r>
              </a:p>
              <a:p>
                <a:r>
                  <a:rPr lang="en-US" sz="2000" dirty="0"/>
                  <a:t>becoming non-interacting free particles.</a:t>
                </a:r>
              </a:p>
              <a:p>
                <a:endParaRPr lang="en-US" dirty="0"/>
              </a:p>
            </p:txBody>
          </p:sp>
        </mc:Choice>
        <mc:Fallback xmlns="">
          <p:sp>
            <p:nvSpPr>
              <p:cNvPr id="8" name="TextBox 7">
                <a:extLst>
                  <a:ext uri="{FF2B5EF4-FFF2-40B4-BE49-F238E27FC236}">
                    <a16:creationId xmlns:a16="http://schemas.microsoft.com/office/drawing/2014/main" id="{E9F5DBDE-0B34-AA48-876F-F52A8F7EEEA8}"/>
                  </a:ext>
                </a:extLst>
              </p:cNvPr>
              <p:cNvSpPr txBox="1">
                <a:spLocks noRot="1" noChangeAspect="1" noMove="1" noResize="1" noEditPoints="1" noAdjustHandles="1" noChangeArrowheads="1" noChangeShapeType="1" noTextEdit="1"/>
              </p:cNvSpPr>
              <p:nvPr/>
            </p:nvSpPr>
            <p:spPr>
              <a:xfrm>
                <a:off x="344384" y="3610099"/>
                <a:ext cx="11772710" cy="3484608"/>
              </a:xfrm>
              <a:prstGeom prst="rect">
                <a:avLst/>
              </a:prstGeom>
              <a:blipFill>
                <a:blip r:embed="rId4"/>
                <a:stretch>
                  <a:fillRect l="-431" t="-725"/>
                </a:stretch>
              </a:blipFill>
            </p:spPr>
            <p:txBody>
              <a:bodyPr/>
              <a:lstStyle/>
              <a:p>
                <a:r>
                  <a:rPr lang="en-US">
                    <a:noFill/>
                  </a:rPr>
                  <a:t> </a:t>
                </a:r>
              </a:p>
            </p:txBody>
          </p:sp>
        </mc:Fallback>
      </mc:AlternateContent>
    </p:spTree>
    <p:extLst>
      <p:ext uri="{BB962C8B-B14F-4D97-AF65-F5344CB8AC3E}">
        <p14:creationId xmlns:p14="http://schemas.microsoft.com/office/powerpoint/2010/main" val="4292463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19BDB3F-8A85-F14E-93A0-34413A89E479}"/>
                  </a:ext>
                </a:extLst>
              </p:cNvPr>
              <p:cNvSpPr txBox="1"/>
              <p:nvPr/>
            </p:nvSpPr>
            <p:spPr>
              <a:xfrm>
                <a:off x="344384" y="391886"/>
                <a:ext cx="11154849" cy="1918089"/>
              </a:xfrm>
              <a:prstGeom prst="rect">
                <a:avLst/>
              </a:prstGeom>
              <a:noFill/>
            </p:spPr>
            <p:txBody>
              <a:bodyPr wrap="none" rtlCol="0">
                <a:spAutoFit/>
              </a:bodyPr>
              <a:lstStyle/>
              <a:p>
                <a:r>
                  <a:rPr lang="en-US" sz="2000" dirty="0"/>
                  <a:t>A process is analogous but more complex in case of the gluons. The strong coupling constant is defined as</a:t>
                </a:r>
              </a:p>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𝑠</m:t>
                          </m:r>
                        </m:sub>
                      </m:sSub>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𝑔</m:t>
                              </m:r>
                            </m:e>
                            <m:sup>
                              <m:r>
                                <a:rPr lang="en-US" sz="2000" i="1">
                                  <a:latin typeface="Cambria Math" panose="02040503050406030204" pitchFamily="18" charset="0"/>
                                </a:rPr>
                                <m:t>2</m:t>
                              </m:r>
                            </m:sup>
                          </m:sSup>
                        </m:num>
                        <m:den>
                          <m:r>
                            <a:rPr lang="en-US" sz="2000" i="1">
                              <a:latin typeface="Cambria Math" panose="02040503050406030204" pitchFamily="18" charset="0"/>
                            </a:rPr>
                            <m:t>4</m:t>
                          </m:r>
                          <m:r>
                            <a:rPr lang="en-US" sz="2000" i="1">
                              <a:latin typeface="Cambria Math" panose="02040503050406030204" pitchFamily="18" charset="0"/>
                            </a:rPr>
                            <m:t>𝜋</m:t>
                          </m:r>
                        </m:den>
                      </m:f>
                    </m:oMath>
                  </m:oMathPara>
                </a14:m>
                <a:endParaRPr lang="en-US" sz="2000" dirty="0"/>
              </a:p>
              <a:p>
                <a:r>
                  <a:rPr lang="en-US" sz="2000" dirty="0"/>
                  <a:t>The effect of virtual gluons is complicated by the fact that gluons can couple not only to quarks but </a:t>
                </a:r>
              </a:p>
              <a:p>
                <a:r>
                  <a:rPr lang="en-US" sz="2000" dirty="0"/>
                  <a:t>also to themselves.</a:t>
                </a:r>
              </a:p>
              <a:p>
                <a:endParaRPr lang="en-US" dirty="0"/>
              </a:p>
            </p:txBody>
          </p:sp>
        </mc:Choice>
        <mc:Fallback xmlns="">
          <p:sp>
            <p:nvSpPr>
              <p:cNvPr id="4" name="TextBox 3">
                <a:extLst>
                  <a:ext uri="{FF2B5EF4-FFF2-40B4-BE49-F238E27FC236}">
                    <a16:creationId xmlns:a16="http://schemas.microsoft.com/office/drawing/2014/main" id="{819BDB3F-8A85-F14E-93A0-34413A89E479}"/>
                  </a:ext>
                </a:extLst>
              </p:cNvPr>
              <p:cNvSpPr txBox="1">
                <a:spLocks noRot="1" noChangeAspect="1" noMove="1" noResize="1" noEditPoints="1" noAdjustHandles="1" noChangeArrowheads="1" noChangeShapeType="1" noTextEdit="1"/>
              </p:cNvSpPr>
              <p:nvPr/>
            </p:nvSpPr>
            <p:spPr>
              <a:xfrm>
                <a:off x="344384" y="391886"/>
                <a:ext cx="11154849" cy="1918089"/>
              </a:xfrm>
              <a:prstGeom prst="rect">
                <a:avLst/>
              </a:prstGeom>
              <a:blipFill>
                <a:blip r:embed="rId2"/>
                <a:stretch>
                  <a:fillRect l="-455" t="-131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0CCEE92-B1F7-254D-968D-9667A693C6FF}"/>
              </a:ext>
            </a:extLst>
          </p:cNvPr>
          <p:cNvPicPr/>
          <p:nvPr/>
        </p:nvPicPr>
        <p:blipFill>
          <a:blip r:embed="rId3"/>
          <a:stretch>
            <a:fillRect/>
          </a:stretch>
        </p:blipFill>
        <p:spPr>
          <a:xfrm>
            <a:off x="4365625" y="2137093"/>
            <a:ext cx="2142053" cy="137800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9F5DBDE-0B34-AA48-876F-F52A8F7EEEA8}"/>
                  </a:ext>
                </a:extLst>
              </p:cNvPr>
              <p:cNvSpPr txBox="1"/>
              <p:nvPr/>
            </p:nvSpPr>
            <p:spPr>
              <a:xfrm>
                <a:off x="344384" y="3610099"/>
                <a:ext cx="11772710" cy="3484608"/>
              </a:xfrm>
              <a:prstGeom prst="rect">
                <a:avLst/>
              </a:prstGeom>
              <a:noFill/>
            </p:spPr>
            <p:txBody>
              <a:bodyPr wrap="none" rtlCol="0">
                <a:spAutoFit/>
              </a:bodyPr>
              <a:lstStyle/>
              <a:p>
                <a:r>
                  <a:rPr lang="en-US" sz="2000" dirty="0"/>
                  <a:t>The mathematics of the calculation is quite involved and earned two Nobel prizes: one for </a:t>
                </a:r>
                <a:r>
                  <a:rPr lang="en-US" sz="2000" dirty="0" err="1"/>
                  <a:t>t’Hooft</a:t>
                </a:r>
                <a:r>
                  <a:rPr lang="en-US" sz="2000" dirty="0"/>
                  <a:t> and </a:t>
                </a:r>
                <a:r>
                  <a:rPr lang="en-US" sz="2000" dirty="0" err="1"/>
                  <a:t>Veltman</a:t>
                </a:r>
                <a:endParaRPr lang="en-US" sz="2000" dirty="0"/>
              </a:p>
              <a:p>
                <a:r>
                  <a:rPr lang="en-US" sz="2000" dirty="0"/>
                  <a:t> who had showed how to handle renormalization of infinities that arise there and second to Gross, </a:t>
                </a:r>
                <a:r>
                  <a:rPr lang="en-US" sz="2000" dirty="0" err="1"/>
                  <a:t>Wilczek</a:t>
                </a:r>
                <a:r>
                  <a:rPr lang="en-US" sz="2000" dirty="0"/>
                  <a:t> and </a:t>
                </a:r>
              </a:p>
              <a:p>
                <a:r>
                  <a:rPr lang="en-US" sz="2000" dirty="0" err="1"/>
                  <a:t>Politzer</a:t>
                </a:r>
                <a:r>
                  <a:rPr lang="en-US" sz="2000" dirty="0"/>
                  <a:t> for development of the necessary perturbative approach leading to the so-called </a:t>
                </a:r>
                <a:r>
                  <a:rPr lang="en-US" sz="2000" b="1" i="1" dirty="0"/>
                  <a:t>asymptotic freedom</a:t>
                </a:r>
                <a:r>
                  <a:rPr lang="en-US" sz="2000" dirty="0"/>
                  <a:t>.</a:t>
                </a:r>
              </a:p>
              <a:p>
                <a:r>
                  <a:rPr lang="en-US" sz="2000" dirty="0"/>
                  <a:t>The surprising result for the energy dependence of the strong coupling constant</a:t>
                </a:r>
              </a:p>
              <a:p>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𝑠</m:t>
                        </m:r>
                      </m:sub>
                    </m:sSub>
                    <m:d>
                      <m:dPr>
                        <m:ctrlPr>
                          <a:rPr lang="en-US" sz="2000" i="1">
                            <a:latin typeface="Cambria Math" panose="02040503050406030204" pitchFamily="18" charset="0"/>
                          </a:rPr>
                        </m:ctrlPr>
                      </m:dPr>
                      <m:e>
                        <m:r>
                          <a:rPr lang="en-US" sz="2000" i="1">
                            <a:latin typeface="Cambria Math" panose="02040503050406030204" pitchFamily="18" charset="0"/>
                          </a:rPr>
                          <m:t>𝑄</m:t>
                        </m:r>
                      </m:e>
                    </m:d>
                    <m:r>
                      <a:rPr lang="en-US"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𝑠</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0</m:t>
                            </m:r>
                          </m:sub>
                        </m:sSub>
                        <m:r>
                          <a:rPr lang="en-US" sz="2000" i="1">
                            <a:latin typeface="Cambria Math" panose="02040503050406030204" pitchFamily="18" charset="0"/>
                          </a:rPr>
                          <m:t>)</m:t>
                        </m:r>
                      </m:num>
                      <m:den>
                        <m:r>
                          <a:rPr lang="en-US" sz="2000" i="1">
                            <a:latin typeface="Cambria Math" panose="02040503050406030204" pitchFamily="18" charset="0"/>
                          </a:rPr>
                          <m:t>1+</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𝑎</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0</m:t>
                                    </m:r>
                                  </m:sub>
                                </m:sSub>
                              </m:e>
                            </m:d>
                          </m:num>
                          <m:den>
                            <m:r>
                              <a:rPr lang="en-US" sz="2000" i="1">
                                <a:latin typeface="Cambria Math" panose="02040503050406030204" pitchFamily="18" charset="0"/>
                              </a:rPr>
                              <m:t>2</m:t>
                            </m:r>
                            <m:r>
                              <a:rPr lang="en-US" sz="2000" i="1">
                                <a:latin typeface="Cambria Math" panose="02040503050406030204" pitchFamily="18" charset="0"/>
                              </a:rPr>
                              <m:t>𝜋</m:t>
                            </m:r>
                          </m:den>
                        </m:f>
                        <m:d>
                          <m:dPr>
                            <m:ctrlPr>
                              <a:rPr lang="en-US" sz="2000" i="1">
                                <a:latin typeface="Cambria Math" panose="02040503050406030204" pitchFamily="18" charset="0"/>
                              </a:rPr>
                            </m:ctrlPr>
                          </m:dPr>
                          <m:e>
                            <m:r>
                              <a:rPr lang="en-US" sz="2000" i="1">
                                <a:latin typeface="Cambria Math" panose="02040503050406030204" pitchFamily="18" charset="0"/>
                              </a:rPr>
                              <m:t>11−</m:t>
                            </m:r>
                            <m:f>
                              <m:fPr>
                                <m:ctrlPr>
                                  <a:rPr lang="en-US" sz="2000" i="1">
                                    <a:latin typeface="Cambria Math" panose="02040503050406030204" pitchFamily="18" charset="0"/>
                                  </a:rPr>
                                </m:ctrlPr>
                              </m:fPr>
                              <m:num>
                                <m:r>
                                  <a:rPr lang="en-US" sz="2000" i="1">
                                    <a:latin typeface="Cambria Math" panose="02040503050406030204" pitchFamily="18" charset="0"/>
                                  </a:rPr>
                                  <m:t>2</m:t>
                                </m:r>
                                <m:sSub>
                                  <m:sSubPr>
                                    <m:ctrlPr>
                                      <a:rPr lang="en-US" sz="2000" i="1">
                                        <a:latin typeface="Cambria Math" panose="02040503050406030204" pitchFamily="18" charset="0"/>
                                      </a:rPr>
                                    </m:ctrlPr>
                                  </m:sSubPr>
                                  <m:e>
                                    <m:r>
                                      <a:rPr lang="en-US" sz="2000" i="1">
                                        <a:latin typeface="Cambria Math" panose="02040503050406030204" pitchFamily="18" charset="0"/>
                                      </a:rPr>
                                      <m:t>𝑛</m:t>
                                    </m:r>
                                  </m:e>
                                  <m:sub>
                                    <m:r>
                                      <a:rPr lang="en-US" sz="2000" i="1">
                                        <a:latin typeface="Cambria Math" panose="02040503050406030204" pitchFamily="18" charset="0"/>
                                      </a:rPr>
                                      <m:t>𝑓</m:t>
                                    </m:r>
                                  </m:sub>
                                </m:sSub>
                              </m:num>
                              <m:den>
                                <m:r>
                                  <a:rPr lang="en-US" sz="2000" i="1">
                                    <a:latin typeface="Cambria Math" panose="02040503050406030204" pitchFamily="18" charset="0"/>
                                  </a:rPr>
                                  <m:t>3</m:t>
                                </m:r>
                              </m:den>
                            </m:f>
                          </m:e>
                        </m:d>
                        <m:r>
                          <a:rPr lang="en-US" sz="2000" i="1">
                            <a:latin typeface="Cambria Math" panose="02040503050406030204" pitchFamily="18" charset="0"/>
                          </a:rPr>
                          <m:t>𝑙𝑜𝑔</m:t>
                        </m:r>
                        <m:f>
                          <m:fPr>
                            <m:ctrlPr>
                              <a:rPr lang="en-US" sz="2000" i="1">
                                <a:latin typeface="Cambria Math" panose="02040503050406030204" pitchFamily="18" charset="0"/>
                              </a:rPr>
                            </m:ctrlPr>
                          </m:fPr>
                          <m:num>
                            <m:r>
                              <a:rPr lang="en-US" sz="2000" i="1">
                                <a:latin typeface="Cambria Math" panose="02040503050406030204" pitchFamily="18" charset="0"/>
                              </a:rPr>
                              <m:t>𝑄</m:t>
                            </m:r>
                          </m:num>
                          <m:den>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0</m:t>
                                </m:r>
                              </m:sub>
                            </m:sSub>
                          </m:den>
                        </m:f>
                      </m:den>
                    </m:f>
                    <m:r>
                      <a:rPr lang="en-US" sz="2000" i="1">
                        <a:latin typeface="Cambria Math" panose="02040503050406030204" pitchFamily="18" charset="0"/>
                      </a:rPr>
                      <m:t>,</m:t>
                    </m:r>
                  </m:oMath>
                </a14:m>
                <a:endParaRPr lang="en-US" sz="2000" dirty="0"/>
              </a:p>
              <a:p>
                <a:r>
                  <a:rPr lang="en-US" sz="2000" dirty="0"/>
                  <a:t> </a:t>
                </a:r>
              </a:p>
              <a:p>
                <a:r>
                  <a:rPr lang="en-US" sz="2000" dirty="0"/>
                  <a:t>where </a:t>
                </a:r>
                <a:r>
                  <a:rPr lang="en-US" sz="2000" dirty="0" err="1"/>
                  <a:t>n</a:t>
                </a:r>
                <a:r>
                  <a:rPr lang="en-US" sz="2000" baseline="-25000" dirty="0" err="1"/>
                  <a:t>f</a:t>
                </a:r>
                <a:r>
                  <a:rPr lang="en-US" sz="2000" baseline="-25000" dirty="0"/>
                  <a:t>  </a:t>
                </a:r>
                <a:r>
                  <a:rPr lang="en-US" sz="2000" dirty="0"/>
                  <a:t>is the number of quark flavors energetically allowed at a given energy (max= 6). As the energy Q the </a:t>
                </a:r>
              </a:p>
              <a:p>
                <a:r>
                  <a:rPr lang="en-US" sz="2000" dirty="0"/>
                  <a:t>probe increases, the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𝛼</m:t>
                        </m:r>
                      </m:e>
                      <m:sub>
                        <m:r>
                          <a:rPr lang="en-US" sz="2000" i="1">
                            <a:latin typeface="Cambria Math" panose="02040503050406030204" pitchFamily="18" charset="0"/>
                          </a:rPr>
                          <m:t>𝑠</m:t>
                        </m:r>
                      </m:sub>
                    </m:sSub>
                  </m:oMath>
                </a14:m>
                <a:r>
                  <a:rPr lang="en-US" sz="2000" dirty="0"/>
                  <a:t> approaches zero, i.e., at very high energies quarks interact more and more weekly </a:t>
                </a:r>
              </a:p>
              <a:p>
                <a:r>
                  <a:rPr lang="en-US" sz="2000" dirty="0"/>
                  <a:t>becoming non-interacting free particles.</a:t>
                </a:r>
              </a:p>
              <a:p>
                <a:endParaRPr lang="en-US" dirty="0"/>
              </a:p>
            </p:txBody>
          </p:sp>
        </mc:Choice>
        <mc:Fallback xmlns="">
          <p:sp>
            <p:nvSpPr>
              <p:cNvPr id="8" name="TextBox 7">
                <a:extLst>
                  <a:ext uri="{FF2B5EF4-FFF2-40B4-BE49-F238E27FC236}">
                    <a16:creationId xmlns:a16="http://schemas.microsoft.com/office/drawing/2014/main" id="{E9F5DBDE-0B34-AA48-876F-F52A8F7EEEA8}"/>
                  </a:ext>
                </a:extLst>
              </p:cNvPr>
              <p:cNvSpPr txBox="1">
                <a:spLocks noRot="1" noChangeAspect="1" noMove="1" noResize="1" noEditPoints="1" noAdjustHandles="1" noChangeArrowheads="1" noChangeShapeType="1" noTextEdit="1"/>
              </p:cNvSpPr>
              <p:nvPr/>
            </p:nvSpPr>
            <p:spPr>
              <a:xfrm>
                <a:off x="344384" y="3610099"/>
                <a:ext cx="11772710" cy="3484608"/>
              </a:xfrm>
              <a:prstGeom prst="rect">
                <a:avLst/>
              </a:prstGeom>
              <a:blipFill>
                <a:blip r:embed="rId4"/>
                <a:stretch>
                  <a:fillRect l="-431" t="-725"/>
                </a:stretch>
              </a:blipFill>
            </p:spPr>
            <p:txBody>
              <a:bodyPr/>
              <a:lstStyle/>
              <a:p>
                <a:r>
                  <a:rPr lang="en-US">
                    <a:noFill/>
                  </a:rPr>
                  <a:t> </a:t>
                </a:r>
              </a:p>
            </p:txBody>
          </p:sp>
        </mc:Fallback>
      </mc:AlternateContent>
    </p:spTree>
    <p:extLst>
      <p:ext uri="{BB962C8B-B14F-4D97-AF65-F5344CB8AC3E}">
        <p14:creationId xmlns:p14="http://schemas.microsoft.com/office/powerpoint/2010/main" val="2109143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0876" y="320675"/>
            <a:ext cx="3324225" cy="262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5100" y="1731963"/>
            <a:ext cx="4375150" cy="351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3" name="TextBox 5"/>
          <p:cNvSpPr txBox="1">
            <a:spLocks noChangeArrowheads="1"/>
          </p:cNvSpPr>
          <p:nvPr/>
        </p:nvSpPr>
        <p:spPr bwMode="auto">
          <a:xfrm>
            <a:off x="1920875" y="5851526"/>
            <a:ext cx="8326438"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It turns out that the negative contribution wins over the positive contribution, so that the QCD beta function is negative, and the effective strong coupling becomes small a short distances.</a:t>
            </a:r>
          </a:p>
        </p:txBody>
      </p:sp>
    </p:spTree>
    <p:extLst>
      <p:ext uri="{BB962C8B-B14F-4D97-AF65-F5344CB8AC3E}">
        <p14:creationId xmlns:p14="http://schemas.microsoft.com/office/powerpoint/2010/main" val="1317423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3"/>
          <p:cNvSpPr txBox="1">
            <a:spLocks noChangeArrowheads="1"/>
          </p:cNvSpPr>
          <p:nvPr/>
        </p:nvSpPr>
        <p:spPr bwMode="auto">
          <a:xfrm>
            <a:off x="1703389" y="512764"/>
            <a:ext cx="8455025"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a:t>Charge screening in QED (screening) and QCD (anti-screening)</a:t>
            </a:r>
          </a:p>
          <a:p>
            <a:pPr eaLnBrk="1" hangingPunct="1"/>
            <a:r>
              <a:rPr lang="en-US" sz="2000" dirty="0"/>
              <a:t>leads to the concept of a </a:t>
            </a:r>
            <a:r>
              <a:rPr lang="en-US" sz="2000" b="1" dirty="0"/>
              <a:t>running coupling </a:t>
            </a:r>
            <a:r>
              <a:rPr lang="en-US" sz="2000" dirty="0"/>
              <a:t>when summed over al corrections. </a:t>
            </a:r>
          </a:p>
          <a:p>
            <a:pPr eaLnBrk="1" hangingPunct="1"/>
            <a:r>
              <a:rPr lang="en-US" sz="2000" dirty="0"/>
              <a:t>In QED the coupling, becomes large at (very) short distance but its effect is small. </a:t>
            </a:r>
          </a:p>
          <a:p>
            <a:pPr eaLnBrk="1" hangingPunct="1"/>
            <a:endParaRPr lang="en-US" sz="2000" dirty="0"/>
          </a:p>
          <a:p>
            <a:pPr eaLnBrk="1" hangingPunct="1"/>
            <a:r>
              <a:rPr lang="en-US" sz="2000" dirty="0"/>
              <a:t>In QCD, the anti-screening effect causes the strong coupling to become</a:t>
            </a:r>
          </a:p>
          <a:p>
            <a:pPr eaLnBrk="1" hangingPunct="1"/>
            <a:r>
              <a:rPr lang="en-US" sz="2000" dirty="0"/>
              <a:t>small at short distance (large momentum transfer). This causes the quarks inside hadrons to behave more or less as free particles, when probed at large enough energies. This property of the strong interaction is called</a:t>
            </a:r>
          </a:p>
          <a:p>
            <a:pPr eaLnBrk="1" hangingPunct="1"/>
            <a:r>
              <a:rPr lang="en-US" sz="2000" b="1" dirty="0"/>
              <a:t>asymptotic freedom</a:t>
            </a:r>
            <a:r>
              <a:rPr lang="en-US" sz="2000" dirty="0"/>
              <a:t>. Asymptotic freedom allows us to use </a:t>
            </a:r>
            <a:r>
              <a:rPr lang="en-US" sz="2000" b="1" dirty="0"/>
              <a:t>perturbation theory </a:t>
            </a:r>
            <a:r>
              <a:rPr lang="en-US" sz="2000" dirty="0"/>
              <a:t>(applicable only for small deviations), and by this arrive at quantitative predictions for hard scattering cross sections in hadronic interactions.</a:t>
            </a:r>
          </a:p>
          <a:p>
            <a:pPr eaLnBrk="1" hangingPunct="1"/>
            <a:endParaRPr lang="en-US" sz="2000" dirty="0"/>
          </a:p>
          <a:p>
            <a:pPr eaLnBrk="1" hangingPunct="1"/>
            <a:r>
              <a:rPr lang="en-US" sz="2000" dirty="0"/>
              <a:t>On the other hand, at increasing distance the coupling becomes so</a:t>
            </a:r>
          </a:p>
          <a:p>
            <a:pPr eaLnBrk="1" hangingPunct="1"/>
            <a:r>
              <a:rPr lang="en-US" sz="2000" dirty="0"/>
              <a:t>strong that it is impossible to isolate a quark from a hadron (it becomes</a:t>
            </a:r>
          </a:p>
          <a:p>
            <a:pPr eaLnBrk="1" hangingPunct="1"/>
            <a:r>
              <a:rPr lang="en-US" sz="2000" dirty="0"/>
              <a:t>cheaper to create a quark-antiquark pair). This mechanism is called </a:t>
            </a:r>
            <a:r>
              <a:rPr lang="en-US" sz="2000" b="1" dirty="0"/>
              <a:t>confinemen</a:t>
            </a:r>
            <a:r>
              <a:rPr lang="en-US" sz="2000" dirty="0"/>
              <a:t>t. Confinement is verified in Lattice QCD calculations but, since it is non-perturbative, it is not mathematically proven from first principles.</a:t>
            </a:r>
          </a:p>
        </p:txBody>
      </p:sp>
    </p:spTree>
    <p:extLst>
      <p:ext uri="{BB962C8B-B14F-4D97-AF65-F5344CB8AC3E}">
        <p14:creationId xmlns:p14="http://schemas.microsoft.com/office/powerpoint/2010/main" val="409428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0997" y="476190"/>
            <a:ext cx="6051406" cy="707886"/>
          </a:xfrm>
          <a:prstGeom prst="rect">
            <a:avLst/>
          </a:prstGeom>
          <a:noFill/>
        </p:spPr>
        <p:txBody>
          <a:bodyPr wrap="none" rtlCol="0">
            <a:spAutoFit/>
          </a:bodyPr>
          <a:lstStyle/>
          <a:p>
            <a:r>
              <a:rPr lang="en-US" sz="2000" b="1" dirty="0"/>
              <a:t>Ideal extrapolation of running constants to high energy</a:t>
            </a:r>
          </a:p>
          <a:p>
            <a:r>
              <a:rPr lang="en-US" sz="2000" b="1" dirty="0"/>
              <a:t>                                  i.e., short distance</a:t>
            </a:r>
          </a:p>
        </p:txBody>
      </p:sp>
      <p:pic>
        <p:nvPicPr>
          <p:cNvPr id="5" name="Picture 4"/>
          <p:cNvPicPr>
            <a:picLocks noChangeAspect="1"/>
          </p:cNvPicPr>
          <p:nvPr/>
        </p:nvPicPr>
        <p:blipFill>
          <a:blip r:embed="rId2"/>
          <a:stretch>
            <a:fillRect/>
          </a:stretch>
        </p:blipFill>
        <p:spPr>
          <a:xfrm>
            <a:off x="2780998" y="1520884"/>
            <a:ext cx="6982875" cy="1700847"/>
          </a:xfrm>
          <a:prstGeom prst="rect">
            <a:avLst/>
          </a:prstGeom>
        </p:spPr>
      </p:pic>
      <p:sp>
        <p:nvSpPr>
          <p:cNvPr id="6" name="TextBox 5"/>
          <p:cNvSpPr txBox="1"/>
          <p:nvPr/>
        </p:nvSpPr>
        <p:spPr>
          <a:xfrm>
            <a:off x="3273428" y="2852398"/>
            <a:ext cx="4737194" cy="369332"/>
          </a:xfrm>
          <a:prstGeom prst="rect">
            <a:avLst/>
          </a:prstGeom>
          <a:noFill/>
        </p:spPr>
        <p:txBody>
          <a:bodyPr wrap="none" rtlCol="0">
            <a:spAutoFit/>
          </a:bodyPr>
          <a:lstStyle/>
          <a:p>
            <a:r>
              <a:rPr lang="en-US" dirty="0"/>
              <a:t>strong          electromagnetic                           weak</a:t>
            </a:r>
          </a:p>
        </p:txBody>
      </p:sp>
      <p:sp>
        <p:nvSpPr>
          <p:cNvPr id="7" name="TextBox 6"/>
          <p:cNvSpPr txBox="1"/>
          <p:nvPr/>
        </p:nvSpPr>
        <p:spPr>
          <a:xfrm>
            <a:off x="7148086" y="2269250"/>
            <a:ext cx="454292" cy="307777"/>
          </a:xfrm>
          <a:prstGeom prst="rect">
            <a:avLst/>
          </a:prstGeom>
          <a:noFill/>
        </p:spPr>
        <p:txBody>
          <a:bodyPr wrap="none" rtlCol="0">
            <a:spAutoFit/>
          </a:bodyPr>
          <a:lstStyle/>
          <a:p>
            <a:r>
              <a:rPr lang="en-US" sz="1400" dirty="0"/>
              <a:t>W,Z</a:t>
            </a:r>
          </a:p>
        </p:txBody>
      </p:sp>
      <p:sp>
        <p:nvSpPr>
          <p:cNvPr id="8" name="TextBox 7"/>
          <p:cNvSpPr txBox="1"/>
          <p:nvPr/>
        </p:nvSpPr>
        <p:spPr>
          <a:xfrm>
            <a:off x="8106183" y="1648875"/>
            <a:ext cx="278993" cy="307777"/>
          </a:xfrm>
          <a:prstGeom prst="rect">
            <a:avLst/>
          </a:prstGeom>
          <a:noFill/>
        </p:spPr>
        <p:txBody>
          <a:bodyPr wrap="none" rtlCol="0">
            <a:spAutoFit/>
          </a:bodyPr>
          <a:lstStyle/>
          <a:p>
            <a:r>
              <a:rPr lang="en-US" sz="1400" dirty="0"/>
              <a:t>q</a:t>
            </a:r>
          </a:p>
        </p:txBody>
      </p:sp>
      <p:sp>
        <p:nvSpPr>
          <p:cNvPr id="9" name="TextBox 8"/>
          <p:cNvSpPr txBox="1"/>
          <p:nvPr/>
        </p:nvSpPr>
        <p:spPr>
          <a:xfrm>
            <a:off x="8115243" y="2423139"/>
            <a:ext cx="323789" cy="307777"/>
          </a:xfrm>
          <a:prstGeom prst="rect">
            <a:avLst/>
          </a:prstGeom>
          <a:noFill/>
        </p:spPr>
        <p:txBody>
          <a:bodyPr wrap="none" rtlCol="0">
            <a:spAutoFit/>
          </a:bodyPr>
          <a:lstStyle/>
          <a:p>
            <a:r>
              <a:rPr lang="en-US" sz="1400" dirty="0"/>
              <a:t>q’</a:t>
            </a:r>
          </a:p>
        </p:txBody>
      </p:sp>
      <p:sp>
        <p:nvSpPr>
          <p:cNvPr id="10" name="TextBox 9"/>
          <p:cNvSpPr txBox="1"/>
          <p:nvPr/>
        </p:nvSpPr>
        <p:spPr>
          <a:xfrm>
            <a:off x="8690174" y="2256292"/>
            <a:ext cx="454292" cy="307777"/>
          </a:xfrm>
          <a:prstGeom prst="rect">
            <a:avLst/>
          </a:prstGeom>
          <a:noFill/>
        </p:spPr>
        <p:txBody>
          <a:bodyPr wrap="none" rtlCol="0">
            <a:spAutoFit/>
          </a:bodyPr>
          <a:lstStyle/>
          <a:p>
            <a:r>
              <a:rPr lang="en-US" sz="1400" dirty="0"/>
              <a:t>W,Z</a:t>
            </a:r>
          </a:p>
        </p:txBody>
      </p:sp>
      <p:sp>
        <p:nvSpPr>
          <p:cNvPr id="12" name="TextBox 11"/>
          <p:cNvSpPr txBox="1"/>
          <p:nvPr/>
        </p:nvSpPr>
        <p:spPr>
          <a:xfrm>
            <a:off x="4859721" y="1686142"/>
            <a:ext cx="274434" cy="307777"/>
          </a:xfrm>
          <a:prstGeom prst="rect">
            <a:avLst/>
          </a:prstGeom>
          <a:noFill/>
        </p:spPr>
        <p:txBody>
          <a:bodyPr wrap="none" rtlCol="0">
            <a:spAutoFit/>
          </a:bodyPr>
          <a:lstStyle/>
          <a:p>
            <a:r>
              <a:rPr lang="en-US" sz="1400" dirty="0"/>
              <a:t>e</a:t>
            </a:r>
          </a:p>
        </p:txBody>
      </p:sp>
      <p:sp>
        <p:nvSpPr>
          <p:cNvPr id="13" name="TextBox 12"/>
          <p:cNvSpPr txBox="1"/>
          <p:nvPr/>
        </p:nvSpPr>
        <p:spPr>
          <a:xfrm>
            <a:off x="4859721" y="2423139"/>
            <a:ext cx="274434" cy="307777"/>
          </a:xfrm>
          <a:prstGeom prst="rect">
            <a:avLst/>
          </a:prstGeom>
          <a:noFill/>
        </p:spPr>
        <p:txBody>
          <a:bodyPr wrap="none" rtlCol="0">
            <a:spAutoFit/>
          </a:bodyPr>
          <a:lstStyle/>
          <a:p>
            <a:r>
              <a:rPr lang="en-US" sz="1400" dirty="0"/>
              <a:t>e</a:t>
            </a:r>
          </a:p>
        </p:txBody>
      </p:sp>
      <p:sp>
        <p:nvSpPr>
          <p:cNvPr id="14" name="TextBox 13"/>
          <p:cNvSpPr txBox="1"/>
          <p:nvPr/>
        </p:nvSpPr>
        <p:spPr>
          <a:xfrm>
            <a:off x="5499521" y="2254684"/>
            <a:ext cx="264791" cy="307777"/>
          </a:xfrm>
          <a:prstGeom prst="rect">
            <a:avLst/>
          </a:prstGeom>
          <a:noFill/>
        </p:spPr>
        <p:txBody>
          <a:bodyPr wrap="none" rtlCol="0">
            <a:spAutoFit/>
          </a:bodyPr>
          <a:lstStyle/>
          <a:p>
            <a:r>
              <a:rPr lang="en-US" sz="1400" dirty="0" err="1"/>
              <a:t>γ</a:t>
            </a:r>
            <a:endParaRPr lang="en-US" sz="1400" dirty="0"/>
          </a:p>
        </p:txBody>
      </p:sp>
      <p:sp>
        <p:nvSpPr>
          <p:cNvPr id="15" name="TextBox 14"/>
          <p:cNvSpPr txBox="1"/>
          <p:nvPr/>
        </p:nvSpPr>
        <p:spPr>
          <a:xfrm>
            <a:off x="3162899" y="1686142"/>
            <a:ext cx="278993" cy="307777"/>
          </a:xfrm>
          <a:prstGeom prst="rect">
            <a:avLst/>
          </a:prstGeom>
          <a:noFill/>
        </p:spPr>
        <p:txBody>
          <a:bodyPr wrap="none" rtlCol="0">
            <a:spAutoFit/>
          </a:bodyPr>
          <a:lstStyle/>
          <a:p>
            <a:r>
              <a:rPr lang="en-US" sz="1400" dirty="0"/>
              <a:t>q</a:t>
            </a:r>
          </a:p>
        </p:txBody>
      </p:sp>
      <p:sp>
        <p:nvSpPr>
          <p:cNvPr id="16" name="TextBox 15"/>
          <p:cNvSpPr txBox="1"/>
          <p:nvPr/>
        </p:nvSpPr>
        <p:spPr>
          <a:xfrm>
            <a:off x="3162899" y="2423139"/>
            <a:ext cx="278993" cy="307777"/>
          </a:xfrm>
          <a:prstGeom prst="rect">
            <a:avLst/>
          </a:prstGeom>
          <a:noFill/>
        </p:spPr>
        <p:txBody>
          <a:bodyPr wrap="none" rtlCol="0">
            <a:spAutoFit/>
          </a:bodyPr>
          <a:lstStyle/>
          <a:p>
            <a:r>
              <a:rPr lang="en-US" sz="1400" dirty="0"/>
              <a:t>q</a:t>
            </a:r>
          </a:p>
        </p:txBody>
      </p:sp>
      <p:sp>
        <p:nvSpPr>
          <p:cNvPr id="17" name="TextBox 16"/>
          <p:cNvSpPr txBox="1"/>
          <p:nvPr/>
        </p:nvSpPr>
        <p:spPr>
          <a:xfrm>
            <a:off x="3963199" y="2269250"/>
            <a:ext cx="269174" cy="307777"/>
          </a:xfrm>
          <a:prstGeom prst="rect">
            <a:avLst/>
          </a:prstGeom>
          <a:noFill/>
        </p:spPr>
        <p:txBody>
          <a:bodyPr wrap="none" rtlCol="0">
            <a:spAutoFit/>
          </a:bodyPr>
          <a:lstStyle/>
          <a:p>
            <a:r>
              <a:rPr lang="en-US" sz="1400" dirty="0"/>
              <a:t>g</a:t>
            </a:r>
          </a:p>
        </p:txBody>
      </p:sp>
      <p:pic>
        <p:nvPicPr>
          <p:cNvPr id="18" name="Picture 17"/>
          <p:cNvPicPr>
            <a:picLocks noChangeAspect="1"/>
          </p:cNvPicPr>
          <p:nvPr/>
        </p:nvPicPr>
        <p:blipFill>
          <a:blip r:embed="rId3"/>
          <a:stretch>
            <a:fillRect/>
          </a:stretch>
        </p:blipFill>
        <p:spPr>
          <a:xfrm>
            <a:off x="4232374" y="3446167"/>
            <a:ext cx="3552645" cy="2562421"/>
          </a:xfrm>
          <a:prstGeom prst="rect">
            <a:avLst/>
          </a:prstGeom>
        </p:spPr>
      </p:pic>
      <p:sp>
        <p:nvSpPr>
          <p:cNvPr id="19" name="TextBox 18"/>
          <p:cNvSpPr txBox="1"/>
          <p:nvPr/>
        </p:nvSpPr>
        <p:spPr>
          <a:xfrm>
            <a:off x="4854392" y="3861472"/>
            <a:ext cx="377026" cy="369332"/>
          </a:xfrm>
          <a:prstGeom prst="rect">
            <a:avLst/>
          </a:prstGeom>
          <a:noFill/>
        </p:spPr>
        <p:txBody>
          <a:bodyPr wrap="none" rtlCol="0">
            <a:spAutoFit/>
          </a:bodyPr>
          <a:lstStyle/>
          <a:p>
            <a:r>
              <a:rPr lang="en-US" dirty="0"/>
              <a:t>α</a:t>
            </a:r>
            <a:r>
              <a:rPr lang="en-US" baseline="-25000" dirty="0"/>
              <a:t>s</a:t>
            </a:r>
            <a:endParaRPr lang="en-US" dirty="0"/>
          </a:p>
        </p:txBody>
      </p:sp>
      <p:sp>
        <p:nvSpPr>
          <p:cNvPr id="20" name="TextBox 19"/>
          <p:cNvSpPr txBox="1"/>
          <p:nvPr/>
        </p:nvSpPr>
        <p:spPr>
          <a:xfrm>
            <a:off x="4787297" y="4337662"/>
            <a:ext cx="453970" cy="369332"/>
          </a:xfrm>
          <a:prstGeom prst="rect">
            <a:avLst/>
          </a:prstGeom>
          <a:noFill/>
        </p:spPr>
        <p:txBody>
          <a:bodyPr wrap="none" rtlCol="0">
            <a:spAutoFit/>
          </a:bodyPr>
          <a:lstStyle/>
          <a:p>
            <a:r>
              <a:rPr lang="en-US" dirty="0"/>
              <a:t>α</a:t>
            </a:r>
            <a:r>
              <a:rPr lang="en-US" baseline="-25000" dirty="0"/>
              <a:t>W</a:t>
            </a:r>
            <a:endParaRPr lang="en-US" dirty="0"/>
          </a:p>
        </p:txBody>
      </p:sp>
      <p:sp>
        <p:nvSpPr>
          <p:cNvPr id="21" name="TextBox 20"/>
          <p:cNvSpPr txBox="1"/>
          <p:nvPr/>
        </p:nvSpPr>
        <p:spPr>
          <a:xfrm>
            <a:off x="4859722" y="5222058"/>
            <a:ext cx="515135" cy="369332"/>
          </a:xfrm>
          <a:prstGeom prst="rect">
            <a:avLst/>
          </a:prstGeom>
          <a:noFill/>
        </p:spPr>
        <p:txBody>
          <a:bodyPr wrap="none" rtlCol="0">
            <a:spAutoFit/>
          </a:bodyPr>
          <a:lstStyle/>
          <a:p>
            <a:r>
              <a:rPr lang="en-US" dirty="0"/>
              <a:t>α</a:t>
            </a:r>
            <a:r>
              <a:rPr lang="en-US" baseline="-25000" dirty="0" err="1"/>
              <a:t>em</a:t>
            </a:r>
            <a:endParaRPr lang="en-US" dirty="0"/>
          </a:p>
        </p:txBody>
      </p:sp>
      <p:sp>
        <p:nvSpPr>
          <p:cNvPr id="22" name="TextBox 21"/>
          <p:cNvSpPr txBox="1"/>
          <p:nvPr/>
        </p:nvSpPr>
        <p:spPr>
          <a:xfrm>
            <a:off x="6007718" y="5823921"/>
            <a:ext cx="1018278" cy="369332"/>
          </a:xfrm>
          <a:prstGeom prst="rect">
            <a:avLst/>
          </a:prstGeom>
          <a:noFill/>
        </p:spPr>
        <p:txBody>
          <a:bodyPr wrap="none" rtlCol="0">
            <a:spAutoFit/>
          </a:bodyPr>
          <a:lstStyle/>
          <a:p>
            <a:r>
              <a:rPr lang="en-US" dirty="0"/>
              <a:t>10</a:t>
            </a:r>
            <a:r>
              <a:rPr lang="en-US" baseline="30000" dirty="0"/>
              <a:t>16</a:t>
            </a:r>
            <a:r>
              <a:rPr lang="en-US" dirty="0"/>
              <a:t> GeV</a:t>
            </a:r>
          </a:p>
        </p:txBody>
      </p:sp>
      <p:sp>
        <p:nvSpPr>
          <p:cNvPr id="23" name="TextBox 22"/>
          <p:cNvSpPr txBox="1"/>
          <p:nvPr/>
        </p:nvSpPr>
        <p:spPr>
          <a:xfrm>
            <a:off x="7572654" y="5584229"/>
            <a:ext cx="297377" cy="369332"/>
          </a:xfrm>
          <a:prstGeom prst="rect">
            <a:avLst/>
          </a:prstGeom>
          <a:noFill/>
        </p:spPr>
        <p:txBody>
          <a:bodyPr wrap="none" rtlCol="0">
            <a:spAutoFit/>
          </a:bodyPr>
          <a:lstStyle/>
          <a:p>
            <a:r>
              <a:rPr lang="en-US" dirty="0"/>
              <a:t>E</a:t>
            </a:r>
          </a:p>
        </p:txBody>
      </p:sp>
    </p:spTree>
    <p:extLst>
      <p:ext uri="{BB962C8B-B14F-4D97-AF65-F5344CB8AC3E}">
        <p14:creationId xmlns:p14="http://schemas.microsoft.com/office/powerpoint/2010/main" val="2535312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819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20781</TotalTime>
  <Words>1788</Words>
  <Application>Microsoft Macintosh PowerPoint</Application>
  <PresentationFormat>Widescreen</PresentationFormat>
  <Paragraphs>170</Paragraphs>
  <Slides>23</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9" baseType="lpstr">
      <vt:lpstr>Arial</vt:lpstr>
      <vt:lpstr>Calibri</vt:lpstr>
      <vt:lpstr>Calibri Light</vt:lpstr>
      <vt:lpstr>Cambria Math</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363</cp:revision>
  <cp:lastPrinted>2021-02-04T17:11:02Z</cp:lastPrinted>
  <dcterms:created xsi:type="dcterms:W3CDTF">2021-01-06T18:58:24Z</dcterms:created>
  <dcterms:modified xsi:type="dcterms:W3CDTF">2021-03-02T23:39:57Z</dcterms:modified>
</cp:coreProperties>
</file>