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37" r:id="rId2"/>
    <p:sldId id="1251" r:id="rId3"/>
    <p:sldId id="388" r:id="rId4"/>
    <p:sldId id="350" r:id="rId5"/>
    <p:sldId id="351" r:id="rId6"/>
    <p:sldId id="352" r:id="rId7"/>
    <p:sldId id="353" r:id="rId8"/>
    <p:sldId id="354" r:id="rId9"/>
    <p:sldId id="358" r:id="rId10"/>
    <p:sldId id="313" r:id="rId11"/>
    <p:sldId id="355" r:id="rId12"/>
    <p:sldId id="356" r:id="rId13"/>
    <p:sldId id="1250" r:id="rId14"/>
    <p:sldId id="693" r:id="rId15"/>
    <p:sldId id="343" r:id="rId16"/>
    <p:sldId id="298" r:id="rId17"/>
    <p:sldId id="33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 autoAdjust="0"/>
    <p:restoredTop sz="94349"/>
  </p:normalViewPr>
  <p:slideViewPr>
    <p:cSldViewPr snapToGrid="0" snapToObjects="1">
      <p:cViewPr varScale="1">
        <p:scale>
          <a:sx n="103" d="100"/>
          <a:sy n="103" d="100"/>
        </p:scale>
        <p:origin x="117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76B53-3A5E-2947-BE54-B19CFE01428D}" type="datetimeFigureOut">
              <a:rPr lang="en-US" smtClean="0"/>
              <a:t>3/5/21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EF06C-AAAA-CF4A-AD51-C8DBA0FA6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1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EF06C-AAAA-CF4A-AD51-C8DBA0FA68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2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EF06C-AAAA-CF4A-AD51-C8DBA0FA68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9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4F90-FAA8-5E46-93C3-8BDDB8D22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2B2DF4-EAE5-F547-9DFE-5C844E763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05361-1D67-EE4B-8406-8A7CDA4F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0CAB-AA73-E34A-BF5C-8B62E69F5278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699B7-113E-2245-8B31-191A620D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E3583-3A23-2146-9A88-334624A7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CB-7F9D-714C-952C-A766CABA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0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1531-9819-3A4D-900F-08D9ECEC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E7902-54E8-854D-834C-5B3128EB2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6746F-DAEA-E24A-958B-6BF68D175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0CAB-AA73-E34A-BF5C-8B62E69F5278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8A2F3-6371-D44B-9CB2-713A94A42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966AD-F6EC-FC45-92C0-0E6981A1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CB-7F9D-714C-952C-A766CABA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2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D79ACF-9F05-5842-B617-D6BD2EB33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00D48-096C-D14D-A4DC-2E3DA57D9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211B7-02DB-6D44-A38B-520EEC06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0CAB-AA73-E34A-BF5C-8B62E69F5278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4B77F-96E5-974B-8AFC-3FB4627B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E897C-652D-7541-8332-AAF8F56D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CB-7F9D-714C-952C-A766CABA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8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771B9-EB1E-3743-B411-A8F959ED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9DD35-D903-FF40-BCF9-832F38F6A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5D481-2B4B-634C-9F09-9A428474A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0CAB-AA73-E34A-BF5C-8B62E69F5278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6EB5D-A323-8B47-97F2-D80F32503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37B54-6DB2-744E-8C2E-D1BD05C8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CB-7F9D-714C-952C-A766CABA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9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1C3F-D141-BA49-9EDA-E6F7583A6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8028D-BA29-2042-80BF-893F6E5CC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A74C2-A427-1E42-9740-226F5E1C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0CAB-AA73-E34A-BF5C-8B62E69F5278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8C1B5-743E-B641-A778-2563190B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567A2-2B3C-9F4F-953A-0DD0100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CB-7F9D-714C-952C-A766CABA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3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CD32-E998-AA4F-BE5C-D14C4306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07E52-415F-714E-8230-F6CE03A10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9FF6E-7058-7444-AB58-A4E2FAC09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81D89-38A3-F04C-9BA6-D5DD0C017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0CAB-AA73-E34A-BF5C-8B62E69F5278}" type="datetimeFigureOut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0E07B-F9CD-1642-A9E4-03B01060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64A31-EB6C-F440-8DF3-791CD527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CB-7F9D-714C-952C-A766CABA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7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796BC-8A7D-FE42-8AB5-065281C1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0010D-4900-FB48-A1BC-78AA43B9B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BF5D3-607A-E148-B9D0-AEECC341B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31ED5-A3E3-714D-BA81-56DA395C4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00F40-A7DA-F74A-A16F-93D21E57B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10748D-3958-9541-A1F3-F0EAA523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0CAB-AA73-E34A-BF5C-8B62E69F5278}" type="datetimeFigureOut">
              <a:rPr lang="en-US" smtClean="0"/>
              <a:t>3/5/21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6201C5-9185-C043-A7EB-020202DFE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540F7E-4FB8-6445-9361-25F8034E0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CB-7F9D-714C-952C-A766CABA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5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44477-9641-0749-9023-6074A59E0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54E419-F718-394A-A5E5-0C7AFA2BF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0CAB-AA73-E34A-BF5C-8B62E69F5278}" type="datetimeFigureOut">
              <a:rPr lang="en-US" smtClean="0"/>
              <a:t>3/5/21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2E583-D308-7047-89FC-43701D97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A8217-B9C9-A84A-AEAA-055D8138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CB-7F9D-714C-952C-A766CABA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4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F81E98-0F8D-D341-9FE8-B736508D4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0CAB-AA73-E34A-BF5C-8B62E69F5278}" type="datetimeFigureOut">
              <a:rPr lang="en-US" smtClean="0"/>
              <a:t>3/5/21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CE100-625A-6243-8264-E10937E2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BAE51-01D9-7648-9B78-4AE13172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CB-7F9D-714C-952C-A766CABA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3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877A3-15CC-E849-AC64-29A4EC9B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F0515-675B-5A4D-9CC3-3C843DA09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9F7A7-9BE4-DD40-B5A4-2C86DBF12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5F92D-23F3-C844-9A58-27237C86F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0CAB-AA73-E34A-BF5C-8B62E69F5278}" type="datetimeFigureOut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14D1F-B20E-6B4E-B456-4FCAFC9C9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BE1BA-2F82-0641-A35B-4983B8E1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CB-7F9D-714C-952C-A766CABA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9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B33B0-1679-8142-97CA-83B3E99D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D5C0C2-BC0C-334A-A5DA-A01958398E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EED16-8B9C-C542-8A34-EAF98D48C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6A7E8-8013-D746-99C4-EBA23954C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0CAB-AA73-E34A-BF5C-8B62E69F5278}" type="datetimeFigureOut">
              <a:rPr lang="en-US" smtClean="0"/>
              <a:t>3/5/21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E3134-4D74-8140-B63C-D109B79A0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E27CF-B409-2242-AAAF-F141020F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A3ECB-7F9D-714C-952C-A766CABA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8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1FA82B-DD47-6D48-91E0-BA9607A78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4D99E-3F5F-004D-B2FE-DC1630DE5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0C876-E7C5-3D47-829A-0694D4238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70CAB-AA73-E34A-BF5C-8B62E69F5278}" type="datetimeFigureOut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34F4A-8183-6748-A3D5-93969C86D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C9F96-249C-2747-9C20-B4C8DF02E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A3ECB-7F9D-714C-952C-A766CABAB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0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g2/tsw6qzvs1bz0vqgtnqj5lvlm0000gn/T/com.microsoft.Word/WebArchiveCopyPasteTempFiles/page8image195251686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ar/folders/g2/tsw6qzvs1bz0vqgtnqj5lvlm0000gn/T/com.microsoft.Word/WebArchiveCopyPasteTempFiles/page8image1952517200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g2/tsw6qzvs1bz0vqgtnqj5lvlm0000gn/T/com.microsoft.Word/WebArchiveCopyPasteTempFiles/CMS-Detector.gi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4FD13E-6880-6248-9753-28B12CE4D001}"/>
              </a:ext>
            </a:extLst>
          </p:cNvPr>
          <p:cNvSpPr txBox="1"/>
          <p:nvPr/>
        </p:nvSpPr>
        <p:spPr>
          <a:xfrm>
            <a:off x="558140" y="166341"/>
            <a:ext cx="7335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production mechanisms considered in various data analyses are: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C006762-9CB3-3043-BB44-28043CDF4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164" y="1056903"/>
            <a:ext cx="127440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049" name="Picture 106" descr="page8image1952516864">
            <a:extLst>
              <a:ext uri="{FF2B5EF4-FFF2-40B4-BE49-F238E27FC236}">
                <a16:creationId xmlns:a16="http://schemas.microsoft.com/office/drawing/2014/main" id="{6898685C-5BE7-F94E-8275-66B75D1CF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50" y="738577"/>
            <a:ext cx="6691511" cy="1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F52D36F2-52A3-3F4E-A6B1-02C00B481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169" y="2870199"/>
            <a:ext cx="100945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051" name="Picture 107" descr="page8image1952517200">
            <a:extLst>
              <a:ext uri="{FF2B5EF4-FFF2-40B4-BE49-F238E27FC236}">
                <a16:creationId xmlns:a16="http://schemas.microsoft.com/office/drawing/2014/main" id="{DBA45BCD-F8AB-1F49-BD50-6ABAC8341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50" y="2489296"/>
            <a:ext cx="4405304" cy="125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A032AA-34A0-8547-ADFF-2232859FE0C9}"/>
              </a:ext>
            </a:extLst>
          </p:cNvPr>
          <p:cNvSpPr txBox="1"/>
          <p:nvPr/>
        </p:nvSpPr>
        <p:spPr>
          <a:xfrm>
            <a:off x="558140" y="3739834"/>
            <a:ext cx="1171282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the estimates the energy of the incoming quarks and gluons are coming from the pdf’s describing the </a:t>
            </a:r>
          </a:p>
          <a:p>
            <a:r>
              <a:rPr lang="en-US" sz="2000" dirty="0"/>
              <a:t>fractional probabilities of each proton component carrying a fraction of the parent proton momentum.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The gluon-fusion and vector-boson fusion diagrams allow to calculate</a:t>
            </a:r>
          </a:p>
          <a:p>
            <a:r>
              <a:rPr lang="en-US" sz="2000" dirty="0"/>
              <a:t>the energy dependence of the Higgs cross-section. These calculations became recently very involved </a:t>
            </a:r>
          </a:p>
          <a:p>
            <a:r>
              <a:rPr lang="en-US" sz="2000" dirty="0"/>
              <a:t>and reached NNNLO (next-to-next-to-next-to-leading order) for the QCD terms and NLO (next-to-leading order)</a:t>
            </a:r>
          </a:p>
          <a:p>
            <a:r>
              <a:rPr lang="en-US" sz="2000" dirty="0"/>
              <a:t> for the electroweak terms. At this stage the precision of theory calculations exceeds the experimental </a:t>
            </a:r>
          </a:p>
          <a:p>
            <a:r>
              <a:rPr lang="en-US" sz="2000" dirty="0"/>
              <a:t>capability. The experimental errors are still dominated by statistical rather than systematic components </a:t>
            </a:r>
          </a:p>
          <a:p>
            <a:r>
              <a:rPr lang="en-US" sz="2000" dirty="0"/>
              <a:t>of the data analyses.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95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731505"/>
            <a:ext cx="6036732" cy="60367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2048933"/>
            <a:ext cx="228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400">
                <a:solidFill>
                  <a:prstClr val="black"/>
                </a:solidFill>
                <a:latin typeface="Arial"/>
                <a:cs typeface="Arial"/>
              </a:rPr>
              <a:t>Excellent tracking efficiency and precision.</a:t>
            </a:r>
          </a:p>
          <a:p>
            <a:pPr lvl="0"/>
            <a:endParaRPr lang="en-US" sz="2400">
              <a:solidFill>
                <a:prstClr val="black"/>
              </a:solidFill>
              <a:latin typeface="Arial"/>
              <a:cs typeface="Arial"/>
            </a:endParaRPr>
          </a:p>
          <a:p>
            <a:pPr lvl="0"/>
            <a:endParaRPr lang="en-US" sz="2400">
              <a:solidFill>
                <a:prstClr val="black"/>
              </a:solidFill>
              <a:latin typeface="Arial"/>
              <a:cs typeface="Arial"/>
            </a:endParaRPr>
          </a:p>
          <a:p>
            <a:pPr lvl="0"/>
            <a:endParaRPr lang="en-US" sz="2400">
              <a:solidFill>
                <a:prstClr val="black"/>
              </a:solidFill>
              <a:latin typeface="Arial"/>
              <a:cs typeface="Arial"/>
            </a:endParaRPr>
          </a:p>
          <a:p>
            <a:pPr lvl="0"/>
            <a:r>
              <a:rPr lang="en-US" sz="2400">
                <a:solidFill>
                  <a:prstClr val="black"/>
                </a:solidFill>
                <a:latin typeface="Arial"/>
                <a:cs typeface="Arial"/>
              </a:rPr>
              <a:t>7 interactions in one bunch crossing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065866" y="57877"/>
            <a:ext cx="8229600" cy="67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en-US" sz="4400">
                <a:solidFill>
                  <a:schemeClr val="bg1"/>
                </a:solidFill>
                <a:latin typeface="Arial"/>
                <a:ea typeface="+mj-ea"/>
                <a:cs typeface="Arial"/>
              </a:rPr>
              <a:t>Tracking and pileup</a:t>
            </a:r>
          </a:p>
        </p:txBody>
      </p:sp>
    </p:spTree>
    <p:extLst>
      <p:ext uri="{BB962C8B-B14F-4D97-AF65-F5344CB8AC3E}">
        <p14:creationId xmlns:p14="http://schemas.microsoft.com/office/powerpoint/2010/main" val="240197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A8457-4048-0E40-9753-880E76336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031" y="123093"/>
            <a:ext cx="9220199" cy="65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2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A1A4C86-64ED-8941-8226-D25B34B2D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582" y="422030"/>
            <a:ext cx="1678173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1" name="Picture 28" descr="CMS Particle Detector">
            <a:extLst>
              <a:ext uri="{FF2B5EF4-FFF2-40B4-BE49-F238E27FC236}">
                <a16:creationId xmlns:a16="http://schemas.microsoft.com/office/drawing/2014/main" id="{A01724A8-0675-7E41-8C72-DE991919B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81" y="422031"/>
            <a:ext cx="10150837" cy="520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6B4E86-24D0-9C49-8C60-37FF2C86A5F8}"/>
              </a:ext>
            </a:extLst>
          </p:cNvPr>
          <p:cNvSpPr txBox="1"/>
          <p:nvPr/>
        </p:nvSpPr>
        <p:spPr>
          <a:xfrm>
            <a:off x="5029200" y="5968313"/>
            <a:ext cx="2240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CMS Detector</a:t>
            </a:r>
          </a:p>
        </p:txBody>
      </p:sp>
    </p:spTree>
    <p:extLst>
      <p:ext uri="{BB962C8B-B14F-4D97-AF65-F5344CB8AC3E}">
        <p14:creationId xmlns:p14="http://schemas.microsoft.com/office/powerpoint/2010/main" val="1593535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6BB7909-9E4E-CE43-A825-94FF93807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926" y="-1346886"/>
            <a:ext cx="9424147" cy="820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68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D687-E76A-B24C-8A41-7B1F74333CAE}" type="datetime1">
              <a:rPr lang="en-US" smtClean="0"/>
              <a:t>3/5/21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Ryszard Stroynowski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263FA-B1D2-174C-897F-64A04B71294E}" type="slidenum">
              <a:rPr lang="en-US" smtClean="0"/>
              <a:t>14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24000" y="106473"/>
            <a:ext cx="9144000" cy="369332"/>
          </a:xfrm>
          <a:prstGeom prst="rect">
            <a:avLst/>
          </a:prstGeom>
          <a:solidFill>
            <a:srgbClr val="FFBA79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45230" y="1"/>
            <a:ext cx="849206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>
                <a:solidFill>
                  <a:srgbClr val="0000FF"/>
                </a:solidFill>
                <a:latin typeface="STIXGeneral-Regular"/>
                <a:cs typeface="STIXGeneral-Regular"/>
              </a:rPr>
              <a:t>Dominant Higgs production processes</a:t>
            </a:r>
          </a:p>
          <a:p>
            <a:endParaRPr lang="en-US"/>
          </a:p>
        </p:txBody>
      </p:sp>
      <p:pic>
        <p:nvPicPr>
          <p:cNvPr id="9" name="Picture 8" descr="Higgs_prod_graphs_new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84885"/>
            <a:ext cx="9144000" cy="494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2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A5BF65-C690-F049-B711-DA8419962317}"/>
                  </a:ext>
                </a:extLst>
              </p:cNvPr>
              <p:cNvSpPr txBox="1"/>
              <p:nvPr/>
            </p:nvSpPr>
            <p:spPr>
              <a:xfrm>
                <a:off x="617517" y="451262"/>
                <a:ext cx="11364329" cy="5909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000" u="sng"/>
                  <a:t>Mass measurement</a:t>
                </a:r>
              </a:p>
              <a:p>
                <a:r>
                  <a:rPr lang="en-US" sz="2000"/>
                  <a:t> </a:t>
                </a:r>
              </a:p>
              <a:p>
                <a:r>
                  <a:rPr lang="en-US" sz="2000"/>
                  <a:t>The largest expected branching fraction of the Higgs is to a pair of bottom quarks. </a:t>
                </a:r>
              </a:p>
              <a:p>
                <a:r>
                  <a:rPr lang="en-US" sz="2000"/>
                  <a:t>The identification of the bottom quark dressed up in its hadronic final state is both difficult </a:t>
                </a:r>
              </a:p>
              <a:p>
                <a:r>
                  <a:rPr lang="en-US" sz="2000"/>
                  <a:t>to distinguish from that from the copious QCD production and subject to large mass uncertainty </a:t>
                </a:r>
              </a:p>
              <a:p>
                <a:r>
                  <a:rPr lang="en-US" sz="2000"/>
                  <a:t>due to the experimental resolution of the final state jets of hadrons.</a:t>
                </a:r>
              </a:p>
              <a:p>
                <a:r>
                  <a:rPr lang="en-US" sz="2000"/>
                  <a:t> </a:t>
                </a:r>
              </a:p>
              <a:p>
                <a:r>
                  <a:rPr lang="en-US" sz="2000"/>
                  <a:t>The discovery was made in the decay channels that had either minimal background </a:t>
                </a:r>
              </a:p>
              <a:p>
                <a:r>
                  <a:rPr lang="en-US" sz="2000"/>
                  <a:t>or a background that was well understood and well modeled. These were Higgs decays to </a:t>
                </a:r>
              </a:p>
              <a:p>
                <a:r>
                  <a:rPr lang="en-US" sz="2000"/>
                  <a:t>pair of photons H-&gt;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𝛾𝛾</m:t>
                    </m:r>
                  </m:oMath>
                </a14:m>
                <a:r>
                  <a:rPr lang="en-US" sz="2000"/>
                  <a:t>  or to a pair of Z bosons. In the latter case, the mass of the Higgs is smaller </a:t>
                </a:r>
              </a:p>
              <a:p>
                <a:r>
                  <a:rPr lang="en-US" sz="2000"/>
                  <a:t>than the threshold for pair production of real Z bosons and the decays contains one real Z and one virtual Z </a:t>
                </a:r>
              </a:p>
              <a:p>
                <a:r>
                  <a:rPr lang="en-US" sz="2000"/>
                  <a:t>with virtual mass of about 35 GeV. </a:t>
                </a:r>
              </a:p>
              <a:p>
                <a:endParaRPr lang="en-US" sz="2000"/>
              </a:p>
              <a:p>
                <a:r>
                  <a:rPr lang="en-US" sz="2000"/>
                  <a:t>Real Z boson width is relatively small (~2 GeV) and relatively easy to measure in its decays to electron and </a:t>
                </a:r>
              </a:p>
              <a:p>
                <a:r>
                  <a:rPr lang="en-US" sz="2000"/>
                  <a:t>to muon pairs:     H-&gt;ZZ*-&gt; 4 charged leptons: 4e , 4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/>
                  <a:t>, 2e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/>
                  <a:t>.</a:t>
                </a:r>
              </a:p>
              <a:p>
                <a:r>
                  <a:rPr lang="en-US" sz="2000"/>
                  <a:t>The mixed lepton mode includes actually two distinct final states: one with 2 electrons originating from </a:t>
                </a:r>
              </a:p>
              <a:p>
                <a:r>
                  <a:rPr lang="en-US" sz="2000"/>
                  <a:t>a real Z and 2 muons from a virtual Z and the other with opposite parental arrangement.    </a:t>
                </a:r>
              </a:p>
              <a:p>
                <a:r>
                  <a:rPr lang="en-US" sz="2000"/>
                  <a:t> 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9A5BF65-C690-F049-B711-DA8419962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17" y="451262"/>
                <a:ext cx="11364329" cy="5909310"/>
              </a:xfrm>
              <a:prstGeom prst="rect">
                <a:avLst/>
              </a:prstGeom>
              <a:blipFill>
                <a:blip r:embed="rId2"/>
                <a:stretch>
                  <a:fillRect l="-559" t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323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l-FixedScale-NoMuProf2" descr="4l-FixedScale-NoMuProf2">
            <a:hlinkClick r:id="" action="ppaction://media"/>
            <a:extLst>
              <a:ext uri="{FF2B5EF4-FFF2-40B4-BE49-F238E27FC236}">
                <a16:creationId xmlns:a16="http://schemas.microsoft.com/office/drawing/2014/main" id="{2DEC805B-8A15-FB4D-9202-C6BCBD11CA5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" y="3175"/>
            <a:ext cx="7070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6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gg-FixedScale-Short2" descr="Hgg-FixedScale-Short2">
            <a:hlinkClick r:id="" action="ppaction://media"/>
            <a:extLst>
              <a:ext uri="{FF2B5EF4-FFF2-40B4-BE49-F238E27FC236}">
                <a16:creationId xmlns:a16="http://schemas.microsoft.com/office/drawing/2014/main" id="{8F518636-C161-5C40-BFA4-3AA64C39A0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15875"/>
            <a:ext cx="7070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5220B8-82A6-AC4E-B62B-35703798955D}"/>
              </a:ext>
            </a:extLst>
          </p:cNvPr>
          <p:cNvSpPr txBox="1"/>
          <p:nvPr/>
        </p:nvSpPr>
        <p:spPr>
          <a:xfrm>
            <a:off x="4584357" y="554996"/>
            <a:ext cx="185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Reality check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DCDD8-F894-8C40-A38C-F2B3C704246D}"/>
              </a:ext>
            </a:extLst>
          </p:cNvPr>
          <p:cNvSpPr txBox="1"/>
          <p:nvPr/>
        </p:nvSpPr>
        <p:spPr>
          <a:xfrm>
            <a:off x="443527" y="1280627"/>
            <a:ext cx="11748473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Unfortunately we cannot observe neither gluons not quarks and must rely on the observations </a:t>
            </a:r>
          </a:p>
          <a:p>
            <a:r>
              <a:rPr lang="en-US" sz="2000" dirty="0"/>
              <a:t>of long-lived (10</a:t>
            </a:r>
            <a:r>
              <a:rPr lang="en-US" sz="2000" baseline="30000" dirty="0"/>
              <a:t>-10</a:t>
            </a:r>
            <a:r>
              <a:rPr lang="en-US" sz="2000" dirty="0"/>
              <a:t> – 10</a:t>
            </a:r>
            <a:r>
              <a:rPr lang="en-US" sz="2000" baseline="30000" dirty="0"/>
              <a:t>-8</a:t>
            </a:r>
            <a:r>
              <a:rPr lang="en-US" sz="2000" dirty="0"/>
              <a:t> s), charged particles that leave signals in the detectors.</a:t>
            </a:r>
          </a:p>
          <a:p>
            <a:r>
              <a:rPr lang="en-US" sz="2000" dirty="0"/>
              <a:t>These are: </a:t>
            </a:r>
            <a:r>
              <a:rPr lang="en-US" sz="2000" dirty="0" err="1"/>
              <a:t>pions</a:t>
            </a:r>
            <a:r>
              <a:rPr lang="en-US" sz="2000"/>
              <a:t>, kaons, protons, electrons and muons. </a:t>
            </a:r>
          </a:p>
          <a:p>
            <a:r>
              <a:rPr lang="en-US" sz="2000"/>
              <a:t>In addition, we can identify </a:t>
            </a:r>
          </a:p>
          <a:p>
            <a:r>
              <a:rPr lang="en-US" sz="2000"/>
              <a:t>	photons via their electromagnetic showers</a:t>
            </a:r>
          </a:p>
          <a:p>
            <a:r>
              <a:rPr lang="en-US" sz="2000"/>
              <a:t>	tau leptons in their hadronic decays and heavy </a:t>
            </a:r>
            <a:r>
              <a:rPr lang="en-US" sz="2000" err="1"/>
              <a:t>mezons</a:t>
            </a:r>
            <a:r>
              <a:rPr lang="en-US" sz="2000"/>
              <a:t>, </a:t>
            </a:r>
            <a:r>
              <a:rPr lang="en-US" sz="2000" err="1"/>
              <a:t>eg.</a:t>
            </a:r>
            <a:r>
              <a:rPr lang="en-US" sz="2000"/>
              <a:t>, B</a:t>
            </a:r>
            <a:r>
              <a:rPr lang="en-US" sz="2000" baseline="30000"/>
              <a:t>+</a:t>
            </a:r>
            <a:r>
              <a:rPr lang="en-US" sz="2000"/>
              <a:t>(</a:t>
            </a:r>
            <a:r>
              <a:rPr lang="en-US" sz="2000" err="1"/>
              <a:t>ub</a:t>
            </a:r>
            <a:r>
              <a:rPr lang="en-US" sz="2000"/>
              <a:t>),  from the hadronic jet structure</a:t>
            </a:r>
          </a:p>
          <a:p>
            <a:r>
              <a:rPr lang="en-US" sz="2000"/>
              <a:t>                      and indications that the decay point can be distinguished from their production point </a:t>
            </a:r>
          </a:p>
          <a:p>
            <a:endParaRPr lang="en-US" sz="2000"/>
          </a:p>
          <a:p>
            <a:r>
              <a:rPr lang="en-US" sz="2000"/>
              <a:t>All energetic quarks kicked out from the parent protons in the interaction process “dress up” themselves into</a:t>
            </a:r>
          </a:p>
          <a:p>
            <a:r>
              <a:rPr lang="en-US" sz="2000"/>
              <a:t>jets of many particles . These  jets contains many(several) separate reconstructed tracks and  are </a:t>
            </a:r>
          </a:p>
          <a:p>
            <a:r>
              <a:rPr lang="en-US" sz="2000"/>
              <a:t>The objects used in data analyses objects used in data analyses.</a:t>
            </a:r>
          </a:p>
          <a:p>
            <a:r>
              <a:rPr lang="en-US" sz="2000"/>
              <a:t>We cannot distinguish jets produced by light quarks. </a:t>
            </a:r>
          </a:p>
          <a:p>
            <a:r>
              <a:rPr lang="en-US" sz="2000"/>
              <a:t>Due to slowness of weak interaction processes  we do have ~50% efficiency of finding  </a:t>
            </a:r>
          </a:p>
          <a:p>
            <a:r>
              <a:rPr lang="en-US" sz="2000"/>
              <a:t>jets coming from the hadronic tau decays and those containing b-quarks by their vertices displaced from origin.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6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1" y="0"/>
            <a:ext cx="7197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65DE34-3C40-CA48-B5F2-147343950353}"/>
              </a:ext>
            </a:extLst>
          </p:cNvPr>
          <p:cNvSpPr txBox="1"/>
          <p:nvPr/>
        </p:nvSpPr>
        <p:spPr>
          <a:xfrm>
            <a:off x="0" y="135791"/>
            <a:ext cx="12295289" cy="7201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                                              Detector design criteria</a:t>
            </a:r>
          </a:p>
          <a:p>
            <a:endParaRPr lang="en-US" sz="2000"/>
          </a:p>
          <a:p>
            <a:r>
              <a:rPr lang="en-US" sz="2000"/>
              <a:t>The Large Hadron Collider was built as a “discovery machine”. That meant that at the time of its construction </a:t>
            </a:r>
          </a:p>
          <a:p>
            <a:r>
              <a:rPr lang="en-US" sz="2000"/>
              <a:t>beginning we had a long list of possibilities that we wanted to study but  we did not have a clear idea what to expect. </a:t>
            </a:r>
          </a:p>
          <a:p>
            <a:r>
              <a:rPr lang="en-US" sz="2000"/>
              <a:t>The only practical limitation was the energy of the machine that designed for 40 </a:t>
            </a:r>
            <a:r>
              <a:rPr lang="en-US" sz="2000" err="1"/>
              <a:t>TeV</a:t>
            </a:r>
            <a:r>
              <a:rPr lang="en-US" sz="2000"/>
              <a:t> at the Superconducting </a:t>
            </a:r>
          </a:p>
          <a:p>
            <a:r>
              <a:rPr lang="en-US" sz="2000"/>
              <a:t>Supercollider and 14 </a:t>
            </a:r>
            <a:r>
              <a:rPr lang="en-US" sz="2000" err="1"/>
              <a:t>TeV</a:t>
            </a:r>
            <a:r>
              <a:rPr lang="en-US" sz="2000"/>
              <a:t> at Large Hadron Collider. The energy was limited by the technical limitations of the size </a:t>
            </a:r>
          </a:p>
          <a:p>
            <a:r>
              <a:rPr lang="en-US" sz="2000"/>
              <a:t>of the tunnel (real estate and civil construction), magnets (10 T at SSC, and 8 T at LHC), power consumption and </a:t>
            </a:r>
          </a:p>
          <a:p>
            <a:r>
              <a:rPr lang="en-US" sz="2000"/>
              <a:t>money.  Super-ambitious SSC was cancelled and the more conservative LHC was built over a dozen years but even </a:t>
            </a:r>
          </a:p>
          <a:p>
            <a:r>
              <a:rPr lang="en-US" sz="2000"/>
              <a:t>there the maximum energy reached so far is 13 </a:t>
            </a:r>
            <a:r>
              <a:rPr lang="en-US" sz="2000" err="1"/>
              <a:t>TeV</a:t>
            </a:r>
            <a:r>
              <a:rPr lang="en-US" sz="2000"/>
              <a:t>.</a:t>
            </a:r>
          </a:p>
          <a:p>
            <a:endParaRPr lang="en-US" sz="2000"/>
          </a:p>
          <a:p>
            <a:r>
              <a:rPr lang="en-US" sz="2000"/>
              <a:t>The designs of the LHC detectors reflect similar design limitations. They have been designed and built with technical </a:t>
            </a:r>
          </a:p>
          <a:p>
            <a:r>
              <a:rPr lang="en-US" sz="2000"/>
              <a:t>compromises that assure that a new physics would have a chance of being discovered. The two dominant ideas </a:t>
            </a:r>
          </a:p>
          <a:p>
            <a:r>
              <a:rPr lang="en-US" sz="2000"/>
              <a:t>of the origin of the electroweak symmetry breaking were, at that time, Higgs particle and supersymmetry.</a:t>
            </a:r>
          </a:p>
          <a:p>
            <a:r>
              <a:rPr lang="en-US" sz="2000"/>
              <a:t>Extensive studies of possible Higgs production and decay modes as function of proton-proton collision energy and </a:t>
            </a:r>
          </a:p>
          <a:p>
            <a:r>
              <a:rPr lang="en-US" sz="2000"/>
              <a:t>Higgs mass indicated a priority in identification of electrons, muons, photons and jets containing b quarks. These </a:t>
            </a:r>
          </a:p>
          <a:p>
            <a:r>
              <a:rPr lang="en-US" sz="2000"/>
              <a:t>were major signatures allowing to distinguish the Higgs particle from the QCD background. Supersymmetry added </a:t>
            </a:r>
          </a:p>
          <a:p>
            <a:r>
              <a:rPr lang="en-US" sz="2000"/>
              <a:t>one more specific characteristic to be included in the design – ability to search for existence of lowest mass neutral </a:t>
            </a:r>
          </a:p>
          <a:p>
            <a:r>
              <a:rPr lang="en-US" sz="2000"/>
              <a:t>supersymmetric particles, i.e., massive neutral, stable objects. In a “hermetic” detector these could be identified </a:t>
            </a:r>
          </a:p>
          <a:p>
            <a:r>
              <a:rPr lang="en-US" sz="2000"/>
              <a:t>by the imbalance of the transverse energy deposits called the “missing mass”. </a:t>
            </a:r>
          </a:p>
          <a:p>
            <a:r>
              <a:rPr lang="en-US" sz="2000"/>
              <a:t>Both leading LHC experiments adhered to those priorities, though small differences of emphasis and selection </a:t>
            </a:r>
          </a:p>
          <a:p>
            <a:r>
              <a:rPr lang="en-US" sz="2000"/>
              <a:t>of different technologies resulted in different, but complementary designs.</a:t>
            </a:r>
          </a:p>
          <a:p>
            <a:endParaRPr lang="en-US" sz="20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7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B52BE2-4668-8E4E-B66A-7888FEA6A27A}"/>
              </a:ext>
            </a:extLst>
          </p:cNvPr>
          <p:cNvSpPr txBox="1"/>
          <p:nvPr/>
        </p:nvSpPr>
        <p:spPr>
          <a:xfrm>
            <a:off x="437882" y="476518"/>
            <a:ext cx="11736867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u="sng"/>
              <a:t>What do we want to measure</a:t>
            </a:r>
          </a:p>
          <a:p>
            <a:r>
              <a:rPr lang="en-US" sz="2000"/>
              <a:t> </a:t>
            </a:r>
          </a:p>
          <a:p>
            <a:r>
              <a:rPr lang="en-US" sz="2000" b="1"/>
              <a:t>Electrons and photons</a:t>
            </a:r>
            <a:r>
              <a:rPr lang="en-US" sz="2000"/>
              <a:t> can be measured using calorimetry. Uniform crystal calorimeters, like the one in CMS, </a:t>
            </a:r>
          </a:p>
          <a:p>
            <a:r>
              <a:rPr lang="en-US" sz="2000"/>
              <a:t>have very good energy resolution allowing for excellent invariant mass measurements while the segmented </a:t>
            </a:r>
          </a:p>
          <a:p>
            <a:r>
              <a:rPr lang="en-US" sz="2000"/>
              <a:t>calorimeters, like the one in ATLAS, have ability to establish a direction of the electromagnetic shower. </a:t>
            </a:r>
          </a:p>
          <a:p>
            <a:r>
              <a:rPr lang="en-US" sz="2000"/>
              <a:t>In the end, after 10 years of operations the resulting Higgs mass measurements from the two detectors are </a:t>
            </a:r>
          </a:p>
          <a:p>
            <a:r>
              <a:rPr lang="en-US" sz="2000"/>
              <a:t>comparable. </a:t>
            </a:r>
          </a:p>
          <a:p>
            <a:r>
              <a:rPr lang="en-US" sz="2000"/>
              <a:t> </a:t>
            </a:r>
          </a:p>
          <a:p>
            <a:r>
              <a:rPr lang="en-US" sz="2000"/>
              <a:t>For all practical purposes the photon in the calorimeter looks like an electron except that there is a track </a:t>
            </a:r>
          </a:p>
          <a:p>
            <a:r>
              <a:rPr lang="en-US" sz="2000"/>
              <a:t>pointing to the front face of the devise. Thus, precision tracking is important.</a:t>
            </a:r>
          </a:p>
          <a:p>
            <a:r>
              <a:rPr lang="en-US" sz="2000"/>
              <a:t> </a:t>
            </a:r>
          </a:p>
          <a:p>
            <a:r>
              <a:rPr lang="en-US" sz="2000"/>
              <a:t>Energetic </a:t>
            </a:r>
            <a:r>
              <a:rPr lang="en-US" sz="2000" b="1"/>
              <a:t>muons</a:t>
            </a:r>
            <a:r>
              <a:rPr lang="en-US" sz="2000"/>
              <a:t> are minimum ionizing particles. They and can be distinguished in the calorimeter by </a:t>
            </a:r>
          </a:p>
          <a:p>
            <a:r>
              <a:rPr lang="en-US" sz="2000"/>
              <a:t>the minimal deposit of the energy and must have a well measured trajectory in the magnetic field. </a:t>
            </a:r>
          </a:p>
          <a:p>
            <a:r>
              <a:rPr lang="en-US" sz="2000"/>
              <a:t>The precision of the trajectory measurement can be obtained either by a long path in the magnetic field</a:t>
            </a:r>
          </a:p>
          <a:p>
            <a:r>
              <a:rPr lang="en-US" sz="2000"/>
              <a:t> or by increasing strength of the magnetic field. ATLAS added toroidal magnets to increase the trajectory </a:t>
            </a:r>
          </a:p>
          <a:p>
            <a:r>
              <a:rPr lang="en-US" sz="2000"/>
              <a:t>overlap with the area of the field, while CMS built a large-bore magnet with twice the field of the one in ATLAS.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57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71AA80-ADD3-9840-B075-2BD1708D9272}"/>
              </a:ext>
            </a:extLst>
          </p:cNvPr>
          <p:cNvSpPr txBox="1"/>
          <p:nvPr/>
        </p:nvSpPr>
        <p:spPr>
          <a:xfrm>
            <a:off x="175469" y="213421"/>
            <a:ext cx="12073305" cy="683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The most copiously produced hadrons at LHC are </a:t>
            </a:r>
            <a:r>
              <a:rPr lang="en-US" sz="2000" b="1" err="1"/>
              <a:t>pions</a:t>
            </a:r>
            <a:r>
              <a:rPr lang="en-US" sz="2000"/>
              <a:t>. These come mainly from the gluons produced in </a:t>
            </a:r>
          </a:p>
          <a:p>
            <a:r>
              <a:rPr lang="en-US" sz="2000"/>
              <a:t>the QCD processes in pp collisions.   We need to measure them to form jets and estimate backgrounds.</a:t>
            </a:r>
          </a:p>
          <a:p>
            <a:endParaRPr lang="en-US" sz="2000"/>
          </a:p>
          <a:p>
            <a:r>
              <a:rPr lang="en-US" sz="2000" b="1"/>
              <a:t>Bottom quarks </a:t>
            </a:r>
            <a:r>
              <a:rPr lang="en-US" sz="2000"/>
              <a:t>are rare and the fragmentation of the mesons containing b quark lead again mostly to </a:t>
            </a:r>
            <a:r>
              <a:rPr lang="en-US" sz="2000" err="1"/>
              <a:t>pions</a:t>
            </a:r>
            <a:r>
              <a:rPr lang="en-US" sz="2000"/>
              <a:t>, </a:t>
            </a:r>
          </a:p>
          <a:p>
            <a:r>
              <a:rPr lang="en-US" sz="2000"/>
              <a:t>but with strong correlations of their momenta vectors. These are b- jets. At high energies of the b-jets, one can </a:t>
            </a:r>
          </a:p>
          <a:p>
            <a:r>
              <a:rPr lang="en-US" sz="2000"/>
              <a:t>use as a signature the relatively long lifetime of the b-quark due to its weak interactions. That leads to separate </a:t>
            </a:r>
          </a:p>
          <a:p>
            <a:r>
              <a:rPr lang="en-US" sz="2000"/>
              <a:t>vertices of the production and decay. </a:t>
            </a:r>
          </a:p>
          <a:p>
            <a:endParaRPr lang="en-US" sz="2000"/>
          </a:p>
          <a:p>
            <a:r>
              <a:rPr lang="en-US" sz="2000"/>
              <a:t>A signature of new physics would be an observation of the </a:t>
            </a:r>
            <a:r>
              <a:rPr lang="en-US" sz="2000" b="1"/>
              <a:t>missing energy</a:t>
            </a:r>
            <a:r>
              <a:rPr lang="en-US" sz="2000"/>
              <a:t>, i.e., the total deposited energy </a:t>
            </a:r>
          </a:p>
          <a:p>
            <a:r>
              <a:rPr lang="en-US" sz="2000"/>
              <a:t>smaller than the sum of beam energies. Such effect is expected due to missing energy carried by the neutrinos </a:t>
            </a:r>
          </a:p>
          <a:p>
            <a:r>
              <a:rPr lang="en-US" sz="2000"/>
              <a:t>and thus the modeling of the all known Standard Model processes via extensive Monte Carlo models is a </a:t>
            </a:r>
          </a:p>
          <a:p>
            <a:r>
              <a:rPr lang="en-US" sz="2000"/>
              <a:t>necessary an computing expensive part of all experiments. In the LHC experiments it is very difficult to attain </a:t>
            </a:r>
          </a:p>
          <a:p>
            <a:r>
              <a:rPr lang="en-US" sz="2000"/>
              <a:t>precision of measurements in the “forward” direction where particles can stay in the beam pipe or do not bend in </a:t>
            </a:r>
          </a:p>
          <a:p>
            <a:r>
              <a:rPr lang="en-US" sz="2000"/>
              <a:t>the magnetic field. ATLAS and CMS concentrate on the transverse direction </a:t>
            </a:r>
            <a:r>
              <a:rPr lang="en-US" sz="2000" err="1"/>
              <a:t>wrt</a:t>
            </a:r>
            <a:r>
              <a:rPr lang="en-US" sz="2000"/>
              <a:t> the beam. If all products of the </a:t>
            </a:r>
          </a:p>
          <a:p>
            <a:r>
              <a:rPr lang="en-US" sz="2000"/>
              <a:t>collision are measured the sum of transverse momenta vectors should be equal to zero. </a:t>
            </a:r>
          </a:p>
          <a:p>
            <a:endParaRPr lang="en-US" sz="2000"/>
          </a:p>
          <a:p>
            <a:r>
              <a:rPr lang="en-US" sz="2000"/>
              <a:t>A heavy, neutral, non-interacting particle would carry significant amount of undetected energy creating </a:t>
            </a:r>
          </a:p>
          <a:p>
            <a:r>
              <a:rPr lang="en-US" sz="2000"/>
              <a:t>a signature of “missing mass”.  Such signatures are extensively used in searches for new physics where the</a:t>
            </a:r>
          </a:p>
          <a:p>
            <a:r>
              <a:rPr lang="en-US" sz="2000"/>
              <a:t>predicted lowest mass new objects are expected to be neutral. Intrinsically almost all models of new physics </a:t>
            </a:r>
          </a:p>
          <a:p>
            <a:r>
              <a:rPr lang="en-US" sz="2000"/>
              <a:t>have a multitude of possible configurations. The empirical argument is that if the lowest mass new object </a:t>
            </a:r>
          </a:p>
          <a:p>
            <a:r>
              <a:rPr lang="en-US" sz="2000"/>
              <a:t>would be charged, we would already have seen it.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0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CEFE2C-FAC9-4D4A-927D-86CD6E7BD0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30" y="618186"/>
            <a:ext cx="8718997" cy="5563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56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C24C61-BF96-9E46-9F1F-769AB5280AB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0" y="244699"/>
            <a:ext cx="7894749" cy="6259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57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053352"/>
            <a:ext cx="3083983" cy="3098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378" y="3890434"/>
            <a:ext cx="5914622" cy="2967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02" y="253816"/>
            <a:ext cx="3564465" cy="3599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4933" y="5388001"/>
            <a:ext cx="1182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/>
                <a:cs typeface="Arial"/>
              </a:rPr>
              <a:t>electron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7072" y="6300801"/>
            <a:ext cx="882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/>
                <a:cs typeface="Arial"/>
              </a:rPr>
              <a:t>muon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79627" y="999067"/>
            <a:ext cx="726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/>
                <a:cs typeface="Arial"/>
              </a:rPr>
              <a:t>b-jet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5900" y="3521101"/>
            <a:ext cx="882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/>
                <a:cs typeface="Arial"/>
              </a:rPr>
              <a:t>muon</a:t>
            </a:r>
          </a:p>
        </p:txBody>
      </p:sp>
    </p:spTree>
    <p:extLst>
      <p:ext uri="{BB962C8B-B14F-4D97-AF65-F5344CB8AC3E}">
        <p14:creationId xmlns:p14="http://schemas.microsoft.com/office/powerpoint/2010/main" val="2906455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21178</TotalTime>
  <Words>1435</Words>
  <Application>Microsoft Macintosh PowerPoint</Application>
  <PresentationFormat>Widescreen</PresentationFormat>
  <Paragraphs>118</Paragraphs>
  <Slides>17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STIXGeneral-Regular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388</cp:revision>
  <cp:lastPrinted>2021-02-04T17:11:02Z</cp:lastPrinted>
  <dcterms:created xsi:type="dcterms:W3CDTF">2021-01-06T18:58:24Z</dcterms:created>
  <dcterms:modified xsi:type="dcterms:W3CDTF">2021-03-05T20:49:54Z</dcterms:modified>
</cp:coreProperties>
</file>