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337" r:id="rId2"/>
    <p:sldId id="356" r:id="rId3"/>
    <p:sldId id="1250" r:id="rId4"/>
    <p:sldId id="693" r:id="rId5"/>
    <p:sldId id="288" r:id="rId6"/>
    <p:sldId id="282" r:id="rId7"/>
    <p:sldId id="370" r:id="rId8"/>
    <p:sldId id="346" r:id="rId9"/>
    <p:sldId id="1258" r:id="rId10"/>
    <p:sldId id="1252" r:id="rId11"/>
    <p:sldId id="388" r:id="rId12"/>
    <p:sldId id="1253" r:id="rId13"/>
    <p:sldId id="1254" r:id="rId14"/>
    <p:sldId id="1255" r:id="rId15"/>
    <p:sldId id="1261" r:id="rId16"/>
    <p:sldId id="1262" r:id="rId17"/>
    <p:sldId id="328" r:id="rId18"/>
    <p:sldId id="1257" r:id="rId19"/>
    <p:sldId id="344" r:id="rId20"/>
    <p:sldId id="1256" r:id="rId21"/>
    <p:sldId id="345" r:id="rId22"/>
    <p:sldId id="126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32" autoAdjust="0"/>
    <p:restoredTop sz="94349"/>
  </p:normalViewPr>
  <p:slideViewPr>
    <p:cSldViewPr snapToGrid="0" snapToObjects="1">
      <p:cViewPr varScale="1">
        <p:scale>
          <a:sx n="103" d="100"/>
          <a:sy n="103" d="100"/>
        </p:scale>
        <p:origin x="1176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8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76B53-3A5E-2947-BE54-B19CFE01428D}" type="datetimeFigureOut">
              <a:rPr lang="en-US" smtClean="0"/>
              <a:t>3/10/21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EF06C-AAAA-CF4A-AD51-C8DBA0FA6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16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721B7-75EC-8C4D-9FCA-F97D8BCF7FE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827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721B7-75EC-8C4D-9FCA-F97D8BCF7FE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370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F4F90-FAA8-5E46-93C3-8BDDB8D22D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2B2DF4-EAE5-F547-9DFE-5C844E7630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05361-1D67-EE4B-8406-8A7CDA4F7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3/10/21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699B7-113E-2245-8B31-191A620DC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E3583-3A23-2146-9A88-334624A76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303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81531-9819-3A4D-900F-08D9ECECE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0E7902-54E8-854D-834C-5B3128EB2C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46746F-DAEA-E24A-958B-6BF68D175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3/10/21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8A2F3-6371-D44B-9CB2-713A94A42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966AD-F6EC-FC45-92C0-0E6981A1B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27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D79ACF-9F05-5842-B617-D6BD2EB331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D00D48-096C-D14D-A4DC-2E3DA57D9B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211B7-02DB-6D44-A38B-520EEC06D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3/10/21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4B77F-96E5-974B-8AFC-3FB4627B1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E897C-652D-7541-8332-AAF8F56D0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85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771B9-EB1E-3743-B411-A8F959EDD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9DD35-D903-FF40-BCF9-832F38F6A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5D481-2B4B-634C-9F09-9A428474A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3/10/21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6EB5D-A323-8B47-97F2-D80F32503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37B54-6DB2-744E-8C2E-D1BD05C8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90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01C3F-D141-BA49-9EDA-E6F7583A6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8028D-BA29-2042-80BF-893F6E5CC2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A74C2-A427-1E42-9740-226F5E1CF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3/10/21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8C1B5-743E-B641-A778-2563190BA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567A2-2B3C-9F4F-953A-0DD0100B0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33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BCD32-E998-AA4F-BE5C-D14C4306A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07E52-415F-714E-8230-F6CE03A101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59FF6E-7058-7444-AB58-A4E2FAC092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81D89-38A3-F04C-9BA6-D5DD0C017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3/10/21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C0E07B-F9CD-1642-A9E4-03B01060E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64A31-EB6C-F440-8DF3-791CD527A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7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796BC-8A7D-FE42-8AB5-065281C19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00010D-4900-FB48-A1BC-78AA43B9B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3BF5D3-607A-E148-B9D0-AEECC341BD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331ED5-A3E3-714D-BA81-56DA395C4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F00F40-A7DA-F74A-A16F-93D21E57BC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10748D-3958-9541-A1F3-F0EAA5230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3/10/21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6201C5-9185-C043-A7EB-020202DFE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540F7E-4FB8-6445-9361-25F8034E0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56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44477-9641-0749-9023-6074A59E0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54E419-F718-394A-A5E5-0C7AFA2BF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3/10/21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22E583-D308-7047-89FC-43701D979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5A8217-B9C9-A84A-AEAA-055D8138C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42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81E98-0F8D-D341-9FE8-B736508D4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3/10/21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1CE100-625A-6243-8264-E10937E2A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BAE51-01D9-7648-9B78-4AE131721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31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877A3-15CC-E849-AC64-29A4EC9B7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F0515-675B-5A4D-9CC3-3C843DA09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29F7A7-9BE4-DD40-B5A4-2C86DBF12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85F92D-23F3-C844-9A58-27237C86F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3/10/21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D14D1F-B20E-6B4E-B456-4FCAFC9C9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ABE1BA-2F82-0641-A35B-4983B8E1C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99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B33B0-1679-8142-97CA-83B3E99DE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D5C0C2-BC0C-334A-A5DA-A01958398E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6EED16-8B9C-C542-8A34-EAF98D48C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F6A7E8-8013-D746-99C4-EBA23954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3/10/21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EE3134-4D74-8140-B63C-D109B79A0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CE27CF-B409-2242-AAAF-F141020F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88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1FA82B-DD47-6D48-91E0-BA9607A78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4D99E-3F5F-004D-B2FE-DC1630DE5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0C876-E7C5-3D47-829A-0694D42387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70CAB-AA73-E34A-BF5C-8B62E69F5278}" type="datetimeFigureOut">
              <a:rPr lang="en-US" smtClean="0"/>
              <a:t>3/10/21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34F4A-8183-6748-A3D5-93969C86D8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C9F96-249C-2747-9C20-B4C8DF02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904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g2/tsw6qzvs1bz0vqgtnqj5lvlm0000gn/T/com.microsoft.Word/WebArchiveCopyPasteTempFiles/page8image195251686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var/folders/g2/tsw6qzvs1bz0vqgtnqj5lvlm0000gn/T/com.microsoft.Word/WebArchiveCopyPasteTempFiles/page8image1952517200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8.emf"/><Relationship Id="rId10" Type="http://schemas.openxmlformats.org/officeDocument/2006/relationships/image" Target="../media/image21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oleObject" Target="../embeddings/oleObject5.bin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2.emf"/><Relationship Id="rId9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image" Target="file:////var/folders/g2/tsw6qzvs1bz0vqgtnqj5lvlm0000gn/T/com.microsoft.Word/WebArchiveCopyPasteTempFiles/page9image1954335344" TargetMode="External"/><Relationship Id="rId7" Type="http://schemas.openxmlformats.org/officeDocument/2006/relationships/image" Target="file:////var/folders/g2/tsw6qzvs1bz0vqgtnqj5lvlm0000gn/T/com.microsoft.Word/WebArchiveCopyPasteTempFiles/page11image1972029008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file:////var/folders/g2/tsw6qzvs1bz0vqgtnqj5lvlm0000gn/T/com.microsoft.Word/WebArchiveCopyPasteTempFiles/page10image1972718784" TargetMode="Externa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g2/tsw6qzvs1bz0vqgtnqj5lvlm0000gn/T/com.microsoft.Word/WebArchiveCopyPasteTempFiles/CMS-Detector.gif" TargetMode="Externa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g2/tsw6qzvs1bz0vqgtnqj5lvlm0000gn/T/com.microsoft.Word/WebArchiveCopyPasteTempFiles/page14image1972832224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F4FD13E-6880-6248-9753-28B12CE4D001}"/>
              </a:ext>
            </a:extLst>
          </p:cNvPr>
          <p:cNvSpPr txBox="1"/>
          <p:nvPr/>
        </p:nvSpPr>
        <p:spPr>
          <a:xfrm>
            <a:off x="558140" y="166341"/>
            <a:ext cx="7335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production mechanisms considered in various data analyses are: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C006762-9CB3-3043-BB44-28043CDF4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164" y="1056903"/>
            <a:ext cx="127440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2049" name="Picture 106" descr="page8image1952516864">
            <a:extLst>
              <a:ext uri="{FF2B5EF4-FFF2-40B4-BE49-F238E27FC236}">
                <a16:creationId xmlns:a16="http://schemas.microsoft.com/office/drawing/2014/main" id="{6898685C-5BE7-F94E-8275-66B75D1CF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650" y="738577"/>
            <a:ext cx="6691511" cy="143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F52D36F2-52A3-3F4E-A6B1-02C00B481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4169" y="2870199"/>
            <a:ext cx="1009457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2051" name="Picture 107" descr="page8image1952517200">
            <a:extLst>
              <a:ext uri="{FF2B5EF4-FFF2-40B4-BE49-F238E27FC236}">
                <a16:creationId xmlns:a16="http://schemas.microsoft.com/office/drawing/2014/main" id="{DBA45BCD-F8AB-1F49-BD50-6ABAC8341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650" y="2489296"/>
            <a:ext cx="4405304" cy="125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A032AA-34A0-8547-ADFF-2232859FE0C9}"/>
              </a:ext>
            </a:extLst>
          </p:cNvPr>
          <p:cNvSpPr txBox="1"/>
          <p:nvPr/>
        </p:nvSpPr>
        <p:spPr>
          <a:xfrm>
            <a:off x="558140" y="3739834"/>
            <a:ext cx="1171282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 the estimates the energy of the incoming quarks and gluons are coming from the pdf’s describing the </a:t>
            </a:r>
          </a:p>
          <a:p>
            <a:r>
              <a:rPr lang="en-US" sz="2000" dirty="0"/>
              <a:t>fractional probabilities of each proton component carrying a fraction of the parent proton momentum.</a:t>
            </a:r>
          </a:p>
          <a:p>
            <a:r>
              <a:rPr lang="en-US" sz="2000" dirty="0"/>
              <a:t> </a:t>
            </a:r>
          </a:p>
          <a:p>
            <a:r>
              <a:rPr lang="en-US" sz="2000" dirty="0"/>
              <a:t>The gluon-fusion and vector-boson fusion diagrams allow to calculate</a:t>
            </a:r>
          </a:p>
          <a:p>
            <a:r>
              <a:rPr lang="en-US" sz="2000" dirty="0"/>
              <a:t>the energy dependence of the Higgs cross-section. These calculations became recently very involved </a:t>
            </a:r>
          </a:p>
          <a:p>
            <a:r>
              <a:rPr lang="en-US" sz="2000" dirty="0"/>
              <a:t>and reached NNNLO (next-to-next-to-next-to-leading order) for the QCD terms and NLO (next-to-leading order)</a:t>
            </a:r>
          </a:p>
          <a:p>
            <a:r>
              <a:rPr lang="en-US" sz="2000" dirty="0"/>
              <a:t> for the electroweak terms. At this stage the precision of theory calculations exceeds the experimental </a:t>
            </a:r>
          </a:p>
          <a:p>
            <a:r>
              <a:rPr lang="en-US" sz="2000" dirty="0"/>
              <a:t>capability. The experimental errors are still dominated by statistical rather than systematic components </a:t>
            </a:r>
          </a:p>
          <a:p>
            <a:r>
              <a:rPr lang="en-US" sz="2000" dirty="0"/>
              <a:t>of the data analyses.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595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CECF44-1CDA-C445-9A16-90F16EFC509A}"/>
              </a:ext>
            </a:extLst>
          </p:cNvPr>
          <p:cNvSpPr txBox="1"/>
          <p:nvPr/>
        </p:nvSpPr>
        <p:spPr>
          <a:xfrm>
            <a:off x="3680018" y="217957"/>
            <a:ext cx="3370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Data Analysis Philosophy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AB9849-39E1-9441-83C4-31E537BC35D7}"/>
              </a:ext>
            </a:extLst>
          </p:cNvPr>
          <p:cNvSpPr txBox="1"/>
          <p:nvPr/>
        </p:nvSpPr>
        <p:spPr>
          <a:xfrm>
            <a:off x="62718" y="679622"/>
            <a:ext cx="12079076" cy="75713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Generate </a:t>
            </a:r>
            <a:r>
              <a:rPr lang="en-US" b="1" dirty="0"/>
              <a:t>expected signal   </a:t>
            </a:r>
            <a:r>
              <a:rPr lang="en-US" dirty="0" err="1"/>
              <a:t>eg.</a:t>
            </a:r>
            <a:r>
              <a:rPr lang="en-US" dirty="0"/>
              <a:t>, Higgs mass measured in a specific channel of production and decay</a:t>
            </a:r>
          </a:p>
          <a:p>
            <a:r>
              <a:rPr lang="en-US" dirty="0"/>
              <a:t>1. Theory modeling programs: </a:t>
            </a:r>
            <a:r>
              <a:rPr lang="en-US" dirty="0" err="1"/>
              <a:t>MadGraph</a:t>
            </a:r>
            <a:r>
              <a:rPr lang="en-US" dirty="0"/>
              <a:t>, POWHEG, Professy4f…</a:t>
            </a:r>
          </a:p>
          <a:p>
            <a:r>
              <a:rPr lang="en-US" dirty="0"/>
              <a:t>  	a. Calculate from theory the </a:t>
            </a:r>
            <a:r>
              <a:rPr lang="en-US" b="1" dirty="0"/>
              <a:t>full amplitude </a:t>
            </a:r>
            <a:r>
              <a:rPr lang="en-US" dirty="0"/>
              <a:t>for the process including kinematical and angular variables</a:t>
            </a:r>
          </a:p>
          <a:p>
            <a:r>
              <a:rPr lang="en-US" dirty="0"/>
              <a:t>		(do not integrate over the angles or momenta variables)</a:t>
            </a:r>
          </a:p>
          <a:p>
            <a:r>
              <a:rPr lang="en-US" dirty="0"/>
              <a:t>  	b.  Use Monte Carlo approach to generate momenta vectors of all final state particles emerging from that </a:t>
            </a:r>
          </a:p>
          <a:p>
            <a:r>
              <a:rPr lang="en-US" dirty="0"/>
              <a:t>		particular process. Add multiple QCD interactions (</a:t>
            </a:r>
            <a:r>
              <a:rPr lang="en-US" b="1" dirty="0"/>
              <a:t>pileup</a:t>
            </a:r>
            <a:r>
              <a:rPr lang="en-US" dirty="0"/>
              <a:t>) using PYTHIA.</a:t>
            </a:r>
          </a:p>
          <a:p>
            <a:r>
              <a:rPr lang="en-US" dirty="0"/>
              <a:t>		This is </a:t>
            </a:r>
            <a:r>
              <a:rPr lang="en-US" b="1" dirty="0"/>
              <a:t>sufficient for initial optimization </a:t>
            </a:r>
            <a:r>
              <a:rPr lang="en-US" dirty="0"/>
              <a:t>of a particular search or measurement</a:t>
            </a:r>
          </a:p>
          <a:p>
            <a:r>
              <a:rPr lang="en-US" dirty="0"/>
              <a:t>2. To include further experimental details one has to deal with detector acceptances, mis-alignments and efficiencies</a:t>
            </a:r>
          </a:p>
          <a:p>
            <a:r>
              <a:rPr lang="en-US" dirty="0"/>
              <a:t>  	a. </a:t>
            </a:r>
            <a:r>
              <a:rPr lang="en-US" b="1" dirty="0"/>
              <a:t>Digitization</a:t>
            </a:r>
            <a:r>
              <a:rPr lang="en-US" dirty="0"/>
              <a:t> –  GEANT4:   trace in small steps the trajectory of each particle momentum vector through the</a:t>
            </a:r>
          </a:p>
          <a:p>
            <a:r>
              <a:rPr lang="en-US" dirty="0"/>
              <a:t>		full geometric description of the detector and generate simulated signals that the particle would </a:t>
            </a:r>
          </a:p>
          <a:p>
            <a:r>
              <a:rPr lang="en-US" dirty="0"/>
              <a:t>		induce in each detector component. This includes losses of particles that miss active areas of the detector,  </a:t>
            </a:r>
          </a:p>
          <a:p>
            <a:r>
              <a:rPr lang="en-US" dirty="0"/>
              <a:t>		secondary interactions …  Use </a:t>
            </a:r>
            <a:r>
              <a:rPr lang="en-US" b="1" dirty="0"/>
              <a:t>parametrization </a:t>
            </a:r>
            <a:r>
              <a:rPr lang="en-US" dirty="0"/>
              <a:t>if time becomes prohibitive</a:t>
            </a:r>
          </a:p>
          <a:p>
            <a:r>
              <a:rPr lang="en-US" dirty="0"/>
              <a:t>3. Reconstruction:  </a:t>
            </a:r>
          </a:p>
          <a:p>
            <a:r>
              <a:rPr lang="en-US" dirty="0"/>
              <a:t>		a. Format the digitization output in the same way as the real data coming out from the detector.</a:t>
            </a:r>
          </a:p>
          <a:p>
            <a:r>
              <a:rPr lang="en-US" dirty="0"/>
              <a:t>		b. Process the simulated signals with the same pattern recognition software as the data.</a:t>
            </a:r>
          </a:p>
          <a:p>
            <a:r>
              <a:rPr lang="en-US" dirty="0"/>
              <a:t>		This has the same efficiency of the pattern recognition software applied to the real data and to the </a:t>
            </a:r>
          </a:p>
          <a:p>
            <a:r>
              <a:rPr lang="en-US" dirty="0"/>
              <a:t>		simulation.</a:t>
            </a:r>
          </a:p>
          <a:p>
            <a:r>
              <a:rPr lang="en-US" dirty="0"/>
              <a:t>4. Uncertainty of the simulation</a:t>
            </a:r>
          </a:p>
          <a:p>
            <a:r>
              <a:rPr lang="en-US" dirty="0"/>
              <a:t>		Vary all uncertainties by +/- sigma. </a:t>
            </a:r>
          </a:p>
          <a:p>
            <a:r>
              <a:rPr lang="en-US" dirty="0"/>
              <a:t>		Uncertainty of theory is usually obtained by comparison of two independent methods of signal calculations</a:t>
            </a:r>
          </a:p>
          <a:p>
            <a:r>
              <a:rPr lang="en-US" dirty="0"/>
              <a:t>		Uncertainty of the detector effects is taken from detail test beam studies and calibrations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                   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 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441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01" y="0"/>
            <a:ext cx="7197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8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ACD8D6-9149-DA40-829E-B62CDC1B2399}"/>
              </a:ext>
            </a:extLst>
          </p:cNvPr>
          <p:cNvSpPr txBox="1"/>
          <p:nvPr/>
        </p:nvSpPr>
        <p:spPr>
          <a:xfrm>
            <a:off x="296562" y="716692"/>
            <a:ext cx="11298158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Estimates of the backgrounds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Identify all known processes that may create the same configuration of particles in the final state as </a:t>
            </a:r>
          </a:p>
          <a:p>
            <a:r>
              <a:rPr lang="en-US" dirty="0"/>
              <a:t>	for the signal.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specialized generators to increase precision of the simulation using higher orders – PYTHIA, SHERPA, HERWIG,…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Apply for each background process the same identification and selection criteria as used in the study of the signal.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Apply normalization using measured cross sections for each background process.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Estimate uncertainties using the same procedure as for the signal data.</a:t>
            </a:r>
          </a:p>
          <a:p>
            <a:r>
              <a:rPr lang="en-US" dirty="0"/>
              <a:t>Strong preference – whenever possible  use data driven methods for background and uncertainty estimates.</a:t>
            </a:r>
          </a:p>
          <a:p>
            <a:r>
              <a:rPr lang="en-US" dirty="0"/>
              <a:t>		(We have data with large statistics)</a:t>
            </a:r>
          </a:p>
          <a:p>
            <a:endParaRPr lang="en-US" dirty="0"/>
          </a:p>
          <a:p>
            <a:r>
              <a:rPr lang="en-US" u="sng" dirty="0"/>
              <a:t>Significance of the signal observation</a:t>
            </a:r>
            <a:r>
              <a:rPr lang="en-US" dirty="0"/>
              <a:t>  (hotly discussed subject)</a:t>
            </a:r>
            <a:endParaRPr lang="en-US" u="sng" dirty="0"/>
          </a:p>
          <a:p>
            <a:endParaRPr lang="en-US" u="sng" dirty="0"/>
          </a:p>
          <a:p>
            <a:r>
              <a:rPr lang="en-US" dirty="0"/>
              <a:t>Use statistical methods to estimate significance of the signal.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frequentist approach to study well established signals with large numbers of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</a:t>
            </a:r>
            <a:r>
              <a:rPr lang="en-US" dirty="0" err="1"/>
              <a:t>Baesian</a:t>
            </a:r>
            <a:r>
              <a:rPr lang="en-US" dirty="0"/>
              <a:t> approach whenever comparing to Standard Model expectations (we know the prior).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Special approaches to interpretation of searches for signals “beyond the Standard Model”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674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0677E4-8E56-9B43-9A47-73B3FF992F74}"/>
              </a:ext>
            </a:extLst>
          </p:cNvPr>
          <p:cNvSpPr txBox="1"/>
          <p:nvPr/>
        </p:nvSpPr>
        <p:spPr>
          <a:xfrm>
            <a:off x="3966519" y="469557"/>
            <a:ext cx="115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Objects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75A311-7A79-DE4E-BCB9-09F96B287E38}"/>
              </a:ext>
            </a:extLst>
          </p:cNvPr>
          <p:cNvSpPr txBox="1"/>
          <p:nvPr/>
        </p:nvSpPr>
        <p:spPr>
          <a:xfrm>
            <a:off x="101025" y="960401"/>
            <a:ext cx="12255022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analysis also defines  detailed characteristics of the measured ”objects” describing particles that are of interest </a:t>
            </a:r>
          </a:p>
          <a:p>
            <a:r>
              <a:rPr lang="en-US" dirty="0"/>
              <a:t>in a particular analysis.</a:t>
            </a:r>
          </a:p>
          <a:p>
            <a:endParaRPr lang="en-US" dirty="0"/>
          </a:p>
          <a:p>
            <a:r>
              <a:rPr lang="en-US" b="1" dirty="0"/>
              <a:t>Electrons</a:t>
            </a:r>
            <a:r>
              <a:rPr lang="en-US" dirty="0"/>
              <a:t>  are identified by the energy deposited in the cluster of cells of the calorimeter that must </a:t>
            </a:r>
          </a:p>
          <a:p>
            <a:r>
              <a:rPr lang="en-US" dirty="0"/>
              <a:t>match the momentum of the track pointing to that cluster , typically E/p &gt; 0.8, and fulfill the criteria </a:t>
            </a:r>
          </a:p>
          <a:p>
            <a:r>
              <a:rPr lang="en-US" dirty="0"/>
              <a:t>of shower development in consecutive layers of the calorimeter.</a:t>
            </a:r>
          </a:p>
          <a:p>
            <a:endParaRPr lang="en-US" dirty="0"/>
          </a:p>
          <a:p>
            <a:r>
              <a:rPr lang="en-US" b="1" dirty="0"/>
              <a:t>Muons</a:t>
            </a:r>
            <a:r>
              <a:rPr lang="en-US" dirty="0"/>
              <a:t> are identified by segments of the tracks reconstructed in the outer muon chambers matched to the tracks </a:t>
            </a:r>
          </a:p>
          <a:p>
            <a:r>
              <a:rPr lang="en-US" dirty="0"/>
              <a:t>reconstructed in the inner tracker. Matching must be consistent with the strength of the magnetic field throughout </a:t>
            </a:r>
          </a:p>
          <a:p>
            <a:r>
              <a:rPr lang="en-US" dirty="0"/>
              <a:t>the trajectory. Additional identification criterium is provided by the minimum energy deposited by </a:t>
            </a:r>
          </a:p>
          <a:p>
            <a:r>
              <a:rPr lang="en-US" dirty="0"/>
              <a:t>the trajectory segment passing through the electromagnetic calorimeter. </a:t>
            </a:r>
          </a:p>
          <a:p>
            <a:endParaRPr lang="en-US" dirty="0"/>
          </a:p>
          <a:p>
            <a:r>
              <a:rPr lang="en-US" b="1" dirty="0"/>
              <a:t>Photons</a:t>
            </a:r>
            <a:r>
              <a:rPr lang="en-US" dirty="0"/>
              <a:t> are identified by energy deposits in a cluster of calorimeter cells that are isolated and have no track pointing to them.</a:t>
            </a:r>
          </a:p>
          <a:p>
            <a:endParaRPr lang="en-US" dirty="0"/>
          </a:p>
          <a:p>
            <a:r>
              <a:rPr lang="en-US" b="1" dirty="0"/>
              <a:t>Jets</a:t>
            </a:r>
            <a:r>
              <a:rPr lang="en-US" dirty="0"/>
              <a:t> are identified by the track clustering algorithms, the momentum vector must be consistent withe origin from primary vertex.</a:t>
            </a:r>
          </a:p>
          <a:p>
            <a:endParaRPr lang="en-US" dirty="0"/>
          </a:p>
          <a:p>
            <a:r>
              <a:rPr lang="en-US" b="1" dirty="0"/>
              <a:t>Missing transverse momentum </a:t>
            </a:r>
            <a:r>
              <a:rPr lang="en-US" dirty="0"/>
              <a:t>is defined as the magnitude of the </a:t>
            </a:r>
            <a:r>
              <a:rPr lang="en-US" dirty="0" err="1"/>
              <a:t>vectorial</a:t>
            </a:r>
            <a:r>
              <a:rPr lang="en-US" dirty="0"/>
              <a:t> sum  matched of transverse momenta of </a:t>
            </a:r>
          </a:p>
          <a:p>
            <a:r>
              <a:rPr lang="en-US" dirty="0"/>
              <a:t>all identified objects plus tracks that are originating from primary vertex but were not included in the objects definitions.</a:t>
            </a:r>
          </a:p>
        </p:txBody>
      </p:sp>
    </p:spTree>
    <p:extLst>
      <p:ext uri="{BB962C8B-B14F-4D97-AF65-F5344CB8AC3E}">
        <p14:creationId xmlns:p14="http://schemas.microsoft.com/office/powerpoint/2010/main" val="28959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2A9CBD-5ECA-3F4D-80FB-770270CAE82E}"/>
              </a:ext>
            </a:extLst>
          </p:cNvPr>
          <p:cNvSpPr txBox="1"/>
          <p:nvPr/>
        </p:nvSpPr>
        <p:spPr>
          <a:xfrm>
            <a:off x="4374292" y="345989"/>
            <a:ext cx="3307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Systematic uncertainties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3DFEE0D-9FA6-8E4A-92C2-664F949CC1BB}"/>
                  </a:ext>
                </a:extLst>
              </p:cNvPr>
              <p:cNvSpPr txBox="1"/>
              <p:nvPr/>
            </p:nvSpPr>
            <p:spPr>
              <a:xfrm>
                <a:off x="172994" y="807654"/>
                <a:ext cx="12267269" cy="67403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Theoretical </a:t>
                </a:r>
                <a:r>
                  <a:rPr lang="en-US" dirty="0"/>
                  <a:t>uncertainty is due to the uncertainty of matching the the level of calculations of the matrix elements with </a:t>
                </a:r>
              </a:p>
              <a:p>
                <a:r>
                  <a:rPr lang="en-US" dirty="0"/>
                  <a:t>the calculations of the </a:t>
                </a:r>
                <a:r>
                  <a:rPr lang="en-US" dirty="0" err="1"/>
                  <a:t>parton</a:t>
                </a:r>
                <a:r>
                  <a:rPr lang="en-US" dirty="0"/>
                  <a:t> shower and final formation of hadronic final states.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Additional systematic errors are coming from the uncertainties of PDFs.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complications arise when the order of calculations are different for the QCD and electroweak processes involving W and Z</a:t>
                </a:r>
              </a:p>
              <a:p>
                <a:endParaRPr lang="en-US" dirty="0"/>
              </a:p>
              <a:p>
                <a:r>
                  <a:rPr lang="en-US" b="1" dirty="0"/>
                  <a:t>Experimental</a:t>
                </a:r>
                <a:r>
                  <a:rPr lang="en-US" dirty="0"/>
                  <a:t> uncertainties have several different origins:</a:t>
                </a:r>
              </a:p>
              <a:p>
                <a:r>
                  <a:rPr lang="en-US" dirty="0"/>
                  <a:t>	trigger and particle identification efficiencies in event selection</a:t>
                </a:r>
              </a:p>
              <a:p>
                <a:r>
                  <a:rPr lang="en-US" dirty="0"/>
                  <a:t>	acceptance efficiencies in tracking and particle identification</a:t>
                </a:r>
              </a:p>
              <a:p>
                <a:r>
                  <a:rPr lang="en-US" dirty="0"/>
                  <a:t>	luminosity measurements errors in cross section estimate</a:t>
                </a:r>
              </a:p>
              <a:p>
                <a:endParaRPr lang="en-US" dirty="0"/>
              </a:p>
              <a:p>
                <a:r>
                  <a:rPr lang="en-US" dirty="0"/>
                  <a:t>In practice: for each uncorrelated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error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repeat the analysis for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, look at the differences and then add all resulting errors </a:t>
                </a:r>
              </a:p>
              <a:p>
                <a:r>
                  <a:rPr lang="en-US" dirty="0"/>
                  <a:t>together in quadrature.</a:t>
                </a:r>
              </a:p>
              <a:p>
                <a:endParaRPr lang="en-US" dirty="0"/>
              </a:p>
              <a:p>
                <a:r>
                  <a:rPr lang="en-US" b="1" dirty="0"/>
                  <a:t>Simulation problems</a:t>
                </a:r>
              </a:p>
              <a:p>
                <a:r>
                  <a:rPr lang="en-US" dirty="0"/>
                  <a:t>Monte Carlo generation of background events (simulation, digitization, reconstruction) very often exceeds available computing </a:t>
                </a:r>
              </a:p>
              <a:p>
                <a:r>
                  <a:rPr lang="en-US" dirty="0"/>
                  <a:t>power by several orders of magnitude. Common solution to this problem is to study background distributions in the regions </a:t>
                </a:r>
              </a:p>
              <a:p>
                <a:r>
                  <a:rPr lang="en-US" dirty="0"/>
                  <a:t>where one does not expect signal and then extrapolate these shapes with proper normalization to the signal region. </a:t>
                </a:r>
              </a:p>
              <a:p>
                <a:r>
                  <a:rPr lang="en-US" dirty="0"/>
                  <a:t>That can be done only after we know (or decide a priori) where is the signal region.</a:t>
                </a:r>
              </a:p>
              <a:p>
                <a:r>
                  <a:rPr lang="en-US" dirty="0"/>
                  <a:t>A simplest case are sidebands in e.g., mass spectrum.</a:t>
                </a:r>
              </a:p>
              <a:p>
                <a:r>
                  <a:rPr lang="en-US" dirty="0"/>
                  <a:t>A more complicated case may include more then one variable. That eventually leads to multivariate statistical techniques </a:t>
                </a:r>
              </a:p>
              <a:p>
                <a:r>
                  <a:rPr lang="en-US" dirty="0"/>
                  <a:t>like </a:t>
                </a:r>
                <a:r>
                  <a:rPr lang="en-US" dirty="0" err="1"/>
                  <a:t>eg.</a:t>
                </a:r>
                <a:r>
                  <a:rPr lang="en-US" dirty="0"/>
                  <a:t>, BDT  -  Boosted Decision Tree or most appropriate variant.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3DFEE0D-9FA6-8E4A-92C2-664F949CC1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994" y="807654"/>
                <a:ext cx="12267269" cy="6740307"/>
              </a:xfrm>
              <a:prstGeom prst="rect">
                <a:avLst/>
              </a:prstGeom>
              <a:blipFill>
                <a:blip r:embed="rId2"/>
                <a:stretch>
                  <a:fillRect l="-414" t="-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2071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687873" y="2326788"/>
          <a:ext cx="8521497" cy="613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8" name="Equation" r:id="rId3" imgW="4406900" imgH="317500" progId="Equation.3">
                  <p:embed/>
                </p:oleObj>
              </mc:Choice>
              <mc:Fallback>
                <p:oleObj name="Equation" r:id="rId3" imgW="4406900" imgH="317500" progId="Equation.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87873" y="2326788"/>
                        <a:ext cx="8521497" cy="6139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779716" y="130692"/>
            <a:ext cx="41344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>
                <a:solidFill>
                  <a:srgbClr val="0000FF"/>
                </a:solidFill>
                <a:latin typeface="STIXGeneral-Regular"/>
                <a:cs typeface="STIXGeneral-Regular"/>
              </a:rPr>
              <a:t>Statistical method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1" y="1025179"/>
            <a:ext cx="9286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Extended likelihood function for (signal + background): </a:t>
            </a:r>
            <a:r>
              <a:rPr lang="en-US" sz="2800" b="1" i="1" dirty="0"/>
              <a:t>L</a:t>
            </a:r>
            <a:r>
              <a:rPr lang="en-US" sz="2800" b="1" dirty="0"/>
              <a:t>(α,ν)</a:t>
            </a:r>
          </a:p>
        </p:txBody>
      </p:sp>
      <p:sp>
        <p:nvSpPr>
          <p:cNvPr id="5" name="Right Brace 4"/>
          <p:cNvSpPr/>
          <p:nvPr/>
        </p:nvSpPr>
        <p:spPr>
          <a:xfrm rot="16200000">
            <a:off x="5677122" y="1333535"/>
            <a:ext cx="216680" cy="1769827"/>
          </a:xfrm>
          <a:prstGeom prst="righ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96716" y="1744388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signal pdf</a:t>
            </a:r>
          </a:p>
        </p:txBody>
      </p:sp>
      <p:sp>
        <p:nvSpPr>
          <p:cNvPr id="7" name="Right Brace 6"/>
          <p:cNvSpPr/>
          <p:nvPr/>
        </p:nvSpPr>
        <p:spPr>
          <a:xfrm rot="16200000">
            <a:off x="7637405" y="1522663"/>
            <a:ext cx="195990" cy="1412261"/>
          </a:xfrm>
          <a:prstGeom prst="righ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8" name="Right Brace 7"/>
          <p:cNvSpPr/>
          <p:nvPr/>
        </p:nvSpPr>
        <p:spPr>
          <a:xfrm rot="16200000">
            <a:off x="9405244" y="1522662"/>
            <a:ext cx="195990" cy="1412261"/>
          </a:xfrm>
          <a:prstGeom prst="righ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84696" y="1782629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background pdf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82939" y="1782629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ancillary pdfs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60962" y="3179509"/>
            <a:ext cx="709360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</a:t>
            </a:r>
            <a:r>
              <a:rPr lang="en-US" sz="2000" baseline="-25000" dirty="0"/>
              <a:t>s</a:t>
            </a:r>
            <a:r>
              <a:rPr lang="en-US" sz="2000" dirty="0"/>
              <a:t>, n</a:t>
            </a:r>
            <a:r>
              <a:rPr lang="en-US" sz="2000" baseline="-25000" dirty="0"/>
              <a:t>b</a:t>
            </a:r>
            <a:r>
              <a:rPr lang="en-US" sz="2000" dirty="0"/>
              <a:t>  - signal / background yields</a:t>
            </a:r>
          </a:p>
          <a:p>
            <a:r>
              <a:rPr lang="en-US" sz="2000" dirty="0"/>
              <a:t>x</a:t>
            </a:r>
            <a:r>
              <a:rPr lang="en-US" sz="2000" baseline="-25000" dirty="0"/>
              <a:t>e</a:t>
            </a:r>
            <a:r>
              <a:rPr lang="en-US" sz="2000" dirty="0"/>
              <a:t>	   - observables</a:t>
            </a:r>
          </a:p>
          <a:p>
            <a:r>
              <a:rPr lang="en-US" sz="2000" dirty="0"/>
              <a:t>f</a:t>
            </a:r>
            <a:r>
              <a:rPr lang="en-US" sz="2000" baseline="-25000" dirty="0"/>
              <a:t>s</a:t>
            </a:r>
            <a:r>
              <a:rPr lang="en-US" sz="2000" dirty="0"/>
              <a:t>, f</a:t>
            </a:r>
            <a:r>
              <a:rPr lang="en-US" sz="2000" baseline="-25000" dirty="0"/>
              <a:t>b</a:t>
            </a:r>
            <a:r>
              <a:rPr lang="en-US" sz="2000" dirty="0"/>
              <a:t>   - signal / background pdfs</a:t>
            </a:r>
          </a:p>
          <a:p>
            <a:r>
              <a:rPr lang="en-US" sz="2000" dirty="0"/>
              <a:t>α         - parameter of interest (mass, couplings, cross-section,…)</a:t>
            </a:r>
          </a:p>
          <a:p>
            <a:r>
              <a:rPr lang="en-US" sz="2000" dirty="0"/>
              <a:t>ν         - “nuisance parameters” (shape parameters, systematics,….)</a:t>
            </a:r>
          </a:p>
          <a:p>
            <a:r>
              <a:rPr lang="en-US" sz="2000" dirty="0"/>
              <a:t>π</a:t>
            </a:r>
            <a:r>
              <a:rPr lang="en-US" sz="2000" baseline="-25000" dirty="0"/>
              <a:t>k</a:t>
            </a:r>
            <a:r>
              <a:rPr lang="en-US" sz="2000" dirty="0"/>
              <a:t>      - pdfs obtained from auxiliary measurements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70100" y="6045200"/>
            <a:ext cx="6795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Many variables + many signal + background processes  </a:t>
            </a:r>
            <a:r>
              <a:rPr lang="en-US" dirty="0">
                <a:sym typeface="Wingdings"/>
              </a:rPr>
              <a:t>  many terms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DE712-7353-4A48-A5EB-E21620F84DA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149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47567" y="83557"/>
            <a:ext cx="33347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>
                <a:solidFill>
                  <a:srgbClr val="0000FF"/>
                </a:solidFill>
                <a:latin typeface="STIXGeneral-Regular"/>
                <a:cs typeface="STIXGeneral-Regular"/>
              </a:rPr>
              <a:t>Likelihood fits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48099" y="1191811"/>
            <a:ext cx="82894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STIXGeneral-Regular"/>
                <a:cs typeface="STIXGeneral-Regular"/>
              </a:rPr>
              <a:t>Confidence intervals </a:t>
            </a:r>
            <a:r>
              <a:rPr lang="en-US" sz="2000" dirty="0">
                <a:latin typeface="STIXGeneral-Regular"/>
                <a:cs typeface="STIXGeneral-Regular"/>
              </a:rPr>
              <a:t>(value ± error), limits and significances are based on the</a:t>
            </a:r>
          </a:p>
          <a:p>
            <a:r>
              <a:rPr lang="en-US" sz="2000" b="1" dirty="0">
                <a:solidFill>
                  <a:srgbClr val="0000FF"/>
                </a:solidFill>
                <a:latin typeface="STIXGeneral-Regular"/>
                <a:cs typeface="STIXGeneral-Regular"/>
              </a:rPr>
              <a:t>Profile Likelihood Ratio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67318" y="3611766"/>
            <a:ext cx="47017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STIXGeneral-Regular"/>
                <a:cs typeface="STIXGeneral-Regular"/>
              </a:rPr>
              <a:t>To </a:t>
            </a:r>
            <a:r>
              <a:rPr lang="en-US" sz="2000" b="1" dirty="0">
                <a:solidFill>
                  <a:srgbClr val="FF0000"/>
                </a:solidFill>
                <a:latin typeface="STIXGeneral-Regular"/>
                <a:cs typeface="STIXGeneral-Regular"/>
              </a:rPr>
              <a:t>combine</a:t>
            </a:r>
            <a:r>
              <a:rPr lang="en-US" sz="2000" dirty="0">
                <a:latin typeface="STIXGeneral-Regular"/>
                <a:cs typeface="STIXGeneral-Regular"/>
              </a:rPr>
              <a:t> – multiply the likelihood terms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83" y="2873044"/>
            <a:ext cx="545792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the conditional best fit for a particular value of α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48084" y="3273212"/>
            <a:ext cx="181835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 the best-fit α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03791" y="1904277"/>
            <a:ext cx="31039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likelihood for fixed α and profiled ν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53918" y="2464031"/>
            <a:ext cx="2906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maximum likelihood for free α, ν</a:t>
            </a:r>
          </a:p>
        </p:txBody>
      </p:sp>
      <p:cxnSp>
        <p:nvCxnSpPr>
          <p:cNvPr id="13" name="Straight Arrow Connector 12"/>
          <p:cNvCxnSpPr>
            <a:stCxn id="8" idx="1"/>
          </p:cNvCxnSpPr>
          <p:nvPr/>
        </p:nvCxnSpPr>
        <p:spPr>
          <a:xfrm flipH="1">
            <a:off x="5938672" y="2073555"/>
            <a:ext cx="765118" cy="1692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1" idx="1"/>
          </p:cNvCxnSpPr>
          <p:nvPr/>
        </p:nvCxnSpPr>
        <p:spPr>
          <a:xfrm flipH="1" flipV="1">
            <a:off x="5938671" y="2623712"/>
            <a:ext cx="815246" cy="95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67318" y="3990185"/>
            <a:ext cx="66127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STIXGeneral-Regular"/>
                <a:cs typeface="STIXGeneral-Regular"/>
              </a:rPr>
              <a:t>Test statistics:  </a:t>
            </a:r>
            <a:r>
              <a:rPr lang="en-US" sz="2000" dirty="0">
                <a:latin typeface="STIXGeneral-Regular"/>
                <a:cs typeface="STIXGeneral-Regular"/>
              </a:rPr>
              <a:t>	q</a:t>
            </a:r>
            <a:r>
              <a:rPr lang="en-US" sz="2000" baseline="-25000" dirty="0">
                <a:latin typeface="STIXGeneral-Regular"/>
                <a:cs typeface="STIXGeneral-Regular"/>
              </a:rPr>
              <a:t>α</a:t>
            </a:r>
            <a:r>
              <a:rPr lang="en-US" sz="2000" dirty="0">
                <a:latin typeface="STIXGeneral-Regular"/>
                <a:cs typeface="STIXGeneral-Regular"/>
              </a:rPr>
              <a:t> = -2 ln Λ(α)</a:t>
            </a:r>
          </a:p>
          <a:p>
            <a:r>
              <a:rPr lang="en-US" sz="2000" dirty="0">
                <a:latin typeface="STIXGeneral-Regular"/>
                <a:cs typeface="STIXGeneral-Regular"/>
              </a:rPr>
              <a:t>Wilks theorem:	if α = α</a:t>
            </a:r>
            <a:r>
              <a:rPr lang="en-US" sz="2000" baseline="-25000" dirty="0">
                <a:latin typeface="STIXGeneral-Regular"/>
                <a:cs typeface="STIXGeneral-Regular"/>
              </a:rPr>
              <a:t>true</a:t>
            </a:r>
            <a:r>
              <a:rPr lang="en-US" sz="2000" dirty="0">
                <a:latin typeface="STIXGeneral-Regular"/>
                <a:cs typeface="STIXGeneral-Regular"/>
              </a:rPr>
              <a:t>, then q</a:t>
            </a:r>
            <a:r>
              <a:rPr lang="en-US" sz="2000" baseline="-25000" dirty="0">
                <a:latin typeface="STIXGeneral-Regular"/>
                <a:cs typeface="STIXGeneral-Regular"/>
              </a:rPr>
              <a:t>α</a:t>
            </a:r>
            <a:r>
              <a:rPr lang="en-US" sz="2000" dirty="0">
                <a:latin typeface="STIXGeneral-Regular"/>
                <a:cs typeface="STIXGeneral-Regular"/>
              </a:rPr>
              <a:t> follows a χ</a:t>
            </a:r>
            <a:r>
              <a:rPr lang="en-US" sz="2000" baseline="30000" dirty="0">
                <a:latin typeface="STIXGeneral-Regular"/>
                <a:cs typeface="STIXGeneral-Regular"/>
              </a:rPr>
              <a:t>2</a:t>
            </a:r>
            <a:r>
              <a:rPr lang="en-US" sz="2000" dirty="0">
                <a:latin typeface="STIXGeneral-Regular"/>
                <a:cs typeface="STIXGeneral-Regular"/>
              </a:rPr>
              <a:t> distribution  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3562498" y="1846506"/>
          <a:ext cx="2121512" cy="1026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6" name="Equation" r:id="rId4" imgW="1181100" imgH="571500" progId="Equation.3">
                  <p:embed/>
                </p:oleObj>
              </mc:Choice>
              <mc:Fallback>
                <p:oleObj name="Equation" r:id="rId4" imgW="1181100" imgH="571500" progId="Equation.3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62498" y="1846506"/>
                        <a:ext cx="2121512" cy="1026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2669443" y="2779960"/>
          <a:ext cx="1905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7" name="Equation" r:id="rId6" imgW="190500" imgH="469900" progId="Equation.3">
                  <p:embed/>
                </p:oleObj>
              </mc:Choice>
              <mc:Fallback>
                <p:oleObj name="Equation" r:id="rId6" imgW="190500" imgH="469900" progId="Equation.3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69443" y="2779960"/>
                        <a:ext cx="1905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2669443" y="3294266"/>
          <a:ext cx="1651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8" name="Equation" r:id="rId8" imgW="165100" imgH="317500" progId="Equation.3">
                  <p:embed/>
                </p:oleObj>
              </mc:Choice>
              <mc:Fallback>
                <p:oleObj name="Equation" r:id="rId8" imgW="165100" imgH="317500" progId="Equation.3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669443" y="3294266"/>
                        <a:ext cx="1651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1085" y="4891503"/>
            <a:ext cx="5162503" cy="178395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767319" y="5379439"/>
            <a:ext cx="3211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STIXGeneral-Regular"/>
                <a:cs typeface="STIXGeneral-Regular"/>
              </a:rPr>
              <a:t>compute </a:t>
            </a:r>
            <a:r>
              <a:rPr lang="en-US" sz="2000" b="1" dirty="0">
                <a:solidFill>
                  <a:srgbClr val="FF0000"/>
                </a:solidFill>
                <a:latin typeface="STIXGeneral-Regular"/>
                <a:cs typeface="STIXGeneral-Regular"/>
              </a:rPr>
              <a:t>confidence interval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DE712-7353-4A48-A5EB-E21620F84DA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149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3606105" y="2622042"/>
          <a:ext cx="4936464" cy="849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7" name="Equation" r:id="rId3" imgW="2730500" imgH="469900" progId="Equation.3">
                  <p:embed/>
                </p:oleObj>
              </mc:Choice>
              <mc:Fallback>
                <p:oleObj name="Equation" r:id="rId3" imgW="2730500" imgH="469900" progId="Equation.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06105" y="2622042"/>
                        <a:ext cx="4936464" cy="8495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475685" y="83769"/>
            <a:ext cx="3790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>
                <a:solidFill>
                  <a:srgbClr val="0000FF"/>
                </a:solidFill>
                <a:latin typeface="STIXGeneral-Regular"/>
                <a:cs typeface="STIXGeneral-Regular"/>
              </a:rPr>
              <a:t>Higgs Couplings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31448" y="1002817"/>
            <a:ext cx="8587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coupling of Standard Model particle to Higgs boson scales with particle mass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632470" y="1407209"/>
          <a:ext cx="2828781" cy="833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8" name="Equation" r:id="rId5" imgW="1422400" imgH="419100" progId="Equation.3">
                  <p:embed/>
                </p:oleObj>
              </mc:Choice>
              <mc:Fallback>
                <p:oleObj name="Equation" r:id="rId5" imgW="1422400" imgH="419100" progId="Equation.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32470" y="1407209"/>
                        <a:ext cx="2828781" cy="833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36442" y="2257579"/>
            <a:ext cx="9531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Stress test: </a:t>
            </a:r>
            <a:r>
              <a:rPr lang="en-US" sz="2000" dirty="0"/>
              <a:t>We know masses. Introduce coupling scale factor κ and signal strength μ, e.g.,  </a:t>
            </a:r>
          </a:p>
        </p:txBody>
      </p:sp>
      <p:pic>
        <p:nvPicPr>
          <p:cNvPr id="7" name="Picture 6" descr="Hgammagamm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818" y="3789917"/>
            <a:ext cx="4459646" cy="17158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32469" y="3870668"/>
            <a:ext cx="1095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+bottom, etc.</a:t>
            </a:r>
          </a:p>
          <a:p>
            <a:r>
              <a:rPr lang="en-US" sz="1200" dirty="0"/>
              <a:t>+new particles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93467" y="3870668"/>
            <a:ext cx="725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+bottom</a:t>
            </a:r>
          </a:p>
          <a:p>
            <a:r>
              <a:rPr lang="en-US" sz="1200" dirty="0"/>
              <a:t>+ W etc.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31448" y="6438597"/>
            <a:ext cx="81415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23A938"/>
                </a:solidFill>
              </a:rPr>
              <a:t>Destructive interference top-bottom  in gg-&gt;H loop  and W-top in H-&gt;γγ loop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971990" y="5505747"/>
          <a:ext cx="4231954" cy="93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9" name="Equation" r:id="rId8" imgW="2362200" imgH="520700" progId="Equation.3">
                  <p:embed/>
                </p:oleObj>
              </mc:Choice>
              <mc:Fallback>
                <p:oleObj name="Equation" r:id="rId8" imgW="2362200" imgH="520700" progId="Equation.3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71990" y="5505747"/>
                        <a:ext cx="4231954" cy="932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731448" y="5577581"/>
            <a:ext cx="1995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 Standard Model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42570" y="725819"/>
            <a:ext cx="1646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ATLAS-CONF_2015-007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DE712-7353-4A48-A5EB-E21620F84DA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22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2B944-78C7-E041-A10E-AAC241DF9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977" y="1454065"/>
            <a:ext cx="5518912" cy="54039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3FA5956-8BEF-6E41-9DDD-001633872879}"/>
                  </a:ext>
                </a:extLst>
              </p:cNvPr>
              <p:cNvSpPr txBox="1"/>
              <p:nvPr/>
            </p:nvSpPr>
            <p:spPr>
              <a:xfrm>
                <a:off x="5226908" y="506627"/>
                <a:ext cx="10198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𝐇</m:t>
                      </m:r>
                      <m:r>
                        <a:rPr lang="en-US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𝛄𝛄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3FA5956-8BEF-6E41-9DDD-001633872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6908" y="506627"/>
                <a:ext cx="1019831" cy="369332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6531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3314BA1C-38B3-A94D-B824-558A80C32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3164" y="175754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5121" name="Picture 108" descr="page9image1954335344">
            <a:extLst>
              <a:ext uri="{FF2B5EF4-FFF2-40B4-BE49-F238E27FC236}">
                <a16:creationId xmlns:a16="http://schemas.microsoft.com/office/drawing/2014/main" id="{4A8A2E57-D7EE-D048-BCDB-690C68DF7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69" y="246412"/>
            <a:ext cx="3251200" cy="311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E32CE864-BD3D-FA49-9515-7447FED5D6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3169" y="335791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5123" name="Picture 111" descr="page10image1972718784">
            <a:extLst>
              <a:ext uri="{FF2B5EF4-FFF2-40B4-BE49-F238E27FC236}">
                <a16:creationId xmlns:a16="http://schemas.microsoft.com/office/drawing/2014/main" id="{3428C3F1-EEC5-D24F-BDFF-36A9E787B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032" y="780966"/>
            <a:ext cx="4747777" cy="83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C2C44F-B4DA-7A47-842D-99D2E2D1906E}"/>
              </a:ext>
            </a:extLst>
          </p:cNvPr>
          <p:cNvSpPr txBox="1"/>
          <p:nvPr/>
        </p:nvSpPr>
        <p:spPr>
          <a:xfrm>
            <a:off x="5458033" y="1983179"/>
            <a:ext cx="60387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 looks like 125 GeV – I am offering a bottle of champagne for </a:t>
            </a:r>
          </a:p>
          <a:p>
            <a:r>
              <a:rPr lang="en-US" dirty="0"/>
              <a:t>a physics explanation why it is equal to 5</a:t>
            </a:r>
            <a:r>
              <a:rPr lang="en-US" baseline="30000" dirty="0"/>
              <a:t>3</a:t>
            </a:r>
            <a:r>
              <a:rPr lang="en-US" dirty="0"/>
              <a:t> GeV.</a:t>
            </a:r>
          </a:p>
          <a:p>
            <a:endParaRPr lang="en-US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FACAB83-0332-FF48-8288-07A3433F6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8269" y="3645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5125" name="Picture 110" descr="page11image1972029008">
            <a:extLst>
              <a:ext uri="{FF2B5EF4-FFF2-40B4-BE49-F238E27FC236}">
                <a16:creationId xmlns:a16="http://schemas.microsoft.com/office/drawing/2014/main" id="{6CA99B02-DDB7-3944-8386-AF4CA2AA8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269" y="3645725"/>
            <a:ext cx="30861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13E12A-DDB1-9E41-BF54-AD35C14A96A0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6096000" y="3645725"/>
            <a:ext cx="2971800" cy="297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946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A1A4C86-64ED-8941-8226-D25B34B2D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582" y="422030"/>
            <a:ext cx="1678173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41" name="Picture 28" descr="CMS Particle Detector">
            <a:extLst>
              <a:ext uri="{FF2B5EF4-FFF2-40B4-BE49-F238E27FC236}">
                <a16:creationId xmlns:a16="http://schemas.microsoft.com/office/drawing/2014/main" id="{A01724A8-0675-7E41-8C72-DE991919B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81" y="422031"/>
            <a:ext cx="10150837" cy="520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6B4E86-24D0-9C49-8C60-37FF2C86A5F8}"/>
              </a:ext>
            </a:extLst>
          </p:cNvPr>
          <p:cNvSpPr txBox="1"/>
          <p:nvPr/>
        </p:nvSpPr>
        <p:spPr>
          <a:xfrm>
            <a:off x="5029200" y="5968313"/>
            <a:ext cx="2240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CMS Detector</a:t>
            </a:r>
          </a:p>
        </p:txBody>
      </p:sp>
    </p:spTree>
    <p:extLst>
      <p:ext uri="{BB962C8B-B14F-4D97-AF65-F5344CB8AC3E}">
        <p14:creationId xmlns:p14="http://schemas.microsoft.com/office/powerpoint/2010/main" val="1593535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2image3917930736">
            <a:extLst>
              <a:ext uri="{FF2B5EF4-FFF2-40B4-BE49-F238E27FC236}">
                <a16:creationId xmlns:a16="http://schemas.microsoft.com/office/drawing/2014/main" id="{397AC854-751B-9C40-839F-3A6781435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603500" cy="180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2image3917931040">
            <a:extLst>
              <a:ext uri="{FF2B5EF4-FFF2-40B4-BE49-F238E27FC236}">
                <a16:creationId xmlns:a16="http://schemas.microsoft.com/office/drawing/2014/main" id="{42616272-0171-8A45-9394-A0C3F6975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2400"/>
            <a:ext cx="5500352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0994F3-D885-2E49-9730-F38CA70DC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74" y="295876"/>
            <a:ext cx="6184900" cy="4013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25EA3D-5217-6448-B9B7-34CE850755AC}"/>
              </a:ext>
            </a:extLst>
          </p:cNvPr>
          <p:cNvSpPr txBox="1"/>
          <p:nvPr/>
        </p:nvSpPr>
        <p:spPr>
          <a:xfrm>
            <a:off x="2755900" y="4078243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Signal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97B2E1-1E51-2C4F-ACC5-54133286C41B}"/>
              </a:ext>
            </a:extLst>
          </p:cNvPr>
          <p:cNvSpPr txBox="1"/>
          <p:nvPr/>
        </p:nvSpPr>
        <p:spPr>
          <a:xfrm>
            <a:off x="7773594" y="4078242"/>
            <a:ext cx="1662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420544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93A930D-7308-0347-8AB0-6C1A9B84D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2031" y="1662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6145" name="Picture 112" descr="page14image1972832224">
            <a:extLst>
              <a:ext uri="{FF2B5EF4-FFF2-40B4-BE49-F238E27FC236}">
                <a16:creationId xmlns:a16="http://schemas.microsoft.com/office/drawing/2014/main" id="{0CCD959F-F4D6-4541-AD67-0D515C79A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031" y="166254"/>
            <a:ext cx="4749800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707D10-BD83-2646-8A06-0B5EA3661774}"/>
              </a:ext>
            </a:extLst>
          </p:cNvPr>
          <p:cNvSpPr txBox="1"/>
          <p:nvPr/>
        </p:nvSpPr>
        <p:spPr>
          <a:xfrm>
            <a:off x="249381" y="481446"/>
            <a:ext cx="538647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 Run 3 the LHC experiments succeeded in</a:t>
            </a:r>
          </a:p>
          <a:p>
            <a:r>
              <a:rPr lang="en-US" sz="2000" dirty="0"/>
              <a:t> reconstructing Higgs in several production modes</a:t>
            </a:r>
          </a:p>
          <a:p>
            <a:r>
              <a:rPr lang="en-US" sz="2000" dirty="0"/>
              <a:t>With different data selection conditions. </a:t>
            </a:r>
          </a:p>
          <a:p>
            <a:r>
              <a:rPr lang="en-US" sz="2000" dirty="0"/>
              <a:t>Measured rates of combined production and </a:t>
            </a:r>
          </a:p>
          <a:p>
            <a:r>
              <a:rPr lang="en-US" sz="2000" dirty="0"/>
              <a:t>decay show </a:t>
            </a:r>
            <a:r>
              <a:rPr lang="en-US" sz="2000" b="1" dirty="0">
                <a:solidFill>
                  <a:srgbClr val="FF0000"/>
                </a:solidFill>
              </a:rPr>
              <a:t>consistent agreement </a:t>
            </a:r>
            <a:r>
              <a:rPr lang="en-US" sz="2000" dirty="0"/>
              <a:t>with the </a:t>
            </a:r>
          </a:p>
          <a:p>
            <a:r>
              <a:rPr lang="en-US" sz="2000" dirty="0"/>
              <a:t>expectations of the Standard Model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832439-2277-9F44-9BD1-205E0C5EEF25}"/>
              </a:ext>
            </a:extLst>
          </p:cNvPr>
          <p:cNvSpPr txBox="1"/>
          <p:nvPr/>
        </p:nvSpPr>
        <p:spPr>
          <a:xfrm>
            <a:off x="109438" y="3669475"/>
            <a:ext cx="5625707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 combination of measurements by ATLAS and CMS </a:t>
            </a:r>
          </a:p>
          <a:p>
            <a:r>
              <a:rPr lang="en-US" sz="2000" dirty="0"/>
              <a:t>is given in Particle Data Tables as:</a:t>
            </a:r>
          </a:p>
          <a:p>
            <a:r>
              <a:rPr lang="en-US" sz="2000" dirty="0"/>
              <a:t>	</a:t>
            </a:r>
          </a:p>
          <a:p>
            <a:r>
              <a:rPr lang="en-US" sz="2000" dirty="0"/>
              <a:t>Mass              m = 125.10 ± 0.14 GeV</a:t>
            </a:r>
          </a:p>
          <a:p>
            <a:r>
              <a:rPr lang="en-US" sz="2000" dirty="0"/>
              <a:t>Full width      </a:t>
            </a:r>
            <a:r>
              <a:rPr lang="en-US" sz="2000" dirty="0" err="1"/>
              <a:t>Γ</a:t>
            </a:r>
            <a:r>
              <a:rPr lang="en-US" sz="2000" dirty="0"/>
              <a:t> &lt; 0.013 GeV, CL = 95%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859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1292-386A-E544-9CC5-0043A467FBE9}"/>
              </a:ext>
            </a:extLst>
          </p:cNvPr>
          <p:cNvSpPr txBox="1"/>
          <p:nvPr/>
        </p:nvSpPr>
        <p:spPr>
          <a:xfrm>
            <a:off x="3620530" y="383059"/>
            <a:ext cx="5283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Example: di-boson production   pp -&gt; ZH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B8F2F8-DDAB-204F-8168-8E6334D94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520" y="149448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922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6BB7909-9E4E-CE43-A825-94FF93807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251" y="-6949558"/>
            <a:ext cx="14269770" cy="1242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68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D687-E76A-B24C-8A41-7B1F74333CAE}" type="datetime1">
              <a:rPr lang="en-US" smtClean="0"/>
              <a:t>3/10/21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Ryszard Stroynowski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263FA-B1D2-174C-897F-64A04B71294E}" type="slidenum">
              <a:rPr lang="en-US" smtClean="0"/>
              <a:t>4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524000" y="106473"/>
            <a:ext cx="9144000" cy="369332"/>
          </a:xfrm>
          <a:prstGeom prst="rect">
            <a:avLst/>
          </a:prstGeom>
          <a:solidFill>
            <a:srgbClr val="FFBA79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45230" y="1"/>
            <a:ext cx="849206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>
                <a:solidFill>
                  <a:srgbClr val="0000FF"/>
                </a:solidFill>
                <a:latin typeface="STIXGeneral-Regular"/>
                <a:cs typeface="STIXGeneral-Regular"/>
              </a:rPr>
              <a:t>Dominant Higgs production processes</a:t>
            </a:r>
          </a:p>
          <a:p>
            <a:endParaRPr lang="en-US"/>
          </a:p>
        </p:txBody>
      </p:sp>
      <p:pic>
        <p:nvPicPr>
          <p:cNvPr id="9" name="Picture 8" descr="Higgs_prod_graphs_new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84885"/>
            <a:ext cx="9144000" cy="494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23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906058"/>
            <a:ext cx="3382226" cy="19133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412" y="906058"/>
            <a:ext cx="3173988" cy="19728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1946" y="910148"/>
            <a:ext cx="3104563" cy="19092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9660" y="2819400"/>
            <a:ext cx="3218878" cy="17177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3801" y="4685690"/>
            <a:ext cx="2698690" cy="17451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4255" y="4698390"/>
            <a:ext cx="3036137" cy="18802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98412" y="538931"/>
            <a:ext cx="15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06227" y="54790"/>
            <a:ext cx="18806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>
                <a:solidFill>
                  <a:srgbClr val="0000FF"/>
                </a:solidFill>
                <a:latin typeface="STIXGeneral-Regular"/>
                <a:cs typeface="STIXGeneral-Regular"/>
              </a:rPr>
              <a:t>Decays</a:t>
            </a:r>
            <a:r>
              <a:rPr lang="en-US" sz="4000" dirty="0">
                <a:latin typeface="STIXGeneral-Regular"/>
                <a:cs typeface="STIXGeneral-Regular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90701" y="762677"/>
            <a:ext cx="1239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23A938"/>
                </a:solidFill>
              </a:rPr>
              <a:t>Photons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90700" y="2997201"/>
            <a:ext cx="2008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23A938"/>
                </a:solidFill>
              </a:rPr>
              <a:t>Vector bosons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78983" y="4986180"/>
            <a:ext cx="1369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23A938"/>
                </a:solidFill>
              </a:rPr>
              <a:t>Fermions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68538" y="5047735"/>
            <a:ext cx="1074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23A938"/>
                </a:solidFill>
              </a:rPr>
              <a:t>Gluons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DE712-7353-4A48-A5EB-E21620F84DA0}" type="slidenum">
              <a:rPr lang="en-US" smtClean="0"/>
              <a:t>5</a:t>
            </a:fld>
            <a:endParaRPr lang="en-US" dirty="0"/>
          </a:p>
        </p:txBody>
      </p:sp>
      <p:sp>
        <p:nvSpPr>
          <p:cNvPr id="16" name="TextBox 23">
            <a:extLst>
              <a:ext uri="{FF2B5EF4-FFF2-40B4-BE49-F238E27FC236}">
                <a16:creationId xmlns:a16="http://schemas.microsoft.com/office/drawing/2014/main" id="{69D1D5FB-0758-5741-B563-560E09219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4922" y="3525795"/>
            <a:ext cx="44041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 dirty="0">
                <a:latin typeface="Calibri" panose="020F0502020204030204" pitchFamily="34" charset="0"/>
              </a:rPr>
              <a:t>All Higgs couplings are mass-dependent</a:t>
            </a:r>
          </a:p>
        </p:txBody>
      </p:sp>
    </p:spTree>
    <p:extLst>
      <p:ext uri="{BB962C8B-B14F-4D97-AF65-F5344CB8AC3E}">
        <p14:creationId xmlns:p14="http://schemas.microsoft.com/office/powerpoint/2010/main" val="3162077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_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466" y="2203316"/>
            <a:ext cx="4906434" cy="41530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3564" y="501650"/>
            <a:ext cx="10404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0000FF"/>
                </a:solidFill>
                <a:latin typeface="STIXGeneral-Regular"/>
                <a:cs typeface="STIXGeneral-Regular"/>
              </a:rPr>
              <a:t>Example:  WW Production + decay - theorist’s 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DE712-7353-4A48-A5EB-E21620F84DA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190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_01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01" y="3391207"/>
            <a:ext cx="3187699" cy="2134442"/>
          </a:xfrm>
          <a:prstGeom prst="rect">
            <a:avLst/>
          </a:prstGeom>
          <a:ln>
            <a:solidFill>
              <a:srgbClr val="248AEA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570566" y="333969"/>
            <a:ext cx="8725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>
                <a:solidFill>
                  <a:srgbClr val="0000FF"/>
                </a:solidFill>
                <a:latin typeface="STIXGeneral-Regular"/>
                <a:cs typeface="STIXGeneral-Regular"/>
              </a:rPr>
              <a:t>Production + decays – experimenter’s view</a:t>
            </a:r>
          </a:p>
        </p:txBody>
      </p:sp>
      <p:sp>
        <p:nvSpPr>
          <p:cNvPr id="4" name="Donut 3"/>
          <p:cNvSpPr/>
          <p:nvPr/>
        </p:nvSpPr>
        <p:spPr>
          <a:xfrm>
            <a:off x="3352799" y="2934007"/>
            <a:ext cx="914400" cy="914400"/>
          </a:xfrm>
          <a:prstGeom prst="donut">
            <a:avLst>
              <a:gd name="adj" fmla="val 0"/>
            </a:avLst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3352799" y="4432607"/>
            <a:ext cx="914400" cy="914400"/>
          </a:xfrm>
          <a:prstGeom prst="donut">
            <a:avLst>
              <a:gd name="adj" fmla="val 0"/>
            </a:avLst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267200" y="2839318"/>
            <a:ext cx="1625601" cy="45720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013200" y="2471019"/>
            <a:ext cx="1879600" cy="48290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267200" y="5105400"/>
            <a:ext cx="1435101" cy="85090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5"/>
          </p:cNvCxnSpPr>
          <p:nvPr/>
        </p:nvCxnSpPr>
        <p:spPr>
          <a:xfrm>
            <a:off x="4133288" y="5213096"/>
            <a:ext cx="1569012" cy="95910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013200" y="5347008"/>
            <a:ext cx="1689100" cy="106649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4" idx="7"/>
            <a:endCxn id="4" idx="7"/>
          </p:cNvCxnSpPr>
          <p:nvPr/>
        </p:nvCxnSpPr>
        <p:spPr>
          <a:xfrm>
            <a:off x="4133288" y="3067918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4" idx="7"/>
          </p:cNvCxnSpPr>
          <p:nvPr/>
        </p:nvCxnSpPr>
        <p:spPr>
          <a:xfrm flipV="1">
            <a:off x="4133288" y="2616200"/>
            <a:ext cx="1759512" cy="45171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4267200" y="2743200"/>
            <a:ext cx="1625601" cy="45720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4" idx="2"/>
          </p:cNvCxnSpPr>
          <p:nvPr/>
        </p:nvCxnSpPr>
        <p:spPr>
          <a:xfrm flipH="1">
            <a:off x="2006601" y="3391207"/>
            <a:ext cx="13461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6" idx="2"/>
          </p:cNvCxnSpPr>
          <p:nvPr/>
        </p:nvCxnSpPr>
        <p:spPr>
          <a:xfrm flipH="1" flipV="1">
            <a:off x="2006601" y="4851401"/>
            <a:ext cx="1346199" cy="384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006600" y="3067918"/>
            <a:ext cx="828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006600" y="4482068"/>
            <a:ext cx="828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proton</a:t>
            </a:r>
          </a:p>
        </p:txBody>
      </p:sp>
      <p:sp>
        <p:nvSpPr>
          <p:cNvPr id="36" name="Right Arrow Callout 35"/>
          <p:cNvSpPr/>
          <p:nvPr/>
        </p:nvSpPr>
        <p:spPr>
          <a:xfrm>
            <a:off x="7277100" y="3375486"/>
            <a:ext cx="914400" cy="283850"/>
          </a:xfrm>
          <a:prstGeom prst="rightArrowCallou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ight Arrow Callout 36"/>
          <p:cNvSpPr/>
          <p:nvPr/>
        </p:nvSpPr>
        <p:spPr>
          <a:xfrm>
            <a:off x="7277100" y="5451185"/>
            <a:ext cx="914400" cy="283850"/>
          </a:xfrm>
          <a:prstGeom prst="rightArrowCallou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ight Arrow Callout 37"/>
          <p:cNvSpPr/>
          <p:nvPr/>
        </p:nvSpPr>
        <p:spPr>
          <a:xfrm>
            <a:off x="6362700" y="2329093"/>
            <a:ext cx="914400" cy="283850"/>
          </a:xfrm>
          <a:prstGeom prst="rightArrowCallou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ight Arrow Callout 38"/>
          <p:cNvSpPr/>
          <p:nvPr/>
        </p:nvSpPr>
        <p:spPr>
          <a:xfrm>
            <a:off x="6362700" y="6172200"/>
            <a:ext cx="914400" cy="283850"/>
          </a:xfrm>
          <a:prstGeom prst="rightArrowCallou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ight Arrow Callout 39"/>
          <p:cNvSpPr/>
          <p:nvPr/>
        </p:nvSpPr>
        <p:spPr>
          <a:xfrm>
            <a:off x="7277100" y="4709475"/>
            <a:ext cx="914400" cy="283850"/>
          </a:xfrm>
          <a:prstGeom prst="rightArrowCallou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404101" y="3062436"/>
            <a:ext cx="432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jet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404101" y="5162341"/>
            <a:ext cx="432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362700" y="1959761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multiple jets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324600" y="5810086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multiple jets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404101" y="4383045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lepton + jet + E</a:t>
            </a:r>
            <a:r>
              <a:rPr lang="en-US" baseline="-25000" dirty="0"/>
              <a:t>miss</a:t>
            </a:r>
          </a:p>
        </p:txBody>
      </p:sp>
      <p:sp>
        <p:nvSpPr>
          <p:cNvPr id="46" name="Right Arrow Callout 45"/>
          <p:cNvSpPr/>
          <p:nvPr/>
        </p:nvSpPr>
        <p:spPr>
          <a:xfrm>
            <a:off x="7257152" y="4013552"/>
            <a:ext cx="914400" cy="283850"/>
          </a:xfrm>
          <a:prstGeom prst="rightArrowCallou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7521050" y="3663741"/>
            <a:ext cx="67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γγ, 4l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76401" y="5984586"/>
            <a:ext cx="1967205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parton distribution</a:t>
            </a:r>
          </a:p>
          <a:p>
            <a:r>
              <a:rPr lang="en-US" dirty="0"/>
              <a:t>functions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15401" y="2089163"/>
            <a:ext cx="1534833" cy="646331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fragmentation</a:t>
            </a:r>
          </a:p>
          <a:p>
            <a:r>
              <a:rPr lang="en-US" dirty="0"/>
              <a:t>functions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DE712-7353-4A48-A5EB-E21620F84DA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737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9301748-D4D8-4942-9305-01447034B75E}"/>
                  </a:ext>
                </a:extLst>
              </p:cNvPr>
              <p:cNvSpPr txBox="1"/>
              <p:nvPr/>
            </p:nvSpPr>
            <p:spPr>
              <a:xfrm>
                <a:off x="539846" y="568090"/>
                <a:ext cx="8814219" cy="47582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u="sng" dirty="0"/>
                  <a:t>Higgs couplings </a:t>
                </a:r>
                <a:r>
                  <a:rPr lang="en-US" sz="2000" dirty="0"/>
                  <a:t>to fermions and bosons, 2020 edition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Reminder:  Standard Model expectations</a:t>
                </a:r>
              </a:p>
              <a:p>
                <a:pPr lvl="1"/>
                <a:r>
                  <a:rPr lang="en-US" sz="2000" dirty="0">
                    <a:sym typeface="Wingdings" pitchFamily="2" charset="2"/>
                  </a:rPr>
                  <a:t> Reduce to two coupling constants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𝜅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2000" dirty="0"/>
                  <a:t> 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</m:oMath>
                </a14:m>
                <a:endParaRPr lang="en-US" sz="2000" dirty="0"/>
              </a:p>
              <a:p>
                <a:r>
                  <a:rPr lang="en-US" sz="2000" dirty="0"/>
                  <a:t>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2000" dirty="0"/>
                  <a:t> for fermions (quarks and leptons) proportional to fermion mass</a:t>
                </a:r>
              </a:p>
              <a:p>
                <a:r>
                  <a:rPr lang="en-US" sz="2000" dirty="0"/>
                  <a:t>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</m:oMath>
                </a14:m>
                <a:r>
                  <a:rPr lang="en-US" sz="2000" dirty="0"/>
                  <a:t> for weak gauge bosons (W</a:t>
                </a:r>
                <a:r>
                  <a:rPr lang="en-US" sz="2000" baseline="30000" dirty="0"/>
                  <a:t>+</a:t>
                </a:r>
                <a:r>
                  <a:rPr lang="en-US" sz="2000" dirty="0"/>
                  <a:t> W</a:t>
                </a:r>
                <a:r>
                  <a:rPr lang="en-US" sz="2000" baseline="30000" dirty="0"/>
                  <a:t>-</a:t>
                </a:r>
                <a:r>
                  <a:rPr lang="en-US" sz="2000" dirty="0"/>
                  <a:t> Z) proportional to boson mass squared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Higgs does not couple to photons and gluons </a:t>
                </a:r>
              </a:p>
              <a:p>
                <a:r>
                  <a:rPr lang="en-US" sz="2000" dirty="0"/>
                  <a:t>      (massless boson), the decays proceed through a quark loop. 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9301748-D4D8-4942-9305-01447034B7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846" y="568090"/>
                <a:ext cx="8814219" cy="4758226"/>
              </a:xfrm>
              <a:prstGeom prst="rect">
                <a:avLst/>
              </a:prstGeom>
              <a:blipFill>
                <a:blip r:embed="rId2"/>
                <a:stretch>
                  <a:fillRect l="-719" t="-533"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2">
            <a:extLst>
              <a:ext uri="{FF2B5EF4-FFF2-40B4-BE49-F238E27FC236}">
                <a16:creationId xmlns:a16="http://schemas.microsoft.com/office/drawing/2014/main" id="{D46F5EAC-9FEF-0E4F-BE5C-51B685E8E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99505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714553-7778-C64E-9ABC-94B235DF730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503345" y="2757972"/>
            <a:ext cx="6004560" cy="122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44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D0A1D1F5-9600-A349-B714-9BB3408BF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046" y="268287"/>
            <a:ext cx="5676900" cy="632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85EAB6-482D-174F-8101-FD859EA1DA94}"/>
              </a:ext>
            </a:extLst>
          </p:cNvPr>
          <p:cNvSpPr txBox="1"/>
          <p:nvPr/>
        </p:nvSpPr>
        <p:spPr>
          <a:xfrm>
            <a:off x="679622" y="1075038"/>
            <a:ext cx="34480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 high energy photons.</a:t>
            </a:r>
          </a:p>
          <a:p>
            <a:endParaRPr lang="en-US" dirty="0"/>
          </a:p>
          <a:p>
            <a:r>
              <a:rPr lang="en-US" dirty="0"/>
              <a:t>Is that Higgs decay or background?</a:t>
            </a:r>
          </a:p>
        </p:txBody>
      </p:sp>
    </p:spTree>
    <p:extLst>
      <p:ext uri="{BB962C8B-B14F-4D97-AF65-F5344CB8AC3E}">
        <p14:creationId xmlns:p14="http://schemas.microsoft.com/office/powerpoint/2010/main" val="179503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21839</TotalTime>
  <Words>1581</Words>
  <Application>Microsoft Macintosh PowerPoint</Application>
  <PresentationFormat>Widescreen</PresentationFormat>
  <Paragraphs>196</Paragraphs>
  <Slides>22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STIXGeneral-Regular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424</cp:revision>
  <cp:lastPrinted>2021-02-04T17:11:02Z</cp:lastPrinted>
  <dcterms:created xsi:type="dcterms:W3CDTF">2021-01-06T18:58:24Z</dcterms:created>
  <dcterms:modified xsi:type="dcterms:W3CDTF">2021-03-10T21:24:12Z</dcterms:modified>
</cp:coreProperties>
</file>