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273" r:id="rId2"/>
    <p:sldId id="1274" r:id="rId3"/>
    <p:sldId id="1277" r:id="rId4"/>
    <p:sldId id="280" r:id="rId5"/>
    <p:sldId id="285" r:id="rId6"/>
    <p:sldId id="1281" r:id="rId7"/>
    <p:sldId id="1282" r:id="rId8"/>
    <p:sldId id="286" r:id="rId9"/>
    <p:sldId id="1275" r:id="rId10"/>
    <p:sldId id="1287" r:id="rId11"/>
    <p:sldId id="1270" r:id="rId12"/>
    <p:sldId id="809" r:id="rId13"/>
    <p:sldId id="1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349"/>
  </p:normalViewPr>
  <p:slideViewPr>
    <p:cSldViewPr snapToGrid="0" snapToObjects="1">
      <p:cViewPr varScale="1">
        <p:scale>
          <a:sx n="103" d="100"/>
          <a:sy n="103" d="100"/>
        </p:scale>
        <p:origin x="11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5T20:53:59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76B53-3A5E-2947-BE54-B19CFE01428D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EF06C-AAAA-CF4A-AD51-C8DBA0FA6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DE7656AC-AD78-024E-B1A4-E75675FF6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7074AB21-3826-BF47-932A-3A498444AB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22157-B101-7244-A2C1-CA34668B9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508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508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AF4ED66-E121-6C45-9A29-99BE6B0CF38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6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4F90-FAA8-5E46-93C3-8BDDB8D22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2DF4-EAE5-F547-9DFE-5C844E763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05361-1D67-EE4B-8406-8A7CDA4F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699B7-113E-2245-8B31-191A620D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E3583-3A23-2146-9A88-334624A7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0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1531-9819-3A4D-900F-08D9ECEC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E7902-54E8-854D-834C-5B3128EB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6746F-DAEA-E24A-958B-6BF68D17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A2F3-6371-D44B-9CB2-713A94A4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966AD-F6EC-FC45-92C0-0E6981A1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D79ACF-9F05-5842-B617-D6BD2EB3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00D48-096C-D14D-A4DC-2E3DA57D9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211B7-02DB-6D44-A38B-520EEC06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B77F-96E5-974B-8AFC-3FB4627B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E897C-652D-7541-8332-AAF8F56D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71B9-EB1E-3743-B411-A8F959ED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DD35-D903-FF40-BCF9-832F38F6A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5D481-2B4B-634C-9F09-9A428474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6EB5D-A323-8B47-97F2-D80F3250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37B54-6DB2-744E-8C2E-D1BD05C8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1C3F-D141-BA49-9EDA-E6F7583A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8028D-BA29-2042-80BF-893F6E5CC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A74C2-A427-1E42-9740-226F5E1C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8C1B5-743E-B641-A778-2563190B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567A2-2B3C-9F4F-953A-0DD0100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3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CD32-E998-AA4F-BE5C-D14C4306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7E52-415F-714E-8230-F6CE03A1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9FF6E-7058-7444-AB58-A4E2FAC09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81D89-38A3-F04C-9BA6-D5DD0C01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0E07B-F9CD-1642-A9E4-03B01060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64A31-EB6C-F440-8DF3-791CD527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96BC-8A7D-FE42-8AB5-065281C1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010D-4900-FB48-A1BC-78AA43B9B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F5D3-607A-E148-B9D0-AEECC341B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31ED5-A3E3-714D-BA81-56DA395C4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00F40-A7DA-F74A-A16F-93D21E57B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0748D-3958-9541-A1F3-F0EAA523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201C5-9185-C043-A7EB-020202DF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40F7E-4FB8-6445-9361-25F8034E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4477-9641-0749-9023-6074A59E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4E419-F718-394A-A5E5-0C7AFA2B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2E583-D308-7047-89FC-43701D97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8217-B9C9-A84A-AEAA-055D813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4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81E98-0F8D-D341-9FE8-B736508D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CE100-625A-6243-8264-E10937E2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BAE51-01D9-7648-9B78-4AE13172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3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77A3-15CC-E849-AC64-29A4EC9B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0515-675B-5A4D-9CC3-3C843DA0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9F7A7-9BE4-DD40-B5A4-2C86DBF1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5F92D-23F3-C844-9A58-27237C86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4D1F-B20E-6B4E-B456-4FCAFC9C9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E1BA-2F82-0641-A35B-4983B8E1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9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33B0-1679-8142-97CA-83B3E9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5C0C2-BC0C-334A-A5DA-A01958398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EED16-8B9C-C542-8A34-EAF98D48C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6A7E8-8013-D746-99C4-EBA23954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E3134-4D74-8140-B63C-D109B79A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E27CF-B409-2242-AAAF-F141020F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FA82B-DD47-6D48-91E0-BA9607A7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4D99E-3F5F-004D-B2FE-DC1630DE5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C876-E7C5-3D47-829A-0694D4238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0CAB-AA73-E34A-BF5C-8B62E69F5278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34F4A-8183-6748-A3D5-93969C86D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C9F96-249C-2747-9C20-B4C8DF02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9BDE1-0A0F-F642-8E50-2A232082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97" y="1111249"/>
            <a:ext cx="8512103" cy="5301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D8369-9DBD-1947-A135-848E5946F966}"/>
              </a:ext>
            </a:extLst>
          </p:cNvPr>
          <p:cNvSpPr txBox="1"/>
          <p:nvPr/>
        </p:nvSpPr>
        <p:spPr>
          <a:xfrm>
            <a:off x="2063578" y="90901"/>
            <a:ext cx="7982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WORK IN PROGRESS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Two Higgs searches for exotic decays of the Higgs: H-&gt;aa with a = 20 GeV</a:t>
            </a:r>
          </a:p>
        </p:txBody>
      </p:sp>
    </p:spTree>
    <p:extLst>
      <p:ext uri="{BB962C8B-B14F-4D97-AF65-F5344CB8AC3E}">
        <p14:creationId xmlns:p14="http://schemas.microsoft.com/office/powerpoint/2010/main" val="45929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15A698-7D2F-9C41-B4FB-3806F70B7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91" y="2335427"/>
            <a:ext cx="4052530" cy="3694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C0C42-94A2-964C-AF8D-236ED594C934}"/>
              </a:ext>
            </a:extLst>
          </p:cNvPr>
          <p:cNvSpPr txBox="1"/>
          <p:nvPr/>
        </p:nvSpPr>
        <p:spPr>
          <a:xfrm>
            <a:off x="2584365" y="243129"/>
            <a:ext cx="702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Ongoing Theory Improvements for Run3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BC614-8683-5B4C-AA2F-0B154B8B768C}"/>
              </a:ext>
            </a:extLst>
          </p:cNvPr>
          <p:cNvSpPr txBox="1"/>
          <p:nvPr/>
        </p:nvSpPr>
        <p:spPr>
          <a:xfrm>
            <a:off x="506627" y="1334530"/>
            <a:ext cx="9533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Standard Model  – calculations of more complex diagrams and detailed prediction for 14 </a:t>
            </a:r>
            <a:r>
              <a:rPr lang="en-US" dirty="0" err="1"/>
              <a:t>TeV</a:t>
            </a:r>
            <a:endParaRPr lang="en-US" dirty="0"/>
          </a:p>
          <a:p>
            <a:r>
              <a:rPr lang="en-US" dirty="0"/>
              <a:t>Example – 2 Higgs production including associated bosons or t quarks: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98C71-218C-1E49-9F72-384FABE8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472" y="2685705"/>
            <a:ext cx="5092854" cy="2994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4EC10-320D-7D47-BD04-06F41304FE67}"/>
              </a:ext>
            </a:extLst>
          </p:cNvPr>
          <p:cNvSpPr txBox="1"/>
          <p:nvPr/>
        </p:nvSpPr>
        <p:spPr>
          <a:xfrm>
            <a:off x="6754210" y="5845430"/>
            <a:ext cx="45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Leading order prediction of HH mass  at 14 </a:t>
            </a:r>
            <a:r>
              <a:rPr lang="en-US" dirty="0" err="1"/>
              <a:t>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9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DF2C3-6B77-8F45-8AF6-8FC8E7EDB840}"/>
              </a:ext>
            </a:extLst>
          </p:cNvPr>
          <p:cNvSpPr txBox="1"/>
          <p:nvPr/>
        </p:nvSpPr>
        <p:spPr>
          <a:xfrm>
            <a:off x="1112107" y="432487"/>
            <a:ext cx="921814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There is no doubt that a Higgs boson has been discovered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                               but </a:t>
            </a:r>
            <a:r>
              <a:rPr lang="en-US" sz="2000" b="1" dirty="0">
                <a:solidFill>
                  <a:srgbClr val="C00000"/>
                </a:solidFill>
              </a:rPr>
              <a:t>what kind of Higgs </a:t>
            </a:r>
            <a:r>
              <a:rPr lang="en-US" sz="2000" dirty="0"/>
              <a:t>is it?  </a:t>
            </a:r>
          </a:p>
          <a:p>
            <a:r>
              <a:rPr lang="en-US" sz="2000" dirty="0"/>
              <a:t>Is it </a:t>
            </a:r>
            <a:r>
              <a:rPr lang="en-US" sz="2000" b="1" dirty="0">
                <a:solidFill>
                  <a:srgbClr val="FF0000"/>
                </a:solidFill>
              </a:rPr>
              <a:t>THE</a:t>
            </a:r>
            <a:r>
              <a:rPr lang="en-US" sz="2000" b="1" dirty="0"/>
              <a:t> Higgs boson</a:t>
            </a:r>
            <a:r>
              <a:rPr lang="en-US" sz="2000" dirty="0"/>
              <a:t> that explain the mass of fundamental particles?</a:t>
            </a:r>
          </a:p>
          <a:p>
            <a:r>
              <a:rPr lang="en-US" sz="2000" dirty="0"/>
              <a:t>						~1% of all visible mass</a:t>
            </a:r>
          </a:p>
          <a:p>
            <a:r>
              <a:rPr lang="en-US" sz="2000" dirty="0"/>
              <a:t>Known properties according to Standard Model: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Spin-parity  J</a:t>
            </a:r>
            <a:r>
              <a:rPr lang="en-US" sz="2000" baseline="30000" dirty="0"/>
              <a:t>P</a:t>
            </a:r>
            <a:r>
              <a:rPr lang="en-US" sz="2000" dirty="0"/>
              <a:t> = 0</a:t>
            </a:r>
            <a:r>
              <a:rPr lang="en-US" sz="2000" baseline="30000" dirty="0"/>
              <a:t>+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Neutral CP even component of a complex SU(2)</a:t>
            </a:r>
            <a:r>
              <a:rPr lang="en-US" sz="2000" baseline="-25000" dirty="0"/>
              <a:t>L</a:t>
            </a:r>
            <a:r>
              <a:rPr lang="en-US" sz="2000" baseline="30000" dirty="0"/>
              <a:t> </a:t>
            </a:r>
            <a:r>
              <a:rPr lang="en-US" sz="2000" dirty="0"/>
              <a:t>doublet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Couples to weak gauge bosons as </a:t>
            </a:r>
            <a:r>
              <a:rPr lang="en-US" sz="2000" dirty="0" err="1"/>
              <a:t>g</a:t>
            </a:r>
            <a:r>
              <a:rPr lang="en-US" sz="2000" baseline="-25000" dirty="0" err="1"/>
              <a:t>WWH</a:t>
            </a:r>
            <a:r>
              <a:rPr lang="en-US" sz="2000" baseline="30000" dirty="0"/>
              <a:t> </a:t>
            </a:r>
            <a:r>
              <a:rPr lang="en-US" sz="2000" dirty="0"/>
              <a:t>/</a:t>
            </a:r>
            <a:r>
              <a:rPr lang="en-US" sz="2000" dirty="0" err="1"/>
              <a:t>g</a:t>
            </a:r>
            <a:r>
              <a:rPr lang="en-US" sz="2000" baseline="-25000" dirty="0" err="1"/>
              <a:t>ZZH</a:t>
            </a:r>
            <a:r>
              <a:rPr lang="en-US" sz="2000" baseline="-25000" dirty="0"/>
              <a:t> </a:t>
            </a:r>
            <a:r>
              <a:rPr lang="en-US" sz="2000" dirty="0"/>
              <a:t>= m</a:t>
            </a:r>
            <a:r>
              <a:rPr lang="en-US" sz="2000" baseline="-25000" dirty="0"/>
              <a:t>W</a:t>
            </a:r>
            <a:r>
              <a:rPr lang="en-US" sz="2000" baseline="30000" dirty="0"/>
              <a:t>2</a:t>
            </a:r>
            <a:r>
              <a:rPr lang="en-US" sz="2000" dirty="0"/>
              <a:t>/m</a:t>
            </a:r>
            <a:r>
              <a:rPr lang="en-US" sz="2000" baseline="-25000" dirty="0"/>
              <a:t>Z</a:t>
            </a:r>
            <a:r>
              <a:rPr lang="en-US" sz="2000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Couples to Standard Model fermions proportionally to their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Self coupling strength determines its mass (and v = 246 GeV)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	     	It could look </a:t>
            </a:r>
            <a:r>
              <a:rPr lang="en-US" sz="2000" b="1" dirty="0">
                <a:solidFill>
                  <a:srgbClr val="C00000"/>
                </a:solidFill>
              </a:rPr>
              <a:t>Standard Model - like </a:t>
            </a:r>
            <a:r>
              <a:rPr lang="en-US" sz="2000" dirty="0"/>
              <a:t>and still partially do the job</a:t>
            </a:r>
          </a:p>
          <a:p>
            <a:endParaRPr lang="en-US" sz="20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Could be a mixture of more than one Higgs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Could be a mixture of CP even and CP odd states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Could be a composite particle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Could decay to exotic particles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		……….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Could be part of extended theory or model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5AAD1-DD7B-0A49-8925-C8648915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05" y="3894973"/>
            <a:ext cx="19685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48FE7-EC29-0F47-A083-397A713D5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674" y="597243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1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555D2-3EE4-0A44-A905-8A6D8241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3470954" indent="-33067521" eaLnBrk="0" hangingPunct="0"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03433" eaLnBrk="0" fontAlgn="base" hangingPunct="0">
              <a:spcBef>
                <a:spcPct val="0"/>
              </a:spcBef>
              <a:spcAft>
                <a:spcPct val="0"/>
              </a:spcAft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806867" eaLnBrk="0" fontAlgn="base" hangingPunct="0">
              <a:spcBef>
                <a:spcPct val="0"/>
              </a:spcBef>
              <a:spcAft>
                <a:spcPct val="0"/>
              </a:spcAft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210300" eaLnBrk="0" fontAlgn="base" hangingPunct="0">
              <a:spcBef>
                <a:spcPct val="0"/>
              </a:spcBef>
              <a:spcAft>
                <a:spcPct val="0"/>
              </a:spcAft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613733" eaLnBrk="0" fontAlgn="base" hangingPunct="0">
              <a:spcBef>
                <a:spcPct val="0"/>
              </a:spcBef>
              <a:spcAft>
                <a:spcPct val="0"/>
              </a:spcAft>
              <a:defRPr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22EC18-310C-9847-A5DD-6B11ECE64654}" type="slidenum">
              <a:rPr lang="en-US" altLang="en-US" sz="1147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147">
              <a:solidFill>
                <a:srgbClr val="898989"/>
              </a:solidFill>
            </a:endParaRP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458B2B05-D044-D140-AE63-4857EAFAC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89" y="765923"/>
            <a:ext cx="8803621" cy="559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Box 3">
            <a:extLst>
              <a:ext uri="{FF2B5EF4-FFF2-40B4-BE49-F238E27FC236}">
                <a16:creationId xmlns:a16="http://schemas.microsoft.com/office/drawing/2014/main" id="{29393097-958F-1845-8EB8-97FD898B9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059" y="3496236"/>
            <a:ext cx="1025345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118">
                <a:solidFill>
                  <a:schemeClr val="bg1"/>
                </a:solidFill>
              </a:rPr>
              <a:t>ATLAS</a:t>
            </a:r>
          </a:p>
        </p:txBody>
      </p:sp>
      <p:sp>
        <p:nvSpPr>
          <p:cNvPr id="79877" name="TextBox 4">
            <a:extLst>
              <a:ext uri="{FF2B5EF4-FFF2-40B4-BE49-F238E27FC236}">
                <a16:creationId xmlns:a16="http://schemas.microsoft.com/office/drawing/2014/main" id="{9F681028-C5AC-5B4C-9153-A00585CE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295" y="3091423"/>
            <a:ext cx="787395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118">
                <a:solidFill>
                  <a:schemeClr val="bg1"/>
                </a:solidFill>
              </a:rPr>
              <a:t>CMS</a:t>
            </a:r>
          </a:p>
        </p:txBody>
      </p:sp>
      <p:sp>
        <p:nvSpPr>
          <p:cNvPr id="79878" name="TextBox 5">
            <a:extLst>
              <a:ext uri="{FF2B5EF4-FFF2-40B4-BE49-F238E27FC236}">
                <a16:creationId xmlns:a16="http://schemas.microsoft.com/office/drawing/2014/main" id="{340F358B-9C58-5B49-B88A-ECD65EC8A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045" y="4370294"/>
            <a:ext cx="877163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118">
                <a:solidFill>
                  <a:schemeClr val="bg1"/>
                </a:solidFill>
              </a:rPr>
              <a:t>LHCb</a:t>
            </a:r>
          </a:p>
        </p:txBody>
      </p:sp>
      <p:sp>
        <p:nvSpPr>
          <p:cNvPr id="79879" name="TextBox 6">
            <a:extLst>
              <a:ext uri="{FF2B5EF4-FFF2-40B4-BE49-F238E27FC236}">
                <a16:creationId xmlns:a16="http://schemas.microsoft.com/office/drawing/2014/main" id="{17241145-E2E6-2744-83AD-BDDC7AB5C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811" y="6393641"/>
            <a:ext cx="7889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dirty="0"/>
              <a:t>Murayama</a:t>
            </a:r>
          </a:p>
        </p:txBody>
      </p:sp>
      <p:sp>
        <p:nvSpPr>
          <p:cNvPr id="79880" name="TextBox 7">
            <a:extLst>
              <a:ext uri="{FF2B5EF4-FFF2-40B4-BE49-F238E27FC236}">
                <a16:creationId xmlns:a16="http://schemas.microsoft.com/office/drawing/2014/main" id="{6B2D8070-F04C-6845-AA5C-B5FE98D46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647" y="4017309"/>
            <a:ext cx="1079128" cy="36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765">
                <a:solidFill>
                  <a:schemeClr val="bg1"/>
                </a:solidFill>
              </a:rPr>
              <a:t>Theorist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9C3D5-6FD2-4D4E-AB07-5175AD47D6BB}"/>
              </a:ext>
            </a:extLst>
          </p:cNvPr>
          <p:cNvSpPr txBox="1"/>
          <p:nvPr/>
        </p:nvSpPr>
        <p:spPr>
          <a:xfrm>
            <a:off x="959738" y="150950"/>
            <a:ext cx="943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status after the Higgs discovery. There is now &gt;15,000 papers with the word Higgs in the title</a:t>
            </a:r>
          </a:p>
        </p:txBody>
      </p:sp>
    </p:spTree>
    <p:extLst>
      <p:ext uri="{BB962C8B-B14F-4D97-AF65-F5344CB8AC3E}">
        <p14:creationId xmlns:p14="http://schemas.microsoft.com/office/powerpoint/2010/main" val="262672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B805C-BDC4-C94E-BBF4-EDA2EFF9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562" y="1631092"/>
            <a:ext cx="3358845" cy="3311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D5DE6-EB90-F748-B519-D47CF03C0EB3}"/>
                  </a:ext>
                </a:extLst>
              </p:cNvPr>
              <p:cNvSpPr txBox="1"/>
              <p:nvPr/>
            </p:nvSpPr>
            <p:spPr>
              <a:xfrm>
                <a:off x="865432" y="1896237"/>
                <a:ext cx="6959919" cy="4960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 Feynman rules the propagator (red line) describes every</a:t>
                </a:r>
              </a:p>
              <a:p>
                <a:r>
                  <a:rPr lang="en-US" sz="2000" dirty="0"/>
                  <a:t>internal line.</a:t>
                </a:r>
              </a:p>
              <a:p>
                <a:r>
                  <a:rPr lang="en-US" sz="2000" dirty="0"/>
                  <a:t>For a massless </a:t>
                </a:r>
                <a:r>
                  <a:rPr lang="en-US" sz="2000" b="1" dirty="0"/>
                  <a:t>photo</a:t>
                </a:r>
                <a:r>
                  <a:rPr lang="en-US" sz="2000" dirty="0"/>
                  <a:t>n in gauge field theory the propagator is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  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implies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000" dirty="0"/>
                  <a:t> at the end of calculations.</a:t>
                </a:r>
              </a:p>
              <a:p>
                <a:endParaRPr lang="en-US" dirty="0"/>
              </a:p>
              <a:p>
                <a:r>
                  <a:rPr lang="en-US" sz="2000" dirty="0"/>
                  <a:t>For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massive boson </a:t>
                </a:r>
                <a:r>
                  <a:rPr lang="en-US" sz="2000" dirty="0"/>
                  <a:t>the propagator in the Feynman gauge is</a:t>
                </a:r>
              </a:p>
              <a:p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2 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where k is the integration variable defining the integration range.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For Higgs details see </a:t>
                </a:r>
              </a:p>
              <a:p>
                <a:r>
                  <a:rPr lang="en-US" sz="2000" dirty="0"/>
                  <a:t>A. </a:t>
                </a:r>
                <a:r>
                  <a:rPr lang="en-US" sz="2000" dirty="0" err="1"/>
                  <a:t>Ghinculov</a:t>
                </a:r>
                <a:r>
                  <a:rPr lang="en-US" sz="2000" dirty="0"/>
                  <a:t>, J.J. van der </a:t>
                </a:r>
                <a:r>
                  <a:rPr lang="en-US" sz="2000" dirty="0" err="1"/>
                  <a:t>Bij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Nucl</a:t>
                </a:r>
                <a:r>
                  <a:rPr lang="en-US" sz="2000" dirty="0"/>
                  <a:t>. Phys. B436 (1995) 30.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D5DE6-EB90-F748-B519-D47CF03C0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32" y="1896237"/>
                <a:ext cx="6959919" cy="4960012"/>
              </a:xfrm>
              <a:prstGeom prst="rect">
                <a:avLst/>
              </a:prstGeom>
              <a:blipFill>
                <a:blip r:embed="rId3"/>
                <a:stretch>
                  <a:fillRect l="-911" t="-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57D176C-6E0B-EC4A-A69B-CD83D8DA04A7}"/>
              </a:ext>
            </a:extLst>
          </p:cNvPr>
          <p:cNvSpPr txBox="1"/>
          <p:nvPr/>
        </p:nvSpPr>
        <p:spPr>
          <a:xfrm>
            <a:off x="2675501" y="1369482"/>
            <a:ext cx="1842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Propagator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B64B2-9FF3-1847-AF5A-7766E41E2A80}"/>
              </a:ext>
            </a:extLst>
          </p:cNvPr>
          <p:cNvSpPr txBox="1"/>
          <p:nvPr/>
        </p:nvSpPr>
        <p:spPr>
          <a:xfrm>
            <a:off x="295277" y="248203"/>
            <a:ext cx="11665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there are more than one Higgs, the contribution of each is controlled by the propagator.</a:t>
            </a:r>
          </a:p>
          <a:p>
            <a:r>
              <a:rPr lang="en-US" sz="2000" dirty="0"/>
              <a:t>Their effects should average to those of the one we observe e.g.,  – one at lower mass and one at higher mass.</a:t>
            </a:r>
          </a:p>
          <a:p>
            <a:r>
              <a:rPr lang="en-US" sz="2000" dirty="0"/>
              <a:t>The effects of high mass new particles at the LHC energy are moderated by their propagators.</a:t>
            </a:r>
          </a:p>
        </p:txBody>
      </p:sp>
    </p:spTree>
    <p:extLst>
      <p:ext uri="{BB962C8B-B14F-4D97-AF65-F5344CB8AC3E}">
        <p14:creationId xmlns:p14="http://schemas.microsoft.com/office/powerpoint/2010/main" val="175885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06700C-5CB0-F246-80D2-3C4D7631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" y="0"/>
            <a:ext cx="121877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FBA46-C6AD-FE45-9F6E-86CE7695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1" y="888657"/>
            <a:ext cx="10471245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11803-DDBE-7B4B-93DF-1773BC172098}"/>
              </a:ext>
            </a:extLst>
          </p:cNvPr>
          <p:cNvSpPr txBox="1"/>
          <p:nvPr/>
        </p:nvSpPr>
        <p:spPr>
          <a:xfrm>
            <a:off x="2335427" y="296562"/>
            <a:ext cx="668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Higgs  Spin and Parity Tests for J</a:t>
            </a:r>
            <a:r>
              <a:rPr lang="en-US" sz="3200" b="1" baseline="30000" dirty="0">
                <a:solidFill>
                  <a:srgbClr val="C00000"/>
                </a:solidFill>
              </a:rPr>
              <a:t>P </a:t>
            </a:r>
            <a:r>
              <a:rPr lang="en-US" sz="3200" b="1" dirty="0">
                <a:solidFill>
                  <a:srgbClr val="C00000"/>
                </a:solidFill>
              </a:rPr>
              <a:t>= 0</a:t>
            </a:r>
            <a:r>
              <a:rPr lang="en-US" sz="3200" b="1" baseline="30000" dirty="0">
                <a:solidFill>
                  <a:srgbClr val="C00000"/>
                </a:solidFill>
              </a:rPr>
              <a:t>+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12F26-D302-6E48-A4BC-9EBB23AB00F5}"/>
              </a:ext>
            </a:extLst>
          </p:cNvPr>
          <p:cNvSpPr txBox="1"/>
          <p:nvPr/>
        </p:nvSpPr>
        <p:spPr>
          <a:xfrm>
            <a:off x="6746789" y="1556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4D366-9D54-F846-9202-31E12B015FB2}"/>
              </a:ext>
            </a:extLst>
          </p:cNvPr>
          <p:cNvSpPr txBox="1"/>
          <p:nvPr/>
        </p:nvSpPr>
        <p:spPr>
          <a:xfrm>
            <a:off x="358346" y="1099584"/>
            <a:ext cx="103411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Procedure: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kinematic variables sensitive to the J</a:t>
            </a:r>
            <a:r>
              <a:rPr lang="en-US" baseline="30000" dirty="0"/>
              <a:t>P</a:t>
            </a:r>
            <a:r>
              <a:rPr lang="en-US" dirty="0"/>
              <a:t> assignment of the Higgs.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Simulate distributions of the decay Higgs decay particles in the Higgs rest frame.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 a likelihood function for conditional probabilities over binned distribution of selected variables.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test statistics q to distinguish between  two spin-parity hypotheses as a ratio of likelihoods.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BDT for various combination of spin-parity assignments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9D8FEC-9E47-F646-ACAF-66D98640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94" y="3130909"/>
            <a:ext cx="4012941" cy="2686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4BE3C-4B07-4B4B-8781-951FDFD81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147" y="2575354"/>
            <a:ext cx="4051300" cy="3467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070047-633B-0D40-9006-87FB011A866E}"/>
              </a:ext>
            </a:extLst>
          </p:cNvPr>
          <p:cNvSpPr txBox="1"/>
          <p:nvPr/>
        </p:nvSpPr>
        <p:spPr>
          <a:xfrm>
            <a:off x="605481" y="6042454"/>
            <a:ext cx="415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Kinematical variables in H-&gt;ZZ*-&gt;4 leptons</a:t>
            </a:r>
          </a:p>
        </p:txBody>
      </p:sp>
    </p:spTree>
    <p:extLst>
      <p:ext uri="{BB962C8B-B14F-4D97-AF65-F5344CB8AC3E}">
        <p14:creationId xmlns:p14="http://schemas.microsoft.com/office/powerpoint/2010/main" val="80403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203" y="1111031"/>
            <a:ext cx="11565924" cy="688424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lang="en-US" b="1" spc="-44" dirty="0"/>
              <a:t>    </a:t>
            </a:r>
            <a:r>
              <a:rPr b="1" spc="-44" dirty="0"/>
              <a:t>MEASUREMENTS</a:t>
            </a:r>
            <a:r>
              <a:rPr b="1" spc="-35" dirty="0"/>
              <a:t> </a:t>
            </a:r>
            <a:r>
              <a:rPr b="1" spc="-71" dirty="0"/>
              <a:t>COMPARED</a:t>
            </a:r>
            <a:r>
              <a:rPr b="1" spc="-35" dirty="0"/>
              <a:t> </a:t>
            </a:r>
            <a:r>
              <a:rPr b="1" spc="-66" dirty="0"/>
              <a:t>TO</a:t>
            </a:r>
            <a:r>
              <a:rPr b="1" spc="-40" dirty="0"/>
              <a:t> </a:t>
            </a:r>
            <a:r>
              <a:rPr b="1" spc="-75" dirty="0"/>
              <a:t>EXPECTATIONS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998682" y="1866900"/>
            <a:ext cx="5372660" cy="2920812"/>
            <a:chOff x="385572" y="2115820"/>
            <a:chExt cx="6089015" cy="33102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572" y="2115820"/>
              <a:ext cx="6016752" cy="33101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728964" y="3964394"/>
              <a:ext cx="745490" cy="1461770"/>
            </a:xfrm>
            <a:custGeom>
              <a:avLst/>
              <a:gdLst/>
              <a:ahLst/>
              <a:cxnLst/>
              <a:rect l="l" t="t" r="r" b="b"/>
              <a:pathLst>
                <a:path w="745489" h="1461770">
                  <a:moveTo>
                    <a:pt x="7984" y="1443153"/>
                  </a:moveTo>
                  <a:lnTo>
                    <a:pt x="9180" y="1461278"/>
                  </a:lnTo>
                  <a:lnTo>
                    <a:pt x="23813" y="1451670"/>
                  </a:lnTo>
                  <a:lnTo>
                    <a:pt x="23291" y="1451670"/>
                  </a:lnTo>
                  <a:lnTo>
                    <a:pt x="8341" y="1444218"/>
                  </a:lnTo>
                  <a:lnTo>
                    <a:pt x="7984" y="1443153"/>
                  </a:lnTo>
                  <a:close/>
                </a:path>
                <a:path w="745489" h="1461770">
                  <a:moveTo>
                    <a:pt x="33962" y="1377535"/>
                  </a:moveTo>
                  <a:lnTo>
                    <a:pt x="7203" y="1431306"/>
                  </a:lnTo>
                  <a:lnTo>
                    <a:pt x="7984" y="1443153"/>
                  </a:lnTo>
                  <a:lnTo>
                    <a:pt x="8341" y="1444218"/>
                  </a:lnTo>
                  <a:lnTo>
                    <a:pt x="23291" y="1451670"/>
                  </a:lnTo>
                  <a:lnTo>
                    <a:pt x="24357" y="1451313"/>
                  </a:lnTo>
                  <a:lnTo>
                    <a:pt x="34273" y="1444802"/>
                  </a:lnTo>
                  <a:lnTo>
                    <a:pt x="39950" y="1433395"/>
                  </a:lnTo>
                  <a:lnTo>
                    <a:pt x="37649" y="1433395"/>
                  </a:lnTo>
                  <a:lnTo>
                    <a:pt x="14267" y="1421738"/>
                  </a:lnTo>
                  <a:lnTo>
                    <a:pt x="35940" y="1407507"/>
                  </a:lnTo>
                  <a:lnTo>
                    <a:pt x="33962" y="1377535"/>
                  </a:lnTo>
                  <a:close/>
                </a:path>
                <a:path w="745489" h="1461770">
                  <a:moveTo>
                    <a:pt x="24357" y="1451313"/>
                  </a:moveTo>
                  <a:lnTo>
                    <a:pt x="23291" y="1451670"/>
                  </a:lnTo>
                  <a:lnTo>
                    <a:pt x="23813" y="1451670"/>
                  </a:lnTo>
                  <a:lnTo>
                    <a:pt x="24357" y="1451313"/>
                  </a:lnTo>
                  <a:close/>
                </a:path>
                <a:path w="745489" h="1461770">
                  <a:moveTo>
                    <a:pt x="34273" y="1444802"/>
                  </a:moveTo>
                  <a:lnTo>
                    <a:pt x="24357" y="1451313"/>
                  </a:lnTo>
                  <a:lnTo>
                    <a:pt x="32369" y="1448628"/>
                  </a:lnTo>
                  <a:lnTo>
                    <a:pt x="34273" y="1444802"/>
                  </a:lnTo>
                  <a:close/>
                </a:path>
                <a:path w="745489" h="1461770">
                  <a:moveTo>
                    <a:pt x="109071" y="1359490"/>
                  </a:moveTo>
                  <a:lnTo>
                    <a:pt x="61032" y="1391032"/>
                  </a:lnTo>
                  <a:lnTo>
                    <a:pt x="34273" y="1444802"/>
                  </a:lnTo>
                  <a:lnTo>
                    <a:pt x="125660" y="1384799"/>
                  </a:lnTo>
                  <a:lnTo>
                    <a:pt x="127607" y="1375416"/>
                  </a:lnTo>
                  <a:lnTo>
                    <a:pt x="118445" y="1361438"/>
                  </a:lnTo>
                  <a:lnTo>
                    <a:pt x="109071" y="1359490"/>
                  </a:lnTo>
                  <a:close/>
                </a:path>
                <a:path w="745489" h="1461770">
                  <a:moveTo>
                    <a:pt x="7203" y="1431306"/>
                  </a:moveTo>
                  <a:lnTo>
                    <a:pt x="5299" y="1435131"/>
                  </a:lnTo>
                  <a:lnTo>
                    <a:pt x="7984" y="1443153"/>
                  </a:lnTo>
                  <a:lnTo>
                    <a:pt x="7203" y="1431306"/>
                  </a:lnTo>
                  <a:close/>
                </a:path>
                <a:path w="745489" h="1461770">
                  <a:moveTo>
                    <a:pt x="35940" y="1407507"/>
                  </a:moveTo>
                  <a:lnTo>
                    <a:pt x="14267" y="1421738"/>
                  </a:lnTo>
                  <a:lnTo>
                    <a:pt x="37649" y="1433395"/>
                  </a:lnTo>
                  <a:lnTo>
                    <a:pt x="35940" y="1407507"/>
                  </a:lnTo>
                  <a:close/>
                </a:path>
                <a:path w="745489" h="1461770">
                  <a:moveTo>
                    <a:pt x="61032" y="1391032"/>
                  </a:moveTo>
                  <a:lnTo>
                    <a:pt x="35940" y="1407507"/>
                  </a:lnTo>
                  <a:lnTo>
                    <a:pt x="37649" y="1433395"/>
                  </a:lnTo>
                  <a:lnTo>
                    <a:pt x="39950" y="1433395"/>
                  </a:lnTo>
                  <a:lnTo>
                    <a:pt x="61032" y="1391032"/>
                  </a:lnTo>
                  <a:close/>
                </a:path>
                <a:path w="745489" h="1461770">
                  <a:moveTo>
                    <a:pt x="22975" y="1313844"/>
                  </a:moveTo>
                  <a:lnTo>
                    <a:pt x="6309" y="1314945"/>
                  </a:lnTo>
                  <a:lnTo>
                    <a:pt x="0" y="1322153"/>
                  </a:lnTo>
                  <a:lnTo>
                    <a:pt x="7203" y="1431306"/>
                  </a:lnTo>
                  <a:lnTo>
                    <a:pt x="33962" y="1377535"/>
                  </a:lnTo>
                  <a:lnTo>
                    <a:pt x="30176" y="1320158"/>
                  </a:lnTo>
                  <a:lnTo>
                    <a:pt x="22975" y="1313844"/>
                  </a:lnTo>
                  <a:close/>
                </a:path>
                <a:path w="745489" h="1461770">
                  <a:moveTo>
                    <a:pt x="727071" y="0"/>
                  </a:moveTo>
                  <a:lnTo>
                    <a:pt x="717993" y="3044"/>
                  </a:lnTo>
                  <a:lnTo>
                    <a:pt x="33962" y="1377535"/>
                  </a:lnTo>
                  <a:lnTo>
                    <a:pt x="35940" y="1407507"/>
                  </a:lnTo>
                  <a:lnTo>
                    <a:pt x="61032" y="1391032"/>
                  </a:lnTo>
                  <a:lnTo>
                    <a:pt x="745063" y="16539"/>
                  </a:lnTo>
                  <a:lnTo>
                    <a:pt x="742021" y="7453"/>
                  </a:lnTo>
                  <a:lnTo>
                    <a:pt x="727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82023" y="4854836"/>
            <a:ext cx="5827955" cy="56208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774404" y="2941580"/>
            <a:ext cx="2731434" cy="1106800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643812">
              <a:lnSpc>
                <a:spcPct val="101099"/>
              </a:lnSpc>
              <a:spcBef>
                <a:spcPts val="66"/>
              </a:spcBef>
            </a:pPr>
            <a:r>
              <a:rPr sz="1677" spc="-13" dirty="0">
                <a:latin typeface="Calibri"/>
                <a:cs typeface="Calibri"/>
              </a:rPr>
              <a:t>Parton</a:t>
            </a:r>
            <a:r>
              <a:rPr sz="1677" spc="-4" dirty="0">
                <a:latin typeface="Calibri"/>
                <a:cs typeface="Calibri"/>
              </a:rPr>
              <a:t> distribution </a:t>
            </a:r>
            <a:r>
              <a:rPr sz="1677" dirty="0">
                <a:latin typeface="Calibri"/>
                <a:cs typeface="Calibri"/>
              </a:rPr>
              <a:t> functions</a:t>
            </a:r>
            <a:r>
              <a:rPr sz="1677" spc="-31" dirty="0">
                <a:latin typeface="Calibri"/>
                <a:cs typeface="Calibri"/>
              </a:rPr>
              <a:t> </a:t>
            </a:r>
            <a:r>
              <a:rPr sz="1677" dirty="0">
                <a:latin typeface="Calibri"/>
                <a:cs typeface="Calibri"/>
              </a:rPr>
              <a:t>(fit</a:t>
            </a:r>
            <a:r>
              <a:rPr sz="1677" spc="-26" dirty="0">
                <a:latin typeface="Calibri"/>
                <a:cs typeface="Calibri"/>
              </a:rPr>
              <a:t> </a:t>
            </a:r>
            <a:r>
              <a:rPr sz="1677" spc="-9" dirty="0">
                <a:latin typeface="Calibri"/>
                <a:cs typeface="Calibri"/>
              </a:rPr>
              <a:t>from</a:t>
            </a:r>
            <a:r>
              <a:rPr sz="1677" spc="-26" dirty="0">
                <a:latin typeface="Calibri"/>
                <a:cs typeface="Calibri"/>
              </a:rPr>
              <a:t> </a:t>
            </a:r>
            <a:r>
              <a:rPr sz="1677" spc="-9" dirty="0">
                <a:latin typeface="Calibri"/>
                <a:cs typeface="Calibri"/>
              </a:rPr>
              <a:t>data)</a:t>
            </a:r>
            <a:endParaRPr sz="1677" dirty="0">
              <a:latin typeface="Calibri"/>
              <a:cs typeface="Calibri"/>
            </a:endParaRPr>
          </a:p>
          <a:p>
            <a:pPr marL="756437" marR="4483">
              <a:lnSpc>
                <a:spcPct val="101099"/>
              </a:lnSpc>
              <a:spcBef>
                <a:spcPts val="529"/>
              </a:spcBef>
            </a:pPr>
            <a:r>
              <a:rPr sz="1677" spc="-13" dirty="0">
                <a:latin typeface="Calibri"/>
                <a:cs typeface="Calibri"/>
              </a:rPr>
              <a:t>Parton </a:t>
            </a:r>
            <a:r>
              <a:rPr sz="1677" spc="-9" dirty="0">
                <a:latin typeface="Calibri"/>
                <a:cs typeface="Calibri"/>
              </a:rPr>
              <a:t>scattering cross </a:t>
            </a:r>
            <a:r>
              <a:rPr sz="1677" spc="-366" dirty="0">
                <a:latin typeface="Calibri"/>
                <a:cs typeface="Calibri"/>
              </a:rPr>
              <a:t> </a:t>
            </a:r>
            <a:r>
              <a:rPr sz="1677" dirty="0">
                <a:latin typeface="Calibri"/>
                <a:cs typeface="Calibri"/>
              </a:rPr>
              <a:t>section</a:t>
            </a:r>
            <a:r>
              <a:rPr sz="1677" spc="-9" dirty="0">
                <a:latin typeface="Calibri"/>
                <a:cs typeface="Calibri"/>
              </a:rPr>
              <a:t> (calculated)</a:t>
            </a:r>
            <a:endParaRPr sz="167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01593" y="4080860"/>
            <a:ext cx="247090" cy="706531"/>
          </a:xfrm>
          <a:custGeom>
            <a:avLst/>
            <a:gdLst/>
            <a:ahLst/>
            <a:cxnLst/>
            <a:rect l="l" t="t" r="r" b="b"/>
            <a:pathLst>
              <a:path w="280034" h="800735">
                <a:moveTo>
                  <a:pt x="29139" y="783054"/>
                </a:moveTo>
                <a:lnTo>
                  <a:pt x="33508" y="800701"/>
                </a:lnTo>
                <a:lnTo>
                  <a:pt x="46131" y="788752"/>
                </a:lnTo>
                <a:lnTo>
                  <a:pt x="45711" y="788752"/>
                </a:lnTo>
                <a:lnTo>
                  <a:pt x="29683" y="784051"/>
                </a:lnTo>
                <a:lnTo>
                  <a:pt x="29139" y="783054"/>
                </a:lnTo>
                <a:close/>
              </a:path>
              <a:path w="280034" h="800735">
                <a:moveTo>
                  <a:pt x="43173" y="713902"/>
                </a:moveTo>
                <a:lnTo>
                  <a:pt x="26290" y="771548"/>
                </a:lnTo>
                <a:lnTo>
                  <a:pt x="29139" y="783054"/>
                </a:lnTo>
                <a:lnTo>
                  <a:pt x="29683" y="784051"/>
                </a:lnTo>
                <a:lnTo>
                  <a:pt x="45711" y="788752"/>
                </a:lnTo>
                <a:lnTo>
                  <a:pt x="46707" y="788207"/>
                </a:lnTo>
                <a:lnTo>
                  <a:pt x="55311" y="780062"/>
                </a:lnTo>
                <a:lnTo>
                  <a:pt x="58773" y="768239"/>
                </a:lnTo>
                <a:lnTo>
                  <a:pt x="56628" y="768239"/>
                </a:lnTo>
                <a:lnTo>
                  <a:pt x="31560" y="760883"/>
                </a:lnTo>
                <a:lnTo>
                  <a:pt x="50392" y="743056"/>
                </a:lnTo>
                <a:lnTo>
                  <a:pt x="43173" y="713902"/>
                </a:lnTo>
                <a:close/>
              </a:path>
              <a:path w="280034" h="800735">
                <a:moveTo>
                  <a:pt x="46707" y="788207"/>
                </a:moveTo>
                <a:lnTo>
                  <a:pt x="45711" y="788752"/>
                </a:lnTo>
                <a:lnTo>
                  <a:pt x="46131" y="788752"/>
                </a:lnTo>
                <a:lnTo>
                  <a:pt x="46707" y="788207"/>
                </a:lnTo>
                <a:close/>
              </a:path>
              <a:path w="280034" h="800735">
                <a:moveTo>
                  <a:pt x="55311" y="780062"/>
                </a:moveTo>
                <a:lnTo>
                  <a:pt x="46707" y="788207"/>
                </a:lnTo>
                <a:lnTo>
                  <a:pt x="54112" y="784156"/>
                </a:lnTo>
                <a:lnTo>
                  <a:pt x="55311" y="780062"/>
                </a:lnTo>
                <a:close/>
              </a:path>
              <a:path w="280034" h="800735">
                <a:moveTo>
                  <a:pt x="26290" y="771548"/>
                </a:moveTo>
                <a:lnTo>
                  <a:pt x="25091" y="775642"/>
                </a:lnTo>
                <a:lnTo>
                  <a:pt x="29139" y="783054"/>
                </a:lnTo>
                <a:lnTo>
                  <a:pt x="26290" y="771548"/>
                </a:lnTo>
                <a:close/>
              </a:path>
              <a:path w="280034" h="800735">
                <a:moveTo>
                  <a:pt x="113934" y="682903"/>
                </a:moveTo>
                <a:lnTo>
                  <a:pt x="72194" y="722416"/>
                </a:lnTo>
                <a:lnTo>
                  <a:pt x="55311" y="780062"/>
                </a:lnTo>
                <a:lnTo>
                  <a:pt x="134716" y="704893"/>
                </a:lnTo>
                <a:lnTo>
                  <a:pt x="134981" y="695313"/>
                </a:lnTo>
                <a:lnTo>
                  <a:pt x="123504" y="683169"/>
                </a:lnTo>
                <a:lnTo>
                  <a:pt x="113934" y="682903"/>
                </a:lnTo>
                <a:close/>
              </a:path>
              <a:path w="280034" h="800735">
                <a:moveTo>
                  <a:pt x="21154" y="653140"/>
                </a:moveTo>
                <a:lnTo>
                  <a:pt x="4942" y="657161"/>
                </a:lnTo>
                <a:lnTo>
                  <a:pt x="0" y="665368"/>
                </a:lnTo>
                <a:lnTo>
                  <a:pt x="26290" y="771548"/>
                </a:lnTo>
                <a:lnTo>
                  <a:pt x="43173" y="713902"/>
                </a:lnTo>
                <a:lnTo>
                  <a:pt x="29353" y="658087"/>
                </a:lnTo>
                <a:lnTo>
                  <a:pt x="21154" y="653140"/>
                </a:lnTo>
                <a:close/>
              </a:path>
              <a:path w="280034" h="800735">
                <a:moveTo>
                  <a:pt x="50392" y="743056"/>
                </a:moveTo>
                <a:lnTo>
                  <a:pt x="31560" y="760883"/>
                </a:lnTo>
                <a:lnTo>
                  <a:pt x="56628" y="768239"/>
                </a:lnTo>
                <a:lnTo>
                  <a:pt x="50392" y="743056"/>
                </a:lnTo>
                <a:close/>
              </a:path>
              <a:path w="280034" h="800735">
                <a:moveTo>
                  <a:pt x="72194" y="722416"/>
                </a:moveTo>
                <a:lnTo>
                  <a:pt x="50392" y="743056"/>
                </a:lnTo>
                <a:lnTo>
                  <a:pt x="56628" y="768239"/>
                </a:lnTo>
                <a:lnTo>
                  <a:pt x="58773" y="768239"/>
                </a:lnTo>
                <a:lnTo>
                  <a:pt x="72194" y="722416"/>
                </a:lnTo>
                <a:close/>
              </a:path>
              <a:path w="280034" h="800735">
                <a:moveTo>
                  <a:pt x="259317" y="0"/>
                </a:moveTo>
                <a:lnTo>
                  <a:pt x="250916" y="4596"/>
                </a:lnTo>
                <a:lnTo>
                  <a:pt x="43173" y="713902"/>
                </a:lnTo>
                <a:lnTo>
                  <a:pt x="50392" y="743056"/>
                </a:lnTo>
                <a:lnTo>
                  <a:pt x="72194" y="722416"/>
                </a:lnTo>
                <a:lnTo>
                  <a:pt x="279937" y="13110"/>
                </a:lnTo>
                <a:lnTo>
                  <a:pt x="275344" y="4702"/>
                </a:lnTo>
                <a:lnTo>
                  <a:pt x="259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2841182" y="2068887"/>
            <a:ext cx="831476" cy="320736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1851" rIns="0" bIns="0" rtlCol="0">
            <a:spAutoFit/>
          </a:bodyPr>
          <a:lstStyle/>
          <a:p>
            <a:pPr marL="63877">
              <a:spcBef>
                <a:spcPts val="172"/>
              </a:spcBef>
            </a:pPr>
            <a:r>
              <a:rPr sz="1941" spc="-4" dirty="0">
                <a:solidFill>
                  <a:srgbClr val="FFFFFF"/>
                </a:solidFill>
                <a:latin typeface="Calibri"/>
                <a:cs typeface="Calibri"/>
              </a:rPr>
              <a:t>proton</a:t>
            </a:r>
            <a:endParaRPr sz="194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41181" y="3522346"/>
            <a:ext cx="831476" cy="32243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3532" rIns="0" bIns="0" rtlCol="0">
            <a:spAutoFit/>
          </a:bodyPr>
          <a:lstStyle/>
          <a:p>
            <a:pPr marL="63877">
              <a:spcBef>
                <a:spcPts val="185"/>
              </a:spcBef>
            </a:pPr>
            <a:r>
              <a:rPr sz="1941" spc="-4" dirty="0">
                <a:solidFill>
                  <a:srgbClr val="FFFFFF"/>
                </a:solidFill>
                <a:latin typeface="Calibri"/>
                <a:cs typeface="Calibri"/>
              </a:rPr>
              <a:t>proton</a:t>
            </a:r>
            <a:endParaRPr sz="1941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6756" y="2972480"/>
            <a:ext cx="798419" cy="613100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11206" marR="4483">
              <a:lnSpc>
                <a:spcPts val="2312"/>
              </a:lnSpc>
              <a:spcBef>
                <a:spcPts val="180"/>
              </a:spcBef>
            </a:pPr>
            <a:r>
              <a:rPr sz="1941" spc="13" dirty="0">
                <a:latin typeface="Calibri"/>
                <a:cs typeface="Calibri"/>
              </a:rPr>
              <a:t>Qu</a:t>
            </a:r>
            <a:r>
              <a:rPr sz="1941" spc="4" dirty="0">
                <a:latin typeface="Calibri"/>
                <a:cs typeface="Calibri"/>
              </a:rPr>
              <a:t>ar</a:t>
            </a:r>
            <a:r>
              <a:rPr sz="1941" spc="-9" dirty="0">
                <a:latin typeface="Calibri"/>
                <a:cs typeface="Calibri"/>
              </a:rPr>
              <a:t>k</a:t>
            </a:r>
            <a:r>
              <a:rPr sz="1941" spc="9" dirty="0">
                <a:latin typeface="Calibri"/>
                <a:cs typeface="Calibri"/>
              </a:rPr>
              <a:t>s</a:t>
            </a:r>
            <a:r>
              <a:rPr sz="1941" dirty="0">
                <a:latin typeface="Calibri"/>
                <a:cs typeface="Calibri"/>
              </a:rPr>
              <a:t>,  </a:t>
            </a:r>
            <a:r>
              <a:rPr sz="1941" spc="4" dirty="0">
                <a:latin typeface="Calibri"/>
                <a:cs typeface="Calibri"/>
              </a:rPr>
              <a:t>gluons</a:t>
            </a:r>
            <a:endParaRPr sz="1941">
              <a:latin typeface="Calibri"/>
              <a:cs typeface="Calibri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3324CB-E23D-7A41-8F04-E21ED9735A82}"/>
              </a:ext>
            </a:extLst>
          </p:cNvPr>
          <p:cNvCxnSpPr/>
          <p:nvPr/>
        </p:nvCxnSpPr>
        <p:spPr>
          <a:xfrm flipH="1">
            <a:off x="6437870" y="3497995"/>
            <a:ext cx="869711" cy="144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31D90A-D0A8-C941-80A0-D3C90999427C}"/>
              </a:ext>
            </a:extLst>
          </p:cNvPr>
          <p:cNvCxnSpPr/>
          <p:nvPr/>
        </p:nvCxnSpPr>
        <p:spPr>
          <a:xfrm flipH="1">
            <a:off x="8192530" y="4048380"/>
            <a:ext cx="356153" cy="73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B798E9A-7552-C641-986B-95700271DEFE}"/>
              </a:ext>
            </a:extLst>
          </p:cNvPr>
          <p:cNvSpPr txBox="1"/>
          <p:nvPr/>
        </p:nvSpPr>
        <p:spPr>
          <a:xfrm>
            <a:off x="4399722" y="238539"/>
            <a:ext cx="3814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Why precision is needed</a:t>
            </a:r>
          </a:p>
        </p:txBody>
      </p:sp>
    </p:spTree>
    <p:extLst>
      <p:ext uri="{BB962C8B-B14F-4D97-AF65-F5344CB8AC3E}">
        <p14:creationId xmlns:p14="http://schemas.microsoft.com/office/powerpoint/2010/main" val="944474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56951" y="2168346"/>
            <a:ext cx="6397639" cy="30998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11242" indent="-200595">
              <a:spcBef>
                <a:spcPts val="88"/>
              </a:spcBef>
              <a:buFont typeface="Arial"/>
              <a:buChar char="•"/>
              <a:tabLst>
                <a:tab pos="211242" algn="l"/>
                <a:tab pos="211802" algn="l"/>
              </a:tabLst>
            </a:pPr>
            <a:r>
              <a:rPr sz="1941" spc="4" dirty="0">
                <a:latin typeface="Calibri"/>
                <a:cs typeface="Calibri"/>
              </a:rPr>
              <a:t>Dominant</a:t>
            </a:r>
            <a:r>
              <a:rPr sz="1941" spc="13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production</a:t>
            </a:r>
            <a:r>
              <a:rPr sz="1941" spc="18" dirty="0">
                <a:latin typeface="Calibri"/>
                <a:cs typeface="Calibri"/>
              </a:rPr>
              <a:t> </a:t>
            </a:r>
            <a:r>
              <a:rPr sz="1941" spc="4" dirty="0">
                <a:latin typeface="Calibri"/>
                <a:cs typeface="Calibri"/>
              </a:rPr>
              <a:t>of</a:t>
            </a:r>
            <a:r>
              <a:rPr sz="1941" spc="9" dirty="0">
                <a:latin typeface="Calibri"/>
                <a:cs typeface="Calibri"/>
              </a:rPr>
              <a:t> </a:t>
            </a:r>
            <a:r>
              <a:rPr sz="1941" spc="4" dirty="0">
                <a:latin typeface="Calibri"/>
                <a:cs typeface="Calibri"/>
              </a:rPr>
              <a:t>Higgs</a:t>
            </a:r>
            <a:r>
              <a:rPr sz="1941" spc="18" dirty="0">
                <a:latin typeface="Calibri"/>
                <a:cs typeface="Calibri"/>
              </a:rPr>
              <a:t> </a:t>
            </a:r>
            <a:r>
              <a:rPr sz="1941" spc="4" dirty="0">
                <a:latin typeface="Calibri"/>
                <a:cs typeface="Calibri"/>
              </a:rPr>
              <a:t>boson</a:t>
            </a:r>
            <a:r>
              <a:rPr sz="1941" spc="18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is</a:t>
            </a:r>
            <a:r>
              <a:rPr sz="1941" spc="18" dirty="0">
                <a:latin typeface="Calibri"/>
                <a:cs typeface="Calibri"/>
              </a:rPr>
              <a:t> </a:t>
            </a:r>
            <a:r>
              <a:rPr sz="1941" spc="4" dirty="0">
                <a:latin typeface="Calibri"/>
                <a:cs typeface="Calibri"/>
              </a:rPr>
              <a:t>gluon</a:t>
            </a:r>
            <a:r>
              <a:rPr lang="en-US" sz="1941" spc="4" dirty="0">
                <a:latin typeface="Calibri"/>
                <a:cs typeface="Calibri"/>
              </a:rPr>
              <a:t> fusion</a:t>
            </a:r>
            <a:r>
              <a:rPr sz="1941" spc="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941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6951" y="3488424"/>
            <a:ext cx="5999069" cy="78607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44862" indent="-200595">
              <a:spcBef>
                <a:spcPts val="88"/>
              </a:spcBef>
              <a:buFont typeface="Arial"/>
              <a:buChar char="•"/>
              <a:tabLst>
                <a:tab pos="244862" algn="l"/>
                <a:tab pos="245422" algn="l"/>
              </a:tabLst>
            </a:pPr>
            <a:r>
              <a:rPr sz="1941" spc="-4" dirty="0">
                <a:latin typeface="Calibri"/>
                <a:cs typeface="Calibri"/>
              </a:rPr>
              <a:t>Rate</a:t>
            </a:r>
            <a:r>
              <a:rPr sz="1941" spc="9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is</a:t>
            </a:r>
            <a:r>
              <a:rPr sz="1941" spc="22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power</a:t>
            </a:r>
            <a:r>
              <a:rPr sz="1941" spc="13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series</a:t>
            </a:r>
            <a:r>
              <a:rPr sz="1941" spc="22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in</a:t>
            </a:r>
            <a:r>
              <a:rPr sz="1941" spc="18" dirty="0">
                <a:latin typeface="Calibri"/>
                <a:cs typeface="Calibri"/>
              </a:rPr>
              <a:t> </a:t>
            </a:r>
            <a:r>
              <a:rPr sz="1941" spc="-4" dirty="0">
                <a:latin typeface="Calibri"/>
                <a:cs typeface="Calibri"/>
              </a:rPr>
              <a:t>strong</a:t>
            </a:r>
            <a:r>
              <a:rPr sz="1941" spc="13" dirty="0">
                <a:latin typeface="Calibri"/>
                <a:cs typeface="Calibri"/>
              </a:rPr>
              <a:t> </a:t>
            </a:r>
            <a:r>
              <a:rPr sz="1941" spc="4" dirty="0">
                <a:latin typeface="Calibri"/>
                <a:cs typeface="Calibri"/>
              </a:rPr>
              <a:t>coupling</a:t>
            </a:r>
            <a:r>
              <a:rPr sz="1941" spc="13" dirty="0">
                <a:latin typeface="Calibri"/>
                <a:cs typeface="Calibri"/>
              </a:rPr>
              <a:t> </a:t>
            </a:r>
            <a:r>
              <a:rPr sz="1941" spc="-4" dirty="0">
                <a:latin typeface="Calibri"/>
                <a:cs typeface="Calibri"/>
              </a:rPr>
              <a:t>constant,</a:t>
            </a:r>
            <a:r>
              <a:rPr sz="1941" spc="13" dirty="0">
                <a:latin typeface="Calibri"/>
                <a:cs typeface="Calibri"/>
              </a:rPr>
              <a:t> </a:t>
            </a:r>
            <a:r>
              <a:rPr sz="1941" spc="-44" dirty="0">
                <a:latin typeface="Symbol"/>
                <a:cs typeface="Symbol"/>
              </a:rPr>
              <a:t></a:t>
            </a:r>
            <a:r>
              <a:rPr sz="1985" spc="-66" baseline="-18518" dirty="0">
                <a:latin typeface="Calibri"/>
                <a:cs typeface="Calibri"/>
              </a:rPr>
              <a:t>s</a:t>
            </a:r>
            <a:r>
              <a:rPr sz="1941" spc="-44" dirty="0">
                <a:latin typeface="Calibri"/>
                <a:cs typeface="Calibri"/>
              </a:rPr>
              <a:t>~.118</a:t>
            </a:r>
            <a:endParaRPr sz="1941" dirty="0">
              <a:latin typeface="Calibri"/>
              <a:cs typeface="Calibri"/>
            </a:endParaRPr>
          </a:p>
          <a:p>
            <a:pPr marR="130555" algn="ctr">
              <a:spcBef>
                <a:spcPts val="1703"/>
              </a:spcBef>
              <a:tabLst>
                <a:tab pos="760359" algn="l"/>
              </a:tabLst>
            </a:pPr>
            <a:r>
              <a:rPr sz="1677" spc="-4" dirty="0">
                <a:latin typeface="Calibri"/>
                <a:cs typeface="Calibri"/>
              </a:rPr>
              <a:t>1977</a:t>
            </a:r>
            <a:r>
              <a:rPr sz="1677" spc="371" dirty="0">
                <a:latin typeface="Calibri"/>
                <a:cs typeface="Calibri"/>
              </a:rPr>
              <a:t> </a:t>
            </a:r>
            <a:r>
              <a:rPr lang="en-US" sz="882" spc="449" dirty="0">
                <a:latin typeface="Arial"/>
                <a:cs typeface="Arial"/>
              </a:rPr>
              <a:t>-&gt;</a:t>
            </a:r>
            <a:r>
              <a:rPr sz="882" spc="449" dirty="0">
                <a:latin typeface="Arial"/>
                <a:cs typeface="Arial"/>
              </a:rPr>
              <a:t>	</a:t>
            </a:r>
            <a:r>
              <a:rPr sz="1677" spc="-4" dirty="0">
                <a:latin typeface="Calibri"/>
                <a:cs typeface="Calibri"/>
              </a:rPr>
              <a:t>1991</a:t>
            </a:r>
            <a:r>
              <a:rPr lang="en-US" sz="882" spc="449" dirty="0">
                <a:latin typeface="Arial"/>
                <a:cs typeface="Arial"/>
              </a:rPr>
              <a:t> -&gt;</a:t>
            </a:r>
            <a:r>
              <a:rPr sz="882" spc="441" dirty="0">
                <a:latin typeface="Arial"/>
                <a:cs typeface="Arial"/>
              </a:rPr>
              <a:t> </a:t>
            </a:r>
            <a:r>
              <a:rPr sz="1677" spc="-4" dirty="0">
                <a:latin typeface="Calibri"/>
                <a:cs typeface="Calibri"/>
              </a:rPr>
              <a:t>2002</a:t>
            </a:r>
            <a:r>
              <a:rPr sz="1677" spc="357" dirty="0">
                <a:latin typeface="Calibri"/>
                <a:cs typeface="Calibri"/>
              </a:rPr>
              <a:t> </a:t>
            </a:r>
            <a:r>
              <a:rPr lang="en-US" sz="882" spc="449" dirty="0">
                <a:latin typeface="Arial"/>
                <a:cs typeface="Arial"/>
              </a:rPr>
              <a:t>-&gt;</a:t>
            </a:r>
            <a:r>
              <a:rPr sz="882" spc="446" dirty="0">
                <a:latin typeface="Arial"/>
                <a:cs typeface="Arial"/>
              </a:rPr>
              <a:t> </a:t>
            </a:r>
            <a:r>
              <a:rPr sz="1677" spc="-4" dirty="0">
                <a:latin typeface="Calibri"/>
                <a:cs typeface="Calibri"/>
              </a:rPr>
              <a:t>2015</a:t>
            </a:r>
            <a:endParaRPr sz="1677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375940" y="2286795"/>
            <a:ext cx="2013846" cy="1018706"/>
            <a:chOff x="8069769" y="2542544"/>
            <a:chExt cx="1165092" cy="754828"/>
          </a:xfrm>
        </p:grpSpPr>
        <p:sp>
          <p:nvSpPr>
            <p:cNvPr id="22" name="object 22"/>
            <p:cNvSpPr/>
            <p:nvPr/>
          </p:nvSpPr>
          <p:spPr>
            <a:xfrm>
              <a:off x="8069771" y="2601412"/>
              <a:ext cx="397510" cy="695960"/>
            </a:xfrm>
            <a:custGeom>
              <a:avLst/>
              <a:gdLst/>
              <a:ahLst/>
              <a:cxnLst/>
              <a:rect l="l" t="t" r="r" b="b"/>
              <a:pathLst>
                <a:path w="397509" h="695960">
                  <a:moveTo>
                    <a:pt x="0" y="649788"/>
                  </a:moveTo>
                  <a:lnTo>
                    <a:pt x="36502" y="686322"/>
                  </a:lnTo>
                  <a:lnTo>
                    <a:pt x="73005" y="649788"/>
                  </a:lnTo>
                  <a:lnTo>
                    <a:pt x="54892" y="631659"/>
                  </a:lnTo>
                  <a:lnTo>
                    <a:pt x="42439" y="636191"/>
                  </a:lnTo>
                  <a:lnTo>
                    <a:pt x="36778" y="649788"/>
                  </a:lnTo>
                  <a:lnTo>
                    <a:pt x="51015" y="683987"/>
                  </a:lnTo>
                  <a:lnTo>
                    <a:pt x="82335" y="695386"/>
                  </a:lnTo>
                  <a:lnTo>
                    <a:pt x="113655" y="683987"/>
                  </a:lnTo>
                  <a:lnTo>
                    <a:pt x="127891" y="649788"/>
                  </a:lnTo>
                  <a:lnTo>
                    <a:pt x="122231" y="636191"/>
                  </a:lnTo>
                  <a:lnTo>
                    <a:pt x="109778" y="631659"/>
                  </a:lnTo>
                  <a:lnTo>
                    <a:pt x="97325" y="636191"/>
                  </a:lnTo>
                  <a:lnTo>
                    <a:pt x="91664" y="649788"/>
                  </a:lnTo>
                  <a:lnTo>
                    <a:pt x="105902" y="683987"/>
                  </a:lnTo>
                  <a:lnTo>
                    <a:pt x="137224" y="695386"/>
                  </a:lnTo>
                  <a:lnTo>
                    <a:pt x="168546" y="683987"/>
                  </a:lnTo>
                  <a:lnTo>
                    <a:pt x="182784" y="649788"/>
                  </a:lnTo>
                  <a:lnTo>
                    <a:pt x="177123" y="636191"/>
                  </a:lnTo>
                  <a:lnTo>
                    <a:pt x="164670" y="631659"/>
                  </a:lnTo>
                  <a:lnTo>
                    <a:pt x="152217" y="636191"/>
                  </a:lnTo>
                  <a:lnTo>
                    <a:pt x="146557" y="649788"/>
                  </a:lnTo>
                  <a:lnTo>
                    <a:pt x="160794" y="683987"/>
                  </a:lnTo>
                  <a:lnTo>
                    <a:pt x="192117" y="695386"/>
                  </a:lnTo>
                  <a:lnTo>
                    <a:pt x="223439" y="683987"/>
                  </a:lnTo>
                  <a:lnTo>
                    <a:pt x="237676" y="649788"/>
                  </a:lnTo>
                  <a:lnTo>
                    <a:pt x="232016" y="636191"/>
                  </a:lnTo>
                  <a:lnTo>
                    <a:pt x="219563" y="631659"/>
                  </a:lnTo>
                  <a:lnTo>
                    <a:pt x="207110" y="636191"/>
                  </a:lnTo>
                  <a:lnTo>
                    <a:pt x="201449" y="649788"/>
                  </a:lnTo>
                  <a:lnTo>
                    <a:pt x="215686" y="683987"/>
                  </a:lnTo>
                  <a:lnTo>
                    <a:pt x="247006" y="695386"/>
                  </a:lnTo>
                  <a:lnTo>
                    <a:pt x="278326" y="683987"/>
                  </a:lnTo>
                  <a:lnTo>
                    <a:pt x="292562" y="649788"/>
                  </a:lnTo>
                  <a:lnTo>
                    <a:pt x="286902" y="636191"/>
                  </a:lnTo>
                  <a:lnTo>
                    <a:pt x="274449" y="631659"/>
                  </a:lnTo>
                  <a:lnTo>
                    <a:pt x="261996" y="636191"/>
                  </a:lnTo>
                  <a:lnTo>
                    <a:pt x="256335" y="649788"/>
                  </a:lnTo>
                  <a:lnTo>
                    <a:pt x="270572" y="683987"/>
                  </a:lnTo>
                  <a:lnTo>
                    <a:pt x="301895" y="695386"/>
                  </a:lnTo>
                  <a:lnTo>
                    <a:pt x="333217" y="683987"/>
                  </a:lnTo>
                  <a:lnTo>
                    <a:pt x="347455" y="649788"/>
                  </a:lnTo>
                  <a:lnTo>
                    <a:pt x="341794" y="636191"/>
                  </a:lnTo>
                  <a:lnTo>
                    <a:pt x="329341" y="631659"/>
                  </a:lnTo>
                  <a:lnTo>
                    <a:pt x="316888" y="636191"/>
                  </a:lnTo>
                  <a:lnTo>
                    <a:pt x="311228" y="649788"/>
                  </a:lnTo>
                  <a:lnTo>
                    <a:pt x="322635" y="677188"/>
                  </a:lnTo>
                  <a:lnTo>
                    <a:pt x="347731" y="686322"/>
                  </a:lnTo>
                  <a:lnTo>
                    <a:pt x="372826" y="677188"/>
                  </a:lnTo>
                  <a:lnTo>
                    <a:pt x="384234" y="649788"/>
                  </a:lnTo>
                </a:path>
                <a:path w="397509" h="695960">
                  <a:moveTo>
                    <a:pt x="397486" y="636524"/>
                  </a:moveTo>
                  <a:lnTo>
                    <a:pt x="397486" y="0"/>
                  </a:lnTo>
                </a:path>
              </a:pathLst>
            </a:custGeom>
            <a:ln w="59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8447741" y="2869359"/>
              <a:ext cx="39370" cy="73025"/>
            </a:xfrm>
            <a:custGeom>
              <a:avLst/>
              <a:gdLst/>
              <a:ahLst/>
              <a:cxnLst/>
              <a:rect l="l" t="t" r="r" b="b"/>
              <a:pathLst>
                <a:path w="39370" h="73025">
                  <a:moveTo>
                    <a:pt x="19517" y="0"/>
                  </a:moveTo>
                  <a:lnTo>
                    <a:pt x="0" y="72896"/>
                  </a:lnTo>
                  <a:lnTo>
                    <a:pt x="39033" y="72896"/>
                  </a:lnTo>
                  <a:lnTo>
                    <a:pt x="195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69769" y="2542544"/>
              <a:ext cx="784860" cy="368935"/>
            </a:xfrm>
            <a:custGeom>
              <a:avLst/>
              <a:gdLst/>
              <a:ahLst/>
              <a:cxnLst/>
              <a:rect l="l" t="t" r="r" b="b"/>
              <a:pathLst>
                <a:path w="784859" h="368935">
                  <a:moveTo>
                    <a:pt x="384234" y="45602"/>
                  </a:moveTo>
                  <a:lnTo>
                    <a:pt x="347731" y="9069"/>
                  </a:lnTo>
                  <a:lnTo>
                    <a:pt x="311228" y="45602"/>
                  </a:lnTo>
                  <a:lnTo>
                    <a:pt x="329341" y="63732"/>
                  </a:lnTo>
                  <a:lnTo>
                    <a:pt x="341794" y="59199"/>
                  </a:lnTo>
                  <a:lnTo>
                    <a:pt x="333217" y="11404"/>
                  </a:lnTo>
                  <a:lnTo>
                    <a:pt x="270572" y="11404"/>
                  </a:lnTo>
                  <a:lnTo>
                    <a:pt x="261996" y="59199"/>
                  </a:lnTo>
                  <a:lnTo>
                    <a:pt x="274449" y="63732"/>
                  </a:lnTo>
                  <a:lnTo>
                    <a:pt x="286902" y="59199"/>
                  </a:lnTo>
                  <a:lnTo>
                    <a:pt x="278326" y="11404"/>
                  </a:lnTo>
                  <a:lnTo>
                    <a:pt x="215686" y="11404"/>
                  </a:lnTo>
                  <a:lnTo>
                    <a:pt x="207110" y="59199"/>
                  </a:lnTo>
                  <a:lnTo>
                    <a:pt x="219563" y="63732"/>
                  </a:lnTo>
                  <a:lnTo>
                    <a:pt x="232016" y="59199"/>
                  </a:lnTo>
                  <a:lnTo>
                    <a:pt x="237676" y="45602"/>
                  </a:lnTo>
                  <a:lnTo>
                    <a:pt x="223439" y="11400"/>
                  </a:lnTo>
                  <a:lnTo>
                    <a:pt x="192117" y="0"/>
                  </a:lnTo>
                  <a:lnTo>
                    <a:pt x="160794" y="11400"/>
                  </a:lnTo>
                  <a:lnTo>
                    <a:pt x="146557" y="45602"/>
                  </a:lnTo>
                  <a:lnTo>
                    <a:pt x="152217" y="59199"/>
                  </a:lnTo>
                  <a:lnTo>
                    <a:pt x="164670" y="63732"/>
                  </a:lnTo>
                  <a:lnTo>
                    <a:pt x="177123" y="59199"/>
                  </a:lnTo>
                  <a:lnTo>
                    <a:pt x="168546" y="11404"/>
                  </a:lnTo>
                  <a:lnTo>
                    <a:pt x="105902" y="11404"/>
                  </a:lnTo>
                  <a:lnTo>
                    <a:pt x="97325" y="59199"/>
                  </a:lnTo>
                  <a:lnTo>
                    <a:pt x="109778" y="63732"/>
                  </a:lnTo>
                  <a:lnTo>
                    <a:pt x="122231" y="59199"/>
                  </a:lnTo>
                  <a:lnTo>
                    <a:pt x="113655" y="11404"/>
                  </a:lnTo>
                  <a:lnTo>
                    <a:pt x="51015" y="11404"/>
                  </a:lnTo>
                  <a:lnTo>
                    <a:pt x="42439" y="59199"/>
                  </a:lnTo>
                  <a:lnTo>
                    <a:pt x="54892" y="63732"/>
                  </a:lnTo>
                  <a:lnTo>
                    <a:pt x="67345" y="59199"/>
                  </a:lnTo>
                  <a:lnTo>
                    <a:pt x="73005" y="45602"/>
                  </a:lnTo>
                  <a:lnTo>
                    <a:pt x="61598" y="18202"/>
                  </a:lnTo>
                  <a:lnTo>
                    <a:pt x="36502" y="9069"/>
                  </a:lnTo>
                  <a:lnTo>
                    <a:pt x="11407" y="18202"/>
                  </a:lnTo>
                  <a:lnTo>
                    <a:pt x="0" y="45602"/>
                  </a:lnTo>
                </a:path>
                <a:path w="784859" h="368935">
                  <a:moveTo>
                    <a:pt x="407660" y="54088"/>
                  </a:moveTo>
                  <a:lnTo>
                    <a:pt x="784792" y="368643"/>
                  </a:lnTo>
                </a:path>
              </a:pathLst>
            </a:custGeom>
            <a:ln w="59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636171" y="2724451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24989" y="0"/>
                  </a:moveTo>
                  <a:lnTo>
                    <a:pt x="0" y="30008"/>
                  </a:lnTo>
                  <a:lnTo>
                    <a:pt x="68437" y="61662"/>
                  </a:lnTo>
                  <a:lnTo>
                    <a:pt x="249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8477432" y="2928160"/>
              <a:ext cx="377190" cy="314960"/>
            </a:xfrm>
            <a:custGeom>
              <a:avLst/>
              <a:gdLst/>
              <a:ahLst/>
              <a:cxnLst/>
              <a:rect l="l" t="t" r="r" b="b"/>
              <a:pathLst>
                <a:path w="377190" h="314960">
                  <a:moveTo>
                    <a:pt x="377132" y="0"/>
                  </a:moveTo>
                  <a:lnTo>
                    <a:pt x="0" y="314548"/>
                  </a:lnTo>
                </a:path>
              </a:pathLst>
            </a:custGeom>
            <a:ln w="59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8627388" y="3055978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43447" y="0"/>
                  </a:moveTo>
                  <a:lnTo>
                    <a:pt x="0" y="61662"/>
                  </a:lnTo>
                  <a:lnTo>
                    <a:pt x="68437" y="30008"/>
                  </a:lnTo>
                  <a:lnTo>
                    <a:pt x="434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8877991" y="2919674"/>
              <a:ext cx="356870" cy="0"/>
            </a:xfrm>
            <a:custGeom>
              <a:avLst/>
              <a:gdLst/>
              <a:ahLst/>
              <a:cxnLst/>
              <a:rect l="l" t="t" r="r" b="b"/>
              <a:pathLst>
                <a:path w="356870">
                  <a:moveTo>
                    <a:pt x="0" y="0"/>
                  </a:moveTo>
                  <a:lnTo>
                    <a:pt x="27449" y="0"/>
                  </a:lnTo>
                </a:path>
                <a:path w="356870">
                  <a:moveTo>
                    <a:pt x="54892" y="0"/>
                  </a:moveTo>
                  <a:lnTo>
                    <a:pt x="82335" y="0"/>
                  </a:lnTo>
                </a:path>
                <a:path w="356870">
                  <a:moveTo>
                    <a:pt x="109784" y="0"/>
                  </a:moveTo>
                  <a:lnTo>
                    <a:pt x="137227" y="0"/>
                  </a:lnTo>
                </a:path>
                <a:path w="356870">
                  <a:moveTo>
                    <a:pt x="164677" y="0"/>
                  </a:moveTo>
                  <a:lnTo>
                    <a:pt x="192120" y="0"/>
                  </a:lnTo>
                </a:path>
                <a:path w="356870">
                  <a:moveTo>
                    <a:pt x="219563" y="0"/>
                  </a:moveTo>
                  <a:lnTo>
                    <a:pt x="247006" y="0"/>
                  </a:lnTo>
                </a:path>
                <a:path w="356870">
                  <a:moveTo>
                    <a:pt x="274449" y="0"/>
                  </a:moveTo>
                  <a:lnTo>
                    <a:pt x="301898" y="0"/>
                  </a:lnTo>
                </a:path>
                <a:path w="356870">
                  <a:moveTo>
                    <a:pt x="329348" y="0"/>
                  </a:moveTo>
                  <a:lnTo>
                    <a:pt x="356791" y="0"/>
                  </a:lnTo>
                </a:path>
              </a:pathLst>
            </a:custGeom>
            <a:ln w="59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8454006" y="3237937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762" y="0"/>
                  </a:moveTo>
                  <a:lnTo>
                    <a:pt x="9734" y="0"/>
                  </a:lnTo>
                  <a:lnTo>
                    <a:pt x="6362" y="1397"/>
                  </a:lnTo>
                  <a:lnTo>
                    <a:pt x="1395" y="6375"/>
                  </a:lnTo>
                  <a:lnTo>
                    <a:pt x="0" y="9743"/>
                  </a:lnTo>
                  <a:lnTo>
                    <a:pt x="0" y="16777"/>
                  </a:lnTo>
                  <a:lnTo>
                    <a:pt x="1395" y="20152"/>
                  </a:lnTo>
                  <a:lnTo>
                    <a:pt x="6362" y="25130"/>
                  </a:lnTo>
                  <a:lnTo>
                    <a:pt x="9734" y="26521"/>
                  </a:lnTo>
                  <a:lnTo>
                    <a:pt x="16762" y="26521"/>
                  </a:lnTo>
                  <a:lnTo>
                    <a:pt x="20134" y="25130"/>
                  </a:lnTo>
                  <a:lnTo>
                    <a:pt x="25101" y="20152"/>
                  </a:lnTo>
                  <a:lnTo>
                    <a:pt x="26498" y="16777"/>
                  </a:lnTo>
                  <a:lnTo>
                    <a:pt x="26498" y="13263"/>
                  </a:lnTo>
                  <a:lnTo>
                    <a:pt x="26498" y="9743"/>
                  </a:lnTo>
                  <a:lnTo>
                    <a:pt x="25101" y="6375"/>
                  </a:lnTo>
                  <a:lnTo>
                    <a:pt x="20134" y="1397"/>
                  </a:lnTo>
                  <a:lnTo>
                    <a:pt x="167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8454005" y="3237937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26498" y="13264"/>
                  </a:moveTo>
                  <a:lnTo>
                    <a:pt x="26498" y="9743"/>
                  </a:lnTo>
                  <a:lnTo>
                    <a:pt x="25102" y="6375"/>
                  </a:lnTo>
                  <a:lnTo>
                    <a:pt x="22615" y="3886"/>
                  </a:lnTo>
                  <a:lnTo>
                    <a:pt x="20134" y="1397"/>
                  </a:lnTo>
                  <a:lnTo>
                    <a:pt x="16763" y="0"/>
                  </a:lnTo>
                  <a:lnTo>
                    <a:pt x="13252" y="0"/>
                  </a:lnTo>
                  <a:lnTo>
                    <a:pt x="9735" y="0"/>
                  </a:lnTo>
                  <a:lnTo>
                    <a:pt x="6363" y="1397"/>
                  </a:lnTo>
                  <a:lnTo>
                    <a:pt x="3883" y="3886"/>
                  </a:lnTo>
                  <a:lnTo>
                    <a:pt x="1396" y="6375"/>
                  </a:lnTo>
                  <a:lnTo>
                    <a:pt x="0" y="9743"/>
                  </a:lnTo>
                  <a:lnTo>
                    <a:pt x="0" y="13264"/>
                  </a:lnTo>
                  <a:lnTo>
                    <a:pt x="0" y="16778"/>
                  </a:lnTo>
                  <a:lnTo>
                    <a:pt x="1396" y="20152"/>
                  </a:lnTo>
                  <a:lnTo>
                    <a:pt x="3883" y="22641"/>
                  </a:lnTo>
                  <a:lnTo>
                    <a:pt x="6363" y="25130"/>
                  </a:lnTo>
                  <a:lnTo>
                    <a:pt x="9735" y="26521"/>
                  </a:lnTo>
                  <a:lnTo>
                    <a:pt x="13252" y="26521"/>
                  </a:lnTo>
                  <a:lnTo>
                    <a:pt x="16763" y="26521"/>
                  </a:lnTo>
                  <a:lnTo>
                    <a:pt x="20134" y="25130"/>
                  </a:lnTo>
                  <a:lnTo>
                    <a:pt x="22615" y="22641"/>
                  </a:lnTo>
                  <a:lnTo>
                    <a:pt x="25102" y="20152"/>
                  </a:lnTo>
                  <a:lnTo>
                    <a:pt x="26498" y="16778"/>
                  </a:lnTo>
                  <a:lnTo>
                    <a:pt x="26498" y="13264"/>
                  </a:lnTo>
                  <a:close/>
                </a:path>
              </a:pathLst>
            </a:custGeom>
            <a:ln w="59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8454006" y="2574884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69">
                  <a:moveTo>
                    <a:pt x="16762" y="0"/>
                  </a:moveTo>
                  <a:lnTo>
                    <a:pt x="9734" y="0"/>
                  </a:lnTo>
                  <a:lnTo>
                    <a:pt x="6362" y="1397"/>
                  </a:lnTo>
                  <a:lnTo>
                    <a:pt x="1395" y="6369"/>
                  </a:lnTo>
                  <a:lnTo>
                    <a:pt x="0" y="9743"/>
                  </a:lnTo>
                  <a:lnTo>
                    <a:pt x="0" y="16777"/>
                  </a:lnTo>
                  <a:lnTo>
                    <a:pt x="1395" y="20152"/>
                  </a:lnTo>
                  <a:lnTo>
                    <a:pt x="6362" y="25123"/>
                  </a:lnTo>
                  <a:lnTo>
                    <a:pt x="9734" y="26521"/>
                  </a:lnTo>
                  <a:lnTo>
                    <a:pt x="16762" y="26521"/>
                  </a:lnTo>
                  <a:lnTo>
                    <a:pt x="20134" y="25123"/>
                  </a:lnTo>
                  <a:lnTo>
                    <a:pt x="25101" y="20152"/>
                  </a:lnTo>
                  <a:lnTo>
                    <a:pt x="26498" y="16777"/>
                  </a:lnTo>
                  <a:lnTo>
                    <a:pt x="26498" y="13263"/>
                  </a:lnTo>
                  <a:lnTo>
                    <a:pt x="26498" y="9743"/>
                  </a:lnTo>
                  <a:lnTo>
                    <a:pt x="25101" y="6369"/>
                  </a:lnTo>
                  <a:lnTo>
                    <a:pt x="20134" y="1397"/>
                  </a:lnTo>
                  <a:lnTo>
                    <a:pt x="167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8454005" y="2574884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69">
                  <a:moveTo>
                    <a:pt x="26498" y="13264"/>
                  </a:moveTo>
                  <a:lnTo>
                    <a:pt x="26498" y="9743"/>
                  </a:lnTo>
                  <a:lnTo>
                    <a:pt x="25102" y="6369"/>
                  </a:lnTo>
                  <a:lnTo>
                    <a:pt x="22615" y="3886"/>
                  </a:lnTo>
                  <a:lnTo>
                    <a:pt x="20134" y="1397"/>
                  </a:lnTo>
                  <a:lnTo>
                    <a:pt x="16763" y="0"/>
                  </a:lnTo>
                  <a:lnTo>
                    <a:pt x="13252" y="0"/>
                  </a:lnTo>
                  <a:lnTo>
                    <a:pt x="9735" y="0"/>
                  </a:lnTo>
                  <a:lnTo>
                    <a:pt x="6363" y="1397"/>
                  </a:lnTo>
                  <a:lnTo>
                    <a:pt x="3883" y="3886"/>
                  </a:lnTo>
                  <a:lnTo>
                    <a:pt x="1396" y="6369"/>
                  </a:lnTo>
                  <a:lnTo>
                    <a:pt x="0" y="9743"/>
                  </a:lnTo>
                  <a:lnTo>
                    <a:pt x="0" y="13264"/>
                  </a:lnTo>
                  <a:lnTo>
                    <a:pt x="0" y="16778"/>
                  </a:lnTo>
                  <a:lnTo>
                    <a:pt x="1396" y="20152"/>
                  </a:lnTo>
                  <a:lnTo>
                    <a:pt x="3883" y="22641"/>
                  </a:lnTo>
                  <a:lnTo>
                    <a:pt x="6363" y="25124"/>
                  </a:lnTo>
                  <a:lnTo>
                    <a:pt x="9735" y="26521"/>
                  </a:lnTo>
                  <a:lnTo>
                    <a:pt x="13252" y="26521"/>
                  </a:lnTo>
                  <a:lnTo>
                    <a:pt x="16763" y="26521"/>
                  </a:lnTo>
                  <a:lnTo>
                    <a:pt x="20134" y="25124"/>
                  </a:lnTo>
                  <a:lnTo>
                    <a:pt x="22615" y="22641"/>
                  </a:lnTo>
                  <a:lnTo>
                    <a:pt x="25102" y="20152"/>
                  </a:lnTo>
                  <a:lnTo>
                    <a:pt x="26498" y="16778"/>
                  </a:lnTo>
                  <a:lnTo>
                    <a:pt x="26498" y="13264"/>
                  </a:lnTo>
                  <a:close/>
                </a:path>
              </a:pathLst>
            </a:custGeom>
            <a:ln w="59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8851492" y="2906410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69">
                  <a:moveTo>
                    <a:pt x="16764" y="0"/>
                  </a:moveTo>
                  <a:lnTo>
                    <a:pt x="9735" y="0"/>
                  </a:lnTo>
                  <a:lnTo>
                    <a:pt x="6363" y="1398"/>
                  </a:lnTo>
                  <a:lnTo>
                    <a:pt x="1397" y="6375"/>
                  </a:lnTo>
                  <a:lnTo>
                    <a:pt x="0" y="9743"/>
                  </a:lnTo>
                  <a:lnTo>
                    <a:pt x="0" y="16777"/>
                  </a:lnTo>
                  <a:lnTo>
                    <a:pt x="1397" y="20152"/>
                  </a:lnTo>
                  <a:lnTo>
                    <a:pt x="6363" y="25124"/>
                  </a:lnTo>
                  <a:lnTo>
                    <a:pt x="9735" y="26529"/>
                  </a:lnTo>
                  <a:lnTo>
                    <a:pt x="16764" y="26529"/>
                  </a:lnTo>
                  <a:lnTo>
                    <a:pt x="20135" y="25124"/>
                  </a:lnTo>
                  <a:lnTo>
                    <a:pt x="25102" y="20152"/>
                  </a:lnTo>
                  <a:lnTo>
                    <a:pt x="26498" y="16777"/>
                  </a:lnTo>
                  <a:lnTo>
                    <a:pt x="26498" y="13263"/>
                  </a:lnTo>
                  <a:lnTo>
                    <a:pt x="26498" y="9743"/>
                  </a:lnTo>
                  <a:lnTo>
                    <a:pt x="25102" y="6375"/>
                  </a:lnTo>
                  <a:lnTo>
                    <a:pt x="20135" y="1398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8851492" y="2906410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69">
                  <a:moveTo>
                    <a:pt x="26498" y="13264"/>
                  </a:moveTo>
                  <a:lnTo>
                    <a:pt x="26498" y="9743"/>
                  </a:lnTo>
                  <a:lnTo>
                    <a:pt x="25102" y="6375"/>
                  </a:lnTo>
                  <a:lnTo>
                    <a:pt x="22615" y="3886"/>
                  </a:lnTo>
                  <a:lnTo>
                    <a:pt x="20134" y="1397"/>
                  </a:lnTo>
                  <a:lnTo>
                    <a:pt x="16763" y="0"/>
                  </a:lnTo>
                  <a:lnTo>
                    <a:pt x="13246" y="0"/>
                  </a:lnTo>
                  <a:lnTo>
                    <a:pt x="9735" y="0"/>
                  </a:lnTo>
                  <a:lnTo>
                    <a:pt x="6363" y="1397"/>
                  </a:lnTo>
                  <a:lnTo>
                    <a:pt x="3883" y="3886"/>
                  </a:lnTo>
                  <a:lnTo>
                    <a:pt x="1396" y="6375"/>
                  </a:lnTo>
                  <a:lnTo>
                    <a:pt x="0" y="9743"/>
                  </a:lnTo>
                  <a:lnTo>
                    <a:pt x="0" y="13264"/>
                  </a:lnTo>
                  <a:lnTo>
                    <a:pt x="0" y="16778"/>
                  </a:lnTo>
                  <a:lnTo>
                    <a:pt x="1396" y="20152"/>
                  </a:lnTo>
                  <a:lnTo>
                    <a:pt x="3883" y="22641"/>
                  </a:lnTo>
                  <a:lnTo>
                    <a:pt x="6363" y="25124"/>
                  </a:lnTo>
                  <a:lnTo>
                    <a:pt x="9735" y="26528"/>
                  </a:lnTo>
                  <a:lnTo>
                    <a:pt x="13246" y="26528"/>
                  </a:lnTo>
                  <a:lnTo>
                    <a:pt x="16763" y="26528"/>
                  </a:lnTo>
                  <a:lnTo>
                    <a:pt x="20134" y="25124"/>
                  </a:lnTo>
                  <a:lnTo>
                    <a:pt x="22615" y="22641"/>
                  </a:lnTo>
                  <a:lnTo>
                    <a:pt x="25102" y="20152"/>
                  </a:lnTo>
                  <a:lnTo>
                    <a:pt x="26498" y="16778"/>
                  </a:lnTo>
                  <a:lnTo>
                    <a:pt x="26498" y="13264"/>
                  </a:lnTo>
                  <a:close/>
                </a:path>
              </a:pathLst>
            </a:custGeom>
            <a:ln w="59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9FC8E8-EFC2-7840-AD50-B53170E7CA94}"/>
                  </a:ext>
                </a:extLst>
              </p:cNvPr>
              <p:cNvSpPr txBox="1"/>
              <p:nvPr/>
            </p:nvSpPr>
            <p:spPr>
              <a:xfrm>
                <a:off x="1692876" y="2696451"/>
                <a:ext cx="645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𝑁𝐿𝑂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𝑁𝑁𝐿𝑂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𝑁𝑁𝐿𝑂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9FC8E8-EFC2-7840-AD50-B53170E7C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876" y="2696451"/>
                <a:ext cx="6450356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9DAD058-B62F-F943-B4A2-10040D1E0673}"/>
              </a:ext>
            </a:extLst>
          </p:cNvPr>
          <p:cNvSpPr txBox="1"/>
          <p:nvPr/>
        </p:nvSpPr>
        <p:spPr>
          <a:xfrm>
            <a:off x="11244649" y="247833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88605A-5ABA-974B-B00C-6D3ADF11C404}"/>
              </a:ext>
            </a:extLst>
          </p:cNvPr>
          <p:cNvSpPr txBox="1"/>
          <p:nvPr/>
        </p:nvSpPr>
        <p:spPr>
          <a:xfrm>
            <a:off x="8993397" y="2138673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12F61F-FD8A-4347-9CEE-3FBB8B4AE369}"/>
              </a:ext>
            </a:extLst>
          </p:cNvPr>
          <p:cNvSpPr txBox="1"/>
          <p:nvPr/>
        </p:nvSpPr>
        <p:spPr>
          <a:xfrm>
            <a:off x="8993397" y="305861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B4E805-0D2D-5348-B175-2C38B4AC241C}"/>
              </a:ext>
            </a:extLst>
          </p:cNvPr>
          <p:cNvSpPr txBox="1"/>
          <p:nvPr/>
        </p:nvSpPr>
        <p:spPr>
          <a:xfrm>
            <a:off x="9608271" y="259220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t/b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A82423-B88F-8847-A05C-84EAD8591EC7}"/>
              </a:ext>
            </a:extLst>
          </p:cNvPr>
          <p:cNvSpPr txBox="1"/>
          <p:nvPr/>
        </p:nvSpPr>
        <p:spPr>
          <a:xfrm>
            <a:off x="1303645" y="120568"/>
            <a:ext cx="8247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Precision cross section measurements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866AAE-6C59-B34C-88B2-9D2353C767B2}"/>
              </a:ext>
            </a:extLst>
          </p:cNvPr>
          <p:cNvSpPr txBox="1"/>
          <p:nvPr/>
        </p:nvSpPr>
        <p:spPr>
          <a:xfrm>
            <a:off x="1556951" y="1235676"/>
            <a:ext cx="774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compared to the data require precision of theoretical predictions</a:t>
            </a:r>
          </a:p>
          <a:p>
            <a:r>
              <a:rPr lang="en-US" dirty="0"/>
              <a:t>Progress in theory   - higher order calculations.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DE1912-8E90-3D47-8CD9-F8E087EE45F9}"/>
              </a:ext>
            </a:extLst>
          </p:cNvPr>
          <p:cNvSpPr txBox="1"/>
          <p:nvPr/>
        </p:nvSpPr>
        <p:spPr>
          <a:xfrm>
            <a:off x="1556951" y="4791328"/>
            <a:ext cx="7600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order calculations require re-evaluation of the fragmentation models</a:t>
            </a:r>
          </a:p>
          <a:p>
            <a:r>
              <a:rPr lang="en-US" dirty="0"/>
              <a:t>      to eliminate double counting of gluon splitting</a:t>
            </a:r>
          </a:p>
        </p:txBody>
      </p:sp>
    </p:spTree>
    <p:extLst>
      <p:ext uri="{BB962C8B-B14F-4D97-AF65-F5344CB8AC3E}">
        <p14:creationId xmlns:p14="http://schemas.microsoft.com/office/powerpoint/2010/main" val="170422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EBECC3-706A-9944-AAA7-3D584DA8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542" y="1657821"/>
            <a:ext cx="2322898" cy="244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2FF5D9-506E-6440-8368-6A73E4423A8A}"/>
              </a:ext>
            </a:extLst>
          </p:cNvPr>
          <p:cNvSpPr txBox="1"/>
          <p:nvPr/>
        </p:nvSpPr>
        <p:spPr>
          <a:xfrm>
            <a:off x="2434282" y="308919"/>
            <a:ext cx="539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Consistency of the Standard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A266F-7FDB-4949-A578-21DD534074DA}"/>
              </a:ext>
            </a:extLst>
          </p:cNvPr>
          <p:cNvSpPr txBox="1"/>
          <p:nvPr/>
        </p:nvSpPr>
        <p:spPr>
          <a:xfrm>
            <a:off x="926757" y="1136822"/>
            <a:ext cx="7844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Standard Model the masses of W, Z, top quark and H are correlated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A0BBF61-AED0-7F49-AD74-6151A0DB14C1}"/>
                  </a:ext>
                </a:extLst>
              </p:cNvPr>
              <p:cNvSpPr/>
              <p:nvPr/>
            </p:nvSpPr>
            <p:spPr>
              <a:xfrm>
                <a:off x="2052904" y="2021260"/>
                <a:ext cx="4426917" cy="944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𝜋𝛼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d>
                          <m:d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sub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A0BBF61-AED0-7F49-AD74-6151A0DB1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904" y="2021260"/>
                <a:ext cx="4426917" cy="944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03F4A1A-2FD3-3641-B055-5CECC3784E99}"/>
                  </a:ext>
                </a:extLst>
              </p14:cNvPr>
              <p14:cNvContentPartPr/>
              <p14:nvPr/>
            </p14:nvContentPartPr>
            <p14:xfrm>
              <a:off x="8593991" y="4505133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03F4A1A-2FD3-3641-B055-5CECC3784E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84991" y="44964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7EB4A3-72EE-A74E-AC77-1473A21579A1}"/>
                  </a:ext>
                </a:extLst>
              </p:cNvPr>
              <p:cNvSpPr txBox="1"/>
              <p:nvPr/>
            </p:nvSpPr>
            <p:spPr>
              <a:xfrm>
                <a:off x="1082056" y="4225544"/>
                <a:ext cx="1000947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 Standard Model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reflects loop corrections and depends on m</a:t>
                </a:r>
                <a:r>
                  <a:rPr lang="en-US" sz="2000" baseline="-25000" dirty="0"/>
                  <a:t>t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and ln(</a:t>
                </a:r>
                <a:r>
                  <a:rPr lang="en-US" sz="2000" dirty="0" err="1"/>
                  <a:t>m</a:t>
                </a:r>
                <a:r>
                  <a:rPr lang="en-US" sz="2000" baseline="-25000" dirty="0" err="1"/>
                  <a:t>H</a:t>
                </a:r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Precise measurements of these masses provides limits on deviations from the Standard Model</a:t>
                </a:r>
              </a:p>
              <a:p>
                <a:r>
                  <a:rPr lang="en-US" sz="2000" dirty="0"/>
                  <a:t>and the estimate of the energy/mass scale of the new objects that we should be looking for.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7EB4A3-72EE-A74E-AC77-1473A215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56" y="4225544"/>
                <a:ext cx="10009471" cy="1323439"/>
              </a:xfrm>
              <a:prstGeom prst="rect">
                <a:avLst/>
              </a:prstGeom>
              <a:blipFill>
                <a:blip r:embed="rId6"/>
                <a:stretch>
                  <a:fillRect l="-507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95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36AFC-339E-D249-8335-7390902C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985" y="1016225"/>
            <a:ext cx="5898292" cy="4006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6942B-E8DF-264A-97D2-6BE3D0FB12F1}"/>
              </a:ext>
            </a:extLst>
          </p:cNvPr>
          <p:cNvSpPr txBox="1"/>
          <p:nvPr/>
        </p:nvSpPr>
        <p:spPr>
          <a:xfrm>
            <a:off x="3768811" y="148281"/>
            <a:ext cx="4835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Precision of Electroweak sector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C1AECF-608A-1D40-A066-0D06BA7C6679}"/>
                  </a:ext>
                </a:extLst>
              </p:cNvPr>
              <p:cNvSpPr txBox="1"/>
              <p:nvPr/>
            </p:nvSpPr>
            <p:spPr>
              <a:xfrm>
                <a:off x="214183" y="3972142"/>
                <a:ext cx="6213919" cy="213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i="1" dirty="0"/>
                  <a:t>The measurement of sin2</a:t>
                </a:r>
                <a:r>
                  <a:rPr lang="el-GR" i="1" dirty="0"/>
                  <a:t>θ</a:t>
                </a:r>
                <a:r>
                  <a:rPr lang="en-US" i="1" baseline="-25000" dirty="0"/>
                  <a:t>W</a:t>
                </a:r>
                <a:r>
                  <a:rPr lang="en-US" i="1" dirty="0"/>
                  <a:t> tests this relation: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describes electroweak corrections.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± 20x10</a:t>
                </a:r>
                <a:r>
                  <a:rPr lang="en-US" baseline="30000" dirty="0"/>
                  <a:t>-5</a:t>
                </a:r>
                <a:r>
                  <a:rPr lang="en-US" dirty="0"/>
                  <a:t> error in sin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eff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corresponds to ±10 MeV error in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W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C1AECF-608A-1D40-A066-0D06BA7C6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83" y="3972142"/>
                <a:ext cx="6213919" cy="2135969"/>
              </a:xfrm>
              <a:prstGeom prst="rect">
                <a:avLst/>
              </a:prstGeom>
              <a:blipFill>
                <a:blip r:embed="rId3"/>
                <a:stretch>
                  <a:fillRect l="-816" b="-2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996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669" y="515462"/>
            <a:ext cx="7447332" cy="503758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200" b="1" spc="-49" dirty="0">
                <a:solidFill>
                  <a:srgbClr val="C00000"/>
                </a:solidFill>
                <a:latin typeface="+mn-lt"/>
              </a:rPr>
              <a:t>THEORY</a:t>
            </a:r>
            <a:r>
              <a:rPr sz="3200" b="1" spc="-35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spc="-35" dirty="0">
                <a:solidFill>
                  <a:srgbClr val="C00000"/>
                </a:solidFill>
                <a:latin typeface="+mn-lt"/>
              </a:rPr>
              <a:t>IS </a:t>
            </a:r>
            <a:r>
              <a:rPr sz="3200" b="1" spc="-26" dirty="0">
                <a:solidFill>
                  <a:srgbClr val="C00000"/>
                </a:solidFill>
                <a:latin typeface="+mn-lt"/>
              </a:rPr>
              <a:t>CRITICAL</a:t>
            </a:r>
            <a:r>
              <a:rPr sz="3200" b="1" spc="-31" dirty="0">
                <a:solidFill>
                  <a:srgbClr val="C00000"/>
                </a:solidFill>
                <a:latin typeface="+mn-lt"/>
              </a:rPr>
              <a:t> </a:t>
            </a:r>
            <a:r>
              <a:rPr sz="3200" b="1" spc="-40" dirty="0">
                <a:solidFill>
                  <a:srgbClr val="C00000"/>
                </a:solidFill>
                <a:latin typeface="+mn-lt"/>
              </a:rPr>
              <a:t>FOR </a:t>
            </a:r>
            <a:r>
              <a:rPr sz="3200" b="1" spc="-31" dirty="0">
                <a:solidFill>
                  <a:srgbClr val="C00000"/>
                </a:solidFill>
                <a:latin typeface="+mn-lt"/>
              </a:rPr>
              <a:t>INTERPRETING </a:t>
            </a:r>
            <a:r>
              <a:rPr sz="3200" b="1" spc="-159" dirty="0">
                <a:solidFill>
                  <a:srgbClr val="C00000"/>
                </a:solidFill>
                <a:latin typeface="+mn-lt"/>
              </a:rPr>
              <a:t>DATA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9605" y="2094298"/>
            <a:ext cx="5918471" cy="1779828"/>
          </a:xfrm>
          <a:prstGeom prst="rect">
            <a:avLst/>
          </a:prstGeom>
        </p:spPr>
        <p:txBody>
          <a:bodyPr vert="horz" wrap="square" lIns="0" tIns="112059" rIns="0" bIns="0" rtlCol="0">
            <a:spAutoFit/>
          </a:bodyPr>
          <a:lstStyle/>
          <a:p>
            <a:pPr marL="211242" indent="-200595">
              <a:spcBef>
                <a:spcPts val="882"/>
              </a:spcBef>
              <a:buFont typeface="Arial"/>
              <a:buChar char="•"/>
              <a:tabLst>
                <a:tab pos="211242" algn="l"/>
                <a:tab pos="211802" algn="l"/>
              </a:tabLst>
            </a:pPr>
            <a:r>
              <a:rPr sz="2000" b="1" dirty="0">
                <a:highlight>
                  <a:srgbClr val="00FF00"/>
                </a:highlight>
                <a:latin typeface="Calibri"/>
                <a:cs typeface="Calibri"/>
              </a:rPr>
              <a:t>Calcu</a:t>
            </a:r>
            <a:r>
              <a:rPr sz="1941" b="1" dirty="0">
                <a:highlight>
                  <a:srgbClr val="00FF00"/>
                </a:highlight>
                <a:latin typeface="Calibri"/>
                <a:cs typeface="Calibri"/>
              </a:rPr>
              <a:t>lation</a:t>
            </a:r>
            <a:r>
              <a:rPr sz="1941" b="1" spc="9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sz="1941" b="1" spc="4" dirty="0">
                <a:highlight>
                  <a:srgbClr val="00FF00"/>
                </a:highlight>
                <a:latin typeface="Calibri"/>
                <a:cs typeface="Calibri"/>
              </a:rPr>
              <a:t>of Higgs</a:t>
            </a:r>
            <a:r>
              <a:rPr sz="1941" b="1" spc="13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sz="1941" b="1" spc="4" dirty="0">
                <a:highlight>
                  <a:srgbClr val="00FF00"/>
                </a:highlight>
                <a:latin typeface="Calibri"/>
                <a:cs typeface="Calibri"/>
              </a:rPr>
              <a:t>production</a:t>
            </a:r>
            <a:r>
              <a:rPr sz="1941" b="1" spc="13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sz="1941" b="1" spc="-9" dirty="0">
                <a:highlight>
                  <a:srgbClr val="00FF00"/>
                </a:highlight>
                <a:latin typeface="Calibri"/>
                <a:cs typeface="Calibri"/>
              </a:rPr>
              <a:t>to</a:t>
            </a:r>
            <a:r>
              <a:rPr sz="1941" b="1" spc="9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sz="1941" b="1" dirty="0">
                <a:highlight>
                  <a:srgbClr val="00FF00"/>
                </a:highlight>
                <a:latin typeface="Calibri"/>
                <a:cs typeface="Calibri"/>
              </a:rPr>
              <a:t>NNNLO</a:t>
            </a:r>
            <a:r>
              <a:rPr sz="1941" b="1" spc="13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sz="1941" b="1" dirty="0">
                <a:highlight>
                  <a:srgbClr val="00FF00"/>
                </a:highlight>
                <a:latin typeface="Calibri"/>
                <a:cs typeface="Calibri"/>
              </a:rPr>
              <a:t>required:</a:t>
            </a:r>
            <a:endParaRPr sz="1941" b="1" dirty="0">
              <a:highlight>
                <a:srgbClr val="FFFF00"/>
              </a:highlight>
              <a:latin typeface="Calibri"/>
              <a:cs typeface="Calibri"/>
            </a:endParaRPr>
          </a:p>
          <a:p>
            <a:pPr marL="531187" lvl="1" indent="-200595">
              <a:spcBef>
                <a:spcPts val="688"/>
              </a:spcBef>
              <a:buFont typeface="Arial"/>
              <a:buChar char="•"/>
              <a:tabLst>
                <a:tab pos="531187" algn="l"/>
                <a:tab pos="531747" algn="l"/>
              </a:tabLst>
            </a:pP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New</a:t>
            </a:r>
            <a:r>
              <a:rPr sz="1677" b="1" spc="-13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77" b="1" dirty="0">
                <a:highlight>
                  <a:srgbClr val="FFFF00"/>
                </a:highlight>
                <a:latin typeface="Calibri"/>
                <a:cs typeface="Calibri"/>
              </a:rPr>
              <a:t>analytic</a:t>
            </a:r>
            <a:r>
              <a:rPr sz="1677" b="1" spc="-13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techniques</a:t>
            </a:r>
            <a:endParaRPr sz="1677" b="1" dirty="0">
              <a:highlight>
                <a:srgbClr val="FFFF00"/>
              </a:highlight>
              <a:latin typeface="Calibri"/>
              <a:cs typeface="Calibri"/>
            </a:endParaRPr>
          </a:p>
          <a:p>
            <a:pPr marL="531187" lvl="1" indent="-200595">
              <a:spcBef>
                <a:spcPts val="719"/>
              </a:spcBef>
              <a:buFont typeface="Arial"/>
              <a:buChar char="•"/>
              <a:tabLst>
                <a:tab pos="531187" algn="l"/>
                <a:tab pos="531747" algn="l"/>
              </a:tabLst>
            </a:pP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New </a:t>
            </a:r>
            <a:r>
              <a:rPr sz="1677" b="1" spc="-9" dirty="0">
                <a:highlight>
                  <a:srgbClr val="FFFF00"/>
                </a:highlight>
                <a:latin typeface="Calibri"/>
                <a:cs typeface="Calibri"/>
              </a:rPr>
              <a:t>computational</a:t>
            </a: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 techniques</a:t>
            </a:r>
            <a:endParaRPr sz="1677" b="1" dirty="0">
              <a:highlight>
                <a:srgbClr val="FFFF00"/>
              </a:highlight>
              <a:latin typeface="Calibri"/>
              <a:cs typeface="Calibri"/>
            </a:endParaRPr>
          </a:p>
          <a:p>
            <a:pPr marL="531187" lvl="1" indent="-200595">
              <a:spcBef>
                <a:spcPts val="724"/>
              </a:spcBef>
              <a:buFont typeface="Arial"/>
              <a:buChar char="•"/>
              <a:tabLst>
                <a:tab pos="531187" algn="l"/>
                <a:tab pos="531747" algn="l"/>
              </a:tabLst>
            </a:pP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Surprisingly</a:t>
            </a:r>
            <a:r>
              <a:rPr sz="1677" b="1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77" b="1" spc="-9" dirty="0">
                <a:highlight>
                  <a:srgbClr val="FFFF00"/>
                </a:highlight>
                <a:latin typeface="Calibri"/>
                <a:cs typeface="Calibri"/>
              </a:rPr>
              <a:t>large</a:t>
            </a:r>
            <a:r>
              <a:rPr sz="1677" b="1" spc="4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corrections </a:t>
            </a:r>
            <a:r>
              <a:rPr sz="1677" b="1" spc="-13" dirty="0">
                <a:highlight>
                  <a:srgbClr val="FFFF00"/>
                </a:highlight>
                <a:latin typeface="Calibri"/>
                <a:cs typeface="Calibri"/>
              </a:rPr>
              <a:t>to</a:t>
            </a:r>
            <a:r>
              <a:rPr sz="1677" b="1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gluon</a:t>
            </a:r>
            <a:r>
              <a:rPr sz="1677" b="1" spc="4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77" b="1" dirty="0">
                <a:highlight>
                  <a:srgbClr val="FFFF00"/>
                </a:highlight>
                <a:latin typeface="Calibri"/>
                <a:cs typeface="Calibri"/>
              </a:rPr>
              <a:t>fusion </a:t>
            </a:r>
            <a:r>
              <a:rPr sz="1677" b="1" spc="-4" dirty="0">
                <a:highlight>
                  <a:srgbClr val="FFFF00"/>
                </a:highlight>
                <a:latin typeface="Calibri"/>
                <a:cs typeface="Calibri"/>
              </a:rPr>
              <a:t>production:</a:t>
            </a:r>
            <a:endParaRPr sz="1677" b="1" dirty="0">
              <a:highlight>
                <a:srgbClr val="FFFF00"/>
              </a:highlight>
              <a:latin typeface="Calibri"/>
              <a:cs typeface="Calibri"/>
            </a:endParaRPr>
          </a:p>
          <a:p>
            <a:pPr marL="1451799">
              <a:spcBef>
                <a:spcPts val="176"/>
              </a:spcBef>
              <a:tabLst>
                <a:tab pos="2084966" algn="l"/>
                <a:tab pos="2936098" algn="l"/>
                <a:tab pos="3901536" algn="l"/>
              </a:tabLst>
            </a:pPr>
            <a:r>
              <a:rPr sz="1941" b="1" spc="-22" dirty="0">
                <a:highlight>
                  <a:srgbClr val="FFFF00"/>
                </a:highlight>
                <a:latin typeface="Calibri"/>
                <a:cs typeface="Calibri"/>
              </a:rPr>
              <a:t>LO	</a:t>
            </a:r>
            <a:r>
              <a:rPr sz="2912" b="1" spc="-13" baseline="2525" dirty="0">
                <a:highlight>
                  <a:srgbClr val="FFFF00"/>
                </a:highlight>
                <a:latin typeface="Calibri"/>
                <a:cs typeface="Calibri"/>
              </a:rPr>
              <a:t>NLO	</a:t>
            </a:r>
            <a:r>
              <a:rPr sz="2912" spc="-6" baseline="2525" dirty="0">
                <a:highlight>
                  <a:srgbClr val="FFFF00"/>
                </a:highlight>
                <a:latin typeface="Calibri"/>
                <a:cs typeface="Calibri"/>
              </a:rPr>
              <a:t>NNLO	</a:t>
            </a:r>
            <a:r>
              <a:rPr sz="1941" dirty="0">
                <a:highlight>
                  <a:srgbClr val="FFFF00"/>
                </a:highlight>
                <a:latin typeface="Calibri"/>
                <a:cs typeface="Calibri"/>
              </a:rPr>
              <a:t>NNNLO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706919" y="3986157"/>
            <a:ext cx="683559" cy="274544"/>
            <a:chOff x="3454908" y="4517644"/>
            <a:chExt cx="774700" cy="3111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4908" y="4517644"/>
              <a:ext cx="774191" cy="3108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33271" y="4534292"/>
              <a:ext cx="347980" cy="213995"/>
            </a:xfrm>
            <a:custGeom>
              <a:avLst/>
              <a:gdLst/>
              <a:ahLst/>
              <a:cxnLst/>
              <a:rect l="l" t="t" r="r" b="b"/>
              <a:pathLst>
                <a:path w="347979" h="213995">
                  <a:moveTo>
                    <a:pt x="304024" y="0"/>
                  </a:moveTo>
                  <a:lnTo>
                    <a:pt x="240758" y="53658"/>
                  </a:lnTo>
                  <a:lnTo>
                    <a:pt x="267564" y="53658"/>
                  </a:lnTo>
                  <a:lnTo>
                    <a:pt x="249339" y="89811"/>
                  </a:lnTo>
                  <a:lnTo>
                    <a:pt x="222875" y="122480"/>
                  </a:lnTo>
                  <a:lnTo>
                    <a:pt x="189115" y="151100"/>
                  </a:lnTo>
                  <a:lnTo>
                    <a:pt x="149004" y="175107"/>
                  </a:lnTo>
                  <a:lnTo>
                    <a:pt x="103485" y="193935"/>
                  </a:lnTo>
                  <a:lnTo>
                    <a:pt x="53502" y="207019"/>
                  </a:lnTo>
                  <a:lnTo>
                    <a:pt x="0" y="213795"/>
                  </a:lnTo>
                  <a:lnTo>
                    <a:pt x="54804" y="213741"/>
                  </a:lnTo>
                  <a:lnTo>
                    <a:pt x="107446" y="206973"/>
                  </a:lnTo>
                  <a:lnTo>
                    <a:pt x="156914" y="193996"/>
                  </a:lnTo>
                  <a:lnTo>
                    <a:pt x="202193" y="175315"/>
                  </a:lnTo>
                  <a:lnTo>
                    <a:pt x="242272" y="151436"/>
                  </a:lnTo>
                  <a:lnTo>
                    <a:pt x="276138" y="122864"/>
                  </a:lnTo>
                  <a:lnTo>
                    <a:pt x="302776" y="90103"/>
                  </a:lnTo>
                  <a:lnTo>
                    <a:pt x="321175" y="53658"/>
                  </a:lnTo>
                  <a:lnTo>
                    <a:pt x="347979" y="53658"/>
                  </a:lnTo>
                  <a:lnTo>
                    <a:pt x="30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502442" y="4534292"/>
              <a:ext cx="358140" cy="214629"/>
            </a:xfrm>
            <a:custGeom>
              <a:avLst/>
              <a:gdLst/>
              <a:ahLst/>
              <a:cxnLst/>
              <a:rect l="l" t="t" r="r" b="b"/>
              <a:pathLst>
                <a:path w="358139" h="214629">
                  <a:moveTo>
                    <a:pt x="53611" y="0"/>
                  </a:moveTo>
                  <a:lnTo>
                    <a:pt x="0" y="0"/>
                  </a:lnTo>
                  <a:lnTo>
                    <a:pt x="4898" y="38580"/>
                  </a:lnTo>
                  <a:lnTo>
                    <a:pt x="19020" y="74891"/>
                  </a:lnTo>
                  <a:lnTo>
                    <a:pt x="41508" y="108328"/>
                  </a:lnTo>
                  <a:lnTo>
                    <a:pt x="71502" y="138284"/>
                  </a:lnTo>
                  <a:lnTo>
                    <a:pt x="108145" y="164152"/>
                  </a:lnTo>
                  <a:lnTo>
                    <a:pt x="150577" y="185327"/>
                  </a:lnTo>
                  <a:lnTo>
                    <a:pt x="197940" y="201203"/>
                  </a:lnTo>
                  <a:lnTo>
                    <a:pt x="249375" y="211173"/>
                  </a:lnTo>
                  <a:lnTo>
                    <a:pt x="304024" y="214631"/>
                  </a:lnTo>
                  <a:lnTo>
                    <a:pt x="357634" y="214631"/>
                  </a:lnTo>
                  <a:lnTo>
                    <a:pt x="302986" y="211173"/>
                  </a:lnTo>
                  <a:lnTo>
                    <a:pt x="251551" y="201203"/>
                  </a:lnTo>
                  <a:lnTo>
                    <a:pt x="204188" y="185327"/>
                  </a:lnTo>
                  <a:lnTo>
                    <a:pt x="161756" y="164152"/>
                  </a:lnTo>
                  <a:lnTo>
                    <a:pt x="125114" y="138284"/>
                  </a:lnTo>
                  <a:lnTo>
                    <a:pt x="95119" y="108328"/>
                  </a:lnTo>
                  <a:lnTo>
                    <a:pt x="72632" y="74891"/>
                  </a:lnTo>
                  <a:lnTo>
                    <a:pt x="58510" y="38580"/>
                  </a:lnTo>
                  <a:lnTo>
                    <a:pt x="53611" y="0"/>
                  </a:lnTo>
                  <a:close/>
                </a:path>
              </a:pathLst>
            </a:custGeom>
            <a:solidFill>
              <a:srgbClr val="CD0000"/>
            </a:solidFill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502442" y="4534292"/>
              <a:ext cx="678815" cy="214629"/>
            </a:xfrm>
            <a:custGeom>
              <a:avLst/>
              <a:gdLst/>
              <a:ahLst/>
              <a:cxnLst/>
              <a:rect l="l" t="t" r="r" b="b"/>
              <a:pathLst>
                <a:path w="678814" h="214629">
                  <a:moveTo>
                    <a:pt x="330828" y="213795"/>
                  </a:moveTo>
                  <a:lnTo>
                    <a:pt x="384331" y="207019"/>
                  </a:lnTo>
                  <a:lnTo>
                    <a:pt x="434314" y="193934"/>
                  </a:lnTo>
                  <a:lnTo>
                    <a:pt x="479832" y="175107"/>
                  </a:lnTo>
                  <a:lnTo>
                    <a:pt x="519944" y="151100"/>
                  </a:lnTo>
                  <a:lnTo>
                    <a:pt x="553703" y="122480"/>
                  </a:lnTo>
                  <a:lnTo>
                    <a:pt x="580167" y="89811"/>
                  </a:lnTo>
                  <a:lnTo>
                    <a:pt x="598392" y="53657"/>
                  </a:lnTo>
                  <a:lnTo>
                    <a:pt x="571587" y="53658"/>
                  </a:lnTo>
                  <a:lnTo>
                    <a:pt x="634851" y="0"/>
                  </a:lnTo>
                  <a:lnTo>
                    <a:pt x="678808" y="53658"/>
                  </a:lnTo>
                  <a:lnTo>
                    <a:pt x="652003" y="53658"/>
                  </a:lnTo>
                  <a:lnTo>
                    <a:pt x="632059" y="92413"/>
                  </a:lnTo>
                  <a:lnTo>
                    <a:pt x="602738" y="127012"/>
                  </a:lnTo>
                  <a:lnTo>
                    <a:pt x="565244" y="156799"/>
                  </a:lnTo>
                  <a:lnTo>
                    <a:pt x="520782" y="181112"/>
                  </a:lnTo>
                  <a:lnTo>
                    <a:pt x="470557" y="199295"/>
                  </a:lnTo>
                  <a:lnTo>
                    <a:pt x="415772" y="210687"/>
                  </a:lnTo>
                  <a:lnTo>
                    <a:pt x="357633" y="214631"/>
                  </a:lnTo>
                  <a:lnTo>
                    <a:pt x="304023" y="214631"/>
                  </a:lnTo>
                  <a:lnTo>
                    <a:pt x="249374" y="211173"/>
                  </a:lnTo>
                  <a:lnTo>
                    <a:pt x="197939" y="201203"/>
                  </a:lnTo>
                  <a:lnTo>
                    <a:pt x="150576" y="185327"/>
                  </a:lnTo>
                  <a:lnTo>
                    <a:pt x="108144" y="164152"/>
                  </a:lnTo>
                  <a:lnTo>
                    <a:pt x="71502" y="138284"/>
                  </a:lnTo>
                  <a:lnTo>
                    <a:pt x="41508" y="108328"/>
                  </a:lnTo>
                  <a:lnTo>
                    <a:pt x="19020" y="74891"/>
                  </a:lnTo>
                  <a:lnTo>
                    <a:pt x="4898" y="38580"/>
                  </a:lnTo>
                  <a:lnTo>
                    <a:pt x="0" y="0"/>
                  </a:lnTo>
                  <a:lnTo>
                    <a:pt x="53611" y="0"/>
                  </a:lnTo>
                  <a:lnTo>
                    <a:pt x="58509" y="38580"/>
                  </a:lnTo>
                  <a:lnTo>
                    <a:pt x="72631" y="74891"/>
                  </a:lnTo>
                  <a:lnTo>
                    <a:pt x="95119" y="108328"/>
                  </a:lnTo>
                  <a:lnTo>
                    <a:pt x="125113" y="138284"/>
                  </a:lnTo>
                  <a:lnTo>
                    <a:pt x="161756" y="164152"/>
                  </a:lnTo>
                  <a:lnTo>
                    <a:pt x="204188" y="185327"/>
                  </a:lnTo>
                  <a:lnTo>
                    <a:pt x="251550" y="201203"/>
                  </a:lnTo>
                  <a:lnTo>
                    <a:pt x="302985" y="211173"/>
                  </a:lnTo>
                  <a:lnTo>
                    <a:pt x="357634" y="214631"/>
                  </a:lnTo>
                </a:path>
              </a:pathLst>
            </a:custGeom>
            <a:ln w="12710">
              <a:solidFill>
                <a:srgbClr val="AC3EC1"/>
              </a:solidFill>
            </a:ln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572909" y="3994225"/>
            <a:ext cx="683559" cy="274544"/>
            <a:chOff x="4436364" y="4526788"/>
            <a:chExt cx="774700" cy="31115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6364" y="4526788"/>
              <a:ext cx="774191" cy="3108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14791" y="4544000"/>
              <a:ext cx="347980" cy="213995"/>
            </a:xfrm>
            <a:custGeom>
              <a:avLst/>
              <a:gdLst/>
              <a:ahLst/>
              <a:cxnLst/>
              <a:rect l="l" t="t" r="r" b="b"/>
              <a:pathLst>
                <a:path w="347979" h="213995">
                  <a:moveTo>
                    <a:pt x="304024" y="0"/>
                  </a:moveTo>
                  <a:lnTo>
                    <a:pt x="240758" y="53658"/>
                  </a:lnTo>
                  <a:lnTo>
                    <a:pt x="267564" y="53658"/>
                  </a:lnTo>
                  <a:lnTo>
                    <a:pt x="249339" y="89812"/>
                  </a:lnTo>
                  <a:lnTo>
                    <a:pt x="222875" y="122481"/>
                  </a:lnTo>
                  <a:lnTo>
                    <a:pt x="189115" y="151101"/>
                  </a:lnTo>
                  <a:lnTo>
                    <a:pt x="149004" y="175107"/>
                  </a:lnTo>
                  <a:lnTo>
                    <a:pt x="103485" y="193935"/>
                  </a:lnTo>
                  <a:lnTo>
                    <a:pt x="53502" y="207019"/>
                  </a:lnTo>
                  <a:lnTo>
                    <a:pt x="0" y="213795"/>
                  </a:lnTo>
                  <a:lnTo>
                    <a:pt x="54804" y="213741"/>
                  </a:lnTo>
                  <a:lnTo>
                    <a:pt x="107446" y="206973"/>
                  </a:lnTo>
                  <a:lnTo>
                    <a:pt x="156914" y="193996"/>
                  </a:lnTo>
                  <a:lnTo>
                    <a:pt x="202193" y="175315"/>
                  </a:lnTo>
                  <a:lnTo>
                    <a:pt x="242272" y="151436"/>
                  </a:lnTo>
                  <a:lnTo>
                    <a:pt x="276138" y="122864"/>
                  </a:lnTo>
                  <a:lnTo>
                    <a:pt x="302776" y="90103"/>
                  </a:lnTo>
                  <a:lnTo>
                    <a:pt x="321175" y="53658"/>
                  </a:lnTo>
                  <a:lnTo>
                    <a:pt x="347980" y="53658"/>
                  </a:lnTo>
                  <a:lnTo>
                    <a:pt x="30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483962" y="4544000"/>
              <a:ext cx="358140" cy="214629"/>
            </a:xfrm>
            <a:custGeom>
              <a:avLst/>
              <a:gdLst/>
              <a:ahLst/>
              <a:cxnLst/>
              <a:rect l="l" t="t" r="r" b="b"/>
              <a:pathLst>
                <a:path w="358139" h="214629">
                  <a:moveTo>
                    <a:pt x="53611" y="0"/>
                  </a:moveTo>
                  <a:lnTo>
                    <a:pt x="0" y="0"/>
                  </a:lnTo>
                  <a:lnTo>
                    <a:pt x="4898" y="38580"/>
                  </a:lnTo>
                  <a:lnTo>
                    <a:pt x="19020" y="74891"/>
                  </a:lnTo>
                  <a:lnTo>
                    <a:pt x="41508" y="108328"/>
                  </a:lnTo>
                  <a:lnTo>
                    <a:pt x="71502" y="138284"/>
                  </a:lnTo>
                  <a:lnTo>
                    <a:pt x="108145" y="164152"/>
                  </a:lnTo>
                  <a:lnTo>
                    <a:pt x="150577" y="185327"/>
                  </a:lnTo>
                  <a:lnTo>
                    <a:pt x="197940" y="201203"/>
                  </a:lnTo>
                  <a:lnTo>
                    <a:pt x="249375" y="211173"/>
                  </a:lnTo>
                  <a:lnTo>
                    <a:pt x="304024" y="214631"/>
                  </a:lnTo>
                  <a:lnTo>
                    <a:pt x="357634" y="214631"/>
                  </a:lnTo>
                  <a:lnTo>
                    <a:pt x="302986" y="211173"/>
                  </a:lnTo>
                  <a:lnTo>
                    <a:pt x="251551" y="201203"/>
                  </a:lnTo>
                  <a:lnTo>
                    <a:pt x="204188" y="185327"/>
                  </a:lnTo>
                  <a:lnTo>
                    <a:pt x="161756" y="164152"/>
                  </a:lnTo>
                  <a:lnTo>
                    <a:pt x="125114" y="138284"/>
                  </a:lnTo>
                  <a:lnTo>
                    <a:pt x="95119" y="108328"/>
                  </a:lnTo>
                  <a:lnTo>
                    <a:pt x="72632" y="74891"/>
                  </a:lnTo>
                  <a:lnTo>
                    <a:pt x="58510" y="38580"/>
                  </a:lnTo>
                  <a:lnTo>
                    <a:pt x="53611" y="0"/>
                  </a:lnTo>
                  <a:close/>
                </a:path>
              </a:pathLst>
            </a:custGeom>
            <a:solidFill>
              <a:srgbClr val="CD0000"/>
            </a:solidFill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483962" y="4544000"/>
              <a:ext cx="678815" cy="214629"/>
            </a:xfrm>
            <a:custGeom>
              <a:avLst/>
              <a:gdLst/>
              <a:ahLst/>
              <a:cxnLst/>
              <a:rect l="l" t="t" r="r" b="b"/>
              <a:pathLst>
                <a:path w="678814" h="214629">
                  <a:moveTo>
                    <a:pt x="330828" y="213795"/>
                  </a:moveTo>
                  <a:lnTo>
                    <a:pt x="384331" y="207019"/>
                  </a:lnTo>
                  <a:lnTo>
                    <a:pt x="434314" y="193934"/>
                  </a:lnTo>
                  <a:lnTo>
                    <a:pt x="479832" y="175107"/>
                  </a:lnTo>
                  <a:lnTo>
                    <a:pt x="519944" y="151100"/>
                  </a:lnTo>
                  <a:lnTo>
                    <a:pt x="553703" y="122480"/>
                  </a:lnTo>
                  <a:lnTo>
                    <a:pt x="580167" y="89811"/>
                  </a:lnTo>
                  <a:lnTo>
                    <a:pt x="598392" y="53657"/>
                  </a:lnTo>
                  <a:lnTo>
                    <a:pt x="571587" y="53658"/>
                  </a:lnTo>
                  <a:lnTo>
                    <a:pt x="634851" y="0"/>
                  </a:lnTo>
                  <a:lnTo>
                    <a:pt x="678808" y="53658"/>
                  </a:lnTo>
                  <a:lnTo>
                    <a:pt x="652003" y="53658"/>
                  </a:lnTo>
                  <a:lnTo>
                    <a:pt x="632059" y="92413"/>
                  </a:lnTo>
                  <a:lnTo>
                    <a:pt x="602738" y="127012"/>
                  </a:lnTo>
                  <a:lnTo>
                    <a:pt x="565244" y="156799"/>
                  </a:lnTo>
                  <a:lnTo>
                    <a:pt x="520782" y="181112"/>
                  </a:lnTo>
                  <a:lnTo>
                    <a:pt x="470557" y="199295"/>
                  </a:lnTo>
                  <a:lnTo>
                    <a:pt x="415772" y="210687"/>
                  </a:lnTo>
                  <a:lnTo>
                    <a:pt x="357633" y="214631"/>
                  </a:lnTo>
                  <a:lnTo>
                    <a:pt x="304023" y="214631"/>
                  </a:lnTo>
                  <a:lnTo>
                    <a:pt x="249374" y="211173"/>
                  </a:lnTo>
                  <a:lnTo>
                    <a:pt x="197939" y="201203"/>
                  </a:lnTo>
                  <a:lnTo>
                    <a:pt x="150576" y="185327"/>
                  </a:lnTo>
                  <a:lnTo>
                    <a:pt x="108144" y="164152"/>
                  </a:lnTo>
                  <a:lnTo>
                    <a:pt x="71502" y="138284"/>
                  </a:lnTo>
                  <a:lnTo>
                    <a:pt x="41508" y="108328"/>
                  </a:lnTo>
                  <a:lnTo>
                    <a:pt x="19020" y="74891"/>
                  </a:lnTo>
                  <a:lnTo>
                    <a:pt x="4898" y="38580"/>
                  </a:lnTo>
                  <a:lnTo>
                    <a:pt x="0" y="0"/>
                  </a:lnTo>
                  <a:lnTo>
                    <a:pt x="53611" y="0"/>
                  </a:lnTo>
                  <a:lnTo>
                    <a:pt x="58509" y="38580"/>
                  </a:lnTo>
                  <a:lnTo>
                    <a:pt x="72631" y="74891"/>
                  </a:lnTo>
                  <a:lnTo>
                    <a:pt x="95119" y="108328"/>
                  </a:lnTo>
                  <a:lnTo>
                    <a:pt x="125113" y="138284"/>
                  </a:lnTo>
                  <a:lnTo>
                    <a:pt x="161756" y="164152"/>
                  </a:lnTo>
                  <a:lnTo>
                    <a:pt x="204188" y="185327"/>
                  </a:lnTo>
                  <a:lnTo>
                    <a:pt x="251550" y="201203"/>
                  </a:lnTo>
                  <a:lnTo>
                    <a:pt x="302985" y="211173"/>
                  </a:lnTo>
                  <a:lnTo>
                    <a:pt x="357634" y="214631"/>
                  </a:lnTo>
                </a:path>
              </a:pathLst>
            </a:custGeom>
            <a:ln w="12710">
              <a:solidFill>
                <a:srgbClr val="AC3EC1"/>
              </a:solidFill>
            </a:ln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578749" y="3980777"/>
            <a:ext cx="685800" cy="274544"/>
            <a:chOff x="5576315" y="4511547"/>
            <a:chExt cx="777240" cy="31115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6315" y="4511547"/>
              <a:ext cx="777239" cy="31089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56127" y="4529096"/>
              <a:ext cx="347980" cy="213995"/>
            </a:xfrm>
            <a:custGeom>
              <a:avLst/>
              <a:gdLst/>
              <a:ahLst/>
              <a:cxnLst/>
              <a:rect l="l" t="t" r="r" b="b"/>
              <a:pathLst>
                <a:path w="347979" h="213995">
                  <a:moveTo>
                    <a:pt x="304024" y="0"/>
                  </a:moveTo>
                  <a:lnTo>
                    <a:pt x="240758" y="53658"/>
                  </a:lnTo>
                  <a:lnTo>
                    <a:pt x="267564" y="53658"/>
                  </a:lnTo>
                  <a:lnTo>
                    <a:pt x="249339" y="89811"/>
                  </a:lnTo>
                  <a:lnTo>
                    <a:pt x="222875" y="122480"/>
                  </a:lnTo>
                  <a:lnTo>
                    <a:pt x="189115" y="151100"/>
                  </a:lnTo>
                  <a:lnTo>
                    <a:pt x="149004" y="175107"/>
                  </a:lnTo>
                  <a:lnTo>
                    <a:pt x="103485" y="193935"/>
                  </a:lnTo>
                  <a:lnTo>
                    <a:pt x="53502" y="207019"/>
                  </a:lnTo>
                  <a:lnTo>
                    <a:pt x="0" y="213795"/>
                  </a:lnTo>
                  <a:lnTo>
                    <a:pt x="54804" y="213741"/>
                  </a:lnTo>
                  <a:lnTo>
                    <a:pt x="107446" y="206973"/>
                  </a:lnTo>
                  <a:lnTo>
                    <a:pt x="156914" y="193996"/>
                  </a:lnTo>
                  <a:lnTo>
                    <a:pt x="202193" y="175315"/>
                  </a:lnTo>
                  <a:lnTo>
                    <a:pt x="242272" y="151436"/>
                  </a:lnTo>
                  <a:lnTo>
                    <a:pt x="276138" y="122864"/>
                  </a:lnTo>
                  <a:lnTo>
                    <a:pt x="302776" y="90103"/>
                  </a:lnTo>
                  <a:lnTo>
                    <a:pt x="321175" y="53658"/>
                  </a:lnTo>
                  <a:lnTo>
                    <a:pt x="347979" y="53658"/>
                  </a:lnTo>
                  <a:lnTo>
                    <a:pt x="304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25298" y="4529096"/>
              <a:ext cx="358140" cy="214629"/>
            </a:xfrm>
            <a:custGeom>
              <a:avLst/>
              <a:gdLst/>
              <a:ahLst/>
              <a:cxnLst/>
              <a:rect l="l" t="t" r="r" b="b"/>
              <a:pathLst>
                <a:path w="358139" h="214629">
                  <a:moveTo>
                    <a:pt x="53611" y="0"/>
                  </a:moveTo>
                  <a:lnTo>
                    <a:pt x="0" y="0"/>
                  </a:lnTo>
                  <a:lnTo>
                    <a:pt x="4898" y="38580"/>
                  </a:lnTo>
                  <a:lnTo>
                    <a:pt x="19020" y="74891"/>
                  </a:lnTo>
                  <a:lnTo>
                    <a:pt x="41508" y="108328"/>
                  </a:lnTo>
                  <a:lnTo>
                    <a:pt x="71502" y="138284"/>
                  </a:lnTo>
                  <a:lnTo>
                    <a:pt x="108145" y="164152"/>
                  </a:lnTo>
                  <a:lnTo>
                    <a:pt x="150577" y="185327"/>
                  </a:lnTo>
                  <a:lnTo>
                    <a:pt x="197940" y="201203"/>
                  </a:lnTo>
                  <a:lnTo>
                    <a:pt x="249375" y="211173"/>
                  </a:lnTo>
                  <a:lnTo>
                    <a:pt x="304024" y="214631"/>
                  </a:lnTo>
                  <a:lnTo>
                    <a:pt x="357634" y="214631"/>
                  </a:lnTo>
                  <a:lnTo>
                    <a:pt x="302986" y="211173"/>
                  </a:lnTo>
                  <a:lnTo>
                    <a:pt x="251551" y="201203"/>
                  </a:lnTo>
                  <a:lnTo>
                    <a:pt x="204188" y="185327"/>
                  </a:lnTo>
                  <a:lnTo>
                    <a:pt x="161756" y="164152"/>
                  </a:lnTo>
                  <a:lnTo>
                    <a:pt x="125114" y="138284"/>
                  </a:lnTo>
                  <a:lnTo>
                    <a:pt x="95119" y="108328"/>
                  </a:lnTo>
                  <a:lnTo>
                    <a:pt x="72632" y="74891"/>
                  </a:lnTo>
                  <a:lnTo>
                    <a:pt x="58510" y="38580"/>
                  </a:lnTo>
                  <a:lnTo>
                    <a:pt x="53611" y="0"/>
                  </a:lnTo>
                  <a:close/>
                </a:path>
              </a:pathLst>
            </a:custGeom>
            <a:solidFill>
              <a:srgbClr val="CD0000"/>
            </a:solidFill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25298" y="4529096"/>
              <a:ext cx="678815" cy="214629"/>
            </a:xfrm>
            <a:custGeom>
              <a:avLst/>
              <a:gdLst/>
              <a:ahLst/>
              <a:cxnLst/>
              <a:rect l="l" t="t" r="r" b="b"/>
              <a:pathLst>
                <a:path w="678814" h="214629">
                  <a:moveTo>
                    <a:pt x="330828" y="213795"/>
                  </a:moveTo>
                  <a:lnTo>
                    <a:pt x="384331" y="207019"/>
                  </a:lnTo>
                  <a:lnTo>
                    <a:pt x="434314" y="193934"/>
                  </a:lnTo>
                  <a:lnTo>
                    <a:pt x="479832" y="175107"/>
                  </a:lnTo>
                  <a:lnTo>
                    <a:pt x="519944" y="151100"/>
                  </a:lnTo>
                  <a:lnTo>
                    <a:pt x="553703" y="122480"/>
                  </a:lnTo>
                  <a:lnTo>
                    <a:pt x="580167" y="89811"/>
                  </a:lnTo>
                  <a:lnTo>
                    <a:pt x="598392" y="53657"/>
                  </a:lnTo>
                  <a:lnTo>
                    <a:pt x="571587" y="53658"/>
                  </a:lnTo>
                  <a:lnTo>
                    <a:pt x="634851" y="0"/>
                  </a:lnTo>
                  <a:lnTo>
                    <a:pt x="678808" y="53658"/>
                  </a:lnTo>
                  <a:lnTo>
                    <a:pt x="652003" y="53658"/>
                  </a:lnTo>
                  <a:lnTo>
                    <a:pt x="632059" y="92413"/>
                  </a:lnTo>
                  <a:lnTo>
                    <a:pt x="602738" y="127012"/>
                  </a:lnTo>
                  <a:lnTo>
                    <a:pt x="565244" y="156799"/>
                  </a:lnTo>
                  <a:lnTo>
                    <a:pt x="520782" y="181112"/>
                  </a:lnTo>
                  <a:lnTo>
                    <a:pt x="470557" y="199295"/>
                  </a:lnTo>
                  <a:lnTo>
                    <a:pt x="415772" y="210687"/>
                  </a:lnTo>
                  <a:lnTo>
                    <a:pt x="357633" y="214631"/>
                  </a:lnTo>
                  <a:lnTo>
                    <a:pt x="304023" y="214631"/>
                  </a:lnTo>
                  <a:lnTo>
                    <a:pt x="249374" y="211173"/>
                  </a:lnTo>
                  <a:lnTo>
                    <a:pt x="197939" y="201203"/>
                  </a:lnTo>
                  <a:lnTo>
                    <a:pt x="150576" y="185327"/>
                  </a:lnTo>
                  <a:lnTo>
                    <a:pt x="108144" y="164152"/>
                  </a:lnTo>
                  <a:lnTo>
                    <a:pt x="71502" y="138284"/>
                  </a:lnTo>
                  <a:lnTo>
                    <a:pt x="41508" y="108328"/>
                  </a:lnTo>
                  <a:lnTo>
                    <a:pt x="19020" y="74891"/>
                  </a:lnTo>
                  <a:lnTo>
                    <a:pt x="4898" y="38580"/>
                  </a:lnTo>
                  <a:lnTo>
                    <a:pt x="0" y="0"/>
                  </a:lnTo>
                  <a:lnTo>
                    <a:pt x="53611" y="0"/>
                  </a:lnTo>
                  <a:lnTo>
                    <a:pt x="58509" y="38580"/>
                  </a:lnTo>
                  <a:lnTo>
                    <a:pt x="72631" y="74891"/>
                  </a:lnTo>
                  <a:lnTo>
                    <a:pt x="95119" y="108328"/>
                  </a:lnTo>
                  <a:lnTo>
                    <a:pt x="125113" y="138284"/>
                  </a:lnTo>
                  <a:lnTo>
                    <a:pt x="161756" y="164152"/>
                  </a:lnTo>
                  <a:lnTo>
                    <a:pt x="204188" y="185327"/>
                  </a:lnTo>
                  <a:lnTo>
                    <a:pt x="251550" y="201203"/>
                  </a:lnTo>
                  <a:lnTo>
                    <a:pt x="302985" y="211173"/>
                  </a:lnTo>
                  <a:lnTo>
                    <a:pt x="357634" y="214631"/>
                  </a:lnTo>
                </a:path>
              </a:pathLst>
            </a:custGeom>
            <a:ln w="12710">
              <a:solidFill>
                <a:srgbClr val="AC3EC1"/>
              </a:solidFill>
            </a:ln>
          </p:spPr>
          <p:txBody>
            <a:bodyPr wrap="square" lIns="0" tIns="0" rIns="0" bIns="0" rtlCol="0"/>
            <a:lstStyle/>
            <a:p>
              <a:endParaRPr sz="1588">
                <a:highlight>
                  <a:srgbClr val="00FF00"/>
                </a:highlight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645958" y="4310491"/>
            <a:ext cx="926951" cy="54639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677" b="1" spc="-4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100%</a:t>
            </a:r>
            <a:endParaRPr sz="1677" b="1" dirty="0">
              <a:solidFill>
                <a:srgbClr val="FF0000"/>
              </a:solidFill>
              <a:highlight>
                <a:srgbClr val="00FF00"/>
              </a:highlight>
              <a:latin typeface="Calibri"/>
              <a:cs typeface="Calibri"/>
            </a:endParaRPr>
          </a:p>
          <a:p>
            <a:pPr marL="11206">
              <a:spcBef>
                <a:spcPts val="22"/>
              </a:spcBef>
            </a:pPr>
            <a:r>
              <a:rPr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inc</a:t>
            </a:r>
            <a:r>
              <a:rPr b="1" spc="-22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r</a:t>
            </a:r>
            <a:r>
              <a:rPr b="1" spc="4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e</a:t>
            </a:r>
            <a:r>
              <a:rPr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ase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670030" y="4310491"/>
            <a:ext cx="908719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677" b="1" spc="-4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20%</a:t>
            </a:r>
            <a:endParaRPr sz="1677" b="1" dirty="0">
              <a:solidFill>
                <a:srgbClr val="FF0000"/>
              </a:solidFill>
              <a:highlight>
                <a:srgbClr val="00FF00"/>
              </a:highlight>
              <a:latin typeface="Calibri"/>
              <a:cs typeface="Calibri"/>
            </a:endParaRPr>
          </a:p>
          <a:p>
            <a:pPr marL="11206">
              <a:spcBef>
                <a:spcPts val="22"/>
              </a:spcBef>
            </a:pPr>
            <a:r>
              <a:rPr sz="1677"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inc</a:t>
            </a:r>
            <a:r>
              <a:rPr sz="1677" b="1" spc="-22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r</a:t>
            </a:r>
            <a:r>
              <a:rPr sz="1677" b="1" spc="4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e</a:t>
            </a:r>
            <a:r>
              <a:rPr sz="1677"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ase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675871" y="4275529"/>
            <a:ext cx="1058340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677" b="1" spc="-4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2%</a:t>
            </a:r>
            <a:endParaRPr sz="1677" b="1" dirty="0">
              <a:solidFill>
                <a:srgbClr val="FF0000"/>
              </a:solidFill>
              <a:highlight>
                <a:srgbClr val="00FF00"/>
              </a:highlight>
              <a:latin typeface="Calibri"/>
              <a:cs typeface="Calibri"/>
            </a:endParaRPr>
          </a:p>
          <a:p>
            <a:pPr marL="11206">
              <a:spcBef>
                <a:spcPts val="22"/>
              </a:spcBef>
            </a:pPr>
            <a:r>
              <a:rPr sz="1677"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inc</a:t>
            </a:r>
            <a:r>
              <a:rPr sz="1677" b="1" spc="-22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r</a:t>
            </a:r>
            <a:r>
              <a:rPr sz="1677" b="1" spc="4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e</a:t>
            </a:r>
            <a:r>
              <a:rPr sz="1677"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cs typeface="Calibri"/>
              </a:rPr>
              <a:t>ase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561593" y="4949204"/>
            <a:ext cx="3304526" cy="2693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771565" algn="l"/>
              </a:tabLst>
            </a:pPr>
            <a:r>
              <a:rPr sz="1677" b="1" spc="-4" dirty="0">
                <a:highlight>
                  <a:srgbClr val="00FF00"/>
                </a:highlight>
                <a:latin typeface="Calibri"/>
                <a:cs typeface="Calibri"/>
              </a:rPr>
              <a:t>1977</a:t>
            </a:r>
            <a:r>
              <a:rPr sz="1677" b="1" spc="371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lang="en-US" sz="882" b="1" spc="449" dirty="0">
                <a:highlight>
                  <a:srgbClr val="00FF00"/>
                </a:highlight>
                <a:latin typeface="Arial"/>
                <a:cs typeface="Arial"/>
              </a:rPr>
              <a:t>-&gt;</a:t>
            </a:r>
            <a:r>
              <a:rPr sz="1677" b="1" spc="-4" dirty="0">
                <a:highlight>
                  <a:srgbClr val="00FF00"/>
                </a:highlight>
                <a:latin typeface="Calibri"/>
                <a:cs typeface="Calibri"/>
              </a:rPr>
              <a:t>1991</a:t>
            </a:r>
            <a:r>
              <a:rPr sz="1677" b="1" spc="349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lang="en-US" sz="882" b="1" spc="449" dirty="0">
                <a:highlight>
                  <a:srgbClr val="00FF00"/>
                </a:highlight>
                <a:latin typeface="Arial"/>
                <a:cs typeface="Arial"/>
              </a:rPr>
              <a:t>-&gt;</a:t>
            </a:r>
            <a:r>
              <a:rPr sz="882" b="1" spc="437" dirty="0">
                <a:highlight>
                  <a:srgbClr val="00FF00"/>
                </a:highlight>
                <a:latin typeface="Arial"/>
                <a:cs typeface="Arial"/>
              </a:rPr>
              <a:t> </a:t>
            </a:r>
            <a:r>
              <a:rPr sz="1677" b="1" spc="-4" dirty="0">
                <a:highlight>
                  <a:srgbClr val="00FF00"/>
                </a:highlight>
                <a:latin typeface="Calibri"/>
                <a:cs typeface="Calibri"/>
              </a:rPr>
              <a:t>2002</a:t>
            </a:r>
            <a:r>
              <a:rPr sz="1677" b="1" spc="353" dirty="0">
                <a:highlight>
                  <a:srgbClr val="00FF00"/>
                </a:highlight>
                <a:latin typeface="Calibri"/>
                <a:cs typeface="Calibri"/>
              </a:rPr>
              <a:t> </a:t>
            </a:r>
            <a:r>
              <a:rPr lang="en-US" sz="882" b="1" spc="449" dirty="0">
                <a:highlight>
                  <a:srgbClr val="00FF00"/>
                </a:highlight>
                <a:latin typeface="Arial"/>
                <a:cs typeface="Arial"/>
              </a:rPr>
              <a:t>-&gt;</a:t>
            </a:r>
            <a:r>
              <a:rPr sz="882" b="1" spc="437" dirty="0">
                <a:highlight>
                  <a:srgbClr val="00FF00"/>
                </a:highlight>
                <a:latin typeface="Arial"/>
                <a:cs typeface="Arial"/>
              </a:rPr>
              <a:t> </a:t>
            </a:r>
            <a:r>
              <a:rPr sz="1677" b="1" spc="-4" dirty="0">
                <a:highlight>
                  <a:srgbClr val="00FF00"/>
                </a:highlight>
                <a:latin typeface="Calibri"/>
                <a:cs typeface="Calibri"/>
              </a:rPr>
              <a:t>2015</a:t>
            </a:r>
            <a:endParaRPr sz="1677" b="1" dirty="0">
              <a:highlight>
                <a:srgbClr val="00FF00"/>
              </a:highligh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50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D93E0-678A-6747-8471-DDC08396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124" y="1014727"/>
            <a:ext cx="4414580" cy="3029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404F13-5A2B-7C47-A38B-3120048D48FB}"/>
              </a:ext>
            </a:extLst>
          </p:cNvPr>
          <p:cNvSpPr txBox="1"/>
          <p:nvPr/>
        </p:nvSpPr>
        <p:spPr>
          <a:xfrm>
            <a:off x="2140227" y="291909"/>
            <a:ext cx="73137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2021 Precision level   -   Higgs Decays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		no exotic decays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65A4F-9783-8345-91E2-FC65E6B0CFCA}"/>
              </a:ext>
            </a:extLst>
          </p:cNvPr>
          <p:cNvSpPr txBox="1"/>
          <p:nvPr/>
        </p:nvSpPr>
        <p:spPr>
          <a:xfrm>
            <a:off x="930686" y="4232861"/>
            <a:ext cx="88517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Adding all together: Total cross section for Higgs production at NNNLO level of SM is</a:t>
            </a:r>
          </a:p>
          <a:p>
            <a:r>
              <a:rPr lang="en-US" dirty="0"/>
              <a:t>  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702C58-7589-114A-B7BF-850A66B98440}"/>
                  </a:ext>
                </a:extLst>
              </p:cNvPr>
              <p:cNvSpPr txBox="1"/>
              <p:nvPr/>
            </p:nvSpPr>
            <p:spPr>
              <a:xfrm>
                <a:off x="2140227" y="4926782"/>
                <a:ext cx="1786002" cy="472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46.61 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4.27%</m:t>
                            </m:r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−6.49%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702C58-7589-114A-B7BF-850A66B98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227" y="4926782"/>
                <a:ext cx="1786002" cy="472694"/>
              </a:xfrm>
              <a:prstGeom prst="rect">
                <a:avLst/>
              </a:prstGeom>
              <a:blipFill>
                <a:blip r:embed="rId3"/>
                <a:stretch>
                  <a:fillRect l="-2128" r="-212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332EE2-16D2-7E4C-8146-AE2E2A4430BA}"/>
                  </a:ext>
                </a:extLst>
              </p:cNvPr>
              <p:cNvSpPr txBox="1"/>
              <p:nvPr/>
            </p:nvSpPr>
            <p:spPr>
              <a:xfrm>
                <a:off x="3943262" y="5047025"/>
                <a:ext cx="1649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1.85%±2.6%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332EE2-16D2-7E4C-8146-AE2E2A443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262" y="5047025"/>
                <a:ext cx="1649491" cy="276999"/>
              </a:xfrm>
              <a:prstGeom prst="rect">
                <a:avLst/>
              </a:prstGeom>
              <a:blipFill>
                <a:blip r:embed="rId4"/>
                <a:stretch>
                  <a:fillRect l="-3053" r="-305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416C6F2-6763-C74C-81B2-6FD9B1DAA164}"/>
              </a:ext>
            </a:extLst>
          </p:cNvPr>
          <p:cNvSpPr txBox="1"/>
          <p:nvPr/>
        </p:nvSpPr>
        <p:spPr>
          <a:xfrm>
            <a:off x="3068750" y="5552450"/>
            <a:ext cx="80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94C0E-08B5-CB46-87F4-518EEE9A7069}"/>
              </a:ext>
            </a:extLst>
          </p:cNvPr>
          <p:cNvSpPr txBox="1"/>
          <p:nvPr/>
        </p:nvSpPr>
        <p:spPr>
          <a:xfrm>
            <a:off x="4237661" y="5573113"/>
            <a:ext cx="55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73A252-A312-AF4D-97A4-B10F43E77F18}"/>
                  </a:ext>
                </a:extLst>
              </p:cNvPr>
              <p:cNvSpPr txBox="1"/>
              <p:nvPr/>
            </p:nvSpPr>
            <p:spPr>
              <a:xfrm>
                <a:off x="4956313" y="5552450"/>
                <a:ext cx="4701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73A252-A312-AF4D-97A4-B10F43E77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313" y="5552450"/>
                <a:ext cx="47019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330A84A-5921-674F-A57D-034DF0738E09}"/>
              </a:ext>
            </a:extLst>
          </p:cNvPr>
          <p:cNvSpPr txBox="1"/>
          <p:nvPr/>
        </p:nvSpPr>
        <p:spPr>
          <a:xfrm>
            <a:off x="8839200" y="6250411"/>
            <a:ext cx="169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S. Dawson</a:t>
            </a:r>
          </a:p>
        </p:txBody>
      </p:sp>
    </p:spTree>
    <p:extLst>
      <p:ext uri="{BB962C8B-B14F-4D97-AF65-F5344CB8AC3E}">
        <p14:creationId xmlns:p14="http://schemas.microsoft.com/office/powerpoint/2010/main" val="158835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25620</TotalTime>
  <Words>807</Words>
  <Application>Microsoft Macintosh PowerPoint</Application>
  <PresentationFormat>Widescreen</PresentationFormat>
  <Paragraphs>115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    MEASUREMENTS COMPARED TO EXPECTATIONS</vt:lpstr>
      <vt:lpstr>PowerPoint Presentation</vt:lpstr>
      <vt:lpstr>PowerPoint Presentation</vt:lpstr>
      <vt:lpstr>PowerPoint Presentation</vt:lpstr>
      <vt:lpstr>THEORY IS CRITICAL FOR INTERPRETING DATA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524</cp:revision>
  <cp:lastPrinted>2021-03-11T16:51:46Z</cp:lastPrinted>
  <dcterms:created xsi:type="dcterms:W3CDTF">2021-01-06T18:58:24Z</dcterms:created>
  <dcterms:modified xsi:type="dcterms:W3CDTF">2021-03-17T20:50:59Z</dcterms:modified>
</cp:coreProperties>
</file>