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1246" r:id="rId2"/>
    <p:sldId id="1266" r:id="rId3"/>
    <p:sldId id="1279" r:id="rId4"/>
    <p:sldId id="1278" r:id="rId5"/>
    <p:sldId id="1247" r:id="rId6"/>
    <p:sldId id="1248" r:id="rId7"/>
    <p:sldId id="1288" r:id="rId8"/>
    <p:sldId id="1249" r:id="rId9"/>
    <p:sldId id="386" r:id="rId10"/>
    <p:sldId id="1280" r:id="rId11"/>
    <p:sldId id="1284" r:id="rId12"/>
    <p:sldId id="1283" r:id="rId13"/>
    <p:sldId id="1285" r:id="rId14"/>
    <p:sldId id="257" r:id="rId15"/>
    <p:sldId id="258" r:id="rId16"/>
    <p:sldId id="1267" r:id="rId17"/>
    <p:sldId id="267" r:id="rId18"/>
    <p:sldId id="379" r:id="rId19"/>
    <p:sldId id="691" r:id="rId20"/>
    <p:sldId id="387" r:id="rId21"/>
    <p:sldId id="311" r:id="rId22"/>
    <p:sldId id="1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349"/>
  </p:normalViewPr>
  <p:slideViewPr>
    <p:cSldViewPr snapToGrid="0" snapToObjects="1">
      <p:cViewPr varScale="1">
        <p:scale>
          <a:sx n="103" d="100"/>
          <a:sy n="103" d="100"/>
        </p:scale>
        <p:origin x="1176" y="184"/>
      </p:cViewPr>
      <p:guideLst>
        <p:guide orient="horz" pos="2160"/>
        <p:guide pos="3840"/>
      </p:guideLst>
    </p:cSldViewPr>
  </p:slideViewPr>
  <p:outlineViewPr>
    <p:cViewPr>
      <p:scale>
        <a:sx n="33" d="100"/>
        <a:sy n="33" d="100"/>
      </p:scale>
      <p:origin x="0" y="-284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476B53-3A5E-2947-BE54-B19CFE01428D}" type="datetimeFigureOut">
              <a:rPr lang="en-US" smtClean="0"/>
              <a:t>3/19/21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EF06C-AAAA-CF4A-AD51-C8DBA0FA68AF}" type="slidenum">
              <a:rPr lang="en-US" smtClean="0"/>
              <a:t>‹#›</a:t>
            </a:fld>
            <a:endParaRPr lang="en-US"/>
          </a:p>
        </p:txBody>
      </p:sp>
    </p:spTree>
    <p:extLst>
      <p:ext uri="{BB962C8B-B14F-4D97-AF65-F5344CB8AC3E}">
        <p14:creationId xmlns:p14="http://schemas.microsoft.com/office/powerpoint/2010/main" val="4221416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315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4F90-FAA8-5E46-93C3-8BDDB8D22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B2DF4-EAE5-F547-9DFE-5C844E7630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C05361-1D67-EE4B-8406-8A7CDA4F7EFD}"/>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82A699B7-113E-2245-8B31-191A620D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3583-3A23-2146-9A88-334624A760F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78830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1531-9819-3A4D-900F-08D9ECECE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E7902-54E8-854D-834C-5B3128EB2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6746F-DAEA-E24A-958B-6BF68D175963}"/>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43F8A2F3-6371-D44B-9CB2-713A94A42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966AD-F6EC-FC45-92C0-0E6981A1BA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9807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79ACF-9F05-5842-B617-D6BD2EB33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D00D48-096C-D14D-A4DC-2E3DA57D9B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211B7-02DB-6D44-A38B-520EEC06D23C}"/>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24D4B77F-96E5-974B-8AFC-3FB4627B1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E897C-652D-7541-8332-AAF8F56D02A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319888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71B9-EB1E-3743-B411-A8F959EDD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9DD35-D903-FF40-BCF9-832F38F6A5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5D481-2B4B-634C-9F09-9A428474AD9E}"/>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4C66EB5D-A323-8B47-97F2-D80F32503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37B54-6DB2-744E-8C2E-D1BD05C82B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292390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1C3F-D141-BA49-9EDA-E6F7583A6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8028D-BA29-2042-80BF-893F6E5CC2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A74C2-A427-1E42-9740-226F5E1CF07E}"/>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2578C1B5-743E-B641-A778-2563190BA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567A2-2B3C-9F4F-953A-0DD0100B0CD4}"/>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15843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CD32-E998-AA4F-BE5C-D14C4306A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07E52-415F-714E-8230-F6CE03A10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59FF6E-7058-7444-AB58-A4E2FAC092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481D89-38A3-F04C-9BA6-D5DD0C017B5B}"/>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6" name="Footer Placeholder 5">
            <a:extLst>
              <a:ext uri="{FF2B5EF4-FFF2-40B4-BE49-F238E27FC236}">
                <a16:creationId xmlns:a16="http://schemas.microsoft.com/office/drawing/2014/main" id="{08C0E07B-F9CD-1642-A9E4-03B01060E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64A31-EB6C-F440-8DF3-791CD527A6B2}"/>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68077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96BC-8A7D-FE42-8AB5-065281C19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0010D-4900-FB48-A1BC-78AA43B9B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BF5D3-607A-E148-B9D0-AEECC341BD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31ED5-A3E3-714D-BA81-56DA395C4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F00F40-A7DA-F74A-A16F-93D21E57BC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0748D-3958-9541-A1F3-F0EAA52308B1}"/>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8" name="Footer Placeholder 7">
            <a:extLst>
              <a:ext uri="{FF2B5EF4-FFF2-40B4-BE49-F238E27FC236}">
                <a16:creationId xmlns:a16="http://schemas.microsoft.com/office/drawing/2014/main" id="{446201C5-9185-C043-A7EB-020202DFE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40F7E-4FB8-6445-9361-25F8034E0EE6}"/>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426085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4477-9641-0749-9023-6074A59E0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4E419-F718-394A-A5E5-0C7AFA2BF05B}"/>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4" name="Footer Placeholder 3">
            <a:extLst>
              <a:ext uri="{FF2B5EF4-FFF2-40B4-BE49-F238E27FC236}">
                <a16:creationId xmlns:a16="http://schemas.microsoft.com/office/drawing/2014/main" id="{0E22E583-D308-7047-89FC-43701D9797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5A8217-B9C9-A84A-AEAA-055D8138C730}"/>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83954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1E98-0F8D-D341-9FE8-B736508D4873}"/>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3" name="Footer Placeholder 2">
            <a:extLst>
              <a:ext uri="{FF2B5EF4-FFF2-40B4-BE49-F238E27FC236}">
                <a16:creationId xmlns:a16="http://schemas.microsoft.com/office/drawing/2014/main" id="{631CE100-625A-6243-8264-E10937E2A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BAE51-01D9-7648-9B78-4AE131721318}"/>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34623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77A3-15CC-E849-AC64-29A4EC9B7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3F0515-675B-5A4D-9CC3-3C843DA09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9F7A7-9BE4-DD40-B5A4-2C86DBF12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5F92D-23F3-C844-9A58-27237C86F9DB}"/>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6" name="Footer Placeholder 5">
            <a:extLst>
              <a:ext uri="{FF2B5EF4-FFF2-40B4-BE49-F238E27FC236}">
                <a16:creationId xmlns:a16="http://schemas.microsoft.com/office/drawing/2014/main" id="{96D14D1F-B20E-6B4E-B456-4FCAFC9C9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BE1BA-2F82-0641-A35B-4983B8E1C4AB}"/>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261069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33B0-1679-8142-97CA-83B3E99DE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D5C0C2-BC0C-334A-A5DA-A01958398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EED16-8B9C-C542-8A34-EAF98D48C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6A7E8-8013-D746-99C4-EBA23954C9EC}"/>
              </a:ext>
            </a:extLst>
          </p:cNvPr>
          <p:cNvSpPr>
            <a:spLocks noGrp="1"/>
          </p:cNvSpPr>
          <p:nvPr>
            <p:ph type="dt" sz="half" idx="10"/>
          </p:nvPr>
        </p:nvSpPr>
        <p:spPr/>
        <p:txBody>
          <a:bodyPr/>
          <a:lstStyle/>
          <a:p>
            <a:fld id="{4C870CAB-AA73-E34A-BF5C-8B62E69F5278}" type="datetimeFigureOut">
              <a:rPr lang="en-US" smtClean="0"/>
              <a:t>3/19/21</a:t>
            </a:fld>
            <a:endParaRPr lang="en-US"/>
          </a:p>
        </p:txBody>
      </p:sp>
      <p:sp>
        <p:nvSpPr>
          <p:cNvPr id="6" name="Footer Placeholder 5">
            <a:extLst>
              <a:ext uri="{FF2B5EF4-FFF2-40B4-BE49-F238E27FC236}">
                <a16:creationId xmlns:a16="http://schemas.microsoft.com/office/drawing/2014/main" id="{A7EE3134-4D74-8140-B63C-D109B79A0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E27CF-B409-2242-AAAF-F141020F0D5F}"/>
              </a:ext>
            </a:extLst>
          </p:cNvPr>
          <p:cNvSpPr>
            <a:spLocks noGrp="1"/>
          </p:cNvSpPr>
          <p:nvPr>
            <p:ph type="sldNum" sz="quarter" idx="12"/>
          </p:nvPr>
        </p:nvSpPr>
        <p:spPr/>
        <p:txBody>
          <a:bodyPr/>
          <a:lstStyle/>
          <a:p>
            <a:fld id="{0B5A3ECB-7F9D-714C-952C-A766CABABC98}" type="slidenum">
              <a:rPr lang="en-US" smtClean="0"/>
              <a:t>‹#›</a:t>
            </a:fld>
            <a:endParaRPr lang="en-US"/>
          </a:p>
        </p:txBody>
      </p:sp>
    </p:spTree>
    <p:extLst>
      <p:ext uri="{BB962C8B-B14F-4D97-AF65-F5344CB8AC3E}">
        <p14:creationId xmlns:p14="http://schemas.microsoft.com/office/powerpoint/2010/main" val="143138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A82B-DD47-6D48-91E0-BA9607A78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24D99E-3F5F-004D-B2FE-DC1630DE5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0C876-E7C5-3D47-829A-0694D4238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70CAB-AA73-E34A-BF5C-8B62E69F5278}" type="datetimeFigureOut">
              <a:rPr lang="en-US" smtClean="0"/>
              <a:t>3/19/21</a:t>
            </a:fld>
            <a:endParaRPr lang="en-US"/>
          </a:p>
        </p:txBody>
      </p:sp>
      <p:sp>
        <p:nvSpPr>
          <p:cNvPr id="5" name="Footer Placeholder 4">
            <a:extLst>
              <a:ext uri="{FF2B5EF4-FFF2-40B4-BE49-F238E27FC236}">
                <a16:creationId xmlns:a16="http://schemas.microsoft.com/office/drawing/2014/main" id="{8EE34F4A-8183-6748-A3D5-93969C86D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CC9F96-249C-2747-9C20-B4C8DF02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3ECB-7F9D-714C-952C-A766CABABC98}" type="slidenum">
              <a:rPr lang="en-US" smtClean="0"/>
              <a:t>‹#›</a:t>
            </a:fld>
            <a:endParaRPr lang="en-US"/>
          </a:p>
        </p:txBody>
      </p:sp>
    </p:spTree>
    <p:extLst>
      <p:ext uri="{BB962C8B-B14F-4D97-AF65-F5344CB8AC3E}">
        <p14:creationId xmlns:p14="http://schemas.microsoft.com/office/powerpoint/2010/main" val="326690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0694" y="96471"/>
            <a:ext cx="4661020" cy="523220"/>
          </a:xfrm>
          <a:prstGeom prst="rect">
            <a:avLst/>
          </a:prstGeom>
          <a:noFill/>
        </p:spPr>
        <p:txBody>
          <a:bodyPr wrap="none" rtlCol="0">
            <a:spAutoFit/>
          </a:bodyPr>
          <a:lstStyle/>
          <a:p>
            <a:r>
              <a:rPr lang="en-US" sz="2800" b="1" dirty="0">
                <a:solidFill>
                  <a:srgbClr val="C00000"/>
                </a:solidFill>
              </a:rPr>
              <a:t>Challenges to Standard Model</a:t>
            </a:r>
          </a:p>
        </p:txBody>
      </p:sp>
      <p:sp>
        <p:nvSpPr>
          <p:cNvPr id="5" name="TextBox 4"/>
          <p:cNvSpPr txBox="1"/>
          <p:nvPr/>
        </p:nvSpPr>
        <p:spPr>
          <a:xfrm>
            <a:off x="758158" y="749329"/>
            <a:ext cx="5917380" cy="369332"/>
          </a:xfrm>
          <a:prstGeom prst="rect">
            <a:avLst/>
          </a:prstGeom>
          <a:noFill/>
        </p:spPr>
        <p:txBody>
          <a:bodyPr wrap="none" rtlCol="0">
            <a:spAutoFit/>
          </a:bodyPr>
          <a:lstStyle/>
          <a:p>
            <a:r>
              <a:rPr lang="en-US" dirty="0"/>
              <a:t>Many observable effects are not described in Standard Model</a:t>
            </a:r>
          </a:p>
        </p:txBody>
      </p:sp>
      <p:sp>
        <p:nvSpPr>
          <p:cNvPr id="6" name="TextBox 5"/>
          <p:cNvSpPr txBox="1"/>
          <p:nvPr/>
        </p:nvSpPr>
        <p:spPr>
          <a:xfrm>
            <a:off x="758158" y="1118661"/>
            <a:ext cx="10495053" cy="2031325"/>
          </a:xfrm>
          <a:prstGeom prst="rect">
            <a:avLst/>
          </a:prstGeom>
          <a:noFill/>
        </p:spPr>
        <p:txBody>
          <a:bodyPr wrap="none" rtlCol="0">
            <a:spAutoFit/>
          </a:bodyPr>
          <a:lstStyle/>
          <a:p>
            <a:pPr marL="285750" indent="-285750">
              <a:buFont typeface="Arial" panose="020B0604020202020204" pitchFamily="34" charset="0"/>
              <a:buChar char="•"/>
            </a:pPr>
            <a:r>
              <a:rPr lang="en-US" dirty="0"/>
              <a:t>Baryon-antibaryon asymmetry in the universe  (observed)</a:t>
            </a:r>
          </a:p>
          <a:p>
            <a:pPr marL="285750" indent="-285750">
              <a:buFont typeface="Arial" panose="020B0604020202020204" pitchFamily="34" charset="0"/>
              <a:buChar char="•"/>
            </a:pPr>
            <a:r>
              <a:rPr lang="en-US" dirty="0"/>
              <a:t>Dark matter – possible explanation for observation</a:t>
            </a:r>
          </a:p>
          <a:p>
            <a:pPr marL="285750" indent="-285750">
              <a:buFont typeface="Arial" panose="020B0604020202020204" pitchFamily="34" charset="0"/>
              <a:buChar char="•"/>
            </a:pPr>
            <a:r>
              <a:rPr lang="en-US" dirty="0"/>
              <a:t>Dark energy – no explanation </a:t>
            </a:r>
          </a:p>
          <a:p>
            <a:pPr marL="285750" indent="-285750">
              <a:buFont typeface="Arial" panose="020B0604020202020204" pitchFamily="34" charset="0"/>
              <a:buChar char="•"/>
            </a:pPr>
            <a:r>
              <a:rPr lang="en-US" dirty="0"/>
              <a:t>Gravitational waves – observed, consistent with black hole mergers. Are they described by quantum theory</a:t>
            </a:r>
          </a:p>
          <a:p>
            <a:pPr marL="285750" indent="-285750">
              <a:buFont typeface="Arial" panose="020B0604020202020204" pitchFamily="34" charset="0"/>
              <a:buChar char="•"/>
            </a:pPr>
            <a:r>
              <a:rPr lang="en-US" dirty="0"/>
              <a:t>Neutron electric dipole moment – measured with high precision</a:t>
            </a:r>
          </a:p>
          <a:p>
            <a:pPr marL="285750" indent="-285750">
              <a:buFont typeface="Arial" panose="020B0604020202020204" pitchFamily="34" charset="0"/>
              <a:buChar char="•"/>
            </a:pPr>
            <a:r>
              <a:rPr lang="en-US" dirty="0"/>
              <a:t>Neutrino masses – must be non-zero to satisfy observed mixing</a:t>
            </a:r>
          </a:p>
          <a:p>
            <a:endParaRPr lang="en-US" dirty="0"/>
          </a:p>
        </p:txBody>
      </p:sp>
      <p:sp>
        <p:nvSpPr>
          <p:cNvPr id="7" name="TextBox 6"/>
          <p:cNvSpPr txBox="1"/>
          <p:nvPr/>
        </p:nvSpPr>
        <p:spPr>
          <a:xfrm>
            <a:off x="758158" y="2891292"/>
            <a:ext cx="8494633" cy="1200329"/>
          </a:xfrm>
          <a:prstGeom prst="rect">
            <a:avLst/>
          </a:prstGeom>
          <a:noFill/>
        </p:spPr>
        <p:txBody>
          <a:bodyPr wrap="none" rtlCol="0">
            <a:spAutoFit/>
          </a:bodyPr>
          <a:lstStyle/>
          <a:p>
            <a:r>
              <a:rPr lang="en-US" dirty="0"/>
              <a:t>Particle physics has  Standard Model - an extensive theoretical framework that describes </a:t>
            </a:r>
          </a:p>
          <a:p>
            <a:r>
              <a:rPr lang="en-US" dirty="0"/>
              <a:t>most of the observation of the structure of matter. It is natural to try to attach the </a:t>
            </a:r>
          </a:p>
          <a:p>
            <a:r>
              <a:rPr lang="en-US" dirty="0"/>
              <a:t>explanations for the observables that we do not quite understand to an extension of</a:t>
            </a:r>
          </a:p>
          <a:p>
            <a:r>
              <a:rPr lang="en-US" dirty="0"/>
              <a:t>Standard Model.</a:t>
            </a:r>
          </a:p>
        </p:txBody>
      </p:sp>
      <p:sp>
        <p:nvSpPr>
          <p:cNvPr id="2" name="TextBox 1">
            <a:extLst>
              <a:ext uri="{FF2B5EF4-FFF2-40B4-BE49-F238E27FC236}">
                <a16:creationId xmlns:a16="http://schemas.microsoft.com/office/drawing/2014/main" id="{FE29B15C-D14D-734D-8E91-BF7DF09AD405}"/>
              </a:ext>
            </a:extLst>
          </p:cNvPr>
          <p:cNvSpPr txBox="1"/>
          <p:nvPr/>
        </p:nvSpPr>
        <p:spPr>
          <a:xfrm>
            <a:off x="2832571" y="4259093"/>
            <a:ext cx="3173113" cy="400110"/>
          </a:xfrm>
          <a:prstGeom prst="rect">
            <a:avLst/>
          </a:prstGeom>
          <a:noFill/>
        </p:spPr>
        <p:txBody>
          <a:bodyPr wrap="none" rtlCol="0">
            <a:spAutoFit/>
          </a:bodyPr>
          <a:lstStyle/>
          <a:p>
            <a:r>
              <a:rPr lang="en-US" sz="2000" b="1" dirty="0"/>
              <a:t>Beyond the Standard Model</a:t>
            </a:r>
          </a:p>
        </p:txBody>
      </p:sp>
      <p:sp>
        <p:nvSpPr>
          <p:cNvPr id="3" name="TextBox 2">
            <a:extLst>
              <a:ext uri="{FF2B5EF4-FFF2-40B4-BE49-F238E27FC236}">
                <a16:creationId xmlns:a16="http://schemas.microsoft.com/office/drawing/2014/main" id="{4B17E77B-CAFE-BD4D-B965-40B8C5F04EB5}"/>
              </a:ext>
            </a:extLst>
          </p:cNvPr>
          <p:cNvSpPr txBox="1"/>
          <p:nvPr/>
        </p:nvSpPr>
        <p:spPr>
          <a:xfrm>
            <a:off x="939114" y="4666743"/>
            <a:ext cx="5867055" cy="2308324"/>
          </a:xfrm>
          <a:prstGeom prst="rect">
            <a:avLst/>
          </a:prstGeom>
          <a:noFill/>
        </p:spPr>
        <p:txBody>
          <a:bodyPr wrap="none" rtlCol="0">
            <a:spAutoFit/>
          </a:bodyPr>
          <a:lstStyle/>
          <a:p>
            <a:r>
              <a:rPr lang="en-US" dirty="0"/>
              <a:t>New symmetries: </a:t>
            </a:r>
          </a:p>
          <a:p>
            <a:r>
              <a:rPr lang="en-US" dirty="0"/>
              <a:t>	fermions-bosons (supersymmetry)</a:t>
            </a:r>
          </a:p>
          <a:p>
            <a:r>
              <a:rPr lang="en-US" dirty="0"/>
              <a:t>	mirror symmetries (left-handed with right-handed)</a:t>
            </a:r>
          </a:p>
          <a:p>
            <a:r>
              <a:rPr lang="en-US" dirty="0"/>
              <a:t>GUT - Higher symmetry groups:</a:t>
            </a:r>
          </a:p>
          <a:p>
            <a:r>
              <a:rPr lang="en-US" dirty="0"/>
              <a:t>	SO(5)  - include spin 3/2 particles</a:t>
            </a:r>
          </a:p>
          <a:p>
            <a:r>
              <a:rPr lang="en-US" dirty="0"/>
              <a:t>Extra dimensions</a:t>
            </a:r>
          </a:p>
          <a:p>
            <a:r>
              <a:rPr lang="en-US" dirty="0"/>
              <a:t>	string theory</a:t>
            </a:r>
          </a:p>
          <a:p>
            <a:endParaRPr lang="en-US" dirty="0"/>
          </a:p>
        </p:txBody>
      </p:sp>
    </p:spTree>
    <p:extLst>
      <p:ext uri="{BB962C8B-B14F-4D97-AF65-F5344CB8AC3E}">
        <p14:creationId xmlns:p14="http://schemas.microsoft.com/office/powerpoint/2010/main" val="2027219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D491E5-5547-974E-87F8-5D17F8943DE9}"/>
              </a:ext>
            </a:extLst>
          </p:cNvPr>
          <p:cNvSpPr txBox="1"/>
          <p:nvPr/>
        </p:nvSpPr>
        <p:spPr>
          <a:xfrm>
            <a:off x="2325295" y="849651"/>
            <a:ext cx="7091172" cy="369332"/>
          </a:xfrm>
          <a:prstGeom prst="rect">
            <a:avLst/>
          </a:prstGeom>
          <a:noFill/>
        </p:spPr>
        <p:txBody>
          <a:bodyPr wrap="none" rtlCol="0">
            <a:spAutoFit/>
          </a:bodyPr>
          <a:lstStyle/>
          <a:p>
            <a:r>
              <a:rPr lang="en-US" dirty="0"/>
              <a:t>If the new physics is at 1 </a:t>
            </a:r>
            <a:r>
              <a:rPr lang="en-US" dirty="0" err="1"/>
              <a:t>TeV</a:t>
            </a:r>
            <a:r>
              <a:rPr lang="en-US" dirty="0"/>
              <a:t>, the Higgs coupling will be affected very little</a:t>
            </a:r>
          </a:p>
        </p:txBody>
      </p:sp>
      <p:graphicFrame>
        <p:nvGraphicFramePr>
          <p:cNvPr id="3" name="object 3">
            <a:extLst>
              <a:ext uri="{FF2B5EF4-FFF2-40B4-BE49-F238E27FC236}">
                <a16:creationId xmlns:a16="http://schemas.microsoft.com/office/drawing/2014/main" id="{7A3A7F8B-D7A2-0F45-A681-C260A4CC72ED}"/>
              </a:ext>
            </a:extLst>
          </p:cNvPr>
          <p:cNvGraphicFramePr>
            <a:graphicFrameLocks noGrp="1"/>
          </p:cNvGraphicFramePr>
          <p:nvPr>
            <p:extLst>
              <p:ext uri="{D42A27DB-BD31-4B8C-83A1-F6EECF244321}">
                <p14:modId xmlns:p14="http://schemas.microsoft.com/office/powerpoint/2010/main" val="2239360627"/>
              </p:ext>
            </p:extLst>
          </p:nvPr>
        </p:nvGraphicFramePr>
        <p:xfrm>
          <a:off x="1756081" y="1703066"/>
          <a:ext cx="8229600" cy="2225035"/>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tc>
                  <a:txBody>
                    <a:bodyPr/>
                    <a:lstStyle/>
                    <a:p>
                      <a:pPr marL="90805">
                        <a:lnSpc>
                          <a:spcPct val="100000"/>
                        </a:lnSpc>
                        <a:spcBef>
                          <a:spcPts val="359"/>
                        </a:spcBef>
                      </a:pPr>
                      <a:r>
                        <a:rPr sz="1800" b="1" spc="-5" dirty="0">
                          <a:solidFill>
                            <a:srgbClr val="FFFFFF"/>
                          </a:solidFill>
                          <a:latin typeface="Calibri"/>
                          <a:cs typeface="Calibri"/>
                        </a:rPr>
                        <a:t>Coupling</a:t>
                      </a:r>
                      <a:r>
                        <a:rPr sz="1800" b="1" spc="-15" dirty="0">
                          <a:solidFill>
                            <a:srgbClr val="FFFFFF"/>
                          </a:solidFill>
                          <a:latin typeface="Calibri"/>
                          <a:cs typeface="Calibri"/>
                        </a:rPr>
                        <a:t> </a:t>
                      </a:r>
                      <a:r>
                        <a:rPr sz="1800" b="1" spc="-5" dirty="0">
                          <a:solidFill>
                            <a:srgbClr val="FFFFFF"/>
                          </a:solidFill>
                          <a:latin typeface="Calibri"/>
                          <a:cs typeface="Calibri"/>
                        </a:rPr>
                        <a:t>to</a:t>
                      </a:r>
                      <a:r>
                        <a:rPr sz="1800" b="1" spc="-15" dirty="0">
                          <a:solidFill>
                            <a:srgbClr val="FFFFFF"/>
                          </a:solidFill>
                          <a:latin typeface="Calibri"/>
                          <a:cs typeface="Calibri"/>
                        </a:rPr>
                        <a:t> </a:t>
                      </a:r>
                      <a:r>
                        <a:rPr sz="1800" b="1" spc="-5" dirty="0">
                          <a:solidFill>
                            <a:srgbClr val="FFFFFF"/>
                          </a:solidFill>
                          <a:latin typeface="Calibri"/>
                          <a:cs typeface="Calibri"/>
                        </a:rPr>
                        <a:t>W/Z</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tc>
                  <a:txBody>
                    <a:bodyPr/>
                    <a:lstStyle/>
                    <a:p>
                      <a:pPr marL="91440">
                        <a:lnSpc>
                          <a:spcPct val="100000"/>
                        </a:lnSpc>
                        <a:spcBef>
                          <a:spcPts val="359"/>
                        </a:spcBef>
                      </a:pPr>
                      <a:r>
                        <a:rPr sz="1800" b="1" spc="-5" dirty="0">
                          <a:solidFill>
                            <a:srgbClr val="FFFFFF"/>
                          </a:solidFill>
                          <a:latin typeface="Calibri"/>
                          <a:cs typeface="Calibri"/>
                        </a:rPr>
                        <a:t>Coupling</a:t>
                      </a:r>
                      <a:r>
                        <a:rPr sz="1800" b="1" spc="-15" dirty="0">
                          <a:solidFill>
                            <a:srgbClr val="FFFFFF"/>
                          </a:solidFill>
                          <a:latin typeface="Calibri"/>
                          <a:cs typeface="Calibri"/>
                        </a:rPr>
                        <a:t> </a:t>
                      </a:r>
                      <a:r>
                        <a:rPr sz="1800" b="1" spc="-5" dirty="0">
                          <a:solidFill>
                            <a:srgbClr val="FFFFFF"/>
                          </a:solidFill>
                          <a:latin typeface="Calibri"/>
                          <a:cs typeface="Calibri"/>
                        </a:rPr>
                        <a:t>to</a:t>
                      </a:r>
                      <a:r>
                        <a:rPr sz="1800" b="1" spc="-20" dirty="0">
                          <a:solidFill>
                            <a:srgbClr val="FFFFFF"/>
                          </a:solidFill>
                          <a:latin typeface="Calibri"/>
                          <a:cs typeface="Calibri"/>
                        </a:rPr>
                        <a:t> </a:t>
                      </a:r>
                      <a:r>
                        <a:rPr sz="1800" b="1" dirty="0">
                          <a:solidFill>
                            <a:srgbClr val="FFFFFF"/>
                          </a:solidFill>
                          <a:latin typeface="Calibri"/>
                          <a:cs typeface="Calibri"/>
                        </a:rPr>
                        <a:t>b</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tc>
                  <a:txBody>
                    <a:bodyPr/>
                    <a:lstStyle/>
                    <a:p>
                      <a:pPr marL="90805">
                        <a:lnSpc>
                          <a:spcPct val="100000"/>
                        </a:lnSpc>
                        <a:spcBef>
                          <a:spcPts val="359"/>
                        </a:spcBef>
                      </a:pPr>
                      <a:r>
                        <a:rPr sz="1800" b="1" spc="-5" dirty="0">
                          <a:solidFill>
                            <a:srgbClr val="FFFFFF"/>
                          </a:solidFill>
                          <a:latin typeface="Calibri"/>
                          <a:cs typeface="Calibri"/>
                        </a:rPr>
                        <a:t>Coupling</a:t>
                      </a:r>
                      <a:r>
                        <a:rPr sz="1800" b="1" spc="-15" dirty="0">
                          <a:solidFill>
                            <a:srgbClr val="FFFFFF"/>
                          </a:solidFill>
                          <a:latin typeface="Calibri"/>
                          <a:cs typeface="Calibri"/>
                        </a:rPr>
                        <a:t> </a:t>
                      </a:r>
                      <a:r>
                        <a:rPr sz="1800" b="1" spc="-5" dirty="0">
                          <a:solidFill>
                            <a:srgbClr val="FFFFFF"/>
                          </a:solidFill>
                          <a:latin typeface="Calibri"/>
                          <a:cs typeface="Calibri"/>
                        </a:rPr>
                        <a:t>to</a:t>
                      </a:r>
                      <a:r>
                        <a:rPr sz="1800" b="1" spc="-15" dirty="0">
                          <a:solidFill>
                            <a:srgbClr val="FFFFFF"/>
                          </a:solidFill>
                          <a:latin typeface="Calibri"/>
                          <a:cs typeface="Calibri"/>
                        </a:rPr>
                        <a:t> </a:t>
                      </a:r>
                      <a:r>
                        <a:rPr sz="1800" spc="-570" dirty="0">
                          <a:solidFill>
                            <a:srgbClr val="FFFFFF"/>
                          </a:solidFill>
                          <a:latin typeface="Symbol"/>
                          <a:cs typeface="Symbol"/>
                        </a:rPr>
                        <a:t></a:t>
                      </a:r>
                      <a:endParaRPr sz="1800">
                        <a:latin typeface="Symbol"/>
                        <a:cs typeface="Symbol"/>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095C9"/>
                    </a:solidFill>
                  </a:tcPr>
                </a:tc>
                <a:extLst>
                  <a:ext uri="{0D108BD9-81ED-4DB2-BD59-A6C34878D82A}">
                    <a16:rowId xmlns:a16="http://schemas.microsoft.com/office/drawing/2014/main" val="10000"/>
                  </a:ext>
                </a:extLst>
              </a:tr>
              <a:tr h="370839">
                <a:tc>
                  <a:txBody>
                    <a:bodyPr/>
                    <a:lstStyle/>
                    <a:p>
                      <a:pPr marL="91440">
                        <a:lnSpc>
                          <a:spcPct val="100000"/>
                        </a:lnSpc>
                        <a:spcBef>
                          <a:spcPts val="359"/>
                        </a:spcBef>
                      </a:pPr>
                      <a:r>
                        <a:rPr sz="1800" dirty="0">
                          <a:latin typeface="Calibri"/>
                          <a:cs typeface="Calibri"/>
                        </a:rPr>
                        <a:t>Singlet</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59"/>
                        </a:spcBef>
                      </a:pPr>
                      <a:r>
                        <a:rPr sz="1800" spc="-5" dirty="0">
                          <a:latin typeface="Calibri"/>
                          <a:cs typeface="Calibri"/>
                        </a:rPr>
                        <a:t>~6%</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tc>
                  <a:txBody>
                    <a:bodyPr/>
                    <a:lstStyle/>
                    <a:p>
                      <a:pPr marL="91440">
                        <a:lnSpc>
                          <a:spcPct val="100000"/>
                        </a:lnSpc>
                        <a:spcBef>
                          <a:spcPts val="359"/>
                        </a:spcBef>
                      </a:pPr>
                      <a:r>
                        <a:rPr sz="1800" spc="-5" dirty="0">
                          <a:latin typeface="Calibri"/>
                          <a:cs typeface="Calibri"/>
                        </a:rPr>
                        <a:t>~6%</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59"/>
                        </a:spcBef>
                      </a:pPr>
                      <a:r>
                        <a:rPr sz="1800" spc="-5" dirty="0">
                          <a:latin typeface="Calibri"/>
                          <a:cs typeface="Calibri"/>
                        </a:rPr>
                        <a:t>~6%</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1"/>
                  </a:ext>
                </a:extLst>
              </a:tr>
              <a:tr h="370839">
                <a:tc>
                  <a:txBody>
                    <a:bodyPr/>
                    <a:lstStyle/>
                    <a:p>
                      <a:pPr marL="91440">
                        <a:lnSpc>
                          <a:spcPct val="100000"/>
                        </a:lnSpc>
                        <a:spcBef>
                          <a:spcPts val="360"/>
                        </a:spcBef>
                      </a:pPr>
                      <a:r>
                        <a:rPr sz="1800" spc="-5" dirty="0">
                          <a:latin typeface="Calibri"/>
                          <a:cs typeface="Calibri"/>
                        </a:rPr>
                        <a:t>2HDM</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0805">
                        <a:lnSpc>
                          <a:spcPct val="100000"/>
                        </a:lnSpc>
                        <a:spcBef>
                          <a:spcPts val="360"/>
                        </a:spcBef>
                      </a:pPr>
                      <a:r>
                        <a:rPr sz="1800" spc="-5" dirty="0">
                          <a:latin typeface="Calibri"/>
                          <a:cs typeface="Calibri"/>
                        </a:rPr>
                        <a:t>~1%</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1440">
                        <a:lnSpc>
                          <a:spcPct val="100000"/>
                        </a:lnSpc>
                        <a:spcBef>
                          <a:spcPts val="360"/>
                        </a:spcBef>
                      </a:pPr>
                      <a:r>
                        <a:rPr sz="1800" spc="-5" dirty="0">
                          <a:latin typeface="Calibri"/>
                          <a:cs typeface="Calibri"/>
                        </a:rPr>
                        <a:t>~10%</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0805">
                        <a:lnSpc>
                          <a:spcPct val="100000"/>
                        </a:lnSpc>
                        <a:spcBef>
                          <a:spcPts val="360"/>
                        </a:spcBef>
                      </a:pPr>
                      <a:r>
                        <a:rPr sz="1800" spc="-5" dirty="0">
                          <a:latin typeface="Calibri"/>
                          <a:cs typeface="Calibri"/>
                        </a:rPr>
                        <a:t>~1%</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extLst>
                  <a:ext uri="{0D108BD9-81ED-4DB2-BD59-A6C34878D82A}">
                    <a16:rowId xmlns:a16="http://schemas.microsoft.com/office/drawing/2014/main" val="10002"/>
                  </a:ext>
                </a:extLst>
              </a:tr>
              <a:tr h="370839">
                <a:tc>
                  <a:txBody>
                    <a:bodyPr/>
                    <a:lstStyle/>
                    <a:p>
                      <a:pPr marL="91440">
                        <a:lnSpc>
                          <a:spcPct val="100000"/>
                        </a:lnSpc>
                        <a:spcBef>
                          <a:spcPts val="359"/>
                        </a:spcBef>
                      </a:pPr>
                      <a:r>
                        <a:rPr sz="1800" dirty="0">
                          <a:latin typeface="Calibri"/>
                          <a:cs typeface="Calibri"/>
                        </a:rPr>
                        <a:t>MSSM</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59"/>
                        </a:spcBef>
                      </a:pPr>
                      <a:r>
                        <a:rPr sz="1800" spc="-5" dirty="0">
                          <a:latin typeface="Calibri"/>
                          <a:cs typeface="Calibri"/>
                        </a:rPr>
                        <a:t>~.001%</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1440">
                        <a:lnSpc>
                          <a:spcPct val="100000"/>
                        </a:lnSpc>
                        <a:spcBef>
                          <a:spcPts val="359"/>
                        </a:spcBef>
                      </a:pPr>
                      <a:r>
                        <a:rPr sz="1800" spc="-5" dirty="0">
                          <a:latin typeface="Calibri"/>
                          <a:cs typeface="Calibri"/>
                        </a:rPr>
                        <a:t>~1.6%</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59"/>
                        </a:spcBef>
                      </a:pPr>
                      <a:r>
                        <a:rPr sz="1800" spc="-165" dirty="0">
                          <a:latin typeface="Calibri"/>
                          <a:cs typeface="Calibri"/>
                        </a:rPr>
                        <a:t>~-­‐.4%</a:t>
                      </a:r>
                      <a:endParaRPr sz="1800">
                        <a:latin typeface="Calibri"/>
                        <a:cs typeface="Calibri"/>
                      </a:endParaRPr>
                    </a:p>
                  </a:txBody>
                  <a:tcPr marL="0" marR="0" marT="457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3"/>
                  </a:ext>
                </a:extLst>
              </a:tr>
              <a:tr h="370839">
                <a:tc>
                  <a:txBody>
                    <a:bodyPr/>
                    <a:lstStyle/>
                    <a:p>
                      <a:pPr marL="91440">
                        <a:lnSpc>
                          <a:spcPct val="100000"/>
                        </a:lnSpc>
                        <a:spcBef>
                          <a:spcPts val="360"/>
                        </a:spcBef>
                      </a:pPr>
                      <a:r>
                        <a:rPr sz="1800" spc="-5" dirty="0">
                          <a:latin typeface="Calibri"/>
                          <a:cs typeface="Calibri"/>
                        </a:rPr>
                        <a:t>Composite</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0805">
                        <a:lnSpc>
                          <a:spcPct val="100000"/>
                        </a:lnSpc>
                        <a:spcBef>
                          <a:spcPts val="360"/>
                        </a:spcBef>
                      </a:pPr>
                      <a:r>
                        <a:rPr sz="1800" spc="-190" dirty="0">
                          <a:latin typeface="Calibri"/>
                          <a:cs typeface="Calibri"/>
                        </a:rPr>
                        <a:t>~-­‐3%</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1440">
                        <a:lnSpc>
                          <a:spcPct val="100000"/>
                        </a:lnSpc>
                        <a:spcBef>
                          <a:spcPts val="360"/>
                        </a:spcBef>
                      </a:pPr>
                      <a:r>
                        <a:rPr sz="1800" spc="-190" dirty="0">
                          <a:latin typeface="Calibri"/>
                          <a:cs typeface="Calibri"/>
                        </a:rPr>
                        <a:t>~-­‐(3-­‐9)%</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tc>
                  <a:txBody>
                    <a:bodyPr/>
                    <a:lstStyle/>
                    <a:p>
                      <a:pPr marL="90805">
                        <a:lnSpc>
                          <a:spcPct val="100000"/>
                        </a:lnSpc>
                        <a:spcBef>
                          <a:spcPts val="360"/>
                        </a:spcBef>
                      </a:pPr>
                      <a:r>
                        <a:rPr sz="1800" spc="-190" dirty="0">
                          <a:latin typeface="Calibri"/>
                          <a:cs typeface="Calibri"/>
                        </a:rPr>
                        <a:t>~-­‐9%</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1F6"/>
                    </a:solidFill>
                  </a:tcPr>
                </a:tc>
                <a:extLst>
                  <a:ext uri="{0D108BD9-81ED-4DB2-BD59-A6C34878D82A}">
                    <a16:rowId xmlns:a16="http://schemas.microsoft.com/office/drawing/2014/main" val="10004"/>
                  </a:ext>
                </a:extLst>
              </a:tr>
              <a:tr h="370839">
                <a:tc>
                  <a:txBody>
                    <a:bodyPr/>
                    <a:lstStyle/>
                    <a:p>
                      <a:pPr marL="91440">
                        <a:lnSpc>
                          <a:spcPct val="100000"/>
                        </a:lnSpc>
                        <a:spcBef>
                          <a:spcPts val="360"/>
                        </a:spcBef>
                      </a:pPr>
                      <a:r>
                        <a:rPr sz="1800" spc="-5" dirty="0">
                          <a:latin typeface="Calibri"/>
                          <a:cs typeface="Calibri"/>
                        </a:rPr>
                        <a:t>Top</a:t>
                      </a:r>
                      <a:r>
                        <a:rPr sz="1800" spc="-15" dirty="0">
                          <a:latin typeface="Calibri"/>
                          <a:cs typeface="Calibri"/>
                        </a:rPr>
                        <a:t> </a:t>
                      </a:r>
                      <a:r>
                        <a:rPr sz="1800" spc="-5" dirty="0">
                          <a:latin typeface="Calibri"/>
                          <a:cs typeface="Calibri"/>
                        </a:rPr>
                        <a:t>Partner</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60"/>
                        </a:spcBef>
                      </a:pPr>
                      <a:r>
                        <a:rPr sz="1800" spc="-190" dirty="0">
                          <a:latin typeface="Calibri"/>
                          <a:cs typeface="Calibri"/>
                        </a:rPr>
                        <a:t>~-­‐2%</a:t>
                      </a:r>
                      <a:endParaRPr sz="1800" dirty="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1440">
                        <a:lnSpc>
                          <a:spcPct val="100000"/>
                        </a:lnSpc>
                        <a:spcBef>
                          <a:spcPts val="360"/>
                        </a:spcBef>
                      </a:pPr>
                      <a:r>
                        <a:rPr sz="1800" spc="-190" dirty="0">
                          <a:latin typeface="Calibri"/>
                          <a:cs typeface="Calibri"/>
                        </a:rPr>
                        <a:t>~-­‐2%</a:t>
                      </a:r>
                      <a:endParaRPr sz="180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tc>
                  <a:txBody>
                    <a:bodyPr/>
                    <a:lstStyle/>
                    <a:p>
                      <a:pPr marL="90805">
                        <a:lnSpc>
                          <a:spcPct val="100000"/>
                        </a:lnSpc>
                        <a:spcBef>
                          <a:spcPts val="360"/>
                        </a:spcBef>
                      </a:pPr>
                      <a:r>
                        <a:rPr sz="1800" spc="-5" dirty="0">
                          <a:latin typeface="Calibri"/>
                          <a:cs typeface="Calibri"/>
                        </a:rPr>
                        <a:t>~1%</a:t>
                      </a:r>
                      <a:endParaRPr sz="1800" dirty="0">
                        <a:latin typeface="Calibri"/>
                        <a:cs typeface="Calibri"/>
                      </a:endParaRPr>
                    </a:p>
                  </a:txBody>
                  <a:tcPr marL="0" marR="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E0ED"/>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132DF90F-3E2B-464A-88B4-6908E946938E}"/>
              </a:ext>
            </a:extLst>
          </p:cNvPr>
          <p:cNvSpPr txBox="1"/>
          <p:nvPr/>
        </p:nvSpPr>
        <p:spPr>
          <a:xfrm>
            <a:off x="1756081" y="4893324"/>
            <a:ext cx="8273355" cy="523220"/>
          </a:xfrm>
          <a:prstGeom prst="rect">
            <a:avLst/>
          </a:prstGeom>
          <a:noFill/>
        </p:spPr>
        <p:txBody>
          <a:bodyPr wrap="none" rtlCol="0">
            <a:spAutoFit/>
          </a:bodyPr>
          <a:lstStyle/>
          <a:p>
            <a:r>
              <a:rPr lang="en-US" sz="2800" dirty="0">
                <a:solidFill>
                  <a:srgbClr val="C00000"/>
                </a:solidFill>
              </a:rPr>
              <a:t>We need precision measurements of these couplings !! </a:t>
            </a:r>
          </a:p>
        </p:txBody>
      </p:sp>
    </p:spTree>
    <p:extLst>
      <p:ext uri="{BB962C8B-B14F-4D97-AF65-F5344CB8AC3E}">
        <p14:creationId xmlns:p14="http://schemas.microsoft.com/office/powerpoint/2010/main" val="319683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9D2F8-A3BA-224D-9E54-43C070E174F7}"/>
              </a:ext>
            </a:extLst>
          </p:cNvPr>
          <p:cNvPicPr>
            <a:picLocks noChangeAspect="1"/>
          </p:cNvPicPr>
          <p:nvPr/>
        </p:nvPicPr>
        <p:blipFill>
          <a:blip r:embed="rId2"/>
          <a:stretch>
            <a:fillRect/>
          </a:stretch>
        </p:blipFill>
        <p:spPr>
          <a:xfrm>
            <a:off x="1361573" y="0"/>
            <a:ext cx="9468853" cy="6858000"/>
          </a:xfrm>
          <a:prstGeom prst="rect">
            <a:avLst/>
          </a:prstGeom>
        </p:spPr>
      </p:pic>
    </p:spTree>
    <p:extLst>
      <p:ext uri="{BB962C8B-B14F-4D97-AF65-F5344CB8AC3E}">
        <p14:creationId xmlns:p14="http://schemas.microsoft.com/office/powerpoint/2010/main" val="1341035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a:extLst>
              <a:ext uri="{FF2B5EF4-FFF2-40B4-BE49-F238E27FC236}">
                <a16:creationId xmlns:a16="http://schemas.microsoft.com/office/drawing/2014/main" id="{FA4F82C4-9C63-F840-9CEF-47F06D3AB740}"/>
              </a:ext>
            </a:extLst>
          </p:cNvPr>
          <p:cNvGrpSpPr/>
          <p:nvPr/>
        </p:nvGrpSpPr>
        <p:grpSpPr>
          <a:xfrm>
            <a:off x="1863811" y="123568"/>
            <a:ext cx="8464378" cy="7166919"/>
            <a:chOff x="4929353" y="1912062"/>
            <a:chExt cx="4401820" cy="3807460"/>
          </a:xfrm>
        </p:grpSpPr>
        <p:pic>
          <p:nvPicPr>
            <p:cNvPr id="3" name="object 5">
              <a:extLst>
                <a:ext uri="{FF2B5EF4-FFF2-40B4-BE49-F238E27FC236}">
                  <a16:creationId xmlns:a16="http://schemas.microsoft.com/office/drawing/2014/main" id="{DE59FF1B-DAA0-6946-8038-51F6674327EB}"/>
                </a:ext>
              </a:extLst>
            </p:cNvPr>
            <p:cNvPicPr/>
            <p:nvPr/>
          </p:nvPicPr>
          <p:blipFill>
            <a:blip r:embed="rId2" cstate="print"/>
            <a:stretch>
              <a:fillRect/>
            </a:stretch>
          </p:blipFill>
          <p:spPr>
            <a:xfrm>
              <a:off x="4929353" y="1912062"/>
              <a:ext cx="4401760" cy="3368788"/>
            </a:xfrm>
            <a:prstGeom prst="rect">
              <a:avLst/>
            </a:prstGeom>
          </p:spPr>
        </p:pic>
        <p:pic>
          <p:nvPicPr>
            <p:cNvPr id="4" name="object 6">
              <a:extLst>
                <a:ext uri="{FF2B5EF4-FFF2-40B4-BE49-F238E27FC236}">
                  <a16:creationId xmlns:a16="http://schemas.microsoft.com/office/drawing/2014/main" id="{D2701044-F167-6345-B21F-5ECF9509624D}"/>
                </a:ext>
              </a:extLst>
            </p:cNvPr>
            <p:cNvPicPr/>
            <p:nvPr/>
          </p:nvPicPr>
          <p:blipFill>
            <a:blip r:embed="rId3" cstate="print"/>
            <a:stretch>
              <a:fillRect/>
            </a:stretch>
          </p:blipFill>
          <p:spPr>
            <a:xfrm>
              <a:off x="7366000" y="5020887"/>
              <a:ext cx="295101" cy="698269"/>
            </a:xfrm>
            <a:prstGeom prst="rect">
              <a:avLst/>
            </a:prstGeom>
          </p:spPr>
        </p:pic>
        <p:sp>
          <p:nvSpPr>
            <p:cNvPr id="5" name="object 7">
              <a:extLst>
                <a:ext uri="{FF2B5EF4-FFF2-40B4-BE49-F238E27FC236}">
                  <a16:creationId xmlns:a16="http://schemas.microsoft.com/office/drawing/2014/main" id="{4D4D60BF-8566-3342-914D-195974CC826D}"/>
                </a:ext>
              </a:extLst>
            </p:cNvPr>
            <p:cNvSpPr/>
            <p:nvPr/>
          </p:nvSpPr>
          <p:spPr>
            <a:xfrm>
              <a:off x="7450363" y="5170216"/>
              <a:ext cx="59690" cy="481965"/>
            </a:xfrm>
            <a:custGeom>
              <a:avLst/>
              <a:gdLst/>
              <a:ahLst/>
              <a:cxnLst/>
              <a:rect l="l" t="t" r="r" b="b"/>
              <a:pathLst>
                <a:path w="59690" h="481964">
                  <a:moveTo>
                    <a:pt x="0" y="481398"/>
                  </a:moveTo>
                  <a:lnTo>
                    <a:pt x="59608" y="0"/>
                  </a:lnTo>
                </a:path>
              </a:pathLst>
            </a:custGeom>
            <a:ln w="25399">
              <a:solidFill>
                <a:srgbClr val="FF2600"/>
              </a:solidFill>
            </a:ln>
          </p:spPr>
          <p:txBody>
            <a:bodyPr wrap="square" lIns="0" tIns="0" rIns="0" bIns="0" rtlCol="0"/>
            <a:lstStyle/>
            <a:p>
              <a:endParaRPr/>
            </a:p>
          </p:txBody>
        </p:sp>
        <p:pic>
          <p:nvPicPr>
            <p:cNvPr id="6" name="object 8">
              <a:extLst>
                <a:ext uri="{FF2B5EF4-FFF2-40B4-BE49-F238E27FC236}">
                  <a16:creationId xmlns:a16="http://schemas.microsoft.com/office/drawing/2014/main" id="{286C3290-6524-1445-9C13-FE8E22FFB6A6}"/>
                </a:ext>
              </a:extLst>
            </p:cNvPr>
            <p:cNvPicPr/>
            <p:nvPr/>
          </p:nvPicPr>
          <p:blipFill>
            <a:blip r:embed="rId4" cstate="print"/>
            <a:stretch>
              <a:fillRect/>
            </a:stretch>
          </p:blipFill>
          <p:spPr>
            <a:xfrm>
              <a:off x="7442143" y="5145202"/>
              <a:ext cx="117013" cy="120534"/>
            </a:xfrm>
            <a:prstGeom prst="rect">
              <a:avLst/>
            </a:prstGeom>
          </p:spPr>
        </p:pic>
      </p:grpSp>
      <p:sp>
        <p:nvSpPr>
          <p:cNvPr id="7" name="TextBox 6">
            <a:extLst>
              <a:ext uri="{FF2B5EF4-FFF2-40B4-BE49-F238E27FC236}">
                <a16:creationId xmlns:a16="http://schemas.microsoft.com/office/drawing/2014/main" id="{CC59A2DA-C345-CE4B-9B12-21129209AD8C}"/>
              </a:ext>
            </a:extLst>
          </p:cNvPr>
          <p:cNvSpPr txBox="1"/>
          <p:nvPr/>
        </p:nvSpPr>
        <p:spPr>
          <a:xfrm>
            <a:off x="6684481" y="6277632"/>
            <a:ext cx="693138" cy="369332"/>
          </a:xfrm>
          <a:prstGeom prst="rect">
            <a:avLst/>
          </a:prstGeom>
          <a:noFill/>
        </p:spPr>
        <p:txBody>
          <a:bodyPr wrap="none" rtlCol="0">
            <a:spAutoFit/>
          </a:bodyPr>
          <a:lstStyle/>
          <a:p>
            <a:r>
              <a:rPr lang="en-US" dirty="0"/>
              <a:t>1 </a:t>
            </a:r>
            <a:r>
              <a:rPr lang="en-US" dirty="0" err="1"/>
              <a:t>TeV</a:t>
            </a:r>
            <a:endParaRPr lang="en-US" dirty="0"/>
          </a:p>
        </p:txBody>
      </p:sp>
    </p:spTree>
    <p:extLst>
      <p:ext uri="{BB962C8B-B14F-4D97-AF65-F5344CB8AC3E}">
        <p14:creationId xmlns:p14="http://schemas.microsoft.com/office/powerpoint/2010/main" val="3772383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9C699-2BC9-1C41-A28F-33E986AACEBD}"/>
              </a:ext>
            </a:extLst>
          </p:cNvPr>
          <p:cNvSpPr txBox="1"/>
          <p:nvPr/>
        </p:nvSpPr>
        <p:spPr>
          <a:xfrm>
            <a:off x="2705265" y="539248"/>
            <a:ext cx="5818644" cy="461665"/>
          </a:xfrm>
          <a:prstGeom prst="rect">
            <a:avLst/>
          </a:prstGeom>
          <a:noFill/>
        </p:spPr>
        <p:txBody>
          <a:bodyPr wrap="none" rtlCol="0">
            <a:spAutoFit/>
          </a:bodyPr>
          <a:lstStyle/>
          <a:p>
            <a:r>
              <a:rPr lang="en-US" sz="2400" b="1" dirty="0">
                <a:solidFill>
                  <a:srgbClr val="C00000"/>
                </a:solidFill>
              </a:rPr>
              <a:t>Back to basics - EFT - Effective Field Theory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F2D291D-14A3-4C48-9DD2-A07A84DB6195}"/>
                  </a:ext>
                </a:extLst>
              </p:cNvPr>
              <p:cNvSpPr txBox="1"/>
              <p:nvPr/>
            </p:nvSpPr>
            <p:spPr>
              <a:xfrm>
                <a:off x="624951" y="1490008"/>
                <a:ext cx="10942098"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a:t>Extends Standard Model </a:t>
                </a:r>
                <a:r>
                  <a:rPr lang="en-US" sz="2000" dirty="0" err="1"/>
                  <a:t>Lagrangian</a:t>
                </a:r>
                <a:r>
                  <a:rPr lang="en-US" sz="2000" dirty="0"/>
                  <a:t>  generating new interactions with only Standard Model particles</a:t>
                </a:r>
              </a:p>
              <a:p>
                <a:endParaRPr lang="en-US" sz="2000" dirty="0"/>
              </a:p>
              <a:p>
                <a:pPr marL="285750" indent="-285750">
                  <a:buFont typeface="Arial" panose="020B0604020202020204" pitchFamily="34" charset="0"/>
                  <a:buChar char="•"/>
                </a:pPr>
                <a:r>
                  <a:rPr lang="en-US" sz="2000" dirty="0"/>
                  <a:t>Expansion in (Energy)</a:t>
                </a:r>
                <a:r>
                  <a:rPr lang="en-US" sz="2000" baseline="30000" dirty="0"/>
                  <a:t>2</a:t>
                </a:r>
                <a:r>
                  <a:rPr lang="en-US" sz="2000" dirty="0"/>
                  <a:t>/</a:t>
                </a:r>
                <a14:m>
                  <m:oMath xmlns:m="http://schemas.openxmlformats.org/officeDocument/2006/math">
                    <m:sSup>
                      <m:sSupPr>
                        <m:ctrlPr>
                          <a:rPr lang="el-GR" sz="2000" i="1" smtClean="0">
                            <a:latin typeface="Cambria Math" panose="02040503050406030204" pitchFamily="18" charset="0"/>
                            <a:ea typeface="Cambria Math" panose="02040503050406030204" pitchFamily="18" charset="0"/>
                          </a:rPr>
                        </m:ctrlPr>
                      </m:sSupPr>
                      <m:e>
                        <m:r>
                          <m:rPr>
                            <m:sty m:val="p"/>
                          </m:rPr>
                          <a:rPr lang="el-GR" sz="2000" i="1" smtClean="0">
                            <a:latin typeface="Cambria Math" panose="02040503050406030204" pitchFamily="18" charset="0"/>
                            <a:ea typeface="Cambria Math" panose="02040503050406030204" pitchFamily="18" charset="0"/>
                          </a:rPr>
                          <m:t>Λ</m:t>
                        </m:r>
                      </m:e>
                      <m:sup>
                        <m:r>
                          <a:rPr lang="en-US" sz="2000" b="0" i="1" smtClean="0">
                            <a:latin typeface="Cambria Math" panose="02040503050406030204" pitchFamily="18" charset="0"/>
                            <a:ea typeface="Cambria Math" panose="02040503050406030204" pitchFamily="18" charset="0"/>
                          </a:rPr>
                          <m:t>2</m:t>
                        </m:r>
                      </m:sup>
                    </m:sSup>
                  </m:oMath>
                </a14:m>
                <a:r>
                  <a:rPr lang="en-US" sz="2000" dirty="0"/>
                  <a:t>   - where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Λ</m:t>
                    </m:r>
                  </m:oMath>
                </a14:m>
                <a:r>
                  <a:rPr lang="en-US" sz="2000" dirty="0"/>
                  <a:t> is the energy scale of new physics: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Expect effects in the tails of distributions</a:t>
                </a:r>
              </a:p>
            </p:txBody>
          </p:sp>
        </mc:Choice>
        <mc:Fallback xmlns="">
          <p:sp>
            <p:nvSpPr>
              <p:cNvPr id="4" name="TextBox 3">
                <a:extLst>
                  <a:ext uri="{FF2B5EF4-FFF2-40B4-BE49-F238E27FC236}">
                    <a16:creationId xmlns:a16="http://schemas.microsoft.com/office/drawing/2014/main" id="{BF2D291D-14A3-4C48-9DD2-A07A84DB6195}"/>
                  </a:ext>
                </a:extLst>
              </p:cNvPr>
              <p:cNvSpPr txBox="1">
                <a:spLocks noRot="1" noChangeAspect="1" noMove="1" noResize="1" noEditPoints="1" noAdjustHandles="1" noChangeArrowheads="1" noChangeShapeType="1" noTextEdit="1"/>
              </p:cNvSpPr>
              <p:nvPr/>
            </p:nvSpPr>
            <p:spPr>
              <a:xfrm>
                <a:off x="624951" y="1490008"/>
                <a:ext cx="10942098" cy="2246769"/>
              </a:xfrm>
              <a:prstGeom prst="rect">
                <a:avLst/>
              </a:prstGeom>
              <a:blipFill>
                <a:blip r:embed="rId2"/>
                <a:stretch>
                  <a:fillRect l="-348" t="-1124" b="-3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3A3A54-AFC8-AC41-8503-411AE4C0A856}"/>
                  </a:ext>
                </a:extLst>
              </p:cNvPr>
              <p:cNvSpPr txBox="1"/>
              <p:nvPr/>
            </p:nvSpPr>
            <p:spPr>
              <a:xfrm>
                <a:off x="2808122" y="2613392"/>
                <a:ext cx="4732642" cy="524631"/>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𝐿</m:t>
                        </m:r>
                      </m:e>
                      <m:sub>
                        <m:r>
                          <a:rPr lang="en-US" sz="2400" b="0" i="1" smtClean="0">
                            <a:latin typeface="Cambria Math" panose="02040503050406030204" pitchFamily="18" charset="0"/>
                            <a:ea typeface="Cambria Math" panose="02040503050406030204" pitchFamily="18" charset="0"/>
                          </a:rPr>
                          <m:t>𝑆𝑀</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Σ</m:t>
                        </m:r>
                      </m:e>
                      <m:sub>
                        <m:r>
                          <a:rPr lang="en-US" sz="2400" b="0" i="1" smtClean="0">
                            <a:latin typeface="Cambria Math" panose="02040503050406030204" pitchFamily="18" charset="0"/>
                            <a:ea typeface="Cambria Math" panose="02040503050406030204" pitchFamily="18" charset="0"/>
                          </a:rPr>
                          <m:t>𝑖</m:t>
                        </m:r>
                      </m:sub>
                    </m:sSub>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6</m:t>
                            </m:r>
                            <m:r>
                              <a:rPr lang="en-US" sz="2400" b="0" i="1" smtClean="0">
                                <a:latin typeface="Cambria Math" panose="02040503050406030204" pitchFamily="18" charset="0"/>
                                <a:ea typeface="Cambria Math" panose="02040503050406030204" pitchFamily="18" charset="0"/>
                              </a:rPr>
                              <m:t>𝑖</m:t>
                            </m:r>
                          </m:sub>
                        </m:sSub>
                      </m:num>
                      <m:den>
                        <m:sSup>
                          <m:sSupPr>
                            <m:ctrlPr>
                              <a:rPr lang="en-US" sz="2400" b="0" i="1" smtClean="0">
                                <a:latin typeface="Cambria Math" panose="02040503050406030204" pitchFamily="18" charset="0"/>
                                <a:ea typeface="Cambria Math" panose="02040503050406030204" pitchFamily="18" charset="0"/>
                              </a:rPr>
                            </m:ctrlPr>
                          </m:sSupPr>
                          <m:e>
                            <m:r>
                              <m:rPr>
                                <m:sty m:val="p"/>
                              </m:rPr>
                              <a:rPr lang="el-GR" sz="2400" b="0" i="1" smtClean="0">
                                <a:latin typeface="Cambria Math" panose="02040503050406030204" pitchFamily="18" charset="0"/>
                                <a:ea typeface="Cambria Math" panose="02040503050406030204" pitchFamily="18" charset="0"/>
                              </a:rPr>
                              <m:t>Λ</m:t>
                            </m:r>
                          </m:e>
                          <m:sup>
                            <m:r>
                              <a:rPr lang="en-US" sz="2400" b="0" i="1" smtClean="0">
                                <a:latin typeface="Cambria Math" panose="02040503050406030204" pitchFamily="18" charset="0"/>
                                <a:ea typeface="Cambria Math" panose="02040503050406030204" pitchFamily="18" charset="0"/>
                              </a:rPr>
                              <m:t>2</m:t>
                            </m:r>
                          </m:sup>
                        </m:sSup>
                      </m:den>
                    </m:f>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𝑂</m:t>
                        </m:r>
                      </m:e>
                      <m:sub>
                        <m:r>
                          <a:rPr lang="en-US" sz="2400" b="0" i="1" smtClean="0">
                            <a:latin typeface="Cambria Math" panose="02040503050406030204" pitchFamily="18" charset="0"/>
                            <a:ea typeface="Cambria Math" panose="02040503050406030204" pitchFamily="18" charset="0"/>
                          </a:rPr>
                          <m:t>6</m:t>
                        </m:r>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Σ</m:t>
                        </m:r>
                      </m:e>
                      <m:sub>
                        <m:r>
                          <a:rPr lang="en-US" sz="2400" b="0" i="1" smtClean="0">
                            <a:latin typeface="Cambria Math" panose="02040503050406030204" pitchFamily="18" charset="0"/>
                            <a:ea typeface="Cambria Math" panose="02040503050406030204" pitchFamily="18" charset="0"/>
                          </a:rPr>
                          <m:t>𝑖</m:t>
                        </m:r>
                      </m:sub>
                    </m:sSub>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𝐶</m:t>
                            </m:r>
                          </m:e>
                          <m:sub>
                            <m:r>
                              <a:rPr lang="en-US" sz="2400" b="0" i="1" smtClean="0">
                                <a:latin typeface="Cambria Math" panose="02040503050406030204" pitchFamily="18" charset="0"/>
                                <a:ea typeface="Cambria Math" panose="02040503050406030204" pitchFamily="18" charset="0"/>
                              </a:rPr>
                              <m:t>8</m:t>
                            </m:r>
                            <m:r>
                              <a:rPr lang="en-US" sz="2400" b="0" i="1" smtClean="0">
                                <a:latin typeface="Cambria Math" panose="02040503050406030204" pitchFamily="18" charset="0"/>
                                <a:ea typeface="Cambria Math" panose="02040503050406030204" pitchFamily="18" charset="0"/>
                              </a:rPr>
                              <m:t>𝑖</m:t>
                            </m:r>
                          </m:sub>
                        </m:sSub>
                      </m:num>
                      <m:den>
                        <m:sSup>
                          <m:sSupPr>
                            <m:ctrlPr>
                              <a:rPr lang="en-US" sz="2400" b="0" i="1" smtClean="0">
                                <a:latin typeface="Cambria Math" panose="02040503050406030204" pitchFamily="18" charset="0"/>
                                <a:ea typeface="Cambria Math" panose="02040503050406030204" pitchFamily="18" charset="0"/>
                              </a:rPr>
                            </m:ctrlPr>
                          </m:sSupPr>
                          <m:e>
                            <m:r>
                              <m:rPr>
                                <m:sty m:val="p"/>
                              </m:rPr>
                              <a:rPr lang="el-GR" sz="2400" b="0" i="1" smtClean="0">
                                <a:latin typeface="Cambria Math" panose="02040503050406030204" pitchFamily="18" charset="0"/>
                                <a:ea typeface="Cambria Math" panose="02040503050406030204" pitchFamily="18" charset="0"/>
                              </a:rPr>
                              <m:t>Λ</m:t>
                            </m:r>
                          </m:e>
                          <m:sup>
                            <m:r>
                              <a:rPr lang="en-US" sz="2400" b="0" i="1" smtClean="0">
                                <a:latin typeface="Cambria Math" panose="02040503050406030204" pitchFamily="18" charset="0"/>
                                <a:ea typeface="Cambria Math" panose="02040503050406030204" pitchFamily="18" charset="0"/>
                              </a:rPr>
                              <m:t>4</m:t>
                            </m:r>
                          </m:sup>
                        </m:sSup>
                      </m:den>
                    </m:f>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𝑂</m:t>
                        </m:r>
                      </m:e>
                      <m:sub>
                        <m:eqArr>
                          <m:eqArrPr>
                            <m:ctrlPr>
                              <a:rPr lang="en-US" sz="2400" b="0" i="1" smtClean="0">
                                <a:latin typeface="Cambria Math" panose="02040503050406030204" pitchFamily="18" charset="0"/>
                                <a:ea typeface="Cambria Math" panose="02040503050406030204" pitchFamily="18" charset="0"/>
                              </a:rPr>
                            </m:ctrlPr>
                          </m:eqArrPr>
                          <m:e>
                            <m:r>
                              <a:rPr lang="en-US" sz="2400" b="0" i="1" smtClean="0">
                                <a:latin typeface="Cambria Math" panose="02040503050406030204" pitchFamily="18" charset="0"/>
                                <a:ea typeface="Cambria Math" panose="02040503050406030204" pitchFamily="18" charset="0"/>
                              </a:rPr>
                              <m:t>8</m:t>
                            </m:r>
                            <m:r>
                              <a:rPr lang="en-US" sz="2400" b="0" i="1" smtClean="0">
                                <a:latin typeface="Cambria Math" panose="02040503050406030204" pitchFamily="18" charset="0"/>
                                <a:ea typeface="Cambria Math" panose="02040503050406030204" pitchFamily="18" charset="0"/>
                              </a:rPr>
                              <m:t>𝑖</m:t>
                            </m:r>
                          </m:e>
                          <m:e>
                            <m:r>
                              <a:rPr lang="en-US" sz="2400" b="0" i="1" smtClean="0">
                                <a:latin typeface="Cambria Math" panose="02040503050406030204" pitchFamily="18" charset="0"/>
                                <a:ea typeface="Cambria Math" panose="02040503050406030204" pitchFamily="18" charset="0"/>
                              </a:rPr>
                              <m:t> </m:t>
                            </m:r>
                          </m:e>
                        </m:eqArr>
                      </m:sub>
                    </m:sSub>
                  </m:oMath>
                </a14:m>
                <a:r>
                  <a:rPr lang="en-US" sz="2400" dirty="0"/>
                  <a:t>+…….</a:t>
                </a:r>
              </a:p>
            </p:txBody>
          </p:sp>
        </mc:Choice>
        <mc:Fallback xmlns="">
          <p:sp>
            <p:nvSpPr>
              <p:cNvPr id="6" name="TextBox 5">
                <a:extLst>
                  <a:ext uri="{FF2B5EF4-FFF2-40B4-BE49-F238E27FC236}">
                    <a16:creationId xmlns:a16="http://schemas.microsoft.com/office/drawing/2014/main" id="{373A3A54-AFC8-AC41-8503-411AE4C0A856}"/>
                  </a:ext>
                </a:extLst>
              </p:cNvPr>
              <p:cNvSpPr txBox="1">
                <a:spLocks noRot="1" noChangeAspect="1" noMove="1" noResize="1" noEditPoints="1" noAdjustHandles="1" noChangeArrowheads="1" noChangeShapeType="1" noTextEdit="1"/>
              </p:cNvSpPr>
              <p:nvPr/>
            </p:nvSpPr>
            <p:spPr>
              <a:xfrm>
                <a:off x="2808122" y="2613392"/>
                <a:ext cx="4732642" cy="524631"/>
              </a:xfrm>
              <a:prstGeom prst="rect">
                <a:avLst/>
              </a:prstGeom>
              <a:blipFill>
                <a:blip r:embed="rId3"/>
                <a:stretch>
                  <a:fillRect l="-2139" r="-2674" b="-21429"/>
                </a:stretch>
              </a:blipFill>
            </p:spPr>
            <p:txBody>
              <a:bodyPr/>
              <a:lstStyle/>
              <a:p>
                <a:r>
                  <a:rPr lang="en-US">
                    <a:noFill/>
                  </a:rPr>
                  <a:t> </a:t>
                </a:r>
              </a:p>
            </p:txBody>
          </p:sp>
        </mc:Fallback>
      </mc:AlternateContent>
    </p:spTree>
    <p:extLst>
      <p:ext uri="{BB962C8B-B14F-4D97-AF65-F5344CB8AC3E}">
        <p14:creationId xmlns:p14="http://schemas.microsoft.com/office/powerpoint/2010/main" val="372478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133600" y="2514601"/>
            <a:ext cx="7955280" cy="2922171"/>
          </a:xfrm>
          <a:prstGeom prst="rect">
            <a:avLst/>
          </a:prstGeom>
          <a:noFill/>
          <a:ln w="25400">
            <a:solidFill>
              <a:srgbClr val="0000FF"/>
            </a:solidFill>
            <a:miter lim="800000"/>
            <a:headEnd/>
            <a:tailEnd/>
          </a:ln>
        </p:spPr>
      </p:pic>
      <p:sp>
        <p:nvSpPr>
          <p:cNvPr id="3" name="TextBox 2"/>
          <p:cNvSpPr txBox="1"/>
          <p:nvPr/>
        </p:nvSpPr>
        <p:spPr>
          <a:xfrm>
            <a:off x="2895601" y="304800"/>
            <a:ext cx="6875921" cy="1754326"/>
          </a:xfrm>
          <a:prstGeom prst="rect">
            <a:avLst/>
          </a:prstGeom>
          <a:noFill/>
          <a:ln>
            <a:solidFill>
              <a:srgbClr val="0000FF"/>
            </a:solidFill>
          </a:ln>
        </p:spPr>
        <p:txBody>
          <a:bodyPr wrap="none" rtlCol="0">
            <a:spAutoFit/>
          </a:bodyPr>
          <a:lstStyle/>
          <a:p>
            <a:r>
              <a:rPr lang="en-US" dirty="0"/>
              <a:t>We have incorporated into the </a:t>
            </a:r>
            <a:r>
              <a:rPr lang="en-US" dirty="0" err="1"/>
              <a:t>Lagrangian</a:t>
            </a:r>
            <a:r>
              <a:rPr lang="en-US" dirty="0"/>
              <a:t> density invariance under </a:t>
            </a:r>
          </a:p>
          <a:p>
            <a:r>
              <a:rPr lang="en-US" dirty="0"/>
              <a:t>rotations in U(1) x SU(2)</a:t>
            </a:r>
            <a:r>
              <a:rPr lang="en-US" baseline="-25000" dirty="0"/>
              <a:t>flavor</a:t>
            </a:r>
            <a:r>
              <a:rPr lang="en-US" dirty="0"/>
              <a:t> space and SU(3)</a:t>
            </a:r>
            <a:r>
              <a:rPr lang="en-US" baseline="-25000" dirty="0"/>
              <a:t>color</a:t>
            </a:r>
            <a:r>
              <a:rPr lang="en-US" dirty="0"/>
              <a:t>  space, but these were </a:t>
            </a:r>
          </a:p>
          <a:p>
            <a:r>
              <a:rPr lang="en-US" dirty="0"/>
              <a:t>not really unified.  That is, the gauge bosons, (photon, W, and Z, and </a:t>
            </a:r>
          </a:p>
          <a:p>
            <a:r>
              <a:rPr lang="en-US" dirty="0"/>
              <a:t>gluons) were not manifestations of the same force field.  If one were </a:t>
            </a:r>
          </a:p>
          <a:p>
            <a:r>
              <a:rPr lang="en-US" dirty="0"/>
              <a:t>to “unify” these fields, how might it occur?  The attempts to do so are </a:t>
            </a:r>
          </a:p>
          <a:p>
            <a:r>
              <a:rPr lang="en-US" dirty="0"/>
              <a:t>called Grand Unified Theories.</a:t>
            </a:r>
          </a:p>
        </p:txBody>
      </p:sp>
      <p:sp>
        <p:nvSpPr>
          <p:cNvPr id="5" name="TextBox 4"/>
          <p:cNvSpPr txBox="1"/>
          <p:nvPr/>
        </p:nvSpPr>
        <p:spPr>
          <a:xfrm>
            <a:off x="3810000" y="2667001"/>
            <a:ext cx="4495800" cy="461665"/>
          </a:xfrm>
          <a:prstGeom prst="rect">
            <a:avLst/>
          </a:prstGeom>
          <a:solidFill>
            <a:schemeClr val="bg1"/>
          </a:solidFill>
        </p:spPr>
        <p:txBody>
          <a:bodyPr wrap="square" rtlCol="0">
            <a:spAutoFit/>
          </a:bodyPr>
          <a:lstStyle/>
          <a:p>
            <a:r>
              <a:rPr lang="en-US" sz="2400" b="1" dirty="0"/>
              <a:t>    Grand Unified Theory   (GUT</a:t>
            </a:r>
            <a:r>
              <a:rPr lang="en-US" sz="2000" b="1" dirty="0"/>
              <a:t>)</a:t>
            </a:r>
          </a:p>
        </p:txBody>
      </p:sp>
      <p:sp>
        <p:nvSpPr>
          <p:cNvPr id="6" name="TextBox 5"/>
          <p:cNvSpPr txBox="1"/>
          <p:nvPr/>
        </p:nvSpPr>
        <p:spPr>
          <a:xfrm>
            <a:off x="2971801" y="3352800"/>
            <a:ext cx="6471965" cy="369332"/>
          </a:xfrm>
          <a:prstGeom prst="rect">
            <a:avLst/>
          </a:prstGeom>
          <a:noFill/>
        </p:spPr>
        <p:txBody>
          <a:bodyPr wrap="none" rtlCol="0">
            <a:spAutoFit/>
          </a:bodyPr>
          <a:lstStyle/>
          <a:p>
            <a:r>
              <a:rPr lang="en-US" dirty="0"/>
              <a:t>GUT includes invariance under U(1) x SU(2)</a:t>
            </a:r>
            <a:r>
              <a:rPr lang="en-US" baseline="-25000" dirty="0">
                <a:solidFill>
                  <a:srgbClr val="0000FF"/>
                </a:solidFill>
              </a:rPr>
              <a:t>flavor</a:t>
            </a:r>
            <a:r>
              <a:rPr lang="en-US" dirty="0"/>
              <a:t> space and SU(3)</a:t>
            </a:r>
            <a:r>
              <a:rPr lang="en-US" baseline="-25000" dirty="0">
                <a:solidFill>
                  <a:srgbClr val="FF0000"/>
                </a:solidFill>
              </a:rPr>
              <a:t>color</a:t>
            </a:r>
            <a:endParaRPr lang="en-US" dirty="0"/>
          </a:p>
        </p:txBody>
      </p:sp>
      <p:sp>
        <p:nvSpPr>
          <p:cNvPr id="7" name="TextBox 6"/>
          <p:cNvSpPr txBox="1"/>
          <p:nvPr/>
        </p:nvSpPr>
        <p:spPr>
          <a:xfrm>
            <a:off x="2362200" y="3886200"/>
            <a:ext cx="7543800" cy="369332"/>
          </a:xfrm>
          <a:prstGeom prst="rect">
            <a:avLst/>
          </a:prstGeom>
          <a:solidFill>
            <a:schemeClr val="bg1"/>
          </a:solidFill>
          <a:ln>
            <a:noFill/>
          </a:ln>
        </p:spPr>
        <p:txBody>
          <a:bodyPr wrap="square" rtlCol="0">
            <a:spAutoFit/>
          </a:bodyPr>
          <a:lstStyle/>
          <a:p>
            <a:r>
              <a:rPr lang="en-US" dirty="0"/>
              <a:t>                               and invariance under the following transformations:</a:t>
            </a:r>
          </a:p>
        </p:txBody>
      </p:sp>
      <p:sp>
        <p:nvSpPr>
          <p:cNvPr id="8" name="TextBox 7"/>
          <p:cNvSpPr txBox="1"/>
          <p:nvPr/>
        </p:nvSpPr>
        <p:spPr>
          <a:xfrm>
            <a:off x="4495800" y="4495801"/>
            <a:ext cx="3505200" cy="646331"/>
          </a:xfrm>
          <a:prstGeom prst="rect">
            <a:avLst/>
          </a:prstGeom>
          <a:solidFill>
            <a:schemeClr val="bg2"/>
          </a:solidFill>
          <a:ln>
            <a:solidFill>
              <a:schemeClr val="bg2">
                <a:lumMod val="25000"/>
              </a:schemeClr>
            </a:solidFill>
          </a:ln>
        </p:spPr>
        <p:txBody>
          <a:bodyPr wrap="square" rtlCol="0">
            <a:spAutoFit/>
          </a:bodyPr>
          <a:lstStyle/>
          <a:p>
            <a:r>
              <a:rPr lang="en-US" dirty="0"/>
              <a:t>         quarks      </a:t>
            </a:r>
            <a:r>
              <a:rPr lang="en-US" dirty="0">
                <a:sym typeface="Symbol"/>
              </a:rPr>
              <a:t>     leptons</a:t>
            </a:r>
          </a:p>
          <a:p>
            <a:r>
              <a:rPr lang="en-US" dirty="0">
                <a:sym typeface="Symbol"/>
              </a:rPr>
              <a:t>         leptons         quarks </a:t>
            </a:r>
            <a:endParaRPr lang="en-US" dirty="0"/>
          </a:p>
        </p:txBody>
      </p:sp>
    </p:spTree>
    <p:extLst>
      <p:ext uri="{BB962C8B-B14F-4D97-AF65-F5344CB8AC3E}">
        <p14:creationId xmlns:p14="http://schemas.microsoft.com/office/powerpoint/2010/main" val="84683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981200" y="1066800"/>
            <a:ext cx="8382000" cy="3052764"/>
          </a:xfrm>
          <a:prstGeom prst="rect">
            <a:avLst/>
          </a:prstGeom>
          <a:noFill/>
          <a:ln w="12700">
            <a:solidFill>
              <a:srgbClr val="0000FF"/>
            </a:solidFill>
            <a:miter lim="800000"/>
            <a:headEnd/>
            <a:tailEnd/>
          </a:ln>
        </p:spPr>
      </p:pic>
      <p:sp>
        <p:nvSpPr>
          <p:cNvPr id="3" name="TextBox 2"/>
          <p:cNvSpPr txBox="1"/>
          <p:nvPr/>
        </p:nvSpPr>
        <p:spPr>
          <a:xfrm>
            <a:off x="2267819" y="86682"/>
            <a:ext cx="7155292" cy="769441"/>
          </a:xfrm>
          <a:prstGeom prst="rect">
            <a:avLst/>
          </a:prstGeom>
          <a:noFill/>
        </p:spPr>
        <p:txBody>
          <a:bodyPr wrap="none" rtlCol="0">
            <a:spAutoFit/>
          </a:bodyPr>
          <a:lstStyle/>
          <a:p>
            <a:pPr algn="ctr"/>
            <a:r>
              <a:rPr lang="en-US" sz="2400" b="1" dirty="0">
                <a:solidFill>
                  <a:srgbClr val="0000FF"/>
                </a:solidFill>
              </a:rPr>
              <a:t>Grand Unified Theory - SU(5)</a:t>
            </a:r>
          </a:p>
          <a:p>
            <a:pPr algn="ctr"/>
            <a:r>
              <a:rPr lang="en-US" sz="2000" dirty="0"/>
              <a:t>Phenomenology not sufficiently developed for experimental tests</a:t>
            </a:r>
          </a:p>
        </p:txBody>
      </p:sp>
      <p:sp>
        <p:nvSpPr>
          <p:cNvPr id="4" name="TextBox 3"/>
          <p:cNvSpPr txBox="1"/>
          <p:nvPr/>
        </p:nvSpPr>
        <p:spPr>
          <a:xfrm>
            <a:off x="7010401" y="1905001"/>
            <a:ext cx="745717" cy="615553"/>
          </a:xfrm>
          <a:prstGeom prst="rect">
            <a:avLst/>
          </a:prstGeom>
          <a:solidFill>
            <a:schemeClr val="bg1"/>
          </a:solidFill>
        </p:spPr>
        <p:txBody>
          <a:bodyPr wrap="none" rtlCol="0">
            <a:spAutoFit/>
          </a:bodyPr>
          <a:lstStyle/>
          <a:p>
            <a:r>
              <a:rPr lang="en-US" dirty="0">
                <a:solidFill>
                  <a:srgbClr val="0000FF"/>
                </a:solidFill>
              </a:rPr>
              <a:t>   </a:t>
            </a:r>
            <a:r>
              <a:rPr lang="en-US" sz="1600" b="1" dirty="0">
                <a:solidFill>
                  <a:srgbClr val="FF0000"/>
                </a:solidFill>
              </a:rPr>
              <a:t>8</a:t>
            </a:r>
          </a:p>
          <a:p>
            <a:r>
              <a:rPr lang="en-US" sz="1600" b="1" dirty="0">
                <a:solidFill>
                  <a:srgbClr val="FF0000"/>
                </a:solidFill>
              </a:rPr>
              <a:t>gluons</a:t>
            </a:r>
          </a:p>
        </p:txBody>
      </p:sp>
      <p:sp>
        <p:nvSpPr>
          <p:cNvPr id="5" name="Rectangle 4"/>
          <p:cNvSpPr/>
          <p:nvPr/>
        </p:nvSpPr>
        <p:spPr>
          <a:xfrm>
            <a:off x="8077201" y="2971800"/>
            <a:ext cx="915635" cy="369332"/>
          </a:xfrm>
          <a:prstGeom prst="rect">
            <a:avLst/>
          </a:prstGeom>
          <a:solidFill>
            <a:schemeClr val="bg1"/>
          </a:solidFill>
        </p:spPr>
        <p:txBody>
          <a:bodyPr wrap="none">
            <a:spAutoFit/>
          </a:bodyPr>
          <a:lstStyle/>
          <a:p>
            <a:r>
              <a:rPr lang="en-US" b="1" dirty="0">
                <a:solidFill>
                  <a:srgbClr val="0000FF"/>
                </a:solidFill>
                <a:sym typeface="Symbol"/>
              </a:rPr>
              <a:t>(W </a:t>
            </a:r>
            <a:r>
              <a:rPr lang="en-US" b="1" baseline="30000" dirty="0">
                <a:solidFill>
                  <a:srgbClr val="0000FF"/>
                </a:solidFill>
                <a:sym typeface="Symbol"/>
              </a:rPr>
              <a:t>0</a:t>
            </a:r>
            <a:r>
              <a:rPr lang="en-US" b="1" dirty="0">
                <a:solidFill>
                  <a:srgbClr val="0000FF"/>
                </a:solidFill>
                <a:sym typeface="Symbol"/>
              </a:rPr>
              <a:t>+B)</a:t>
            </a:r>
            <a:endParaRPr lang="en-US" dirty="0"/>
          </a:p>
        </p:txBody>
      </p:sp>
      <p:sp>
        <p:nvSpPr>
          <p:cNvPr id="6" name="Rectangle 5"/>
          <p:cNvSpPr/>
          <p:nvPr/>
        </p:nvSpPr>
        <p:spPr>
          <a:xfrm>
            <a:off x="8839201" y="3505200"/>
            <a:ext cx="968535" cy="369332"/>
          </a:xfrm>
          <a:prstGeom prst="rect">
            <a:avLst/>
          </a:prstGeom>
          <a:solidFill>
            <a:schemeClr val="bg1"/>
          </a:solidFill>
        </p:spPr>
        <p:txBody>
          <a:bodyPr wrap="none">
            <a:spAutoFit/>
          </a:bodyPr>
          <a:lstStyle/>
          <a:p>
            <a:r>
              <a:rPr lang="en-US" b="1" dirty="0">
                <a:solidFill>
                  <a:srgbClr val="0000FF"/>
                </a:solidFill>
                <a:sym typeface="Symbol"/>
              </a:rPr>
              <a:t>(W </a:t>
            </a:r>
            <a:r>
              <a:rPr lang="en-US" b="1" baseline="30000" dirty="0">
                <a:solidFill>
                  <a:srgbClr val="0000FF"/>
                </a:solidFill>
                <a:sym typeface="Symbol"/>
              </a:rPr>
              <a:t>0</a:t>
            </a:r>
            <a:r>
              <a:rPr lang="en-US" b="1" dirty="0">
                <a:solidFill>
                  <a:srgbClr val="0000FF"/>
                </a:solidFill>
                <a:sym typeface="Symbol"/>
              </a:rPr>
              <a:t> +B)</a:t>
            </a:r>
            <a:endParaRPr lang="en-US" dirty="0"/>
          </a:p>
        </p:txBody>
      </p:sp>
      <p:sp>
        <p:nvSpPr>
          <p:cNvPr id="8" name="Rectangle 7"/>
          <p:cNvSpPr/>
          <p:nvPr/>
        </p:nvSpPr>
        <p:spPr>
          <a:xfrm>
            <a:off x="9067800" y="2971800"/>
            <a:ext cx="471604" cy="369332"/>
          </a:xfrm>
          <a:prstGeom prst="rect">
            <a:avLst/>
          </a:prstGeom>
          <a:solidFill>
            <a:schemeClr val="bg1"/>
          </a:solidFill>
        </p:spPr>
        <p:txBody>
          <a:bodyPr wrap="none">
            <a:spAutoFit/>
          </a:bodyPr>
          <a:lstStyle/>
          <a:p>
            <a:r>
              <a:rPr lang="en-US" b="1" dirty="0">
                <a:solidFill>
                  <a:srgbClr val="0000FF"/>
                </a:solidFill>
              </a:rPr>
              <a:t>W</a:t>
            </a:r>
            <a:r>
              <a:rPr lang="en-US" b="1" baseline="30000" dirty="0">
                <a:solidFill>
                  <a:srgbClr val="0000FF"/>
                </a:solidFill>
              </a:rPr>
              <a:t>+</a:t>
            </a:r>
            <a:endParaRPr lang="en-US" b="1" dirty="0"/>
          </a:p>
        </p:txBody>
      </p:sp>
      <p:sp>
        <p:nvSpPr>
          <p:cNvPr id="10" name="Rectangle 9"/>
          <p:cNvSpPr/>
          <p:nvPr/>
        </p:nvSpPr>
        <p:spPr>
          <a:xfrm>
            <a:off x="8153400" y="3505200"/>
            <a:ext cx="441146" cy="369332"/>
          </a:xfrm>
          <a:prstGeom prst="rect">
            <a:avLst/>
          </a:prstGeom>
          <a:solidFill>
            <a:schemeClr val="bg1"/>
          </a:solidFill>
        </p:spPr>
        <p:txBody>
          <a:bodyPr wrap="none">
            <a:spAutoFit/>
          </a:bodyPr>
          <a:lstStyle/>
          <a:p>
            <a:r>
              <a:rPr lang="en-US" b="1" dirty="0">
                <a:solidFill>
                  <a:srgbClr val="0000FF"/>
                </a:solidFill>
              </a:rPr>
              <a:t>W</a:t>
            </a:r>
            <a:r>
              <a:rPr lang="en-US" b="1" baseline="30000" dirty="0">
                <a:solidFill>
                  <a:srgbClr val="0000FF"/>
                </a:solidFill>
              </a:rPr>
              <a:t>-</a:t>
            </a:r>
            <a:endParaRPr lang="en-US" b="1" dirty="0"/>
          </a:p>
        </p:txBody>
      </p:sp>
      <p:sp>
        <p:nvSpPr>
          <p:cNvPr id="11" name="TextBox 10"/>
          <p:cNvSpPr txBox="1"/>
          <p:nvPr/>
        </p:nvSpPr>
        <p:spPr>
          <a:xfrm>
            <a:off x="5486400" y="2362200"/>
            <a:ext cx="762000" cy="685800"/>
          </a:xfrm>
          <a:prstGeom prst="rect">
            <a:avLst/>
          </a:prstGeom>
          <a:solidFill>
            <a:schemeClr val="bg1"/>
          </a:solidFill>
        </p:spPr>
        <p:txBody>
          <a:bodyPr wrap="square" rtlCol="0">
            <a:spAutoFit/>
          </a:bodyPr>
          <a:lstStyle/>
          <a:p>
            <a:r>
              <a:rPr lang="en-US" sz="1400" b="1" dirty="0">
                <a:solidFill>
                  <a:srgbClr val="0000FF"/>
                </a:solidFill>
              </a:rPr>
              <a:t>    </a:t>
            </a:r>
            <a:r>
              <a:rPr lang="en-US" sz="1200" b="1" dirty="0">
                <a:solidFill>
                  <a:srgbClr val="0000FF"/>
                </a:solidFill>
              </a:rPr>
              <a:t>24</a:t>
            </a:r>
          </a:p>
          <a:p>
            <a:r>
              <a:rPr lang="en-US" sz="1200" b="1" dirty="0">
                <a:solidFill>
                  <a:srgbClr val="0000FF"/>
                </a:solidFill>
              </a:rPr>
              <a:t>Gauge</a:t>
            </a:r>
          </a:p>
          <a:p>
            <a:r>
              <a:rPr lang="en-US" sz="1200" b="1" dirty="0">
                <a:solidFill>
                  <a:srgbClr val="0000FF"/>
                </a:solidFill>
              </a:rPr>
              <a:t>bosons</a:t>
            </a:r>
          </a:p>
        </p:txBody>
      </p:sp>
      <p:sp>
        <p:nvSpPr>
          <p:cNvPr id="12" name="TextBox 11"/>
          <p:cNvSpPr txBox="1"/>
          <p:nvPr/>
        </p:nvSpPr>
        <p:spPr>
          <a:xfrm>
            <a:off x="5867400" y="2057400"/>
            <a:ext cx="304800" cy="369332"/>
          </a:xfrm>
          <a:prstGeom prst="rect">
            <a:avLst/>
          </a:prstGeom>
          <a:solidFill>
            <a:schemeClr val="bg1"/>
          </a:solidFill>
        </p:spPr>
        <p:txBody>
          <a:bodyPr wrap="square" rtlCol="0">
            <a:spAutoFit/>
          </a:bodyPr>
          <a:lstStyle/>
          <a:p>
            <a:endParaRPr lang="en-US" dirty="0"/>
          </a:p>
        </p:txBody>
      </p:sp>
      <p:sp>
        <p:nvSpPr>
          <p:cNvPr id="13" name="Rectangle 12"/>
          <p:cNvSpPr/>
          <p:nvPr/>
        </p:nvSpPr>
        <p:spPr>
          <a:xfrm>
            <a:off x="2590800" y="1219200"/>
            <a:ext cx="838200" cy="369332"/>
          </a:xfrm>
          <a:prstGeom prst="rect">
            <a:avLst/>
          </a:prstGeom>
          <a:solidFill>
            <a:schemeClr val="bg1"/>
          </a:solidFill>
        </p:spPr>
        <p:txBody>
          <a:bodyPr wrap="square">
            <a:spAutoFit/>
          </a:bodyPr>
          <a:lstStyle/>
          <a:p>
            <a:r>
              <a:rPr lang="en-US" b="1" dirty="0">
                <a:solidFill>
                  <a:srgbClr val="0000FF"/>
                </a:solidFill>
              </a:rPr>
              <a:t>SU(5)</a:t>
            </a:r>
          </a:p>
        </p:txBody>
      </p:sp>
      <p:pic>
        <p:nvPicPr>
          <p:cNvPr id="3075" name="Picture 3"/>
          <p:cNvPicPr>
            <a:picLocks noChangeAspect="1" noChangeArrowheads="1"/>
          </p:cNvPicPr>
          <p:nvPr/>
        </p:nvPicPr>
        <p:blipFill>
          <a:blip r:embed="rId3" cstate="print"/>
          <a:srcRect/>
          <a:stretch>
            <a:fillRect/>
          </a:stretch>
        </p:blipFill>
        <p:spPr bwMode="auto">
          <a:xfrm>
            <a:off x="2209800" y="4495801"/>
            <a:ext cx="7734300" cy="1209675"/>
          </a:xfrm>
          <a:prstGeom prst="rect">
            <a:avLst/>
          </a:prstGeom>
          <a:noFill/>
          <a:ln w="12700">
            <a:solidFill>
              <a:srgbClr val="0000FF"/>
            </a:solidFill>
            <a:miter lim="800000"/>
            <a:headEnd/>
            <a:tailEnd/>
          </a:ln>
        </p:spPr>
      </p:pic>
      <p:sp>
        <p:nvSpPr>
          <p:cNvPr id="15" name="TextBox 14"/>
          <p:cNvSpPr txBox="1"/>
          <p:nvPr/>
        </p:nvSpPr>
        <p:spPr>
          <a:xfrm>
            <a:off x="9144000" y="1447800"/>
            <a:ext cx="1194238" cy="338554"/>
          </a:xfrm>
          <a:prstGeom prst="rect">
            <a:avLst/>
          </a:prstGeom>
          <a:noFill/>
          <a:ln w="0">
            <a:noFill/>
          </a:ln>
        </p:spPr>
        <p:txBody>
          <a:bodyPr wrap="none" rtlCol="0">
            <a:spAutoFit/>
          </a:bodyPr>
          <a:lstStyle/>
          <a:p>
            <a:r>
              <a:rPr lang="en-US" sz="1600" dirty="0" err="1">
                <a:solidFill>
                  <a:srgbClr val="0000FF"/>
                </a:solidFill>
              </a:rPr>
              <a:t>m</a:t>
            </a:r>
            <a:r>
              <a:rPr lang="en-US" sz="1600" baseline="-25000" dirty="0" err="1">
                <a:solidFill>
                  <a:srgbClr val="0000FF"/>
                </a:solidFill>
              </a:rPr>
              <a:t>x</a:t>
            </a:r>
            <a:r>
              <a:rPr lang="en-US" sz="1400" dirty="0">
                <a:solidFill>
                  <a:srgbClr val="0000FF"/>
                </a:solidFill>
              </a:rPr>
              <a:t> </a:t>
            </a:r>
            <a:r>
              <a:rPr lang="en-US" sz="1400" dirty="0">
                <a:sym typeface="Symbol"/>
              </a:rPr>
              <a:t></a:t>
            </a:r>
            <a:r>
              <a:rPr lang="en-US" sz="1400" dirty="0">
                <a:solidFill>
                  <a:srgbClr val="0000FF"/>
                </a:solidFill>
              </a:rPr>
              <a:t> </a:t>
            </a:r>
            <a:r>
              <a:rPr lang="en-US" sz="1400" dirty="0"/>
              <a:t>10</a:t>
            </a:r>
            <a:r>
              <a:rPr lang="en-US" sz="1400" baseline="30000" dirty="0"/>
              <a:t>15</a:t>
            </a:r>
            <a:r>
              <a:rPr lang="en-US" sz="1400" dirty="0"/>
              <a:t>GeV</a:t>
            </a:r>
          </a:p>
        </p:txBody>
      </p:sp>
      <p:cxnSp>
        <p:nvCxnSpPr>
          <p:cNvPr id="17" name="Straight Arrow Connector 16"/>
          <p:cNvCxnSpPr>
            <a:stCxn id="15" idx="1"/>
          </p:cNvCxnSpPr>
          <p:nvPr/>
        </p:nvCxnSpPr>
        <p:spPr>
          <a:xfrm rot="10800000" flipV="1">
            <a:off x="8382000" y="1617077"/>
            <a:ext cx="762000" cy="2879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15001" y="2057400"/>
            <a:ext cx="260931" cy="369332"/>
          </a:xfrm>
          <a:prstGeom prst="rect">
            <a:avLst/>
          </a:prstGeom>
          <a:solidFill>
            <a:schemeClr val="bg1"/>
          </a:solidFill>
        </p:spPr>
        <p:txBody>
          <a:bodyPr wrap="square" rtlCol="0">
            <a:spAutoFit/>
          </a:bodyPr>
          <a:lstStyle/>
          <a:p>
            <a:endParaRPr lang="en-US" dirty="0"/>
          </a:p>
        </p:txBody>
      </p:sp>
      <p:sp>
        <p:nvSpPr>
          <p:cNvPr id="19" name="TextBox 18"/>
          <p:cNvSpPr txBox="1"/>
          <p:nvPr/>
        </p:nvSpPr>
        <p:spPr>
          <a:xfrm>
            <a:off x="2286000" y="4572001"/>
            <a:ext cx="838200" cy="646331"/>
          </a:xfrm>
          <a:prstGeom prst="rect">
            <a:avLst/>
          </a:prstGeom>
          <a:solidFill>
            <a:schemeClr val="bg1"/>
          </a:solidFill>
        </p:spPr>
        <p:txBody>
          <a:bodyPr wrap="square" rtlCol="0">
            <a:spAutoFit/>
          </a:bodyPr>
          <a:lstStyle/>
          <a:p>
            <a:r>
              <a:rPr lang="en-US" dirty="0"/>
              <a:t>SU(5)     </a:t>
            </a:r>
            <a:r>
              <a:rPr lang="en-US" dirty="0" err="1"/>
              <a:t>gau</a:t>
            </a:r>
            <a:endParaRPr lang="en-US" dirty="0"/>
          </a:p>
        </p:txBody>
      </p:sp>
      <p:sp>
        <p:nvSpPr>
          <p:cNvPr id="20" name="TextBox 19"/>
          <p:cNvSpPr txBox="1"/>
          <p:nvPr/>
        </p:nvSpPr>
        <p:spPr>
          <a:xfrm>
            <a:off x="2667001" y="6019801"/>
            <a:ext cx="6490559" cy="584775"/>
          </a:xfrm>
          <a:prstGeom prst="rect">
            <a:avLst/>
          </a:prstGeom>
          <a:noFill/>
        </p:spPr>
        <p:txBody>
          <a:bodyPr wrap="none" rtlCol="0">
            <a:spAutoFit/>
          </a:bodyPr>
          <a:lstStyle/>
          <a:p>
            <a:r>
              <a:rPr lang="en-US" dirty="0"/>
              <a:t>For symmetry under </a:t>
            </a:r>
            <a:r>
              <a:rPr lang="en-US" dirty="0">
                <a:solidFill>
                  <a:srgbClr val="0000FF"/>
                </a:solidFill>
              </a:rPr>
              <a:t>SU(5)</a:t>
            </a:r>
            <a:r>
              <a:rPr lang="en-US" dirty="0"/>
              <a:t>, the </a:t>
            </a:r>
            <a:r>
              <a:rPr lang="en-US" sz="3200" dirty="0"/>
              <a:t>x</a:t>
            </a:r>
            <a:r>
              <a:rPr lang="en-US" dirty="0"/>
              <a:t> and </a:t>
            </a:r>
            <a:r>
              <a:rPr lang="en-US" sz="2800" dirty="0"/>
              <a:t>y</a:t>
            </a:r>
            <a:r>
              <a:rPr lang="en-US" dirty="0"/>
              <a:t> particles must be </a:t>
            </a:r>
            <a:r>
              <a:rPr lang="en-US" dirty="0" err="1"/>
              <a:t>massless</a:t>
            </a:r>
            <a:r>
              <a:rPr lang="en-US" dirty="0"/>
              <a:t>!</a:t>
            </a:r>
          </a:p>
        </p:txBody>
      </p:sp>
      <p:sp>
        <p:nvSpPr>
          <p:cNvPr id="21" name="TextBox 20"/>
          <p:cNvSpPr txBox="1"/>
          <p:nvPr/>
        </p:nvSpPr>
        <p:spPr>
          <a:xfrm>
            <a:off x="2209800" y="4953000"/>
            <a:ext cx="3657600" cy="338554"/>
          </a:xfrm>
          <a:prstGeom prst="rect">
            <a:avLst/>
          </a:prstGeom>
          <a:solidFill>
            <a:schemeClr val="bg1"/>
          </a:solidFill>
          <a:ln w="12700">
            <a:noFill/>
          </a:ln>
        </p:spPr>
        <p:txBody>
          <a:bodyPr wrap="square" rtlCol="0">
            <a:spAutoFit/>
          </a:bodyPr>
          <a:lstStyle/>
          <a:p>
            <a:r>
              <a:rPr lang="en-US" sz="1600" dirty="0">
                <a:solidFill>
                  <a:srgbClr val="0000FF"/>
                </a:solidFill>
              </a:rPr>
              <a:t>       </a:t>
            </a:r>
            <a:endParaRPr lang="en-US" dirty="0"/>
          </a:p>
        </p:txBody>
      </p:sp>
      <p:sp>
        <p:nvSpPr>
          <p:cNvPr id="22" name="TextBox 21"/>
          <p:cNvSpPr txBox="1"/>
          <p:nvPr/>
        </p:nvSpPr>
        <p:spPr>
          <a:xfrm>
            <a:off x="4343401" y="1524001"/>
            <a:ext cx="788421" cy="1015663"/>
          </a:xfrm>
          <a:prstGeom prst="rect">
            <a:avLst/>
          </a:prstGeom>
          <a:noFill/>
        </p:spPr>
        <p:txBody>
          <a:bodyPr wrap="none" rtlCol="0">
            <a:spAutoFit/>
          </a:bodyPr>
          <a:lstStyle/>
          <a:p>
            <a:r>
              <a:rPr lang="en-US" sz="1200" dirty="0">
                <a:solidFill>
                  <a:srgbClr val="0000FF"/>
                </a:solidFill>
              </a:rPr>
              <a:t>Quarks</a:t>
            </a:r>
          </a:p>
          <a:p>
            <a:r>
              <a:rPr lang="en-US" sz="1200" dirty="0">
                <a:solidFill>
                  <a:srgbClr val="0000FF"/>
                </a:solidFill>
              </a:rPr>
              <a:t>&amp; leptons</a:t>
            </a:r>
          </a:p>
          <a:p>
            <a:r>
              <a:rPr lang="en-US" sz="1200" dirty="0">
                <a:solidFill>
                  <a:srgbClr val="0000FF"/>
                </a:solidFill>
              </a:rPr>
              <a:t>in same</a:t>
            </a:r>
          </a:p>
          <a:p>
            <a:r>
              <a:rPr lang="en-US" sz="1200" dirty="0">
                <a:solidFill>
                  <a:srgbClr val="0000FF"/>
                </a:solidFill>
              </a:rPr>
              <a:t> </a:t>
            </a:r>
            <a:r>
              <a:rPr lang="en-US" sz="1200" dirty="0" err="1">
                <a:solidFill>
                  <a:srgbClr val="0000FF"/>
                </a:solidFill>
              </a:rPr>
              <a:t>multiplet</a:t>
            </a:r>
            <a:endParaRPr lang="en-US" sz="1200" dirty="0">
              <a:solidFill>
                <a:srgbClr val="0000FF"/>
              </a:solidFill>
            </a:endParaRPr>
          </a:p>
          <a:p>
            <a:endParaRPr lang="en-US" sz="1200" dirty="0">
              <a:solidFill>
                <a:srgbClr val="0000FF"/>
              </a:solidFill>
            </a:endParaRPr>
          </a:p>
        </p:txBody>
      </p:sp>
      <p:cxnSp>
        <p:nvCxnSpPr>
          <p:cNvPr id="24" name="Straight Arrow Connector 23"/>
          <p:cNvCxnSpPr/>
          <p:nvPr/>
        </p:nvCxnSpPr>
        <p:spPr>
          <a:xfrm rot="10800000" flipV="1">
            <a:off x="3733800" y="1752600"/>
            <a:ext cx="6096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67200" y="3581401"/>
            <a:ext cx="1295400" cy="307777"/>
          </a:xfrm>
          <a:prstGeom prst="rect">
            <a:avLst/>
          </a:prstGeom>
          <a:solidFill>
            <a:schemeClr val="bg1"/>
          </a:solidFill>
        </p:spPr>
        <p:txBody>
          <a:bodyPr wrap="square" rtlCol="0">
            <a:spAutoFit/>
          </a:bodyPr>
          <a:lstStyle/>
          <a:p>
            <a:r>
              <a:rPr lang="en-US" sz="1400" dirty="0"/>
              <a:t>Left handed</a:t>
            </a:r>
          </a:p>
        </p:txBody>
      </p:sp>
      <p:sp>
        <p:nvSpPr>
          <p:cNvPr id="23" name="TextBox 22"/>
          <p:cNvSpPr txBox="1"/>
          <p:nvPr/>
        </p:nvSpPr>
        <p:spPr>
          <a:xfrm>
            <a:off x="3124200" y="1981200"/>
            <a:ext cx="914400" cy="400110"/>
          </a:xfrm>
          <a:prstGeom prst="rect">
            <a:avLst/>
          </a:prstGeom>
          <a:solidFill>
            <a:schemeClr val="bg1"/>
          </a:solidFill>
        </p:spPr>
        <p:txBody>
          <a:bodyPr wrap="square" rtlCol="0">
            <a:spAutoFit/>
          </a:bodyPr>
          <a:lstStyle/>
          <a:p>
            <a:r>
              <a:rPr lang="en-US" sz="2000" dirty="0"/>
              <a:t>  d</a:t>
            </a:r>
            <a:r>
              <a:rPr lang="en-US" sz="1400" dirty="0">
                <a:solidFill>
                  <a:srgbClr val="FF0000"/>
                </a:solidFill>
              </a:rPr>
              <a:t> red</a:t>
            </a:r>
          </a:p>
        </p:txBody>
      </p:sp>
      <p:sp>
        <p:nvSpPr>
          <p:cNvPr id="28" name="TextBox 27"/>
          <p:cNvSpPr txBox="1"/>
          <p:nvPr/>
        </p:nvSpPr>
        <p:spPr>
          <a:xfrm>
            <a:off x="3048000" y="2362200"/>
            <a:ext cx="1066800" cy="400110"/>
          </a:xfrm>
          <a:prstGeom prst="rect">
            <a:avLst/>
          </a:prstGeom>
          <a:solidFill>
            <a:schemeClr val="bg1"/>
          </a:solidFill>
        </p:spPr>
        <p:txBody>
          <a:bodyPr wrap="square" rtlCol="0">
            <a:spAutoFit/>
          </a:bodyPr>
          <a:lstStyle/>
          <a:p>
            <a:r>
              <a:rPr lang="en-US" sz="2000" dirty="0"/>
              <a:t>    </a:t>
            </a:r>
            <a:r>
              <a:rPr lang="en-US" sz="2000" dirty="0" err="1"/>
              <a:t>d</a:t>
            </a:r>
            <a:r>
              <a:rPr lang="en-US" sz="1600" baseline="-25000" dirty="0" err="1">
                <a:solidFill>
                  <a:srgbClr val="00B050"/>
                </a:solidFill>
              </a:rPr>
              <a:t>green</a:t>
            </a:r>
            <a:endParaRPr lang="en-US" sz="1600" dirty="0">
              <a:solidFill>
                <a:srgbClr val="00B050"/>
              </a:solidFill>
            </a:endParaRPr>
          </a:p>
        </p:txBody>
      </p:sp>
      <p:sp>
        <p:nvSpPr>
          <p:cNvPr id="29" name="TextBox 28"/>
          <p:cNvSpPr txBox="1"/>
          <p:nvPr/>
        </p:nvSpPr>
        <p:spPr>
          <a:xfrm>
            <a:off x="3124200" y="2743200"/>
            <a:ext cx="914400" cy="400110"/>
          </a:xfrm>
          <a:prstGeom prst="rect">
            <a:avLst/>
          </a:prstGeom>
          <a:solidFill>
            <a:schemeClr val="bg1"/>
          </a:solidFill>
        </p:spPr>
        <p:txBody>
          <a:bodyPr wrap="square" rtlCol="0">
            <a:spAutoFit/>
          </a:bodyPr>
          <a:lstStyle/>
          <a:p>
            <a:r>
              <a:rPr lang="en-US" sz="2000" dirty="0"/>
              <a:t>  d</a:t>
            </a:r>
            <a:r>
              <a:rPr lang="en-US" sz="1400" dirty="0">
                <a:solidFill>
                  <a:srgbClr val="FF0000"/>
                </a:solidFill>
              </a:rPr>
              <a:t> </a:t>
            </a:r>
            <a:r>
              <a:rPr lang="en-US" sz="1200" dirty="0">
                <a:solidFill>
                  <a:srgbClr val="0000FF"/>
                </a:solidFill>
              </a:rPr>
              <a:t>blue</a:t>
            </a:r>
            <a:endParaRPr lang="en-US" sz="1200" dirty="0">
              <a:solidFill>
                <a:srgbClr val="FF0000"/>
              </a:solidFill>
            </a:endParaRPr>
          </a:p>
        </p:txBody>
      </p:sp>
      <p:sp>
        <p:nvSpPr>
          <p:cNvPr id="30" name="TextBox 29"/>
          <p:cNvSpPr txBox="1"/>
          <p:nvPr/>
        </p:nvSpPr>
        <p:spPr>
          <a:xfrm>
            <a:off x="2286000" y="2743200"/>
            <a:ext cx="282450" cy="369332"/>
          </a:xfrm>
          <a:prstGeom prst="rect">
            <a:avLst/>
          </a:prstGeom>
          <a:noFill/>
        </p:spPr>
        <p:txBody>
          <a:bodyPr wrap="none" rtlCol="0">
            <a:spAutoFit/>
          </a:bodyPr>
          <a:lstStyle/>
          <a:p>
            <a:r>
              <a:rPr lang="en-US" dirty="0"/>
              <a:t>L</a:t>
            </a:r>
          </a:p>
        </p:txBody>
      </p:sp>
      <p:sp>
        <p:nvSpPr>
          <p:cNvPr id="31" name="TextBox 30"/>
          <p:cNvSpPr txBox="1"/>
          <p:nvPr/>
        </p:nvSpPr>
        <p:spPr>
          <a:xfrm>
            <a:off x="3581400" y="1219200"/>
            <a:ext cx="5638800" cy="369332"/>
          </a:xfrm>
          <a:prstGeom prst="rect">
            <a:avLst/>
          </a:prstGeom>
          <a:solidFill>
            <a:schemeClr val="bg1"/>
          </a:solidFill>
        </p:spPr>
        <p:txBody>
          <a:bodyPr wrap="square" rtlCol="0">
            <a:spAutoFit/>
          </a:bodyPr>
          <a:lstStyle/>
          <a:p>
            <a:r>
              <a:rPr lang="en-US" dirty="0" err="1"/>
              <a:t>Georgii</a:t>
            </a:r>
            <a:r>
              <a:rPr lang="en-US" dirty="0"/>
              <a:t> &amp; Glashow, Phys. Rev </a:t>
            </a:r>
            <a:r>
              <a:rPr lang="en-US" dirty="0" err="1"/>
              <a:t>Lett</a:t>
            </a:r>
            <a:r>
              <a:rPr lang="en-US" dirty="0"/>
              <a:t>. </a:t>
            </a:r>
            <a:r>
              <a:rPr lang="en-US" b="1" dirty="0"/>
              <a:t>32</a:t>
            </a:r>
            <a:r>
              <a:rPr lang="en-US" dirty="0"/>
              <a:t>, 438 (1974). </a:t>
            </a:r>
          </a:p>
        </p:txBody>
      </p:sp>
      <p:sp>
        <p:nvSpPr>
          <p:cNvPr id="32" name="TextBox 31"/>
          <p:cNvSpPr txBox="1"/>
          <p:nvPr/>
        </p:nvSpPr>
        <p:spPr>
          <a:xfrm>
            <a:off x="4343400" y="2438401"/>
            <a:ext cx="295274" cy="584775"/>
          </a:xfrm>
          <a:prstGeom prst="rect">
            <a:avLst/>
          </a:prstGeom>
          <a:solidFill>
            <a:schemeClr val="bg1"/>
          </a:solidFill>
        </p:spPr>
        <p:txBody>
          <a:bodyPr wrap="none" rtlCol="0">
            <a:spAutoFit/>
          </a:bodyPr>
          <a:lstStyle/>
          <a:p>
            <a:r>
              <a:rPr lang="en-US" sz="3200" dirty="0"/>
              <a:t>;</a:t>
            </a:r>
          </a:p>
        </p:txBody>
      </p:sp>
      <p:sp>
        <p:nvSpPr>
          <p:cNvPr id="33" name="TextBox 32"/>
          <p:cNvSpPr txBox="1"/>
          <p:nvPr/>
        </p:nvSpPr>
        <p:spPr>
          <a:xfrm>
            <a:off x="3048000" y="4572000"/>
            <a:ext cx="2209800" cy="369332"/>
          </a:xfrm>
          <a:prstGeom prst="rect">
            <a:avLst/>
          </a:prstGeom>
          <a:solidFill>
            <a:schemeClr val="bg1"/>
          </a:solidFill>
        </p:spPr>
        <p:txBody>
          <a:bodyPr wrap="square" rtlCol="0">
            <a:spAutoFit/>
          </a:bodyPr>
          <a:lstStyle/>
          <a:p>
            <a:r>
              <a:rPr lang="en-US" dirty="0"/>
              <a:t>Gauge invariance </a:t>
            </a:r>
          </a:p>
        </p:txBody>
      </p:sp>
      <p:sp>
        <p:nvSpPr>
          <p:cNvPr id="34" name="TextBox 33"/>
          <p:cNvSpPr txBox="1"/>
          <p:nvPr/>
        </p:nvSpPr>
        <p:spPr>
          <a:xfrm>
            <a:off x="7696200" y="4953001"/>
            <a:ext cx="1663084" cy="646331"/>
          </a:xfrm>
          <a:prstGeom prst="rect">
            <a:avLst/>
          </a:prstGeom>
          <a:solidFill>
            <a:schemeClr val="bg1"/>
          </a:solidFill>
        </p:spPr>
        <p:txBody>
          <a:bodyPr wrap="none" rtlCol="0">
            <a:spAutoFit/>
          </a:bodyPr>
          <a:lstStyle/>
          <a:p>
            <a:r>
              <a:rPr lang="en-US" sz="3600" dirty="0"/>
              <a:t>e</a:t>
            </a:r>
            <a:r>
              <a:rPr lang="en-US" sz="3600" baseline="30000" dirty="0"/>
              <a:t>-</a:t>
            </a:r>
            <a:r>
              <a:rPr lang="en-US" sz="3600" baseline="30000" dirty="0" err="1"/>
              <a:t>i</a:t>
            </a:r>
            <a:r>
              <a:rPr lang="en-US" sz="3600" b="1" baseline="30000" dirty="0">
                <a:sym typeface="Symbol"/>
              </a:rPr>
              <a:t></a:t>
            </a:r>
            <a:r>
              <a:rPr lang="en-US" sz="3600" baseline="30000" dirty="0">
                <a:sym typeface="Symbol"/>
              </a:rPr>
              <a:t>(</a:t>
            </a:r>
            <a:r>
              <a:rPr lang="en-US" sz="3600" baseline="30000" dirty="0" err="1">
                <a:sym typeface="Symbol"/>
              </a:rPr>
              <a:t>x,y,t</a:t>
            </a:r>
            <a:r>
              <a:rPr lang="en-US" sz="3600" baseline="30000" dirty="0">
                <a:sym typeface="Symbol"/>
              </a:rPr>
              <a:t>)</a:t>
            </a:r>
            <a:r>
              <a:rPr lang="en-US" sz="3600" b="1" baseline="30000" dirty="0">
                <a:sym typeface="Symbol"/>
              </a:rPr>
              <a:t></a:t>
            </a:r>
            <a:endParaRPr lang="en-US" sz="3200" b="1" dirty="0"/>
          </a:p>
        </p:txBody>
      </p:sp>
      <p:sp>
        <p:nvSpPr>
          <p:cNvPr id="35" name="TextBox 34"/>
          <p:cNvSpPr txBox="1"/>
          <p:nvPr/>
        </p:nvSpPr>
        <p:spPr>
          <a:xfrm>
            <a:off x="5867400" y="4495800"/>
            <a:ext cx="3657600" cy="523220"/>
          </a:xfrm>
          <a:prstGeom prst="rect">
            <a:avLst/>
          </a:prstGeom>
          <a:solidFill>
            <a:schemeClr val="bg1"/>
          </a:solidFill>
        </p:spPr>
        <p:txBody>
          <a:bodyPr wrap="square" rtlCol="0">
            <a:spAutoFit/>
          </a:bodyPr>
          <a:lstStyle/>
          <a:p>
            <a:r>
              <a:rPr lang="en-US" dirty="0"/>
              <a:t>      </a:t>
            </a:r>
            <a:r>
              <a:rPr lang="en-US" sz="2800" dirty="0"/>
              <a:t>L </a:t>
            </a:r>
            <a:r>
              <a:rPr lang="en-US" sz="2800" baseline="-25000" dirty="0">
                <a:solidFill>
                  <a:srgbClr val="0000FF"/>
                </a:solidFill>
              </a:rPr>
              <a:t>SU(5</a:t>
            </a:r>
            <a:r>
              <a:rPr lang="en-US" sz="2800" baseline="-25000" dirty="0"/>
              <a:t>)</a:t>
            </a:r>
            <a:r>
              <a:rPr lang="en-US" sz="2800" dirty="0"/>
              <a:t>  </a:t>
            </a:r>
            <a:r>
              <a:rPr lang="en-US" dirty="0"/>
              <a:t> is  invariant under</a:t>
            </a:r>
          </a:p>
        </p:txBody>
      </p:sp>
      <p:sp>
        <p:nvSpPr>
          <p:cNvPr id="36" name="TextBox 35"/>
          <p:cNvSpPr txBox="1"/>
          <p:nvPr/>
        </p:nvSpPr>
        <p:spPr>
          <a:xfrm>
            <a:off x="2286000" y="5257800"/>
            <a:ext cx="3657600" cy="338554"/>
          </a:xfrm>
          <a:prstGeom prst="rect">
            <a:avLst/>
          </a:prstGeom>
          <a:solidFill>
            <a:schemeClr val="bg1"/>
          </a:solidFill>
          <a:ln w="12700">
            <a:noFill/>
          </a:ln>
        </p:spPr>
        <p:txBody>
          <a:bodyPr wrap="square" rtlCol="0">
            <a:spAutoFit/>
          </a:bodyPr>
          <a:lstStyle/>
          <a:p>
            <a:r>
              <a:rPr lang="en-US" sz="1600" dirty="0">
                <a:solidFill>
                  <a:srgbClr val="0000FF"/>
                </a:solidFill>
              </a:rPr>
              <a:t>       </a:t>
            </a:r>
            <a:endParaRPr lang="en-US" dirty="0"/>
          </a:p>
        </p:txBody>
      </p:sp>
      <p:sp>
        <p:nvSpPr>
          <p:cNvPr id="37" name="TextBox 36"/>
          <p:cNvSpPr txBox="1"/>
          <p:nvPr/>
        </p:nvSpPr>
        <p:spPr>
          <a:xfrm>
            <a:off x="3276600" y="1676400"/>
            <a:ext cx="304800" cy="369332"/>
          </a:xfrm>
          <a:prstGeom prst="rect">
            <a:avLst/>
          </a:prstGeom>
          <a:solidFill>
            <a:schemeClr val="bg1"/>
          </a:solidFill>
        </p:spPr>
        <p:txBody>
          <a:bodyPr wrap="square" rtlCol="0">
            <a:spAutoFit/>
          </a:bodyPr>
          <a:lstStyle/>
          <a:p>
            <a:endParaRPr lang="en-US" dirty="0"/>
          </a:p>
        </p:txBody>
      </p:sp>
      <p:sp>
        <p:nvSpPr>
          <p:cNvPr id="38" name="TextBox 37"/>
          <p:cNvSpPr txBox="1"/>
          <p:nvPr/>
        </p:nvSpPr>
        <p:spPr>
          <a:xfrm>
            <a:off x="3048000" y="3048000"/>
            <a:ext cx="1066800" cy="400110"/>
          </a:xfrm>
          <a:prstGeom prst="rect">
            <a:avLst/>
          </a:prstGeom>
          <a:solidFill>
            <a:schemeClr val="bg1"/>
          </a:solidFill>
        </p:spPr>
        <p:txBody>
          <a:bodyPr wrap="square" rtlCol="0">
            <a:spAutoFit/>
          </a:bodyPr>
          <a:lstStyle/>
          <a:p>
            <a:r>
              <a:rPr lang="en-US" sz="2000" dirty="0"/>
              <a:t>     e</a:t>
            </a:r>
            <a:r>
              <a:rPr lang="en-US" sz="2000" b="1" baseline="30000" dirty="0"/>
              <a:t>-</a:t>
            </a:r>
            <a:endParaRPr lang="en-US" sz="1200" b="1" dirty="0">
              <a:solidFill>
                <a:srgbClr val="FF0000"/>
              </a:solidFill>
            </a:endParaRPr>
          </a:p>
        </p:txBody>
      </p:sp>
      <p:sp>
        <p:nvSpPr>
          <p:cNvPr id="39" name="TextBox 38"/>
          <p:cNvSpPr txBox="1"/>
          <p:nvPr/>
        </p:nvSpPr>
        <p:spPr>
          <a:xfrm>
            <a:off x="3048000" y="3429000"/>
            <a:ext cx="914400" cy="400110"/>
          </a:xfrm>
          <a:prstGeom prst="rect">
            <a:avLst/>
          </a:prstGeom>
          <a:solidFill>
            <a:schemeClr val="bg1"/>
          </a:solidFill>
        </p:spPr>
        <p:txBody>
          <a:bodyPr wrap="square" rtlCol="0">
            <a:spAutoFit/>
          </a:bodyPr>
          <a:lstStyle/>
          <a:p>
            <a:r>
              <a:rPr lang="en-US" sz="2000" dirty="0"/>
              <a:t>    -</a:t>
            </a:r>
            <a:r>
              <a:rPr lang="en-US" sz="2000" dirty="0">
                <a:sym typeface="Symbol"/>
              </a:rPr>
              <a:t></a:t>
            </a:r>
            <a:endParaRPr lang="en-US" sz="1200" b="1" dirty="0">
              <a:solidFill>
                <a:srgbClr val="FF0000"/>
              </a:solidFill>
            </a:endParaRPr>
          </a:p>
        </p:txBody>
      </p:sp>
      <p:sp>
        <p:nvSpPr>
          <p:cNvPr id="40" name="TextBox 39"/>
          <p:cNvSpPr txBox="1"/>
          <p:nvPr/>
        </p:nvSpPr>
        <p:spPr>
          <a:xfrm>
            <a:off x="3352800" y="3733800"/>
            <a:ext cx="457200" cy="369332"/>
          </a:xfrm>
          <a:prstGeom prst="rect">
            <a:avLst/>
          </a:prstGeom>
          <a:solidFill>
            <a:schemeClr val="bg1"/>
          </a:solidFill>
        </p:spPr>
        <p:txBody>
          <a:bodyPr wrap="square" rtlCol="0">
            <a:spAutoFit/>
          </a:bodyPr>
          <a:lstStyle/>
          <a:p>
            <a:endParaRPr lang="en-US" dirty="0"/>
          </a:p>
        </p:txBody>
      </p:sp>
      <p:sp>
        <p:nvSpPr>
          <p:cNvPr id="46" name="TextBox 45"/>
          <p:cNvSpPr txBox="1"/>
          <p:nvPr/>
        </p:nvSpPr>
        <p:spPr>
          <a:xfrm>
            <a:off x="2286001" y="2209800"/>
            <a:ext cx="568707" cy="369332"/>
          </a:xfrm>
          <a:prstGeom prst="rect">
            <a:avLst/>
          </a:prstGeom>
          <a:noFill/>
        </p:spPr>
        <p:txBody>
          <a:bodyPr wrap="square" rtlCol="0">
            <a:spAutoFit/>
          </a:bodyPr>
          <a:lstStyle/>
          <a:p>
            <a:r>
              <a:rPr lang="en-US" dirty="0" err="1">
                <a:solidFill>
                  <a:srgbClr val="FF0000"/>
                </a:solidFill>
              </a:rPr>
              <a:t>r</a:t>
            </a:r>
            <a:r>
              <a:rPr lang="en-US" dirty="0" err="1">
                <a:solidFill>
                  <a:srgbClr val="00B050"/>
                </a:solidFill>
              </a:rPr>
              <a:t>g</a:t>
            </a:r>
            <a:r>
              <a:rPr lang="en-US" dirty="0" err="1">
                <a:solidFill>
                  <a:srgbClr val="0000FF"/>
                </a:solidFill>
              </a:rPr>
              <a:t>b</a:t>
            </a:r>
            <a:endParaRPr lang="en-US" dirty="0">
              <a:solidFill>
                <a:srgbClr val="0000FF"/>
              </a:solidFill>
            </a:endParaRPr>
          </a:p>
        </p:txBody>
      </p:sp>
      <p:sp>
        <p:nvSpPr>
          <p:cNvPr id="48" name="TextBox 47"/>
          <p:cNvSpPr txBox="1"/>
          <p:nvPr/>
        </p:nvSpPr>
        <p:spPr>
          <a:xfrm>
            <a:off x="8991601" y="1143000"/>
            <a:ext cx="184731" cy="369332"/>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110955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828800" y="609600"/>
            <a:ext cx="8458200" cy="1524000"/>
          </a:xfrm>
          <a:prstGeom prst="rect">
            <a:avLst/>
          </a:prstGeom>
          <a:noFill/>
          <a:ln w="12700">
            <a:solidFill>
              <a:srgbClr val="0000FF"/>
            </a:solid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2133600" y="2438400"/>
            <a:ext cx="8046720" cy="3352800"/>
          </a:xfrm>
          <a:prstGeom prst="rect">
            <a:avLst/>
          </a:prstGeom>
          <a:noFill/>
          <a:ln w="12700">
            <a:solidFill>
              <a:srgbClr val="0000FF"/>
            </a:solidFill>
            <a:miter lim="800000"/>
            <a:headEnd/>
            <a:tailEnd/>
          </a:ln>
        </p:spPr>
      </p:pic>
      <p:sp>
        <p:nvSpPr>
          <p:cNvPr id="4" name="TextBox 3"/>
          <p:cNvSpPr txBox="1"/>
          <p:nvPr/>
        </p:nvSpPr>
        <p:spPr>
          <a:xfrm>
            <a:off x="6477000" y="4267200"/>
            <a:ext cx="3657600" cy="369332"/>
          </a:xfrm>
          <a:prstGeom prst="rect">
            <a:avLst/>
          </a:prstGeom>
          <a:solidFill>
            <a:schemeClr val="bg1"/>
          </a:solidFill>
        </p:spPr>
        <p:txBody>
          <a:bodyPr wrap="square" rtlCol="0">
            <a:spAutoFit/>
          </a:bodyPr>
          <a:lstStyle/>
          <a:p>
            <a:r>
              <a:rPr lang="en-US" dirty="0"/>
              <a:t>&gt;  10</a:t>
            </a:r>
            <a:r>
              <a:rPr lang="en-US" baseline="30000" dirty="0"/>
              <a:t>34</a:t>
            </a:r>
            <a:r>
              <a:rPr lang="en-US" dirty="0"/>
              <a:t> years</a:t>
            </a:r>
          </a:p>
        </p:txBody>
      </p:sp>
      <p:sp>
        <p:nvSpPr>
          <p:cNvPr id="6" name="TextBox 5"/>
          <p:cNvSpPr txBox="1"/>
          <p:nvPr/>
        </p:nvSpPr>
        <p:spPr>
          <a:xfrm>
            <a:off x="3124201" y="5791200"/>
            <a:ext cx="6780831" cy="923330"/>
          </a:xfrm>
          <a:prstGeom prst="rect">
            <a:avLst/>
          </a:prstGeom>
          <a:noFill/>
        </p:spPr>
        <p:txBody>
          <a:bodyPr wrap="none" rtlCol="0">
            <a:spAutoFit/>
          </a:bodyPr>
          <a:lstStyle/>
          <a:p>
            <a:r>
              <a:rPr lang="en-US" dirty="0"/>
              <a:t>So far, there is no evidence that the proton decays.  But note that the</a:t>
            </a:r>
          </a:p>
          <a:p>
            <a:r>
              <a:rPr lang="en-US" dirty="0"/>
              <a:t>lifetime of the universe is 14 billion years.  The probability of detecting</a:t>
            </a:r>
          </a:p>
          <a:p>
            <a:r>
              <a:rPr lang="en-US" dirty="0"/>
              <a:t>a decaying proton depends a large sample of protons!</a:t>
            </a:r>
          </a:p>
        </p:txBody>
      </p:sp>
      <p:sp>
        <p:nvSpPr>
          <p:cNvPr id="7" name="Rectangle 6"/>
          <p:cNvSpPr/>
          <p:nvPr/>
        </p:nvSpPr>
        <p:spPr>
          <a:xfrm>
            <a:off x="2209801" y="2514601"/>
            <a:ext cx="7416197" cy="800219"/>
          </a:xfrm>
          <a:prstGeom prst="rect">
            <a:avLst/>
          </a:prstGeom>
          <a:solidFill>
            <a:schemeClr val="bg1"/>
          </a:solidFill>
        </p:spPr>
        <p:txBody>
          <a:bodyPr wrap="none">
            <a:spAutoFit/>
          </a:bodyPr>
          <a:lstStyle/>
          <a:p>
            <a:r>
              <a:rPr lang="en-US" sz="2800" dirty="0">
                <a:solidFill>
                  <a:srgbClr val="0000FF"/>
                </a:solidFill>
              </a:rPr>
              <a:t>        </a:t>
            </a:r>
            <a:r>
              <a:rPr lang="en-US" sz="2800" dirty="0"/>
              <a:t>D</a:t>
            </a:r>
            <a:r>
              <a:rPr lang="en-US" sz="2800" baseline="-25000" dirty="0">
                <a:sym typeface="Symbol"/>
              </a:rPr>
              <a:t></a:t>
            </a:r>
            <a:r>
              <a:rPr lang="en-US" sz="2800" dirty="0">
                <a:sym typeface="Symbol"/>
              </a:rPr>
              <a:t> = </a:t>
            </a:r>
            <a:r>
              <a:rPr lang="en-US" sz="2800" baseline="-25000" dirty="0">
                <a:sym typeface="Symbol"/>
              </a:rPr>
              <a:t></a:t>
            </a:r>
            <a:r>
              <a:rPr lang="en-US" sz="2800" dirty="0">
                <a:sym typeface="Symbol"/>
              </a:rPr>
              <a:t>-</a:t>
            </a:r>
            <a:r>
              <a:rPr lang="en-US" sz="2800" dirty="0">
                <a:solidFill>
                  <a:srgbClr val="0000FF"/>
                </a:solidFill>
              </a:rPr>
              <a:t> </a:t>
            </a:r>
            <a:r>
              <a:rPr lang="en-US" sz="2400" dirty="0" err="1"/>
              <a:t>i</a:t>
            </a:r>
            <a:r>
              <a:rPr lang="en-US" sz="2800" dirty="0">
                <a:solidFill>
                  <a:srgbClr val="0000FF"/>
                </a:solidFill>
              </a:rPr>
              <a:t> g</a:t>
            </a:r>
            <a:r>
              <a:rPr lang="en-US" baseline="-25000" dirty="0">
                <a:solidFill>
                  <a:srgbClr val="0000FF"/>
                </a:solidFill>
              </a:rPr>
              <a:t>5</a:t>
            </a:r>
            <a:r>
              <a:rPr lang="en-US" dirty="0"/>
              <a:t>/2</a:t>
            </a:r>
            <a:r>
              <a:rPr lang="en-US" sz="3200" b="1" dirty="0">
                <a:sym typeface="Symbol"/>
              </a:rPr>
              <a:t></a:t>
            </a:r>
            <a:r>
              <a:rPr lang="en-US" sz="1400" baseline="-25000" dirty="0">
                <a:sym typeface="Symbol"/>
              </a:rPr>
              <a:t>j=1,24</a:t>
            </a:r>
            <a:r>
              <a:rPr lang="en-US" sz="3200" b="1" dirty="0">
                <a:sym typeface="Symbol"/>
              </a:rPr>
              <a:t></a:t>
            </a:r>
            <a:r>
              <a:rPr lang="en-US" sz="3200" b="1" baseline="-25000" dirty="0">
                <a:sym typeface="Symbol"/>
              </a:rPr>
              <a:t>j</a:t>
            </a:r>
            <a:r>
              <a:rPr lang="en-US" sz="3200" b="1" dirty="0">
                <a:sym typeface="Symbol"/>
              </a:rPr>
              <a:t>X</a:t>
            </a:r>
            <a:r>
              <a:rPr lang="en-US" sz="3200" b="1" baseline="30000" dirty="0">
                <a:sym typeface="Symbol"/>
              </a:rPr>
              <a:t>i</a:t>
            </a:r>
            <a:r>
              <a:rPr lang="en-US" sz="3200" b="1" dirty="0">
                <a:sym typeface="Symbol"/>
              </a:rPr>
              <a:t>   </a:t>
            </a:r>
            <a:r>
              <a:rPr lang="en-US" dirty="0">
                <a:sym typeface="Symbol"/>
              </a:rPr>
              <a:t>where </a:t>
            </a:r>
            <a:r>
              <a:rPr lang="en-US" sz="3200" b="1" dirty="0">
                <a:sym typeface="Symbol"/>
              </a:rPr>
              <a:t>X</a:t>
            </a:r>
            <a:r>
              <a:rPr lang="en-US" sz="3200" b="1" baseline="30000" dirty="0">
                <a:sym typeface="Symbol"/>
              </a:rPr>
              <a:t>i</a:t>
            </a:r>
            <a:r>
              <a:rPr lang="en-US" sz="3200" b="1" dirty="0">
                <a:sym typeface="Symbol"/>
              </a:rPr>
              <a:t> </a:t>
            </a:r>
            <a:r>
              <a:rPr lang="en-US" dirty="0">
                <a:sym typeface="Symbol"/>
              </a:rPr>
              <a:t>= the 24 gauge bosons    </a:t>
            </a:r>
            <a:endParaRPr lang="en-US" sz="3200" b="1" dirty="0"/>
          </a:p>
          <a:p>
            <a:endParaRPr lang="en-US" sz="1400" b="1" dirty="0"/>
          </a:p>
        </p:txBody>
      </p:sp>
      <p:sp>
        <p:nvSpPr>
          <p:cNvPr id="10" name="TextBox 9"/>
          <p:cNvSpPr txBox="1"/>
          <p:nvPr/>
        </p:nvSpPr>
        <p:spPr>
          <a:xfrm>
            <a:off x="3810000" y="152400"/>
            <a:ext cx="4063164" cy="369332"/>
          </a:xfrm>
          <a:prstGeom prst="rect">
            <a:avLst/>
          </a:prstGeom>
          <a:noFill/>
        </p:spPr>
        <p:txBody>
          <a:bodyPr wrap="none" rtlCol="0">
            <a:spAutoFit/>
          </a:bodyPr>
          <a:lstStyle/>
          <a:p>
            <a:r>
              <a:rPr lang="en-US" dirty="0">
                <a:solidFill>
                  <a:srgbClr val="0000FF"/>
                </a:solidFill>
              </a:rPr>
              <a:t>SU(5) generators and covariant derivative</a:t>
            </a:r>
          </a:p>
        </p:txBody>
      </p:sp>
      <p:sp>
        <p:nvSpPr>
          <p:cNvPr id="11" name="Rectangle 10"/>
          <p:cNvSpPr/>
          <p:nvPr/>
        </p:nvSpPr>
        <p:spPr>
          <a:xfrm>
            <a:off x="5961187" y="3244334"/>
            <a:ext cx="269626" cy="369332"/>
          </a:xfrm>
          <a:prstGeom prst="rect">
            <a:avLst/>
          </a:prstGeom>
        </p:spPr>
        <p:txBody>
          <a:bodyPr wrap="none">
            <a:spAutoFit/>
          </a:bodyPr>
          <a:lstStyle/>
          <a:p>
            <a:r>
              <a:rPr lang="en-US" b="1" baseline="30000" dirty="0">
                <a:sym typeface="Symbol"/>
              </a:rPr>
              <a:t></a:t>
            </a:r>
            <a:endParaRPr lang="en-US" dirty="0"/>
          </a:p>
        </p:txBody>
      </p:sp>
      <p:sp>
        <p:nvSpPr>
          <p:cNvPr id="12" name="TextBox 11"/>
          <p:cNvSpPr txBox="1"/>
          <p:nvPr/>
        </p:nvSpPr>
        <p:spPr>
          <a:xfrm>
            <a:off x="3505201" y="3581400"/>
            <a:ext cx="3025187" cy="369332"/>
          </a:xfrm>
          <a:prstGeom prst="rect">
            <a:avLst/>
          </a:prstGeom>
          <a:solidFill>
            <a:schemeClr val="bg1"/>
          </a:solidFill>
        </p:spPr>
        <p:txBody>
          <a:bodyPr wrap="none" rtlCol="0">
            <a:spAutoFit/>
          </a:bodyPr>
          <a:lstStyle/>
          <a:p>
            <a:r>
              <a:rPr lang="en-US" dirty="0"/>
              <a:t>   a)    </a:t>
            </a:r>
            <a:r>
              <a:rPr lang="en-US" dirty="0" err="1"/>
              <a:t>q</a:t>
            </a:r>
            <a:r>
              <a:rPr lang="en-US" baseline="-25000" dirty="0" err="1"/>
              <a:t>up</a:t>
            </a:r>
            <a:r>
              <a:rPr lang="en-US" dirty="0"/>
              <a:t>  =  2/3 ;    </a:t>
            </a:r>
            <a:r>
              <a:rPr lang="en-US" dirty="0" err="1"/>
              <a:t>q</a:t>
            </a:r>
            <a:r>
              <a:rPr lang="en-US" baseline="-25000" dirty="0" err="1"/>
              <a:t>d</a:t>
            </a:r>
            <a:r>
              <a:rPr lang="en-US" dirty="0"/>
              <a:t> = -1/3    </a:t>
            </a:r>
          </a:p>
        </p:txBody>
      </p:sp>
      <p:sp>
        <p:nvSpPr>
          <p:cNvPr id="13" name="TextBox 12"/>
          <p:cNvSpPr txBox="1"/>
          <p:nvPr/>
        </p:nvSpPr>
        <p:spPr>
          <a:xfrm>
            <a:off x="3581401" y="3962400"/>
            <a:ext cx="1935145" cy="369332"/>
          </a:xfrm>
          <a:prstGeom prst="rect">
            <a:avLst/>
          </a:prstGeom>
          <a:solidFill>
            <a:schemeClr val="bg1"/>
          </a:solidFill>
        </p:spPr>
        <p:txBody>
          <a:bodyPr wrap="none" rtlCol="0">
            <a:spAutoFit/>
          </a:bodyPr>
          <a:lstStyle/>
          <a:p>
            <a:r>
              <a:rPr lang="en-US" dirty="0"/>
              <a:t>  b)   sin</a:t>
            </a:r>
            <a:r>
              <a:rPr lang="en-US" baseline="30000" dirty="0"/>
              <a:t>2</a:t>
            </a:r>
            <a:r>
              <a:rPr lang="en-US" dirty="0">
                <a:sym typeface="Symbol"/>
              </a:rPr>
              <a:t></a:t>
            </a:r>
            <a:r>
              <a:rPr lang="en-US" baseline="-25000" dirty="0">
                <a:sym typeface="Symbol"/>
              </a:rPr>
              <a:t>W</a:t>
            </a:r>
            <a:r>
              <a:rPr lang="en-US" dirty="0">
                <a:sym typeface="Symbol"/>
              </a:rPr>
              <a:t>  0.23</a:t>
            </a:r>
            <a:r>
              <a:rPr lang="en-US" dirty="0"/>
              <a:t> </a:t>
            </a:r>
          </a:p>
        </p:txBody>
      </p:sp>
      <p:sp>
        <p:nvSpPr>
          <p:cNvPr id="14" name="TextBox 13"/>
          <p:cNvSpPr txBox="1"/>
          <p:nvPr/>
        </p:nvSpPr>
        <p:spPr>
          <a:xfrm>
            <a:off x="3505200" y="4267200"/>
            <a:ext cx="2819400" cy="369332"/>
          </a:xfrm>
          <a:prstGeom prst="rect">
            <a:avLst/>
          </a:prstGeom>
          <a:solidFill>
            <a:schemeClr val="bg1"/>
          </a:solidFill>
        </p:spPr>
        <p:txBody>
          <a:bodyPr wrap="square" rtlCol="0">
            <a:spAutoFit/>
          </a:bodyPr>
          <a:lstStyle/>
          <a:p>
            <a:r>
              <a:rPr lang="en-US" dirty="0"/>
              <a:t>    c)  the proton decays!</a:t>
            </a:r>
          </a:p>
        </p:txBody>
      </p:sp>
      <p:sp>
        <p:nvSpPr>
          <p:cNvPr id="15" name="TextBox 14"/>
          <p:cNvSpPr txBox="1"/>
          <p:nvPr/>
        </p:nvSpPr>
        <p:spPr>
          <a:xfrm>
            <a:off x="3505200" y="4572000"/>
            <a:ext cx="4038600" cy="369332"/>
          </a:xfrm>
          <a:prstGeom prst="rect">
            <a:avLst/>
          </a:prstGeom>
          <a:solidFill>
            <a:schemeClr val="bg1"/>
          </a:solidFill>
        </p:spPr>
        <p:txBody>
          <a:bodyPr wrap="square" rtlCol="0">
            <a:spAutoFit/>
          </a:bodyPr>
          <a:lstStyle/>
          <a:p>
            <a:r>
              <a:rPr lang="en-US" dirty="0"/>
              <a:t>    d) baryon number not conserved</a:t>
            </a:r>
          </a:p>
        </p:txBody>
      </p:sp>
      <p:sp>
        <p:nvSpPr>
          <p:cNvPr id="16" name="TextBox 15"/>
          <p:cNvSpPr txBox="1"/>
          <p:nvPr/>
        </p:nvSpPr>
        <p:spPr>
          <a:xfrm>
            <a:off x="3581400" y="4953001"/>
            <a:ext cx="6082114" cy="646331"/>
          </a:xfrm>
          <a:prstGeom prst="rect">
            <a:avLst/>
          </a:prstGeom>
          <a:solidFill>
            <a:schemeClr val="bg1"/>
          </a:solidFill>
        </p:spPr>
        <p:txBody>
          <a:bodyPr wrap="none" rtlCol="0">
            <a:spAutoFit/>
          </a:bodyPr>
          <a:lstStyle/>
          <a:p>
            <a:r>
              <a:rPr lang="en-US" dirty="0"/>
              <a:t>   e)  only one coupling constant, </a:t>
            </a:r>
            <a:r>
              <a:rPr lang="en-US" dirty="0">
                <a:solidFill>
                  <a:srgbClr val="0000FF"/>
                </a:solidFill>
              </a:rPr>
              <a:t>g</a:t>
            </a:r>
            <a:r>
              <a:rPr lang="en-US" baseline="-25000" dirty="0">
                <a:solidFill>
                  <a:srgbClr val="0000FF"/>
                </a:solidFill>
              </a:rPr>
              <a:t>5</a:t>
            </a:r>
            <a:r>
              <a:rPr lang="en-US" dirty="0"/>
              <a:t>  (g</a:t>
            </a:r>
            <a:r>
              <a:rPr lang="en-US" baseline="-25000" dirty="0"/>
              <a:t>1</a:t>
            </a:r>
            <a:r>
              <a:rPr lang="en-US" dirty="0"/>
              <a:t>, g</a:t>
            </a:r>
            <a:r>
              <a:rPr lang="en-US" baseline="-25000" dirty="0"/>
              <a:t>2</a:t>
            </a:r>
            <a:r>
              <a:rPr lang="en-US" dirty="0"/>
              <a:t>,  and g</a:t>
            </a:r>
            <a:r>
              <a:rPr lang="en-US" baseline="-25000" dirty="0"/>
              <a:t>3</a:t>
            </a:r>
            <a:r>
              <a:rPr lang="en-US" dirty="0"/>
              <a:t>, are related)</a:t>
            </a:r>
          </a:p>
          <a:p>
            <a:endParaRPr lang="en-US" dirty="0"/>
          </a:p>
        </p:txBody>
      </p:sp>
      <p:sp>
        <p:nvSpPr>
          <p:cNvPr id="17" name="TextBox 16"/>
          <p:cNvSpPr txBox="1"/>
          <p:nvPr/>
        </p:nvSpPr>
        <p:spPr>
          <a:xfrm>
            <a:off x="2209800" y="3581401"/>
            <a:ext cx="1371600" cy="646331"/>
          </a:xfrm>
          <a:prstGeom prst="rect">
            <a:avLst/>
          </a:prstGeom>
          <a:solidFill>
            <a:schemeClr val="bg1"/>
          </a:solidFill>
        </p:spPr>
        <p:txBody>
          <a:bodyPr wrap="square" rtlCol="0">
            <a:spAutoFit/>
          </a:bodyPr>
          <a:lstStyle/>
          <a:p>
            <a:r>
              <a:rPr lang="en-US" dirty="0">
                <a:solidFill>
                  <a:srgbClr val="0000FF"/>
                </a:solidFill>
              </a:rPr>
              <a:t>Predictions</a:t>
            </a:r>
            <a:r>
              <a:rPr lang="en-US" dirty="0"/>
              <a:t>:</a:t>
            </a:r>
          </a:p>
          <a:p>
            <a:r>
              <a:rPr lang="en-US" dirty="0"/>
              <a:t>  </a:t>
            </a:r>
          </a:p>
        </p:txBody>
      </p:sp>
      <p:sp>
        <p:nvSpPr>
          <p:cNvPr id="18" name="TextBox 17"/>
          <p:cNvSpPr txBox="1"/>
          <p:nvPr/>
        </p:nvSpPr>
        <p:spPr>
          <a:xfrm>
            <a:off x="3200400" y="5334000"/>
            <a:ext cx="4572000" cy="369332"/>
          </a:xfrm>
          <a:prstGeom prst="rect">
            <a:avLst/>
          </a:prstGeom>
          <a:solidFill>
            <a:schemeClr val="bg1"/>
          </a:solidFill>
        </p:spPr>
        <p:txBody>
          <a:bodyPr wrap="square" rtlCol="0">
            <a:spAutoFit/>
          </a:bodyPr>
          <a:lstStyle/>
          <a:p>
            <a:endParaRPr lang="en-US" dirty="0"/>
          </a:p>
        </p:txBody>
      </p:sp>
      <p:sp>
        <p:nvSpPr>
          <p:cNvPr id="19" name="TextBox 18"/>
          <p:cNvSpPr txBox="1"/>
          <p:nvPr/>
        </p:nvSpPr>
        <p:spPr>
          <a:xfrm>
            <a:off x="1905000" y="838200"/>
            <a:ext cx="5257800" cy="400110"/>
          </a:xfrm>
          <a:prstGeom prst="rect">
            <a:avLst/>
          </a:prstGeom>
          <a:solidFill>
            <a:schemeClr val="bg1"/>
          </a:solidFill>
        </p:spPr>
        <p:txBody>
          <a:bodyPr wrap="square" rtlCol="0">
            <a:spAutoFit/>
          </a:bodyPr>
          <a:lstStyle/>
          <a:p>
            <a:r>
              <a:rPr lang="en-US" sz="2000" dirty="0"/>
              <a:t>  The      5</a:t>
            </a:r>
            <a:r>
              <a:rPr lang="en-US" sz="2000" baseline="30000" dirty="0"/>
              <a:t>2</a:t>
            </a:r>
            <a:r>
              <a:rPr lang="en-US" sz="2000" dirty="0"/>
              <a:t> -1   =   24   generators  of SU(5) are the   </a:t>
            </a:r>
          </a:p>
        </p:txBody>
      </p:sp>
      <p:sp>
        <p:nvSpPr>
          <p:cNvPr id="20" name="TextBox 19"/>
          <p:cNvSpPr txBox="1"/>
          <p:nvPr/>
        </p:nvSpPr>
        <p:spPr>
          <a:xfrm>
            <a:off x="7086601" y="609600"/>
            <a:ext cx="550151" cy="707886"/>
          </a:xfrm>
          <a:prstGeom prst="rect">
            <a:avLst/>
          </a:prstGeom>
          <a:solidFill>
            <a:schemeClr val="bg1"/>
          </a:solidFill>
        </p:spPr>
        <p:txBody>
          <a:bodyPr wrap="none" rtlCol="0">
            <a:spAutoFit/>
          </a:bodyPr>
          <a:lstStyle/>
          <a:p>
            <a:r>
              <a:rPr lang="en-US" sz="4000" b="1" dirty="0">
                <a:sym typeface="Symbol"/>
              </a:rPr>
              <a:t></a:t>
            </a:r>
            <a:r>
              <a:rPr lang="en-US" sz="4000" b="1" baseline="-25000" dirty="0" err="1">
                <a:sym typeface="Symbol"/>
              </a:rPr>
              <a:t>i</a:t>
            </a:r>
            <a:endParaRPr lang="en-US" sz="4000" b="1" dirty="0"/>
          </a:p>
        </p:txBody>
      </p:sp>
      <p:sp>
        <p:nvSpPr>
          <p:cNvPr id="21" name="Rectangle 20"/>
          <p:cNvSpPr/>
          <p:nvPr/>
        </p:nvSpPr>
        <p:spPr>
          <a:xfrm>
            <a:off x="1981200" y="1676400"/>
            <a:ext cx="2743200" cy="369332"/>
          </a:xfrm>
          <a:prstGeom prst="rect">
            <a:avLst/>
          </a:prstGeom>
          <a:solidFill>
            <a:schemeClr val="bg1"/>
          </a:solidFill>
        </p:spPr>
        <p:txBody>
          <a:bodyPr wrap="square">
            <a:spAutoFit/>
          </a:bodyPr>
          <a:lstStyle/>
          <a:p>
            <a:r>
              <a:rPr lang="en-US" b="1" dirty="0">
                <a:sym typeface="Symbol"/>
              </a:rPr>
              <a:t> </a:t>
            </a:r>
            <a:r>
              <a:rPr lang="en-US" sz="1600" dirty="0">
                <a:sym typeface="Symbol"/>
              </a:rPr>
              <a:t>24 components</a:t>
            </a:r>
            <a:r>
              <a:rPr lang="en-US" dirty="0">
                <a:sym typeface="Symbol"/>
              </a:rPr>
              <a:t>:</a:t>
            </a:r>
            <a:r>
              <a:rPr lang="en-US" b="1" dirty="0">
                <a:sym typeface="Symbol"/>
              </a:rPr>
              <a:t>  </a:t>
            </a:r>
            <a:r>
              <a:rPr lang="en-US" b="1" baseline="-25000" dirty="0" err="1">
                <a:sym typeface="Symbol"/>
              </a:rPr>
              <a:t>i</a:t>
            </a:r>
            <a:r>
              <a:rPr lang="en-US" dirty="0">
                <a:sym typeface="Symbol"/>
              </a:rPr>
              <a:t>(</a:t>
            </a:r>
            <a:r>
              <a:rPr lang="en-US" dirty="0" err="1">
                <a:sym typeface="Symbol"/>
              </a:rPr>
              <a:t>x,y,t</a:t>
            </a:r>
            <a:r>
              <a:rPr lang="en-US" dirty="0">
                <a:sym typeface="Symbol"/>
              </a:rPr>
              <a:t>) =</a:t>
            </a:r>
            <a:endParaRPr lang="en-US" dirty="0"/>
          </a:p>
        </p:txBody>
      </p:sp>
      <p:sp>
        <p:nvSpPr>
          <p:cNvPr id="22" name="Rectangle 21"/>
          <p:cNvSpPr/>
          <p:nvPr/>
        </p:nvSpPr>
        <p:spPr>
          <a:xfrm>
            <a:off x="8001000" y="1219201"/>
            <a:ext cx="1524000" cy="646331"/>
          </a:xfrm>
          <a:prstGeom prst="rect">
            <a:avLst/>
          </a:prstGeom>
          <a:solidFill>
            <a:schemeClr val="bg1"/>
          </a:solidFill>
        </p:spPr>
        <p:txBody>
          <a:bodyPr wrap="square">
            <a:spAutoFit/>
          </a:bodyPr>
          <a:lstStyle/>
          <a:p>
            <a:r>
              <a:rPr lang="en-US" b="1" dirty="0">
                <a:sym typeface="Symbol"/>
              </a:rPr>
              <a:t></a:t>
            </a:r>
            <a:r>
              <a:rPr lang="en-US" b="1" baseline="-25000" dirty="0" err="1">
                <a:sym typeface="Symbol"/>
              </a:rPr>
              <a:t>i</a:t>
            </a:r>
            <a:r>
              <a:rPr lang="en-US" dirty="0">
                <a:sym typeface="Symbol"/>
              </a:rPr>
              <a:t>(</a:t>
            </a:r>
            <a:r>
              <a:rPr lang="en-US" dirty="0" err="1">
                <a:sym typeface="Symbol"/>
              </a:rPr>
              <a:t>x,y,t</a:t>
            </a:r>
            <a:r>
              <a:rPr lang="en-US" dirty="0">
                <a:sym typeface="Symbol"/>
              </a:rPr>
              <a:t>)   has</a:t>
            </a:r>
          </a:p>
          <a:p>
            <a:r>
              <a:rPr lang="en-US" dirty="0">
                <a:sym typeface="Symbol"/>
              </a:rPr>
              <a:t>  </a:t>
            </a:r>
            <a:endParaRPr lang="en-US" dirty="0"/>
          </a:p>
        </p:txBody>
      </p:sp>
      <p:sp>
        <p:nvSpPr>
          <p:cNvPr id="23" name="TextBox 22"/>
          <p:cNvSpPr txBox="1"/>
          <p:nvPr/>
        </p:nvSpPr>
        <p:spPr>
          <a:xfrm>
            <a:off x="4495800" y="1676400"/>
            <a:ext cx="5791200" cy="338554"/>
          </a:xfrm>
          <a:prstGeom prst="rect">
            <a:avLst/>
          </a:prstGeom>
          <a:solidFill>
            <a:schemeClr val="bg1"/>
          </a:solidFill>
        </p:spPr>
        <p:txBody>
          <a:bodyPr wrap="square" rtlCol="0">
            <a:spAutoFit/>
          </a:bodyPr>
          <a:lstStyle/>
          <a:p>
            <a:r>
              <a:rPr lang="en-US" sz="1600" dirty="0"/>
              <a:t> all real,  continuous functions</a:t>
            </a:r>
          </a:p>
        </p:txBody>
      </p:sp>
      <p:sp>
        <p:nvSpPr>
          <p:cNvPr id="24" name="TextBox 23"/>
          <p:cNvSpPr txBox="1"/>
          <p:nvPr/>
        </p:nvSpPr>
        <p:spPr>
          <a:xfrm>
            <a:off x="7696200" y="838200"/>
            <a:ext cx="1989134" cy="369332"/>
          </a:xfrm>
          <a:prstGeom prst="rect">
            <a:avLst/>
          </a:prstGeom>
          <a:solidFill>
            <a:schemeClr val="bg1"/>
          </a:solidFill>
        </p:spPr>
        <p:txBody>
          <a:bodyPr wrap="none" rtlCol="0">
            <a:spAutoFit/>
          </a:bodyPr>
          <a:lstStyle/>
          <a:p>
            <a:r>
              <a:rPr lang="en-US" dirty="0"/>
              <a:t>5x5 matrices which</a:t>
            </a:r>
          </a:p>
        </p:txBody>
      </p:sp>
      <p:sp>
        <p:nvSpPr>
          <p:cNvPr id="25" name="TextBox 24"/>
          <p:cNvSpPr txBox="1"/>
          <p:nvPr/>
        </p:nvSpPr>
        <p:spPr>
          <a:xfrm>
            <a:off x="1905000" y="1295400"/>
            <a:ext cx="6096000" cy="369332"/>
          </a:xfrm>
          <a:prstGeom prst="rect">
            <a:avLst/>
          </a:prstGeom>
          <a:solidFill>
            <a:schemeClr val="bg1"/>
          </a:solidFill>
        </p:spPr>
        <p:txBody>
          <a:bodyPr wrap="square" rtlCol="0">
            <a:spAutoFit/>
          </a:bodyPr>
          <a:lstStyle/>
          <a:p>
            <a:r>
              <a:rPr lang="en-US" dirty="0"/>
              <a:t>   </a:t>
            </a:r>
            <a:r>
              <a:rPr lang="en-US" u="sng" dirty="0"/>
              <a:t>do not commute</a:t>
            </a:r>
            <a:r>
              <a:rPr lang="en-US" dirty="0"/>
              <a:t>.   SU(5) is a non-</a:t>
            </a:r>
            <a:r>
              <a:rPr lang="en-US" dirty="0" err="1"/>
              <a:t>abelian</a:t>
            </a:r>
            <a:r>
              <a:rPr lang="en-US" dirty="0"/>
              <a:t> local gauge theory.    </a:t>
            </a:r>
          </a:p>
        </p:txBody>
      </p:sp>
      <p:sp>
        <p:nvSpPr>
          <p:cNvPr id="26" name="TextBox 25"/>
          <p:cNvSpPr txBox="1"/>
          <p:nvPr/>
        </p:nvSpPr>
        <p:spPr>
          <a:xfrm>
            <a:off x="2743200" y="3048001"/>
            <a:ext cx="7033272" cy="646331"/>
          </a:xfrm>
          <a:prstGeom prst="rect">
            <a:avLst/>
          </a:prstGeom>
          <a:solidFill>
            <a:schemeClr val="bg1"/>
          </a:solidFill>
        </p:spPr>
        <p:txBody>
          <a:bodyPr wrap="none" rtlCol="0">
            <a:spAutoFit/>
          </a:bodyPr>
          <a:lstStyle/>
          <a:p>
            <a:r>
              <a:rPr lang="en-US" dirty="0">
                <a:solidFill>
                  <a:srgbClr val="0000FF"/>
                </a:solidFill>
              </a:rPr>
              <a:t>This includes the Standard Model covariant derivative </a:t>
            </a:r>
            <a:r>
              <a:rPr lang="en-US" dirty="0"/>
              <a:t>(</a:t>
            </a:r>
            <a:r>
              <a:rPr lang="en-US" sz="1400" dirty="0">
                <a:solidFill>
                  <a:srgbClr val="0000FF"/>
                </a:solidFill>
              </a:rPr>
              <a:t>couplings are different).</a:t>
            </a:r>
          </a:p>
          <a:p>
            <a:endParaRPr lang="en-US" dirty="0"/>
          </a:p>
        </p:txBody>
      </p:sp>
      <p:sp>
        <p:nvSpPr>
          <p:cNvPr id="27" name="TextBox 26"/>
          <p:cNvSpPr txBox="1"/>
          <p:nvPr/>
        </p:nvSpPr>
        <p:spPr>
          <a:xfrm>
            <a:off x="7772401" y="1600200"/>
            <a:ext cx="184731" cy="369332"/>
          </a:xfrm>
          <a:prstGeom prst="rect">
            <a:avLst/>
          </a:prstGeom>
          <a:solidFill>
            <a:schemeClr val="bg1"/>
          </a:solidFill>
        </p:spPr>
        <p:txBody>
          <a:bodyPr wrap="none" rtlCol="0">
            <a:spAutoFit/>
          </a:bodyPr>
          <a:lstStyle/>
          <a:p>
            <a:endParaRPr lang="en-US" dirty="0"/>
          </a:p>
        </p:txBody>
      </p:sp>
      <p:sp>
        <p:nvSpPr>
          <p:cNvPr id="2" name="TextBox 1"/>
          <p:cNvSpPr txBox="1"/>
          <p:nvPr/>
        </p:nvSpPr>
        <p:spPr>
          <a:xfrm>
            <a:off x="4791414" y="2637140"/>
            <a:ext cx="1236787" cy="369332"/>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8197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133601" y="457200"/>
            <a:ext cx="8010525" cy="4800600"/>
          </a:xfrm>
          <a:prstGeom prst="rect">
            <a:avLst/>
          </a:prstGeom>
          <a:solidFill>
            <a:schemeClr val="bg1"/>
          </a:solidFill>
          <a:ln w="9525">
            <a:solidFill>
              <a:srgbClr val="0000FF"/>
            </a:solidFill>
            <a:miter lim="800000"/>
            <a:headEnd/>
            <a:tailEnd/>
          </a:ln>
        </p:spPr>
      </p:pic>
      <p:sp>
        <p:nvSpPr>
          <p:cNvPr id="4" name="TextBox 3"/>
          <p:cNvSpPr txBox="1"/>
          <p:nvPr/>
        </p:nvSpPr>
        <p:spPr>
          <a:xfrm>
            <a:off x="3124201" y="2362200"/>
            <a:ext cx="524311" cy="338554"/>
          </a:xfrm>
          <a:prstGeom prst="rect">
            <a:avLst/>
          </a:prstGeom>
          <a:solidFill>
            <a:schemeClr val="bg1"/>
          </a:solidFill>
        </p:spPr>
        <p:txBody>
          <a:bodyPr wrap="none" rtlCol="0">
            <a:spAutoFit/>
          </a:bodyPr>
          <a:lstStyle/>
          <a:p>
            <a:r>
              <a:rPr lang="en-US" sz="1600" dirty="0"/>
              <a:t>d </a:t>
            </a:r>
            <a:r>
              <a:rPr lang="en-US" sz="1600" baseline="-25000" dirty="0">
                <a:solidFill>
                  <a:srgbClr val="FF0000"/>
                </a:solidFill>
              </a:rPr>
              <a:t>red</a:t>
            </a:r>
          </a:p>
        </p:txBody>
      </p:sp>
      <p:sp>
        <p:nvSpPr>
          <p:cNvPr id="5" name="TextBox 4"/>
          <p:cNvSpPr txBox="1"/>
          <p:nvPr/>
        </p:nvSpPr>
        <p:spPr>
          <a:xfrm>
            <a:off x="3124201" y="2743200"/>
            <a:ext cx="655757" cy="338554"/>
          </a:xfrm>
          <a:prstGeom prst="rect">
            <a:avLst/>
          </a:prstGeom>
          <a:solidFill>
            <a:schemeClr val="bg1"/>
          </a:solidFill>
        </p:spPr>
        <p:txBody>
          <a:bodyPr wrap="none" rtlCol="0">
            <a:spAutoFit/>
          </a:bodyPr>
          <a:lstStyle/>
          <a:p>
            <a:r>
              <a:rPr lang="en-US" sz="1600" dirty="0"/>
              <a:t>u </a:t>
            </a:r>
            <a:r>
              <a:rPr lang="en-US" sz="1600" baseline="-25000" dirty="0">
                <a:solidFill>
                  <a:srgbClr val="00B050"/>
                </a:solidFill>
              </a:rPr>
              <a:t>green</a:t>
            </a:r>
          </a:p>
        </p:txBody>
      </p:sp>
      <p:sp>
        <p:nvSpPr>
          <p:cNvPr id="6" name="TextBox 5"/>
          <p:cNvSpPr txBox="1"/>
          <p:nvPr/>
        </p:nvSpPr>
        <p:spPr>
          <a:xfrm>
            <a:off x="3124201" y="3124200"/>
            <a:ext cx="582211" cy="338554"/>
          </a:xfrm>
          <a:prstGeom prst="rect">
            <a:avLst/>
          </a:prstGeom>
          <a:solidFill>
            <a:schemeClr val="bg1"/>
          </a:solidFill>
        </p:spPr>
        <p:txBody>
          <a:bodyPr wrap="none" rtlCol="0">
            <a:spAutoFit/>
          </a:bodyPr>
          <a:lstStyle/>
          <a:p>
            <a:r>
              <a:rPr lang="en-US" sz="1600" dirty="0"/>
              <a:t>u </a:t>
            </a:r>
            <a:r>
              <a:rPr lang="en-US" sz="1600" baseline="-25000" dirty="0">
                <a:solidFill>
                  <a:srgbClr val="0000FF"/>
                </a:solidFill>
              </a:rPr>
              <a:t>blue</a:t>
            </a:r>
          </a:p>
        </p:txBody>
      </p:sp>
      <p:sp>
        <p:nvSpPr>
          <p:cNvPr id="7" name="TextBox 6"/>
          <p:cNvSpPr txBox="1"/>
          <p:nvPr/>
        </p:nvSpPr>
        <p:spPr>
          <a:xfrm>
            <a:off x="4953001" y="3276600"/>
            <a:ext cx="590033" cy="338554"/>
          </a:xfrm>
          <a:prstGeom prst="rect">
            <a:avLst/>
          </a:prstGeom>
          <a:solidFill>
            <a:schemeClr val="bg1"/>
          </a:solidFill>
        </p:spPr>
        <p:txBody>
          <a:bodyPr wrap="none" rtlCol="0">
            <a:spAutoFit/>
          </a:bodyPr>
          <a:lstStyle/>
          <a:p>
            <a:r>
              <a:rPr lang="en-US" sz="1600" dirty="0"/>
              <a:t>X</a:t>
            </a:r>
            <a:r>
              <a:rPr lang="en-US" sz="1600" baseline="30000" dirty="0"/>
              <a:t>+</a:t>
            </a:r>
            <a:r>
              <a:rPr lang="en-US" sz="1600" dirty="0"/>
              <a:t> </a:t>
            </a:r>
            <a:r>
              <a:rPr lang="en-US" sz="1600" baseline="-25000" dirty="0">
                <a:solidFill>
                  <a:srgbClr val="FF0000"/>
                </a:solidFill>
              </a:rPr>
              <a:t>red</a:t>
            </a:r>
          </a:p>
        </p:txBody>
      </p:sp>
      <p:sp>
        <p:nvSpPr>
          <p:cNvPr id="8" name="TextBox 7"/>
          <p:cNvSpPr txBox="1"/>
          <p:nvPr/>
        </p:nvSpPr>
        <p:spPr>
          <a:xfrm>
            <a:off x="6324600" y="3581400"/>
            <a:ext cx="484428" cy="523220"/>
          </a:xfrm>
          <a:prstGeom prst="rect">
            <a:avLst/>
          </a:prstGeom>
          <a:solidFill>
            <a:schemeClr val="bg1"/>
          </a:solidFill>
        </p:spPr>
        <p:txBody>
          <a:bodyPr wrap="none" rtlCol="0">
            <a:spAutoFit/>
          </a:bodyPr>
          <a:lstStyle/>
          <a:p>
            <a:r>
              <a:rPr lang="en-US" sz="2800" b="1" dirty="0">
                <a:solidFill>
                  <a:srgbClr val="00B050"/>
                </a:solidFill>
              </a:rPr>
              <a:t>e</a:t>
            </a:r>
            <a:r>
              <a:rPr lang="en-US" sz="2800" baseline="30000" dirty="0"/>
              <a:t>+</a:t>
            </a:r>
            <a:endParaRPr lang="en-US" sz="2800" dirty="0"/>
          </a:p>
        </p:txBody>
      </p:sp>
      <p:sp>
        <p:nvSpPr>
          <p:cNvPr id="9" name="TextBox 8"/>
          <p:cNvSpPr txBox="1"/>
          <p:nvPr/>
        </p:nvSpPr>
        <p:spPr>
          <a:xfrm>
            <a:off x="6172201" y="2362200"/>
            <a:ext cx="524311" cy="338554"/>
          </a:xfrm>
          <a:prstGeom prst="rect">
            <a:avLst/>
          </a:prstGeom>
          <a:solidFill>
            <a:schemeClr val="bg1"/>
          </a:solidFill>
        </p:spPr>
        <p:txBody>
          <a:bodyPr wrap="none" rtlCol="0">
            <a:spAutoFit/>
          </a:bodyPr>
          <a:lstStyle/>
          <a:p>
            <a:r>
              <a:rPr lang="en-US" sz="1600" dirty="0"/>
              <a:t>d </a:t>
            </a:r>
            <a:r>
              <a:rPr lang="en-US" sz="1600" baseline="-25000" dirty="0">
                <a:solidFill>
                  <a:srgbClr val="FF0000"/>
                </a:solidFill>
              </a:rPr>
              <a:t>red</a:t>
            </a:r>
          </a:p>
        </p:txBody>
      </p:sp>
      <p:sp>
        <p:nvSpPr>
          <p:cNvPr id="10" name="TextBox 9"/>
          <p:cNvSpPr txBox="1"/>
          <p:nvPr/>
        </p:nvSpPr>
        <p:spPr>
          <a:xfrm>
            <a:off x="6248401" y="2743200"/>
            <a:ext cx="524311" cy="338554"/>
          </a:xfrm>
          <a:prstGeom prst="rect">
            <a:avLst/>
          </a:prstGeom>
          <a:solidFill>
            <a:schemeClr val="bg1"/>
          </a:solidFill>
        </p:spPr>
        <p:txBody>
          <a:bodyPr wrap="none" rtlCol="0">
            <a:spAutoFit/>
          </a:bodyPr>
          <a:lstStyle/>
          <a:p>
            <a:r>
              <a:rPr lang="en-US" sz="1600" dirty="0"/>
              <a:t>d </a:t>
            </a:r>
            <a:r>
              <a:rPr lang="en-US" sz="1600" baseline="-25000" dirty="0">
                <a:solidFill>
                  <a:srgbClr val="FF0000"/>
                </a:solidFill>
              </a:rPr>
              <a:t>red</a:t>
            </a:r>
          </a:p>
        </p:txBody>
      </p:sp>
      <p:sp>
        <p:nvSpPr>
          <p:cNvPr id="11" name="TextBox 10"/>
          <p:cNvSpPr txBox="1"/>
          <p:nvPr/>
        </p:nvSpPr>
        <p:spPr>
          <a:xfrm>
            <a:off x="6248400" y="2590800"/>
            <a:ext cx="255198" cy="369332"/>
          </a:xfrm>
          <a:prstGeom prst="rect">
            <a:avLst/>
          </a:prstGeom>
          <a:noFill/>
        </p:spPr>
        <p:txBody>
          <a:bodyPr wrap="square" rtlCol="0">
            <a:spAutoFit/>
          </a:bodyPr>
          <a:lstStyle/>
          <a:p>
            <a:r>
              <a:rPr lang="en-US" dirty="0"/>
              <a:t>-</a:t>
            </a:r>
          </a:p>
        </p:txBody>
      </p:sp>
      <p:sp>
        <p:nvSpPr>
          <p:cNvPr id="13" name="Rectangle 12"/>
          <p:cNvSpPr/>
          <p:nvPr/>
        </p:nvSpPr>
        <p:spPr>
          <a:xfrm>
            <a:off x="8382000" y="3048000"/>
            <a:ext cx="609600" cy="369332"/>
          </a:xfrm>
          <a:prstGeom prst="rect">
            <a:avLst/>
          </a:prstGeom>
          <a:solidFill>
            <a:schemeClr val="bg1"/>
          </a:solidFill>
        </p:spPr>
        <p:txBody>
          <a:bodyPr wrap="square">
            <a:spAutoFit/>
          </a:bodyPr>
          <a:lstStyle/>
          <a:p>
            <a:r>
              <a:rPr lang="en-US" b="1" dirty="0" err="1"/>
              <a:t>X</a:t>
            </a:r>
            <a:r>
              <a:rPr lang="en-US" b="1" baseline="30000" dirty="0" err="1">
                <a:solidFill>
                  <a:srgbClr val="FF0000"/>
                </a:solidFill>
                <a:sym typeface="Symbol"/>
              </a:rPr>
              <a:t>red</a:t>
            </a:r>
            <a:endParaRPr lang="en-US" b="1" baseline="30000" dirty="0">
              <a:solidFill>
                <a:srgbClr val="FF0000"/>
              </a:solidFill>
              <a:sym typeface="Symbol"/>
            </a:endParaRPr>
          </a:p>
        </p:txBody>
      </p:sp>
      <p:sp>
        <p:nvSpPr>
          <p:cNvPr id="14" name="TextBox 13"/>
          <p:cNvSpPr txBox="1"/>
          <p:nvPr/>
        </p:nvSpPr>
        <p:spPr>
          <a:xfrm>
            <a:off x="8458201" y="2743201"/>
            <a:ext cx="495649" cy="584775"/>
          </a:xfrm>
          <a:prstGeom prst="rect">
            <a:avLst/>
          </a:prstGeom>
          <a:noFill/>
        </p:spPr>
        <p:txBody>
          <a:bodyPr wrap="none" rtlCol="0">
            <a:spAutoFit/>
          </a:bodyPr>
          <a:lstStyle/>
          <a:p>
            <a:r>
              <a:rPr lang="en-US" sz="3200" b="1" dirty="0"/>
              <a:t>-  </a:t>
            </a:r>
          </a:p>
        </p:txBody>
      </p:sp>
      <p:sp>
        <p:nvSpPr>
          <p:cNvPr id="15" name="TextBox 14"/>
          <p:cNvSpPr txBox="1"/>
          <p:nvPr/>
        </p:nvSpPr>
        <p:spPr>
          <a:xfrm>
            <a:off x="9296401" y="2438401"/>
            <a:ext cx="710387" cy="307777"/>
          </a:xfrm>
          <a:prstGeom prst="rect">
            <a:avLst/>
          </a:prstGeom>
          <a:noFill/>
        </p:spPr>
        <p:txBody>
          <a:bodyPr wrap="none" rtlCol="0">
            <a:spAutoFit/>
          </a:bodyPr>
          <a:lstStyle/>
          <a:p>
            <a:r>
              <a:rPr lang="en-US" sz="1400" dirty="0">
                <a:solidFill>
                  <a:srgbClr val="0000FF"/>
                </a:solidFill>
              </a:rPr>
              <a:t>anti-up</a:t>
            </a:r>
          </a:p>
        </p:txBody>
      </p:sp>
      <p:cxnSp>
        <p:nvCxnSpPr>
          <p:cNvPr id="17" name="Straight Arrow Connector 16"/>
          <p:cNvCxnSpPr>
            <a:stCxn id="15" idx="2"/>
          </p:cNvCxnSpPr>
          <p:nvPr/>
        </p:nvCxnSpPr>
        <p:spPr>
          <a:xfrm rot="5400000">
            <a:off x="9437387" y="2833791"/>
            <a:ext cx="301823" cy="1265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448800" y="4495801"/>
            <a:ext cx="533400" cy="276999"/>
          </a:xfrm>
          <a:prstGeom prst="rect">
            <a:avLst/>
          </a:prstGeom>
          <a:solidFill>
            <a:schemeClr val="bg1"/>
          </a:solidFill>
        </p:spPr>
        <p:txBody>
          <a:bodyPr wrap="square" rtlCol="0">
            <a:spAutoFit/>
          </a:bodyPr>
          <a:lstStyle/>
          <a:p>
            <a:r>
              <a:rPr lang="en-US" sz="1200" dirty="0">
                <a:solidFill>
                  <a:srgbClr val="0000FF"/>
                </a:solidFill>
              </a:rPr>
              <a:t>blue</a:t>
            </a:r>
          </a:p>
        </p:txBody>
      </p:sp>
      <p:sp>
        <p:nvSpPr>
          <p:cNvPr id="19" name="TextBox 18"/>
          <p:cNvSpPr txBox="1"/>
          <p:nvPr/>
        </p:nvSpPr>
        <p:spPr>
          <a:xfrm>
            <a:off x="9525000" y="2743201"/>
            <a:ext cx="609600" cy="276999"/>
          </a:xfrm>
          <a:prstGeom prst="rect">
            <a:avLst/>
          </a:prstGeom>
          <a:solidFill>
            <a:schemeClr val="bg1"/>
          </a:solidFill>
        </p:spPr>
        <p:txBody>
          <a:bodyPr wrap="square" rtlCol="0">
            <a:spAutoFit/>
          </a:bodyPr>
          <a:lstStyle/>
          <a:p>
            <a:r>
              <a:rPr lang="en-US" sz="1200" dirty="0">
                <a:solidFill>
                  <a:srgbClr val="00B050"/>
                </a:solidFill>
              </a:rPr>
              <a:t>green</a:t>
            </a:r>
            <a:endParaRPr lang="en-US" sz="1200" dirty="0">
              <a:solidFill>
                <a:srgbClr val="0000FF"/>
              </a:solidFill>
            </a:endParaRPr>
          </a:p>
        </p:txBody>
      </p:sp>
      <p:sp>
        <p:nvSpPr>
          <p:cNvPr id="20" name="TextBox 19"/>
          <p:cNvSpPr txBox="1"/>
          <p:nvPr/>
        </p:nvSpPr>
        <p:spPr>
          <a:xfrm>
            <a:off x="9448800" y="3429001"/>
            <a:ext cx="533400" cy="276999"/>
          </a:xfrm>
          <a:prstGeom prst="rect">
            <a:avLst/>
          </a:prstGeom>
          <a:solidFill>
            <a:schemeClr val="bg1"/>
          </a:solidFill>
        </p:spPr>
        <p:txBody>
          <a:bodyPr wrap="square" rtlCol="0">
            <a:spAutoFit/>
          </a:bodyPr>
          <a:lstStyle/>
          <a:p>
            <a:r>
              <a:rPr lang="en-US" sz="1200" dirty="0">
                <a:solidFill>
                  <a:srgbClr val="0000FF"/>
                </a:solidFill>
              </a:rPr>
              <a:t>blue</a:t>
            </a:r>
          </a:p>
        </p:txBody>
      </p:sp>
      <p:sp>
        <p:nvSpPr>
          <p:cNvPr id="21" name="TextBox 20"/>
          <p:cNvSpPr txBox="1"/>
          <p:nvPr/>
        </p:nvSpPr>
        <p:spPr>
          <a:xfrm>
            <a:off x="9448800" y="4114801"/>
            <a:ext cx="609600" cy="276999"/>
          </a:xfrm>
          <a:prstGeom prst="rect">
            <a:avLst/>
          </a:prstGeom>
          <a:solidFill>
            <a:schemeClr val="bg1"/>
          </a:solidFill>
        </p:spPr>
        <p:txBody>
          <a:bodyPr wrap="square" rtlCol="0">
            <a:spAutoFit/>
          </a:bodyPr>
          <a:lstStyle/>
          <a:p>
            <a:r>
              <a:rPr lang="en-US" sz="1200" dirty="0">
                <a:solidFill>
                  <a:srgbClr val="00B050"/>
                </a:solidFill>
              </a:rPr>
              <a:t>green</a:t>
            </a:r>
            <a:endParaRPr lang="en-US" sz="1200" dirty="0">
              <a:solidFill>
                <a:srgbClr val="0000FF"/>
              </a:solidFill>
            </a:endParaRPr>
          </a:p>
        </p:txBody>
      </p:sp>
      <p:sp>
        <p:nvSpPr>
          <p:cNvPr id="22" name="Rectangle 21"/>
          <p:cNvSpPr/>
          <p:nvPr/>
        </p:nvSpPr>
        <p:spPr>
          <a:xfrm>
            <a:off x="8153400" y="4114800"/>
            <a:ext cx="838200" cy="369332"/>
          </a:xfrm>
          <a:prstGeom prst="rect">
            <a:avLst/>
          </a:prstGeom>
          <a:solidFill>
            <a:schemeClr val="bg1"/>
          </a:solidFill>
        </p:spPr>
        <p:txBody>
          <a:bodyPr wrap="square">
            <a:spAutoFit/>
          </a:bodyPr>
          <a:lstStyle/>
          <a:p>
            <a:r>
              <a:rPr lang="en-US" b="1" dirty="0"/>
              <a:t>X </a:t>
            </a:r>
            <a:r>
              <a:rPr lang="en-US" b="1" baseline="30000" dirty="0"/>
              <a:t>+</a:t>
            </a:r>
            <a:r>
              <a:rPr lang="en-US" b="1" baseline="30000" dirty="0">
                <a:solidFill>
                  <a:srgbClr val="FF0000"/>
                </a:solidFill>
                <a:sym typeface="Symbol"/>
              </a:rPr>
              <a:t>red</a:t>
            </a:r>
          </a:p>
        </p:txBody>
      </p:sp>
      <p:sp>
        <p:nvSpPr>
          <p:cNvPr id="25" name="TextBox 24"/>
          <p:cNvSpPr txBox="1"/>
          <p:nvPr/>
        </p:nvSpPr>
        <p:spPr>
          <a:xfrm>
            <a:off x="2895600" y="4038600"/>
            <a:ext cx="823110" cy="369332"/>
          </a:xfrm>
          <a:prstGeom prst="rect">
            <a:avLst/>
          </a:prstGeom>
          <a:solidFill>
            <a:schemeClr val="bg1"/>
          </a:solidFill>
        </p:spPr>
        <p:txBody>
          <a:bodyPr wrap="none" rtlCol="0">
            <a:spAutoFit/>
          </a:bodyPr>
          <a:lstStyle/>
          <a:p>
            <a:r>
              <a:rPr lang="en-US" dirty="0"/>
              <a:t>proton</a:t>
            </a:r>
          </a:p>
        </p:txBody>
      </p:sp>
      <p:sp>
        <p:nvSpPr>
          <p:cNvPr id="26" name="TextBox 25"/>
          <p:cNvSpPr txBox="1"/>
          <p:nvPr/>
        </p:nvSpPr>
        <p:spPr>
          <a:xfrm>
            <a:off x="7162800" y="2514601"/>
            <a:ext cx="263214" cy="276999"/>
          </a:xfrm>
          <a:prstGeom prst="rect">
            <a:avLst/>
          </a:prstGeom>
          <a:solidFill>
            <a:schemeClr val="bg1"/>
          </a:solidFill>
        </p:spPr>
        <p:txBody>
          <a:bodyPr wrap="none" rtlCol="0">
            <a:spAutoFit/>
          </a:bodyPr>
          <a:lstStyle/>
          <a:p>
            <a:r>
              <a:rPr lang="en-US" sz="1200" dirty="0"/>
              <a:t>0</a:t>
            </a:r>
          </a:p>
        </p:txBody>
      </p:sp>
      <p:sp>
        <p:nvSpPr>
          <p:cNvPr id="27" name="TextBox 26"/>
          <p:cNvSpPr txBox="1"/>
          <p:nvPr/>
        </p:nvSpPr>
        <p:spPr>
          <a:xfrm>
            <a:off x="2819400" y="762000"/>
            <a:ext cx="4114800" cy="369332"/>
          </a:xfrm>
          <a:prstGeom prst="rect">
            <a:avLst/>
          </a:prstGeom>
          <a:solidFill>
            <a:schemeClr val="bg1"/>
          </a:solidFill>
        </p:spPr>
        <p:txBody>
          <a:bodyPr wrap="square" rtlCol="0">
            <a:spAutoFit/>
          </a:bodyPr>
          <a:lstStyle/>
          <a:p>
            <a:r>
              <a:rPr lang="en-US" dirty="0"/>
              <a:t>                  Decay of proton in SU(5)   </a:t>
            </a:r>
          </a:p>
        </p:txBody>
      </p:sp>
      <p:sp>
        <p:nvSpPr>
          <p:cNvPr id="28" name="TextBox 27"/>
          <p:cNvSpPr txBox="1"/>
          <p:nvPr/>
        </p:nvSpPr>
        <p:spPr>
          <a:xfrm>
            <a:off x="4419601" y="3657600"/>
            <a:ext cx="697755" cy="523220"/>
          </a:xfrm>
          <a:prstGeom prst="rect">
            <a:avLst/>
          </a:prstGeom>
          <a:noFill/>
        </p:spPr>
        <p:txBody>
          <a:bodyPr wrap="none" rtlCol="0">
            <a:spAutoFit/>
          </a:bodyPr>
          <a:lstStyle/>
          <a:p>
            <a:r>
              <a:rPr lang="en-US" sz="1400" dirty="0">
                <a:solidFill>
                  <a:srgbClr val="0000FF"/>
                </a:solidFill>
              </a:rPr>
              <a:t>3-color</a:t>
            </a:r>
          </a:p>
          <a:p>
            <a:r>
              <a:rPr lang="en-US" sz="1400" dirty="0">
                <a:solidFill>
                  <a:srgbClr val="0000FF"/>
                </a:solidFill>
              </a:rPr>
              <a:t> vertex</a:t>
            </a:r>
          </a:p>
        </p:txBody>
      </p:sp>
      <p:cxnSp>
        <p:nvCxnSpPr>
          <p:cNvPr id="30" name="Straight Arrow Connector 29"/>
          <p:cNvCxnSpPr/>
          <p:nvPr/>
        </p:nvCxnSpPr>
        <p:spPr>
          <a:xfrm rot="5400000" flipH="1" flipV="1">
            <a:off x="4496197" y="3581003"/>
            <a:ext cx="3048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rotWithShape="1">
          <a:blip r:embed="rId3" cstate="print"/>
          <a:srcRect l="36173" t="705" r="23370" b="7520"/>
          <a:stretch/>
        </p:blipFill>
        <p:spPr bwMode="auto">
          <a:xfrm>
            <a:off x="5627520" y="5105401"/>
            <a:ext cx="2363017" cy="1066799"/>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408263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769D5-E8D6-7146-8CF2-471AFFC5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2598738"/>
            <a:ext cx="2667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DA97BD-9261-CA4E-B5D7-58F7CB6D4237}"/>
              </a:ext>
            </a:extLst>
          </p:cNvPr>
          <p:cNvSpPr txBox="1"/>
          <p:nvPr/>
        </p:nvSpPr>
        <p:spPr>
          <a:xfrm>
            <a:off x="2730843" y="139099"/>
            <a:ext cx="5357108" cy="461665"/>
          </a:xfrm>
          <a:prstGeom prst="rect">
            <a:avLst/>
          </a:prstGeom>
          <a:noFill/>
        </p:spPr>
        <p:txBody>
          <a:bodyPr wrap="none" rtlCol="0">
            <a:spAutoFit/>
          </a:bodyPr>
          <a:lstStyle/>
          <a:p>
            <a:r>
              <a:rPr lang="en-US" sz="2400" b="1" dirty="0"/>
              <a:t>GUT Picture Beyond the Standard Model</a:t>
            </a:r>
          </a:p>
        </p:txBody>
      </p:sp>
      <p:pic>
        <p:nvPicPr>
          <p:cNvPr id="4" name="Picture 3">
            <a:extLst>
              <a:ext uri="{FF2B5EF4-FFF2-40B4-BE49-F238E27FC236}">
                <a16:creationId xmlns:a16="http://schemas.microsoft.com/office/drawing/2014/main" id="{330AC47B-5434-FE4E-874B-2DC9C59382E8}"/>
              </a:ext>
            </a:extLst>
          </p:cNvPr>
          <p:cNvPicPr>
            <a:picLocks noChangeAspect="1"/>
          </p:cNvPicPr>
          <p:nvPr/>
        </p:nvPicPr>
        <p:blipFill>
          <a:blip r:embed="rId3"/>
          <a:stretch>
            <a:fillRect/>
          </a:stretch>
        </p:blipFill>
        <p:spPr>
          <a:xfrm>
            <a:off x="5200650" y="2933700"/>
            <a:ext cx="1790700" cy="990600"/>
          </a:xfrm>
          <a:prstGeom prst="rect">
            <a:avLst/>
          </a:prstGeom>
        </p:spPr>
      </p:pic>
      <p:pic>
        <p:nvPicPr>
          <p:cNvPr id="7" name="Picture 6">
            <a:extLst>
              <a:ext uri="{FF2B5EF4-FFF2-40B4-BE49-F238E27FC236}">
                <a16:creationId xmlns:a16="http://schemas.microsoft.com/office/drawing/2014/main" id="{A3E24B44-FFBC-D347-B162-C0F365FDAEAC}"/>
              </a:ext>
            </a:extLst>
          </p:cNvPr>
          <p:cNvPicPr>
            <a:picLocks noChangeAspect="1"/>
          </p:cNvPicPr>
          <p:nvPr/>
        </p:nvPicPr>
        <p:blipFill>
          <a:blip r:embed="rId4"/>
          <a:stretch>
            <a:fillRect/>
          </a:stretch>
        </p:blipFill>
        <p:spPr>
          <a:xfrm>
            <a:off x="5238750" y="2686050"/>
            <a:ext cx="1714500" cy="1485900"/>
          </a:xfrm>
          <a:prstGeom prst="rect">
            <a:avLst/>
          </a:prstGeom>
        </p:spPr>
      </p:pic>
      <p:pic>
        <p:nvPicPr>
          <p:cNvPr id="9" name="Picture 8">
            <a:extLst>
              <a:ext uri="{FF2B5EF4-FFF2-40B4-BE49-F238E27FC236}">
                <a16:creationId xmlns:a16="http://schemas.microsoft.com/office/drawing/2014/main" id="{5E53F838-87EB-E240-ACB0-C298444EA329}"/>
              </a:ext>
            </a:extLst>
          </p:cNvPr>
          <p:cNvPicPr>
            <a:picLocks noChangeAspect="1"/>
          </p:cNvPicPr>
          <p:nvPr/>
        </p:nvPicPr>
        <p:blipFill>
          <a:blip r:embed="rId5"/>
          <a:stretch>
            <a:fillRect/>
          </a:stretch>
        </p:blipFill>
        <p:spPr>
          <a:xfrm>
            <a:off x="4881253" y="645315"/>
            <a:ext cx="6413396" cy="5849945"/>
          </a:xfrm>
          <a:prstGeom prst="rect">
            <a:avLst/>
          </a:prstGeom>
        </p:spPr>
      </p:pic>
    </p:spTree>
    <p:extLst>
      <p:ext uri="{BB962C8B-B14F-4D97-AF65-F5344CB8AC3E}">
        <p14:creationId xmlns:p14="http://schemas.microsoft.com/office/powerpoint/2010/main" val="158893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5A69609-174D-DF46-9E14-46334898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75620"/>
            <a:ext cx="2667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3CC4003-A58F-7646-8FE0-CE202D9706B2}"/>
              </a:ext>
            </a:extLst>
          </p:cNvPr>
          <p:cNvSpPr/>
          <p:nvPr/>
        </p:nvSpPr>
        <p:spPr>
          <a:xfrm>
            <a:off x="3695701" y="23296"/>
            <a:ext cx="3843809" cy="369332"/>
          </a:xfrm>
          <a:prstGeom prst="rect">
            <a:avLst/>
          </a:prstGeom>
        </p:spPr>
        <p:txBody>
          <a:bodyPr wrap="none">
            <a:spAutoFit/>
          </a:bodyPr>
          <a:lstStyle/>
          <a:p>
            <a:r>
              <a:rPr lang="en-US" altLang="en-US" b="1">
                <a:solidFill>
                  <a:srgbClr val="0070C0"/>
                </a:solidFill>
              </a:rPr>
              <a:t>What we know and what do not know</a:t>
            </a:r>
          </a:p>
        </p:txBody>
      </p:sp>
      <p:sp>
        <p:nvSpPr>
          <p:cNvPr id="6" name="Rectangle 5">
            <a:extLst>
              <a:ext uri="{FF2B5EF4-FFF2-40B4-BE49-F238E27FC236}">
                <a16:creationId xmlns:a16="http://schemas.microsoft.com/office/drawing/2014/main" id="{EADB41CD-88BF-B243-A621-BE96FF04F817}"/>
              </a:ext>
            </a:extLst>
          </p:cNvPr>
          <p:cNvSpPr/>
          <p:nvPr/>
        </p:nvSpPr>
        <p:spPr>
          <a:xfrm>
            <a:off x="1524000" y="442902"/>
            <a:ext cx="8977746" cy="3693319"/>
          </a:xfrm>
          <a:prstGeom prst="rect">
            <a:avLst/>
          </a:prstGeom>
        </p:spPr>
        <p:txBody>
          <a:bodyPr wrap="square">
            <a:spAutoFit/>
          </a:bodyPr>
          <a:lstStyle/>
          <a:p>
            <a:pPr>
              <a:defRPr/>
            </a:pPr>
            <a:r>
              <a:rPr lang="en-US" dirty="0"/>
              <a:t>Higgs is a new type of a particle but is this </a:t>
            </a:r>
            <a:r>
              <a:rPr lang="en-US" b="1" dirty="0"/>
              <a:t>The</a:t>
            </a:r>
            <a:r>
              <a:rPr lang="en-US" dirty="0"/>
              <a:t> Higgs particle ?</a:t>
            </a:r>
          </a:p>
          <a:p>
            <a:pPr>
              <a:defRPr/>
            </a:pPr>
            <a:endParaRPr lang="en-US" dirty="0"/>
          </a:p>
          <a:p>
            <a:pPr marL="342900" indent="-342900">
              <a:buFont typeface="Arial" panose="020B0604020202020204" pitchFamily="34" charset="0"/>
              <a:buChar char="•"/>
              <a:defRPr/>
            </a:pPr>
            <a:r>
              <a:rPr lang="en-US" dirty="0"/>
              <a:t>All parameters seem to be as expected, but there is no indication of new physics effects required by the formalism of unification of  forces at early stages of the universe. The mathematics </a:t>
            </a:r>
            <a:r>
              <a:rPr lang="en-US" u="sng" dirty="0"/>
              <a:t>breaks down </a:t>
            </a:r>
            <a:r>
              <a:rPr lang="en-US" dirty="0"/>
              <a:t>in extrapolation to higher energies.</a:t>
            </a:r>
          </a:p>
          <a:p>
            <a:pPr marL="342900" indent="-342900">
              <a:buFont typeface="Arial" panose="020B0604020202020204" pitchFamily="34" charset="0"/>
              <a:buChar char="•"/>
              <a:defRPr/>
            </a:pPr>
            <a:r>
              <a:rPr lang="en-US" dirty="0"/>
              <a:t>Perhaps it is one of several such ne particles and the other ones have much higher masses</a:t>
            </a:r>
          </a:p>
          <a:p>
            <a:pPr marL="342900" indent="-342900">
              <a:buFont typeface="Arial" panose="020B0604020202020204" pitchFamily="34" charset="0"/>
              <a:buChar char="•"/>
              <a:defRPr/>
            </a:pPr>
            <a:r>
              <a:rPr lang="en-US" b="1" dirty="0"/>
              <a:t>Do we really know </a:t>
            </a:r>
            <a:r>
              <a:rPr lang="en-US" dirty="0"/>
              <a:t>the shape of the Higgs potential. Perhaps the particle we have discovered represents not a true but a false vacuum during the Big Bang and the true Higgs has much larger mass.</a:t>
            </a:r>
          </a:p>
          <a:p>
            <a:pPr marL="342900" indent="-342900">
              <a:buFont typeface="Arial" panose="020B0604020202020204" pitchFamily="34" charset="0"/>
              <a:buChar char="•"/>
              <a:defRPr/>
            </a:pPr>
            <a:r>
              <a:rPr lang="en-US" b="1" dirty="0"/>
              <a:t>Why do we care</a:t>
            </a:r>
            <a:r>
              <a:rPr lang="en-US" dirty="0"/>
              <a:t>? Cosmologist claim that if this is a true Higgs, its mass and the mass of the heaviest quark indicate that our universe may be unstable and would </a:t>
            </a:r>
          </a:p>
          <a:p>
            <a:pPr>
              <a:defRPr/>
            </a:pPr>
            <a:r>
              <a:rPr lang="en-US" dirty="0"/>
              <a:t>     disappear in a future (may be few or few hundred billions of years)</a:t>
            </a:r>
          </a:p>
          <a:p>
            <a:pPr marL="342900" indent="-342900">
              <a:buFont typeface="Arial" panose="020B0604020202020204" pitchFamily="34" charset="0"/>
              <a:buChar char="•"/>
              <a:defRPr/>
            </a:pPr>
            <a:r>
              <a:rPr lang="en-US" b="1" dirty="0"/>
              <a:t>Plenty of time </a:t>
            </a:r>
            <a:r>
              <a:rPr lang="en-US" dirty="0"/>
              <a:t>to build bigger machine and study.</a:t>
            </a:r>
          </a:p>
        </p:txBody>
      </p:sp>
      <p:pic>
        <p:nvPicPr>
          <p:cNvPr id="7" name="Picture 1">
            <a:extLst>
              <a:ext uri="{FF2B5EF4-FFF2-40B4-BE49-F238E27FC236}">
                <a16:creationId xmlns:a16="http://schemas.microsoft.com/office/drawing/2014/main" id="{54E8E616-DAC5-2E49-A5C9-009DEC601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2" y="4033116"/>
            <a:ext cx="24892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9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FC9410-D444-FD42-B6B1-4887E3F8A509}"/>
              </a:ext>
            </a:extLst>
          </p:cNvPr>
          <p:cNvSpPr/>
          <p:nvPr/>
        </p:nvSpPr>
        <p:spPr>
          <a:xfrm>
            <a:off x="218301" y="487025"/>
            <a:ext cx="11471191" cy="6186309"/>
          </a:xfrm>
          <a:prstGeom prst="rect">
            <a:avLst/>
          </a:prstGeom>
        </p:spPr>
        <p:txBody>
          <a:bodyPr wrap="square">
            <a:spAutoFit/>
          </a:bodyPr>
          <a:lstStyle/>
          <a:p>
            <a:r>
              <a:rPr lang="en-US" sz="2400" b="1" dirty="0">
                <a:solidFill>
                  <a:srgbClr val="C00000"/>
                </a:solidFill>
                <a:latin typeface="Times New Roman" panose="02020603050405020304" pitchFamily="18" charset="0"/>
              </a:rPr>
              <a:t>                   Going Beyond the Standard Model  - BSM </a:t>
            </a:r>
          </a:p>
          <a:p>
            <a:endParaRPr lang="en-US" sz="2400" dirty="0">
              <a:latin typeface="Times New Roman" panose="02020603050405020304" pitchFamily="18" charset="0"/>
            </a:endParaRPr>
          </a:p>
          <a:p>
            <a:endParaRPr lang="en-US" sz="2400" dirty="0">
              <a:latin typeface="Times New Roman" panose="02020603050405020304" pitchFamily="18" charset="0"/>
            </a:endParaRPr>
          </a:p>
          <a:p>
            <a:r>
              <a:rPr lang="en-US" sz="2400" dirty="0">
                <a:latin typeface="Times New Roman" panose="02020603050405020304" pitchFamily="18" charset="0"/>
              </a:rPr>
              <a:t>In practical terms   - (too)</a:t>
            </a:r>
            <a:r>
              <a:rPr lang="en-US" sz="2000" dirty="0">
                <a:latin typeface="Times New Roman" panose="02020603050405020304" pitchFamily="18" charset="0"/>
              </a:rPr>
              <a:t> m</a:t>
            </a:r>
            <a:r>
              <a:rPr lang="en-US" sz="2000" dirty="0"/>
              <a:t>any possible extensions</a:t>
            </a:r>
          </a:p>
          <a:p>
            <a:pPr algn="ctr"/>
            <a:endParaRPr lang="en-US" sz="2000" dirty="0"/>
          </a:p>
          <a:p>
            <a:r>
              <a:rPr lang="en-US" sz="2000" dirty="0">
                <a:solidFill>
                  <a:srgbClr val="1F497D"/>
                </a:solidFill>
              </a:rPr>
              <a:t>There are a large number of models which can be attached to the Standard Model and predict new physics at the </a:t>
            </a:r>
            <a:r>
              <a:rPr lang="en-US" sz="2000" dirty="0" err="1">
                <a:solidFill>
                  <a:srgbClr val="1F497D"/>
                </a:solidFill>
              </a:rPr>
              <a:t>TeV</a:t>
            </a:r>
            <a:r>
              <a:rPr lang="en-US" sz="2000" dirty="0">
                <a:solidFill>
                  <a:srgbClr val="1F497D"/>
                </a:solidFill>
              </a:rPr>
              <a:t> scale accessible at the LHC:</a:t>
            </a:r>
          </a:p>
          <a:p>
            <a:endParaRPr lang="en-US" sz="2000" dirty="0"/>
          </a:p>
          <a:p>
            <a:pPr marL="285750" indent="-285750">
              <a:buFont typeface="Arial" panose="020B0604020202020204" pitchFamily="34" charset="0"/>
              <a:buChar char="•"/>
            </a:pPr>
            <a:r>
              <a:rPr lang="en-US" sz="2000" dirty="0">
                <a:solidFill>
                  <a:srgbClr val="404040"/>
                </a:solidFill>
              </a:rPr>
              <a:t>Supersymmetry (SUSY)</a:t>
            </a:r>
          </a:p>
          <a:p>
            <a:pPr marL="285750" indent="-285750">
              <a:buFont typeface="Arial" panose="020B0604020202020204" pitchFamily="34" charset="0"/>
              <a:buChar char="•"/>
            </a:pPr>
            <a:r>
              <a:rPr lang="en-US" sz="2000" dirty="0">
                <a:solidFill>
                  <a:srgbClr val="404040"/>
                </a:solidFill>
              </a:rPr>
              <a:t>Extended Higgs Sector, e.g. in SUSY Models</a:t>
            </a:r>
          </a:p>
          <a:p>
            <a:pPr marL="285750" indent="-285750">
              <a:buFont typeface="Arial" panose="020B0604020202020204" pitchFamily="34" charset="0"/>
              <a:buChar char="•"/>
            </a:pPr>
            <a:r>
              <a:rPr lang="en-US" sz="2000" dirty="0">
                <a:solidFill>
                  <a:srgbClr val="404040"/>
                </a:solidFill>
              </a:rPr>
              <a:t>Grand Uniﬁed Theories (SU(5), O(10), E6, …)</a:t>
            </a:r>
          </a:p>
          <a:p>
            <a:pPr marL="285750" indent="-285750">
              <a:buFont typeface="Arial" panose="020B0604020202020204" pitchFamily="34" charset="0"/>
              <a:buChar char="•"/>
            </a:pPr>
            <a:r>
              <a:rPr lang="en-US" sz="2000" dirty="0">
                <a:solidFill>
                  <a:srgbClr val="404040"/>
                </a:solidFill>
              </a:rPr>
              <a:t>Leptoquarks (color triplet bosons that carry both lepton and baryon number (quark-lepton unification)</a:t>
            </a:r>
          </a:p>
          <a:p>
            <a:pPr marL="285750" indent="-285750">
              <a:buFont typeface="Arial" panose="020B0604020202020204" pitchFamily="34" charset="0"/>
              <a:buChar char="•"/>
            </a:pPr>
            <a:r>
              <a:rPr lang="en-US" sz="2000" dirty="0">
                <a:solidFill>
                  <a:srgbClr val="404040"/>
                </a:solidFill>
              </a:rPr>
              <a:t>New Heavy Gauge Bosons</a:t>
            </a:r>
          </a:p>
          <a:p>
            <a:pPr marL="285750" indent="-285750">
              <a:buFont typeface="Arial" panose="020B0604020202020204" pitchFamily="34" charset="0"/>
              <a:buChar char="•"/>
            </a:pPr>
            <a:r>
              <a:rPr lang="en-US" sz="2000" dirty="0">
                <a:solidFill>
                  <a:srgbClr val="404040"/>
                </a:solidFill>
              </a:rPr>
              <a:t>Technicolor  (compositeness) related to the top quark</a:t>
            </a:r>
          </a:p>
          <a:p>
            <a:endParaRPr lang="en-US" sz="2000" dirty="0">
              <a:solidFill>
                <a:srgbClr val="404040"/>
              </a:solidFill>
            </a:endParaRPr>
          </a:p>
          <a:p>
            <a:r>
              <a:rPr lang="en-US" sz="2000" dirty="0">
                <a:solidFill>
                  <a:srgbClr val="404040"/>
                </a:solidFill>
              </a:rPr>
              <a:t>Most general approach is to  say that the Standard Model is a part of Effective Field Theory (EFT) and study higher terms.</a:t>
            </a:r>
          </a:p>
          <a:p>
            <a:br>
              <a:rPr lang="en-US" sz="2000" dirty="0"/>
            </a:br>
            <a:endParaRPr lang="en-US" sz="2000" dirty="0"/>
          </a:p>
        </p:txBody>
      </p:sp>
      <p:pic>
        <p:nvPicPr>
          <p:cNvPr id="5" name="Picture 4">
            <a:extLst>
              <a:ext uri="{FF2B5EF4-FFF2-40B4-BE49-F238E27FC236}">
                <a16:creationId xmlns:a16="http://schemas.microsoft.com/office/drawing/2014/main" id="{946EF606-D0E9-464E-AE82-5D56D00C73D5}"/>
              </a:ext>
            </a:extLst>
          </p:cNvPr>
          <p:cNvPicPr>
            <a:picLocks noChangeAspect="1"/>
          </p:cNvPicPr>
          <p:nvPr/>
        </p:nvPicPr>
        <p:blipFill>
          <a:blip r:embed="rId2"/>
          <a:stretch>
            <a:fillRect/>
          </a:stretch>
        </p:blipFill>
        <p:spPr>
          <a:xfrm>
            <a:off x="8217242" y="0"/>
            <a:ext cx="3259095" cy="1830107"/>
          </a:xfrm>
          <a:prstGeom prst="rect">
            <a:avLst/>
          </a:prstGeom>
        </p:spPr>
      </p:pic>
    </p:spTree>
    <p:extLst>
      <p:ext uri="{BB962C8B-B14F-4D97-AF65-F5344CB8AC3E}">
        <p14:creationId xmlns:p14="http://schemas.microsoft.com/office/powerpoint/2010/main" val="269784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8229" y="118282"/>
            <a:ext cx="8229600" cy="492443"/>
          </a:xfrm>
          <a:prstGeom prst="rect">
            <a:avLst/>
          </a:prstGeom>
        </p:spPr>
        <p:txBody>
          <a:bodyPr vert="horz" wrap="square" lIns="0" tIns="0" rIns="0" bIns="0" rtlCol="0" anchor="ctr">
            <a:spAutoFit/>
          </a:bodyPr>
          <a:lstStyle/>
          <a:p>
            <a:pPr marL="3076575">
              <a:lnSpc>
                <a:spcPct val="100000"/>
              </a:lnSpc>
            </a:pPr>
            <a:r>
              <a:rPr lang="en-US" sz="3200" spc="-15" dirty="0">
                <a:latin typeface="Calibri"/>
                <a:cs typeface="Calibri"/>
              </a:rPr>
              <a:t>Higgs and n</a:t>
            </a:r>
            <a:r>
              <a:rPr sz="3200" spc="-15" dirty="0"/>
              <a:t>e</a:t>
            </a:r>
            <a:r>
              <a:rPr sz="3200" spc="-5" dirty="0"/>
              <a:t>u</a:t>
            </a:r>
            <a:r>
              <a:rPr sz="3200" spc="-15" dirty="0"/>
              <a:t>t</a:t>
            </a:r>
            <a:r>
              <a:rPr sz="3200" spc="-5" dirty="0"/>
              <a:t>ri</a:t>
            </a:r>
            <a:r>
              <a:rPr sz="3200" spc="-20" dirty="0"/>
              <a:t>n</a:t>
            </a:r>
            <a:r>
              <a:rPr sz="3200" spc="-15" dirty="0"/>
              <a:t>o</a:t>
            </a:r>
            <a:r>
              <a:rPr sz="3200" dirty="0"/>
              <a:t> </a:t>
            </a:r>
            <a:r>
              <a:rPr sz="3200" spc="-5" dirty="0"/>
              <a:t>ma</a:t>
            </a:r>
            <a:r>
              <a:rPr sz="3200" spc="-15" dirty="0"/>
              <a:t>s</a:t>
            </a:r>
            <a:r>
              <a:rPr sz="3200" spc="-10" dirty="0"/>
              <a:t>s</a:t>
            </a:r>
          </a:p>
        </p:txBody>
      </p:sp>
      <p:sp>
        <p:nvSpPr>
          <p:cNvPr id="3" name="object 3"/>
          <p:cNvSpPr txBox="1"/>
          <p:nvPr/>
        </p:nvSpPr>
        <p:spPr>
          <a:xfrm>
            <a:off x="1602739" y="631768"/>
            <a:ext cx="8813800" cy="1846659"/>
          </a:xfrm>
          <a:prstGeom prst="rect">
            <a:avLst/>
          </a:prstGeom>
        </p:spPr>
        <p:txBody>
          <a:bodyPr vert="horz" wrap="square" lIns="0" tIns="0" rIns="0" bIns="0" rtlCol="0">
            <a:spAutoFit/>
          </a:bodyPr>
          <a:lstStyle/>
          <a:p>
            <a:pPr marL="12700" marR="5080"/>
            <a:r>
              <a:rPr sz="2000">
                <a:latin typeface="Calibri"/>
                <a:cs typeface="Calibri"/>
              </a:rPr>
              <a:t>In general, the Standard Model provides a mechanism for par</a:t>
            </a:r>
            <a:r>
              <a:rPr lang="en-US" sz="2000">
                <a:latin typeface="Calibri"/>
                <a:cs typeface="Calibri"/>
              </a:rPr>
              <a:t>ticles</a:t>
            </a:r>
            <a:r>
              <a:rPr sz="2000">
                <a:latin typeface="Calibri"/>
                <a:cs typeface="Calibri"/>
              </a:rPr>
              <a:t> to acquire mass through interac</a:t>
            </a:r>
            <a:r>
              <a:rPr lang="en-US" sz="2000">
                <a:latin typeface="Calibri"/>
                <a:cs typeface="Calibri"/>
              </a:rPr>
              <a:t>ti</a:t>
            </a:r>
            <a:r>
              <a:rPr sz="2000">
                <a:latin typeface="Calibri"/>
                <a:cs typeface="Calibri"/>
              </a:rPr>
              <a:t>ons with Higgs boson. Higgs boson has spin zero thus</a:t>
            </a:r>
            <a:r>
              <a:rPr lang="en-US" sz="2000">
                <a:latin typeface="Calibri"/>
                <a:cs typeface="Calibri"/>
              </a:rPr>
              <a:t> it</a:t>
            </a:r>
            <a:r>
              <a:rPr sz="2000">
                <a:latin typeface="Calibri"/>
                <a:cs typeface="Calibri"/>
              </a:rPr>
              <a:t> is neither le</a:t>
            </a:r>
            <a:r>
              <a:rPr lang="en-US" sz="2000">
                <a:latin typeface="Calibri"/>
                <a:cs typeface="Calibri"/>
              </a:rPr>
              <a:t>ft</a:t>
            </a:r>
            <a:r>
              <a:rPr sz="2000">
                <a:latin typeface="Calibri"/>
                <a:cs typeface="Calibri"/>
              </a:rPr>
              <a:t>‐handed nor right‐handed. Quantum Field Theory plus Lorenz invariance shows that a par</a:t>
            </a:r>
            <a:r>
              <a:rPr lang="en-US" sz="2000">
                <a:latin typeface="Calibri"/>
                <a:cs typeface="Calibri"/>
              </a:rPr>
              <a:t>ti</a:t>
            </a:r>
            <a:r>
              <a:rPr sz="2000">
                <a:latin typeface="Calibri"/>
                <a:cs typeface="Calibri"/>
              </a:rPr>
              <a:t>cle </a:t>
            </a:r>
            <a:r>
              <a:rPr sz="2000" u="sng">
                <a:latin typeface="Calibri"/>
                <a:cs typeface="Calibri"/>
              </a:rPr>
              <a:t>interac</a:t>
            </a:r>
            <a:r>
              <a:rPr lang="en-US" sz="2000" u="sng">
                <a:latin typeface="Calibri"/>
                <a:cs typeface="Calibri"/>
              </a:rPr>
              <a:t>ti</a:t>
            </a:r>
            <a:r>
              <a:rPr sz="2000" u="sng">
                <a:latin typeface="Calibri"/>
                <a:cs typeface="Calibri"/>
              </a:rPr>
              <a:t>on with Higgs boson results in a le</a:t>
            </a:r>
            <a:r>
              <a:rPr lang="en-US" sz="2000" u="sng">
                <a:latin typeface="Calibri"/>
                <a:cs typeface="Calibri"/>
              </a:rPr>
              <a:t>ft</a:t>
            </a:r>
            <a:r>
              <a:rPr sz="2000" u="sng">
                <a:latin typeface="Calibri"/>
                <a:cs typeface="Calibri"/>
              </a:rPr>
              <a:t>‐handed par</a:t>
            </a:r>
            <a:r>
              <a:rPr lang="en-US" sz="2000" u="sng">
                <a:latin typeface="Calibri"/>
                <a:cs typeface="Calibri"/>
              </a:rPr>
              <a:t>ti</a:t>
            </a:r>
            <a:r>
              <a:rPr sz="2000" u="sng">
                <a:latin typeface="Calibri"/>
                <a:cs typeface="Calibri"/>
              </a:rPr>
              <a:t>cle becoming right‐handed </a:t>
            </a:r>
            <a:r>
              <a:rPr sz="2000">
                <a:latin typeface="Calibri"/>
                <a:cs typeface="Calibri"/>
              </a:rPr>
              <a:t>and then</a:t>
            </a:r>
            <a:r>
              <a:rPr lang="en-US" sz="2000">
                <a:latin typeface="Calibri"/>
                <a:cs typeface="Calibri"/>
              </a:rPr>
              <a:t> again</a:t>
            </a:r>
            <a:r>
              <a:rPr sz="2000">
                <a:latin typeface="Calibri"/>
                <a:cs typeface="Calibri"/>
              </a:rPr>
              <a:t> le</a:t>
            </a:r>
            <a:r>
              <a:rPr lang="en-US" sz="2000">
                <a:latin typeface="Calibri"/>
                <a:cs typeface="Calibri"/>
              </a:rPr>
              <a:t>ft</a:t>
            </a:r>
            <a:r>
              <a:rPr sz="2000">
                <a:latin typeface="Calibri"/>
                <a:cs typeface="Calibri"/>
              </a:rPr>
              <a:t>‐handed </a:t>
            </a:r>
            <a:r>
              <a:rPr lang="en-US" sz="2000">
                <a:latin typeface="Calibri"/>
                <a:cs typeface="Calibri"/>
              </a:rPr>
              <a:t>ov</a:t>
            </a:r>
            <a:r>
              <a:rPr sz="2000">
                <a:latin typeface="Calibri"/>
                <a:cs typeface="Calibri"/>
              </a:rPr>
              <a:t>er the second interac</a:t>
            </a:r>
            <a:r>
              <a:rPr lang="en-US" sz="2000">
                <a:latin typeface="Calibri"/>
                <a:cs typeface="Calibri"/>
              </a:rPr>
              <a:t>ti</a:t>
            </a:r>
            <a:r>
              <a:rPr sz="2000">
                <a:latin typeface="Calibri"/>
                <a:cs typeface="Calibri"/>
              </a:rPr>
              <a:t>on with Higgs and so on. The frequency of such interac</a:t>
            </a:r>
            <a:r>
              <a:rPr lang="en-US" sz="2000">
                <a:latin typeface="Calibri"/>
                <a:cs typeface="Calibri"/>
              </a:rPr>
              <a:t>ti</a:t>
            </a:r>
            <a:r>
              <a:rPr sz="2000">
                <a:latin typeface="Calibri"/>
                <a:cs typeface="Calibri"/>
              </a:rPr>
              <a:t>ons is propor</a:t>
            </a:r>
            <a:r>
              <a:rPr lang="en-US" sz="2000">
                <a:latin typeface="Calibri"/>
                <a:cs typeface="Calibri"/>
              </a:rPr>
              <a:t>ti</a:t>
            </a:r>
            <a:r>
              <a:rPr sz="2000">
                <a:latin typeface="Calibri"/>
                <a:cs typeface="Calibri"/>
              </a:rPr>
              <a:t>onal to pa</a:t>
            </a:r>
            <a:r>
              <a:rPr lang="en-US" sz="2000">
                <a:latin typeface="Calibri"/>
                <a:cs typeface="Calibri"/>
              </a:rPr>
              <a:t>rti</a:t>
            </a:r>
            <a:r>
              <a:rPr sz="2000">
                <a:latin typeface="Calibri"/>
                <a:cs typeface="Calibri"/>
              </a:rPr>
              <a:t>cle mass.</a:t>
            </a:r>
          </a:p>
        </p:txBody>
      </p:sp>
      <p:sp>
        <p:nvSpPr>
          <p:cNvPr id="4" name="object 4"/>
          <p:cNvSpPr/>
          <p:nvPr/>
        </p:nvSpPr>
        <p:spPr>
          <a:xfrm>
            <a:off x="6788623" y="2585387"/>
            <a:ext cx="3782060" cy="3862070"/>
          </a:xfrm>
          <a:custGeom>
            <a:avLst/>
            <a:gdLst/>
            <a:ahLst/>
            <a:cxnLst/>
            <a:rect l="l" t="t" r="r" b="b"/>
            <a:pathLst>
              <a:path w="3782059" h="3862070">
                <a:moveTo>
                  <a:pt x="0" y="0"/>
                </a:moveTo>
                <a:lnTo>
                  <a:pt x="3781441" y="0"/>
                </a:lnTo>
                <a:lnTo>
                  <a:pt x="3781441" y="3861898"/>
                </a:lnTo>
                <a:lnTo>
                  <a:pt x="0" y="3861898"/>
                </a:lnTo>
                <a:lnTo>
                  <a:pt x="0" y="0"/>
                </a:lnTo>
                <a:close/>
              </a:path>
            </a:pathLst>
          </a:custGeom>
          <a:solidFill>
            <a:srgbClr val="E8E6D4"/>
          </a:solidFill>
        </p:spPr>
        <p:txBody>
          <a:bodyPr wrap="square" lIns="0" tIns="0" rIns="0" bIns="0" rtlCol="0"/>
          <a:lstStyle/>
          <a:p>
            <a:endParaRPr/>
          </a:p>
        </p:txBody>
      </p:sp>
      <p:sp>
        <p:nvSpPr>
          <p:cNvPr id="5" name="object 5"/>
          <p:cNvSpPr/>
          <p:nvPr/>
        </p:nvSpPr>
        <p:spPr>
          <a:xfrm>
            <a:off x="7020567" y="4200228"/>
            <a:ext cx="478155" cy="361315"/>
          </a:xfrm>
          <a:custGeom>
            <a:avLst/>
            <a:gdLst/>
            <a:ahLst/>
            <a:cxnLst/>
            <a:rect l="l" t="t" r="r" b="b"/>
            <a:pathLst>
              <a:path w="478154" h="361314">
                <a:moveTo>
                  <a:pt x="0" y="205955"/>
                </a:moveTo>
                <a:lnTo>
                  <a:pt x="192375" y="0"/>
                </a:lnTo>
                <a:lnTo>
                  <a:pt x="273764" y="109959"/>
                </a:lnTo>
                <a:lnTo>
                  <a:pt x="144072" y="199309"/>
                </a:lnTo>
                <a:lnTo>
                  <a:pt x="208364" y="361023"/>
                </a:lnTo>
                <a:lnTo>
                  <a:pt x="372684" y="275116"/>
                </a:lnTo>
                <a:lnTo>
                  <a:pt x="284884" y="194838"/>
                </a:lnTo>
                <a:lnTo>
                  <a:pt x="371302" y="67840"/>
                </a:lnTo>
                <a:lnTo>
                  <a:pt x="478063" y="182306"/>
                </a:lnTo>
              </a:path>
            </a:pathLst>
          </a:custGeom>
          <a:ln w="13668">
            <a:solidFill>
              <a:srgbClr val="00A650"/>
            </a:solidFill>
          </a:ln>
        </p:spPr>
        <p:txBody>
          <a:bodyPr wrap="square" lIns="0" tIns="0" rIns="0" bIns="0" rtlCol="0"/>
          <a:lstStyle/>
          <a:p>
            <a:endParaRPr/>
          </a:p>
        </p:txBody>
      </p:sp>
      <p:sp>
        <p:nvSpPr>
          <p:cNvPr id="6" name="object 6"/>
          <p:cNvSpPr/>
          <p:nvPr/>
        </p:nvSpPr>
        <p:spPr>
          <a:xfrm>
            <a:off x="7455262" y="4339726"/>
            <a:ext cx="93345" cy="96520"/>
          </a:xfrm>
          <a:custGeom>
            <a:avLst/>
            <a:gdLst/>
            <a:ahLst/>
            <a:cxnLst/>
            <a:rect l="l" t="t" r="r" b="b"/>
            <a:pathLst>
              <a:path w="93345" h="96520">
                <a:moveTo>
                  <a:pt x="53492" y="0"/>
                </a:moveTo>
                <a:lnTo>
                  <a:pt x="43369" y="42810"/>
                </a:lnTo>
                <a:lnTo>
                  <a:pt x="0" y="49936"/>
                </a:lnTo>
                <a:lnTo>
                  <a:pt x="93247" y="96366"/>
                </a:lnTo>
                <a:lnTo>
                  <a:pt x="53492" y="0"/>
                </a:lnTo>
                <a:close/>
              </a:path>
            </a:pathLst>
          </a:custGeom>
          <a:solidFill>
            <a:srgbClr val="00A650"/>
          </a:solidFill>
        </p:spPr>
        <p:txBody>
          <a:bodyPr wrap="square" lIns="0" tIns="0" rIns="0" bIns="0" rtlCol="0"/>
          <a:lstStyle/>
          <a:p>
            <a:endParaRPr/>
          </a:p>
        </p:txBody>
      </p:sp>
      <p:sp>
        <p:nvSpPr>
          <p:cNvPr id="7" name="object 7"/>
          <p:cNvSpPr/>
          <p:nvPr/>
        </p:nvSpPr>
        <p:spPr>
          <a:xfrm>
            <a:off x="7025853" y="4946778"/>
            <a:ext cx="3324860" cy="0"/>
          </a:xfrm>
          <a:custGeom>
            <a:avLst/>
            <a:gdLst/>
            <a:ahLst/>
            <a:cxnLst/>
            <a:rect l="l" t="t" r="r" b="b"/>
            <a:pathLst>
              <a:path w="3324859">
                <a:moveTo>
                  <a:pt x="0" y="0"/>
                </a:moveTo>
                <a:lnTo>
                  <a:pt x="3324412" y="0"/>
                </a:lnTo>
              </a:path>
            </a:pathLst>
          </a:custGeom>
          <a:ln w="22796">
            <a:solidFill>
              <a:srgbClr val="92278F"/>
            </a:solidFill>
          </a:ln>
        </p:spPr>
        <p:txBody>
          <a:bodyPr wrap="square" lIns="0" tIns="0" rIns="0" bIns="0" rtlCol="0"/>
          <a:lstStyle/>
          <a:p>
            <a:endParaRPr/>
          </a:p>
        </p:txBody>
      </p:sp>
      <p:sp>
        <p:nvSpPr>
          <p:cNvPr id="8" name="object 8"/>
          <p:cNvSpPr/>
          <p:nvPr/>
        </p:nvSpPr>
        <p:spPr>
          <a:xfrm>
            <a:off x="10316782" y="4896508"/>
            <a:ext cx="133985" cy="100965"/>
          </a:xfrm>
          <a:custGeom>
            <a:avLst/>
            <a:gdLst/>
            <a:ahLst/>
            <a:cxnLst/>
            <a:rect l="l" t="t" r="r" b="b"/>
            <a:pathLst>
              <a:path w="133984" h="100964">
                <a:moveTo>
                  <a:pt x="0" y="0"/>
                </a:moveTo>
                <a:lnTo>
                  <a:pt x="33487" y="50274"/>
                </a:lnTo>
                <a:lnTo>
                  <a:pt x="0" y="100563"/>
                </a:lnTo>
                <a:lnTo>
                  <a:pt x="133949" y="50274"/>
                </a:lnTo>
                <a:lnTo>
                  <a:pt x="0" y="0"/>
                </a:lnTo>
                <a:close/>
              </a:path>
            </a:pathLst>
          </a:custGeom>
          <a:solidFill>
            <a:srgbClr val="92278F"/>
          </a:solidFill>
        </p:spPr>
        <p:txBody>
          <a:bodyPr wrap="square" lIns="0" tIns="0" rIns="0" bIns="0" rtlCol="0"/>
          <a:lstStyle/>
          <a:p>
            <a:endParaRPr/>
          </a:p>
        </p:txBody>
      </p:sp>
      <p:sp>
        <p:nvSpPr>
          <p:cNvPr id="9" name="object 9"/>
          <p:cNvSpPr/>
          <p:nvPr/>
        </p:nvSpPr>
        <p:spPr>
          <a:xfrm>
            <a:off x="7019779" y="3151066"/>
            <a:ext cx="3342640" cy="142875"/>
          </a:xfrm>
          <a:custGeom>
            <a:avLst/>
            <a:gdLst/>
            <a:ahLst/>
            <a:cxnLst/>
            <a:rect l="l" t="t" r="r" b="b"/>
            <a:pathLst>
              <a:path w="3342640" h="142875">
                <a:moveTo>
                  <a:pt x="0" y="72891"/>
                </a:moveTo>
                <a:lnTo>
                  <a:pt x="1116236" y="0"/>
                </a:lnTo>
                <a:lnTo>
                  <a:pt x="2017520" y="142296"/>
                </a:lnTo>
                <a:lnTo>
                  <a:pt x="2368511" y="0"/>
                </a:lnTo>
                <a:lnTo>
                  <a:pt x="3342618" y="72891"/>
                </a:lnTo>
              </a:path>
            </a:pathLst>
          </a:custGeom>
          <a:ln w="22796">
            <a:solidFill>
              <a:srgbClr val="ED1C24"/>
            </a:solidFill>
          </a:ln>
        </p:spPr>
        <p:txBody>
          <a:bodyPr wrap="square" lIns="0" tIns="0" rIns="0" bIns="0" rtlCol="0"/>
          <a:lstStyle/>
          <a:p>
            <a:endParaRPr/>
          </a:p>
        </p:txBody>
      </p:sp>
      <p:sp>
        <p:nvSpPr>
          <p:cNvPr id="10" name="object 10"/>
          <p:cNvSpPr/>
          <p:nvPr/>
        </p:nvSpPr>
        <p:spPr>
          <a:xfrm>
            <a:off x="10325489" y="3171451"/>
            <a:ext cx="137160" cy="100330"/>
          </a:xfrm>
          <a:custGeom>
            <a:avLst/>
            <a:gdLst/>
            <a:ahLst/>
            <a:cxnLst/>
            <a:rect l="l" t="t" r="r" b="b"/>
            <a:pathLst>
              <a:path w="137159" h="100329">
                <a:moveTo>
                  <a:pt x="7006" y="0"/>
                </a:moveTo>
                <a:lnTo>
                  <a:pt x="36910" y="52510"/>
                </a:lnTo>
                <a:lnTo>
                  <a:pt x="0" y="100340"/>
                </a:lnTo>
                <a:lnTo>
                  <a:pt x="137130" y="59526"/>
                </a:lnTo>
                <a:lnTo>
                  <a:pt x="7006" y="0"/>
                </a:lnTo>
                <a:close/>
              </a:path>
            </a:pathLst>
          </a:custGeom>
          <a:solidFill>
            <a:srgbClr val="ED1C24"/>
          </a:solidFill>
        </p:spPr>
        <p:txBody>
          <a:bodyPr wrap="square" lIns="0" tIns="0" rIns="0" bIns="0" rtlCol="0"/>
          <a:lstStyle/>
          <a:p>
            <a:endParaRPr/>
          </a:p>
        </p:txBody>
      </p:sp>
      <p:sp>
        <p:nvSpPr>
          <p:cNvPr id="11" name="object 11"/>
          <p:cNvSpPr/>
          <p:nvPr/>
        </p:nvSpPr>
        <p:spPr>
          <a:xfrm>
            <a:off x="7019779" y="3638685"/>
            <a:ext cx="2178050" cy="285115"/>
          </a:xfrm>
          <a:custGeom>
            <a:avLst/>
            <a:gdLst/>
            <a:ahLst/>
            <a:cxnLst/>
            <a:rect l="l" t="t" r="r" b="b"/>
            <a:pathLst>
              <a:path w="2178050" h="285114">
                <a:moveTo>
                  <a:pt x="0" y="136214"/>
                </a:moveTo>
                <a:lnTo>
                  <a:pt x="559868" y="0"/>
                </a:lnTo>
                <a:lnTo>
                  <a:pt x="683792" y="284592"/>
                </a:lnTo>
                <a:lnTo>
                  <a:pt x="1022651" y="81548"/>
                </a:lnTo>
                <a:lnTo>
                  <a:pt x="1329373" y="218954"/>
                </a:lnTo>
                <a:lnTo>
                  <a:pt x="1400477" y="6081"/>
                </a:lnTo>
                <a:lnTo>
                  <a:pt x="1812144" y="227335"/>
                </a:lnTo>
                <a:lnTo>
                  <a:pt x="2177854" y="142296"/>
                </a:lnTo>
              </a:path>
            </a:pathLst>
          </a:custGeom>
          <a:ln w="22795">
            <a:solidFill>
              <a:srgbClr val="0072BC"/>
            </a:solidFill>
          </a:ln>
        </p:spPr>
        <p:txBody>
          <a:bodyPr wrap="square" lIns="0" tIns="0" rIns="0" bIns="0" rtlCol="0"/>
          <a:lstStyle/>
          <a:p>
            <a:endParaRPr/>
          </a:p>
        </p:txBody>
      </p:sp>
      <p:sp>
        <p:nvSpPr>
          <p:cNvPr id="12" name="object 12"/>
          <p:cNvSpPr/>
          <p:nvPr/>
        </p:nvSpPr>
        <p:spPr>
          <a:xfrm>
            <a:off x="9153704" y="3739527"/>
            <a:ext cx="142240" cy="98425"/>
          </a:xfrm>
          <a:custGeom>
            <a:avLst/>
            <a:gdLst/>
            <a:ahLst/>
            <a:cxnLst/>
            <a:rect l="l" t="t" r="r" b="b"/>
            <a:pathLst>
              <a:path w="142240" h="98425">
                <a:moveTo>
                  <a:pt x="0" y="0"/>
                </a:moveTo>
                <a:lnTo>
                  <a:pt x="43931" y="41457"/>
                </a:lnTo>
                <a:lnTo>
                  <a:pt x="22592" y="97989"/>
                </a:lnTo>
                <a:lnTo>
                  <a:pt x="141806" y="18837"/>
                </a:lnTo>
                <a:lnTo>
                  <a:pt x="0" y="0"/>
                </a:lnTo>
                <a:close/>
              </a:path>
            </a:pathLst>
          </a:custGeom>
          <a:solidFill>
            <a:srgbClr val="0072BC"/>
          </a:solidFill>
        </p:spPr>
        <p:txBody>
          <a:bodyPr wrap="square" lIns="0" tIns="0" rIns="0" bIns="0" rtlCol="0"/>
          <a:lstStyle/>
          <a:p>
            <a:endParaRPr/>
          </a:p>
        </p:txBody>
      </p:sp>
      <p:sp>
        <p:nvSpPr>
          <p:cNvPr id="13" name="object 13"/>
          <p:cNvSpPr txBox="1"/>
          <p:nvPr/>
        </p:nvSpPr>
        <p:spPr>
          <a:xfrm>
            <a:off x="6782107" y="3681649"/>
            <a:ext cx="99695" cy="154305"/>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endParaRPr sz="1000">
              <a:latin typeface="Symbol"/>
              <a:cs typeface="Symbol"/>
            </a:endParaRPr>
          </a:p>
        </p:txBody>
      </p:sp>
      <p:sp>
        <p:nvSpPr>
          <p:cNvPr id="14" name="object 14"/>
          <p:cNvSpPr txBox="1"/>
          <p:nvPr/>
        </p:nvSpPr>
        <p:spPr>
          <a:xfrm>
            <a:off x="6782106" y="3131108"/>
            <a:ext cx="92710" cy="154305"/>
          </a:xfrm>
          <a:prstGeom prst="rect">
            <a:avLst/>
          </a:prstGeom>
        </p:spPr>
        <p:txBody>
          <a:bodyPr vert="horz" wrap="square" lIns="0" tIns="0" rIns="0" bIns="0" rtlCol="0">
            <a:spAutoFit/>
          </a:bodyPr>
          <a:lstStyle/>
          <a:p>
            <a:pPr marL="12700"/>
            <a:r>
              <a:rPr sz="1000" spc="80">
                <a:solidFill>
                  <a:srgbClr val="231F20"/>
                </a:solidFill>
                <a:latin typeface="Times New Roman"/>
                <a:cs typeface="Times New Roman"/>
              </a:rPr>
              <a:t>e</a:t>
            </a:r>
            <a:endParaRPr sz="1000">
              <a:latin typeface="Times New Roman"/>
              <a:cs typeface="Times New Roman"/>
            </a:endParaRPr>
          </a:p>
        </p:txBody>
      </p:sp>
      <p:sp>
        <p:nvSpPr>
          <p:cNvPr id="15" name="object 15"/>
          <p:cNvSpPr txBox="1"/>
          <p:nvPr/>
        </p:nvSpPr>
        <p:spPr>
          <a:xfrm>
            <a:off x="6792621" y="2565031"/>
            <a:ext cx="78740" cy="154305"/>
          </a:xfrm>
          <a:prstGeom prst="rect">
            <a:avLst/>
          </a:prstGeom>
        </p:spPr>
        <p:txBody>
          <a:bodyPr vert="horz" wrap="square" lIns="0" tIns="0" rIns="0" bIns="0" rtlCol="0">
            <a:spAutoFit/>
          </a:bodyPr>
          <a:lstStyle/>
          <a:p>
            <a:pPr marL="12700"/>
            <a:r>
              <a:rPr sz="1000">
                <a:solidFill>
                  <a:srgbClr val="231F20"/>
                </a:solidFill>
                <a:latin typeface="Symbol"/>
                <a:cs typeface="Symbol"/>
              </a:rPr>
              <a:t>γ</a:t>
            </a:r>
            <a:endParaRPr sz="1000">
              <a:latin typeface="Symbol"/>
              <a:cs typeface="Symbol"/>
            </a:endParaRPr>
          </a:p>
        </p:txBody>
      </p:sp>
      <p:sp>
        <p:nvSpPr>
          <p:cNvPr id="16" name="object 16"/>
          <p:cNvSpPr txBox="1"/>
          <p:nvPr/>
        </p:nvSpPr>
        <p:spPr>
          <a:xfrm>
            <a:off x="6800130" y="4318589"/>
            <a:ext cx="65405" cy="154305"/>
          </a:xfrm>
          <a:prstGeom prst="rect">
            <a:avLst/>
          </a:prstGeom>
        </p:spPr>
        <p:txBody>
          <a:bodyPr vert="horz" wrap="square" lIns="0" tIns="0" rIns="0" bIns="0" rtlCol="0">
            <a:spAutoFit/>
          </a:bodyPr>
          <a:lstStyle/>
          <a:p>
            <a:pPr marL="12700"/>
            <a:r>
              <a:rPr sz="1000" spc="30">
                <a:solidFill>
                  <a:srgbClr val="231F20"/>
                </a:solidFill>
                <a:latin typeface="Times New Roman"/>
                <a:cs typeface="Times New Roman"/>
              </a:rPr>
              <a:t>t</a:t>
            </a:r>
            <a:endParaRPr sz="1000">
              <a:latin typeface="Times New Roman"/>
              <a:cs typeface="Times New Roman"/>
            </a:endParaRPr>
          </a:p>
        </p:txBody>
      </p:sp>
      <p:sp>
        <p:nvSpPr>
          <p:cNvPr id="17" name="object 17"/>
          <p:cNvSpPr txBox="1"/>
          <p:nvPr/>
        </p:nvSpPr>
        <p:spPr>
          <a:xfrm>
            <a:off x="6782106" y="4848344"/>
            <a:ext cx="9271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endParaRPr sz="1000">
              <a:latin typeface="Symbol"/>
              <a:cs typeface="Symbol"/>
            </a:endParaRPr>
          </a:p>
        </p:txBody>
      </p:sp>
      <p:sp>
        <p:nvSpPr>
          <p:cNvPr id="18" name="object 18"/>
          <p:cNvSpPr txBox="1"/>
          <p:nvPr/>
        </p:nvSpPr>
        <p:spPr>
          <a:xfrm>
            <a:off x="8597702" y="4694544"/>
            <a:ext cx="139700"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19" name="object 19"/>
          <p:cNvSpPr txBox="1"/>
          <p:nvPr/>
        </p:nvSpPr>
        <p:spPr>
          <a:xfrm>
            <a:off x="7156390" y="4110395"/>
            <a:ext cx="423545" cy="230832"/>
          </a:xfrm>
          <a:prstGeom prst="rect">
            <a:avLst/>
          </a:prstGeom>
        </p:spPr>
        <p:txBody>
          <a:bodyPr vert="horz" wrap="square" lIns="0" tIns="0" rIns="0" bIns="0" rtlCol="0">
            <a:spAutoFit/>
          </a:bodyPr>
          <a:lstStyle/>
          <a:p>
            <a:pPr marL="12700">
              <a:lnSpc>
                <a:spcPts val="935"/>
              </a:lnSpc>
            </a:pPr>
            <a:r>
              <a:rPr sz="1500" spc="7" baseline="2777">
                <a:solidFill>
                  <a:srgbClr val="231F20"/>
                </a:solidFill>
                <a:latin typeface="Symbol"/>
                <a:cs typeface="Symbol"/>
              </a:rPr>
              <a:t>×  </a:t>
            </a:r>
            <a:r>
              <a:rPr sz="1500" spc="150" baseline="2777">
                <a:solidFill>
                  <a:srgbClr val="231F20"/>
                </a:solidFill>
                <a:latin typeface="Symbol"/>
                <a:cs typeface="Symbol"/>
              </a:rPr>
              <a:t> </a:t>
            </a:r>
            <a:r>
              <a:rPr sz="1500" spc="7" baseline="-30555">
                <a:solidFill>
                  <a:srgbClr val="231F20"/>
                </a:solidFill>
                <a:latin typeface="Symbol"/>
                <a:cs typeface="Symbol"/>
              </a:rPr>
              <a:t>×</a:t>
            </a:r>
            <a:r>
              <a:rPr sz="1500" baseline="-30555">
                <a:solidFill>
                  <a:srgbClr val="231F20"/>
                </a:solidFill>
                <a:latin typeface="Symbol"/>
                <a:cs typeface="Symbol"/>
              </a:rPr>
              <a:t> </a:t>
            </a:r>
            <a:r>
              <a:rPr sz="1500" spc="-172" baseline="-30555">
                <a:solidFill>
                  <a:srgbClr val="231F20"/>
                </a:solidFill>
                <a:latin typeface="Symbol"/>
                <a:cs typeface="Symbol"/>
              </a:rPr>
              <a:t> </a:t>
            </a:r>
            <a:r>
              <a:rPr sz="1000" spc="30">
                <a:solidFill>
                  <a:srgbClr val="231F20"/>
                </a:solidFill>
                <a:latin typeface="Times New Roman"/>
                <a:cs typeface="Times New Roman"/>
              </a:rPr>
              <a:t>t</a:t>
            </a:r>
            <a:r>
              <a:rPr sz="1125" spc="-52" baseline="-33333">
                <a:solidFill>
                  <a:srgbClr val="231F20"/>
                </a:solidFill>
                <a:latin typeface="Times New Roman"/>
                <a:cs typeface="Times New Roman"/>
              </a:rPr>
              <a:t>R</a:t>
            </a:r>
            <a:endParaRPr sz="1125" baseline="-33333">
              <a:latin typeface="Times New Roman"/>
              <a:cs typeface="Times New Roman"/>
            </a:endParaRPr>
          </a:p>
          <a:p>
            <a:pPr marL="95250">
              <a:lnSpc>
                <a:spcPts val="935"/>
              </a:lnSpc>
            </a:pPr>
            <a:r>
              <a:rPr sz="1000" spc="5">
                <a:solidFill>
                  <a:srgbClr val="231F20"/>
                </a:solidFill>
                <a:latin typeface="Symbol"/>
                <a:cs typeface="Symbol"/>
              </a:rPr>
              <a:t>×</a:t>
            </a:r>
            <a:endParaRPr sz="1000">
              <a:latin typeface="Symbol"/>
              <a:cs typeface="Symbol"/>
            </a:endParaRPr>
          </a:p>
        </p:txBody>
      </p:sp>
      <p:sp>
        <p:nvSpPr>
          <p:cNvPr id="20" name="object 20"/>
          <p:cNvSpPr txBox="1"/>
          <p:nvPr/>
        </p:nvSpPr>
        <p:spPr>
          <a:xfrm>
            <a:off x="7029745" y="4314227"/>
            <a:ext cx="403225" cy="410369"/>
          </a:xfrm>
          <a:prstGeom prst="rect">
            <a:avLst/>
          </a:prstGeom>
        </p:spPr>
        <p:txBody>
          <a:bodyPr vert="horz" wrap="square" lIns="0" tIns="0" rIns="0" bIns="0" rtlCol="0">
            <a:spAutoFit/>
          </a:bodyPr>
          <a:lstStyle/>
          <a:p>
            <a:pPr marR="5080" algn="r"/>
            <a:r>
              <a:rPr sz="1500" spc="44" baseline="-33333">
                <a:solidFill>
                  <a:srgbClr val="231F20"/>
                </a:solidFill>
                <a:latin typeface="Times New Roman"/>
                <a:cs typeface="Times New Roman"/>
              </a:rPr>
              <a:t>t</a:t>
            </a:r>
            <a:r>
              <a:rPr sz="1500" spc="165" baseline="-33333">
                <a:solidFill>
                  <a:srgbClr val="231F20"/>
                </a:solidFill>
                <a:latin typeface="Times New Roman"/>
                <a:cs typeface="Times New Roman"/>
              </a:rPr>
              <a:t> </a:t>
            </a:r>
            <a:r>
              <a:rPr sz="1000" spc="5">
                <a:solidFill>
                  <a:srgbClr val="231F20"/>
                </a:solidFill>
                <a:latin typeface="Symbol"/>
                <a:cs typeface="Symbol"/>
              </a:rPr>
              <a:t>×</a:t>
            </a:r>
            <a:r>
              <a:rPr sz="1000">
                <a:solidFill>
                  <a:srgbClr val="231F20"/>
                </a:solidFill>
                <a:latin typeface="Symbol"/>
                <a:cs typeface="Symbol"/>
              </a:rPr>
              <a:t> </a:t>
            </a:r>
            <a:r>
              <a:rPr sz="1000" spc="75">
                <a:solidFill>
                  <a:srgbClr val="231F20"/>
                </a:solidFill>
                <a:latin typeface="Symbol"/>
                <a:cs typeface="Symbol"/>
              </a:rPr>
              <a:t> </a:t>
            </a:r>
            <a:r>
              <a:rPr sz="1000" spc="55">
                <a:solidFill>
                  <a:srgbClr val="231F20"/>
                </a:solidFill>
                <a:latin typeface="Symbol"/>
                <a:cs typeface="Symbol"/>
              </a:rPr>
              <a:t>×</a:t>
            </a:r>
            <a:r>
              <a:rPr sz="1500" spc="7" baseline="-30555">
                <a:solidFill>
                  <a:srgbClr val="231F20"/>
                </a:solidFill>
                <a:latin typeface="Symbol"/>
                <a:cs typeface="Symbol"/>
              </a:rPr>
              <a:t>×</a:t>
            </a:r>
            <a:endParaRPr sz="1500" baseline="-30555">
              <a:latin typeface="Symbol"/>
              <a:cs typeface="Symbol"/>
            </a:endParaRPr>
          </a:p>
          <a:p>
            <a:pPr marR="29845" algn="r">
              <a:spcBef>
                <a:spcPts val="1075"/>
              </a:spcBef>
            </a:pPr>
            <a:r>
              <a:rPr sz="750" spc="-90">
                <a:solidFill>
                  <a:srgbClr val="231F20"/>
                </a:solidFill>
                <a:latin typeface="Times New Roman"/>
                <a:cs typeface="Times New Roman"/>
              </a:rPr>
              <a:t>L</a:t>
            </a:r>
            <a:endParaRPr sz="750">
              <a:latin typeface="Times New Roman"/>
              <a:cs typeface="Times New Roman"/>
            </a:endParaRPr>
          </a:p>
        </p:txBody>
      </p:sp>
      <p:sp>
        <p:nvSpPr>
          <p:cNvPr id="21" name="object 21"/>
          <p:cNvSpPr txBox="1"/>
          <p:nvPr/>
        </p:nvSpPr>
        <p:spPr>
          <a:xfrm>
            <a:off x="7069337" y="4464841"/>
            <a:ext cx="290830" cy="153888"/>
          </a:xfrm>
          <a:prstGeom prst="rect">
            <a:avLst/>
          </a:prstGeom>
        </p:spPr>
        <p:txBody>
          <a:bodyPr vert="horz" wrap="square" lIns="0" tIns="0" rIns="0" bIns="0" rtlCol="0">
            <a:spAutoFit/>
          </a:bodyPr>
          <a:lstStyle/>
          <a:p>
            <a:pPr marL="12700"/>
            <a:r>
              <a:rPr sz="750" spc="-35">
                <a:solidFill>
                  <a:srgbClr val="231F20"/>
                </a:solidFill>
                <a:latin typeface="Times New Roman"/>
                <a:cs typeface="Times New Roman"/>
              </a:rPr>
              <a:t>R </a:t>
            </a:r>
            <a:r>
              <a:rPr sz="750" spc="65">
                <a:solidFill>
                  <a:srgbClr val="231F20"/>
                </a:solidFill>
                <a:latin typeface="Times New Roman"/>
                <a:cs typeface="Times New Roman"/>
              </a:rPr>
              <a:t> </a:t>
            </a:r>
            <a:r>
              <a:rPr sz="1500" spc="7" baseline="-13888">
                <a:solidFill>
                  <a:srgbClr val="231F20"/>
                </a:solidFill>
                <a:latin typeface="Symbol"/>
                <a:cs typeface="Symbol"/>
              </a:rPr>
              <a:t>×</a:t>
            </a:r>
            <a:r>
              <a:rPr sz="1500" spc="89" baseline="-13888">
                <a:solidFill>
                  <a:srgbClr val="231F20"/>
                </a:solidFill>
                <a:latin typeface="Symbol"/>
                <a:cs typeface="Symbol"/>
              </a:rPr>
              <a:t> </a:t>
            </a:r>
            <a:r>
              <a:rPr sz="1500" spc="44" baseline="-30555">
                <a:solidFill>
                  <a:srgbClr val="231F20"/>
                </a:solidFill>
                <a:latin typeface="Times New Roman"/>
                <a:cs typeface="Times New Roman"/>
              </a:rPr>
              <a:t>t</a:t>
            </a:r>
            <a:endParaRPr sz="1500" baseline="-30555">
              <a:latin typeface="Times New Roman"/>
              <a:cs typeface="Times New Roman"/>
            </a:endParaRPr>
          </a:p>
        </p:txBody>
      </p:sp>
      <p:sp>
        <p:nvSpPr>
          <p:cNvPr id="22" name="object 22"/>
          <p:cNvSpPr txBox="1"/>
          <p:nvPr/>
        </p:nvSpPr>
        <p:spPr>
          <a:xfrm>
            <a:off x="6980754" y="4077023"/>
            <a:ext cx="65405" cy="154305"/>
          </a:xfrm>
          <a:prstGeom prst="rect">
            <a:avLst/>
          </a:prstGeom>
        </p:spPr>
        <p:txBody>
          <a:bodyPr vert="horz" wrap="square" lIns="0" tIns="0" rIns="0" bIns="0" rtlCol="0">
            <a:spAutoFit/>
          </a:bodyPr>
          <a:lstStyle/>
          <a:p>
            <a:pPr marL="12700"/>
            <a:r>
              <a:rPr sz="1000" spc="30">
                <a:solidFill>
                  <a:srgbClr val="231F20"/>
                </a:solidFill>
                <a:latin typeface="Times New Roman"/>
                <a:cs typeface="Times New Roman"/>
              </a:rPr>
              <a:t>t</a:t>
            </a:r>
            <a:endParaRPr sz="1000">
              <a:latin typeface="Times New Roman"/>
              <a:cs typeface="Times New Roman"/>
            </a:endParaRPr>
          </a:p>
        </p:txBody>
      </p:sp>
      <p:sp>
        <p:nvSpPr>
          <p:cNvPr id="23" name="object 23"/>
          <p:cNvSpPr txBox="1"/>
          <p:nvPr/>
        </p:nvSpPr>
        <p:spPr>
          <a:xfrm>
            <a:off x="7020346" y="4157712"/>
            <a:ext cx="73025" cy="115416"/>
          </a:xfrm>
          <a:prstGeom prst="rect">
            <a:avLst/>
          </a:prstGeom>
        </p:spPr>
        <p:txBody>
          <a:bodyPr vert="horz" wrap="square" lIns="0" tIns="0" rIns="0" bIns="0" rtlCol="0">
            <a:spAutoFit/>
          </a:bodyPr>
          <a:lstStyle/>
          <a:p>
            <a:pPr marL="12700"/>
            <a:r>
              <a:rPr sz="750" spc="-90">
                <a:solidFill>
                  <a:srgbClr val="231F20"/>
                </a:solidFill>
                <a:latin typeface="Times New Roman"/>
                <a:cs typeface="Times New Roman"/>
              </a:rPr>
              <a:t>L</a:t>
            </a:r>
            <a:endParaRPr sz="750">
              <a:latin typeface="Times New Roman"/>
              <a:cs typeface="Times New Roman"/>
            </a:endParaRPr>
          </a:p>
        </p:txBody>
      </p:sp>
      <p:sp>
        <p:nvSpPr>
          <p:cNvPr id="24" name="object 24"/>
          <p:cNvSpPr txBox="1"/>
          <p:nvPr/>
        </p:nvSpPr>
        <p:spPr>
          <a:xfrm>
            <a:off x="7187825" y="3488230"/>
            <a:ext cx="147320" cy="153888"/>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25" name="object 25"/>
          <p:cNvSpPr txBox="1"/>
          <p:nvPr/>
        </p:nvSpPr>
        <p:spPr>
          <a:xfrm>
            <a:off x="7447364" y="3561779"/>
            <a:ext cx="168275" cy="282129"/>
          </a:xfrm>
          <a:prstGeom prst="rect">
            <a:avLst/>
          </a:prstGeom>
        </p:spPr>
        <p:txBody>
          <a:bodyPr vert="horz" wrap="square" lIns="0" tIns="0" rIns="0" bIns="0" rtlCol="0">
            <a:spAutoFit/>
          </a:bodyPr>
          <a:lstStyle/>
          <a:p>
            <a:pPr marL="71755" algn="ctr">
              <a:lnSpc>
                <a:spcPts val="1115"/>
              </a:lnSpc>
            </a:pPr>
            <a:r>
              <a:rPr sz="1000" spc="5">
                <a:solidFill>
                  <a:srgbClr val="231F20"/>
                </a:solidFill>
                <a:latin typeface="Symbol"/>
                <a:cs typeface="Symbol"/>
              </a:rPr>
              <a:t>×</a:t>
            </a:r>
            <a:endParaRPr sz="1000">
              <a:latin typeface="Symbol"/>
              <a:cs typeface="Symbol"/>
            </a:endParaRPr>
          </a:p>
          <a:p>
            <a:pPr marR="1270" algn="ctr">
              <a:lnSpc>
                <a:spcPts val="1115"/>
              </a:lnSpc>
            </a:pPr>
            <a:r>
              <a:rPr sz="1000" spc="-420">
                <a:solidFill>
                  <a:srgbClr val="231F20"/>
                </a:solidFill>
                <a:latin typeface="Symbol"/>
                <a:cs typeface="Symbol"/>
              </a:rPr>
              <a:t>µ</a:t>
            </a:r>
            <a:r>
              <a:rPr sz="1125" spc="-52" baseline="-33333">
                <a:solidFill>
                  <a:srgbClr val="231F20"/>
                </a:solidFill>
                <a:latin typeface="Times New Roman"/>
                <a:cs typeface="Times New Roman"/>
              </a:rPr>
              <a:t>R</a:t>
            </a:r>
            <a:endParaRPr sz="1125" baseline="-33333">
              <a:latin typeface="Times New Roman"/>
              <a:cs typeface="Times New Roman"/>
            </a:endParaRPr>
          </a:p>
        </p:txBody>
      </p:sp>
      <p:sp>
        <p:nvSpPr>
          <p:cNvPr id="26" name="object 26"/>
          <p:cNvSpPr txBox="1"/>
          <p:nvPr/>
        </p:nvSpPr>
        <p:spPr>
          <a:xfrm>
            <a:off x="7750327" y="3595024"/>
            <a:ext cx="99695" cy="154305"/>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endParaRPr sz="1000">
              <a:latin typeface="Symbol"/>
              <a:cs typeface="Symbol"/>
            </a:endParaRPr>
          </a:p>
        </p:txBody>
      </p:sp>
      <p:sp>
        <p:nvSpPr>
          <p:cNvPr id="27" name="object 27"/>
          <p:cNvSpPr txBox="1"/>
          <p:nvPr/>
        </p:nvSpPr>
        <p:spPr>
          <a:xfrm>
            <a:off x="7824391" y="3647507"/>
            <a:ext cx="257175" cy="154305"/>
          </a:xfrm>
          <a:prstGeom prst="rect">
            <a:avLst/>
          </a:prstGeom>
        </p:spPr>
        <p:txBody>
          <a:bodyPr vert="horz" wrap="square" lIns="0" tIns="0" rIns="0" bIns="0" rtlCol="0">
            <a:spAutoFit/>
          </a:bodyPr>
          <a:lstStyle/>
          <a:p>
            <a:pPr marL="12700"/>
            <a:r>
              <a:rPr sz="750" spc="-90">
                <a:solidFill>
                  <a:srgbClr val="231F20"/>
                </a:solidFill>
                <a:latin typeface="Times New Roman"/>
                <a:cs typeface="Times New Roman"/>
              </a:rPr>
              <a:t>L    </a:t>
            </a:r>
            <a:r>
              <a:rPr sz="750" spc="-45">
                <a:solidFill>
                  <a:srgbClr val="231F20"/>
                </a:solidFill>
                <a:latin typeface="Times New Roman"/>
                <a:cs typeface="Times New Roman"/>
              </a:rPr>
              <a:t> </a:t>
            </a:r>
            <a:r>
              <a:rPr sz="1000" spc="5">
                <a:solidFill>
                  <a:srgbClr val="231F20"/>
                </a:solidFill>
                <a:latin typeface="Symbol"/>
                <a:cs typeface="Symbol"/>
              </a:rPr>
              <a:t>×</a:t>
            </a:r>
            <a:endParaRPr sz="1000">
              <a:latin typeface="Symbol"/>
              <a:cs typeface="Symbol"/>
            </a:endParaRPr>
          </a:p>
        </p:txBody>
      </p:sp>
      <p:sp>
        <p:nvSpPr>
          <p:cNvPr id="28" name="object 28"/>
          <p:cNvSpPr txBox="1"/>
          <p:nvPr/>
        </p:nvSpPr>
        <p:spPr>
          <a:xfrm>
            <a:off x="8079345" y="3756072"/>
            <a:ext cx="99695" cy="154305"/>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endParaRPr sz="1000">
              <a:latin typeface="Symbol"/>
              <a:cs typeface="Symbol"/>
            </a:endParaRPr>
          </a:p>
        </p:txBody>
      </p:sp>
      <p:sp>
        <p:nvSpPr>
          <p:cNvPr id="29" name="object 29"/>
          <p:cNvSpPr txBox="1"/>
          <p:nvPr/>
        </p:nvSpPr>
        <p:spPr>
          <a:xfrm>
            <a:off x="8153409" y="3827437"/>
            <a:ext cx="85090" cy="115416"/>
          </a:xfrm>
          <a:prstGeom prst="rect">
            <a:avLst/>
          </a:prstGeom>
        </p:spPr>
        <p:txBody>
          <a:bodyPr vert="horz" wrap="square" lIns="0" tIns="0" rIns="0" bIns="0" rtlCol="0">
            <a:spAutoFit/>
          </a:bodyPr>
          <a:lstStyle/>
          <a:p>
            <a:pPr marL="12700"/>
            <a:r>
              <a:rPr sz="750" spc="-35">
                <a:solidFill>
                  <a:srgbClr val="231F20"/>
                </a:solidFill>
                <a:latin typeface="Times New Roman"/>
                <a:cs typeface="Times New Roman"/>
              </a:rPr>
              <a:t>R</a:t>
            </a:r>
            <a:endParaRPr sz="750">
              <a:latin typeface="Times New Roman"/>
              <a:cs typeface="Times New Roman"/>
            </a:endParaRPr>
          </a:p>
        </p:txBody>
      </p:sp>
      <p:sp>
        <p:nvSpPr>
          <p:cNvPr id="30" name="object 30"/>
          <p:cNvSpPr txBox="1"/>
          <p:nvPr/>
        </p:nvSpPr>
        <p:spPr>
          <a:xfrm>
            <a:off x="7651829" y="3837639"/>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1" name="object 31"/>
          <p:cNvSpPr txBox="1"/>
          <p:nvPr/>
        </p:nvSpPr>
        <p:spPr>
          <a:xfrm>
            <a:off x="8291804" y="3776029"/>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2" name="object 32"/>
          <p:cNvSpPr txBox="1"/>
          <p:nvPr/>
        </p:nvSpPr>
        <p:spPr>
          <a:xfrm>
            <a:off x="8371017" y="3561830"/>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3" name="object 33"/>
          <p:cNvSpPr txBox="1"/>
          <p:nvPr/>
        </p:nvSpPr>
        <p:spPr>
          <a:xfrm>
            <a:off x="8783408" y="3788268"/>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4" name="object 34"/>
          <p:cNvSpPr txBox="1"/>
          <p:nvPr/>
        </p:nvSpPr>
        <p:spPr>
          <a:xfrm>
            <a:off x="8593205" y="3574829"/>
            <a:ext cx="99695" cy="154305"/>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endParaRPr sz="1000">
              <a:latin typeface="Symbol"/>
              <a:cs typeface="Symbol"/>
            </a:endParaRPr>
          </a:p>
        </p:txBody>
      </p:sp>
      <p:sp>
        <p:nvSpPr>
          <p:cNvPr id="35" name="object 35"/>
          <p:cNvSpPr txBox="1"/>
          <p:nvPr/>
        </p:nvSpPr>
        <p:spPr>
          <a:xfrm>
            <a:off x="8667262" y="3646206"/>
            <a:ext cx="85090" cy="115416"/>
          </a:xfrm>
          <a:prstGeom prst="rect">
            <a:avLst/>
          </a:prstGeom>
        </p:spPr>
        <p:txBody>
          <a:bodyPr vert="horz" wrap="square" lIns="0" tIns="0" rIns="0" bIns="0" rtlCol="0">
            <a:spAutoFit/>
          </a:bodyPr>
          <a:lstStyle/>
          <a:p>
            <a:pPr marL="12700"/>
            <a:r>
              <a:rPr sz="750" spc="-35">
                <a:solidFill>
                  <a:srgbClr val="231F20"/>
                </a:solidFill>
                <a:latin typeface="Times New Roman"/>
                <a:cs typeface="Times New Roman"/>
              </a:rPr>
              <a:t>R</a:t>
            </a:r>
            <a:endParaRPr sz="750">
              <a:latin typeface="Times New Roman"/>
              <a:cs typeface="Times New Roman"/>
            </a:endParaRPr>
          </a:p>
        </p:txBody>
      </p:sp>
      <p:sp>
        <p:nvSpPr>
          <p:cNvPr id="36" name="object 36"/>
          <p:cNvSpPr txBox="1"/>
          <p:nvPr/>
        </p:nvSpPr>
        <p:spPr>
          <a:xfrm>
            <a:off x="8959740" y="3811029"/>
            <a:ext cx="147320" cy="153888"/>
          </a:xfrm>
          <a:prstGeom prst="rect">
            <a:avLst/>
          </a:prstGeom>
        </p:spPr>
        <p:txBody>
          <a:bodyPr vert="horz" wrap="square" lIns="0" tIns="0" rIns="0" bIns="0" rtlCol="0">
            <a:spAutoFit/>
          </a:bodyPr>
          <a:lstStyle/>
          <a:p>
            <a:pPr marL="12700"/>
            <a:r>
              <a:rPr sz="1000" spc="-420">
                <a:solidFill>
                  <a:srgbClr val="231F20"/>
                </a:solidFill>
                <a:latin typeface="Symbol"/>
                <a:cs typeface="Symbol"/>
              </a:rPr>
              <a:t>µ</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37" name="object 37"/>
          <p:cNvSpPr txBox="1"/>
          <p:nvPr/>
        </p:nvSpPr>
        <p:spPr>
          <a:xfrm>
            <a:off x="8078099" y="3076677"/>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8" name="object 38"/>
          <p:cNvSpPr txBox="1"/>
          <p:nvPr/>
        </p:nvSpPr>
        <p:spPr>
          <a:xfrm>
            <a:off x="8982979" y="3211377"/>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39" name="object 39"/>
          <p:cNvSpPr txBox="1"/>
          <p:nvPr/>
        </p:nvSpPr>
        <p:spPr>
          <a:xfrm>
            <a:off x="9352998" y="3070217"/>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40" name="object 40"/>
          <p:cNvSpPr txBox="1"/>
          <p:nvPr/>
        </p:nvSpPr>
        <p:spPr>
          <a:xfrm>
            <a:off x="7393709" y="2961973"/>
            <a:ext cx="92710" cy="154305"/>
          </a:xfrm>
          <a:prstGeom prst="rect">
            <a:avLst/>
          </a:prstGeom>
        </p:spPr>
        <p:txBody>
          <a:bodyPr vert="horz" wrap="square" lIns="0" tIns="0" rIns="0" bIns="0" rtlCol="0">
            <a:spAutoFit/>
          </a:bodyPr>
          <a:lstStyle/>
          <a:p>
            <a:pPr marL="12700"/>
            <a:r>
              <a:rPr sz="1000" spc="80">
                <a:solidFill>
                  <a:srgbClr val="231F20"/>
                </a:solidFill>
                <a:latin typeface="Times New Roman"/>
                <a:cs typeface="Times New Roman"/>
              </a:rPr>
              <a:t>e</a:t>
            </a:r>
            <a:endParaRPr sz="1000">
              <a:latin typeface="Times New Roman"/>
              <a:cs typeface="Times New Roman"/>
            </a:endParaRPr>
          </a:p>
        </p:txBody>
      </p:sp>
      <p:sp>
        <p:nvSpPr>
          <p:cNvPr id="41" name="object 41"/>
          <p:cNvSpPr txBox="1"/>
          <p:nvPr/>
        </p:nvSpPr>
        <p:spPr>
          <a:xfrm>
            <a:off x="7460547" y="3042658"/>
            <a:ext cx="73025" cy="115416"/>
          </a:xfrm>
          <a:prstGeom prst="rect">
            <a:avLst/>
          </a:prstGeom>
        </p:spPr>
        <p:txBody>
          <a:bodyPr vert="horz" wrap="square" lIns="0" tIns="0" rIns="0" bIns="0" rtlCol="0">
            <a:spAutoFit/>
          </a:bodyPr>
          <a:lstStyle/>
          <a:p>
            <a:pPr marL="12700"/>
            <a:r>
              <a:rPr sz="750" spc="-90">
                <a:solidFill>
                  <a:srgbClr val="231F20"/>
                </a:solidFill>
                <a:latin typeface="Times New Roman"/>
                <a:cs typeface="Times New Roman"/>
              </a:rPr>
              <a:t>L</a:t>
            </a:r>
            <a:endParaRPr sz="750">
              <a:latin typeface="Times New Roman"/>
              <a:cs typeface="Times New Roman"/>
            </a:endParaRPr>
          </a:p>
        </p:txBody>
      </p:sp>
      <p:sp>
        <p:nvSpPr>
          <p:cNvPr id="42" name="object 42"/>
          <p:cNvSpPr txBox="1"/>
          <p:nvPr/>
        </p:nvSpPr>
        <p:spPr>
          <a:xfrm>
            <a:off x="8527457" y="3214663"/>
            <a:ext cx="92710" cy="154305"/>
          </a:xfrm>
          <a:prstGeom prst="rect">
            <a:avLst/>
          </a:prstGeom>
        </p:spPr>
        <p:txBody>
          <a:bodyPr vert="horz" wrap="square" lIns="0" tIns="0" rIns="0" bIns="0" rtlCol="0">
            <a:spAutoFit/>
          </a:bodyPr>
          <a:lstStyle/>
          <a:p>
            <a:pPr marL="12700"/>
            <a:r>
              <a:rPr sz="1000" spc="80">
                <a:solidFill>
                  <a:srgbClr val="231F20"/>
                </a:solidFill>
                <a:latin typeface="Times New Roman"/>
                <a:cs typeface="Times New Roman"/>
              </a:rPr>
              <a:t>e</a:t>
            </a:r>
            <a:endParaRPr sz="1000">
              <a:latin typeface="Times New Roman"/>
              <a:cs typeface="Times New Roman"/>
            </a:endParaRPr>
          </a:p>
        </p:txBody>
      </p:sp>
      <p:sp>
        <p:nvSpPr>
          <p:cNvPr id="43" name="object 43"/>
          <p:cNvSpPr txBox="1"/>
          <p:nvPr/>
        </p:nvSpPr>
        <p:spPr>
          <a:xfrm>
            <a:off x="8594301" y="3295351"/>
            <a:ext cx="85090" cy="115416"/>
          </a:xfrm>
          <a:prstGeom prst="rect">
            <a:avLst/>
          </a:prstGeom>
        </p:spPr>
        <p:txBody>
          <a:bodyPr vert="horz" wrap="square" lIns="0" tIns="0" rIns="0" bIns="0" rtlCol="0">
            <a:spAutoFit/>
          </a:bodyPr>
          <a:lstStyle/>
          <a:p>
            <a:pPr marL="12700"/>
            <a:r>
              <a:rPr sz="750" spc="-35">
                <a:solidFill>
                  <a:srgbClr val="231F20"/>
                </a:solidFill>
                <a:latin typeface="Times New Roman"/>
                <a:cs typeface="Times New Roman"/>
              </a:rPr>
              <a:t>R</a:t>
            </a:r>
            <a:endParaRPr sz="750">
              <a:latin typeface="Times New Roman"/>
              <a:cs typeface="Times New Roman"/>
            </a:endParaRPr>
          </a:p>
        </p:txBody>
      </p:sp>
      <p:sp>
        <p:nvSpPr>
          <p:cNvPr id="44" name="object 44"/>
          <p:cNvSpPr txBox="1"/>
          <p:nvPr/>
        </p:nvSpPr>
        <p:spPr>
          <a:xfrm>
            <a:off x="9175377" y="3214795"/>
            <a:ext cx="92710" cy="154305"/>
          </a:xfrm>
          <a:prstGeom prst="rect">
            <a:avLst/>
          </a:prstGeom>
        </p:spPr>
        <p:txBody>
          <a:bodyPr vert="horz" wrap="square" lIns="0" tIns="0" rIns="0" bIns="0" rtlCol="0">
            <a:spAutoFit/>
          </a:bodyPr>
          <a:lstStyle/>
          <a:p>
            <a:pPr marL="12700"/>
            <a:r>
              <a:rPr sz="1000" spc="80">
                <a:solidFill>
                  <a:srgbClr val="231F20"/>
                </a:solidFill>
                <a:latin typeface="Times New Roman"/>
                <a:cs typeface="Times New Roman"/>
              </a:rPr>
              <a:t>e</a:t>
            </a:r>
            <a:endParaRPr sz="1000">
              <a:latin typeface="Times New Roman"/>
              <a:cs typeface="Times New Roman"/>
            </a:endParaRPr>
          </a:p>
        </p:txBody>
      </p:sp>
      <p:sp>
        <p:nvSpPr>
          <p:cNvPr id="45" name="object 45"/>
          <p:cNvSpPr txBox="1"/>
          <p:nvPr/>
        </p:nvSpPr>
        <p:spPr>
          <a:xfrm>
            <a:off x="9242225" y="3295483"/>
            <a:ext cx="73025" cy="115416"/>
          </a:xfrm>
          <a:prstGeom prst="rect">
            <a:avLst/>
          </a:prstGeom>
        </p:spPr>
        <p:txBody>
          <a:bodyPr vert="horz" wrap="square" lIns="0" tIns="0" rIns="0" bIns="0" rtlCol="0">
            <a:spAutoFit/>
          </a:bodyPr>
          <a:lstStyle/>
          <a:p>
            <a:pPr marL="12700"/>
            <a:r>
              <a:rPr sz="750" spc="-90">
                <a:solidFill>
                  <a:srgbClr val="231F20"/>
                </a:solidFill>
                <a:latin typeface="Times New Roman"/>
                <a:cs typeface="Times New Roman"/>
              </a:rPr>
              <a:t>L</a:t>
            </a:r>
            <a:endParaRPr sz="750">
              <a:latin typeface="Times New Roman"/>
              <a:cs typeface="Times New Roman"/>
            </a:endParaRPr>
          </a:p>
        </p:txBody>
      </p:sp>
      <p:sp>
        <p:nvSpPr>
          <p:cNvPr id="46" name="object 46"/>
          <p:cNvSpPr txBox="1"/>
          <p:nvPr/>
        </p:nvSpPr>
        <p:spPr>
          <a:xfrm>
            <a:off x="9813165" y="2979153"/>
            <a:ext cx="92710" cy="154305"/>
          </a:xfrm>
          <a:prstGeom prst="rect">
            <a:avLst/>
          </a:prstGeom>
        </p:spPr>
        <p:txBody>
          <a:bodyPr vert="horz" wrap="square" lIns="0" tIns="0" rIns="0" bIns="0" rtlCol="0">
            <a:spAutoFit/>
          </a:bodyPr>
          <a:lstStyle/>
          <a:p>
            <a:pPr marL="12700"/>
            <a:r>
              <a:rPr sz="1000" spc="80">
                <a:solidFill>
                  <a:srgbClr val="231F20"/>
                </a:solidFill>
                <a:latin typeface="Times New Roman"/>
                <a:cs typeface="Times New Roman"/>
              </a:rPr>
              <a:t>e</a:t>
            </a:r>
            <a:endParaRPr sz="1000">
              <a:latin typeface="Times New Roman"/>
              <a:cs typeface="Times New Roman"/>
            </a:endParaRPr>
          </a:p>
        </p:txBody>
      </p:sp>
      <p:sp>
        <p:nvSpPr>
          <p:cNvPr id="47" name="object 47"/>
          <p:cNvSpPr txBox="1"/>
          <p:nvPr/>
        </p:nvSpPr>
        <p:spPr>
          <a:xfrm>
            <a:off x="9880010" y="3059843"/>
            <a:ext cx="85090" cy="115416"/>
          </a:xfrm>
          <a:prstGeom prst="rect">
            <a:avLst/>
          </a:prstGeom>
        </p:spPr>
        <p:txBody>
          <a:bodyPr vert="horz" wrap="square" lIns="0" tIns="0" rIns="0" bIns="0" rtlCol="0">
            <a:spAutoFit/>
          </a:bodyPr>
          <a:lstStyle/>
          <a:p>
            <a:pPr marL="12700"/>
            <a:r>
              <a:rPr sz="750" spc="-35">
                <a:solidFill>
                  <a:srgbClr val="231F20"/>
                </a:solidFill>
                <a:latin typeface="Times New Roman"/>
                <a:cs typeface="Times New Roman"/>
              </a:rPr>
              <a:t>R</a:t>
            </a:r>
            <a:endParaRPr sz="750">
              <a:latin typeface="Times New Roman"/>
              <a:cs typeface="Times New Roman"/>
            </a:endParaRPr>
          </a:p>
        </p:txBody>
      </p:sp>
      <p:sp>
        <p:nvSpPr>
          <p:cNvPr id="48" name="object 48"/>
          <p:cNvSpPr/>
          <p:nvPr/>
        </p:nvSpPr>
        <p:spPr>
          <a:xfrm>
            <a:off x="7007032" y="2624289"/>
            <a:ext cx="3182065" cy="85370"/>
          </a:xfrm>
          <a:prstGeom prst="rect">
            <a:avLst/>
          </a:prstGeom>
          <a:blipFill>
            <a:blip r:embed="rId3" cstate="print"/>
            <a:stretch>
              <a:fillRect/>
            </a:stretch>
          </a:blipFill>
        </p:spPr>
        <p:txBody>
          <a:bodyPr wrap="square" lIns="0" tIns="0" rIns="0" bIns="0" rtlCol="0"/>
          <a:lstStyle/>
          <a:p>
            <a:endParaRPr/>
          </a:p>
        </p:txBody>
      </p:sp>
      <p:sp>
        <p:nvSpPr>
          <p:cNvPr id="49" name="object 49"/>
          <p:cNvSpPr/>
          <p:nvPr/>
        </p:nvSpPr>
        <p:spPr>
          <a:xfrm>
            <a:off x="7004401" y="5516462"/>
            <a:ext cx="3352800" cy="118745"/>
          </a:xfrm>
          <a:custGeom>
            <a:avLst/>
            <a:gdLst/>
            <a:ahLst/>
            <a:cxnLst/>
            <a:rect l="l" t="t" r="r" b="b"/>
            <a:pathLst>
              <a:path w="3352800" h="118745">
                <a:moveTo>
                  <a:pt x="0" y="55824"/>
                </a:moveTo>
                <a:lnTo>
                  <a:pt x="1115641" y="0"/>
                </a:lnTo>
                <a:lnTo>
                  <a:pt x="2758776" y="118582"/>
                </a:lnTo>
                <a:lnTo>
                  <a:pt x="3352677" y="37902"/>
                </a:lnTo>
              </a:path>
            </a:pathLst>
          </a:custGeom>
          <a:ln w="22796">
            <a:solidFill>
              <a:srgbClr val="92278F"/>
            </a:solidFill>
          </a:ln>
        </p:spPr>
        <p:txBody>
          <a:bodyPr wrap="square" lIns="0" tIns="0" rIns="0" bIns="0" rtlCol="0"/>
          <a:lstStyle/>
          <a:p>
            <a:endParaRPr/>
          </a:p>
        </p:txBody>
      </p:sp>
      <p:sp>
        <p:nvSpPr>
          <p:cNvPr id="50" name="object 50"/>
          <p:cNvSpPr/>
          <p:nvPr/>
        </p:nvSpPr>
        <p:spPr>
          <a:xfrm>
            <a:off x="10316926" y="5509226"/>
            <a:ext cx="139700" cy="99695"/>
          </a:xfrm>
          <a:custGeom>
            <a:avLst/>
            <a:gdLst/>
            <a:ahLst/>
            <a:cxnLst/>
            <a:rect l="l" t="t" r="r" b="b"/>
            <a:pathLst>
              <a:path w="139700" h="99695">
                <a:moveTo>
                  <a:pt x="0" y="0"/>
                </a:moveTo>
                <a:lnTo>
                  <a:pt x="40154" y="45140"/>
                </a:lnTo>
                <a:lnTo>
                  <a:pt x="13980" y="99598"/>
                </a:lnTo>
                <a:lnTo>
                  <a:pt x="139637" y="31145"/>
                </a:lnTo>
                <a:lnTo>
                  <a:pt x="0" y="0"/>
                </a:lnTo>
                <a:close/>
              </a:path>
            </a:pathLst>
          </a:custGeom>
          <a:solidFill>
            <a:srgbClr val="92278F"/>
          </a:solidFill>
        </p:spPr>
        <p:txBody>
          <a:bodyPr wrap="square" lIns="0" tIns="0" rIns="0" bIns="0" rtlCol="0"/>
          <a:lstStyle/>
          <a:p>
            <a:endParaRPr/>
          </a:p>
        </p:txBody>
      </p:sp>
      <p:sp>
        <p:nvSpPr>
          <p:cNvPr id="51" name="object 51"/>
          <p:cNvSpPr/>
          <p:nvPr/>
        </p:nvSpPr>
        <p:spPr>
          <a:xfrm>
            <a:off x="7026030" y="6191198"/>
            <a:ext cx="3331210" cy="74295"/>
          </a:xfrm>
          <a:custGeom>
            <a:avLst/>
            <a:gdLst/>
            <a:ahLst/>
            <a:cxnLst/>
            <a:rect l="l" t="t" r="r" b="b"/>
            <a:pathLst>
              <a:path w="3331209" h="74295">
                <a:moveTo>
                  <a:pt x="0" y="74035"/>
                </a:moveTo>
                <a:lnTo>
                  <a:pt x="1084452" y="0"/>
                </a:lnTo>
                <a:lnTo>
                  <a:pt x="1167913" y="0"/>
                </a:lnTo>
                <a:lnTo>
                  <a:pt x="3331049" y="56114"/>
                </a:lnTo>
              </a:path>
            </a:pathLst>
          </a:custGeom>
          <a:ln w="22796">
            <a:solidFill>
              <a:srgbClr val="92278F"/>
            </a:solidFill>
          </a:ln>
        </p:spPr>
        <p:txBody>
          <a:bodyPr wrap="square" lIns="0" tIns="0" rIns="0" bIns="0" rtlCol="0"/>
          <a:lstStyle/>
          <a:p>
            <a:endParaRPr/>
          </a:p>
        </p:txBody>
      </p:sp>
      <p:sp>
        <p:nvSpPr>
          <p:cNvPr id="52" name="object 52"/>
          <p:cNvSpPr/>
          <p:nvPr/>
        </p:nvSpPr>
        <p:spPr>
          <a:xfrm>
            <a:off x="10322711" y="6196445"/>
            <a:ext cx="135255" cy="100965"/>
          </a:xfrm>
          <a:custGeom>
            <a:avLst/>
            <a:gdLst/>
            <a:ahLst/>
            <a:cxnLst/>
            <a:rect l="l" t="t" r="r" b="b"/>
            <a:pathLst>
              <a:path w="135254" h="100964">
                <a:moveTo>
                  <a:pt x="1766" y="0"/>
                </a:moveTo>
                <a:lnTo>
                  <a:pt x="34370" y="50870"/>
                </a:lnTo>
                <a:lnTo>
                  <a:pt x="0" y="100564"/>
                </a:lnTo>
                <a:lnTo>
                  <a:pt x="134816" y="52622"/>
                </a:lnTo>
                <a:lnTo>
                  <a:pt x="1766" y="0"/>
                </a:lnTo>
                <a:close/>
              </a:path>
            </a:pathLst>
          </a:custGeom>
          <a:solidFill>
            <a:srgbClr val="92278F"/>
          </a:solidFill>
        </p:spPr>
        <p:txBody>
          <a:bodyPr wrap="square" lIns="0" tIns="0" rIns="0" bIns="0" rtlCol="0"/>
          <a:lstStyle/>
          <a:p>
            <a:endParaRPr/>
          </a:p>
        </p:txBody>
      </p:sp>
      <p:sp>
        <p:nvSpPr>
          <p:cNvPr id="53" name="object 53"/>
          <p:cNvSpPr txBox="1"/>
          <p:nvPr/>
        </p:nvSpPr>
        <p:spPr>
          <a:xfrm>
            <a:off x="8034286" y="5437348"/>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54" name="object 54"/>
          <p:cNvSpPr txBox="1"/>
          <p:nvPr/>
        </p:nvSpPr>
        <p:spPr>
          <a:xfrm>
            <a:off x="9702255" y="5555909"/>
            <a:ext cx="9652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a:t>
            </a:r>
            <a:endParaRPr sz="1000">
              <a:latin typeface="Symbol"/>
              <a:cs typeface="Symbol"/>
            </a:endParaRPr>
          </a:p>
        </p:txBody>
      </p:sp>
      <p:sp>
        <p:nvSpPr>
          <p:cNvPr id="55" name="object 55"/>
          <p:cNvSpPr txBox="1"/>
          <p:nvPr/>
        </p:nvSpPr>
        <p:spPr>
          <a:xfrm>
            <a:off x="7991609" y="6111283"/>
            <a:ext cx="264160" cy="307777"/>
          </a:xfrm>
          <a:prstGeom prst="rect">
            <a:avLst/>
          </a:prstGeom>
        </p:spPr>
        <p:txBody>
          <a:bodyPr vert="horz" wrap="square" lIns="0" tIns="0" rIns="0" bIns="0" rtlCol="0">
            <a:spAutoFit/>
          </a:bodyPr>
          <a:lstStyle/>
          <a:p>
            <a:pPr marL="62230">
              <a:lnSpc>
                <a:spcPts val="1175"/>
              </a:lnSpc>
            </a:pPr>
            <a:r>
              <a:rPr sz="1000" spc="95">
                <a:solidFill>
                  <a:srgbClr val="231F20"/>
                </a:solidFill>
                <a:latin typeface="Symbol"/>
                <a:cs typeface="Symbol"/>
              </a:rPr>
              <a:t>×</a:t>
            </a:r>
            <a:r>
              <a:rPr sz="1500" spc="7" baseline="2777">
                <a:solidFill>
                  <a:srgbClr val="231F20"/>
                </a:solidFill>
                <a:latin typeface="Symbol"/>
                <a:cs typeface="Symbol"/>
              </a:rPr>
              <a:t>×</a:t>
            </a:r>
            <a:endParaRPr sz="1500" baseline="2777">
              <a:latin typeface="Symbol"/>
              <a:cs typeface="Symbol"/>
            </a:endParaRPr>
          </a:p>
          <a:p>
            <a:pPr marL="12700">
              <a:lnSpc>
                <a:spcPts val="1175"/>
              </a:lnSpc>
            </a:pPr>
            <a:r>
              <a:rPr sz="1000" spc="135">
                <a:solidFill>
                  <a:srgbClr val="231F20"/>
                </a:solidFill>
                <a:latin typeface="Times New Roman"/>
                <a:cs typeface="Times New Roman"/>
              </a:rPr>
              <a:t>1/</a:t>
            </a:r>
            <a:r>
              <a:rPr sz="1000" i="1" spc="-10">
                <a:solidFill>
                  <a:srgbClr val="231F20"/>
                </a:solidFill>
                <a:latin typeface="Times New Roman"/>
                <a:cs typeface="Times New Roman"/>
              </a:rPr>
              <a:t>M</a:t>
            </a:r>
            <a:endParaRPr sz="1000">
              <a:latin typeface="Times New Roman"/>
              <a:cs typeface="Times New Roman"/>
            </a:endParaRPr>
          </a:p>
        </p:txBody>
      </p:sp>
      <p:sp>
        <p:nvSpPr>
          <p:cNvPr id="56" name="object 56"/>
          <p:cNvSpPr txBox="1"/>
          <p:nvPr/>
        </p:nvSpPr>
        <p:spPr>
          <a:xfrm>
            <a:off x="6801384" y="5497285"/>
            <a:ext cx="9271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endParaRPr sz="1000">
              <a:latin typeface="Symbol"/>
              <a:cs typeface="Symbol"/>
            </a:endParaRPr>
          </a:p>
        </p:txBody>
      </p:sp>
      <p:sp>
        <p:nvSpPr>
          <p:cNvPr id="57" name="object 57"/>
          <p:cNvSpPr txBox="1"/>
          <p:nvPr/>
        </p:nvSpPr>
        <p:spPr>
          <a:xfrm>
            <a:off x="6782101" y="6183575"/>
            <a:ext cx="92710" cy="154305"/>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endParaRPr sz="1000">
              <a:latin typeface="Symbol"/>
              <a:cs typeface="Symbol"/>
            </a:endParaRPr>
          </a:p>
        </p:txBody>
      </p:sp>
      <p:sp>
        <p:nvSpPr>
          <p:cNvPr id="58" name="object 58"/>
          <p:cNvSpPr txBox="1"/>
          <p:nvPr/>
        </p:nvSpPr>
        <p:spPr>
          <a:xfrm>
            <a:off x="7460295" y="5313047"/>
            <a:ext cx="139700"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59" name="object 59"/>
          <p:cNvSpPr txBox="1"/>
          <p:nvPr/>
        </p:nvSpPr>
        <p:spPr>
          <a:xfrm>
            <a:off x="8789135" y="5349550"/>
            <a:ext cx="151765"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52" baseline="-33333">
                <a:solidFill>
                  <a:srgbClr val="231F20"/>
                </a:solidFill>
                <a:latin typeface="Times New Roman"/>
                <a:cs typeface="Times New Roman"/>
              </a:rPr>
              <a:t>R</a:t>
            </a:r>
            <a:endParaRPr sz="1125" baseline="-33333">
              <a:latin typeface="Times New Roman"/>
              <a:cs typeface="Times New Roman"/>
            </a:endParaRPr>
          </a:p>
        </p:txBody>
      </p:sp>
      <p:sp>
        <p:nvSpPr>
          <p:cNvPr id="60" name="object 60"/>
          <p:cNvSpPr txBox="1"/>
          <p:nvPr/>
        </p:nvSpPr>
        <p:spPr>
          <a:xfrm>
            <a:off x="9983244" y="5365088"/>
            <a:ext cx="139700"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61" name="object 61"/>
          <p:cNvSpPr txBox="1"/>
          <p:nvPr/>
        </p:nvSpPr>
        <p:spPr>
          <a:xfrm>
            <a:off x="7482663" y="6015165"/>
            <a:ext cx="139700"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62" name="object 62"/>
          <p:cNvSpPr txBox="1"/>
          <p:nvPr/>
        </p:nvSpPr>
        <p:spPr>
          <a:xfrm>
            <a:off x="9323440" y="6002299"/>
            <a:ext cx="139700" cy="153888"/>
          </a:xfrm>
          <a:prstGeom prst="rect">
            <a:avLst/>
          </a:prstGeom>
        </p:spPr>
        <p:txBody>
          <a:bodyPr vert="horz" wrap="square" lIns="0" tIns="0" rIns="0" bIns="0" rtlCol="0">
            <a:spAutoFit/>
          </a:bodyPr>
          <a:lstStyle/>
          <a:p>
            <a:pPr marL="12700"/>
            <a:r>
              <a:rPr sz="1000" spc="5">
                <a:solidFill>
                  <a:srgbClr val="231F20"/>
                </a:solidFill>
                <a:latin typeface="Symbol"/>
                <a:cs typeface="Symbol"/>
              </a:rPr>
              <a:t>ν</a:t>
            </a:r>
            <a:r>
              <a:rPr sz="1125" spc="-135" baseline="-33333">
                <a:solidFill>
                  <a:srgbClr val="231F20"/>
                </a:solidFill>
                <a:latin typeface="Times New Roman"/>
                <a:cs typeface="Times New Roman"/>
              </a:rPr>
              <a:t>L</a:t>
            </a:r>
            <a:endParaRPr sz="1125" baseline="-33333">
              <a:latin typeface="Times New Roman"/>
              <a:cs typeface="Times New Roman"/>
            </a:endParaRPr>
          </a:p>
        </p:txBody>
      </p:sp>
      <p:sp>
        <p:nvSpPr>
          <p:cNvPr id="63" name="object 63"/>
          <p:cNvSpPr/>
          <p:nvPr/>
        </p:nvSpPr>
        <p:spPr>
          <a:xfrm>
            <a:off x="10181543" y="2635897"/>
            <a:ext cx="256540" cy="61594"/>
          </a:xfrm>
          <a:custGeom>
            <a:avLst/>
            <a:gdLst/>
            <a:ahLst/>
            <a:cxnLst/>
            <a:rect l="l" t="t" r="r" b="b"/>
            <a:pathLst>
              <a:path w="256540" h="61594">
                <a:moveTo>
                  <a:pt x="0" y="29704"/>
                </a:moveTo>
                <a:lnTo>
                  <a:pt x="22398" y="60525"/>
                </a:lnTo>
                <a:lnTo>
                  <a:pt x="27473" y="58697"/>
                </a:lnTo>
                <a:lnTo>
                  <a:pt x="32645" y="52474"/>
                </a:lnTo>
                <a:lnTo>
                  <a:pt x="37808" y="40955"/>
                </a:lnTo>
                <a:lnTo>
                  <a:pt x="43587" y="24181"/>
                </a:lnTo>
                <a:lnTo>
                  <a:pt x="49456" y="12090"/>
                </a:lnTo>
                <a:lnTo>
                  <a:pt x="55330" y="4382"/>
                </a:lnTo>
                <a:lnTo>
                  <a:pt x="61125" y="759"/>
                </a:lnTo>
                <a:lnTo>
                  <a:pt x="66755" y="920"/>
                </a:lnTo>
                <a:lnTo>
                  <a:pt x="72135" y="4566"/>
                </a:lnTo>
                <a:lnTo>
                  <a:pt x="77180" y="11399"/>
                </a:lnTo>
                <a:lnTo>
                  <a:pt x="81805" y="21118"/>
                </a:lnTo>
                <a:lnTo>
                  <a:pt x="84977" y="30376"/>
                </a:lnTo>
                <a:lnTo>
                  <a:pt x="88478" y="39252"/>
                </a:lnTo>
                <a:lnTo>
                  <a:pt x="92276" y="47273"/>
                </a:lnTo>
                <a:lnTo>
                  <a:pt x="96344" y="53961"/>
                </a:lnTo>
                <a:lnTo>
                  <a:pt x="100651" y="58842"/>
                </a:lnTo>
                <a:lnTo>
                  <a:pt x="105169" y="61439"/>
                </a:lnTo>
                <a:lnTo>
                  <a:pt x="109868" y="61278"/>
                </a:lnTo>
                <a:lnTo>
                  <a:pt x="114718" y="57883"/>
                </a:lnTo>
                <a:lnTo>
                  <a:pt x="119691" y="50779"/>
                </a:lnTo>
                <a:lnTo>
                  <a:pt x="124756" y="39489"/>
                </a:lnTo>
                <a:lnTo>
                  <a:pt x="130531" y="23472"/>
                </a:lnTo>
                <a:lnTo>
                  <a:pt x="136231" y="12215"/>
                </a:lnTo>
                <a:lnTo>
                  <a:pt x="141825" y="5202"/>
                </a:lnTo>
                <a:lnTo>
                  <a:pt x="147278" y="1918"/>
                </a:lnTo>
                <a:lnTo>
                  <a:pt x="152560" y="1846"/>
                </a:lnTo>
                <a:lnTo>
                  <a:pt x="157637" y="4469"/>
                </a:lnTo>
                <a:lnTo>
                  <a:pt x="177544" y="37153"/>
                </a:lnTo>
                <a:lnTo>
                  <a:pt x="181149" y="44348"/>
                </a:lnTo>
                <a:lnTo>
                  <a:pt x="185429" y="51176"/>
                </a:lnTo>
                <a:lnTo>
                  <a:pt x="190243" y="56554"/>
                </a:lnTo>
                <a:lnTo>
                  <a:pt x="195451" y="59404"/>
                </a:lnTo>
                <a:lnTo>
                  <a:pt x="200913" y="58644"/>
                </a:lnTo>
                <a:lnTo>
                  <a:pt x="206487" y="53194"/>
                </a:lnTo>
                <a:lnTo>
                  <a:pt x="212035" y="41973"/>
                </a:lnTo>
                <a:lnTo>
                  <a:pt x="217922" y="24879"/>
                </a:lnTo>
                <a:lnTo>
                  <a:pt x="223850" y="12434"/>
                </a:lnTo>
                <a:lnTo>
                  <a:pt x="229744" y="4339"/>
                </a:lnTo>
                <a:lnTo>
                  <a:pt x="235530" y="294"/>
                </a:lnTo>
                <a:lnTo>
                  <a:pt x="241132" y="0"/>
                </a:lnTo>
                <a:lnTo>
                  <a:pt x="246478" y="3155"/>
                </a:lnTo>
                <a:lnTo>
                  <a:pt x="251492" y="9460"/>
                </a:lnTo>
                <a:lnTo>
                  <a:pt x="256100" y="18614"/>
                </a:lnTo>
              </a:path>
            </a:pathLst>
          </a:custGeom>
          <a:ln w="22794">
            <a:solidFill>
              <a:srgbClr val="231F20"/>
            </a:solidFill>
          </a:ln>
        </p:spPr>
        <p:txBody>
          <a:bodyPr wrap="square" lIns="0" tIns="0" rIns="0" bIns="0" rtlCol="0"/>
          <a:lstStyle/>
          <a:p>
            <a:endParaRPr/>
          </a:p>
        </p:txBody>
      </p:sp>
      <p:sp>
        <p:nvSpPr>
          <p:cNvPr id="64" name="object 64"/>
          <p:cNvSpPr/>
          <p:nvPr/>
        </p:nvSpPr>
        <p:spPr>
          <a:xfrm>
            <a:off x="1524001" y="2740130"/>
            <a:ext cx="5022215" cy="2031364"/>
          </a:xfrm>
          <a:custGeom>
            <a:avLst/>
            <a:gdLst/>
            <a:ahLst/>
            <a:cxnLst/>
            <a:rect l="l" t="t" r="r" b="b"/>
            <a:pathLst>
              <a:path w="5022215" h="2031364">
                <a:moveTo>
                  <a:pt x="0" y="0"/>
                </a:moveTo>
                <a:lnTo>
                  <a:pt x="5022074" y="0"/>
                </a:lnTo>
                <a:lnTo>
                  <a:pt x="5022074" y="2031324"/>
                </a:lnTo>
                <a:lnTo>
                  <a:pt x="0" y="2031324"/>
                </a:lnTo>
                <a:lnTo>
                  <a:pt x="0" y="0"/>
                </a:lnTo>
                <a:close/>
              </a:path>
            </a:pathLst>
          </a:custGeom>
          <a:solidFill>
            <a:srgbClr val="FFFAA4"/>
          </a:solidFill>
        </p:spPr>
        <p:txBody>
          <a:bodyPr wrap="square" lIns="0" tIns="0" rIns="0" bIns="0" rtlCol="0"/>
          <a:lstStyle/>
          <a:p>
            <a:endParaRPr/>
          </a:p>
        </p:txBody>
      </p:sp>
      <p:sp>
        <p:nvSpPr>
          <p:cNvPr id="65" name="object 65"/>
          <p:cNvSpPr txBox="1"/>
          <p:nvPr/>
        </p:nvSpPr>
        <p:spPr>
          <a:xfrm>
            <a:off x="1602740" y="2823443"/>
            <a:ext cx="4620895" cy="813471"/>
          </a:xfrm>
          <a:prstGeom prst="rect">
            <a:avLst/>
          </a:prstGeom>
        </p:spPr>
        <p:txBody>
          <a:bodyPr vert="horz" wrap="square" lIns="0" tIns="0" rIns="0" bIns="0" rtlCol="0">
            <a:spAutoFit/>
          </a:bodyPr>
          <a:lstStyle/>
          <a:p>
            <a:pPr marL="12700" marR="411480">
              <a:lnSpc>
                <a:spcPts val="2100"/>
              </a:lnSpc>
            </a:pPr>
            <a:r>
              <a:rPr>
                <a:latin typeface="Calibri"/>
                <a:cs typeface="Calibri"/>
              </a:rPr>
              <a:t>Ex</a:t>
            </a:r>
            <a:r>
              <a:rPr spc="-10">
                <a:latin typeface="Calibri"/>
                <a:cs typeface="Calibri"/>
              </a:rPr>
              <a:t>tensions od the Standard Model </a:t>
            </a:r>
            <a:r>
              <a:rPr spc="-15">
                <a:latin typeface="Calibri"/>
                <a:cs typeface="Calibri"/>
              </a:rPr>
              <a:t>with Di</a:t>
            </a:r>
            <a:r>
              <a:rPr spc="-10">
                <a:latin typeface="Calibri"/>
                <a:cs typeface="Calibri"/>
              </a:rPr>
              <a:t>rac right handed neutrinos</a:t>
            </a:r>
            <a:r>
              <a:rPr lang="en-US" spc="-10">
                <a:latin typeface="Calibri"/>
                <a:cs typeface="Calibri"/>
              </a:rPr>
              <a:t> </a:t>
            </a:r>
            <a:r>
              <a:rPr lang="en-US" spc="-10">
                <a:latin typeface="Calibri"/>
                <a:cs typeface="Calibri"/>
                <a:sym typeface="Wingdings"/>
              </a:rPr>
              <a:t></a:t>
            </a:r>
            <a:r>
              <a:rPr lang="en-US">
                <a:latin typeface="Calibri"/>
                <a:cs typeface="Calibri"/>
              </a:rPr>
              <a:t> </a:t>
            </a:r>
            <a:r>
              <a:rPr spc="-795">
                <a:latin typeface="Calibri"/>
                <a:cs typeface="Calibri"/>
              </a:rPr>
              <a:t> </a:t>
            </a:r>
            <a:r>
              <a:rPr spc="-10">
                <a:latin typeface="Calibri"/>
                <a:cs typeface="Calibri"/>
              </a:rPr>
              <a:t>ri</a:t>
            </a:r>
            <a:r>
              <a:rPr lang="en-US" spc="-10">
                <a:latin typeface="Calibri"/>
                <a:cs typeface="Calibri"/>
              </a:rPr>
              <a:t>ght-hand</a:t>
            </a:r>
            <a:r>
              <a:rPr>
                <a:latin typeface="Calibri"/>
                <a:cs typeface="Calibri"/>
              </a:rPr>
              <a:t>ed W is heavy and has weak coupling,</a:t>
            </a:r>
          </a:p>
        </p:txBody>
      </p:sp>
      <p:sp>
        <p:nvSpPr>
          <p:cNvPr id="66" name="object 66"/>
          <p:cNvSpPr txBox="1"/>
          <p:nvPr/>
        </p:nvSpPr>
        <p:spPr>
          <a:xfrm>
            <a:off x="1602739" y="3636243"/>
            <a:ext cx="3786504" cy="276999"/>
          </a:xfrm>
          <a:prstGeom prst="rect">
            <a:avLst/>
          </a:prstGeom>
        </p:spPr>
        <p:txBody>
          <a:bodyPr vert="horz" wrap="square" lIns="0" tIns="0" rIns="0" bIns="0" rtlCol="0">
            <a:spAutoFit/>
          </a:bodyPr>
          <a:lstStyle/>
          <a:p>
            <a:pPr marL="12700">
              <a:tabLst>
                <a:tab pos="450215" algn="l"/>
              </a:tabLst>
            </a:pPr>
            <a:r>
              <a:rPr spc="-10">
                <a:latin typeface="Calibri"/>
                <a:cs typeface="Calibri"/>
              </a:rPr>
              <a:t>10	weaker then </a:t>
            </a:r>
            <a:r>
              <a:rPr spc="-15">
                <a:latin typeface="Calibri"/>
                <a:cs typeface="Calibri"/>
              </a:rPr>
              <a:t>with o</a:t>
            </a:r>
            <a:r>
              <a:rPr spc="-10">
                <a:latin typeface="Calibri"/>
                <a:cs typeface="Calibri"/>
              </a:rPr>
              <a:t>rdinary neutrino</a:t>
            </a:r>
            <a:endParaRPr>
              <a:latin typeface="Calibri"/>
              <a:cs typeface="Calibri"/>
            </a:endParaRPr>
          </a:p>
        </p:txBody>
      </p:sp>
      <p:sp>
        <p:nvSpPr>
          <p:cNvPr id="67" name="object 67"/>
          <p:cNvSpPr txBox="1"/>
          <p:nvPr/>
        </p:nvSpPr>
        <p:spPr>
          <a:xfrm>
            <a:off x="1834465" y="3627098"/>
            <a:ext cx="180340" cy="184666"/>
          </a:xfrm>
          <a:prstGeom prst="rect">
            <a:avLst/>
          </a:prstGeom>
        </p:spPr>
        <p:txBody>
          <a:bodyPr vert="horz" wrap="square" lIns="0" tIns="0" rIns="0" bIns="0" rtlCol="0">
            <a:spAutoFit/>
          </a:bodyPr>
          <a:lstStyle/>
          <a:p>
            <a:pPr marL="12700"/>
            <a:r>
              <a:rPr sz="1200" spc="-10">
                <a:latin typeface="Calibri"/>
                <a:cs typeface="Calibri"/>
              </a:rPr>
              <a:t>26</a:t>
            </a:r>
            <a:endParaRPr sz="1200">
              <a:latin typeface="Calibri"/>
              <a:cs typeface="Calibri"/>
            </a:endParaRPr>
          </a:p>
        </p:txBody>
      </p:sp>
      <p:sp>
        <p:nvSpPr>
          <p:cNvPr id="68" name="object 68"/>
          <p:cNvSpPr txBox="1"/>
          <p:nvPr/>
        </p:nvSpPr>
        <p:spPr>
          <a:xfrm>
            <a:off x="1602739" y="3915643"/>
            <a:ext cx="4785360" cy="827073"/>
          </a:xfrm>
          <a:prstGeom prst="rect">
            <a:avLst/>
          </a:prstGeom>
        </p:spPr>
        <p:txBody>
          <a:bodyPr vert="horz" wrap="square" lIns="0" tIns="0" rIns="0" bIns="0" rtlCol="0">
            <a:spAutoFit/>
          </a:bodyPr>
          <a:lstStyle/>
          <a:p>
            <a:pPr marL="12700" marR="5080">
              <a:lnSpc>
                <a:spcPct val="99500"/>
              </a:lnSpc>
            </a:pPr>
            <a:r>
              <a:rPr lang="en-US">
                <a:latin typeface="Calibri"/>
                <a:cs typeface="Calibri"/>
                <a:sym typeface="Wingdings"/>
              </a:rPr>
              <a:t></a:t>
            </a:r>
            <a:r>
              <a:rPr err="1">
                <a:latin typeface="Calibri"/>
                <a:cs typeface="Calibri"/>
              </a:rPr>
              <a:t>Arkani‐Hamed</a:t>
            </a:r>
            <a:r>
              <a:rPr>
                <a:latin typeface="Calibri"/>
                <a:cs typeface="Calibri"/>
              </a:rPr>
              <a:t>, </a:t>
            </a:r>
            <a:r>
              <a:rPr err="1">
                <a:latin typeface="Calibri"/>
                <a:cs typeface="Calibri"/>
              </a:rPr>
              <a:t>Dimopoulos</a:t>
            </a:r>
            <a:r>
              <a:rPr>
                <a:latin typeface="Calibri"/>
                <a:cs typeface="Calibri"/>
              </a:rPr>
              <a:t>,</a:t>
            </a:r>
            <a:r>
              <a:rPr lang="en-US">
                <a:latin typeface="Calibri"/>
                <a:cs typeface="Calibri"/>
              </a:rPr>
              <a:t> </a:t>
            </a:r>
            <a:r>
              <a:rPr err="1">
                <a:latin typeface="Calibri"/>
                <a:cs typeface="Calibri"/>
              </a:rPr>
              <a:t>Dvali</a:t>
            </a:r>
            <a:r>
              <a:rPr>
                <a:latin typeface="Calibri"/>
                <a:cs typeface="Calibri"/>
              </a:rPr>
              <a:t> – superstring theory</a:t>
            </a:r>
            <a:r>
              <a:rPr lang="en-US">
                <a:latin typeface="Calibri"/>
                <a:cs typeface="Calibri"/>
              </a:rPr>
              <a:t>:</a:t>
            </a:r>
            <a:r>
              <a:rPr>
                <a:latin typeface="Calibri"/>
                <a:cs typeface="Calibri"/>
              </a:rPr>
              <a:t> – right‐handed neutrinos may move in extra dimensions while all other par</a:t>
            </a:r>
            <a:r>
              <a:rPr lang="en-US">
                <a:latin typeface="Calibri"/>
                <a:cs typeface="Calibri"/>
              </a:rPr>
              <a:t>ti</a:t>
            </a:r>
            <a:r>
              <a:rPr>
                <a:latin typeface="Calibri"/>
                <a:cs typeface="Calibri"/>
              </a:rPr>
              <a:t>cles do not</a:t>
            </a:r>
          </a:p>
        </p:txBody>
      </p:sp>
      <p:sp>
        <p:nvSpPr>
          <p:cNvPr id="69" name="object 69"/>
          <p:cNvSpPr/>
          <p:nvPr/>
        </p:nvSpPr>
        <p:spPr>
          <a:xfrm>
            <a:off x="6129252" y="4064924"/>
            <a:ext cx="1068185" cy="1542011"/>
          </a:xfrm>
          <a:prstGeom prst="rect">
            <a:avLst/>
          </a:prstGeom>
          <a:blipFill>
            <a:blip r:embed="rId4" cstate="print"/>
            <a:stretch>
              <a:fillRect/>
            </a:stretch>
          </a:blipFill>
        </p:spPr>
        <p:txBody>
          <a:bodyPr wrap="square" lIns="0" tIns="0" rIns="0" bIns="0" rtlCol="0"/>
          <a:lstStyle/>
          <a:p>
            <a:endParaRPr/>
          </a:p>
        </p:txBody>
      </p:sp>
      <p:sp>
        <p:nvSpPr>
          <p:cNvPr id="70" name="object 70"/>
          <p:cNvSpPr/>
          <p:nvPr/>
        </p:nvSpPr>
        <p:spPr>
          <a:xfrm>
            <a:off x="6185293" y="4098205"/>
            <a:ext cx="852805" cy="1321435"/>
          </a:xfrm>
          <a:custGeom>
            <a:avLst/>
            <a:gdLst/>
            <a:ahLst/>
            <a:cxnLst/>
            <a:rect l="l" t="t" r="r" b="b"/>
            <a:pathLst>
              <a:path w="852804" h="1321435">
                <a:moveTo>
                  <a:pt x="0" y="0"/>
                </a:moveTo>
                <a:lnTo>
                  <a:pt x="852316" y="1321051"/>
                </a:lnTo>
              </a:path>
            </a:pathLst>
          </a:custGeom>
          <a:ln w="25399">
            <a:solidFill>
              <a:srgbClr val="6095C9"/>
            </a:solidFill>
          </a:ln>
        </p:spPr>
        <p:txBody>
          <a:bodyPr wrap="square" lIns="0" tIns="0" rIns="0" bIns="0" rtlCol="0"/>
          <a:lstStyle/>
          <a:p>
            <a:endParaRPr/>
          </a:p>
        </p:txBody>
      </p:sp>
      <p:sp>
        <p:nvSpPr>
          <p:cNvPr id="71" name="object 71"/>
          <p:cNvSpPr/>
          <p:nvPr/>
        </p:nvSpPr>
        <p:spPr>
          <a:xfrm>
            <a:off x="6944447" y="5318128"/>
            <a:ext cx="107314" cy="122555"/>
          </a:xfrm>
          <a:custGeom>
            <a:avLst/>
            <a:gdLst/>
            <a:ahLst/>
            <a:cxnLst/>
            <a:rect l="l" t="t" r="r" b="b"/>
            <a:pathLst>
              <a:path w="107314" h="122554">
                <a:moveTo>
                  <a:pt x="13994" y="46697"/>
                </a:moveTo>
                <a:lnTo>
                  <a:pt x="6350" y="49194"/>
                </a:lnTo>
                <a:lnTo>
                  <a:pt x="0" y="61702"/>
                </a:lnTo>
                <a:lnTo>
                  <a:pt x="2496" y="69347"/>
                </a:lnTo>
                <a:lnTo>
                  <a:pt x="106826" y="122308"/>
                </a:lnTo>
                <a:lnTo>
                  <a:pt x="104922" y="79950"/>
                </a:lnTo>
                <a:lnTo>
                  <a:pt x="79496" y="79950"/>
                </a:lnTo>
                <a:lnTo>
                  <a:pt x="13994" y="46697"/>
                </a:lnTo>
                <a:close/>
              </a:path>
              <a:path w="107314" h="122554">
                <a:moveTo>
                  <a:pt x="95637" y="0"/>
                </a:moveTo>
                <a:lnTo>
                  <a:pt x="81624" y="628"/>
                </a:lnTo>
                <a:lnTo>
                  <a:pt x="76198" y="6564"/>
                </a:lnTo>
                <a:lnTo>
                  <a:pt x="79496" y="79950"/>
                </a:lnTo>
                <a:lnTo>
                  <a:pt x="104922" y="79950"/>
                </a:lnTo>
                <a:lnTo>
                  <a:pt x="101573" y="5424"/>
                </a:lnTo>
                <a:lnTo>
                  <a:pt x="95637" y="0"/>
                </a:lnTo>
                <a:close/>
              </a:path>
            </a:pathLst>
          </a:custGeom>
          <a:solidFill>
            <a:srgbClr val="6095C9"/>
          </a:solidFill>
        </p:spPr>
        <p:txBody>
          <a:bodyPr wrap="square" lIns="0" tIns="0" rIns="0" bIns="0" rtlCol="0"/>
          <a:lstStyle/>
          <a:p>
            <a:endParaRPr/>
          </a:p>
        </p:txBody>
      </p:sp>
      <p:sp>
        <p:nvSpPr>
          <p:cNvPr id="72" name="object 72"/>
          <p:cNvSpPr/>
          <p:nvPr/>
        </p:nvSpPr>
        <p:spPr>
          <a:xfrm>
            <a:off x="1524000" y="5013249"/>
            <a:ext cx="5135880" cy="1754505"/>
          </a:xfrm>
          <a:custGeom>
            <a:avLst/>
            <a:gdLst/>
            <a:ahLst/>
            <a:cxnLst/>
            <a:rect l="l" t="t" r="r" b="b"/>
            <a:pathLst>
              <a:path w="5135880" h="1754504">
                <a:moveTo>
                  <a:pt x="0" y="0"/>
                </a:moveTo>
                <a:lnTo>
                  <a:pt x="5135276" y="0"/>
                </a:lnTo>
                <a:lnTo>
                  <a:pt x="5135276" y="1754326"/>
                </a:lnTo>
                <a:lnTo>
                  <a:pt x="0" y="1754326"/>
                </a:lnTo>
                <a:lnTo>
                  <a:pt x="0" y="0"/>
                </a:lnTo>
                <a:close/>
              </a:path>
            </a:pathLst>
          </a:custGeom>
          <a:solidFill>
            <a:srgbClr val="EFF3E4"/>
          </a:solidFill>
        </p:spPr>
        <p:txBody>
          <a:bodyPr wrap="square" lIns="0" tIns="0" rIns="0" bIns="0" rtlCol="0"/>
          <a:lstStyle/>
          <a:p>
            <a:endParaRPr/>
          </a:p>
        </p:txBody>
      </p:sp>
      <p:sp>
        <p:nvSpPr>
          <p:cNvPr id="73" name="object 73"/>
          <p:cNvSpPr txBox="1"/>
          <p:nvPr/>
        </p:nvSpPr>
        <p:spPr>
          <a:xfrm>
            <a:off x="1602740" y="5096561"/>
            <a:ext cx="4928235" cy="1647451"/>
          </a:xfrm>
          <a:prstGeom prst="rect">
            <a:avLst/>
          </a:prstGeom>
        </p:spPr>
        <p:txBody>
          <a:bodyPr vert="horz" wrap="square" lIns="0" tIns="0" rIns="0" bIns="0" rtlCol="0">
            <a:spAutoFit/>
          </a:bodyPr>
          <a:lstStyle/>
          <a:p>
            <a:pPr marL="12700" marR="5080">
              <a:lnSpc>
                <a:spcPct val="99100"/>
              </a:lnSpc>
            </a:pPr>
            <a:r>
              <a:rPr>
                <a:latin typeface="Calibri"/>
                <a:cs typeface="Calibri"/>
              </a:rPr>
              <a:t>Majorana neutrinos – are their own an</a:t>
            </a:r>
            <a:r>
              <a:rPr lang="en-US">
                <a:latin typeface="Calibri"/>
                <a:cs typeface="Calibri"/>
              </a:rPr>
              <a:t>ti</a:t>
            </a:r>
            <a:r>
              <a:rPr>
                <a:latin typeface="Calibri"/>
                <a:cs typeface="Calibri"/>
              </a:rPr>
              <a:t>par</a:t>
            </a:r>
            <a:r>
              <a:rPr lang="en-US">
                <a:latin typeface="Calibri"/>
                <a:cs typeface="Calibri"/>
              </a:rPr>
              <a:t>ti</a:t>
            </a:r>
            <a:r>
              <a:rPr>
                <a:latin typeface="Calibri"/>
                <a:cs typeface="Calibri"/>
              </a:rPr>
              <a:t>cles. The le</a:t>
            </a:r>
            <a:r>
              <a:rPr lang="en-US">
                <a:latin typeface="Calibri"/>
                <a:cs typeface="Calibri"/>
              </a:rPr>
              <a:t>ft</a:t>
            </a:r>
            <a:r>
              <a:rPr>
                <a:latin typeface="Calibri"/>
                <a:cs typeface="Calibri"/>
              </a:rPr>
              <a:t>‐handed neutrino interac</a:t>
            </a:r>
            <a:r>
              <a:rPr lang="en-US">
                <a:latin typeface="Calibri"/>
                <a:cs typeface="Calibri"/>
              </a:rPr>
              <a:t>ti</a:t>
            </a:r>
            <a:r>
              <a:rPr>
                <a:latin typeface="Calibri"/>
                <a:cs typeface="Calibri"/>
              </a:rPr>
              <a:t>ng with Higgs produces a very heavy right‐handed allowed by Heisenberg uncertainty principle. That one interacts right away with Higgs producing another le</a:t>
            </a:r>
            <a:r>
              <a:rPr lang="en-US">
                <a:latin typeface="Calibri"/>
                <a:cs typeface="Calibri"/>
              </a:rPr>
              <a:t>ft</a:t>
            </a:r>
            <a:r>
              <a:rPr>
                <a:latin typeface="Calibri"/>
                <a:cs typeface="Calibri"/>
              </a:rPr>
              <a:t>‐handed state.</a:t>
            </a:r>
            <a:r>
              <a:rPr lang="en-US">
                <a:latin typeface="Calibri"/>
                <a:cs typeface="Calibri"/>
              </a:rPr>
              <a:t> </a:t>
            </a:r>
            <a:r>
              <a:rPr lang="en-US">
                <a:latin typeface="Calibri"/>
                <a:cs typeface="Calibri"/>
                <a:sym typeface="Wingdings"/>
              </a:rPr>
              <a:t> left-handed neutrinos are very heavy</a:t>
            </a:r>
            <a:endParaRPr>
              <a:latin typeface="Calibri"/>
              <a:cs typeface="Calibri"/>
            </a:endParaRPr>
          </a:p>
        </p:txBody>
      </p:sp>
      <p:sp>
        <p:nvSpPr>
          <p:cNvPr id="74" name="object 74"/>
          <p:cNvSpPr/>
          <p:nvPr/>
        </p:nvSpPr>
        <p:spPr>
          <a:xfrm>
            <a:off x="6495012" y="6192982"/>
            <a:ext cx="702425" cy="519545"/>
          </a:xfrm>
          <a:prstGeom prst="rect">
            <a:avLst/>
          </a:prstGeom>
          <a:blipFill>
            <a:blip r:embed="rId5" cstate="print"/>
            <a:stretch>
              <a:fillRect/>
            </a:stretch>
          </a:blipFill>
        </p:spPr>
        <p:txBody>
          <a:bodyPr wrap="square" lIns="0" tIns="0" rIns="0" bIns="0" rtlCol="0"/>
          <a:lstStyle/>
          <a:p>
            <a:endParaRPr/>
          </a:p>
        </p:txBody>
      </p:sp>
      <p:sp>
        <p:nvSpPr>
          <p:cNvPr id="75" name="object 75"/>
          <p:cNvSpPr/>
          <p:nvPr/>
        </p:nvSpPr>
        <p:spPr>
          <a:xfrm>
            <a:off x="6546073" y="6333857"/>
            <a:ext cx="483870" cy="304165"/>
          </a:xfrm>
          <a:custGeom>
            <a:avLst/>
            <a:gdLst/>
            <a:ahLst/>
            <a:cxnLst/>
            <a:rect l="l" t="t" r="r" b="b"/>
            <a:pathLst>
              <a:path w="483870" h="304165">
                <a:moveTo>
                  <a:pt x="0" y="304081"/>
                </a:moveTo>
                <a:lnTo>
                  <a:pt x="483489" y="0"/>
                </a:lnTo>
              </a:path>
            </a:pathLst>
          </a:custGeom>
          <a:ln w="25399">
            <a:solidFill>
              <a:srgbClr val="6095C9"/>
            </a:solidFill>
          </a:ln>
        </p:spPr>
        <p:txBody>
          <a:bodyPr wrap="square" lIns="0" tIns="0" rIns="0" bIns="0" rtlCol="0"/>
          <a:lstStyle/>
          <a:p>
            <a:endParaRPr/>
          </a:p>
        </p:txBody>
      </p:sp>
      <p:sp>
        <p:nvSpPr>
          <p:cNvPr id="76" name="object 76"/>
          <p:cNvSpPr/>
          <p:nvPr/>
        </p:nvSpPr>
        <p:spPr>
          <a:xfrm>
            <a:off x="6928469" y="6320437"/>
            <a:ext cx="122555" cy="106680"/>
          </a:xfrm>
          <a:custGeom>
            <a:avLst/>
            <a:gdLst/>
            <a:ahLst/>
            <a:cxnLst/>
            <a:rect l="l" t="t" r="r" b="b"/>
            <a:pathLst>
              <a:path w="122554" h="106679">
                <a:moveTo>
                  <a:pt x="108414" y="26837"/>
                </a:moveTo>
                <a:lnTo>
                  <a:pt x="79758" y="26837"/>
                </a:lnTo>
                <a:lnTo>
                  <a:pt x="45751" y="91951"/>
                </a:lnTo>
                <a:lnTo>
                  <a:pt x="48159" y="99624"/>
                </a:lnTo>
                <a:lnTo>
                  <a:pt x="60594" y="106118"/>
                </a:lnTo>
                <a:lnTo>
                  <a:pt x="68266" y="103710"/>
                </a:lnTo>
                <a:lnTo>
                  <a:pt x="108414" y="26837"/>
                </a:lnTo>
                <a:close/>
              </a:path>
              <a:path w="122554" h="106679">
                <a:moveTo>
                  <a:pt x="122430" y="0"/>
                </a:moveTo>
                <a:lnTo>
                  <a:pt x="5494" y="3900"/>
                </a:lnTo>
                <a:lnTo>
                  <a:pt x="0" y="9773"/>
                </a:lnTo>
                <a:lnTo>
                  <a:pt x="467" y="23793"/>
                </a:lnTo>
                <a:lnTo>
                  <a:pt x="6339" y="29286"/>
                </a:lnTo>
                <a:lnTo>
                  <a:pt x="79758" y="26837"/>
                </a:lnTo>
                <a:lnTo>
                  <a:pt x="108414" y="26837"/>
                </a:lnTo>
                <a:lnTo>
                  <a:pt x="122430" y="0"/>
                </a:lnTo>
                <a:close/>
              </a:path>
            </a:pathLst>
          </a:custGeom>
          <a:solidFill>
            <a:srgbClr val="6095C9"/>
          </a:solidFill>
        </p:spPr>
        <p:txBody>
          <a:bodyPr wrap="square" lIns="0" tIns="0" rIns="0" bIns="0" rtlCol="0"/>
          <a:lstStyle/>
          <a:p>
            <a:endParaRPr/>
          </a:p>
        </p:txBody>
      </p:sp>
      <p:sp>
        <p:nvSpPr>
          <p:cNvPr id="77" name="TextBox 76">
            <a:extLst>
              <a:ext uri="{FF2B5EF4-FFF2-40B4-BE49-F238E27FC236}">
                <a16:creationId xmlns:a16="http://schemas.microsoft.com/office/drawing/2014/main" id="{33CE7193-7876-3340-8634-371208978704}"/>
              </a:ext>
            </a:extLst>
          </p:cNvPr>
          <p:cNvSpPr txBox="1"/>
          <p:nvPr/>
        </p:nvSpPr>
        <p:spPr>
          <a:xfrm>
            <a:off x="8840560" y="6507370"/>
            <a:ext cx="614271" cy="369332"/>
          </a:xfrm>
          <a:prstGeom prst="rect">
            <a:avLst/>
          </a:prstGeom>
          <a:noFill/>
        </p:spPr>
        <p:txBody>
          <a:bodyPr wrap="none" rtlCol="0">
            <a:spAutoFit/>
          </a:bodyPr>
          <a:lstStyle/>
          <a:p>
            <a:r>
              <a:rPr lang="en-US"/>
              <a:t>time</a:t>
            </a:r>
          </a:p>
        </p:txBody>
      </p:sp>
    </p:spTree>
    <p:extLst>
      <p:ext uri="{BB962C8B-B14F-4D97-AF65-F5344CB8AC3E}">
        <p14:creationId xmlns:p14="http://schemas.microsoft.com/office/powerpoint/2010/main" val="3365661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9940" y="671960"/>
            <a:ext cx="3105305" cy="688424"/>
          </a:xfrm>
          <a:prstGeom prst="rect">
            <a:avLst/>
          </a:prstGeom>
        </p:spPr>
        <p:txBody>
          <a:bodyPr vert="horz" wrap="square" lIns="0" tIns="11206" rIns="0" bIns="0" rtlCol="0" anchor="ctr">
            <a:spAutoFit/>
          </a:bodyPr>
          <a:lstStyle/>
          <a:p>
            <a:pPr marL="22413">
              <a:lnSpc>
                <a:spcPct val="100000"/>
              </a:lnSpc>
              <a:spcBef>
                <a:spcPts val="88"/>
              </a:spcBef>
            </a:pPr>
            <a:r>
              <a:rPr spc="-9" dirty="0"/>
              <a:t>E=mc</a:t>
            </a:r>
            <a:r>
              <a:rPr sz="3044" spc="-13" baseline="24154" dirty="0"/>
              <a:t>2</a:t>
            </a:r>
            <a:endParaRPr sz="3044" baseline="24154" dirty="0"/>
          </a:p>
        </p:txBody>
      </p:sp>
      <p:sp>
        <p:nvSpPr>
          <p:cNvPr id="3" name="object 3"/>
          <p:cNvSpPr txBox="1"/>
          <p:nvPr/>
        </p:nvSpPr>
        <p:spPr>
          <a:xfrm>
            <a:off x="2253015" y="1455751"/>
            <a:ext cx="7252447" cy="1756326"/>
          </a:xfrm>
          <a:prstGeom prst="rect">
            <a:avLst/>
          </a:prstGeom>
        </p:spPr>
        <p:txBody>
          <a:bodyPr vert="horz" wrap="square" lIns="0" tIns="75640" rIns="0" bIns="0" rtlCol="0">
            <a:spAutoFit/>
          </a:bodyPr>
          <a:lstStyle/>
          <a:p>
            <a:pPr marL="170899" indent="-160253">
              <a:spcBef>
                <a:spcPts val="596"/>
              </a:spcBef>
              <a:buFont typeface="Arial"/>
              <a:buChar char="•"/>
              <a:tabLst>
                <a:tab pos="171459" algn="l"/>
              </a:tabLst>
            </a:pPr>
            <a:r>
              <a:rPr sz="2000" spc="4" dirty="0">
                <a:latin typeface="Calibri"/>
                <a:cs typeface="Calibri"/>
              </a:rPr>
              <a:t>Looking</a:t>
            </a:r>
            <a:r>
              <a:rPr sz="2000" spc="13" dirty="0">
                <a:latin typeface="Calibri"/>
                <a:cs typeface="Calibri"/>
              </a:rPr>
              <a:t> </a:t>
            </a:r>
            <a:r>
              <a:rPr sz="2000" spc="-13" dirty="0">
                <a:latin typeface="Calibri"/>
                <a:cs typeface="Calibri"/>
              </a:rPr>
              <a:t>for</a:t>
            </a:r>
            <a:r>
              <a:rPr sz="2000" spc="13" dirty="0">
                <a:latin typeface="Calibri"/>
                <a:cs typeface="Calibri"/>
              </a:rPr>
              <a:t> </a:t>
            </a:r>
            <a:r>
              <a:rPr sz="2000" dirty="0">
                <a:latin typeface="Calibri"/>
                <a:cs typeface="Calibri"/>
              </a:rPr>
              <a:t>heavy</a:t>
            </a:r>
            <a:r>
              <a:rPr sz="2000" spc="13" dirty="0">
                <a:latin typeface="Calibri"/>
                <a:cs typeface="Calibri"/>
              </a:rPr>
              <a:t> </a:t>
            </a:r>
            <a:r>
              <a:rPr sz="2000" dirty="0">
                <a:latin typeface="Calibri"/>
                <a:cs typeface="Calibri"/>
              </a:rPr>
              <a:t>new</a:t>
            </a:r>
            <a:r>
              <a:rPr sz="2000" spc="18" dirty="0">
                <a:latin typeface="Calibri"/>
                <a:cs typeface="Calibri"/>
              </a:rPr>
              <a:t> </a:t>
            </a:r>
            <a:r>
              <a:rPr sz="2000" dirty="0">
                <a:latin typeface="Calibri"/>
                <a:cs typeface="Calibri"/>
              </a:rPr>
              <a:t>particles</a:t>
            </a:r>
            <a:r>
              <a:rPr sz="2000" spc="18" dirty="0">
                <a:latin typeface="Calibri"/>
                <a:cs typeface="Calibri"/>
              </a:rPr>
              <a:t> </a:t>
            </a:r>
            <a:r>
              <a:rPr sz="2000" spc="-4" dirty="0">
                <a:latin typeface="Calibri"/>
                <a:cs typeface="Calibri"/>
              </a:rPr>
              <a:t>requires</a:t>
            </a:r>
            <a:r>
              <a:rPr sz="2000" spc="18" dirty="0">
                <a:latin typeface="Calibri"/>
                <a:cs typeface="Calibri"/>
              </a:rPr>
              <a:t> </a:t>
            </a:r>
            <a:r>
              <a:rPr sz="2000" spc="4" dirty="0">
                <a:latin typeface="Calibri"/>
                <a:cs typeface="Calibri"/>
              </a:rPr>
              <a:t>higher</a:t>
            </a:r>
            <a:r>
              <a:rPr sz="2000" spc="18" dirty="0">
                <a:latin typeface="Calibri"/>
                <a:cs typeface="Calibri"/>
              </a:rPr>
              <a:t> </a:t>
            </a:r>
            <a:r>
              <a:rPr sz="2000" dirty="0">
                <a:latin typeface="Calibri"/>
                <a:cs typeface="Calibri"/>
              </a:rPr>
              <a:t>energy</a:t>
            </a:r>
            <a:r>
              <a:rPr sz="2000" spc="13" dirty="0">
                <a:latin typeface="Calibri"/>
                <a:cs typeface="Calibri"/>
              </a:rPr>
              <a:t> </a:t>
            </a:r>
            <a:r>
              <a:rPr sz="2000" spc="-4" dirty="0">
                <a:latin typeface="Calibri"/>
                <a:cs typeface="Calibri"/>
              </a:rPr>
              <a:t>colliders</a:t>
            </a:r>
            <a:endParaRPr sz="2000" dirty="0">
              <a:latin typeface="Calibri"/>
              <a:cs typeface="Calibri"/>
            </a:endParaRPr>
          </a:p>
          <a:p>
            <a:pPr marL="170899" indent="-160253">
              <a:spcBef>
                <a:spcPts val="507"/>
              </a:spcBef>
              <a:buFont typeface="Arial"/>
              <a:buChar char="•"/>
              <a:tabLst>
                <a:tab pos="171459" algn="l"/>
              </a:tabLst>
            </a:pPr>
            <a:r>
              <a:rPr sz="2000" spc="-4" dirty="0">
                <a:latin typeface="Calibri"/>
                <a:cs typeface="Calibri"/>
              </a:rPr>
              <a:t>Many</a:t>
            </a:r>
            <a:r>
              <a:rPr sz="2000" spc="9" dirty="0">
                <a:latin typeface="Calibri"/>
                <a:cs typeface="Calibri"/>
              </a:rPr>
              <a:t> </a:t>
            </a:r>
            <a:r>
              <a:rPr sz="2000" dirty="0">
                <a:latin typeface="Calibri"/>
                <a:cs typeface="Calibri"/>
              </a:rPr>
              <a:t>ideas</a:t>
            </a:r>
            <a:r>
              <a:rPr sz="2000" spc="18" dirty="0">
                <a:latin typeface="Calibri"/>
                <a:cs typeface="Calibri"/>
              </a:rPr>
              <a:t> </a:t>
            </a:r>
            <a:r>
              <a:rPr sz="2000" dirty="0">
                <a:latin typeface="Calibri"/>
                <a:cs typeface="Calibri"/>
              </a:rPr>
              <a:t>mostly</a:t>
            </a:r>
            <a:r>
              <a:rPr sz="2000" spc="4" dirty="0">
                <a:latin typeface="Calibri"/>
                <a:cs typeface="Calibri"/>
              </a:rPr>
              <a:t> </a:t>
            </a:r>
            <a:r>
              <a:rPr sz="2000" spc="-4" dirty="0">
                <a:latin typeface="Calibri"/>
                <a:cs typeface="Calibri"/>
              </a:rPr>
              <a:t>centered</a:t>
            </a:r>
            <a:r>
              <a:rPr sz="2000" spc="18" dirty="0">
                <a:latin typeface="Calibri"/>
                <a:cs typeface="Calibri"/>
              </a:rPr>
              <a:t> </a:t>
            </a:r>
            <a:r>
              <a:rPr sz="2000" spc="-9" dirty="0">
                <a:latin typeface="Calibri"/>
                <a:cs typeface="Calibri"/>
              </a:rPr>
              <a:t>at</a:t>
            </a:r>
            <a:r>
              <a:rPr sz="2000" spc="9" dirty="0">
                <a:latin typeface="Calibri"/>
                <a:cs typeface="Calibri"/>
              </a:rPr>
              <a:t> </a:t>
            </a:r>
            <a:r>
              <a:rPr sz="2000" spc="4" dirty="0">
                <a:latin typeface="Calibri"/>
                <a:cs typeface="Calibri"/>
              </a:rPr>
              <a:t>CERN</a:t>
            </a:r>
            <a:r>
              <a:rPr sz="2000" spc="22" dirty="0">
                <a:latin typeface="Calibri"/>
                <a:cs typeface="Calibri"/>
              </a:rPr>
              <a:t> </a:t>
            </a:r>
            <a:r>
              <a:rPr sz="2000" spc="4" dirty="0">
                <a:latin typeface="Calibri"/>
                <a:cs typeface="Calibri"/>
              </a:rPr>
              <a:t>or</a:t>
            </a:r>
            <a:r>
              <a:rPr sz="2000" spc="9" dirty="0">
                <a:latin typeface="Calibri"/>
                <a:cs typeface="Calibri"/>
              </a:rPr>
              <a:t> </a:t>
            </a:r>
            <a:r>
              <a:rPr sz="2000" dirty="0">
                <a:latin typeface="Calibri"/>
                <a:cs typeface="Calibri"/>
              </a:rPr>
              <a:t>in</a:t>
            </a:r>
            <a:r>
              <a:rPr sz="2000" spc="18" dirty="0">
                <a:latin typeface="Calibri"/>
                <a:cs typeface="Calibri"/>
              </a:rPr>
              <a:t> </a:t>
            </a:r>
            <a:r>
              <a:rPr sz="2000" spc="4" dirty="0">
                <a:latin typeface="Calibri"/>
                <a:cs typeface="Calibri"/>
              </a:rPr>
              <a:t>China</a:t>
            </a:r>
            <a:endParaRPr sz="2000" dirty="0">
              <a:latin typeface="Calibri"/>
              <a:cs typeface="Calibri"/>
            </a:endParaRPr>
          </a:p>
          <a:p>
            <a:pPr marL="491404" marR="1161552" lvl="1" indent="-160253">
              <a:lnSpc>
                <a:spcPts val="1844"/>
              </a:lnSpc>
              <a:spcBef>
                <a:spcPts val="340"/>
              </a:spcBef>
              <a:buFont typeface="Arial"/>
              <a:buChar char="•"/>
              <a:tabLst>
                <a:tab pos="491964" algn="l"/>
              </a:tabLst>
            </a:pPr>
            <a:r>
              <a:rPr spc="-4" dirty="0">
                <a:latin typeface="Calibri"/>
                <a:cs typeface="Calibri"/>
              </a:rPr>
              <a:t>Build</a:t>
            </a:r>
            <a:r>
              <a:rPr spc="-9" dirty="0">
                <a:latin typeface="Calibri"/>
                <a:cs typeface="Calibri"/>
              </a:rPr>
              <a:t> </a:t>
            </a:r>
            <a:r>
              <a:rPr dirty="0">
                <a:latin typeface="Calibri"/>
                <a:cs typeface="Calibri"/>
              </a:rPr>
              <a:t>higher</a:t>
            </a:r>
            <a:r>
              <a:rPr spc="-4" dirty="0">
                <a:latin typeface="Calibri"/>
                <a:cs typeface="Calibri"/>
              </a:rPr>
              <a:t> energy</a:t>
            </a:r>
            <a:r>
              <a:rPr dirty="0">
                <a:latin typeface="Calibri"/>
                <a:cs typeface="Calibri"/>
              </a:rPr>
              <a:t> </a:t>
            </a:r>
            <a:r>
              <a:rPr spc="-4" dirty="0">
                <a:solidFill>
                  <a:srgbClr val="FF0000"/>
                </a:solidFill>
                <a:latin typeface="Calibri"/>
                <a:cs typeface="Calibri"/>
              </a:rPr>
              <a:t>electron</a:t>
            </a:r>
            <a:r>
              <a:rPr dirty="0">
                <a:solidFill>
                  <a:srgbClr val="FF0000"/>
                </a:solidFill>
                <a:latin typeface="Calibri"/>
                <a:cs typeface="Calibri"/>
              </a:rPr>
              <a:t> </a:t>
            </a:r>
            <a:r>
              <a:rPr spc="-4" dirty="0">
                <a:solidFill>
                  <a:srgbClr val="FF0000"/>
                </a:solidFill>
                <a:latin typeface="Calibri"/>
                <a:cs typeface="Calibri"/>
              </a:rPr>
              <a:t>positron</a:t>
            </a:r>
            <a:r>
              <a:rPr dirty="0">
                <a:solidFill>
                  <a:srgbClr val="FF0000"/>
                </a:solidFill>
                <a:latin typeface="Calibri"/>
                <a:cs typeface="Calibri"/>
              </a:rPr>
              <a:t> </a:t>
            </a:r>
            <a:r>
              <a:rPr dirty="0">
                <a:latin typeface="Calibri"/>
                <a:cs typeface="Calibri"/>
              </a:rPr>
              <a:t>machine </a:t>
            </a:r>
            <a:r>
              <a:rPr spc="-13" dirty="0">
                <a:latin typeface="Calibri"/>
                <a:cs typeface="Calibri"/>
              </a:rPr>
              <a:t>to</a:t>
            </a:r>
            <a:r>
              <a:rPr spc="-4" dirty="0">
                <a:latin typeface="Calibri"/>
                <a:cs typeface="Calibri"/>
              </a:rPr>
              <a:t> </a:t>
            </a:r>
            <a:r>
              <a:rPr spc="-18" dirty="0">
                <a:latin typeface="Calibri"/>
                <a:cs typeface="Calibri"/>
              </a:rPr>
              <a:t>make</a:t>
            </a:r>
            <a:r>
              <a:rPr dirty="0">
                <a:latin typeface="Calibri"/>
                <a:cs typeface="Calibri"/>
              </a:rPr>
              <a:t> </a:t>
            </a:r>
            <a:r>
              <a:rPr spc="-4" dirty="0">
                <a:latin typeface="Calibri"/>
                <a:cs typeface="Calibri"/>
              </a:rPr>
              <a:t>precision </a:t>
            </a:r>
            <a:r>
              <a:rPr spc="-366" dirty="0">
                <a:latin typeface="Calibri"/>
                <a:cs typeface="Calibri"/>
              </a:rPr>
              <a:t> </a:t>
            </a:r>
            <a:r>
              <a:rPr spc="-4" dirty="0">
                <a:latin typeface="Calibri"/>
                <a:cs typeface="Calibri"/>
              </a:rPr>
              <a:t>measurements</a:t>
            </a:r>
            <a:r>
              <a:rPr spc="-9" dirty="0">
                <a:latin typeface="Calibri"/>
                <a:cs typeface="Calibri"/>
              </a:rPr>
              <a:t> </a:t>
            </a:r>
            <a:r>
              <a:rPr dirty="0">
                <a:latin typeface="Calibri"/>
                <a:cs typeface="Calibri"/>
              </a:rPr>
              <a:t>of Higgs</a:t>
            </a:r>
            <a:r>
              <a:rPr spc="-4" dirty="0">
                <a:latin typeface="Calibri"/>
                <a:cs typeface="Calibri"/>
              </a:rPr>
              <a:t> properties</a:t>
            </a:r>
            <a:endParaRPr dirty="0">
              <a:latin typeface="Calibri"/>
              <a:cs typeface="Calibri"/>
            </a:endParaRPr>
          </a:p>
          <a:p>
            <a:pPr marL="491404" marR="4483" lvl="1" indent="-160253">
              <a:lnSpc>
                <a:spcPts val="1844"/>
              </a:lnSpc>
              <a:spcBef>
                <a:spcPts val="291"/>
              </a:spcBef>
              <a:buFont typeface="Arial"/>
              <a:buChar char="•"/>
              <a:tabLst>
                <a:tab pos="491964" algn="l"/>
              </a:tabLst>
            </a:pPr>
            <a:r>
              <a:rPr spc="-4" dirty="0">
                <a:latin typeface="Calibri"/>
                <a:cs typeface="Calibri"/>
              </a:rPr>
              <a:t>Build </a:t>
            </a:r>
            <a:r>
              <a:rPr dirty="0">
                <a:latin typeface="Calibri"/>
                <a:cs typeface="Calibri"/>
              </a:rPr>
              <a:t>higher</a:t>
            </a:r>
            <a:r>
              <a:rPr spc="-4" dirty="0">
                <a:latin typeface="Calibri"/>
                <a:cs typeface="Calibri"/>
              </a:rPr>
              <a:t> energy</a:t>
            </a:r>
            <a:r>
              <a:rPr dirty="0">
                <a:latin typeface="Calibri"/>
                <a:cs typeface="Calibri"/>
              </a:rPr>
              <a:t> </a:t>
            </a:r>
            <a:r>
              <a:rPr spc="-9" dirty="0">
                <a:solidFill>
                  <a:srgbClr val="FF0000"/>
                </a:solidFill>
                <a:latin typeface="Calibri"/>
                <a:cs typeface="Calibri"/>
              </a:rPr>
              <a:t>proton</a:t>
            </a:r>
            <a:r>
              <a:rPr spc="-4" dirty="0">
                <a:solidFill>
                  <a:srgbClr val="FF0000"/>
                </a:solidFill>
                <a:latin typeface="Calibri"/>
                <a:cs typeface="Calibri"/>
              </a:rPr>
              <a:t> </a:t>
            </a:r>
            <a:r>
              <a:rPr spc="-9" dirty="0">
                <a:solidFill>
                  <a:srgbClr val="FF0000"/>
                </a:solidFill>
                <a:latin typeface="Calibri"/>
                <a:cs typeface="Calibri"/>
              </a:rPr>
              <a:t>proton</a:t>
            </a:r>
            <a:r>
              <a:rPr spc="4" dirty="0">
                <a:solidFill>
                  <a:srgbClr val="FF0000"/>
                </a:solidFill>
                <a:latin typeface="Calibri"/>
                <a:cs typeface="Calibri"/>
              </a:rPr>
              <a:t> </a:t>
            </a:r>
            <a:r>
              <a:rPr spc="-4" dirty="0">
                <a:latin typeface="Calibri"/>
                <a:cs typeface="Calibri"/>
              </a:rPr>
              <a:t>collider (100 </a:t>
            </a:r>
            <a:r>
              <a:rPr spc="-31" dirty="0">
                <a:latin typeface="Calibri"/>
                <a:cs typeface="Calibri"/>
              </a:rPr>
              <a:t>TeV?)</a:t>
            </a:r>
            <a:r>
              <a:rPr spc="-4" dirty="0">
                <a:latin typeface="Calibri"/>
                <a:cs typeface="Calibri"/>
              </a:rPr>
              <a:t> </a:t>
            </a:r>
            <a:r>
              <a:rPr spc="-9" dirty="0">
                <a:latin typeface="Calibri"/>
                <a:cs typeface="Calibri"/>
              </a:rPr>
              <a:t>to</a:t>
            </a:r>
            <a:r>
              <a:rPr spc="-4" dirty="0">
                <a:latin typeface="Calibri"/>
                <a:cs typeface="Calibri"/>
              </a:rPr>
              <a:t> </a:t>
            </a:r>
            <a:r>
              <a:rPr dirty="0">
                <a:latin typeface="Calibri"/>
                <a:cs typeface="Calibri"/>
              </a:rPr>
              <a:t>look</a:t>
            </a:r>
            <a:r>
              <a:rPr spc="-4" dirty="0">
                <a:latin typeface="Calibri"/>
                <a:cs typeface="Calibri"/>
              </a:rPr>
              <a:t> </a:t>
            </a:r>
            <a:r>
              <a:rPr spc="-13" dirty="0">
                <a:latin typeface="Calibri"/>
                <a:cs typeface="Calibri"/>
              </a:rPr>
              <a:t>for</a:t>
            </a:r>
            <a:r>
              <a:rPr spc="-4" dirty="0">
                <a:latin typeface="Calibri"/>
                <a:cs typeface="Calibri"/>
              </a:rPr>
              <a:t> new </a:t>
            </a:r>
            <a:r>
              <a:rPr spc="-13" dirty="0">
                <a:latin typeface="Calibri"/>
                <a:cs typeface="Calibri"/>
              </a:rPr>
              <a:t>states</a:t>
            </a:r>
            <a:r>
              <a:rPr spc="-4" dirty="0">
                <a:latin typeface="Calibri"/>
                <a:cs typeface="Calibri"/>
              </a:rPr>
              <a:t> </a:t>
            </a:r>
            <a:r>
              <a:rPr dirty="0">
                <a:latin typeface="Calibri"/>
                <a:cs typeface="Calibri"/>
              </a:rPr>
              <a:t>of </a:t>
            </a:r>
            <a:r>
              <a:rPr spc="-366" dirty="0">
                <a:latin typeface="Calibri"/>
                <a:cs typeface="Calibri"/>
              </a:rPr>
              <a:t> </a:t>
            </a:r>
            <a:r>
              <a:rPr spc="-13" dirty="0">
                <a:latin typeface="Calibri"/>
                <a:cs typeface="Calibri"/>
              </a:rPr>
              <a:t>matter</a:t>
            </a:r>
            <a:endParaRPr dirty="0">
              <a:latin typeface="Calibri"/>
              <a:cs typeface="Calibri"/>
            </a:endParaRPr>
          </a:p>
        </p:txBody>
      </p:sp>
      <p:sp>
        <p:nvSpPr>
          <p:cNvPr id="4" name="object 4"/>
          <p:cNvSpPr/>
          <p:nvPr/>
        </p:nvSpPr>
        <p:spPr>
          <a:xfrm>
            <a:off x="2799042" y="4278033"/>
            <a:ext cx="5890372" cy="0"/>
          </a:xfrm>
          <a:custGeom>
            <a:avLst/>
            <a:gdLst/>
            <a:ahLst/>
            <a:cxnLst/>
            <a:rect l="l" t="t" r="r" b="b"/>
            <a:pathLst>
              <a:path w="6675755">
                <a:moveTo>
                  <a:pt x="0" y="0"/>
                </a:moveTo>
                <a:lnTo>
                  <a:pt x="6675614" y="0"/>
                </a:lnTo>
              </a:path>
            </a:pathLst>
          </a:custGeom>
          <a:ln w="60536">
            <a:solidFill>
              <a:srgbClr val="FF0000"/>
            </a:solidFill>
          </a:ln>
        </p:spPr>
        <p:txBody>
          <a:bodyPr wrap="square" lIns="0" tIns="0" rIns="0" bIns="0" rtlCol="0"/>
          <a:lstStyle/>
          <a:p>
            <a:endParaRPr sz="1588"/>
          </a:p>
        </p:txBody>
      </p:sp>
      <p:sp>
        <p:nvSpPr>
          <p:cNvPr id="5" name="object 5"/>
          <p:cNvSpPr txBox="1"/>
          <p:nvPr/>
        </p:nvSpPr>
        <p:spPr>
          <a:xfrm>
            <a:off x="4116897" y="3797554"/>
            <a:ext cx="639856" cy="486510"/>
          </a:xfrm>
          <a:prstGeom prst="rect">
            <a:avLst/>
          </a:prstGeom>
        </p:spPr>
        <p:txBody>
          <a:bodyPr vert="horz" wrap="square" lIns="0" tIns="11206" rIns="0" bIns="0" rtlCol="0">
            <a:spAutoFit/>
          </a:bodyPr>
          <a:lstStyle/>
          <a:p>
            <a:pPr marL="11206">
              <a:spcBef>
                <a:spcPts val="88"/>
              </a:spcBef>
            </a:pPr>
            <a:r>
              <a:rPr sz="3088" spc="-4" dirty="0">
                <a:latin typeface="Calibri"/>
                <a:cs typeface="Calibri"/>
              </a:rPr>
              <a:t>L</a:t>
            </a:r>
            <a:r>
              <a:rPr sz="3088" spc="-9" dirty="0">
                <a:latin typeface="Calibri"/>
                <a:cs typeface="Calibri"/>
              </a:rPr>
              <a:t>H</a:t>
            </a:r>
            <a:r>
              <a:rPr sz="3088" dirty="0">
                <a:latin typeface="Calibri"/>
                <a:cs typeface="Calibri"/>
              </a:rPr>
              <a:t>C</a:t>
            </a:r>
            <a:endParaRPr sz="3088">
              <a:latin typeface="Calibri"/>
              <a:cs typeface="Calibri"/>
            </a:endParaRPr>
          </a:p>
        </p:txBody>
      </p:sp>
      <p:sp>
        <p:nvSpPr>
          <p:cNvPr id="6" name="object 6"/>
          <p:cNvSpPr txBox="1"/>
          <p:nvPr/>
        </p:nvSpPr>
        <p:spPr>
          <a:xfrm>
            <a:off x="2915129" y="4412689"/>
            <a:ext cx="453838" cy="269399"/>
          </a:xfrm>
          <a:prstGeom prst="rect">
            <a:avLst/>
          </a:prstGeom>
        </p:spPr>
        <p:txBody>
          <a:bodyPr vert="horz" wrap="square" lIns="0" tIns="11206" rIns="0" bIns="0" rtlCol="0">
            <a:spAutoFit/>
          </a:bodyPr>
          <a:lstStyle/>
          <a:p>
            <a:pPr marL="11206">
              <a:spcBef>
                <a:spcPts val="88"/>
              </a:spcBef>
            </a:pPr>
            <a:r>
              <a:rPr sz="1677" spc="-4" dirty="0">
                <a:latin typeface="Calibri"/>
                <a:cs typeface="Calibri"/>
              </a:rPr>
              <a:t>2019</a:t>
            </a:r>
            <a:endParaRPr sz="1677">
              <a:latin typeface="Calibri"/>
              <a:cs typeface="Calibri"/>
            </a:endParaRPr>
          </a:p>
        </p:txBody>
      </p:sp>
      <p:sp>
        <p:nvSpPr>
          <p:cNvPr id="7" name="object 7"/>
          <p:cNvSpPr txBox="1"/>
          <p:nvPr/>
        </p:nvSpPr>
        <p:spPr>
          <a:xfrm>
            <a:off x="5425401" y="4431516"/>
            <a:ext cx="453838" cy="269399"/>
          </a:xfrm>
          <a:prstGeom prst="rect">
            <a:avLst/>
          </a:prstGeom>
        </p:spPr>
        <p:txBody>
          <a:bodyPr vert="horz" wrap="square" lIns="0" tIns="11206" rIns="0" bIns="0" rtlCol="0">
            <a:spAutoFit/>
          </a:bodyPr>
          <a:lstStyle/>
          <a:p>
            <a:pPr marL="11206">
              <a:spcBef>
                <a:spcPts val="88"/>
              </a:spcBef>
            </a:pPr>
            <a:r>
              <a:rPr sz="1677" spc="-4" dirty="0">
                <a:latin typeface="Calibri"/>
                <a:cs typeface="Calibri"/>
              </a:rPr>
              <a:t>2040</a:t>
            </a:r>
            <a:endParaRPr sz="1677">
              <a:latin typeface="Calibri"/>
              <a:cs typeface="Calibri"/>
            </a:endParaRPr>
          </a:p>
        </p:txBody>
      </p:sp>
      <p:sp>
        <p:nvSpPr>
          <p:cNvPr id="8" name="object 8"/>
          <p:cNvSpPr txBox="1"/>
          <p:nvPr/>
        </p:nvSpPr>
        <p:spPr>
          <a:xfrm>
            <a:off x="6583686" y="3741076"/>
            <a:ext cx="2080372" cy="486510"/>
          </a:xfrm>
          <a:prstGeom prst="rect">
            <a:avLst/>
          </a:prstGeom>
        </p:spPr>
        <p:txBody>
          <a:bodyPr vert="horz" wrap="square" lIns="0" tIns="11206" rIns="0" bIns="0" rtlCol="0">
            <a:spAutoFit/>
          </a:bodyPr>
          <a:lstStyle/>
          <a:p>
            <a:pPr marL="11206">
              <a:spcBef>
                <a:spcPts val="88"/>
              </a:spcBef>
            </a:pPr>
            <a:r>
              <a:rPr sz="3088" spc="-4" dirty="0">
                <a:latin typeface="Calibri"/>
                <a:cs typeface="Calibri"/>
              </a:rPr>
              <a:t>NEW</a:t>
            </a:r>
            <a:r>
              <a:rPr sz="3088" spc="-79" dirty="0">
                <a:latin typeface="Calibri"/>
                <a:cs typeface="Calibri"/>
              </a:rPr>
              <a:t> </a:t>
            </a:r>
            <a:r>
              <a:rPr sz="3088" spc="-4" dirty="0">
                <a:latin typeface="Calibri"/>
                <a:cs typeface="Calibri"/>
              </a:rPr>
              <a:t>collider</a:t>
            </a:r>
            <a:endParaRPr sz="3088">
              <a:latin typeface="Calibri"/>
              <a:cs typeface="Calibri"/>
            </a:endParaRPr>
          </a:p>
        </p:txBody>
      </p:sp>
      <p:sp>
        <p:nvSpPr>
          <p:cNvPr id="9" name="object 9"/>
          <p:cNvSpPr txBox="1"/>
          <p:nvPr/>
        </p:nvSpPr>
        <p:spPr>
          <a:xfrm>
            <a:off x="6923660" y="4418068"/>
            <a:ext cx="453838" cy="269399"/>
          </a:xfrm>
          <a:prstGeom prst="rect">
            <a:avLst/>
          </a:prstGeom>
        </p:spPr>
        <p:txBody>
          <a:bodyPr vert="horz" wrap="square" lIns="0" tIns="11206" rIns="0" bIns="0" rtlCol="0">
            <a:spAutoFit/>
          </a:bodyPr>
          <a:lstStyle/>
          <a:p>
            <a:pPr marL="11206">
              <a:spcBef>
                <a:spcPts val="88"/>
              </a:spcBef>
            </a:pPr>
            <a:r>
              <a:rPr sz="1677" spc="-4" dirty="0">
                <a:latin typeface="Calibri"/>
                <a:cs typeface="Calibri"/>
              </a:rPr>
              <a:t>2050</a:t>
            </a:r>
            <a:endParaRPr sz="1677">
              <a:latin typeface="Calibri"/>
              <a:cs typeface="Calibri"/>
            </a:endParaRPr>
          </a:p>
        </p:txBody>
      </p:sp>
      <p:pic>
        <p:nvPicPr>
          <p:cNvPr id="10" name="object 10"/>
          <p:cNvPicPr/>
          <p:nvPr/>
        </p:nvPicPr>
        <p:blipFill>
          <a:blip r:embed="rId2" cstate="print"/>
          <a:stretch>
            <a:fillRect/>
          </a:stretch>
        </p:blipFill>
        <p:spPr>
          <a:xfrm>
            <a:off x="8743727" y="3736040"/>
            <a:ext cx="1530274" cy="1702398"/>
          </a:xfrm>
          <a:prstGeom prst="rect">
            <a:avLst/>
          </a:prstGeom>
        </p:spPr>
      </p:pic>
    </p:spTree>
    <p:extLst>
      <p:ext uri="{BB962C8B-B14F-4D97-AF65-F5344CB8AC3E}">
        <p14:creationId xmlns:p14="http://schemas.microsoft.com/office/powerpoint/2010/main" val="379033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26B6F7-0DD1-E44F-A00A-FBE67AB63BA9}"/>
              </a:ext>
            </a:extLst>
          </p:cNvPr>
          <p:cNvPicPr>
            <a:picLocks noChangeAspect="1"/>
          </p:cNvPicPr>
          <p:nvPr/>
        </p:nvPicPr>
        <p:blipFill>
          <a:blip r:embed="rId2"/>
          <a:stretch>
            <a:fillRect/>
          </a:stretch>
        </p:blipFill>
        <p:spPr>
          <a:xfrm>
            <a:off x="951470" y="623448"/>
            <a:ext cx="10577384" cy="5592399"/>
          </a:xfrm>
          <a:prstGeom prst="rect">
            <a:avLst/>
          </a:prstGeom>
        </p:spPr>
      </p:pic>
    </p:spTree>
    <p:extLst>
      <p:ext uri="{BB962C8B-B14F-4D97-AF65-F5344CB8AC3E}">
        <p14:creationId xmlns:p14="http://schemas.microsoft.com/office/powerpoint/2010/main" val="49498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9BC89D-D27A-EA4D-9E9E-BFBEE0CDB151}"/>
              </a:ext>
            </a:extLst>
          </p:cNvPr>
          <p:cNvPicPr>
            <a:picLocks noChangeAspect="1"/>
          </p:cNvPicPr>
          <p:nvPr/>
        </p:nvPicPr>
        <p:blipFill>
          <a:blip r:embed="rId2"/>
          <a:stretch>
            <a:fillRect/>
          </a:stretch>
        </p:blipFill>
        <p:spPr>
          <a:xfrm>
            <a:off x="3600699" y="0"/>
            <a:ext cx="4990602" cy="6858000"/>
          </a:xfrm>
          <a:prstGeom prst="rect">
            <a:avLst/>
          </a:prstGeom>
        </p:spPr>
      </p:pic>
      <p:sp>
        <p:nvSpPr>
          <p:cNvPr id="6" name="TextBox 5">
            <a:extLst>
              <a:ext uri="{FF2B5EF4-FFF2-40B4-BE49-F238E27FC236}">
                <a16:creationId xmlns:a16="http://schemas.microsoft.com/office/drawing/2014/main" id="{806BD47D-A32A-574E-95D7-2CAFFCE93920}"/>
              </a:ext>
            </a:extLst>
          </p:cNvPr>
          <p:cNvSpPr txBox="1"/>
          <p:nvPr/>
        </p:nvSpPr>
        <p:spPr>
          <a:xfrm>
            <a:off x="7405077" y="2426677"/>
            <a:ext cx="819455" cy="338554"/>
          </a:xfrm>
          <a:prstGeom prst="rect">
            <a:avLst/>
          </a:prstGeom>
          <a:noFill/>
        </p:spPr>
        <p:txBody>
          <a:bodyPr wrap="none" rtlCol="0">
            <a:spAutoFit/>
          </a:bodyPr>
          <a:lstStyle/>
          <a:p>
            <a:r>
              <a:rPr lang="en-US" sz="800" dirty="0"/>
              <a:t>Stanislaw </a:t>
            </a:r>
            <a:r>
              <a:rPr lang="en-US" sz="800" dirty="0" err="1"/>
              <a:t>Lem</a:t>
            </a:r>
            <a:endParaRPr lang="en-US" sz="800" dirty="0"/>
          </a:p>
          <a:p>
            <a:r>
              <a:rPr lang="en-US" sz="800" dirty="0"/>
              <a:t>“The </a:t>
            </a:r>
            <a:r>
              <a:rPr lang="en-US" sz="800" dirty="0" err="1"/>
              <a:t>Cyberiad</a:t>
            </a:r>
            <a:r>
              <a:rPr lang="en-US" sz="800" dirty="0"/>
              <a:t>”</a:t>
            </a:r>
          </a:p>
        </p:txBody>
      </p:sp>
    </p:spTree>
    <p:extLst>
      <p:ext uri="{BB962C8B-B14F-4D97-AF65-F5344CB8AC3E}">
        <p14:creationId xmlns:p14="http://schemas.microsoft.com/office/powerpoint/2010/main" val="140568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A4F1A5-D101-DC4B-A590-EC0C857F6427}"/>
              </a:ext>
            </a:extLst>
          </p:cNvPr>
          <p:cNvPicPr>
            <a:picLocks noChangeAspect="1"/>
          </p:cNvPicPr>
          <p:nvPr/>
        </p:nvPicPr>
        <p:blipFill>
          <a:blip r:embed="rId2"/>
          <a:stretch>
            <a:fillRect/>
          </a:stretch>
        </p:blipFill>
        <p:spPr>
          <a:xfrm>
            <a:off x="8320233" y="2063578"/>
            <a:ext cx="3134574" cy="2445621"/>
          </a:xfrm>
          <a:prstGeom prst="rect">
            <a:avLst/>
          </a:prstGeom>
        </p:spPr>
      </p:pic>
      <p:sp>
        <p:nvSpPr>
          <p:cNvPr id="5" name="TextBox 4">
            <a:extLst>
              <a:ext uri="{FF2B5EF4-FFF2-40B4-BE49-F238E27FC236}">
                <a16:creationId xmlns:a16="http://schemas.microsoft.com/office/drawing/2014/main" id="{BAAFB0C6-A506-5E4B-BAE9-6DA61C906A35}"/>
              </a:ext>
            </a:extLst>
          </p:cNvPr>
          <p:cNvSpPr txBox="1"/>
          <p:nvPr/>
        </p:nvSpPr>
        <p:spPr>
          <a:xfrm>
            <a:off x="951469" y="1173892"/>
            <a:ext cx="5911394" cy="1938992"/>
          </a:xfrm>
          <a:prstGeom prst="rect">
            <a:avLst/>
          </a:prstGeom>
          <a:noFill/>
        </p:spPr>
        <p:txBody>
          <a:bodyPr wrap="square" rtlCol="0">
            <a:spAutoFit/>
          </a:bodyPr>
          <a:lstStyle/>
          <a:p>
            <a:r>
              <a:rPr lang="en-US" sz="2000" dirty="0"/>
              <a:t>Main motivation is a quadratic divergence of the </a:t>
            </a:r>
          </a:p>
          <a:p>
            <a:r>
              <a:rPr lang="en-US" sz="2000" dirty="0"/>
              <a:t>loop contributions to the Higgs mass squared.</a:t>
            </a:r>
          </a:p>
          <a:p>
            <a:r>
              <a:rPr lang="en-US" sz="2000" dirty="0"/>
              <a:t>Unless there is a cancellation, the mass of the</a:t>
            </a:r>
          </a:p>
          <a:p>
            <a:r>
              <a:rPr lang="en-US" sz="2000" dirty="0"/>
              <a:t> Higgs boson should be at the grates energy scale </a:t>
            </a:r>
          </a:p>
          <a:p>
            <a:r>
              <a:rPr lang="en-US" sz="2000" dirty="0"/>
              <a:t>possible. This is so-called hierarchy or </a:t>
            </a:r>
          </a:p>
          <a:p>
            <a:r>
              <a:rPr lang="en-US" sz="2000" dirty="0"/>
              <a:t>naturalness problem.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61C88D-EAC4-9541-8DE1-3063FE103735}"/>
                  </a:ext>
                </a:extLst>
              </p:cNvPr>
              <p:cNvSpPr txBox="1"/>
              <p:nvPr/>
            </p:nvSpPr>
            <p:spPr>
              <a:xfrm>
                <a:off x="951468" y="2946692"/>
                <a:ext cx="6820931" cy="3143617"/>
              </a:xfrm>
              <a:prstGeom prst="rect">
                <a:avLst/>
              </a:prstGeom>
              <a:noFill/>
            </p:spPr>
            <p:txBody>
              <a:bodyPr wrap="square" rtlCol="0">
                <a:spAutoFit/>
              </a:bodyPr>
              <a:lstStyle/>
              <a:p>
                <a:endParaRPr lang="en-US" dirty="0"/>
              </a:p>
              <a:p>
                <a:r>
                  <a:rPr lang="en-US" sz="2000" dirty="0"/>
                  <a:t>The Higgs mass is measured to be </a:t>
                </a:r>
                <a:r>
                  <a:rPr lang="en-US" sz="2000" dirty="0" err="1"/>
                  <a:t>m</a:t>
                </a:r>
                <a:r>
                  <a:rPr lang="en-US" sz="2000" baseline="-25000" dirty="0" err="1"/>
                  <a:t>H</a:t>
                </a:r>
                <a:r>
                  <a:rPr lang="en-US" sz="2000" dirty="0"/>
                  <a:t>=125 GeV</a:t>
                </a:r>
              </a:p>
              <a:p>
                <a:r>
                  <a:rPr lang="en-US" sz="2000" dirty="0"/>
                  <a:t>So if the scale of new physics is at </a:t>
                </a:r>
                <a:r>
                  <a:rPr lang="en-US" sz="2000" dirty="0" err="1"/>
                  <a:t>m</a:t>
                </a:r>
                <a:r>
                  <a:rPr lang="en-US" sz="2000" baseline="-25000" dirty="0" err="1"/>
                  <a:t>Plank</a:t>
                </a:r>
                <a:r>
                  <a:rPr lang="en-US" sz="2000" dirty="0"/>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10</a:t>
                </a:r>
                <a:r>
                  <a:rPr lang="en-US" sz="2000" baseline="30000" dirty="0"/>
                  <a:t>19</a:t>
                </a:r>
                <a:endParaRPr lang="en-US" sz="2000" dirty="0"/>
              </a:p>
              <a:p>
                <a:r>
                  <a:rPr lang="en-US" sz="2000" dirty="0"/>
                  <a:t>we need a cancellation:</a:t>
                </a:r>
              </a:p>
              <a:p>
                <a:endParaRPr lang="en-US" sz="2000" dirty="0"/>
              </a:p>
              <a:p>
                <a14:m>
                  <m:oMath xmlns:m="http://schemas.openxmlformats.org/officeDocument/2006/math">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𝑚</m:t>
                        </m:r>
                      </m:e>
                      <m:sub>
                        <m:r>
                          <a:rPr lang="en-US" sz="2000" b="0" i="1" smtClean="0">
                            <a:latin typeface="Cambria Math" panose="02040503050406030204" pitchFamily="18" charset="0"/>
                          </a:rPr>
                          <m:t>𝐻</m:t>
                        </m:r>
                      </m:sub>
                      <m:sup>
                        <m:r>
                          <a:rPr lang="en-US" sz="2000" b="0" i="1" smtClean="0">
                            <a:latin typeface="Cambria Math" panose="02040503050406030204" pitchFamily="18" charset="0"/>
                          </a:rPr>
                          <m:t>2</m:t>
                        </m:r>
                      </m:sup>
                    </m:sSubSup>
                  </m:oMath>
                </a14:m>
                <a:r>
                  <a:rPr lang="en-US" sz="2000" dirty="0"/>
                  <a:t>= 36,127,890,984,789,307,394,520,932,878,928,933,023</a:t>
                </a:r>
              </a:p>
              <a:p>
                <a:r>
                  <a:rPr lang="en-US" sz="2000" dirty="0"/>
                  <a:t>        </a:t>
                </a:r>
                <a:r>
                  <a:rPr lang="en-US" sz="2000" dirty="0">
                    <a:solidFill>
                      <a:srgbClr val="C00000"/>
                    </a:solidFill>
                  </a:rPr>
                  <a:t>-</a:t>
                </a:r>
                <a:r>
                  <a:rPr lang="en-US" sz="2000" dirty="0"/>
                  <a:t>36,127,890,984,789,307,394,520,932,878,928,917,398</a:t>
                </a:r>
              </a:p>
              <a:p>
                <a:endParaRPr lang="en-US" sz="2000" dirty="0"/>
              </a:p>
              <a:p>
                <a:endParaRPr lang="en-US" sz="2000" dirty="0"/>
              </a:p>
              <a:p>
                <a:r>
                  <a:rPr lang="en-US" sz="2000" dirty="0"/>
                  <a:t>Seems ugly.</a:t>
                </a:r>
              </a:p>
            </p:txBody>
          </p:sp>
        </mc:Choice>
        <mc:Fallback xmlns="">
          <p:sp>
            <p:nvSpPr>
              <p:cNvPr id="6" name="TextBox 5">
                <a:extLst>
                  <a:ext uri="{FF2B5EF4-FFF2-40B4-BE49-F238E27FC236}">
                    <a16:creationId xmlns:a16="http://schemas.microsoft.com/office/drawing/2014/main" id="{1D61C88D-EAC4-9541-8DE1-3063FE103735}"/>
                  </a:ext>
                </a:extLst>
              </p:cNvPr>
              <p:cNvSpPr txBox="1">
                <a:spLocks noRot="1" noChangeAspect="1" noMove="1" noResize="1" noEditPoints="1" noAdjustHandles="1" noChangeArrowheads="1" noChangeShapeType="1" noTextEdit="1"/>
              </p:cNvSpPr>
              <p:nvPr/>
            </p:nvSpPr>
            <p:spPr>
              <a:xfrm>
                <a:off x="951468" y="2946692"/>
                <a:ext cx="6820931" cy="3143617"/>
              </a:xfrm>
              <a:prstGeom prst="rect">
                <a:avLst/>
              </a:prstGeom>
              <a:blipFill>
                <a:blip r:embed="rId3"/>
                <a:stretch>
                  <a:fillRect l="-743" b="-200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2A43A67-EB1C-A046-B75A-1E85CAAA8AD0}"/>
              </a:ext>
            </a:extLst>
          </p:cNvPr>
          <p:cNvSpPr txBox="1"/>
          <p:nvPr/>
        </p:nvSpPr>
        <p:spPr>
          <a:xfrm>
            <a:off x="3855308" y="358346"/>
            <a:ext cx="3007555" cy="584775"/>
          </a:xfrm>
          <a:prstGeom prst="rect">
            <a:avLst/>
          </a:prstGeom>
          <a:noFill/>
        </p:spPr>
        <p:txBody>
          <a:bodyPr wrap="none" rtlCol="0">
            <a:spAutoFit/>
          </a:bodyPr>
          <a:lstStyle/>
          <a:p>
            <a:r>
              <a:rPr lang="en-US" sz="3200" b="1" dirty="0"/>
              <a:t>SUSY motivation</a:t>
            </a:r>
          </a:p>
        </p:txBody>
      </p:sp>
    </p:spTree>
    <p:extLst>
      <p:ext uri="{BB962C8B-B14F-4D97-AF65-F5344CB8AC3E}">
        <p14:creationId xmlns:p14="http://schemas.microsoft.com/office/powerpoint/2010/main" val="4145627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1" y="40312"/>
            <a:ext cx="9816085" cy="6524863"/>
          </a:xfrm>
          <a:prstGeom prst="rect">
            <a:avLst/>
          </a:prstGeom>
          <a:noFill/>
        </p:spPr>
        <p:txBody>
          <a:bodyPr wrap="none" rtlCol="0">
            <a:spAutoFit/>
          </a:bodyPr>
          <a:lstStyle/>
          <a:p>
            <a:r>
              <a:rPr lang="en-US" sz="2000" dirty="0"/>
              <a:t>These days most of the extensions are based on introduction of additional symmetry</a:t>
            </a:r>
          </a:p>
          <a:p>
            <a:endParaRPr lang="en-US" sz="2000" dirty="0"/>
          </a:p>
          <a:p>
            <a:r>
              <a:rPr lang="en-US" sz="2000" dirty="0"/>
              <a:t>The most popular case: </a:t>
            </a:r>
            <a:r>
              <a:rPr lang="en-US" sz="2000" b="1" dirty="0"/>
              <a:t>Supersymmetry</a:t>
            </a:r>
            <a:r>
              <a:rPr lang="en-US" sz="2000" dirty="0"/>
              <a:t> </a:t>
            </a:r>
          </a:p>
          <a:p>
            <a:r>
              <a:rPr lang="en-US" sz="2000" dirty="0"/>
              <a:t>Introduce symmetry between fermions and baryons i.e., there must be quarks and </a:t>
            </a:r>
          </a:p>
          <a:p>
            <a:r>
              <a:rPr lang="en-US" sz="2000" dirty="0"/>
              <a:t>leptons with integer spin 0 and gauge particles with spin ½.</a:t>
            </a:r>
          </a:p>
          <a:p>
            <a:r>
              <a:rPr lang="en-US" sz="2000" dirty="0"/>
              <a:t>A perfect supersymmetry would have new partner particles with spin differing by ½ </a:t>
            </a:r>
          </a:p>
          <a:p>
            <a:r>
              <a:rPr lang="en-US" sz="2000" dirty="0"/>
              <a:t>and with equal masses. Since they have not been seen, the symmetry must be </a:t>
            </a:r>
          </a:p>
          <a:p>
            <a:r>
              <a:rPr lang="en-US" sz="2000" dirty="0"/>
              <a:t>spontaneously broken with the new particles expected to have much larger masses.</a:t>
            </a:r>
          </a:p>
          <a:p>
            <a:endParaRPr lang="en-US" sz="2000" dirty="0"/>
          </a:p>
          <a:p>
            <a:r>
              <a:rPr lang="en-US" sz="2000" dirty="0"/>
              <a:t>The naming convention for supersymmetric partners of fermions is to add letter s </a:t>
            </a:r>
          </a:p>
          <a:p>
            <a:r>
              <a:rPr lang="en-US" sz="2000" dirty="0"/>
              <a:t>at the beginning of the name:  e.g., </a:t>
            </a:r>
            <a:r>
              <a:rPr lang="en-US" sz="2000" dirty="0" err="1"/>
              <a:t>squarks</a:t>
            </a:r>
            <a:r>
              <a:rPr lang="en-US" sz="2000" dirty="0"/>
              <a:t> --  </a:t>
            </a:r>
            <a:r>
              <a:rPr lang="en-US" sz="2000" dirty="0" err="1"/>
              <a:t>selectron</a:t>
            </a:r>
            <a:r>
              <a:rPr lang="en-US" sz="2000" dirty="0"/>
              <a:t>, </a:t>
            </a:r>
            <a:r>
              <a:rPr lang="en-US" sz="2000" dirty="0" err="1"/>
              <a:t>smuon</a:t>
            </a:r>
            <a:r>
              <a:rPr lang="en-US" sz="2000" dirty="0"/>
              <a:t>,  </a:t>
            </a:r>
            <a:r>
              <a:rPr lang="en-US" sz="2000" dirty="0" err="1"/>
              <a:t>sbottom</a:t>
            </a:r>
            <a:r>
              <a:rPr lang="en-US" sz="2000" dirty="0"/>
              <a:t>,…</a:t>
            </a:r>
          </a:p>
          <a:p>
            <a:r>
              <a:rPr lang="en-US" sz="2000" dirty="0"/>
              <a:t>the </a:t>
            </a:r>
            <a:r>
              <a:rPr lang="en-US" sz="2000" dirty="0" err="1"/>
              <a:t>superpartners</a:t>
            </a:r>
            <a:r>
              <a:rPr lang="en-US" sz="2000" dirty="0"/>
              <a:t> of gauge bosons are called </a:t>
            </a:r>
            <a:r>
              <a:rPr lang="en-US" sz="2000" dirty="0" err="1"/>
              <a:t>gauginos</a:t>
            </a:r>
            <a:r>
              <a:rPr lang="en-US" sz="2000" dirty="0"/>
              <a:t> -  </a:t>
            </a:r>
            <a:r>
              <a:rPr lang="en-US" sz="2000" dirty="0" err="1"/>
              <a:t>gluino</a:t>
            </a:r>
            <a:r>
              <a:rPr lang="en-US" sz="2000" dirty="0"/>
              <a:t>, photino, wino, </a:t>
            </a:r>
          </a:p>
          <a:p>
            <a:r>
              <a:rPr lang="en-US" sz="2000" dirty="0" err="1"/>
              <a:t>higgsino</a:t>
            </a:r>
            <a:r>
              <a:rPr lang="en-US" sz="2000" dirty="0"/>
              <a:t>…</a:t>
            </a:r>
            <a:r>
              <a:rPr lang="en-US" sz="2000" dirty="0">
                <a:sym typeface="Wingdings"/>
              </a:rPr>
              <a:t> t</a:t>
            </a:r>
            <a:r>
              <a:rPr lang="en-US" sz="2000" dirty="0"/>
              <a:t>hese are somewhat more complicated since spontaneously symmetry</a:t>
            </a:r>
          </a:p>
          <a:p>
            <a:r>
              <a:rPr lang="en-US" sz="2000" dirty="0"/>
              <a:t>breaking generate changes among the standard gauge particles.</a:t>
            </a:r>
          </a:p>
          <a:p>
            <a:endParaRPr lang="en-US" sz="2000" dirty="0"/>
          </a:p>
          <a:p>
            <a:r>
              <a:rPr lang="en-US" sz="2000" dirty="0"/>
              <a:t>In general there is a huge number of ways that the symmetry can be broken leading to </a:t>
            </a:r>
          </a:p>
          <a:p>
            <a:r>
              <a:rPr lang="en-US" sz="2000" dirty="0"/>
              <a:t>about 120 free parameters. The most tested and popular  is the </a:t>
            </a:r>
            <a:r>
              <a:rPr lang="en-US" sz="2000" b="1" dirty="0"/>
              <a:t>MSSM</a:t>
            </a:r>
            <a:r>
              <a:rPr lang="en-US" sz="2000" dirty="0"/>
              <a:t> – </a:t>
            </a:r>
          </a:p>
          <a:p>
            <a:r>
              <a:rPr lang="en-US" sz="2000" dirty="0"/>
              <a:t>Minimal Supersymmetric Standard Model with just a few free parameters (~20)  </a:t>
            </a:r>
          </a:p>
          <a:p>
            <a:r>
              <a:rPr lang="en-US" sz="2000" dirty="0"/>
              <a:t>not counting the masses of new particles in the theory. It imposes restriction on all</a:t>
            </a:r>
          </a:p>
          <a:p>
            <a:r>
              <a:rPr lang="en-US" sz="2000" dirty="0"/>
              <a:t>CP violating interactions (non-diagonal terms in flavor transformation matrix are set to zero).</a:t>
            </a:r>
          </a:p>
          <a:p>
            <a:endParaRPr lang="en-US" dirty="0"/>
          </a:p>
        </p:txBody>
      </p:sp>
    </p:spTree>
    <p:extLst>
      <p:ext uri="{BB962C8B-B14F-4D97-AF65-F5344CB8AC3E}">
        <p14:creationId xmlns:p14="http://schemas.microsoft.com/office/powerpoint/2010/main" val="416217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1" y="40312"/>
            <a:ext cx="9556206" cy="2831544"/>
          </a:xfrm>
          <a:prstGeom prst="rect">
            <a:avLst/>
          </a:prstGeom>
          <a:noFill/>
        </p:spPr>
        <p:txBody>
          <a:bodyPr wrap="none" rtlCol="0">
            <a:spAutoFit/>
          </a:bodyPr>
          <a:lstStyle/>
          <a:p>
            <a:pPr marL="342900" indent="-342900">
              <a:buFont typeface="Arial" panose="020B0604020202020204" pitchFamily="34" charset="0"/>
              <a:buChar char="•"/>
            </a:pPr>
            <a:r>
              <a:rPr lang="en-US" sz="2000" dirty="0"/>
              <a:t>The attraction of supersymmetry for theorists is that provides candidates to solve </a:t>
            </a:r>
          </a:p>
          <a:p>
            <a:pPr marL="342900" indent="-342900">
              <a:buFont typeface="Arial" panose="020B0604020202020204" pitchFamily="34" charset="0"/>
              <a:buChar char="•"/>
            </a:pPr>
            <a:r>
              <a:rPr lang="en-US" sz="2000" dirty="0"/>
              <a:t>several major calculational problems. </a:t>
            </a:r>
          </a:p>
          <a:p>
            <a:pPr marL="342900" indent="-342900">
              <a:buFont typeface="Arial" panose="020B0604020202020204" pitchFamily="34" charset="0"/>
              <a:buChar char="•"/>
            </a:pPr>
            <a:r>
              <a:rPr lang="en-US" sz="2000" dirty="0"/>
              <a:t>Since there is no mixing between Standard Model particles and their supersymmetric </a:t>
            </a:r>
          </a:p>
          <a:p>
            <a:pPr marL="342900" indent="-342900">
              <a:buFont typeface="Arial" panose="020B0604020202020204" pitchFamily="34" charset="0"/>
              <a:buChar char="•"/>
            </a:pPr>
            <a:r>
              <a:rPr lang="en-US" sz="2000" dirty="0"/>
              <a:t>partners, the lowest mass </a:t>
            </a:r>
            <a:r>
              <a:rPr lang="en-US" sz="2000" dirty="0" err="1"/>
              <a:t>sparticle</a:t>
            </a:r>
            <a:r>
              <a:rPr lang="en-US" sz="2000" dirty="0"/>
              <a:t> is </a:t>
            </a:r>
            <a:r>
              <a:rPr lang="en-US" sz="2000" b="1" dirty="0"/>
              <a:t>stable</a:t>
            </a:r>
            <a:r>
              <a:rPr lang="en-US" sz="2000" dirty="0"/>
              <a:t>. The neutral stable </a:t>
            </a:r>
            <a:r>
              <a:rPr lang="en-US" sz="2000" dirty="0" err="1"/>
              <a:t>sparticle</a:t>
            </a:r>
            <a:r>
              <a:rPr lang="en-US" sz="2000" dirty="0"/>
              <a:t> would be a </a:t>
            </a:r>
          </a:p>
          <a:p>
            <a:pPr marL="342900" indent="-342900">
              <a:buFont typeface="Arial" panose="020B0604020202020204" pitchFamily="34" charset="0"/>
              <a:buChar char="•"/>
            </a:pPr>
            <a:r>
              <a:rPr lang="en-US" sz="2000" dirty="0"/>
              <a:t>candidate for dark matter.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a:t>
            </a:r>
            <a:r>
              <a:rPr lang="en-US" sz="2000" b="1" dirty="0"/>
              <a:t>MSSM</a:t>
            </a:r>
            <a:r>
              <a:rPr lang="en-US" sz="2000" dirty="0"/>
              <a:t> there are 32 distinct masses corresponding to undiscovered particles not </a:t>
            </a:r>
          </a:p>
          <a:p>
            <a:pPr marL="342900" indent="-342900">
              <a:buFont typeface="Arial" panose="020B0604020202020204" pitchFamily="34" charset="0"/>
              <a:buChar char="•"/>
            </a:pPr>
            <a:r>
              <a:rPr lang="en-US" sz="2000" dirty="0"/>
              <a:t>counting gravitino and two complex Higgs doublets i.e., 5 gauge bosons.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2"/>
          <a:stretch>
            <a:fillRect/>
          </a:stretch>
        </p:blipFill>
        <p:spPr>
          <a:xfrm>
            <a:off x="3648332" y="2620151"/>
            <a:ext cx="5221139" cy="3880191"/>
          </a:xfrm>
          <a:prstGeom prst="rect">
            <a:avLst/>
          </a:prstGeom>
        </p:spPr>
      </p:pic>
    </p:spTree>
    <p:extLst>
      <p:ext uri="{BB962C8B-B14F-4D97-AF65-F5344CB8AC3E}">
        <p14:creationId xmlns:p14="http://schemas.microsoft.com/office/powerpoint/2010/main" val="60951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4145" y="769360"/>
            <a:ext cx="10743710" cy="4370427"/>
          </a:xfrm>
          <a:prstGeom prst="rect">
            <a:avLst/>
          </a:prstGeom>
          <a:noFill/>
        </p:spPr>
        <p:txBody>
          <a:bodyPr wrap="none" rtlCol="0">
            <a:spAutoFit/>
          </a:bodyPr>
          <a:lstStyle/>
          <a:p>
            <a:endParaRPr lang="en-US" sz="2000" dirty="0"/>
          </a:p>
          <a:p>
            <a:r>
              <a:rPr lang="en-US" sz="2000" dirty="0"/>
              <a:t>The attraction of supersymmetry for theorists is that provides candidates to solve </a:t>
            </a:r>
          </a:p>
          <a:p>
            <a:r>
              <a:rPr lang="en-US" sz="2000" dirty="0"/>
              <a:t>several major problems. </a:t>
            </a:r>
          </a:p>
          <a:p>
            <a:r>
              <a:rPr lang="en-US" sz="2000" dirty="0"/>
              <a:t>Since there is no mixing between Standard Model particles and their supersymmetric </a:t>
            </a:r>
          </a:p>
          <a:p>
            <a:r>
              <a:rPr lang="en-US" sz="2000" dirty="0"/>
              <a:t>partners, the lowest mass </a:t>
            </a:r>
            <a:r>
              <a:rPr lang="en-US" sz="2000" dirty="0" err="1"/>
              <a:t>sparticle</a:t>
            </a:r>
            <a:r>
              <a:rPr lang="en-US" sz="2000" dirty="0"/>
              <a:t> is </a:t>
            </a:r>
            <a:r>
              <a:rPr lang="en-US" sz="2000" b="1" dirty="0"/>
              <a:t>stable</a:t>
            </a:r>
            <a:r>
              <a:rPr lang="en-US" sz="2000" dirty="0"/>
              <a:t>. The neutral stable </a:t>
            </a:r>
            <a:r>
              <a:rPr lang="en-US" sz="2000" dirty="0" err="1"/>
              <a:t>sparticle</a:t>
            </a:r>
            <a:r>
              <a:rPr lang="en-US" sz="2000" dirty="0"/>
              <a:t> would be a </a:t>
            </a:r>
          </a:p>
          <a:p>
            <a:r>
              <a:rPr lang="en-US" sz="2000" dirty="0"/>
              <a:t>candidate for dark matter.</a:t>
            </a:r>
          </a:p>
          <a:p>
            <a:endParaRPr lang="en-US" sz="2000" dirty="0"/>
          </a:p>
          <a:p>
            <a:r>
              <a:rPr lang="en-US" sz="2000" dirty="0"/>
              <a:t>In the MSSM there are 32 distinct masses corresponding to undiscovered particles not </a:t>
            </a:r>
          </a:p>
          <a:p>
            <a:r>
              <a:rPr lang="en-US" sz="2000" dirty="0"/>
              <a:t>counting gravitino and two complex Higgs doublets i.e., 5 gauge bosons.</a:t>
            </a:r>
          </a:p>
          <a:p>
            <a:endParaRPr lang="en-US" sz="2000" dirty="0"/>
          </a:p>
          <a:p>
            <a:r>
              <a:rPr lang="en-US" sz="2000" dirty="0" err="1"/>
              <a:t>Squarks</a:t>
            </a:r>
            <a:r>
              <a:rPr lang="en-US" sz="2000" dirty="0"/>
              <a:t> and </a:t>
            </a:r>
            <a:r>
              <a:rPr lang="en-US" sz="2000" dirty="0" err="1"/>
              <a:t>sleptons</a:t>
            </a:r>
            <a:r>
              <a:rPr lang="en-US" sz="2000" dirty="0"/>
              <a:t> are scalar fields without spin. In MSSM, "left" or "right" </a:t>
            </a:r>
            <a:r>
              <a:rPr lang="en-US" sz="2000" dirty="0" err="1"/>
              <a:t>squarks</a:t>
            </a:r>
            <a:r>
              <a:rPr lang="en-US" sz="2000" dirty="0"/>
              <a:t> are eigenstates </a:t>
            </a:r>
          </a:p>
          <a:p>
            <a:r>
              <a:rPr lang="en-US" sz="2000" dirty="0"/>
              <a:t>of different mass obtained by the SUSY transformation from a left or right fermion, and they carry </a:t>
            </a:r>
          </a:p>
          <a:p>
            <a:r>
              <a:rPr lang="en-US" sz="2000" dirty="0"/>
              <a:t>the same SU(N) charges as their SM partners.</a:t>
            </a:r>
          </a:p>
          <a:p>
            <a:endParaRPr lang="en-US" dirty="0"/>
          </a:p>
        </p:txBody>
      </p:sp>
    </p:spTree>
    <p:extLst>
      <p:ext uri="{BB962C8B-B14F-4D97-AF65-F5344CB8AC3E}">
        <p14:creationId xmlns:p14="http://schemas.microsoft.com/office/powerpoint/2010/main" val="421833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1" y="474345"/>
            <a:ext cx="11537839" cy="5909310"/>
          </a:xfrm>
          <a:prstGeom prst="rect">
            <a:avLst/>
          </a:prstGeom>
          <a:noFill/>
        </p:spPr>
        <p:txBody>
          <a:bodyPr wrap="none" rtlCol="0">
            <a:spAutoFit/>
          </a:bodyPr>
          <a:lstStyle/>
          <a:p>
            <a:pPr marL="285750" indent="-285750">
              <a:buFont typeface="Arial" panose="020B0604020202020204" pitchFamily="34" charset="0"/>
              <a:buChar char="•"/>
            </a:pPr>
            <a:r>
              <a:rPr lang="en-US" dirty="0"/>
              <a:t>In MSSM the heavy </a:t>
            </a:r>
            <a:r>
              <a:rPr lang="en-US" dirty="0" err="1"/>
              <a:t>sparticles</a:t>
            </a:r>
            <a:r>
              <a:rPr lang="en-US" dirty="0"/>
              <a:t> would decay to the lighter ones in processes</a:t>
            </a:r>
          </a:p>
          <a:p>
            <a:r>
              <a:rPr lang="en-US" dirty="0"/>
              <a:t>analogous to the Standard Model particles, but their connection to the </a:t>
            </a:r>
          </a:p>
          <a:p>
            <a:r>
              <a:rPr lang="en-US" dirty="0"/>
              <a:t>Standard Model world would be weak . Thus they earned the nickname of</a:t>
            </a:r>
          </a:p>
          <a:p>
            <a:r>
              <a:rPr lang="en-US" dirty="0"/>
              <a:t>WIMPs – Weakly Interacting Massive Particles.</a:t>
            </a:r>
          </a:p>
          <a:p>
            <a:endParaRPr lang="en-US" dirty="0"/>
          </a:p>
          <a:p>
            <a:pPr marL="285750" indent="-285750">
              <a:buFont typeface="Arial" panose="020B0604020202020204" pitchFamily="34" charset="0"/>
              <a:buChar char="•"/>
            </a:pPr>
            <a:r>
              <a:rPr lang="en-US" dirty="0"/>
              <a:t>The signatures of the supersymmetry are either processes that are forbidden </a:t>
            </a:r>
          </a:p>
          <a:p>
            <a:r>
              <a:rPr lang="en-US" dirty="0"/>
              <a:t>in the Standard Model but that can proceed via loops involving virtual </a:t>
            </a:r>
            <a:r>
              <a:rPr lang="en-US" dirty="0" err="1"/>
              <a:t>sparticles</a:t>
            </a:r>
            <a:endParaRPr lang="en-US" dirty="0"/>
          </a:p>
          <a:p>
            <a:r>
              <a:rPr lang="en-US" dirty="0"/>
              <a:t>e.g.,  lepton flavor violating decays </a:t>
            </a:r>
            <a:r>
              <a:rPr lang="en-US" dirty="0" err="1"/>
              <a:t>μ</a:t>
            </a:r>
            <a:r>
              <a:rPr lang="en-US" dirty="0"/>
              <a:t> </a:t>
            </a:r>
            <a:r>
              <a:rPr lang="en-US" dirty="0">
                <a:sym typeface="Wingdings"/>
              </a:rPr>
              <a:t> </a:t>
            </a:r>
            <a:r>
              <a:rPr lang="en-US" dirty="0" err="1">
                <a:sym typeface="Wingdings"/>
              </a:rPr>
              <a:t>e</a:t>
            </a:r>
            <a:r>
              <a:rPr lang="en-US" dirty="0" err="1"/>
              <a:t>γ</a:t>
            </a:r>
            <a:r>
              <a:rPr lang="en-US" dirty="0"/>
              <a:t>, proton decays or/and enhanced rates for other rare process</a:t>
            </a:r>
          </a:p>
          <a:p>
            <a:r>
              <a:rPr lang="en-US" dirty="0"/>
              <a:t> due to the virtual loops, </a:t>
            </a:r>
            <a:r>
              <a:rPr lang="en-US" dirty="0" err="1"/>
              <a:t>etc</a:t>
            </a:r>
            <a:endParaRPr lang="en-US" dirty="0"/>
          </a:p>
          <a:p>
            <a:endParaRPr lang="en-US" dirty="0"/>
          </a:p>
          <a:p>
            <a:pPr marL="285750" indent="-285750">
              <a:buFont typeface="Arial" panose="020B0604020202020204" pitchFamily="34" charset="0"/>
              <a:buChar char="•"/>
            </a:pPr>
            <a:r>
              <a:rPr lang="en-US" dirty="0"/>
              <a:t>At LHC we also look for direct production of supersymmetric particles whose decay </a:t>
            </a:r>
          </a:p>
          <a:p>
            <a:r>
              <a:rPr lang="en-US" dirty="0"/>
              <a:t>chain ends with a lowest mass, </a:t>
            </a:r>
            <a:r>
              <a:rPr lang="en-US" u="sng" dirty="0"/>
              <a:t>neutral </a:t>
            </a:r>
            <a:r>
              <a:rPr lang="en-US" u="sng" dirty="0" err="1"/>
              <a:t>sparticle</a:t>
            </a:r>
            <a:r>
              <a:rPr lang="en-US" dirty="0"/>
              <a:t>. Such particle would interact</a:t>
            </a:r>
          </a:p>
          <a:p>
            <a:r>
              <a:rPr lang="en-US" dirty="0"/>
              <a:t> only weakly with regular matter and thus it would leave the detector without</a:t>
            </a:r>
          </a:p>
          <a:p>
            <a:r>
              <a:rPr lang="en-US" dirty="0"/>
              <a:t>producing detectable signal. The signature of such particle is, therefore, missing</a:t>
            </a:r>
          </a:p>
          <a:p>
            <a:r>
              <a:rPr lang="en-US" dirty="0"/>
              <a:t>energy or more precisely in ATLAS – missing transverse energy </a:t>
            </a:r>
            <a:r>
              <a:rPr lang="en-US" b="1" dirty="0"/>
              <a:t>MET</a:t>
            </a:r>
            <a:r>
              <a:rPr lang="en-US" dirty="0"/>
              <a:t>.</a:t>
            </a:r>
          </a:p>
          <a:p>
            <a:endParaRPr lang="en-US" dirty="0"/>
          </a:p>
          <a:p>
            <a:pPr marL="285750" indent="-285750">
              <a:buFont typeface="Arial" panose="020B0604020202020204" pitchFamily="34" charset="0"/>
              <a:buChar char="•"/>
            </a:pPr>
            <a:r>
              <a:rPr lang="en-US" dirty="0"/>
              <a:t>Another consequence of supersymmetry is that there are 5 Higgs particles: 2 charged</a:t>
            </a:r>
          </a:p>
          <a:p>
            <a:r>
              <a:rPr lang="en-US" dirty="0"/>
              <a:t>and 3 neutral. In such scenario the object that has been discovered few years ago is only </a:t>
            </a:r>
          </a:p>
          <a:p>
            <a:r>
              <a:rPr lang="en-US" dirty="0"/>
              <a:t>one of the neutral Higgs bosons.  </a:t>
            </a:r>
          </a:p>
          <a:p>
            <a:endParaRPr lang="en-US" dirty="0"/>
          </a:p>
          <a:p>
            <a:pPr marL="285750" indent="-285750">
              <a:buFont typeface="Arial" panose="020B0604020202020204" pitchFamily="34" charset="0"/>
              <a:buChar char="•"/>
            </a:pPr>
            <a:r>
              <a:rPr lang="en-US" dirty="0"/>
              <a:t>It also gives experimentalists a goal for searching for a new channel   A</a:t>
            </a:r>
            <a:r>
              <a:rPr lang="en-US" dirty="0">
                <a:sym typeface="Wingdings" pitchFamily="2" charset="2"/>
              </a:rPr>
              <a:t> ZH via observation of associated Z and Higgs </a:t>
            </a:r>
            <a:endParaRPr lang="en-US" dirty="0"/>
          </a:p>
        </p:txBody>
      </p:sp>
    </p:spTree>
    <p:extLst>
      <p:ext uri="{BB962C8B-B14F-4D97-AF65-F5344CB8AC3E}">
        <p14:creationId xmlns:p14="http://schemas.microsoft.com/office/powerpoint/2010/main" val="2917135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8CD2C-151F-2241-869E-E3A91D014C11}"/>
              </a:ext>
            </a:extLst>
          </p:cNvPr>
          <p:cNvPicPr>
            <a:picLocks noChangeAspect="1"/>
          </p:cNvPicPr>
          <p:nvPr/>
        </p:nvPicPr>
        <p:blipFill>
          <a:blip r:embed="rId2"/>
          <a:stretch>
            <a:fillRect/>
          </a:stretch>
        </p:blipFill>
        <p:spPr>
          <a:xfrm>
            <a:off x="231073" y="505488"/>
            <a:ext cx="8338592" cy="5338957"/>
          </a:xfrm>
          <a:prstGeom prst="rect">
            <a:avLst/>
          </a:prstGeom>
        </p:spPr>
      </p:pic>
    </p:spTree>
    <p:extLst>
      <p:ext uri="{BB962C8B-B14F-4D97-AF65-F5344CB8AC3E}">
        <p14:creationId xmlns:p14="http://schemas.microsoft.com/office/powerpoint/2010/main" val="816169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25698</TotalTime>
  <Words>2235</Words>
  <Application>Microsoft Macintosh PowerPoint</Application>
  <PresentationFormat>Widescreen</PresentationFormat>
  <Paragraphs>318</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Higgs and neutrino mass</vt:lpstr>
      <vt:lpstr>E=mc2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538</cp:revision>
  <cp:lastPrinted>2021-03-11T16:51:46Z</cp:lastPrinted>
  <dcterms:created xsi:type="dcterms:W3CDTF">2021-01-06T18:58:24Z</dcterms:created>
  <dcterms:modified xsi:type="dcterms:W3CDTF">2021-03-19T13:51:59Z</dcterms:modified>
</cp:coreProperties>
</file>