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18" r:id="rId2"/>
    <p:sldId id="319" r:id="rId3"/>
    <p:sldId id="320" r:id="rId4"/>
    <p:sldId id="321" r:id="rId5"/>
    <p:sldId id="385" r:id="rId6"/>
    <p:sldId id="322" r:id="rId7"/>
    <p:sldId id="323" r:id="rId8"/>
    <p:sldId id="324" r:id="rId9"/>
    <p:sldId id="325" r:id="rId10"/>
    <p:sldId id="326" r:id="rId11"/>
    <p:sldId id="388" r:id="rId12"/>
    <p:sldId id="327" r:id="rId13"/>
    <p:sldId id="328" r:id="rId14"/>
    <p:sldId id="329" r:id="rId15"/>
    <p:sldId id="330" r:id="rId16"/>
    <p:sldId id="331" r:id="rId17"/>
    <p:sldId id="305" r:id="rId18"/>
    <p:sldId id="3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97" autoAdjust="0"/>
    <p:restoredTop sz="94349"/>
  </p:normalViewPr>
  <p:slideViewPr>
    <p:cSldViewPr snapToGrid="0" snapToObjects="1">
      <p:cViewPr varScale="1">
        <p:scale>
          <a:sx n="103" d="100"/>
          <a:sy n="103" d="100"/>
        </p:scale>
        <p:origin x="1312" y="184"/>
      </p:cViewPr>
      <p:guideLst>
        <p:guide orient="horz" pos="2160"/>
        <p:guide pos="3840"/>
      </p:guideLst>
    </p:cSldViewPr>
  </p:slideViewPr>
  <p:outlineViewPr>
    <p:cViewPr>
      <p:scale>
        <a:sx n="33" d="100"/>
        <a:sy n="33" d="100"/>
      </p:scale>
      <p:origin x="0" y="-284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476B53-3A5E-2947-BE54-B19CFE01428D}" type="datetimeFigureOut">
              <a:rPr lang="en-US" smtClean="0"/>
              <a:t>2/25/21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BEF06C-AAAA-CF4A-AD51-C8DBA0FA68AF}" type="slidenum">
              <a:rPr lang="en-US" smtClean="0"/>
              <a:t>‹#›</a:t>
            </a:fld>
            <a:endParaRPr lang="en-US"/>
          </a:p>
        </p:txBody>
      </p:sp>
    </p:spTree>
    <p:extLst>
      <p:ext uri="{BB962C8B-B14F-4D97-AF65-F5344CB8AC3E}">
        <p14:creationId xmlns:p14="http://schemas.microsoft.com/office/powerpoint/2010/main" val="42214169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BEF06C-AAAA-CF4A-AD51-C8DBA0FA68AF}" type="slidenum">
              <a:rPr lang="en-US" smtClean="0"/>
              <a:t>2</a:t>
            </a:fld>
            <a:endParaRPr lang="en-US"/>
          </a:p>
        </p:txBody>
      </p:sp>
    </p:spTree>
    <p:extLst>
      <p:ext uri="{BB962C8B-B14F-4D97-AF65-F5344CB8AC3E}">
        <p14:creationId xmlns:p14="http://schemas.microsoft.com/office/powerpoint/2010/main" val="2372055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BEF06C-AAAA-CF4A-AD51-C8DBA0FA68AF}" type="slidenum">
              <a:rPr lang="en-US" smtClean="0"/>
              <a:t>15</a:t>
            </a:fld>
            <a:endParaRPr lang="en-US"/>
          </a:p>
        </p:txBody>
      </p:sp>
    </p:spTree>
    <p:extLst>
      <p:ext uri="{BB962C8B-B14F-4D97-AF65-F5344CB8AC3E}">
        <p14:creationId xmlns:p14="http://schemas.microsoft.com/office/powerpoint/2010/main" val="713929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F4F90-FAA8-5E46-93C3-8BDDB8D22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B2DF4-EAE5-F547-9DFE-5C844E7630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C05361-1D67-EE4B-8406-8A7CDA4F7EFD}"/>
              </a:ext>
            </a:extLst>
          </p:cNvPr>
          <p:cNvSpPr>
            <a:spLocks noGrp="1"/>
          </p:cNvSpPr>
          <p:nvPr>
            <p:ph type="dt" sz="half" idx="10"/>
          </p:nvPr>
        </p:nvSpPr>
        <p:spPr/>
        <p:txBody>
          <a:bodyPr/>
          <a:lstStyle/>
          <a:p>
            <a:fld id="{4C870CAB-AA73-E34A-BF5C-8B62E69F5278}" type="datetimeFigureOut">
              <a:rPr lang="en-US" smtClean="0"/>
              <a:t>2/25/21</a:t>
            </a:fld>
            <a:endParaRPr lang="en-US"/>
          </a:p>
        </p:txBody>
      </p:sp>
      <p:sp>
        <p:nvSpPr>
          <p:cNvPr id="5" name="Footer Placeholder 4">
            <a:extLst>
              <a:ext uri="{FF2B5EF4-FFF2-40B4-BE49-F238E27FC236}">
                <a16:creationId xmlns:a16="http://schemas.microsoft.com/office/drawing/2014/main" id="{82A699B7-113E-2245-8B31-191A620D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E3583-3A23-2146-9A88-334624A760F8}"/>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378830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1531-9819-3A4D-900F-08D9ECECED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0E7902-54E8-854D-834C-5B3128EB2C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6746F-DAEA-E24A-958B-6BF68D175963}"/>
              </a:ext>
            </a:extLst>
          </p:cNvPr>
          <p:cNvSpPr>
            <a:spLocks noGrp="1"/>
          </p:cNvSpPr>
          <p:nvPr>
            <p:ph type="dt" sz="half" idx="10"/>
          </p:nvPr>
        </p:nvSpPr>
        <p:spPr/>
        <p:txBody>
          <a:bodyPr/>
          <a:lstStyle/>
          <a:p>
            <a:fld id="{4C870CAB-AA73-E34A-BF5C-8B62E69F5278}" type="datetimeFigureOut">
              <a:rPr lang="en-US" smtClean="0"/>
              <a:t>2/25/21</a:t>
            </a:fld>
            <a:endParaRPr lang="en-US"/>
          </a:p>
        </p:txBody>
      </p:sp>
      <p:sp>
        <p:nvSpPr>
          <p:cNvPr id="5" name="Footer Placeholder 4">
            <a:extLst>
              <a:ext uri="{FF2B5EF4-FFF2-40B4-BE49-F238E27FC236}">
                <a16:creationId xmlns:a16="http://schemas.microsoft.com/office/drawing/2014/main" id="{43F8A2F3-6371-D44B-9CB2-713A94A42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966AD-F6EC-FC45-92C0-0E6981A1BA30}"/>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398072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D79ACF-9F05-5842-B617-D6BD2EB331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D00D48-096C-D14D-A4DC-2E3DA57D9B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211B7-02DB-6D44-A38B-520EEC06D23C}"/>
              </a:ext>
            </a:extLst>
          </p:cNvPr>
          <p:cNvSpPr>
            <a:spLocks noGrp="1"/>
          </p:cNvSpPr>
          <p:nvPr>
            <p:ph type="dt" sz="half" idx="10"/>
          </p:nvPr>
        </p:nvSpPr>
        <p:spPr/>
        <p:txBody>
          <a:bodyPr/>
          <a:lstStyle/>
          <a:p>
            <a:fld id="{4C870CAB-AA73-E34A-BF5C-8B62E69F5278}" type="datetimeFigureOut">
              <a:rPr lang="en-US" smtClean="0"/>
              <a:t>2/25/21</a:t>
            </a:fld>
            <a:endParaRPr lang="en-US"/>
          </a:p>
        </p:txBody>
      </p:sp>
      <p:sp>
        <p:nvSpPr>
          <p:cNvPr id="5" name="Footer Placeholder 4">
            <a:extLst>
              <a:ext uri="{FF2B5EF4-FFF2-40B4-BE49-F238E27FC236}">
                <a16:creationId xmlns:a16="http://schemas.microsoft.com/office/drawing/2014/main" id="{24D4B77F-96E5-974B-8AFC-3FB4627B1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E897C-652D-7541-8332-AAF8F56D02A6}"/>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319888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771B9-EB1E-3743-B411-A8F959EDD4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9DD35-D903-FF40-BCF9-832F38F6A5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5D481-2B4B-634C-9F09-9A428474AD9E}"/>
              </a:ext>
            </a:extLst>
          </p:cNvPr>
          <p:cNvSpPr>
            <a:spLocks noGrp="1"/>
          </p:cNvSpPr>
          <p:nvPr>
            <p:ph type="dt" sz="half" idx="10"/>
          </p:nvPr>
        </p:nvSpPr>
        <p:spPr/>
        <p:txBody>
          <a:bodyPr/>
          <a:lstStyle/>
          <a:p>
            <a:fld id="{4C870CAB-AA73-E34A-BF5C-8B62E69F5278}" type="datetimeFigureOut">
              <a:rPr lang="en-US" smtClean="0"/>
              <a:t>2/25/21</a:t>
            </a:fld>
            <a:endParaRPr lang="en-US"/>
          </a:p>
        </p:txBody>
      </p:sp>
      <p:sp>
        <p:nvSpPr>
          <p:cNvPr id="5" name="Footer Placeholder 4">
            <a:extLst>
              <a:ext uri="{FF2B5EF4-FFF2-40B4-BE49-F238E27FC236}">
                <a16:creationId xmlns:a16="http://schemas.microsoft.com/office/drawing/2014/main" id="{4C66EB5D-A323-8B47-97F2-D80F32503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37B54-6DB2-744E-8C2E-D1BD05C82B30}"/>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2292390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1C3F-D141-BA49-9EDA-E6F7583A67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8028D-BA29-2042-80BF-893F6E5CC2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6A74C2-A427-1E42-9740-226F5E1CF07E}"/>
              </a:ext>
            </a:extLst>
          </p:cNvPr>
          <p:cNvSpPr>
            <a:spLocks noGrp="1"/>
          </p:cNvSpPr>
          <p:nvPr>
            <p:ph type="dt" sz="half" idx="10"/>
          </p:nvPr>
        </p:nvSpPr>
        <p:spPr/>
        <p:txBody>
          <a:bodyPr/>
          <a:lstStyle/>
          <a:p>
            <a:fld id="{4C870CAB-AA73-E34A-BF5C-8B62E69F5278}" type="datetimeFigureOut">
              <a:rPr lang="en-US" smtClean="0"/>
              <a:t>2/25/21</a:t>
            </a:fld>
            <a:endParaRPr lang="en-US"/>
          </a:p>
        </p:txBody>
      </p:sp>
      <p:sp>
        <p:nvSpPr>
          <p:cNvPr id="5" name="Footer Placeholder 4">
            <a:extLst>
              <a:ext uri="{FF2B5EF4-FFF2-40B4-BE49-F238E27FC236}">
                <a16:creationId xmlns:a16="http://schemas.microsoft.com/office/drawing/2014/main" id="{2578C1B5-743E-B641-A778-2563190BA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567A2-2B3C-9F4F-953A-0DD0100B0CD4}"/>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158433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CD32-E998-AA4F-BE5C-D14C4306A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407E52-415F-714E-8230-F6CE03A101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59FF6E-7058-7444-AB58-A4E2FAC092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481D89-38A3-F04C-9BA6-D5DD0C017B5B}"/>
              </a:ext>
            </a:extLst>
          </p:cNvPr>
          <p:cNvSpPr>
            <a:spLocks noGrp="1"/>
          </p:cNvSpPr>
          <p:nvPr>
            <p:ph type="dt" sz="half" idx="10"/>
          </p:nvPr>
        </p:nvSpPr>
        <p:spPr/>
        <p:txBody>
          <a:bodyPr/>
          <a:lstStyle/>
          <a:p>
            <a:fld id="{4C870CAB-AA73-E34A-BF5C-8B62E69F5278}" type="datetimeFigureOut">
              <a:rPr lang="en-US" smtClean="0"/>
              <a:t>2/25/21</a:t>
            </a:fld>
            <a:endParaRPr lang="en-US"/>
          </a:p>
        </p:txBody>
      </p:sp>
      <p:sp>
        <p:nvSpPr>
          <p:cNvPr id="6" name="Footer Placeholder 5">
            <a:extLst>
              <a:ext uri="{FF2B5EF4-FFF2-40B4-BE49-F238E27FC236}">
                <a16:creationId xmlns:a16="http://schemas.microsoft.com/office/drawing/2014/main" id="{08C0E07B-F9CD-1642-A9E4-03B01060E5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64A31-EB6C-F440-8DF3-791CD527A6B2}"/>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68077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796BC-8A7D-FE42-8AB5-065281C19A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00010D-4900-FB48-A1BC-78AA43B9BF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3BF5D3-607A-E148-B9D0-AEECC341BD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31ED5-A3E3-714D-BA81-56DA395C4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F00F40-A7DA-F74A-A16F-93D21E57BC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0748D-3958-9541-A1F3-F0EAA52308B1}"/>
              </a:ext>
            </a:extLst>
          </p:cNvPr>
          <p:cNvSpPr>
            <a:spLocks noGrp="1"/>
          </p:cNvSpPr>
          <p:nvPr>
            <p:ph type="dt" sz="half" idx="10"/>
          </p:nvPr>
        </p:nvSpPr>
        <p:spPr/>
        <p:txBody>
          <a:bodyPr/>
          <a:lstStyle/>
          <a:p>
            <a:fld id="{4C870CAB-AA73-E34A-BF5C-8B62E69F5278}" type="datetimeFigureOut">
              <a:rPr lang="en-US" smtClean="0"/>
              <a:t>2/25/21</a:t>
            </a:fld>
            <a:endParaRPr lang="en-US"/>
          </a:p>
        </p:txBody>
      </p:sp>
      <p:sp>
        <p:nvSpPr>
          <p:cNvPr id="8" name="Footer Placeholder 7">
            <a:extLst>
              <a:ext uri="{FF2B5EF4-FFF2-40B4-BE49-F238E27FC236}">
                <a16:creationId xmlns:a16="http://schemas.microsoft.com/office/drawing/2014/main" id="{446201C5-9185-C043-A7EB-020202DFE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540F7E-4FB8-6445-9361-25F8034E0EE6}"/>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426085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4477-9641-0749-9023-6074A59E04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54E419-F718-394A-A5E5-0C7AFA2BF05B}"/>
              </a:ext>
            </a:extLst>
          </p:cNvPr>
          <p:cNvSpPr>
            <a:spLocks noGrp="1"/>
          </p:cNvSpPr>
          <p:nvPr>
            <p:ph type="dt" sz="half" idx="10"/>
          </p:nvPr>
        </p:nvSpPr>
        <p:spPr/>
        <p:txBody>
          <a:bodyPr/>
          <a:lstStyle/>
          <a:p>
            <a:fld id="{4C870CAB-AA73-E34A-BF5C-8B62E69F5278}" type="datetimeFigureOut">
              <a:rPr lang="en-US" smtClean="0"/>
              <a:t>2/25/21</a:t>
            </a:fld>
            <a:endParaRPr lang="en-US"/>
          </a:p>
        </p:txBody>
      </p:sp>
      <p:sp>
        <p:nvSpPr>
          <p:cNvPr id="4" name="Footer Placeholder 3">
            <a:extLst>
              <a:ext uri="{FF2B5EF4-FFF2-40B4-BE49-F238E27FC236}">
                <a16:creationId xmlns:a16="http://schemas.microsoft.com/office/drawing/2014/main" id="{0E22E583-D308-7047-89FC-43701D9797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5A8217-B9C9-A84A-AEAA-055D8138C730}"/>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839542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81E98-0F8D-D341-9FE8-B736508D4873}"/>
              </a:ext>
            </a:extLst>
          </p:cNvPr>
          <p:cNvSpPr>
            <a:spLocks noGrp="1"/>
          </p:cNvSpPr>
          <p:nvPr>
            <p:ph type="dt" sz="half" idx="10"/>
          </p:nvPr>
        </p:nvSpPr>
        <p:spPr/>
        <p:txBody>
          <a:bodyPr/>
          <a:lstStyle/>
          <a:p>
            <a:fld id="{4C870CAB-AA73-E34A-BF5C-8B62E69F5278}" type="datetimeFigureOut">
              <a:rPr lang="en-US" smtClean="0"/>
              <a:t>2/25/21</a:t>
            </a:fld>
            <a:endParaRPr lang="en-US"/>
          </a:p>
        </p:txBody>
      </p:sp>
      <p:sp>
        <p:nvSpPr>
          <p:cNvPr id="3" name="Footer Placeholder 2">
            <a:extLst>
              <a:ext uri="{FF2B5EF4-FFF2-40B4-BE49-F238E27FC236}">
                <a16:creationId xmlns:a16="http://schemas.microsoft.com/office/drawing/2014/main" id="{631CE100-625A-6243-8264-E10937E2AD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FBAE51-01D9-7648-9B78-4AE131721318}"/>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34623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877A3-15CC-E849-AC64-29A4EC9B7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3F0515-675B-5A4D-9CC3-3C843DA091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29F7A7-9BE4-DD40-B5A4-2C86DBF12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5F92D-23F3-C844-9A58-27237C86F9DB}"/>
              </a:ext>
            </a:extLst>
          </p:cNvPr>
          <p:cNvSpPr>
            <a:spLocks noGrp="1"/>
          </p:cNvSpPr>
          <p:nvPr>
            <p:ph type="dt" sz="half" idx="10"/>
          </p:nvPr>
        </p:nvSpPr>
        <p:spPr/>
        <p:txBody>
          <a:bodyPr/>
          <a:lstStyle/>
          <a:p>
            <a:fld id="{4C870CAB-AA73-E34A-BF5C-8B62E69F5278}" type="datetimeFigureOut">
              <a:rPr lang="en-US" smtClean="0"/>
              <a:t>2/25/21</a:t>
            </a:fld>
            <a:endParaRPr lang="en-US"/>
          </a:p>
        </p:txBody>
      </p:sp>
      <p:sp>
        <p:nvSpPr>
          <p:cNvPr id="6" name="Footer Placeholder 5">
            <a:extLst>
              <a:ext uri="{FF2B5EF4-FFF2-40B4-BE49-F238E27FC236}">
                <a16:creationId xmlns:a16="http://schemas.microsoft.com/office/drawing/2014/main" id="{96D14D1F-B20E-6B4E-B456-4FCAFC9C9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BE1BA-2F82-0641-A35B-4983B8E1C4AB}"/>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261069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33B0-1679-8142-97CA-83B3E99DE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D5C0C2-BC0C-334A-A5DA-A01958398E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6EED16-8B9C-C542-8A34-EAF98D48C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6A7E8-8013-D746-99C4-EBA23954C9EC}"/>
              </a:ext>
            </a:extLst>
          </p:cNvPr>
          <p:cNvSpPr>
            <a:spLocks noGrp="1"/>
          </p:cNvSpPr>
          <p:nvPr>
            <p:ph type="dt" sz="half" idx="10"/>
          </p:nvPr>
        </p:nvSpPr>
        <p:spPr/>
        <p:txBody>
          <a:bodyPr/>
          <a:lstStyle/>
          <a:p>
            <a:fld id="{4C870CAB-AA73-E34A-BF5C-8B62E69F5278}" type="datetimeFigureOut">
              <a:rPr lang="en-US" smtClean="0"/>
              <a:t>2/25/21</a:t>
            </a:fld>
            <a:endParaRPr lang="en-US"/>
          </a:p>
        </p:txBody>
      </p:sp>
      <p:sp>
        <p:nvSpPr>
          <p:cNvPr id="6" name="Footer Placeholder 5">
            <a:extLst>
              <a:ext uri="{FF2B5EF4-FFF2-40B4-BE49-F238E27FC236}">
                <a16:creationId xmlns:a16="http://schemas.microsoft.com/office/drawing/2014/main" id="{A7EE3134-4D74-8140-B63C-D109B79A0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E27CF-B409-2242-AAAF-F141020F0D5F}"/>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431388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FA82B-DD47-6D48-91E0-BA9607A78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24D99E-3F5F-004D-B2FE-DC1630DE5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0C876-E7C5-3D47-829A-0694D4238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870CAB-AA73-E34A-BF5C-8B62E69F5278}" type="datetimeFigureOut">
              <a:rPr lang="en-US" smtClean="0"/>
              <a:t>2/25/21</a:t>
            </a:fld>
            <a:endParaRPr lang="en-US"/>
          </a:p>
        </p:txBody>
      </p:sp>
      <p:sp>
        <p:nvSpPr>
          <p:cNvPr id="5" name="Footer Placeholder 4">
            <a:extLst>
              <a:ext uri="{FF2B5EF4-FFF2-40B4-BE49-F238E27FC236}">
                <a16:creationId xmlns:a16="http://schemas.microsoft.com/office/drawing/2014/main" id="{8EE34F4A-8183-6748-A3D5-93969C86D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CC9F96-249C-2747-9C20-B4C8DF02E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A3ECB-7F9D-714C-952C-A766CABABC98}" type="slidenum">
              <a:rPr lang="en-US" smtClean="0"/>
              <a:t>‹#›</a:t>
            </a:fld>
            <a:endParaRPr lang="en-US"/>
          </a:p>
        </p:txBody>
      </p:sp>
    </p:spTree>
    <p:extLst>
      <p:ext uri="{BB962C8B-B14F-4D97-AF65-F5344CB8AC3E}">
        <p14:creationId xmlns:p14="http://schemas.microsoft.com/office/powerpoint/2010/main" val="3266904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910.png"/><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4195DB-3768-9D48-8AD4-9C2B59E1A39B}"/>
              </a:ext>
            </a:extLst>
          </p:cNvPr>
          <p:cNvSpPr txBox="1"/>
          <p:nvPr/>
        </p:nvSpPr>
        <p:spPr>
          <a:xfrm>
            <a:off x="1710047" y="142504"/>
            <a:ext cx="8599021" cy="800219"/>
          </a:xfrm>
          <a:prstGeom prst="rect">
            <a:avLst/>
          </a:prstGeom>
          <a:noFill/>
        </p:spPr>
        <p:txBody>
          <a:bodyPr wrap="none" rtlCol="0">
            <a:spAutoFit/>
          </a:bodyPr>
          <a:lstStyle/>
          <a:p>
            <a:r>
              <a:rPr lang="en-US" sz="2800" b="1" dirty="0"/>
              <a:t>Spontaneous symmetry breaking – the Higgs mechanism</a:t>
            </a:r>
            <a:endParaRPr lang="en-US" sz="2800" dirty="0"/>
          </a:p>
          <a:p>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5CF251-72AB-EF42-9983-4BE0FF058336}"/>
                  </a:ext>
                </a:extLst>
              </p:cNvPr>
              <p:cNvSpPr txBox="1"/>
              <p:nvPr/>
            </p:nvSpPr>
            <p:spPr>
              <a:xfrm>
                <a:off x="115553" y="942723"/>
                <a:ext cx="12293302" cy="5151667"/>
              </a:xfrm>
              <a:prstGeom prst="rect">
                <a:avLst/>
              </a:prstGeom>
              <a:noFill/>
            </p:spPr>
            <p:txBody>
              <a:bodyPr wrap="none" rtlCol="0">
                <a:spAutoFit/>
              </a:bodyPr>
              <a:lstStyle/>
              <a:p>
                <a:r>
                  <a:rPr lang="en-US" sz="2000" dirty="0"/>
                  <a:t>The first successful attempt at the coupling of a </a:t>
                </a:r>
                <a:r>
                  <a:rPr lang="en-US" sz="2000" b="1" dirty="0"/>
                  <a:t>scalar</a:t>
                </a:r>
                <a:r>
                  <a:rPr lang="en-US" sz="2000" dirty="0"/>
                  <a:t> field into the electrodynamic interactions was made</a:t>
                </a:r>
              </a:p>
              <a:p>
                <a:r>
                  <a:rPr lang="en-US" sz="2000" dirty="0"/>
                  <a:t> by Ernest </a:t>
                </a:r>
                <a:r>
                  <a:rPr lang="en-US" sz="2000" dirty="0" err="1"/>
                  <a:t>Stueckelberg</a:t>
                </a:r>
                <a:r>
                  <a:rPr lang="en-US" sz="2000" dirty="0"/>
                  <a:t> in 1934. It was way ahead of its time and largely ignored.  </a:t>
                </a:r>
              </a:p>
              <a:p>
                <a:r>
                  <a:rPr lang="en-US" sz="2000" dirty="0"/>
                  <a:t>The modern developments of the field theory started in early 1950 following the BCS theory of the </a:t>
                </a:r>
              </a:p>
              <a:p>
                <a:r>
                  <a:rPr lang="en-US" sz="2000" dirty="0"/>
                  <a:t>superconductivity and an increasing number of experimental observations at particle accelerators laboratories.</a:t>
                </a:r>
              </a:p>
              <a:p>
                <a:endParaRPr lang="en-US" sz="2000" dirty="0"/>
              </a:p>
              <a:p>
                <a:r>
                  <a:rPr lang="en-US" sz="2000" dirty="0"/>
                  <a:t>So far, quantum mechanics dealt with fields whose potential was symmetric and the minimum of the potential </a:t>
                </a:r>
              </a:p>
              <a:p>
                <a:r>
                  <a:rPr lang="en-US" sz="2000" dirty="0"/>
                  <a:t>was at the lowest energy of the system. A simplest example in quantum mechanics is a harmonic oscillator like, e.g., </a:t>
                </a:r>
              </a:p>
              <a:p>
                <a:r>
                  <a:rPr lang="en-US" sz="2000" dirty="0"/>
                  <a:t>a mass </a:t>
                </a:r>
                <a:r>
                  <a:rPr lang="en-US" sz="2000" b="1" dirty="0"/>
                  <a:t>m</a:t>
                </a:r>
                <a:r>
                  <a:rPr lang="en-US" sz="2000" dirty="0"/>
                  <a:t> placed in a quadratic potential with spring constant k </a:t>
                </a:r>
              </a:p>
              <a:p>
                <a:endParaRPr lang="en-US" sz="2000" dirty="0"/>
              </a:p>
              <a:p>
                <a14:m>
                  <m:oMath xmlns:m="http://schemas.openxmlformats.org/officeDocument/2006/math">
                    <m:r>
                      <a:rPr lang="en-US" b="0" i="1" smtClean="0">
                        <a:latin typeface="Cambria Math" panose="02040503050406030204" pitchFamily="18" charset="0"/>
                      </a:rPr>
                      <m:t>                                                                                                    </m:t>
                    </m:r>
                    <m:r>
                      <a:rPr lang="en-US" i="1">
                        <a:latin typeface="Cambria Math" panose="02040503050406030204" pitchFamily="18" charset="0"/>
                      </a:rPr>
                      <m:t>𝑉</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𝑘</m:t>
                        </m:r>
                      </m:num>
                      <m:den>
                        <m:r>
                          <a:rPr lang="en-US" i="1">
                            <a:latin typeface="Cambria Math" panose="02040503050406030204" pitchFamily="18" charset="0"/>
                          </a:rPr>
                          <m:t>2</m:t>
                        </m:r>
                      </m:den>
                    </m:f>
                  </m:oMath>
                </a14:m>
                <a:r>
                  <a:rPr lang="en-US" dirty="0"/>
                  <a:t> r</a:t>
                </a:r>
                <a:r>
                  <a:rPr lang="en-US" baseline="30000" dirty="0"/>
                  <a:t>2</a:t>
                </a:r>
                <a:r>
                  <a:rPr lang="en-US" dirty="0"/>
                  <a:t>.</a:t>
                </a:r>
                <a:r>
                  <a:rPr lang="en-US" sz="2000" dirty="0">
                    <a:effectLst/>
                  </a:rPr>
                  <a:t> </a:t>
                </a:r>
              </a:p>
              <a:p>
                <a:endParaRPr lang="en-US" sz="2000" dirty="0"/>
              </a:p>
              <a:p>
                <a:r>
                  <a:rPr lang="en-US" sz="2000" dirty="0"/>
                  <a:t>                                                           Here, the minimum </a:t>
                </a:r>
                <a:r>
                  <a:rPr lang="en-US" dirty="0"/>
                  <a:t>of the potential is at x = 0, and the resulting </a:t>
                </a:r>
                <a:r>
                  <a:rPr lang="en-US" dirty="0" err="1"/>
                  <a:t>eigenenergies</a:t>
                </a:r>
                <a:r>
                  <a:rPr lang="en-US" dirty="0"/>
                  <a:t> are </a:t>
                </a:r>
              </a:p>
              <a:p>
                <a:r>
                  <a:rPr lang="en-US" sz="2000"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𝑛</m:t>
                        </m:r>
                      </m:sub>
                    </m:sSub>
                    <m:r>
                      <a:rPr lang="en-US" i="1">
                        <a:latin typeface="Cambria Math" panose="02040503050406030204" pitchFamily="18" charset="0"/>
                      </a:rPr>
                      <m:t>= ℏ</m:t>
                    </m:r>
                    <m:r>
                      <a:rPr lang="en-US" i="1">
                        <a:latin typeface="Cambria Math" panose="02040503050406030204" pitchFamily="18" charset="0"/>
                      </a:rPr>
                      <m:t>𝜔</m:t>
                    </m:r>
                    <m:d>
                      <m:dPr>
                        <m:ctrlPr>
                          <a:rPr lang="en-US" i="1">
                            <a:latin typeface="Cambria Math" panose="02040503050406030204" pitchFamily="18" charset="0"/>
                          </a:rPr>
                        </m:ctrlPr>
                      </m:dPr>
                      <m:e>
                        <m:r>
                          <a:rPr lang="en-US" i="1">
                            <a:latin typeface="Cambria Math" panose="02040503050406030204" pitchFamily="18" charset="0"/>
                          </a:rPr>
                          <m:t>𝑛</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e>
                    </m:d>
                    <m:r>
                      <a:rPr lang="en-US" i="1">
                        <a:latin typeface="Cambria Math" panose="02040503050406030204" pitchFamily="18" charset="0"/>
                      </a:rPr>
                      <m:t> </m:t>
                    </m:r>
                  </m:oMath>
                </a14:m>
                <a:r>
                  <a:rPr lang="en-US" dirty="0"/>
                  <a:t>  with </a:t>
                </a:r>
                <a14:m>
                  <m:oMath xmlns:m="http://schemas.openxmlformats.org/officeDocument/2006/math">
                    <m:r>
                      <a:rPr lang="en-US" i="1">
                        <a:latin typeface="Cambria Math" panose="02040503050406030204" pitchFamily="18" charset="0"/>
                      </a:rPr>
                      <m:t>𝜔</m:t>
                    </m:r>
                    <m:r>
                      <a:rPr lang="en-US" i="1">
                        <a:latin typeface="Cambria Math" panose="02040503050406030204" pitchFamily="18" charset="0"/>
                      </a:rPr>
                      <m:t>= </m:t>
                    </m:r>
                    <m:rad>
                      <m:radPr>
                        <m:degHide m:val="on"/>
                        <m:ctrlPr>
                          <a:rPr lang="en-US" i="1">
                            <a:latin typeface="Cambria Math" panose="02040503050406030204" pitchFamily="18" charset="0"/>
                          </a:rPr>
                        </m:ctrlPr>
                      </m:radPr>
                      <m:deg/>
                      <m:e>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𝑚</m:t>
                        </m:r>
                      </m:e>
                    </m:rad>
                  </m:oMath>
                </a14:m>
                <a:r>
                  <a:rPr lang="en-US" dirty="0"/>
                  <a:t> .</a:t>
                </a:r>
              </a:p>
              <a:p>
                <a:endParaRPr lang="en-US" dirty="0"/>
              </a:p>
              <a:p>
                <a:endParaRPr lang="en-US" sz="2000" dirty="0"/>
              </a:p>
              <a:p>
                <a:r>
                  <a:rPr lang="en-US" dirty="0"/>
                  <a:t>                                                         </a:t>
                </a:r>
              </a:p>
            </p:txBody>
          </p:sp>
        </mc:Choice>
        <mc:Fallback xmlns="">
          <p:sp>
            <p:nvSpPr>
              <p:cNvPr id="5" name="TextBox 4">
                <a:extLst>
                  <a:ext uri="{FF2B5EF4-FFF2-40B4-BE49-F238E27FC236}">
                    <a16:creationId xmlns:a16="http://schemas.microsoft.com/office/drawing/2014/main" id="{5B5CF251-72AB-EF42-9983-4BE0FF058336}"/>
                  </a:ext>
                </a:extLst>
              </p:cNvPr>
              <p:cNvSpPr txBox="1">
                <a:spLocks noRot="1" noChangeAspect="1" noMove="1" noResize="1" noEditPoints="1" noAdjustHandles="1" noChangeArrowheads="1" noChangeShapeType="1" noTextEdit="1"/>
              </p:cNvSpPr>
              <p:nvPr/>
            </p:nvSpPr>
            <p:spPr>
              <a:xfrm>
                <a:off x="115553" y="942723"/>
                <a:ext cx="12293302" cy="5151667"/>
              </a:xfrm>
              <a:prstGeom prst="rect">
                <a:avLst/>
              </a:prstGeom>
              <a:blipFill>
                <a:blip r:embed="rId2"/>
                <a:stretch>
                  <a:fillRect l="-516" t="-49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2792D00-8D7F-FF42-8082-3F66D08FFC1C}"/>
              </a:ext>
            </a:extLst>
          </p:cNvPr>
          <p:cNvPicPr/>
          <p:nvPr/>
        </p:nvPicPr>
        <p:blipFill>
          <a:blip r:embed="rId3"/>
          <a:stretch>
            <a:fillRect/>
          </a:stretch>
        </p:blipFill>
        <p:spPr>
          <a:xfrm>
            <a:off x="263834" y="3712127"/>
            <a:ext cx="2892425" cy="1534795"/>
          </a:xfrm>
          <a:prstGeom prst="rect">
            <a:avLst/>
          </a:prstGeom>
        </p:spPr>
      </p:pic>
    </p:spTree>
    <p:extLst>
      <p:ext uri="{BB962C8B-B14F-4D97-AF65-F5344CB8AC3E}">
        <p14:creationId xmlns:p14="http://schemas.microsoft.com/office/powerpoint/2010/main" val="1890691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F8BCFDB-C94B-8940-B5D6-C6F3A586A1FC}"/>
                  </a:ext>
                </a:extLst>
              </p:cNvPr>
              <p:cNvSpPr txBox="1"/>
              <p:nvPr/>
            </p:nvSpPr>
            <p:spPr>
              <a:xfrm>
                <a:off x="104310" y="257090"/>
                <a:ext cx="11805155" cy="6600910"/>
              </a:xfrm>
              <a:prstGeom prst="rect">
                <a:avLst/>
              </a:prstGeom>
              <a:noFill/>
            </p:spPr>
            <p:txBody>
              <a:bodyPr wrap="none" rtlCol="0">
                <a:spAutoFit/>
              </a:bodyPr>
              <a:lstStyle/>
              <a:p>
                <a:r>
                  <a:rPr lang="en-US" dirty="0"/>
                  <a:t> 			</a:t>
                </a:r>
                <a:r>
                  <a:rPr lang="en-US" sz="2000" b="1" dirty="0"/>
                  <a:t> </a:t>
                </a:r>
                <a:r>
                  <a:rPr lang="en-US" sz="3200" b="1" dirty="0"/>
                  <a:t>Quantum chromodynamics</a:t>
                </a:r>
                <a:endParaRPr lang="en-US" sz="3200" dirty="0"/>
              </a:p>
              <a:p>
                <a:r>
                  <a:rPr lang="en-US" sz="2000" dirty="0"/>
                  <a:t> </a:t>
                </a:r>
              </a:p>
              <a:p>
                <a:r>
                  <a:rPr lang="en-US" sz="2000" dirty="0"/>
                  <a:t>In QCD we have three fields of each flavor of quark. These can be classified as color triplets. For the up quark </a:t>
                </a:r>
              </a:p>
              <a:p>
                <a:r>
                  <a:rPr lang="en-US" sz="2000" dirty="0"/>
                  <a:t>the four-component Dirac spinors </a:t>
                </a:r>
                <a:r>
                  <a:rPr lang="en-US" sz="2000" dirty="0" err="1"/>
                  <a:t>u</a:t>
                </a:r>
                <a:r>
                  <a:rPr lang="en-US" sz="2000" baseline="-25000" dirty="0" err="1"/>
                  <a:t>r</a:t>
                </a:r>
                <a:r>
                  <a:rPr lang="en-US" sz="2000" baseline="-25000" dirty="0"/>
                  <a:t>, </a:t>
                </a:r>
                <a:r>
                  <a:rPr lang="en-US" sz="2000" dirty="0"/>
                  <a:t>u</a:t>
                </a:r>
                <a:r>
                  <a:rPr lang="en-US" sz="2000" baseline="-25000" dirty="0"/>
                  <a:t>g</a:t>
                </a:r>
                <a:r>
                  <a:rPr lang="en-US" sz="2000" dirty="0"/>
                  <a:t>, </a:t>
                </a:r>
                <a:r>
                  <a:rPr lang="en-US" sz="2000" dirty="0" err="1"/>
                  <a:t>u</a:t>
                </a:r>
                <a:r>
                  <a:rPr lang="en-US" sz="2000" baseline="-25000" dirty="0" err="1"/>
                  <a:t>b</a:t>
                </a:r>
                <a:r>
                  <a:rPr lang="en-US" sz="2000" baseline="-25000" dirty="0"/>
                  <a:t> </a:t>
                </a:r>
                <a:r>
                  <a:rPr lang="en-US" sz="2000" dirty="0"/>
                  <a:t>can be written as</a:t>
                </a:r>
              </a:p>
              <a:p>
                <a:endParaRPr lang="en-US" sz="2000" dirty="0"/>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𝑢</m:t>
                      </m:r>
                      <m:r>
                        <a:rPr lang="en-US" sz="2000" i="1">
                          <a:latin typeface="Cambria Math" panose="02040503050406030204" pitchFamily="18" charset="0"/>
                        </a:rPr>
                        <m:t>=</m:t>
                      </m:r>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𝑟</m:t>
                                    </m:r>
                                  </m:sub>
                                </m:sSub>
                              </m:e>
                            </m:mr>
                            <m:mr>
                              <m:e>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𝑔</m:t>
                                    </m:r>
                                  </m:sub>
                                </m:sSub>
                              </m:e>
                            </m:mr>
                            <m:mr>
                              <m:e>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𝑏</m:t>
                                    </m:r>
                                  </m:sub>
                                </m:sSub>
                              </m:e>
                            </m:mr>
                          </m:m>
                        </m:e>
                      </m:d>
                    </m:oMath>
                  </m:oMathPara>
                </a14:m>
                <a:endParaRPr lang="en-US" sz="2000" dirty="0"/>
              </a:p>
              <a:p>
                <a:r>
                  <a:rPr lang="en-US" sz="2000" dirty="0"/>
                  <a:t>where subscripts label the color states – red, green and blue.</a:t>
                </a:r>
              </a:p>
              <a:p>
                <a:endParaRPr lang="en-US" sz="2000" dirty="0"/>
              </a:p>
              <a:p>
                <a:r>
                  <a:rPr lang="en-US" sz="2000" dirty="0"/>
                  <a:t>The in analogy the SU(2) theory QCD postulates that the theory is invariant under a local SU(3) transformation</a:t>
                </a:r>
              </a:p>
              <a:p>
                <a:r>
                  <a:rPr lang="en-US" sz="2000" dirty="0"/>
                  <a:t>   </a:t>
                </a:r>
                <a:r>
                  <a:rPr lang="en-US" sz="2000" b="1" dirty="0"/>
                  <a:t>q</a:t>
                </a:r>
                <a:r>
                  <a:rPr lang="en-US" sz="2000" dirty="0"/>
                  <a:t> </a:t>
                </a:r>
                <a:r>
                  <a:rPr lang="en-US" sz="2000" dirty="0">
                    <a:sym typeface="Wingdings" pitchFamily="2" charset="2"/>
                  </a:rPr>
                  <a:t></a:t>
                </a:r>
                <a:r>
                  <a:rPr lang="en-US" sz="2000" dirty="0"/>
                  <a:t> </a:t>
                </a:r>
                <a:r>
                  <a:rPr lang="en-US" sz="2000" b="1" dirty="0"/>
                  <a:t>q</a:t>
                </a:r>
                <a:r>
                  <a:rPr lang="en-US" sz="2000" dirty="0"/>
                  <a:t>’= </a:t>
                </a:r>
                <a:r>
                  <a:rPr lang="en-US" sz="2000" b="1" dirty="0" err="1"/>
                  <a:t>Uq</a:t>
                </a:r>
                <a:r>
                  <a:rPr lang="en-US" sz="2000" b="1" dirty="0"/>
                  <a:t> </a:t>
                </a:r>
                <a:r>
                  <a:rPr lang="en-US" sz="2000" dirty="0"/>
                  <a:t>via a 3 x 3 matrix gauge field with 8 independent gluon gauge fields connected by the strong </a:t>
                </a:r>
              </a:p>
              <a:p>
                <a:r>
                  <a:rPr lang="en-US" sz="2000" dirty="0"/>
                  <a:t>coupling constant. These eight gluon fields have no mass terms and do not couple directly to the Higgs field. </a:t>
                </a:r>
              </a:p>
              <a:p>
                <a:r>
                  <a:rPr lang="en-US" sz="2000" dirty="0"/>
                  <a:t>It is the Higgs field that provides the masses of the quarks via the corresponding Higgs couplings. </a:t>
                </a:r>
              </a:p>
              <a:p>
                <a:r>
                  <a:rPr lang="en-US" sz="2000" dirty="0"/>
                  <a:t>In the Standard Model the quarks can mix among themselves and the corresponding Higgs coupling is modified </a:t>
                </a:r>
              </a:p>
              <a:p>
                <a:r>
                  <a:rPr lang="en-US" sz="2000" dirty="0"/>
                  <a:t>by the CKM matrix elements.</a:t>
                </a:r>
              </a:p>
              <a:p>
                <a:endParaRPr lang="en-US" sz="2000" dirty="0"/>
              </a:p>
              <a:p>
                <a:r>
                  <a:rPr lang="en-US" sz="2000" dirty="0"/>
                  <a:t>The gluon fields fulfill SU(3) symmetry and thus satisfy </a:t>
                </a:r>
                <a:r>
                  <a:rPr lang="en-US" sz="2000" dirty="0" err="1"/>
                  <a:t>Noether’s</a:t>
                </a:r>
                <a:r>
                  <a:rPr lang="en-US" sz="2000" dirty="0"/>
                  <a:t> requirement of the symmetry being global. </a:t>
                </a:r>
              </a:p>
              <a:p>
                <a:r>
                  <a:rPr lang="en-US" sz="2000" dirty="0"/>
                  <a:t>The profound difference to electromagnetism is that unlike the photon gluon is charged under force that </a:t>
                </a:r>
              </a:p>
              <a:p>
                <a:r>
                  <a:rPr lang="en-US" sz="2000" dirty="0"/>
                  <a:t>it carries and therefore can interact with itself.</a:t>
                </a:r>
              </a:p>
              <a:p>
                <a:endParaRPr lang="en-US" dirty="0"/>
              </a:p>
            </p:txBody>
          </p:sp>
        </mc:Choice>
        <mc:Fallback xmlns="">
          <p:sp>
            <p:nvSpPr>
              <p:cNvPr id="4" name="TextBox 3">
                <a:extLst>
                  <a:ext uri="{FF2B5EF4-FFF2-40B4-BE49-F238E27FC236}">
                    <a16:creationId xmlns:a16="http://schemas.microsoft.com/office/drawing/2014/main" id="{3F8BCFDB-C94B-8940-B5D6-C6F3A586A1FC}"/>
                  </a:ext>
                </a:extLst>
              </p:cNvPr>
              <p:cNvSpPr txBox="1">
                <a:spLocks noRot="1" noChangeAspect="1" noMove="1" noResize="1" noEditPoints="1" noAdjustHandles="1" noChangeArrowheads="1" noChangeShapeType="1" noTextEdit="1"/>
              </p:cNvSpPr>
              <p:nvPr/>
            </p:nvSpPr>
            <p:spPr>
              <a:xfrm>
                <a:off x="104310" y="257090"/>
                <a:ext cx="11805155" cy="6600910"/>
              </a:xfrm>
              <a:prstGeom prst="rect">
                <a:avLst/>
              </a:prstGeom>
              <a:blipFill>
                <a:blip r:embed="rId2"/>
                <a:stretch>
                  <a:fillRect l="-430" t="-1152"/>
                </a:stretch>
              </a:blipFill>
            </p:spPr>
            <p:txBody>
              <a:bodyPr/>
              <a:lstStyle/>
              <a:p>
                <a:r>
                  <a:rPr lang="en-US">
                    <a:noFill/>
                  </a:rPr>
                  <a:t> </a:t>
                </a:r>
              </a:p>
            </p:txBody>
          </p:sp>
        </mc:Fallback>
      </mc:AlternateContent>
    </p:spTree>
    <p:extLst>
      <p:ext uri="{BB962C8B-B14F-4D97-AF65-F5344CB8AC3E}">
        <p14:creationId xmlns:p14="http://schemas.microsoft.com/office/powerpoint/2010/main" val="3493127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6F6681-AAB2-AD43-AF52-EBAAFCDFBD4A}"/>
              </a:ext>
            </a:extLst>
          </p:cNvPr>
          <p:cNvSpPr txBox="1"/>
          <p:nvPr/>
        </p:nvSpPr>
        <p:spPr>
          <a:xfrm>
            <a:off x="4880919" y="333632"/>
            <a:ext cx="1798826" cy="461665"/>
          </a:xfrm>
          <a:prstGeom prst="rect">
            <a:avLst/>
          </a:prstGeom>
          <a:noFill/>
        </p:spPr>
        <p:txBody>
          <a:bodyPr wrap="none" rtlCol="0">
            <a:spAutoFit/>
          </a:bodyPr>
          <a:lstStyle/>
          <a:p>
            <a:r>
              <a:rPr lang="en-US" sz="2400" b="1" dirty="0"/>
              <a:t>Hypercharge</a:t>
            </a:r>
          </a:p>
        </p:txBody>
      </p:sp>
      <p:sp>
        <p:nvSpPr>
          <p:cNvPr id="5" name="TextBox 4">
            <a:extLst>
              <a:ext uri="{FF2B5EF4-FFF2-40B4-BE49-F238E27FC236}">
                <a16:creationId xmlns:a16="http://schemas.microsoft.com/office/drawing/2014/main" id="{CC564B35-71C8-274D-9460-FB4CD5F21493}"/>
              </a:ext>
            </a:extLst>
          </p:cNvPr>
          <p:cNvSpPr txBox="1"/>
          <p:nvPr/>
        </p:nvSpPr>
        <p:spPr>
          <a:xfrm>
            <a:off x="729048" y="800134"/>
            <a:ext cx="10138225" cy="3785652"/>
          </a:xfrm>
          <a:prstGeom prst="rect">
            <a:avLst/>
          </a:prstGeom>
          <a:noFill/>
        </p:spPr>
        <p:txBody>
          <a:bodyPr wrap="none" rtlCol="0">
            <a:spAutoFit/>
          </a:bodyPr>
          <a:lstStyle/>
          <a:p>
            <a:r>
              <a:rPr lang="en-US" sz="2000" dirty="0"/>
              <a:t>Hypercharge </a:t>
            </a:r>
            <a:r>
              <a:rPr lang="en-US" sz="2000" b="1" dirty="0"/>
              <a:t>Y</a:t>
            </a:r>
            <a:r>
              <a:rPr lang="en-US" sz="2000" dirty="0"/>
              <a:t> is a quantum number conserved under strong interactions. </a:t>
            </a:r>
          </a:p>
          <a:p>
            <a:r>
              <a:rPr lang="en-US" sz="2000" dirty="0"/>
              <a:t>It a single operator that accounts for the properties of isospin, electric charge and flavor.</a:t>
            </a:r>
          </a:p>
          <a:p>
            <a:endParaRPr lang="en-US" sz="2000" dirty="0"/>
          </a:p>
          <a:p>
            <a:r>
              <a:rPr lang="en-US" sz="2000" dirty="0"/>
              <a:t>The mathematical definition of hypercharge</a:t>
            </a:r>
          </a:p>
          <a:p>
            <a:r>
              <a:rPr lang="en-US" sz="2000" dirty="0"/>
              <a:t>Y = S (strangeness) + C (charm) + B’ (bottomness) + T (</a:t>
            </a:r>
            <a:r>
              <a:rPr lang="en-US" sz="2000" dirty="0" err="1"/>
              <a:t>topness</a:t>
            </a:r>
            <a:r>
              <a:rPr lang="en-US" sz="2000" dirty="0"/>
              <a:t>) + B (baryon number)</a:t>
            </a:r>
          </a:p>
          <a:p>
            <a:endParaRPr lang="en-US" sz="2000" dirty="0"/>
          </a:p>
          <a:p>
            <a:r>
              <a:rPr lang="en-US" sz="2000" dirty="0"/>
              <a:t>The electric charge is related to isospin and hypercharge </a:t>
            </a:r>
          </a:p>
          <a:p>
            <a:r>
              <a:rPr lang="en-US" sz="2000" dirty="0"/>
              <a:t>				Q = I</a:t>
            </a:r>
            <a:r>
              <a:rPr lang="en-US" sz="2000" baseline="-25000" dirty="0"/>
              <a:t>3</a:t>
            </a:r>
            <a:r>
              <a:rPr lang="en-US" sz="2000" dirty="0"/>
              <a:t> + ½ Y</a:t>
            </a:r>
          </a:p>
          <a:p>
            <a:r>
              <a:rPr lang="en-US" sz="2000" dirty="0"/>
              <a:t>In Quantum Chromodynamics SU(3) the isospin generates </a:t>
            </a:r>
            <a:r>
              <a:rPr lang="en-US" sz="2000" dirty="0" err="1"/>
              <a:t>multiplets</a:t>
            </a:r>
            <a:r>
              <a:rPr lang="en-US" sz="2000" dirty="0"/>
              <a:t> of particles with the same </a:t>
            </a:r>
          </a:p>
          <a:p>
            <a:r>
              <a:rPr lang="en-US" sz="2000" dirty="0"/>
              <a:t>Hypercharge and average isospin equal to zero. </a:t>
            </a:r>
          </a:p>
          <a:p>
            <a:endParaRPr lang="en-US" sz="2000" dirty="0"/>
          </a:p>
          <a:p>
            <a:endParaRPr lang="en-US" sz="2000" dirty="0"/>
          </a:p>
        </p:txBody>
      </p:sp>
      <p:pic>
        <p:nvPicPr>
          <p:cNvPr id="6" name="Picture 5">
            <a:extLst>
              <a:ext uri="{FF2B5EF4-FFF2-40B4-BE49-F238E27FC236}">
                <a16:creationId xmlns:a16="http://schemas.microsoft.com/office/drawing/2014/main" id="{706094D2-7600-B64F-9407-A4B65DE144C5}"/>
              </a:ext>
            </a:extLst>
          </p:cNvPr>
          <p:cNvPicPr>
            <a:picLocks noChangeAspect="1"/>
          </p:cNvPicPr>
          <p:nvPr/>
        </p:nvPicPr>
        <p:blipFill>
          <a:blip r:embed="rId2"/>
          <a:stretch>
            <a:fillRect/>
          </a:stretch>
        </p:blipFill>
        <p:spPr>
          <a:xfrm>
            <a:off x="1495511" y="4994007"/>
            <a:ext cx="2322727" cy="1672977"/>
          </a:xfrm>
          <a:prstGeom prst="rect">
            <a:avLst/>
          </a:prstGeom>
        </p:spPr>
      </p:pic>
      <p:pic>
        <p:nvPicPr>
          <p:cNvPr id="7" name="Picture 6">
            <a:extLst>
              <a:ext uri="{FF2B5EF4-FFF2-40B4-BE49-F238E27FC236}">
                <a16:creationId xmlns:a16="http://schemas.microsoft.com/office/drawing/2014/main" id="{11242D4B-2FB9-6D49-AC93-0265E7CED5F8}"/>
              </a:ext>
            </a:extLst>
          </p:cNvPr>
          <p:cNvPicPr>
            <a:picLocks noChangeAspect="1"/>
          </p:cNvPicPr>
          <p:nvPr/>
        </p:nvPicPr>
        <p:blipFill>
          <a:blip r:embed="rId3"/>
          <a:stretch>
            <a:fillRect/>
          </a:stretch>
        </p:blipFill>
        <p:spPr>
          <a:xfrm>
            <a:off x="4535273" y="4878258"/>
            <a:ext cx="2763273" cy="1788726"/>
          </a:xfrm>
          <a:prstGeom prst="rect">
            <a:avLst/>
          </a:prstGeom>
        </p:spPr>
      </p:pic>
      <p:pic>
        <p:nvPicPr>
          <p:cNvPr id="8" name="Picture 7">
            <a:extLst>
              <a:ext uri="{FF2B5EF4-FFF2-40B4-BE49-F238E27FC236}">
                <a16:creationId xmlns:a16="http://schemas.microsoft.com/office/drawing/2014/main" id="{24ACC610-7F4A-364B-A533-FB98EB6ED08A}"/>
              </a:ext>
            </a:extLst>
          </p:cNvPr>
          <p:cNvPicPr>
            <a:picLocks noChangeAspect="1"/>
          </p:cNvPicPr>
          <p:nvPr/>
        </p:nvPicPr>
        <p:blipFill>
          <a:blip r:embed="rId4"/>
          <a:stretch>
            <a:fillRect/>
          </a:stretch>
        </p:blipFill>
        <p:spPr>
          <a:xfrm>
            <a:off x="8015581" y="4732637"/>
            <a:ext cx="2602470" cy="1837038"/>
          </a:xfrm>
          <a:prstGeom prst="rect">
            <a:avLst/>
          </a:prstGeom>
        </p:spPr>
      </p:pic>
    </p:spTree>
    <p:extLst>
      <p:ext uri="{BB962C8B-B14F-4D97-AF65-F5344CB8AC3E}">
        <p14:creationId xmlns:p14="http://schemas.microsoft.com/office/powerpoint/2010/main" val="4213233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EC9727-F721-EA4A-8D7B-EAB629456E07}"/>
              </a:ext>
            </a:extLst>
          </p:cNvPr>
          <p:cNvSpPr txBox="1"/>
          <p:nvPr/>
        </p:nvSpPr>
        <p:spPr>
          <a:xfrm>
            <a:off x="807522" y="415636"/>
            <a:ext cx="11258082" cy="5724644"/>
          </a:xfrm>
          <a:prstGeom prst="rect">
            <a:avLst/>
          </a:prstGeom>
          <a:noFill/>
        </p:spPr>
        <p:txBody>
          <a:bodyPr wrap="none" rtlCol="0">
            <a:spAutoFit/>
          </a:bodyPr>
          <a:lstStyle/>
          <a:p>
            <a:r>
              <a:rPr lang="en-US" sz="3200" b="1" dirty="0"/>
              <a:t>  			Running coupling constant</a:t>
            </a:r>
          </a:p>
          <a:p>
            <a:endParaRPr lang="en-US" dirty="0"/>
          </a:p>
          <a:p>
            <a:r>
              <a:rPr lang="en-US" sz="2000" dirty="0"/>
              <a:t>The mathematics of the calculations:</a:t>
            </a:r>
          </a:p>
          <a:p>
            <a:endParaRPr lang="en-US" sz="2000" dirty="0"/>
          </a:p>
          <a:p>
            <a:r>
              <a:rPr lang="en-US" sz="2000" dirty="0"/>
              <a:t>If you want to have a compute cross-section answer for a specific process, you should, in principle, </a:t>
            </a:r>
          </a:p>
          <a:p>
            <a:r>
              <a:rPr lang="en-US" sz="2000" dirty="0"/>
              <a:t>establish and calculate all amplitude terms contributing to the particular problem. In local field theories </a:t>
            </a:r>
          </a:p>
          <a:p>
            <a:r>
              <a:rPr lang="en-US" sz="2000" dirty="0"/>
              <a:t>we can have an infinite number of higher order terms including infinite number of various virtual loop </a:t>
            </a:r>
          </a:p>
          <a:p>
            <a:r>
              <a:rPr lang="en-US" sz="2000" dirty="0"/>
              <a:t>diagrams. This is a numerical problem. For electrodynamics, with small coupling constant, each</a:t>
            </a:r>
          </a:p>
          <a:p>
            <a:r>
              <a:rPr lang="en-US" sz="2000" dirty="0"/>
              <a:t> higher order term is smaller than the contribution of the previous order terms and at some point it can </a:t>
            </a:r>
          </a:p>
          <a:p>
            <a:r>
              <a:rPr lang="en-US" sz="2000" dirty="0"/>
              <a:t>be neglected. Nevertheless, the number of diagrams grows extremely fast and reaches tens of thousands </a:t>
            </a:r>
          </a:p>
          <a:p>
            <a:r>
              <a:rPr lang="en-US" sz="2000" dirty="0"/>
              <a:t>very quickly. The common approach for wave like formulas is to expand them into a logarithmic series and </a:t>
            </a:r>
          </a:p>
          <a:p>
            <a:r>
              <a:rPr lang="en-US" sz="2000" dirty="0"/>
              <a:t>consider only the leading logarithms. One can, in such case, extract all higher order corrections </a:t>
            </a:r>
            <a:r>
              <a:rPr lang="en-US" sz="2000" b="1" dirty="0"/>
              <a:t>into</a:t>
            </a:r>
            <a:r>
              <a:rPr lang="en-US" sz="2000" dirty="0"/>
              <a:t> the </a:t>
            </a:r>
          </a:p>
          <a:p>
            <a:r>
              <a:rPr lang="en-US" sz="2000" dirty="0"/>
              <a:t>coupling constant and as a result the coupling constant “runs”, i.e., becomes energy dependent. </a:t>
            </a:r>
          </a:p>
          <a:p>
            <a:endParaRPr lang="en-US" sz="2000" dirty="0"/>
          </a:p>
          <a:p>
            <a:r>
              <a:rPr lang="en-US" sz="2000" dirty="0"/>
              <a:t>There is also a pictorial visualization related to the size/distance to the “point” mass of the charge.</a:t>
            </a:r>
          </a:p>
          <a:p>
            <a:r>
              <a:rPr lang="en-US" sz="2000" dirty="0"/>
              <a:t> </a:t>
            </a:r>
          </a:p>
          <a:p>
            <a:endParaRPr lang="en-US" dirty="0"/>
          </a:p>
          <a:p>
            <a:endParaRPr lang="en-US" dirty="0"/>
          </a:p>
        </p:txBody>
      </p:sp>
    </p:spTree>
    <p:extLst>
      <p:ext uri="{BB962C8B-B14F-4D97-AF65-F5344CB8AC3E}">
        <p14:creationId xmlns:p14="http://schemas.microsoft.com/office/powerpoint/2010/main" val="407547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C6411A2-668F-E24F-8712-A9673276E241}"/>
                  </a:ext>
                </a:extLst>
              </p:cNvPr>
              <p:cNvSpPr txBox="1"/>
              <p:nvPr/>
            </p:nvSpPr>
            <p:spPr>
              <a:xfrm>
                <a:off x="368135" y="403760"/>
                <a:ext cx="10987431" cy="2706638"/>
              </a:xfrm>
              <a:prstGeom prst="rect">
                <a:avLst/>
              </a:prstGeom>
              <a:noFill/>
            </p:spPr>
            <p:txBody>
              <a:bodyPr wrap="none" rtlCol="0">
                <a:spAutoFit/>
              </a:bodyPr>
              <a:lstStyle/>
              <a:p>
                <a:r>
                  <a:rPr lang="en-US" sz="2000" dirty="0"/>
                  <a:t>Electromagnetic wave propagates through vacuum that can be considered as polarizable medium. </a:t>
                </a:r>
              </a:p>
              <a:p>
                <a:r>
                  <a:rPr lang="en-US" sz="2000" dirty="0"/>
                  <a:t>A localized electron creates an electric field that contains a cloud of virtual electron-positron pairs </a:t>
                </a:r>
              </a:p>
              <a:p>
                <a:r>
                  <a:rPr lang="en-US" sz="2000" dirty="0"/>
                  <a:t>that will arrange themselves as shown on leftmost picture. </a:t>
                </a:r>
              </a:p>
              <a:p>
                <a:r>
                  <a:rPr lang="en-US" sz="2000" dirty="0"/>
                  <a:t>Since the fine structure constant is    </a:t>
                </a:r>
                <a14:m>
                  <m:oMath xmlns:m="http://schemas.openxmlformats.org/officeDocument/2006/math">
                    <m:r>
                      <a:rPr lang="en-US" sz="2000" i="1">
                        <a:latin typeface="Cambria Math" panose="02040503050406030204" pitchFamily="18" charset="0"/>
                      </a:rPr>
                      <m:t>𝛼</m:t>
                    </m:r>
                    <m:r>
                      <a:rPr lang="en-US" sz="2000" i="1">
                        <a:latin typeface="Cambria Math" panose="02040503050406030204" pitchFamily="18" charset="0"/>
                      </a:rPr>
                      <m:t>= </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2</m:t>
                            </m:r>
                          </m:sup>
                        </m:sSup>
                      </m:num>
                      <m:den>
                        <m:r>
                          <a:rPr lang="en-US" sz="2000" i="1">
                            <a:latin typeface="Cambria Math" panose="02040503050406030204" pitchFamily="18" charset="0"/>
                          </a:rPr>
                          <m:t>4</m:t>
                        </m:r>
                        <m:r>
                          <a:rPr lang="en-US" sz="2000" i="1">
                            <a:latin typeface="Cambria Math" panose="02040503050406030204" pitchFamily="18" charset="0"/>
                          </a:rPr>
                          <m:t>𝜋</m:t>
                        </m:r>
                      </m:den>
                    </m:f>
                    <m:r>
                      <a:rPr lang="en-US" sz="2000" b="0" i="0" smtClean="0">
                        <a:latin typeface="Cambria Math" panose="02040503050406030204" pitchFamily="18" charset="0"/>
                      </a:rPr>
                      <m:t>   </m:t>
                    </m:r>
                  </m:oMath>
                </a14:m>
                <a:r>
                  <a:rPr lang="en-US" sz="2000" dirty="0"/>
                  <a:t>it would appear that </a:t>
                </a:r>
                <a14:m>
                  <m:oMath xmlns:m="http://schemas.openxmlformats.org/officeDocument/2006/math">
                    <m:r>
                      <a:rPr lang="en-US" sz="2000" i="1">
                        <a:latin typeface="Cambria Math" panose="02040503050406030204" pitchFamily="18" charset="0"/>
                      </a:rPr>
                      <m:t>𝛼</m:t>
                    </m:r>
                  </m:oMath>
                </a14:m>
                <a:r>
                  <a:rPr lang="en-US" sz="2000" dirty="0"/>
                  <a:t> get smaller if you are further away.</a:t>
                </a:r>
              </a:p>
              <a:p>
                <a:r>
                  <a:rPr lang="en-US" sz="2000" dirty="0"/>
                  <a:t>If you shine onto this electron a light of long wavelength (low energy) the light would scatter before </a:t>
                </a:r>
              </a:p>
              <a:p>
                <a:r>
                  <a:rPr lang="en-US" sz="2000" dirty="0"/>
                  <a:t>it would get close to the charge (middle figure). By contrast a shorter wavelength photon (high energy) </a:t>
                </a:r>
              </a:p>
              <a:p>
                <a:r>
                  <a:rPr lang="en-US" sz="2000" dirty="0"/>
                  <a:t>would get further into the cloud and see a larger value of the charge (third figure).</a:t>
                </a:r>
              </a:p>
              <a:p>
                <a:endParaRPr lang="en-US" dirty="0"/>
              </a:p>
            </p:txBody>
          </p:sp>
        </mc:Choice>
        <mc:Fallback xmlns="">
          <p:sp>
            <p:nvSpPr>
              <p:cNvPr id="4" name="TextBox 3">
                <a:extLst>
                  <a:ext uri="{FF2B5EF4-FFF2-40B4-BE49-F238E27FC236}">
                    <a16:creationId xmlns:a16="http://schemas.microsoft.com/office/drawing/2014/main" id="{8C6411A2-668F-E24F-8712-A9673276E241}"/>
                  </a:ext>
                </a:extLst>
              </p:cNvPr>
              <p:cNvSpPr txBox="1">
                <a:spLocks noRot="1" noChangeAspect="1" noMove="1" noResize="1" noEditPoints="1" noAdjustHandles="1" noChangeArrowheads="1" noChangeShapeType="1" noTextEdit="1"/>
              </p:cNvSpPr>
              <p:nvPr/>
            </p:nvSpPr>
            <p:spPr>
              <a:xfrm>
                <a:off x="368135" y="403760"/>
                <a:ext cx="10987431" cy="2706638"/>
              </a:xfrm>
              <a:prstGeom prst="rect">
                <a:avLst/>
              </a:prstGeom>
              <a:blipFill>
                <a:blip r:embed="rId2"/>
                <a:stretch>
                  <a:fillRect l="-462" t="-93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4DF0913-AEAD-EC46-ABF7-C1C67F6E4F3B}"/>
              </a:ext>
            </a:extLst>
          </p:cNvPr>
          <p:cNvPicPr/>
          <p:nvPr/>
        </p:nvPicPr>
        <p:blipFill>
          <a:blip r:embed="rId3"/>
          <a:stretch>
            <a:fillRect/>
          </a:stretch>
        </p:blipFill>
        <p:spPr>
          <a:xfrm>
            <a:off x="668968" y="3110398"/>
            <a:ext cx="1896102" cy="1453446"/>
          </a:xfrm>
          <a:prstGeom prst="rect">
            <a:avLst/>
          </a:prstGeom>
        </p:spPr>
      </p:pic>
      <p:pic>
        <p:nvPicPr>
          <p:cNvPr id="6" name="Picture 5">
            <a:extLst>
              <a:ext uri="{FF2B5EF4-FFF2-40B4-BE49-F238E27FC236}">
                <a16:creationId xmlns:a16="http://schemas.microsoft.com/office/drawing/2014/main" id="{CFF46511-F858-6541-A634-425F219DDBA5}"/>
              </a:ext>
            </a:extLst>
          </p:cNvPr>
          <p:cNvPicPr/>
          <p:nvPr/>
        </p:nvPicPr>
        <p:blipFill>
          <a:blip r:embed="rId4"/>
          <a:stretch>
            <a:fillRect/>
          </a:stretch>
        </p:blipFill>
        <p:spPr>
          <a:xfrm>
            <a:off x="3765080" y="3110398"/>
            <a:ext cx="2330920" cy="1453446"/>
          </a:xfrm>
          <a:prstGeom prst="rect">
            <a:avLst/>
          </a:prstGeom>
        </p:spPr>
      </p:pic>
      <p:pic>
        <p:nvPicPr>
          <p:cNvPr id="7" name="Picture 6">
            <a:extLst>
              <a:ext uri="{FF2B5EF4-FFF2-40B4-BE49-F238E27FC236}">
                <a16:creationId xmlns:a16="http://schemas.microsoft.com/office/drawing/2014/main" id="{F64D2426-68AC-424C-9D9C-CA96E509AB2F}"/>
              </a:ext>
            </a:extLst>
          </p:cNvPr>
          <p:cNvPicPr/>
          <p:nvPr/>
        </p:nvPicPr>
        <p:blipFill>
          <a:blip r:embed="rId5"/>
          <a:stretch>
            <a:fillRect/>
          </a:stretch>
        </p:blipFill>
        <p:spPr>
          <a:xfrm>
            <a:off x="6464135" y="3159759"/>
            <a:ext cx="2145475" cy="1354723"/>
          </a:xfrm>
          <a:prstGeom prst="rect">
            <a:avLst/>
          </a:prstGeom>
        </p:spPr>
      </p:pic>
      <p:sp>
        <p:nvSpPr>
          <p:cNvPr id="8" name="TextBox 7">
            <a:extLst>
              <a:ext uri="{FF2B5EF4-FFF2-40B4-BE49-F238E27FC236}">
                <a16:creationId xmlns:a16="http://schemas.microsoft.com/office/drawing/2014/main" id="{ACD1E440-42B8-B64B-816B-C1383379BCBA}"/>
              </a:ext>
            </a:extLst>
          </p:cNvPr>
          <p:cNvSpPr txBox="1"/>
          <p:nvPr/>
        </p:nvSpPr>
        <p:spPr>
          <a:xfrm>
            <a:off x="771896" y="4563844"/>
            <a:ext cx="11030905" cy="400110"/>
          </a:xfrm>
          <a:prstGeom prst="rect">
            <a:avLst/>
          </a:prstGeom>
          <a:noFill/>
        </p:spPr>
        <p:txBody>
          <a:bodyPr wrap="none" rtlCol="0">
            <a:spAutoFit/>
          </a:bodyPr>
          <a:lstStyle/>
          <a:p>
            <a:r>
              <a:rPr lang="en-US" sz="2000" dirty="0"/>
              <a:t>As a result, the fine structure constant depends on the wave-length, i.e., energy of the measuring probe. </a:t>
            </a:r>
          </a:p>
        </p:txBody>
      </p:sp>
    </p:spTree>
    <p:extLst>
      <p:ext uri="{BB962C8B-B14F-4D97-AF65-F5344CB8AC3E}">
        <p14:creationId xmlns:p14="http://schemas.microsoft.com/office/powerpoint/2010/main" val="426372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FE67FA-9577-D149-8D6B-5A6CD5042C30}"/>
              </a:ext>
            </a:extLst>
          </p:cNvPr>
          <p:cNvSpPr txBox="1"/>
          <p:nvPr/>
        </p:nvSpPr>
        <p:spPr>
          <a:xfrm>
            <a:off x="344384" y="463137"/>
            <a:ext cx="10256526" cy="646331"/>
          </a:xfrm>
          <a:prstGeom prst="rect">
            <a:avLst/>
          </a:prstGeom>
          <a:noFill/>
        </p:spPr>
        <p:txBody>
          <a:bodyPr wrap="none" rtlCol="0">
            <a:spAutoFit/>
          </a:bodyPr>
          <a:lstStyle/>
          <a:p>
            <a:r>
              <a:rPr lang="en-US" dirty="0"/>
              <a:t>This energy dependence of the coupling constant is called </a:t>
            </a:r>
            <a:r>
              <a:rPr lang="en-US" b="1" dirty="0"/>
              <a:t>running coupling </a:t>
            </a:r>
            <a:r>
              <a:rPr lang="en-US" dirty="0"/>
              <a:t>and it can be calculated in </a:t>
            </a:r>
          </a:p>
          <a:p>
            <a:r>
              <a:rPr lang="en-US" dirty="0"/>
              <a:t>The quantum field theory by an increasing with energy number of Feynman diagrams with loops of the type </a:t>
            </a:r>
          </a:p>
        </p:txBody>
      </p:sp>
      <p:pic>
        <p:nvPicPr>
          <p:cNvPr id="5" name="Picture 4">
            <a:extLst>
              <a:ext uri="{FF2B5EF4-FFF2-40B4-BE49-F238E27FC236}">
                <a16:creationId xmlns:a16="http://schemas.microsoft.com/office/drawing/2014/main" id="{047D0719-8E88-2A43-A84A-3E601CC6E18D}"/>
              </a:ext>
            </a:extLst>
          </p:cNvPr>
          <p:cNvPicPr/>
          <p:nvPr/>
        </p:nvPicPr>
        <p:blipFill>
          <a:blip r:embed="rId2"/>
          <a:stretch>
            <a:fillRect/>
          </a:stretch>
        </p:blipFill>
        <p:spPr>
          <a:xfrm>
            <a:off x="4573237" y="1109468"/>
            <a:ext cx="2095500" cy="19558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5D3CAD1-B1B0-9946-987E-2C5AA55C9674}"/>
                  </a:ext>
                </a:extLst>
              </p:cNvPr>
              <p:cNvSpPr txBox="1"/>
              <p:nvPr/>
            </p:nvSpPr>
            <p:spPr>
              <a:xfrm>
                <a:off x="866899" y="3065268"/>
                <a:ext cx="7516417" cy="1444498"/>
              </a:xfrm>
              <a:prstGeom prst="rect">
                <a:avLst/>
              </a:prstGeom>
              <a:noFill/>
            </p:spPr>
            <p:txBody>
              <a:bodyPr wrap="none" rtlCol="0">
                <a:spAutoFit/>
              </a:bodyPr>
              <a:lstStyle/>
              <a:p>
                <a:r>
                  <a:rPr lang="en-US" dirty="0"/>
                  <a:t>The summation of the leading terms gives the dependency on the energy Q as</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𝛼</m:t>
                      </m:r>
                      <m:d>
                        <m:dPr>
                          <m:ctrlPr>
                            <a:rPr lang="en-US"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𝛼</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0</m:t>
                              </m:r>
                            </m:sub>
                          </m:sSub>
                          <m:r>
                            <a:rPr lang="en-US" i="1">
                              <a:latin typeface="Cambria Math" panose="02040503050406030204" pitchFamily="18" charset="0"/>
                            </a:rPr>
                            <m:t>)</m:t>
                          </m:r>
                        </m:num>
                        <m:den>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r>
                                <a:rPr lang="en-US" i="1">
                                  <a:latin typeface="Cambria Math" panose="02040503050406030204" pitchFamily="18" charset="0"/>
                                </a:rPr>
                                <m:t>𝜋</m:t>
                              </m:r>
                            </m:den>
                          </m:f>
                          <m:r>
                            <a:rPr lang="en-US" i="1">
                              <a:latin typeface="Cambria Math" panose="02040503050406030204" pitchFamily="18" charset="0"/>
                            </a:rPr>
                            <m:t>𝛼</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0</m:t>
                                  </m:r>
                                </m:sub>
                              </m:sSub>
                            </m:e>
                          </m:d>
                          <m:r>
                            <a:rPr lang="en-US" i="1">
                              <a:latin typeface="Cambria Math" panose="02040503050406030204" pitchFamily="18" charset="0"/>
                            </a:rPr>
                            <m:t>𝑙𝑜𝑔</m:t>
                          </m:r>
                          <m:f>
                            <m:fPr>
                              <m:ctrlPr>
                                <a:rPr lang="en-US" i="1">
                                  <a:latin typeface="Cambria Math" panose="02040503050406030204" pitchFamily="18" charset="0"/>
                                </a:rPr>
                              </m:ctrlPr>
                            </m:fPr>
                            <m:num>
                              <m:r>
                                <a:rPr lang="en-US" i="1">
                                  <a:latin typeface="Cambria Math" panose="02040503050406030204" pitchFamily="18" charset="0"/>
                                </a:rPr>
                                <m:t>𝑄</m:t>
                              </m:r>
                            </m:num>
                            <m:den>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0</m:t>
                                  </m:r>
                                </m:sub>
                              </m:sSub>
                            </m:den>
                          </m:f>
                        </m:den>
                      </m:f>
                    </m:oMath>
                  </m:oMathPara>
                </a14:m>
                <a:endParaRPr lang="en-US" dirty="0"/>
              </a:p>
              <a:p>
                <a:endParaRPr lang="en-US" dirty="0"/>
              </a:p>
            </p:txBody>
          </p:sp>
        </mc:Choice>
        <mc:Fallback xmlns="">
          <p:sp>
            <p:nvSpPr>
              <p:cNvPr id="6" name="TextBox 5">
                <a:extLst>
                  <a:ext uri="{FF2B5EF4-FFF2-40B4-BE49-F238E27FC236}">
                    <a16:creationId xmlns:a16="http://schemas.microsoft.com/office/drawing/2014/main" id="{F5D3CAD1-B1B0-9946-987E-2C5AA55C9674}"/>
                  </a:ext>
                </a:extLst>
              </p:cNvPr>
              <p:cNvSpPr txBox="1">
                <a:spLocks noRot="1" noChangeAspect="1" noMove="1" noResize="1" noEditPoints="1" noAdjustHandles="1" noChangeArrowheads="1" noChangeShapeType="1" noTextEdit="1"/>
              </p:cNvSpPr>
              <p:nvPr/>
            </p:nvSpPr>
            <p:spPr>
              <a:xfrm>
                <a:off x="866899" y="3065268"/>
                <a:ext cx="7516417" cy="1444498"/>
              </a:xfrm>
              <a:prstGeom prst="rect">
                <a:avLst/>
              </a:prstGeom>
              <a:blipFill>
                <a:blip r:embed="rId3"/>
                <a:stretch>
                  <a:fillRect l="-506" t="-870"/>
                </a:stretch>
              </a:blipFill>
            </p:spPr>
            <p:txBody>
              <a:bodyPr/>
              <a:lstStyle/>
              <a:p>
                <a:r>
                  <a:rPr lang="en-US">
                    <a:noFill/>
                  </a:rPr>
                  <a:t> </a:t>
                </a:r>
              </a:p>
            </p:txBody>
          </p:sp>
        </mc:Fallback>
      </mc:AlternateContent>
    </p:spTree>
    <p:extLst>
      <p:ext uri="{BB962C8B-B14F-4D97-AF65-F5344CB8AC3E}">
        <p14:creationId xmlns:p14="http://schemas.microsoft.com/office/powerpoint/2010/main" val="3830671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19BDB3F-8A85-F14E-93A0-34413A89E479}"/>
                  </a:ext>
                </a:extLst>
              </p:cNvPr>
              <p:cNvSpPr txBox="1"/>
              <p:nvPr/>
            </p:nvSpPr>
            <p:spPr>
              <a:xfrm>
                <a:off x="344384" y="391886"/>
                <a:ext cx="11154849" cy="1918089"/>
              </a:xfrm>
              <a:prstGeom prst="rect">
                <a:avLst/>
              </a:prstGeom>
              <a:noFill/>
            </p:spPr>
            <p:txBody>
              <a:bodyPr wrap="none" rtlCol="0">
                <a:spAutoFit/>
              </a:bodyPr>
              <a:lstStyle/>
              <a:p>
                <a:r>
                  <a:rPr lang="en-US" sz="2000" dirty="0"/>
                  <a:t>A process is analogous but more complex in case of the gluons. The strong coupling constant is defined as</a:t>
                </a:r>
              </a:p>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𝑔</m:t>
                              </m:r>
                            </m:e>
                            <m:sup>
                              <m:r>
                                <a:rPr lang="en-US" sz="2000" i="1">
                                  <a:latin typeface="Cambria Math" panose="02040503050406030204" pitchFamily="18" charset="0"/>
                                </a:rPr>
                                <m:t>2</m:t>
                              </m:r>
                            </m:sup>
                          </m:sSup>
                        </m:num>
                        <m:den>
                          <m:r>
                            <a:rPr lang="en-US" sz="2000" i="1">
                              <a:latin typeface="Cambria Math" panose="02040503050406030204" pitchFamily="18" charset="0"/>
                            </a:rPr>
                            <m:t>4</m:t>
                          </m:r>
                          <m:r>
                            <a:rPr lang="en-US" sz="2000" i="1">
                              <a:latin typeface="Cambria Math" panose="02040503050406030204" pitchFamily="18" charset="0"/>
                            </a:rPr>
                            <m:t>𝜋</m:t>
                          </m:r>
                        </m:den>
                      </m:f>
                    </m:oMath>
                  </m:oMathPara>
                </a14:m>
                <a:endParaRPr lang="en-US" sz="2000" dirty="0"/>
              </a:p>
              <a:p>
                <a:r>
                  <a:rPr lang="en-US" sz="2000" dirty="0"/>
                  <a:t>The effect of virtual gluons is complicated by the fact that gluons can couple not only to quarks but </a:t>
                </a:r>
              </a:p>
              <a:p>
                <a:r>
                  <a:rPr lang="en-US" sz="2000" dirty="0"/>
                  <a:t>also to themselves.</a:t>
                </a:r>
              </a:p>
              <a:p>
                <a:endParaRPr lang="en-US" dirty="0"/>
              </a:p>
            </p:txBody>
          </p:sp>
        </mc:Choice>
        <mc:Fallback xmlns="">
          <p:sp>
            <p:nvSpPr>
              <p:cNvPr id="4" name="TextBox 3">
                <a:extLst>
                  <a:ext uri="{FF2B5EF4-FFF2-40B4-BE49-F238E27FC236}">
                    <a16:creationId xmlns:a16="http://schemas.microsoft.com/office/drawing/2014/main" id="{819BDB3F-8A85-F14E-93A0-34413A89E479}"/>
                  </a:ext>
                </a:extLst>
              </p:cNvPr>
              <p:cNvSpPr txBox="1">
                <a:spLocks noRot="1" noChangeAspect="1" noMove="1" noResize="1" noEditPoints="1" noAdjustHandles="1" noChangeArrowheads="1" noChangeShapeType="1" noTextEdit="1"/>
              </p:cNvSpPr>
              <p:nvPr/>
            </p:nvSpPr>
            <p:spPr>
              <a:xfrm>
                <a:off x="344384" y="391886"/>
                <a:ext cx="11154849" cy="1918089"/>
              </a:xfrm>
              <a:prstGeom prst="rect">
                <a:avLst/>
              </a:prstGeom>
              <a:blipFill>
                <a:blip r:embed="rId3"/>
                <a:stretch>
                  <a:fillRect l="-455" t="-131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0CCEE92-B1F7-254D-968D-9667A693C6FF}"/>
              </a:ext>
            </a:extLst>
          </p:cNvPr>
          <p:cNvPicPr/>
          <p:nvPr/>
        </p:nvPicPr>
        <p:blipFill>
          <a:blip r:embed="rId4"/>
          <a:stretch>
            <a:fillRect/>
          </a:stretch>
        </p:blipFill>
        <p:spPr>
          <a:xfrm>
            <a:off x="4365625" y="2137093"/>
            <a:ext cx="2142053" cy="137800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9F5DBDE-0B34-AA48-876F-F52A8F7EEEA8}"/>
                  </a:ext>
                </a:extLst>
              </p:cNvPr>
              <p:cNvSpPr txBox="1"/>
              <p:nvPr/>
            </p:nvSpPr>
            <p:spPr>
              <a:xfrm>
                <a:off x="344384" y="3610099"/>
                <a:ext cx="11772710" cy="3484608"/>
              </a:xfrm>
              <a:prstGeom prst="rect">
                <a:avLst/>
              </a:prstGeom>
              <a:noFill/>
            </p:spPr>
            <p:txBody>
              <a:bodyPr wrap="none" rtlCol="0">
                <a:spAutoFit/>
              </a:bodyPr>
              <a:lstStyle/>
              <a:p>
                <a:r>
                  <a:rPr lang="en-US" sz="2000" dirty="0"/>
                  <a:t>The mathematics of the calculation is quite involved and earned two Nobel prizes: one for </a:t>
                </a:r>
                <a:r>
                  <a:rPr lang="en-US" sz="2000" dirty="0" err="1"/>
                  <a:t>t’Hooft</a:t>
                </a:r>
                <a:r>
                  <a:rPr lang="en-US" sz="2000" dirty="0"/>
                  <a:t> and </a:t>
                </a:r>
                <a:r>
                  <a:rPr lang="en-US" sz="2000" dirty="0" err="1"/>
                  <a:t>Veltman</a:t>
                </a:r>
                <a:r>
                  <a:rPr lang="en-US" sz="2000" dirty="0"/>
                  <a:t>,</a:t>
                </a:r>
              </a:p>
              <a:p>
                <a:r>
                  <a:rPr lang="en-US" sz="2000" dirty="0"/>
                  <a:t> who had showed how to handle renormalization of infinities that arise there, and second to Gross, </a:t>
                </a:r>
                <a:r>
                  <a:rPr lang="en-US" sz="2000" dirty="0" err="1"/>
                  <a:t>Wilczek</a:t>
                </a:r>
                <a:r>
                  <a:rPr lang="en-US" sz="2000" dirty="0"/>
                  <a:t> and </a:t>
                </a:r>
              </a:p>
              <a:p>
                <a:r>
                  <a:rPr lang="en-US" sz="2000" dirty="0" err="1"/>
                  <a:t>Politzer</a:t>
                </a:r>
                <a:r>
                  <a:rPr lang="en-US" sz="2000" dirty="0"/>
                  <a:t> for development of the necessary perturbative approach leading to the so-called </a:t>
                </a:r>
                <a:r>
                  <a:rPr lang="en-US" sz="2000" b="1" i="1" dirty="0"/>
                  <a:t>asymptotic freedom</a:t>
                </a:r>
                <a:r>
                  <a:rPr lang="en-US" sz="2000" dirty="0"/>
                  <a:t>.</a:t>
                </a:r>
              </a:p>
              <a:p>
                <a:r>
                  <a:rPr lang="en-US" sz="2000" dirty="0"/>
                  <a:t>The surprising result for the energy dependence of the strong coupling constant</a:t>
                </a:r>
              </a:p>
              <a:p>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d>
                      <m:dPr>
                        <m:ctrlPr>
                          <a:rPr lang="en-US" sz="2000" i="1">
                            <a:latin typeface="Cambria Math" panose="02040503050406030204" pitchFamily="18" charset="0"/>
                          </a:rPr>
                        </m:ctrlPr>
                      </m:dPr>
                      <m:e>
                        <m:r>
                          <a:rPr lang="en-US" sz="2000" i="1">
                            <a:latin typeface="Cambria Math" panose="02040503050406030204" pitchFamily="18" charset="0"/>
                          </a:rPr>
                          <m:t>𝑄</m:t>
                        </m:r>
                      </m:e>
                    </m:d>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0</m:t>
                            </m:r>
                          </m:sub>
                        </m:sSub>
                        <m:r>
                          <a:rPr lang="en-US" sz="2000" i="1">
                            <a:latin typeface="Cambria Math" panose="02040503050406030204" pitchFamily="18" charset="0"/>
                          </a:rPr>
                          <m:t>)</m:t>
                        </m:r>
                      </m:num>
                      <m:den>
                        <m:r>
                          <a:rPr lang="en-US" sz="2000" i="1">
                            <a:latin typeface="Cambria Math" panose="02040503050406030204" pitchFamily="18" charset="0"/>
                          </a:rPr>
                          <m:t>1+</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𝑎</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0</m:t>
                                    </m:r>
                                  </m:sub>
                                </m:sSub>
                              </m:e>
                            </m:d>
                          </m:num>
                          <m:den>
                            <m:r>
                              <a:rPr lang="en-US" sz="2000" i="1">
                                <a:latin typeface="Cambria Math" panose="02040503050406030204" pitchFamily="18" charset="0"/>
                              </a:rPr>
                              <m:t>2</m:t>
                            </m:r>
                            <m:r>
                              <a:rPr lang="en-US" sz="2000" i="1">
                                <a:latin typeface="Cambria Math" panose="02040503050406030204" pitchFamily="18" charset="0"/>
                              </a:rPr>
                              <m:t>𝜋</m:t>
                            </m:r>
                          </m:den>
                        </m:f>
                        <m:d>
                          <m:dPr>
                            <m:ctrlPr>
                              <a:rPr lang="en-US" sz="2000" i="1">
                                <a:latin typeface="Cambria Math" panose="02040503050406030204" pitchFamily="18" charset="0"/>
                              </a:rPr>
                            </m:ctrlPr>
                          </m:dPr>
                          <m:e>
                            <m:r>
                              <a:rPr lang="en-US" sz="2000" i="1">
                                <a:latin typeface="Cambria Math" panose="02040503050406030204" pitchFamily="18" charset="0"/>
                              </a:rPr>
                              <m:t>11−</m:t>
                            </m:r>
                            <m:r>
                              <a:rPr lang="en-US" sz="2000" b="0" i="1" smtClean="0">
                                <a:latin typeface="Cambria Math" panose="02040503050406030204" pitchFamily="18" charset="0"/>
                              </a:rPr>
                              <m:t> </m:t>
                            </m:r>
                            <m:f>
                              <m:fPr>
                                <m:ctrlPr>
                                  <a:rPr lang="en-US" sz="2000" i="1">
                                    <a:latin typeface="Cambria Math" panose="02040503050406030204" pitchFamily="18" charset="0"/>
                                  </a:rPr>
                                </m:ctrlPr>
                              </m:fPr>
                              <m:num>
                                <m:r>
                                  <a:rPr lang="en-US" sz="2000" b="0" i="1" smtClean="0">
                                    <a:latin typeface="Cambria Math" panose="02040503050406030204" pitchFamily="18" charset="0"/>
                                  </a:rPr>
                                  <m:t> </m:t>
                                </m:r>
                                <m:r>
                                  <a:rPr lang="en-US" sz="2000" i="1">
                                    <a:latin typeface="Cambria Math" panose="02040503050406030204" pitchFamily="18" charset="0"/>
                                  </a:rPr>
                                  <m:t>2</m:t>
                                </m:r>
                                <m:sSub>
                                  <m:sSubPr>
                                    <m:ctrlPr>
                                      <a:rPr lang="en-US" sz="2000" i="1">
                                        <a:latin typeface="Cambria Math" panose="02040503050406030204" pitchFamily="18" charset="0"/>
                                      </a:rPr>
                                    </m:ctrlPr>
                                  </m:sSubPr>
                                  <m:e>
                                    <m:r>
                                      <a:rPr lang="en-US" sz="2000" i="1">
                                        <a:latin typeface="Cambria Math" panose="02040503050406030204" pitchFamily="18" charset="0"/>
                                      </a:rPr>
                                      <m:t>𝑛</m:t>
                                    </m:r>
                                  </m:e>
                                  <m:sub>
                                    <m:r>
                                      <a:rPr lang="en-US" sz="2000" i="1">
                                        <a:latin typeface="Cambria Math" panose="02040503050406030204" pitchFamily="18" charset="0"/>
                                      </a:rPr>
                                      <m:t>𝑓</m:t>
                                    </m:r>
                                  </m:sub>
                                </m:sSub>
                              </m:num>
                              <m:den>
                                <m:r>
                                  <a:rPr lang="en-US" sz="2000" i="1">
                                    <a:latin typeface="Cambria Math" panose="02040503050406030204" pitchFamily="18" charset="0"/>
                                  </a:rPr>
                                  <m:t>3</m:t>
                                </m:r>
                              </m:den>
                            </m:f>
                          </m:e>
                        </m:d>
                        <m:r>
                          <a:rPr lang="en-US" sz="2000" i="1">
                            <a:latin typeface="Cambria Math" panose="02040503050406030204" pitchFamily="18" charset="0"/>
                          </a:rPr>
                          <m:t>𝑙𝑜𝑔</m:t>
                        </m:r>
                        <m:f>
                          <m:fPr>
                            <m:ctrlPr>
                              <a:rPr lang="en-US" sz="2000" i="1">
                                <a:latin typeface="Cambria Math" panose="02040503050406030204" pitchFamily="18" charset="0"/>
                              </a:rPr>
                            </m:ctrlPr>
                          </m:fPr>
                          <m:num>
                            <m:r>
                              <a:rPr lang="en-US" sz="2000" i="1">
                                <a:latin typeface="Cambria Math" panose="02040503050406030204" pitchFamily="18" charset="0"/>
                              </a:rPr>
                              <m:t>𝑄</m:t>
                            </m:r>
                          </m:num>
                          <m:den>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0</m:t>
                                </m:r>
                              </m:sub>
                            </m:sSub>
                          </m:den>
                        </m:f>
                      </m:den>
                    </m:f>
                    <m:r>
                      <a:rPr lang="en-US" sz="2000" i="1">
                        <a:latin typeface="Cambria Math" panose="02040503050406030204" pitchFamily="18" charset="0"/>
                      </a:rPr>
                      <m:t>,</m:t>
                    </m:r>
                  </m:oMath>
                </a14:m>
                <a:endParaRPr lang="en-US" sz="2000" dirty="0"/>
              </a:p>
              <a:p>
                <a:r>
                  <a:rPr lang="en-US" sz="2000" dirty="0"/>
                  <a:t> </a:t>
                </a:r>
              </a:p>
              <a:p>
                <a:r>
                  <a:rPr lang="en-US" sz="2000" dirty="0"/>
                  <a:t>where </a:t>
                </a:r>
                <a:r>
                  <a:rPr lang="en-US" sz="2000" dirty="0" err="1"/>
                  <a:t>n</a:t>
                </a:r>
                <a:r>
                  <a:rPr lang="en-US" sz="2000" baseline="-25000" dirty="0" err="1"/>
                  <a:t>f</a:t>
                </a:r>
                <a:r>
                  <a:rPr lang="en-US" sz="2000" baseline="-25000" dirty="0"/>
                  <a:t>  </a:t>
                </a:r>
                <a:r>
                  <a:rPr lang="en-US" sz="2000" dirty="0"/>
                  <a:t>is the number of quark flavors energetically allowed at a given energy (max= 6). As the energy Q the </a:t>
                </a:r>
              </a:p>
              <a:p>
                <a:r>
                  <a:rPr lang="en-US" sz="2000" dirty="0"/>
                  <a:t>probe increases, the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oMath>
                </a14:m>
                <a:r>
                  <a:rPr lang="en-US" sz="2000" dirty="0"/>
                  <a:t> approaches zero, i.e., at very high energies quarks interact more and more weekly </a:t>
                </a:r>
              </a:p>
              <a:p>
                <a:r>
                  <a:rPr lang="en-US" sz="2000" dirty="0"/>
                  <a:t>becoming non-interacting free particles.</a:t>
                </a:r>
              </a:p>
              <a:p>
                <a:endParaRPr lang="en-US" dirty="0"/>
              </a:p>
            </p:txBody>
          </p:sp>
        </mc:Choice>
        <mc:Fallback xmlns="">
          <p:sp>
            <p:nvSpPr>
              <p:cNvPr id="8" name="TextBox 7">
                <a:extLst>
                  <a:ext uri="{FF2B5EF4-FFF2-40B4-BE49-F238E27FC236}">
                    <a16:creationId xmlns:a16="http://schemas.microsoft.com/office/drawing/2014/main" id="{E9F5DBDE-0B34-AA48-876F-F52A8F7EEEA8}"/>
                  </a:ext>
                </a:extLst>
              </p:cNvPr>
              <p:cNvSpPr txBox="1">
                <a:spLocks noRot="1" noChangeAspect="1" noMove="1" noResize="1" noEditPoints="1" noAdjustHandles="1" noChangeArrowheads="1" noChangeShapeType="1" noTextEdit="1"/>
              </p:cNvSpPr>
              <p:nvPr/>
            </p:nvSpPr>
            <p:spPr>
              <a:xfrm>
                <a:off x="344384" y="3610099"/>
                <a:ext cx="11772710" cy="3484608"/>
              </a:xfrm>
              <a:prstGeom prst="rect">
                <a:avLst/>
              </a:prstGeom>
              <a:blipFill>
                <a:blip r:embed="rId5"/>
                <a:stretch>
                  <a:fillRect l="-431" t="-725" r="-108"/>
                </a:stretch>
              </a:blipFill>
            </p:spPr>
            <p:txBody>
              <a:bodyPr/>
              <a:lstStyle/>
              <a:p>
                <a:r>
                  <a:rPr lang="en-US">
                    <a:noFill/>
                  </a:rPr>
                  <a:t> </a:t>
                </a:r>
              </a:p>
            </p:txBody>
          </p:sp>
        </mc:Fallback>
      </mc:AlternateContent>
    </p:spTree>
    <p:extLst>
      <p:ext uri="{BB962C8B-B14F-4D97-AF65-F5344CB8AC3E}">
        <p14:creationId xmlns:p14="http://schemas.microsoft.com/office/powerpoint/2010/main" val="67822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E87464-D0D6-9043-B995-9AE279D68E12}"/>
              </a:ext>
            </a:extLst>
          </p:cNvPr>
          <p:cNvSpPr/>
          <p:nvPr/>
        </p:nvSpPr>
        <p:spPr>
          <a:xfrm>
            <a:off x="376052" y="351174"/>
            <a:ext cx="10976758" cy="1938992"/>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rPr>
              <a:t>We have seen now most of the elements of the “Standard Model” as depicted in works of Weinberg, Salam and Glashow with many collaborators. It is now represented even on coffee mugs.</a:t>
            </a:r>
          </a:p>
          <a:p>
            <a:r>
              <a:rPr lang="en-US" sz="2000" dirty="0">
                <a:latin typeface="Times New Roman" panose="02020603050405020304" pitchFamily="18" charset="0"/>
                <a:ea typeface="Times New Roman" panose="02020603050405020304" pitchFamily="18" charset="0"/>
              </a:rPr>
              <a:t>It is consistent with U(1) x SU(2) x SU(3) symmetry group, includes Higgs field and Higgs particle as a necessary elements and so far is in excellent, though disappointing agreement with every  measurement made to date. The disappointment is due to the fact that we have not yet seen any deviations from simple expectations of the model and thus we have no definite idea where the new physics effect will show up.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431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0EFFD1-FEAE-3848-A570-C5FE5A0C9D1E}"/>
              </a:ext>
            </a:extLst>
          </p:cNvPr>
          <p:cNvPicPr>
            <a:picLocks noChangeAspect="1"/>
          </p:cNvPicPr>
          <p:nvPr/>
        </p:nvPicPr>
        <p:blipFill>
          <a:blip r:embed="rId2"/>
          <a:stretch>
            <a:fillRect/>
          </a:stretch>
        </p:blipFill>
        <p:spPr>
          <a:xfrm>
            <a:off x="6566065" y="762000"/>
            <a:ext cx="3810000" cy="2667000"/>
          </a:xfrm>
          <a:prstGeom prst="rect">
            <a:avLst/>
          </a:prstGeom>
        </p:spPr>
      </p:pic>
      <p:sp>
        <p:nvSpPr>
          <p:cNvPr id="5" name="TextBox 4">
            <a:extLst>
              <a:ext uri="{FF2B5EF4-FFF2-40B4-BE49-F238E27FC236}">
                <a16:creationId xmlns:a16="http://schemas.microsoft.com/office/drawing/2014/main" id="{F42E1334-85DD-C44C-A2B3-E2F977E10AC5}"/>
              </a:ext>
            </a:extLst>
          </p:cNvPr>
          <p:cNvSpPr txBox="1"/>
          <p:nvPr/>
        </p:nvSpPr>
        <p:spPr>
          <a:xfrm>
            <a:off x="551785" y="566678"/>
            <a:ext cx="5766771" cy="2862322"/>
          </a:xfrm>
          <a:prstGeom prst="rect">
            <a:avLst/>
          </a:prstGeom>
          <a:noFill/>
        </p:spPr>
        <p:txBody>
          <a:bodyPr wrap="none" rtlCol="0">
            <a:spAutoFit/>
          </a:bodyPr>
          <a:lstStyle/>
          <a:p>
            <a:r>
              <a:rPr lang="en-US" b="1" dirty="0"/>
              <a:t>First line:</a:t>
            </a:r>
          </a:p>
          <a:p>
            <a:r>
              <a:rPr lang="en-US" dirty="0"/>
              <a:t>Description of the forces: </a:t>
            </a:r>
            <a:r>
              <a:rPr lang="en-US" dirty="0" err="1"/>
              <a:t>em</a:t>
            </a:r>
            <a:r>
              <a:rPr lang="en-US" dirty="0"/>
              <a:t>, strong and weak</a:t>
            </a:r>
          </a:p>
          <a:p>
            <a:r>
              <a:rPr lang="en-US" b="1" dirty="0"/>
              <a:t>Second line:</a:t>
            </a:r>
          </a:p>
          <a:p>
            <a:r>
              <a:rPr lang="en-US" dirty="0"/>
              <a:t>Interaction of fermion matter particles (quarks and leptons)</a:t>
            </a:r>
          </a:p>
          <a:p>
            <a:r>
              <a:rPr lang="en-US" dirty="0"/>
              <a:t>Transmitted by force carriers</a:t>
            </a:r>
          </a:p>
          <a:p>
            <a:r>
              <a:rPr lang="en-US" dirty="0"/>
              <a:t>(all of chemistry and most of physics)</a:t>
            </a:r>
          </a:p>
          <a:p>
            <a:r>
              <a:rPr lang="en-US" b="1" dirty="0"/>
              <a:t>Third line:</a:t>
            </a:r>
          </a:p>
          <a:p>
            <a:r>
              <a:rPr lang="en-US" dirty="0"/>
              <a:t>Higgs generation of particle masses (no neutrinos)</a:t>
            </a:r>
          </a:p>
          <a:p>
            <a:r>
              <a:rPr lang="en-US" b="1" dirty="0"/>
              <a:t>Fourth line:</a:t>
            </a:r>
          </a:p>
          <a:p>
            <a:r>
              <a:rPr lang="en-US" dirty="0"/>
              <a:t>Cleanup- removal of redundancies in Higgs interactions</a:t>
            </a:r>
          </a:p>
        </p:txBody>
      </p:sp>
      <p:sp>
        <p:nvSpPr>
          <p:cNvPr id="2" name="TextBox 1">
            <a:extLst>
              <a:ext uri="{FF2B5EF4-FFF2-40B4-BE49-F238E27FC236}">
                <a16:creationId xmlns:a16="http://schemas.microsoft.com/office/drawing/2014/main" id="{8477E6BA-23BC-9448-9BB0-02BBA10ECB2D}"/>
              </a:ext>
            </a:extLst>
          </p:cNvPr>
          <p:cNvSpPr txBox="1"/>
          <p:nvPr/>
        </p:nvSpPr>
        <p:spPr>
          <a:xfrm>
            <a:off x="471859" y="4030662"/>
            <a:ext cx="11757258" cy="1754326"/>
          </a:xfrm>
          <a:prstGeom prst="rect">
            <a:avLst/>
          </a:prstGeom>
          <a:noFill/>
        </p:spPr>
        <p:txBody>
          <a:bodyPr wrap="none" rtlCol="0">
            <a:spAutoFit/>
          </a:bodyPr>
          <a:lstStyle/>
          <a:p>
            <a:r>
              <a:rPr lang="en-US" dirty="0"/>
              <a:t>Full Standard Model </a:t>
            </a:r>
            <a:r>
              <a:rPr lang="en-US" dirty="0" err="1"/>
              <a:t>Lagrangian</a:t>
            </a:r>
            <a:r>
              <a:rPr lang="en-US" dirty="0"/>
              <a:t> is quite messy. It takes over two pages to write it out and it contains a number of “ghosts”.</a:t>
            </a:r>
          </a:p>
          <a:p>
            <a:r>
              <a:rPr lang="en-US" dirty="0"/>
              <a:t>Ghosts are a result of the formalism that describe unphysical degrees of freedom. For example in electrodynamics, in order </a:t>
            </a:r>
          </a:p>
          <a:p>
            <a:r>
              <a:rPr lang="en-US" dirty="0"/>
              <a:t>to maintain Lorentz invariance one uses a four component vector potential, while the photon has only two polarizations.</a:t>
            </a:r>
          </a:p>
          <a:p>
            <a:r>
              <a:rPr lang="en-US" dirty="0"/>
              <a:t>Introducing fictitious fields, the ghosts, is one way of achieving this goal.</a:t>
            </a:r>
          </a:p>
          <a:p>
            <a:endParaRPr lang="en-US" dirty="0"/>
          </a:p>
          <a:p>
            <a:endParaRPr lang="en-US" dirty="0"/>
          </a:p>
        </p:txBody>
      </p:sp>
      <p:sp>
        <p:nvSpPr>
          <p:cNvPr id="6" name="AutoShape 3" descr="A_{\mu }(x)">
            <a:extLst>
              <a:ext uri="{FF2B5EF4-FFF2-40B4-BE49-F238E27FC236}">
                <a16:creationId xmlns:a16="http://schemas.microsoft.com/office/drawing/2014/main" id="{F47E8D63-42F9-DE4D-A364-8E5FF77197D5}"/>
              </a:ext>
            </a:extLst>
          </p:cNvPr>
          <p:cNvSpPr>
            <a:spLocks noChangeAspect="1" noChangeArrowheads="1"/>
          </p:cNvSpPr>
          <p:nvPr/>
        </p:nvSpPr>
        <p:spPr bwMode="auto">
          <a:xfrm>
            <a:off x="71088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5" descr="A_{\mu }(x)">
            <a:extLst>
              <a:ext uri="{FF2B5EF4-FFF2-40B4-BE49-F238E27FC236}">
                <a16:creationId xmlns:a16="http://schemas.microsoft.com/office/drawing/2014/main" id="{23A4424E-291B-7A4B-B1A9-F09427325409}"/>
              </a:ext>
            </a:extLst>
          </p:cNvPr>
          <p:cNvSpPr>
            <a:spLocks noChangeAspect="1" noChangeArrowheads="1"/>
          </p:cNvSpPr>
          <p:nvPr/>
        </p:nvSpPr>
        <p:spPr bwMode="auto">
          <a:xfrm>
            <a:off x="72612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7" descr="A_{\mu }(x)">
            <a:extLst>
              <a:ext uri="{FF2B5EF4-FFF2-40B4-BE49-F238E27FC236}">
                <a16:creationId xmlns:a16="http://schemas.microsoft.com/office/drawing/2014/main" id="{9908AAD2-6963-3942-9D8E-6EFAD05CC50C}"/>
              </a:ext>
            </a:extLst>
          </p:cNvPr>
          <p:cNvSpPr>
            <a:spLocks noChangeAspect="1" noChangeArrowheads="1"/>
          </p:cNvSpPr>
          <p:nvPr/>
        </p:nvSpPr>
        <p:spPr bwMode="auto">
          <a:xfrm>
            <a:off x="74136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71140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8A7B46-0FC2-3748-BA1F-6ECCF071DAED}"/>
              </a:ext>
            </a:extLst>
          </p:cNvPr>
          <p:cNvPicPr>
            <a:picLocks noChangeAspect="1"/>
          </p:cNvPicPr>
          <p:nvPr/>
        </p:nvPicPr>
        <p:blipFill>
          <a:blip r:embed="rId2"/>
          <a:stretch>
            <a:fillRect/>
          </a:stretch>
        </p:blipFill>
        <p:spPr>
          <a:xfrm>
            <a:off x="3858224" y="28582"/>
            <a:ext cx="4088975" cy="6858000"/>
          </a:xfrm>
          <a:prstGeom prst="rect">
            <a:avLst/>
          </a:prstGeom>
        </p:spPr>
      </p:pic>
      <p:sp>
        <p:nvSpPr>
          <p:cNvPr id="3" name="TextBox 2">
            <a:extLst>
              <a:ext uri="{FF2B5EF4-FFF2-40B4-BE49-F238E27FC236}">
                <a16:creationId xmlns:a16="http://schemas.microsoft.com/office/drawing/2014/main" id="{E4431F15-0E48-A140-B74D-363070E837B4}"/>
              </a:ext>
            </a:extLst>
          </p:cNvPr>
          <p:cNvSpPr txBox="1"/>
          <p:nvPr/>
        </p:nvSpPr>
        <p:spPr>
          <a:xfrm>
            <a:off x="493997" y="14514"/>
            <a:ext cx="1819088" cy="369332"/>
          </a:xfrm>
          <a:prstGeom prst="rect">
            <a:avLst/>
          </a:prstGeom>
          <a:noFill/>
        </p:spPr>
        <p:txBody>
          <a:bodyPr wrap="none" rtlCol="0">
            <a:spAutoFit/>
          </a:bodyPr>
          <a:lstStyle/>
          <a:p>
            <a:r>
              <a:rPr lang="en-US" dirty="0"/>
              <a:t>Specific to gluons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D10BCCD-27B1-D642-8208-412E44AACE35}"/>
                  </a:ext>
                </a:extLst>
              </p:cNvPr>
              <p:cNvSpPr txBox="1"/>
              <p:nvPr/>
            </p:nvSpPr>
            <p:spPr>
              <a:xfrm>
                <a:off x="449943" y="1175657"/>
                <a:ext cx="2719271" cy="646331"/>
              </a:xfrm>
              <a:prstGeom prst="rect">
                <a:avLst/>
              </a:prstGeom>
              <a:noFill/>
            </p:spPr>
            <p:txBody>
              <a:bodyPr wrap="none" rtlCol="0">
                <a:spAutoFit/>
              </a:bodyPr>
              <a:lstStyle/>
              <a:p>
                <a:r>
                  <a:rPr lang="en-US" dirty="0"/>
                  <a:t>Interactions among bosons</a:t>
                </a:r>
              </a:p>
              <a:p>
                <a:r>
                  <a:rPr lang="en-US" dirty="0"/>
                  <a:t>W</a:t>
                </a:r>
                <a:r>
                  <a:rPr lang="en-US" baseline="30000" dirty="0"/>
                  <a:t>+</a:t>
                </a:r>
                <a:r>
                  <a:rPr lang="en-US" dirty="0"/>
                  <a:t>, W</a:t>
                </a:r>
                <a:r>
                  <a:rPr lang="en-US" baseline="30000" dirty="0"/>
                  <a:t>-</a:t>
                </a:r>
                <a:r>
                  <a:rPr lang="en-US" dirty="0"/>
                  <a:t>, Z</a:t>
                </a:r>
                <a:r>
                  <a:rPr lang="en-US" baseline="30000" dirty="0"/>
                  <a:t>0 </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H</m:t>
                    </m:r>
                  </m:oMath>
                </a14:m>
                <a:endParaRPr lang="en-US" dirty="0"/>
              </a:p>
            </p:txBody>
          </p:sp>
        </mc:Choice>
        <mc:Fallback xmlns="">
          <p:sp>
            <p:nvSpPr>
              <p:cNvPr id="4" name="TextBox 3">
                <a:extLst>
                  <a:ext uri="{FF2B5EF4-FFF2-40B4-BE49-F238E27FC236}">
                    <a16:creationId xmlns:a16="http://schemas.microsoft.com/office/drawing/2014/main" id="{5D10BCCD-27B1-D642-8208-412E44AACE35}"/>
                  </a:ext>
                </a:extLst>
              </p:cNvPr>
              <p:cNvSpPr txBox="1">
                <a:spLocks noRot="1" noChangeAspect="1" noMove="1" noResize="1" noEditPoints="1" noAdjustHandles="1" noChangeArrowheads="1" noChangeShapeType="1" noTextEdit="1"/>
              </p:cNvSpPr>
              <p:nvPr/>
            </p:nvSpPr>
            <p:spPr>
              <a:xfrm>
                <a:off x="449943" y="1175657"/>
                <a:ext cx="2719271" cy="646331"/>
              </a:xfrm>
              <a:prstGeom prst="rect">
                <a:avLst/>
              </a:prstGeom>
              <a:blipFill>
                <a:blip r:embed="rId3"/>
                <a:stretch>
                  <a:fillRect l="-1389" t="-3922" r="-463" b="-1568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CC57646-81F5-7D4A-A544-9ED918D6EA23}"/>
              </a:ext>
            </a:extLst>
          </p:cNvPr>
          <p:cNvSpPr txBox="1"/>
          <p:nvPr/>
        </p:nvSpPr>
        <p:spPr>
          <a:xfrm>
            <a:off x="493997" y="3976915"/>
            <a:ext cx="3116366" cy="646331"/>
          </a:xfrm>
          <a:prstGeom prst="rect">
            <a:avLst/>
          </a:prstGeom>
          <a:noFill/>
        </p:spPr>
        <p:txBody>
          <a:bodyPr wrap="none" rtlCol="0">
            <a:spAutoFit/>
          </a:bodyPr>
          <a:lstStyle/>
          <a:p>
            <a:r>
              <a:rPr lang="en-US" dirty="0"/>
              <a:t>Weak bosons interactions with </a:t>
            </a:r>
          </a:p>
          <a:p>
            <a:r>
              <a:rPr lang="en-US" dirty="0"/>
              <a:t>quarks and leptons</a:t>
            </a:r>
          </a:p>
        </p:txBody>
      </p:sp>
      <p:sp>
        <p:nvSpPr>
          <p:cNvPr id="6" name="TextBox 5">
            <a:extLst>
              <a:ext uri="{FF2B5EF4-FFF2-40B4-BE49-F238E27FC236}">
                <a16:creationId xmlns:a16="http://schemas.microsoft.com/office/drawing/2014/main" id="{A2180937-F563-2348-B444-1A4A08DB42CF}"/>
              </a:ext>
            </a:extLst>
          </p:cNvPr>
          <p:cNvSpPr txBox="1"/>
          <p:nvPr/>
        </p:nvSpPr>
        <p:spPr>
          <a:xfrm>
            <a:off x="449943" y="4949371"/>
            <a:ext cx="2983317" cy="369332"/>
          </a:xfrm>
          <a:prstGeom prst="rect">
            <a:avLst/>
          </a:prstGeom>
          <a:noFill/>
        </p:spPr>
        <p:txBody>
          <a:bodyPr wrap="none" rtlCol="0">
            <a:spAutoFit/>
          </a:bodyPr>
          <a:lstStyle/>
          <a:p>
            <a:r>
              <a:rPr lang="en-US" dirty="0"/>
              <a:t>Higgs interactions with ghosts</a:t>
            </a:r>
          </a:p>
        </p:txBody>
      </p:sp>
      <p:sp>
        <p:nvSpPr>
          <p:cNvPr id="7" name="TextBox 6">
            <a:extLst>
              <a:ext uri="{FF2B5EF4-FFF2-40B4-BE49-F238E27FC236}">
                <a16:creationId xmlns:a16="http://schemas.microsoft.com/office/drawing/2014/main" id="{DA64C1F2-588A-094D-99ED-DC38DE285A66}"/>
              </a:ext>
            </a:extLst>
          </p:cNvPr>
          <p:cNvSpPr txBox="1"/>
          <p:nvPr/>
        </p:nvSpPr>
        <p:spPr>
          <a:xfrm>
            <a:off x="493997" y="5682343"/>
            <a:ext cx="2440925" cy="923330"/>
          </a:xfrm>
          <a:prstGeom prst="rect">
            <a:avLst/>
          </a:prstGeom>
          <a:noFill/>
        </p:spPr>
        <p:txBody>
          <a:bodyPr wrap="none" rtlCol="0">
            <a:spAutoFit/>
          </a:bodyPr>
          <a:lstStyle/>
          <a:p>
            <a:r>
              <a:rPr lang="en-US" dirty="0" err="1"/>
              <a:t>Fadeeyev</a:t>
            </a:r>
            <a:r>
              <a:rPr lang="en-US" dirty="0"/>
              <a:t>-Popov ghosts</a:t>
            </a:r>
          </a:p>
          <a:p>
            <a:r>
              <a:rPr lang="en-US" dirty="0"/>
              <a:t>providing cancelation of</a:t>
            </a:r>
          </a:p>
          <a:p>
            <a:r>
              <a:rPr lang="en-US" dirty="0"/>
              <a:t>duplicate terms </a:t>
            </a:r>
          </a:p>
        </p:txBody>
      </p:sp>
      <p:sp>
        <p:nvSpPr>
          <p:cNvPr id="8" name="TextBox 7">
            <a:extLst>
              <a:ext uri="{FF2B5EF4-FFF2-40B4-BE49-F238E27FC236}">
                <a16:creationId xmlns:a16="http://schemas.microsoft.com/office/drawing/2014/main" id="{09A5568F-AFCA-A449-AA47-4944FF8B0D91}"/>
              </a:ext>
            </a:extLst>
          </p:cNvPr>
          <p:cNvSpPr txBox="1"/>
          <p:nvPr/>
        </p:nvSpPr>
        <p:spPr>
          <a:xfrm>
            <a:off x="9112964" y="870857"/>
            <a:ext cx="2239331" cy="830997"/>
          </a:xfrm>
          <a:prstGeom prst="rect">
            <a:avLst/>
          </a:prstGeom>
          <a:noFill/>
        </p:spPr>
        <p:txBody>
          <a:bodyPr wrap="none" rtlCol="0">
            <a:spAutoFit/>
          </a:bodyPr>
          <a:lstStyle/>
          <a:p>
            <a:pPr algn="ctr"/>
            <a:r>
              <a:rPr lang="en-US" sz="2400" b="1" dirty="0"/>
              <a:t>Standard Model</a:t>
            </a:r>
          </a:p>
          <a:p>
            <a:pPr algn="ctr"/>
            <a:r>
              <a:rPr lang="en-US" sz="2400" b="1" dirty="0"/>
              <a:t>unpacked</a:t>
            </a:r>
          </a:p>
        </p:txBody>
      </p:sp>
    </p:spTree>
    <p:extLst>
      <p:ext uri="{BB962C8B-B14F-4D97-AF65-F5344CB8AC3E}">
        <p14:creationId xmlns:p14="http://schemas.microsoft.com/office/powerpoint/2010/main" val="12704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2">
                <a:extLst>
                  <a:ext uri="{FF2B5EF4-FFF2-40B4-BE49-F238E27FC236}">
                    <a16:creationId xmlns:a16="http://schemas.microsoft.com/office/drawing/2014/main" id="{B6CC0DB5-EDA1-8849-A6F3-C497FAAE949E}"/>
                  </a:ext>
                </a:extLst>
              </p:cNvPr>
              <p:cNvSpPr>
                <a:spLocks noChangeArrowheads="1"/>
              </p:cNvSpPr>
              <p:nvPr/>
            </p:nvSpPr>
            <p:spPr bwMode="auto">
              <a:xfrm>
                <a:off x="1" y="-1943530"/>
                <a:ext cx="9488384" cy="738663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a:p>
                <a:endParaRPr lang="en-US" dirty="0"/>
              </a:p>
              <a:p>
                <a:endParaRPr lang="en-US" dirty="0"/>
              </a:p>
              <a:p>
                <a:endParaRPr lang="en-US" dirty="0"/>
              </a:p>
              <a:p>
                <a:endParaRPr lang="en-US" dirty="0"/>
              </a:p>
              <a:p>
                <a:endParaRPr lang="en-US" dirty="0"/>
              </a:p>
              <a:p>
                <a:endParaRPr lang="en-US" sz="2000" dirty="0"/>
              </a:p>
              <a:p>
                <a:endParaRPr lang="en-US" sz="2000" dirty="0"/>
              </a:p>
              <a:p>
                <a:r>
                  <a:rPr lang="en-US" sz="2000" dirty="0"/>
                  <a:t> In two dimensions the double-well potential looks as</a:t>
                </a:r>
              </a:p>
              <a:p>
                <a:endParaRPr lang="en-US" sz="2000" dirty="0"/>
              </a:p>
              <a:p>
                <a:endParaRPr lang="en-US" sz="2000" dirty="0"/>
              </a:p>
              <a:p>
                <a:endParaRPr lang="en-US" sz="2000" dirty="0"/>
              </a:p>
              <a:p>
                <a:r>
                  <a:rPr lang="en-US" sz="2000" dirty="0"/>
                  <a:t>It is still symmetric with respect to x =0:   V(x) = V(-x),</a:t>
                </a:r>
              </a:p>
              <a:p>
                <a:r>
                  <a:rPr lang="en-US" sz="2000" dirty="0"/>
                  <a:t>but has minima away from the origin of the reference frame that are</a:t>
                </a:r>
              </a:p>
              <a:p>
                <a:r>
                  <a:rPr lang="en-US" sz="2000" dirty="0"/>
                  <a:t>degenerate (equal value).  </a:t>
                </a:r>
              </a:p>
              <a:p>
                <a:r>
                  <a:rPr lang="en-US" sz="2000" dirty="0"/>
                  <a:t>A perturbation of an object placed at x = 0 will result in it rolling </a:t>
                </a:r>
              </a:p>
              <a:p>
                <a:r>
                  <a:rPr lang="en-US" sz="2000" dirty="0"/>
                  <a:t>over to one of the minima.  Expanding around either of these </a:t>
                </a:r>
                <a:r>
                  <a:rPr lang="en-US" dirty="0"/>
                  <a:t>minima is equally valid. </a:t>
                </a:r>
              </a:p>
              <a:p>
                <a:r>
                  <a:rPr lang="en-US" dirty="0"/>
                  <a:t>In this case a symmetric system has possible ground states that are no longer symmetric in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𝑥</m:t>
                    </m:r>
                  </m:oMath>
                </a14:m>
                <a:r>
                  <a:rPr lang="en-US" dirty="0"/>
                  <a:t>.  </a:t>
                </a:r>
              </a:p>
              <a:p>
                <a:r>
                  <a:rPr lang="en-US" dirty="0"/>
                  <a:t>This is an example of the </a:t>
                </a:r>
                <a:r>
                  <a:rPr lang="en-US" b="1" dirty="0"/>
                  <a:t>spontaneous symmetry breaking</a:t>
                </a:r>
                <a:r>
                  <a:rPr lang="en-US" dirty="0"/>
                  <a:t>.</a:t>
                </a:r>
              </a:p>
              <a:p>
                <a:endParaRPr lang="en-US" sz="2000" dirty="0"/>
              </a:p>
              <a:p>
                <a:r>
                  <a:rPr lang="en-US" dirty="0"/>
                  <a:t>For a fluctuation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oMath>
                </a14:m>
                <a:r>
                  <a:rPr lang="en-US" dirty="0"/>
                  <a:t>around  x</a:t>
                </a:r>
                <a:r>
                  <a:rPr lang="en-US" baseline="-25000" dirty="0"/>
                  <a:t>0 </a:t>
                </a:r>
                <a:r>
                  <a:rPr lang="en-US" dirty="0"/>
                  <a:t> the potential becomes :</a:t>
                </a:r>
              </a:p>
              <a:p>
                <a:r>
                  <a:rPr lang="en-US" dirty="0"/>
                  <a:t>It corresponds to harmonic oscillator with the ground state</a:t>
                </a:r>
              </a:p>
              <a:p>
                <a:r>
                  <a:rPr lang="en-US" dirty="0"/>
                  <a:t>that is non-zero    </a:t>
                </a:r>
              </a:p>
              <a:p>
                <a:endParaRPr lang="en-US" dirty="0"/>
              </a:p>
              <a:p>
                <a:endParaRPr lang="en-US" dirty="0"/>
              </a:p>
            </p:txBody>
          </p:sp>
        </mc:Choice>
        <mc:Fallback xmlns="">
          <p:sp>
            <p:nvSpPr>
              <p:cNvPr id="4" name="Rectangle 2">
                <a:extLst>
                  <a:ext uri="{FF2B5EF4-FFF2-40B4-BE49-F238E27FC236}">
                    <a16:creationId xmlns:a16="http://schemas.microsoft.com/office/drawing/2014/main" id="{B6CC0DB5-EDA1-8849-A6F3-C497FAAE949E}"/>
                  </a:ext>
                </a:extLst>
              </p:cNvPr>
              <p:cNvSpPr>
                <a:spLocks noRot="1" noChangeAspect="1" noMove="1" noResize="1" noEditPoints="1" noAdjustHandles="1" noChangeArrowheads="1" noChangeShapeType="1" noTextEdit="1"/>
              </p:cNvSpPr>
              <p:nvPr/>
            </p:nvSpPr>
            <p:spPr bwMode="auto">
              <a:xfrm>
                <a:off x="1" y="-1943530"/>
                <a:ext cx="9488384" cy="7386638"/>
              </a:xfrm>
              <a:prstGeom prst="rect">
                <a:avLst/>
              </a:prstGeom>
              <a:blipFill>
                <a:blip r:embed="rId3"/>
                <a:stretch>
                  <a:fillRect l="-535" r="-133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121" name="Picture 4">
            <a:extLst>
              <a:ext uri="{FF2B5EF4-FFF2-40B4-BE49-F238E27FC236}">
                <a16:creationId xmlns:a16="http://schemas.microsoft.com/office/drawing/2014/main" id="{EEC4A39A-9E3C-4E4C-A05C-5C8EAD7F9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975" y="244666"/>
            <a:ext cx="2885704" cy="18125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3451FBF6-BE2C-EA43-B7EA-DEA4FC9638CC}"/>
              </a:ext>
            </a:extLst>
          </p:cNvPr>
          <p:cNvSpPr>
            <a:spLocks noChangeArrowheads="1"/>
          </p:cNvSpPr>
          <p:nvPr/>
        </p:nvSpPr>
        <p:spPr bwMode="auto">
          <a:xfrm>
            <a:off x="0" y="3009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a:extLst>
              <a:ext uri="{FF2B5EF4-FFF2-40B4-BE49-F238E27FC236}">
                <a16:creationId xmlns:a16="http://schemas.microsoft.com/office/drawing/2014/main" id="{E5331F7C-6E20-1B44-A62C-8C2B8BE1F2CC}"/>
              </a:ext>
            </a:extLst>
          </p:cNvPr>
          <p:cNvPicPr>
            <a:picLocks noChangeAspect="1"/>
          </p:cNvPicPr>
          <p:nvPr/>
        </p:nvPicPr>
        <p:blipFill>
          <a:blip r:embed="rId5"/>
          <a:stretch>
            <a:fillRect/>
          </a:stretch>
        </p:blipFill>
        <p:spPr>
          <a:xfrm>
            <a:off x="3003632" y="843121"/>
            <a:ext cx="1948377" cy="735612"/>
          </a:xfrm>
          <a:prstGeom prst="rect">
            <a:avLst/>
          </a:prstGeom>
        </p:spPr>
      </p:pic>
      <p:pic>
        <p:nvPicPr>
          <p:cNvPr id="6" name="Picture 5">
            <a:extLst>
              <a:ext uri="{FF2B5EF4-FFF2-40B4-BE49-F238E27FC236}">
                <a16:creationId xmlns:a16="http://schemas.microsoft.com/office/drawing/2014/main" id="{9C11B227-F875-1E46-948C-57934464687E}"/>
              </a:ext>
            </a:extLst>
          </p:cNvPr>
          <p:cNvPicPr>
            <a:picLocks noChangeAspect="1"/>
          </p:cNvPicPr>
          <p:nvPr/>
        </p:nvPicPr>
        <p:blipFill>
          <a:blip r:embed="rId6"/>
          <a:stretch>
            <a:fillRect/>
          </a:stretch>
        </p:blipFill>
        <p:spPr>
          <a:xfrm>
            <a:off x="7036857" y="3840956"/>
            <a:ext cx="4263533" cy="808978"/>
          </a:xfrm>
          <a:prstGeom prst="rect">
            <a:avLst/>
          </a:prstGeom>
        </p:spPr>
      </p:pic>
      <p:pic>
        <p:nvPicPr>
          <p:cNvPr id="7" name="Picture 6">
            <a:extLst>
              <a:ext uri="{FF2B5EF4-FFF2-40B4-BE49-F238E27FC236}">
                <a16:creationId xmlns:a16="http://schemas.microsoft.com/office/drawing/2014/main" id="{F35527EC-2995-6647-A813-238DCB44DA49}"/>
              </a:ext>
            </a:extLst>
          </p:cNvPr>
          <p:cNvPicPr>
            <a:picLocks noChangeAspect="1"/>
          </p:cNvPicPr>
          <p:nvPr/>
        </p:nvPicPr>
        <p:blipFill>
          <a:blip r:embed="rId7"/>
          <a:stretch>
            <a:fillRect/>
          </a:stretch>
        </p:blipFill>
        <p:spPr>
          <a:xfrm>
            <a:off x="1451620" y="4809514"/>
            <a:ext cx="2114001" cy="800447"/>
          </a:xfrm>
          <a:prstGeom prst="rect">
            <a:avLst/>
          </a:prstGeom>
        </p:spPr>
      </p:pic>
      <p:sp>
        <p:nvSpPr>
          <p:cNvPr id="3" name="TextBox 2">
            <a:extLst>
              <a:ext uri="{FF2B5EF4-FFF2-40B4-BE49-F238E27FC236}">
                <a16:creationId xmlns:a16="http://schemas.microsoft.com/office/drawing/2014/main" id="{F67D75DA-351F-E240-B87F-2C9FF4E724F4}"/>
              </a:ext>
            </a:extLst>
          </p:cNvPr>
          <p:cNvSpPr txBox="1"/>
          <p:nvPr/>
        </p:nvSpPr>
        <p:spPr>
          <a:xfrm>
            <a:off x="179525" y="6014879"/>
            <a:ext cx="5648213" cy="369332"/>
          </a:xfrm>
          <a:prstGeom prst="rect">
            <a:avLst/>
          </a:prstGeom>
          <a:noFill/>
        </p:spPr>
        <p:txBody>
          <a:bodyPr wrap="none" rtlCol="0">
            <a:spAutoFit/>
          </a:bodyPr>
          <a:lstStyle/>
          <a:p>
            <a:r>
              <a:rPr lang="en-US" dirty="0"/>
              <a:t>The transfer from one minimum to another requires work.</a:t>
            </a:r>
          </a:p>
        </p:txBody>
      </p:sp>
    </p:spTree>
    <p:extLst>
      <p:ext uri="{BB962C8B-B14F-4D97-AF65-F5344CB8AC3E}">
        <p14:creationId xmlns:p14="http://schemas.microsoft.com/office/powerpoint/2010/main" val="4177418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E7EE44-DCFB-0D4A-8170-1F7F5C7BF2BB}"/>
              </a:ext>
            </a:extLst>
          </p:cNvPr>
          <p:cNvSpPr txBox="1"/>
          <p:nvPr/>
        </p:nvSpPr>
        <p:spPr>
          <a:xfrm>
            <a:off x="368135" y="391885"/>
            <a:ext cx="9946569" cy="400110"/>
          </a:xfrm>
          <a:prstGeom prst="rect">
            <a:avLst/>
          </a:prstGeom>
          <a:noFill/>
        </p:spPr>
        <p:txBody>
          <a:bodyPr wrap="none" rtlCol="0">
            <a:spAutoFit/>
          </a:bodyPr>
          <a:lstStyle/>
          <a:p>
            <a:r>
              <a:rPr lang="en-US" sz="2000" dirty="0"/>
              <a:t>In three dimensions the corresponding potential will have a shape often called a Mexican Hat.</a:t>
            </a:r>
          </a:p>
        </p:txBody>
      </p:sp>
      <p:pic>
        <p:nvPicPr>
          <p:cNvPr id="5" name="Picture 4">
            <a:extLst>
              <a:ext uri="{FF2B5EF4-FFF2-40B4-BE49-F238E27FC236}">
                <a16:creationId xmlns:a16="http://schemas.microsoft.com/office/drawing/2014/main" id="{C3C9FB9D-228F-664E-8C2E-83ED844F5990}"/>
              </a:ext>
            </a:extLst>
          </p:cNvPr>
          <p:cNvPicPr/>
          <p:nvPr/>
        </p:nvPicPr>
        <p:blipFill>
          <a:blip r:embed="rId2"/>
          <a:stretch>
            <a:fillRect/>
          </a:stretch>
        </p:blipFill>
        <p:spPr>
          <a:xfrm>
            <a:off x="3811978" y="1116528"/>
            <a:ext cx="3740727" cy="288545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FD28CCE-5B95-9C41-BCE6-D64693C10760}"/>
                  </a:ext>
                </a:extLst>
              </p:cNvPr>
              <p:cNvSpPr txBox="1"/>
              <p:nvPr/>
            </p:nvSpPr>
            <p:spPr>
              <a:xfrm>
                <a:off x="368135" y="4120738"/>
                <a:ext cx="11758540" cy="2215991"/>
              </a:xfrm>
              <a:prstGeom prst="rect">
                <a:avLst/>
              </a:prstGeom>
              <a:noFill/>
            </p:spPr>
            <p:txBody>
              <a:bodyPr wrap="none" rtlCol="0">
                <a:spAutoFit/>
              </a:bodyPr>
              <a:lstStyle/>
              <a:p>
                <a:r>
                  <a:rPr lang="en-US" sz="2000" dirty="0"/>
                  <a:t>Now we have to spontaneously </a:t>
                </a:r>
                <a:r>
                  <a:rPr lang="en-US" sz="2000" b="1" dirty="0"/>
                  <a:t>choose</a:t>
                </a:r>
                <a:r>
                  <a:rPr lang="en-US" sz="2000" dirty="0"/>
                  <a:t> a value for </a:t>
                </a:r>
                <a14:m>
                  <m:oMath xmlns:m="http://schemas.openxmlformats.org/officeDocument/2006/math">
                    <m:r>
                      <a:rPr lang="en-US" sz="2000" b="1" i="1">
                        <a:latin typeface="Cambria Math" panose="02040503050406030204" pitchFamily="18" charset="0"/>
                      </a:rPr>
                      <m:t>𝜽</m:t>
                    </m:r>
                  </m:oMath>
                </a14:m>
                <a:r>
                  <a:rPr lang="en-US" sz="2000" dirty="0"/>
                  <a:t> for the minimum and that breaks the rotational symmetry.</a:t>
                </a:r>
              </a:p>
              <a:p>
                <a:r>
                  <a:rPr lang="en-US" sz="2000" dirty="0"/>
                  <a:t>The special distinction between the double-well and Mexican Hat potential is that for double well </a:t>
                </a:r>
              </a:p>
              <a:p>
                <a:r>
                  <a:rPr lang="en-US" sz="2000" dirty="0"/>
                  <a:t>the breaking of symmetry is not continuous. It requires energy to tunnel from one minimum to another. </a:t>
                </a:r>
              </a:p>
              <a:p>
                <a:r>
                  <a:rPr lang="en-US" sz="2000" dirty="0"/>
                  <a:t>In Mexican Hat it takes no energy to move the local minimum from one point in the trough to another. </a:t>
                </a:r>
              </a:p>
              <a:p>
                <a:r>
                  <a:rPr lang="en-US" sz="2000" dirty="0"/>
                  <a:t>That fulfills the “Goldstone theorem” that the spontaneous breaking of symmetries in quantum theories </a:t>
                </a:r>
              </a:p>
              <a:p>
                <a:r>
                  <a:rPr lang="en-US" sz="2000" dirty="0"/>
                  <a:t>generate massless boson particles.   This is also called the </a:t>
                </a:r>
                <a:r>
                  <a:rPr lang="en-US" sz="2000" b="1" dirty="0"/>
                  <a:t>Higgs mechanism</a:t>
                </a:r>
                <a:r>
                  <a:rPr lang="en-US" sz="2000" dirty="0"/>
                  <a:t>.</a:t>
                </a:r>
              </a:p>
              <a:p>
                <a:endParaRPr lang="en-US" dirty="0"/>
              </a:p>
            </p:txBody>
          </p:sp>
        </mc:Choice>
        <mc:Fallback xmlns="">
          <p:sp>
            <p:nvSpPr>
              <p:cNvPr id="6" name="TextBox 5">
                <a:extLst>
                  <a:ext uri="{FF2B5EF4-FFF2-40B4-BE49-F238E27FC236}">
                    <a16:creationId xmlns:a16="http://schemas.microsoft.com/office/drawing/2014/main" id="{CFD28CCE-5B95-9C41-BCE6-D64693C10760}"/>
                  </a:ext>
                </a:extLst>
              </p:cNvPr>
              <p:cNvSpPr txBox="1">
                <a:spLocks noRot="1" noChangeAspect="1" noMove="1" noResize="1" noEditPoints="1" noAdjustHandles="1" noChangeArrowheads="1" noChangeShapeType="1" noTextEdit="1"/>
              </p:cNvSpPr>
              <p:nvPr/>
            </p:nvSpPr>
            <p:spPr>
              <a:xfrm>
                <a:off x="368135" y="4120738"/>
                <a:ext cx="11758540" cy="2215991"/>
              </a:xfrm>
              <a:prstGeom prst="rect">
                <a:avLst/>
              </a:prstGeom>
              <a:blipFill>
                <a:blip r:embed="rId3"/>
                <a:stretch>
                  <a:fillRect l="-431" t="-1714"/>
                </a:stretch>
              </a:blipFill>
            </p:spPr>
            <p:txBody>
              <a:bodyPr/>
              <a:lstStyle/>
              <a:p>
                <a:r>
                  <a:rPr lang="en-US">
                    <a:noFill/>
                  </a:rPr>
                  <a:t> </a:t>
                </a:r>
              </a:p>
            </p:txBody>
          </p:sp>
        </mc:Fallback>
      </mc:AlternateContent>
    </p:spTree>
    <p:extLst>
      <p:ext uri="{BB962C8B-B14F-4D97-AF65-F5344CB8AC3E}">
        <p14:creationId xmlns:p14="http://schemas.microsoft.com/office/powerpoint/2010/main" val="421540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558A8C-7449-A146-81AE-63BB15BA0802}"/>
              </a:ext>
            </a:extLst>
          </p:cNvPr>
          <p:cNvSpPr txBox="1"/>
          <p:nvPr/>
        </p:nvSpPr>
        <p:spPr>
          <a:xfrm>
            <a:off x="700644" y="605642"/>
            <a:ext cx="11552265" cy="5909310"/>
          </a:xfrm>
          <a:prstGeom prst="rect">
            <a:avLst/>
          </a:prstGeom>
          <a:noFill/>
        </p:spPr>
        <p:txBody>
          <a:bodyPr wrap="none" rtlCol="0">
            <a:spAutoFit/>
          </a:bodyPr>
          <a:lstStyle/>
          <a:p>
            <a:r>
              <a:rPr lang="en-US" sz="2000" dirty="0"/>
              <a:t>During several years of early1960ties there had been many authors working in the area of field theory,</a:t>
            </a:r>
          </a:p>
          <a:p>
            <a:r>
              <a:rPr lang="en-US" sz="2000" dirty="0"/>
              <a:t> who tried to reconcile the gauge invariance requirements of the massless vector bosons as the carriers </a:t>
            </a:r>
          </a:p>
          <a:p>
            <a:r>
              <a:rPr lang="en-US" sz="2000" dirty="0"/>
              <a:t>of the force with the observed short range of weak force indicating the existence of the massive bosons. </a:t>
            </a:r>
          </a:p>
          <a:p>
            <a:r>
              <a:rPr lang="en-US" sz="2000" dirty="0"/>
              <a:t>The earlies paper that I could find discussing what is now called the Higgs Mechanism was a discussion </a:t>
            </a:r>
          </a:p>
          <a:p>
            <a:r>
              <a:rPr lang="en-US" sz="2000" dirty="0"/>
              <a:t>by P.W. Anderson of the superconductivity effect called plasmons that avoided massless excitations providing </a:t>
            </a:r>
          </a:p>
          <a:p>
            <a:r>
              <a:rPr lang="en-US" sz="2000" dirty="0"/>
              <a:t>that Coulomb interactions were taken into account. </a:t>
            </a:r>
          </a:p>
          <a:p>
            <a:r>
              <a:rPr lang="en-US" sz="2000" dirty="0"/>
              <a:t>It appeared, that combining the weak and electromagnetic interactions provided a promising direction. </a:t>
            </a:r>
          </a:p>
          <a:p>
            <a:r>
              <a:rPr lang="en-US" sz="2000" dirty="0"/>
              <a:t>The particle physics considerations were made by a long list of authors including among others: </a:t>
            </a:r>
          </a:p>
          <a:p>
            <a:r>
              <a:rPr lang="en-US" sz="2000" dirty="0"/>
              <a:t>Robert </a:t>
            </a:r>
            <a:r>
              <a:rPr lang="en-US" sz="2000" dirty="0" err="1"/>
              <a:t>Brout</a:t>
            </a:r>
            <a:r>
              <a:rPr lang="en-US" sz="2000" dirty="0"/>
              <a:t>, Francois Englert, Gerald </a:t>
            </a:r>
            <a:r>
              <a:rPr lang="en-US" sz="2000" dirty="0" err="1"/>
              <a:t>Guralnik</a:t>
            </a:r>
            <a:r>
              <a:rPr lang="en-US" sz="2000" dirty="0"/>
              <a:t>, C.R. Hagen, Tom Kibble and so on. </a:t>
            </a:r>
          </a:p>
          <a:p>
            <a:endParaRPr lang="en-US" sz="2000" dirty="0"/>
          </a:p>
          <a:p>
            <a:r>
              <a:rPr lang="en-US" sz="2000" dirty="0"/>
              <a:t>In two paper published in 1964 in the same volume of Physical Review Letters by Engler and </a:t>
            </a:r>
            <a:r>
              <a:rPr lang="en-US" sz="2000" dirty="0" err="1"/>
              <a:t>Brout</a:t>
            </a:r>
            <a:r>
              <a:rPr lang="en-US" sz="2000" dirty="0"/>
              <a:t>  </a:t>
            </a:r>
          </a:p>
          <a:p>
            <a:r>
              <a:rPr lang="en-US" sz="2000" dirty="0"/>
              <a:t>and by Peter Higgs these authors have shown that a combination of the U(1) symmetry with spontaneous </a:t>
            </a:r>
          </a:p>
          <a:p>
            <a:r>
              <a:rPr lang="en-US" sz="2000" dirty="0"/>
              <a:t>symmetry braking introduced by </a:t>
            </a:r>
            <a:r>
              <a:rPr lang="en-US" sz="2000" b="1" dirty="0"/>
              <a:t>adding self-interactions of the new two-component scalar field </a:t>
            </a:r>
            <a:r>
              <a:rPr lang="en-US" sz="2000" dirty="0"/>
              <a:t>will </a:t>
            </a:r>
          </a:p>
          <a:p>
            <a:r>
              <a:rPr lang="en-US" sz="2000" dirty="0"/>
              <a:t>generate quadratic and quartic terms in the </a:t>
            </a:r>
            <a:r>
              <a:rPr lang="en-US" sz="2000" dirty="0" err="1"/>
              <a:t>Lagrangian</a:t>
            </a:r>
            <a:r>
              <a:rPr lang="en-US" sz="2000" dirty="0"/>
              <a:t> and result in the longitudinal polarization </a:t>
            </a:r>
          </a:p>
          <a:p>
            <a:r>
              <a:rPr lang="en-US" sz="2000" dirty="0"/>
              <a:t>of the massive vector bosons. This explained the existence of the Z</a:t>
            </a:r>
            <a:r>
              <a:rPr lang="en-US" sz="2000" baseline="30000" dirty="0"/>
              <a:t>0</a:t>
            </a:r>
            <a:r>
              <a:rPr lang="en-US" sz="2000" dirty="0"/>
              <a:t>. </a:t>
            </a:r>
          </a:p>
          <a:p>
            <a:endParaRPr lang="en-US" sz="2000" dirty="0"/>
          </a:p>
          <a:p>
            <a:r>
              <a:rPr lang="en-US" sz="2000" dirty="0"/>
              <a:t>At the same time the new field contained new particle – the scalar Higgs boson.</a:t>
            </a:r>
          </a:p>
          <a:p>
            <a:endParaRPr lang="en-US" sz="2000" dirty="0"/>
          </a:p>
          <a:p>
            <a:endParaRPr lang="en-US" dirty="0"/>
          </a:p>
        </p:txBody>
      </p:sp>
    </p:spTree>
    <p:extLst>
      <p:ext uri="{BB962C8B-B14F-4D97-AF65-F5344CB8AC3E}">
        <p14:creationId xmlns:p14="http://schemas.microsoft.com/office/powerpoint/2010/main" val="361558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8FA355B8-A1B5-F54D-BC41-CE6CAD654789}"/>
              </a:ext>
            </a:extLst>
          </p:cNvPr>
          <p:cNvSpPr txBox="1">
            <a:spLocks noGrp="1"/>
          </p:cNvSpPr>
          <p:nvPr>
            <p:ph type="title"/>
          </p:nvPr>
        </p:nvSpPr>
        <p:spPr>
          <a:xfrm>
            <a:off x="1246321" y="333865"/>
            <a:ext cx="6656070" cy="635000"/>
          </a:xfrm>
          <a:prstGeom prst="rect">
            <a:avLst/>
          </a:prstGeom>
        </p:spPr>
        <p:txBody>
          <a:bodyPr vert="horz" wrap="square" lIns="0" tIns="12700" rIns="0" bIns="0" rtlCol="0">
            <a:spAutoFit/>
          </a:bodyPr>
          <a:lstStyle/>
          <a:p>
            <a:pPr marL="12700">
              <a:lnSpc>
                <a:spcPct val="100000"/>
              </a:lnSpc>
              <a:spcBef>
                <a:spcPts val="100"/>
              </a:spcBef>
            </a:pPr>
            <a:r>
              <a:rPr sz="4000" spc="-5" dirty="0">
                <a:latin typeface="Calibri"/>
                <a:cs typeface="Calibri"/>
              </a:rPr>
              <a:t>Electroweak symmetry</a:t>
            </a:r>
            <a:r>
              <a:rPr sz="4000" spc="-15" dirty="0">
                <a:latin typeface="Calibri"/>
                <a:cs typeface="Calibri"/>
              </a:rPr>
              <a:t> </a:t>
            </a:r>
            <a:r>
              <a:rPr sz="4000" spc="-5" dirty="0">
                <a:latin typeface="Calibri"/>
                <a:cs typeface="Calibri"/>
              </a:rPr>
              <a:t>breaking</a:t>
            </a:r>
            <a:endParaRPr sz="4000" dirty="0">
              <a:latin typeface="Calibri"/>
              <a:cs typeface="Calibri"/>
            </a:endParaRPr>
          </a:p>
        </p:txBody>
      </p:sp>
      <p:sp>
        <p:nvSpPr>
          <p:cNvPr id="5" name="object 3">
            <a:extLst>
              <a:ext uri="{FF2B5EF4-FFF2-40B4-BE49-F238E27FC236}">
                <a16:creationId xmlns:a16="http://schemas.microsoft.com/office/drawing/2014/main" id="{DDEA1AE4-317F-6C4D-8A72-5E500A49F9AD}"/>
              </a:ext>
            </a:extLst>
          </p:cNvPr>
          <p:cNvSpPr txBox="1"/>
          <p:nvPr/>
        </p:nvSpPr>
        <p:spPr>
          <a:xfrm>
            <a:off x="2446530" y="1040130"/>
            <a:ext cx="4676775" cy="4777740"/>
          </a:xfrm>
          <a:prstGeom prst="rect">
            <a:avLst/>
          </a:prstGeom>
        </p:spPr>
        <p:txBody>
          <a:bodyPr vert="horz" wrap="square" lIns="0" tIns="95250" rIns="0" bIns="0" rtlCol="0">
            <a:spAutoFit/>
          </a:bodyPr>
          <a:lstStyle/>
          <a:p>
            <a:pPr marL="355600" marR="173355" indent="-342900" algn="just">
              <a:lnSpc>
                <a:spcPct val="79100"/>
              </a:lnSpc>
              <a:spcBef>
                <a:spcPts val="750"/>
              </a:spcBef>
              <a:buFont typeface="Arial"/>
              <a:buChar char="•"/>
              <a:tabLst>
                <a:tab pos="355600" algn="l"/>
              </a:tabLst>
            </a:pPr>
            <a:r>
              <a:rPr sz="2600" dirty="0">
                <a:latin typeface="Calibri"/>
                <a:cs typeface="Calibri"/>
              </a:rPr>
              <a:t>In the </a:t>
            </a:r>
            <a:r>
              <a:rPr sz="2600" spc="-5" dirty="0">
                <a:latin typeface="Calibri"/>
                <a:cs typeface="Calibri"/>
              </a:rPr>
              <a:t>Standard </a:t>
            </a:r>
            <a:r>
              <a:rPr sz="2600" dirty="0">
                <a:latin typeface="Calibri"/>
                <a:cs typeface="Calibri"/>
              </a:rPr>
              <a:t>Model </a:t>
            </a:r>
            <a:r>
              <a:rPr sz="2600" spc="-5" dirty="0">
                <a:latin typeface="Calibri"/>
                <a:cs typeface="Calibri"/>
              </a:rPr>
              <a:t>with </a:t>
            </a:r>
            <a:r>
              <a:rPr sz="2600" dirty="0">
                <a:latin typeface="Calibri"/>
                <a:cs typeface="Calibri"/>
              </a:rPr>
              <a:t>no  </a:t>
            </a:r>
            <a:r>
              <a:rPr sz="2600" spc="-5" dirty="0">
                <a:latin typeface="Calibri"/>
                <a:cs typeface="Calibri"/>
              </a:rPr>
              <a:t>Higgs mechanism, </a:t>
            </a:r>
            <a:r>
              <a:rPr sz="2600" spc="5" dirty="0">
                <a:latin typeface="Calibri"/>
                <a:cs typeface="Calibri"/>
              </a:rPr>
              <a:t>interac</a:t>
            </a:r>
            <a:r>
              <a:rPr lang="en-US" sz="2600" spc="5" dirty="0">
                <a:latin typeface="Calibri"/>
                <a:cs typeface="Calibri"/>
              </a:rPr>
              <a:t>ti</a:t>
            </a:r>
            <a:r>
              <a:rPr sz="2600" spc="5" dirty="0">
                <a:latin typeface="Calibri"/>
                <a:cs typeface="Calibri"/>
              </a:rPr>
              <a:t>ons  </a:t>
            </a:r>
            <a:r>
              <a:rPr sz="2600" spc="-5" dirty="0">
                <a:latin typeface="Calibri"/>
                <a:cs typeface="Calibri"/>
              </a:rPr>
              <a:t>are symmetric </a:t>
            </a:r>
            <a:r>
              <a:rPr sz="2600" dirty="0">
                <a:latin typeface="Calibri"/>
                <a:cs typeface="Calibri"/>
              </a:rPr>
              <a:t>and </a:t>
            </a:r>
            <a:r>
              <a:rPr sz="2600" spc="15" dirty="0">
                <a:latin typeface="Calibri"/>
                <a:cs typeface="Calibri"/>
              </a:rPr>
              <a:t>par</a:t>
            </a:r>
            <a:r>
              <a:rPr lang="en-US" sz="2600" spc="15" dirty="0">
                <a:latin typeface="Calibri"/>
                <a:cs typeface="Calibri"/>
              </a:rPr>
              <a:t>ti</a:t>
            </a:r>
            <a:r>
              <a:rPr sz="2600" spc="15" dirty="0">
                <a:latin typeface="Calibri"/>
                <a:cs typeface="Calibri"/>
              </a:rPr>
              <a:t>cles</a:t>
            </a:r>
            <a:r>
              <a:rPr sz="2600" spc="-55" dirty="0">
                <a:latin typeface="Calibri"/>
                <a:cs typeface="Calibri"/>
              </a:rPr>
              <a:t> </a:t>
            </a:r>
            <a:r>
              <a:rPr sz="2600" dirty="0">
                <a:latin typeface="Calibri"/>
                <a:cs typeface="Calibri"/>
              </a:rPr>
              <a:t>do  </a:t>
            </a:r>
            <a:r>
              <a:rPr sz="2600" spc="-5" dirty="0">
                <a:latin typeface="Calibri"/>
                <a:cs typeface="Calibri"/>
              </a:rPr>
              <a:t>not have</a:t>
            </a:r>
            <a:r>
              <a:rPr sz="2600" dirty="0">
                <a:latin typeface="Calibri"/>
                <a:cs typeface="Calibri"/>
              </a:rPr>
              <a:t> </a:t>
            </a:r>
            <a:r>
              <a:rPr sz="2600" spc="-5" dirty="0">
                <a:latin typeface="Calibri"/>
                <a:cs typeface="Calibri"/>
              </a:rPr>
              <a:t>mass</a:t>
            </a:r>
            <a:endParaRPr sz="2600" dirty="0">
              <a:latin typeface="Calibri"/>
              <a:cs typeface="Calibri"/>
            </a:endParaRPr>
          </a:p>
          <a:p>
            <a:pPr>
              <a:lnSpc>
                <a:spcPct val="100000"/>
              </a:lnSpc>
              <a:buChar char="•"/>
            </a:pPr>
            <a:endParaRPr sz="3150" dirty="0">
              <a:latin typeface="Calibri"/>
              <a:cs typeface="Calibri"/>
            </a:endParaRPr>
          </a:p>
          <a:p>
            <a:pPr marL="355600" marR="963930" indent="-342900">
              <a:lnSpc>
                <a:spcPct val="79400"/>
              </a:lnSpc>
              <a:buFont typeface="Arial"/>
              <a:buChar char="•"/>
              <a:tabLst>
                <a:tab pos="354965" algn="l"/>
                <a:tab pos="355600" algn="l"/>
              </a:tabLst>
            </a:pPr>
            <a:r>
              <a:rPr sz="2600" spc="-5" dirty="0">
                <a:latin typeface="Calibri"/>
                <a:cs typeface="Calibri"/>
              </a:rPr>
              <a:t>Electroweak symmetry </a:t>
            </a:r>
            <a:r>
              <a:rPr sz="2600" dirty="0">
                <a:latin typeface="Calibri"/>
                <a:cs typeface="Calibri"/>
              </a:rPr>
              <a:t>is  </a:t>
            </a:r>
            <a:r>
              <a:rPr sz="2600" spc="-5" dirty="0">
                <a:latin typeface="Calibri"/>
                <a:cs typeface="Calibri"/>
              </a:rPr>
              <a:t>broken:</a:t>
            </a:r>
            <a:endParaRPr sz="2600" dirty="0">
              <a:latin typeface="Calibri"/>
              <a:cs typeface="Calibri"/>
            </a:endParaRPr>
          </a:p>
          <a:p>
            <a:pPr marL="755650" lvl="1" indent="-285750">
              <a:lnSpc>
                <a:spcPts val="3110"/>
              </a:lnSpc>
              <a:spcBef>
                <a:spcPts val="5"/>
              </a:spcBef>
              <a:buFont typeface="Arial"/>
              <a:buChar char="–"/>
              <a:tabLst>
                <a:tab pos="755650" algn="l"/>
              </a:tabLst>
            </a:pPr>
            <a:r>
              <a:rPr sz="2600" spc="-5" dirty="0">
                <a:latin typeface="Calibri"/>
                <a:cs typeface="Calibri"/>
              </a:rPr>
              <a:t>Photon does not have</a:t>
            </a:r>
            <a:r>
              <a:rPr sz="2600" dirty="0">
                <a:latin typeface="Calibri"/>
                <a:cs typeface="Calibri"/>
              </a:rPr>
              <a:t> </a:t>
            </a:r>
            <a:r>
              <a:rPr sz="2600" spc="-5" dirty="0">
                <a:latin typeface="Calibri"/>
                <a:cs typeface="Calibri"/>
              </a:rPr>
              <a:t>mass</a:t>
            </a:r>
            <a:endParaRPr sz="2600" dirty="0">
              <a:latin typeface="Calibri"/>
              <a:cs typeface="Calibri"/>
            </a:endParaRPr>
          </a:p>
          <a:p>
            <a:pPr marL="755650" lvl="1" indent="-285750">
              <a:lnSpc>
                <a:spcPts val="3110"/>
              </a:lnSpc>
              <a:buFont typeface="Arial"/>
              <a:buChar char="–"/>
              <a:tabLst>
                <a:tab pos="755650" algn="l"/>
              </a:tabLst>
            </a:pPr>
            <a:r>
              <a:rPr sz="2600" spc="-5" dirty="0">
                <a:latin typeface="Calibri"/>
                <a:cs typeface="Calibri"/>
              </a:rPr>
              <a:t>W, </a:t>
            </a:r>
            <a:r>
              <a:rPr sz="2600" dirty="0">
                <a:latin typeface="Calibri"/>
                <a:cs typeface="Calibri"/>
              </a:rPr>
              <a:t>Z </a:t>
            </a:r>
            <a:r>
              <a:rPr sz="2600" spc="-5" dirty="0">
                <a:latin typeface="Calibri"/>
                <a:cs typeface="Calibri"/>
              </a:rPr>
              <a:t>have </a:t>
            </a:r>
            <a:r>
              <a:rPr sz="2600" dirty="0">
                <a:latin typeface="Calibri"/>
                <a:cs typeface="Calibri"/>
              </a:rPr>
              <a:t>a </a:t>
            </a:r>
            <a:r>
              <a:rPr sz="2600" spc="-5" dirty="0">
                <a:latin typeface="Calibri"/>
                <a:cs typeface="Calibri"/>
              </a:rPr>
              <a:t>large mass</a:t>
            </a:r>
            <a:endParaRPr sz="2600" dirty="0">
              <a:latin typeface="Calibri"/>
              <a:cs typeface="Calibri"/>
            </a:endParaRPr>
          </a:p>
          <a:p>
            <a:pPr lvl="1">
              <a:lnSpc>
                <a:spcPct val="100000"/>
              </a:lnSpc>
              <a:spcBef>
                <a:spcPts val="30"/>
              </a:spcBef>
              <a:buChar char="–"/>
            </a:pPr>
            <a:endParaRPr sz="2500" dirty="0">
              <a:latin typeface="Calibri"/>
              <a:cs typeface="Calibri"/>
            </a:endParaRPr>
          </a:p>
          <a:p>
            <a:pPr marL="355600" indent="-342900">
              <a:lnSpc>
                <a:spcPct val="100000"/>
              </a:lnSpc>
              <a:buFont typeface="Arial"/>
              <a:buChar char="•"/>
              <a:tabLst>
                <a:tab pos="354965" algn="l"/>
                <a:tab pos="355600" algn="l"/>
              </a:tabLst>
            </a:pPr>
            <a:r>
              <a:rPr lang="en-US" sz="2600" spc="-5" dirty="0">
                <a:solidFill>
                  <a:srgbClr val="BE0204"/>
                </a:solidFill>
                <a:latin typeface="Calibri"/>
                <a:cs typeface="Calibri"/>
              </a:rPr>
              <a:t>Add </a:t>
            </a:r>
            <a:r>
              <a:rPr sz="2600" spc="-5" dirty="0">
                <a:solidFill>
                  <a:srgbClr val="BE0204"/>
                </a:solidFill>
                <a:latin typeface="Calibri"/>
                <a:cs typeface="Calibri"/>
              </a:rPr>
              <a:t>Higgs mechanism:</a:t>
            </a:r>
            <a:endParaRPr sz="2600" dirty="0">
              <a:latin typeface="Calibri"/>
              <a:cs typeface="Calibri"/>
            </a:endParaRPr>
          </a:p>
          <a:p>
            <a:pPr marL="748665" marR="5080" lvl="1" indent="-279400">
              <a:lnSpc>
                <a:spcPct val="79400"/>
              </a:lnSpc>
              <a:spcBef>
                <a:spcPts val="720"/>
              </a:spcBef>
              <a:buFont typeface="Arial"/>
              <a:buChar char="–"/>
              <a:tabLst>
                <a:tab pos="755650" algn="l"/>
                <a:tab pos="1346835" algn="l"/>
              </a:tabLst>
            </a:pPr>
            <a:r>
              <a:rPr sz="2600" spc="-5" dirty="0">
                <a:solidFill>
                  <a:srgbClr val="BE0204"/>
                </a:solidFill>
                <a:latin typeface="Calibri"/>
                <a:cs typeface="Calibri"/>
              </a:rPr>
              <a:t>mass of </a:t>
            </a:r>
            <a:r>
              <a:rPr sz="2600" dirty="0">
                <a:solidFill>
                  <a:srgbClr val="BE0204"/>
                </a:solidFill>
                <a:latin typeface="Calibri"/>
                <a:cs typeface="Calibri"/>
              </a:rPr>
              <a:t>W and Z </a:t>
            </a:r>
            <a:r>
              <a:rPr sz="2600" spc="-5" dirty="0">
                <a:solidFill>
                  <a:srgbClr val="BE0204"/>
                </a:solidFill>
                <a:latin typeface="Calibri"/>
                <a:cs typeface="Calibri"/>
              </a:rPr>
              <a:t>results from  </a:t>
            </a:r>
            <a:r>
              <a:rPr sz="2600" dirty="0">
                <a:solidFill>
                  <a:srgbClr val="BE0204"/>
                </a:solidFill>
                <a:latin typeface="Calibri"/>
                <a:cs typeface="Calibri"/>
              </a:rPr>
              <a:t>the	</a:t>
            </a:r>
            <a:r>
              <a:rPr sz="2600" spc="-5" dirty="0">
                <a:solidFill>
                  <a:srgbClr val="BE0204"/>
                </a:solidFill>
                <a:latin typeface="Calibri"/>
                <a:cs typeface="Calibri"/>
              </a:rPr>
              <a:t>Higgs mechanism</a:t>
            </a:r>
            <a:endParaRPr sz="2600" dirty="0">
              <a:latin typeface="Calibri"/>
              <a:cs typeface="Calibri"/>
            </a:endParaRPr>
          </a:p>
        </p:txBody>
      </p:sp>
    </p:spTree>
    <p:extLst>
      <p:ext uri="{BB962C8B-B14F-4D97-AF65-F5344CB8AC3E}">
        <p14:creationId xmlns:p14="http://schemas.microsoft.com/office/powerpoint/2010/main" val="3791998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BA42B86-8BF2-C54A-94BC-2111191DFC17}"/>
                  </a:ext>
                </a:extLst>
              </p:cNvPr>
              <p:cNvSpPr txBox="1"/>
              <p:nvPr/>
            </p:nvSpPr>
            <p:spPr>
              <a:xfrm>
                <a:off x="871873" y="190006"/>
                <a:ext cx="11365740" cy="6124754"/>
              </a:xfrm>
              <a:prstGeom prst="rect">
                <a:avLst/>
              </a:prstGeom>
              <a:noFill/>
            </p:spPr>
            <p:txBody>
              <a:bodyPr wrap="none" rtlCol="0">
                <a:spAutoFit/>
              </a:bodyPr>
              <a:lstStyle/>
              <a:p>
                <a:pPr lvl="0" algn="ctr"/>
                <a:r>
                  <a:rPr lang="en-US" sz="3200" b="1" dirty="0"/>
                  <a:t>Higgs field</a:t>
                </a:r>
              </a:p>
              <a:p>
                <a:r>
                  <a:rPr lang="en-US" sz="2000" dirty="0"/>
                  <a:t> </a:t>
                </a:r>
              </a:p>
              <a:p>
                <a:r>
                  <a:rPr lang="en-US" sz="2000" dirty="0"/>
                  <a:t>In the quantum field theory of the Standard Model, the Higgs field is a complex, spin-0 scalar field</a:t>
                </a:r>
              </a:p>
              <a:p>
                <a:r>
                  <a:rPr lang="en-US" sz="2000" dirty="0"/>
                  <a:t> – an SU(2) doublet  (i.e. the standard representation with two complex components called isospin), </a:t>
                </a:r>
              </a:p>
              <a:p>
                <a:r>
                  <a:rPr lang="en-US" sz="2000" dirty="0"/>
                  <a:t>which is a scalar  under Lorentz transformations. Its electric charge is zero; its weak isospin is ​</a:t>
                </a:r>
                <a:r>
                  <a:rPr lang="en-US" sz="2000" baseline="30000" dirty="0"/>
                  <a:t>1</a:t>
                </a:r>
                <a:r>
                  <a:rPr lang="en-US" sz="2000" dirty="0"/>
                  <a:t>⁄</a:t>
                </a:r>
                <a:r>
                  <a:rPr lang="en-US" sz="2000" baseline="-25000" dirty="0"/>
                  <a:t>2</a:t>
                </a:r>
                <a:r>
                  <a:rPr lang="en-US" sz="2000" dirty="0"/>
                  <a:t> and </a:t>
                </a:r>
              </a:p>
              <a:p>
                <a:r>
                  <a:rPr lang="en-US" sz="2000" dirty="0"/>
                  <a:t>the third component of weak isospin is -(</a:t>
                </a:r>
                <a:r>
                  <a:rPr lang="en-US" sz="2000" baseline="30000" dirty="0"/>
                  <a:t>1</a:t>
                </a:r>
                <a:r>
                  <a:rPr lang="en-US" sz="2000" dirty="0"/>
                  <a:t>/</a:t>
                </a:r>
                <a:r>
                  <a:rPr lang="en-US" sz="2000" baseline="-25000" dirty="0"/>
                  <a:t>2</a:t>
                </a:r>
                <a:r>
                  <a:rPr lang="en-US" sz="2000" dirty="0"/>
                  <a:t> ) ; its weak hypercharge  (the charge for the </a:t>
                </a:r>
                <a:r>
                  <a:rPr lang="en-US" sz="2000" b="1" dirty="0"/>
                  <a:t>U</a:t>
                </a:r>
                <a:r>
                  <a:rPr lang="en-US" sz="2000" dirty="0"/>
                  <a:t>(1) gauge group </a:t>
                </a:r>
              </a:p>
              <a:p>
                <a:r>
                  <a:rPr lang="en-US" sz="2000" dirty="0"/>
                  <a:t>defined up to an arbitrary multiplicative constant) is 1. </a:t>
                </a:r>
              </a:p>
              <a:p>
                <a:r>
                  <a:rPr lang="en-US" sz="2000" dirty="0"/>
                  <a:t>Under U(1) rotations, it is multiplied by a phase, which thus mixes the real and imaginary parts of the </a:t>
                </a:r>
              </a:p>
              <a:p>
                <a:r>
                  <a:rPr lang="en-US" sz="2000" dirty="0"/>
                  <a:t>complex spinor into each other, combining to the standard two-component complex representation </a:t>
                </a:r>
              </a:p>
              <a:p>
                <a:r>
                  <a:rPr lang="en-US" sz="2000" dirty="0"/>
                  <a:t>of the group </a:t>
                </a:r>
                <a:r>
                  <a:rPr lang="en-US" sz="2000" b="1" dirty="0"/>
                  <a:t>U</a:t>
                </a:r>
                <a:r>
                  <a:rPr lang="en-US" sz="2000" dirty="0"/>
                  <a:t>(2). </a:t>
                </a:r>
              </a:p>
              <a:p>
                <a:endParaRPr lang="en-US" sz="2000" dirty="0"/>
              </a:p>
              <a:p>
                <a:r>
                  <a:rPr lang="en-US" sz="2000" dirty="0"/>
                  <a:t>The scalar potential</a:t>
                </a:r>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𝑉</m:t>
                      </m:r>
                      <m:d>
                        <m:dPr>
                          <m:ctrlPr>
                            <a:rPr lang="en-US" sz="2000" i="1">
                              <a:latin typeface="Cambria Math" panose="02040503050406030204" pitchFamily="18" charset="0"/>
                            </a:rPr>
                          </m:ctrlPr>
                        </m:dPr>
                        <m:e>
                          <m:r>
                            <a:rPr lang="en-US" sz="2000" i="1">
                              <a:latin typeface="Cambria Math" panose="02040503050406030204" pitchFamily="18" charset="0"/>
                            </a:rPr>
                            <m:t>𝜑</m:t>
                          </m:r>
                        </m:e>
                      </m:d>
                      <m:r>
                        <a:rPr lang="en-US" sz="2000" i="1">
                          <a:latin typeface="Cambria Math" panose="02040503050406030204" pitchFamily="18" charset="0"/>
                        </a:rPr>
                        <m:t>=</m:t>
                      </m:r>
                      <m:r>
                        <a:rPr lang="en-US" sz="2000" i="1">
                          <a:latin typeface="Cambria Math" panose="02040503050406030204" pitchFamily="18" charset="0"/>
                        </a:rPr>
                        <m:t>𝜆</m:t>
                      </m:r>
                      <m:r>
                        <a:rPr lang="en-US" sz="2000" i="1">
                          <a:latin typeface="Cambria Math" panose="02040503050406030204" pitchFamily="18" charset="0"/>
                        </a:rPr>
                        <m:t>(|</m:t>
                      </m:r>
                      <m:r>
                        <a:rPr lang="en-US" sz="2000" i="1">
                          <a:latin typeface="Cambria Math" panose="02040503050406030204" pitchFamily="18" charset="0"/>
                        </a:rPr>
                        <m:t>𝜑</m:t>
                      </m:r>
                      <m:sSup>
                        <m:sSupPr>
                          <m:ctrlPr>
                            <a:rPr lang="en-US" sz="2000" i="1">
                              <a:latin typeface="Cambria Math" panose="02040503050406030204" pitchFamily="18" charset="0"/>
                            </a:rPr>
                          </m:ctrlPr>
                        </m:sSupPr>
                        <m:e>
                          <m:r>
                            <a:rPr lang="en-US" sz="2000" i="1">
                              <a:latin typeface="Cambria Math" panose="02040503050406030204" pitchFamily="18" charset="0"/>
                            </a:rPr>
                            <m:t>|</m:t>
                          </m:r>
                        </m:e>
                        <m:sup>
                          <m:r>
                            <a:rPr lang="en-US" sz="2000" i="1">
                              <a:latin typeface="Cambria Math" panose="02040503050406030204" pitchFamily="18" charset="0"/>
                            </a:rPr>
                            <m:t>2</m:t>
                          </m:r>
                        </m:sup>
                      </m:sSup>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𝑣</m:t>
                              </m:r>
                            </m:e>
                            <m:sup>
                              <m:r>
                                <a:rPr lang="en-US" sz="2000" i="1">
                                  <a:latin typeface="Cambria Math" panose="02040503050406030204" pitchFamily="18" charset="0"/>
                                </a:rPr>
                                <m:t>2</m:t>
                              </m:r>
                            </m:sup>
                          </m:sSup>
                        </m:num>
                        <m:den>
                          <m:r>
                            <a:rPr lang="en-US" sz="2000" i="1">
                              <a:latin typeface="Cambria Math" panose="02040503050406030204" pitchFamily="18" charset="0"/>
                            </a:rPr>
                            <m:t>2</m:t>
                          </m:r>
                        </m:den>
                      </m:f>
                      <m:sSup>
                        <m:sSupPr>
                          <m:ctrlPr>
                            <a:rPr lang="en-US" sz="2000" i="1">
                              <a:latin typeface="Cambria Math" panose="02040503050406030204" pitchFamily="18" charset="0"/>
                            </a:rPr>
                          </m:ctrlPr>
                        </m:sSupPr>
                        <m:e>
                          <m:r>
                            <a:rPr lang="en-US" sz="2000" i="1">
                              <a:latin typeface="Cambria Math" panose="02040503050406030204" pitchFamily="18" charset="0"/>
                            </a:rPr>
                            <m:t>)</m:t>
                          </m:r>
                        </m:e>
                        <m:sup>
                          <m:r>
                            <a:rPr lang="en-US" sz="2000" i="1">
                              <a:latin typeface="Cambria Math" panose="02040503050406030204" pitchFamily="18" charset="0"/>
                            </a:rPr>
                            <m:t>2</m:t>
                          </m:r>
                        </m:sup>
                      </m:sSup>
                    </m:oMath>
                  </m:oMathPara>
                </a14:m>
                <a:endParaRPr lang="en-US" sz="2000" dirty="0"/>
              </a:p>
              <a:p>
                <a:endParaRPr lang="en-US" sz="2000" dirty="0"/>
              </a:p>
              <a:p>
                <a:r>
                  <a:rPr lang="en-US" sz="2000" dirty="0"/>
                  <a:t>The value v is the minimum of the potential, i.e., when |</a:t>
                </a:r>
                <a14:m>
                  <m:oMath xmlns:m="http://schemas.openxmlformats.org/officeDocument/2006/math">
                    <m:r>
                      <a:rPr lang="en-US" sz="2000" i="1">
                        <a:latin typeface="Cambria Math" panose="02040503050406030204" pitchFamily="18" charset="0"/>
                      </a:rPr>
                      <m:t>𝜑</m:t>
                    </m:r>
                    <m:r>
                      <a:rPr lang="en-US" sz="2000" i="1">
                        <a:latin typeface="Cambria Math" panose="02040503050406030204" pitchFamily="18" charset="0"/>
                      </a:rPr>
                      <m:t>|=0</m:t>
                    </m:r>
                  </m:oMath>
                </a14:m>
                <a:r>
                  <a:rPr lang="en-US" sz="2000" dirty="0"/>
                  <a:t> the potential is 0. V is called the vacuum </a:t>
                </a:r>
              </a:p>
              <a:p>
                <a:r>
                  <a:rPr lang="en-US" sz="2000" dirty="0"/>
                  <a:t>expectation value, or </a:t>
                </a:r>
                <a:r>
                  <a:rPr lang="en-US" sz="2000" dirty="0" err="1"/>
                  <a:t>vev</a:t>
                </a:r>
                <a:r>
                  <a:rPr lang="en-US" sz="2000" dirty="0"/>
                  <a:t>, because in that state the field </a:t>
                </a:r>
                <a14:m>
                  <m:oMath xmlns:m="http://schemas.openxmlformats.org/officeDocument/2006/math">
                    <m:r>
                      <a:rPr lang="en-US" sz="2000" i="1">
                        <a:latin typeface="Cambria Math" panose="02040503050406030204" pitchFamily="18" charset="0"/>
                      </a:rPr>
                      <m:t>𝜑</m:t>
                    </m:r>
                  </m:oMath>
                </a14:m>
                <a:r>
                  <a:rPr lang="en-US" sz="2000" dirty="0"/>
                  <a:t> will behave as being in vacuum with no injection </a:t>
                </a:r>
              </a:p>
              <a:p>
                <a:r>
                  <a:rPr lang="en-US" sz="2000" dirty="0"/>
                  <a:t>of energy.</a:t>
                </a:r>
              </a:p>
              <a:p>
                <a:endParaRPr lang="en-US" sz="2000" dirty="0"/>
              </a:p>
            </p:txBody>
          </p:sp>
        </mc:Choice>
        <mc:Fallback xmlns="">
          <p:sp>
            <p:nvSpPr>
              <p:cNvPr id="4" name="TextBox 3">
                <a:extLst>
                  <a:ext uri="{FF2B5EF4-FFF2-40B4-BE49-F238E27FC236}">
                    <a16:creationId xmlns:a16="http://schemas.microsoft.com/office/drawing/2014/main" id="{1BA42B86-8BF2-C54A-94BC-2111191DFC17}"/>
                  </a:ext>
                </a:extLst>
              </p:cNvPr>
              <p:cNvSpPr txBox="1">
                <a:spLocks noRot="1" noChangeAspect="1" noMove="1" noResize="1" noEditPoints="1" noAdjustHandles="1" noChangeArrowheads="1" noChangeShapeType="1" noTextEdit="1"/>
              </p:cNvSpPr>
              <p:nvPr/>
            </p:nvSpPr>
            <p:spPr>
              <a:xfrm>
                <a:off x="871873" y="190006"/>
                <a:ext cx="11365740" cy="6124754"/>
              </a:xfrm>
              <a:prstGeom prst="rect">
                <a:avLst/>
              </a:prstGeom>
              <a:blipFill>
                <a:blip r:embed="rId2"/>
                <a:stretch>
                  <a:fillRect l="-558" t="-1242"/>
                </a:stretch>
              </a:blipFill>
            </p:spPr>
            <p:txBody>
              <a:bodyPr/>
              <a:lstStyle/>
              <a:p>
                <a:r>
                  <a:rPr lang="en-US">
                    <a:noFill/>
                  </a:rPr>
                  <a:t> </a:t>
                </a:r>
              </a:p>
            </p:txBody>
          </p:sp>
        </mc:Fallback>
      </mc:AlternateContent>
    </p:spTree>
    <p:extLst>
      <p:ext uri="{BB962C8B-B14F-4D97-AF65-F5344CB8AC3E}">
        <p14:creationId xmlns:p14="http://schemas.microsoft.com/office/powerpoint/2010/main" val="1429871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2966DD-BAC2-5E44-9446-0844729748D7}"/>
                  </a:ext>
                </a:extLst>
              </p:cNvPr>
              <p:cNvSpPr txBox="1"/>
              <p:nvPr/>
            </p:nvSpPr>
            <p:spPr>
              <a:xfrm>
                <a:off x="486889" y="463137"/>
                <a:ext cx="11122532" cy="4768678"/>
              </a:xfrm>
              <a:prstGeom prst="rect">
                <a:avLst/>
              </a:prstGeom>
              <a:noFill/>
            </p:spPr>
            <p:txBody>
              <a:bodyPr wrap="none" rtlCol="0">
                <a:spAutoFit/>
              </a:bodyPr>
              <a:lstStyle/>
              <a:p>
                <a:r>
                  <a:rPr lang="en-US" sz="2000" dirty="0"/>
                  <a:t>The value of the vacuum expectation value v is related to the Fermi constant G</a:t>
                </a:r>
                <a:r>
                  <a:rPr lang="en-US" sz="2000" baseline="-25000" dirty="0"/>
                  <a:t>F </a:t>
                </a:r>
                <a:r>
                  <a:rPr lang="en-US" sz="2000" dirty="0"/>
                  <a:t>and the weak interaction </a:t>
                </a:r>
              </a:p>
              <a:p>
                <a:r>
                  <a:rPr lang="en-US" sz="2000" dirty="0"/>
                  <a:t>coupling g via relation</a:t>
                </a:r>
              </a:p>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𝐺</m:t>
                          </m:r>
                        </m:e>
                        <m:sub>
                          <m:r>
                            <a:rPr lang="en-US" sz="2000" i="1">
                              <a:latin typeface="Cambria Math" panose="02040503050406030204" pitchFamily="18" charset="0"/>
                            </a:rPr>
                            <m:t>𝐹</m:t>
                          </m:r>
                        </m:sub>
                      </m:sSub>
                      <m:r>
                        <a:rPr lang="en-US" sz="2000" i="1">
                          <a:latin typeface="Cambria Math" panose="02040503050406030204" pitchFamily="18" charset="0"/>
                        </a:rPr>
                        <m:t>=</m:t>
                      </m:r>
                      <m:f>
                        <m:fPr>
                          <m:ctrlPr>
                            <a:rPr lang="en-US" sz="2000" i="1">
                              <a:latin typeface="Cambria Math" panose="02040503050406030204" pitchFamily="18" charset="0"/>
                            </a:rPr>
                          </m:ctrlPr>
                        </m:fPr>
                        <m:num>
                          <m:rad>
                            <m:radPr>
                              <m:degHide m:val="on"/>
                              <m:ctrlPr>
                                <a:rPr lang="en-US" sz="2000" i="1">
                                  <a:latin typeface="Cambria Math" panose="02040503050406030204" pitchFamily="18" charset="0"/>
                                </a:rPr>
                              </m:ctrlPr>
                            </m:radPr>
                            <m:deg/>
                            <m:e>
                              <m:r>
                                <a:rPr lang="en-US" sz="2000" i="1">
                                  <a:latin typeface="Cambria Math" panose="02040503050406030204" pitchFamily="18" charset="0"/>
                                </a:rPr>
                                <m:t>2</m:t>
                              </m:r>
                            </m:e>
                          </m:rad>
                          <m:r>
                            <a:rPr lang="en-US" sz="2000" i="1">
                              <a:latin typeface="Cambria Math" panose="02040503050406030204" pitchFamily="18" charset="0"/>
                            </a:rPr>
                            <m:t> </m:t>
                          </m:r>
                          <m:sSup>
                            <m:sSupPr>
                              <m:ctrlPr>
                                <a:rPr lang="en-US" sz="2000" i="1">
                                  <a:latin typeface="Cambria Math" panose="02040503050406030204" pitchFamily="18" charset="0"/>
                                </a:rPr>
                              </m:ctrlPr>
                            </m:sSupPr>
                            <m:e>
                              <m:r>
                                <a:rPr lang="en-US" sz="2000" i="1">
                                  <a:latin typeface="Cambria Math" panose="02040503050406030204" pitchFamily="18" charset="0"/>
                                </a:rPr>
                                <m:t>𝑔</m:t>
                              </m:r>
                            </m:e>
                            <m:sup>
                              <m:r>
                                <a:rPr lang="en-US" sz="2000" i="1">
                                  <a:latin typeface="Cambria Math" panose="02040503050406030204" pitchFamily="18" charset="0"/>
                                </a:rPr>
                                <m:t>2</m:t>
                              </m:r>
                            </m:sup>
                          </m:sSup>
                        </m:num>
                        <m:den>
                          <m:rad>
                            <m:radPr>
                              <m:degHide m:val="on"/>
                              <m:ctrlPr>
                                <a:rPr lang="en-US" sz="2000" i="1">
                                  <a:latin typeface="Cambria Math" panose="02040503050406030204" pitchFamily="18" charset="0"/>
                                </a:rPr>
                              </m:ctrlPr>
                            </m:radPr>
                            <m:deg/>
                            <m:e>
                              <m:r>
                                <a:rPr lang="en-US" sz="2000" i="1">
                                  <a:latin typeface="Cambria Math" panose="02040503050406030204" pitchFamily="18" charset="0"/>
                                </a:rPr>
                                <m:t>2</m:t>
                              </m:r>
                            </m:e>
                          </m:rad>
                          <m:sSup>
                            <m:sSupPr>
                              <m:ctrlPr>
                                <a:rPr lang="en-US" sz="2000" i="1">
                                  <a:latin typeface="Cambria Math" panose="02040503050406030204" pitchFamily="18" charset="0"/>
                                </a:rPr>
                              </m:ctrlPr>
                            </m:sSupPr>
                            <m:e>
                              <m:r>
                                <a:rPr lang="en-US" sz="2000" i="1">
                                  <a:latin typeface="Cambria Math" panose="02040503050406030204" pitchFamily="18" charset="0"/>
                                </a:rPr>
                                <m:t>𝑣</m:t>
                              </m:r>
                            </m:e>
                            <m:sup>
                              <m:r>
                                <a:rPr lang="en-US" sz="2000" i="1">
                                  <a:latin typeface="Cambria Math" panose="02040503050406030204" pitchFamily="18" charset="0"/>
                                </a:rPr>
                                <m:t>2</m:t>
                              </m:r>
                            </m:sup>
                          </m:sSup>
                        </m:den>
                      </m:f>
                    </m:oMath>
                  </m:oMathPara>
                </a14:m>
                <a:endParaRPr lang="en-US" sz="2000" dirty="0"/>
              </a:p>
              <a:p>
                <a:r>
                  <a:rPr lang="en-US" sz="2000" dirty="0"/>
                  <a:t>This gives from the measured value of the Fermi constant</a:t>
                </a:r>
              </a:p>
              <a:p>
                <a:endParaRPr lang="en-US" sz="2000" dirty="0"/>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𝑣</m:t>
                      </m:r>
                      <m:r>
                        <a:rPr lang="en-US" sz="2000" i="1">
                          <a:latin typeface="Cambria Math" panose="02040503050406030204" pitchFamily="18" charset="0"/>
                        </a:rPr>
                        <m:t>=246 </m:t>
                      </m:r>
                      <m:r>
                        <a:rPr lang="en-US" sz="2000" i="1">
                          <a:latin typeface="Cambria Math" panose="02040503050406030204" pitchFamily="18" charset="0"/>
                        </a:rPr>
                        <m:t>𝐺𝑒𝑉</m:t>
                      </m:r>
                      <m:r>
                        <a:rPr lang="en-US" sz="2000" b="0" i="0" smtClean="0">
                          <a:latin typeface="Cambria Math" panose="02040503050406030204" pitchFamily="18" charset="0"/>
                        </a:rPr>
                        <m:t>.</m:t>
                      </m:r>
                    </m:oMath>
                  </m:oMathPara>
                </a14:m>
                <a:endParaRPr lang="en-US" sz="2000" dirty="0"/>
              </a:p>
              <a:p>
                <a:endParaRPr lang="en-US" sz="2000" dirty="0"/>
              </a:p>
              <a:p>
                <a:r>
                  <a:rPr lang="en-US" sz="2000" dirty="0"/>
                  <a:t>The addition of the Higgs field resulted, in addition to the massless photon, of three massive </a:t>
                </a:r>
              </a:p>
              <a:p>
                <a:r>
                  <a:rPr lang="en-US" sz="2000" dirty="0"/>
                  <a:t>weak bosons: W</a:t>
                </a:r>
                <a:r>
                  <a:rPr lang="en-US" sz="2000" baseline="30000" dirty="0"/>
                  <a:t>+</a:t>
                </a:r>
                <a:r>
                  <a:rPr lang="en-US" sz="2000" dirty="0"/>
                  <a:t>, W</a:t>
                </a:r>
                <a:r>
                  <a:rPr lang="en-US" sz="2000" baseline="30000" dirty="0"/>
                  <a:t>-</a:t>
                </a:r>
                <a:r>
                  <a:rPr lang="en-US" sz="2000" dirty="0"/>
                  <a:t>, and Z</a:t>
                </a:r>
                <a:r>
                  <a:rPr lang="en-US" sz="2000" baseline="30000" dirty="0"/>
                  <a:t>0</a:t>
                </a:r>
                <a:r>
                  <a:rPr lang="en-US" sz="2000" dirty="0"/>
                  <a:t>. Initially, there has been no mention of the Higgs boson.</a:t>
                </a:r>
              </a:p>
              <a:p>
                <a:endParaRPr lang="en-US" sz="2000" dirty="0"/>
              </a:p>
              <a:p>
                <a:r>
                  <a:rPr lang="en-US" sz="2000" dirty="0"/>
                  <a:t>In the subsequent work the calculations of the properties of the proposed weak bosons lead to infinities </a:t>
                </a:r>
              </a:p>
              <a:p>
                <a:r>
                  <a:rPr lang="en-US" sz="2000" dirty="0"/>
                  <a:t>as the cross-section calculation shows the </a:t>
                </a:r>
                <a:r>
                  <a:rPr lang="en-US" sz="2000" b="1" dirty="0"/>
                  <a:t>(energy)</a:t>
                </a:r>
                <a:r>
                  <a:rPr lang="en-US" sz="2000" b="1" baseline="30000" dirty="0"/>
                  <a:t>2</a:t>
                </a:r>
                <a:r>
                  <a:rPr lang="en-US" sz="2000" b="1" dirty="0"/>
                  <a:t> </a:t>
                </a:r>
                <a:r>
                  <a:rPr lang="en-US" sz="2000" dirty="0"/>
                  <a:t>dependence.  The scattering of the longitudinally </a:t>
                </a:r>
              </a:p>
              <a:p>
                <a:r>
                  <a:rPr lang="en-US" sz="2000" dirty="0"/>
                  <a:t>polarized W bosons quickly led to infinities. </a:t>
                </a:r>
              </a:p>
              <a:p>
                <a:endParaRPr lang="en-US" dirty="0"/>
              </a:p>
            </p:txBody>
          </p:sp>
        </mc:Choice>
        <mc:Fallback xmlns="">
          <p:sp>
            <p:nvSpPr>
              <p:cNvPr id="4" name="TextBox 3">
                <a:extLst>
                  <a:ext uri="{FF2B5EF4-FFF2-40B4-BE49-F238E27FC236}">
                    <a16:creationId xmlns:a16="http://schemas.microsoft.com/office/drawing/2014/main" id="{AB2966DD-BAC2-5E44-9446-0844729748D7}"/>
                  </a:ext>
                </a:extLst>
              </p:cNvPr>
              <p:cNvSpPr txBox="1">
                <a:spLocks noRot="1" noChangeAspect="1" noMove="1" noResize="1" noEditPoints="1" noAdjustHandles="1" noChangeArrowheads="1" noChangeShapeType="1" noTextEdit="1"/>
              </p:cNvSpPr>
              <p:nvPr/>
            </p:nvSpPr>
            <p:spPr>
              <a:xfrm>
                <a:off x="486889" y="463137"/>
                <a:ext cx="11122532" cy="4768678"/>
              </a:xfrm>
              <a:prstGeom prst="rect">
                <a:avLst/>
              </a:prstGeom>
              <a:blipFill>
                <a:blip r:embed="rId2"/>
                <a:stretch>
                  <a:fillRect l="-456" t="-79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3E5FD85-C454-F246-B72F-41F19B32E239}"/>
              </a:ext>
            </a:extLst>
          </p:cNvPr>
          <p:cNvPicPr/>
          <p:nvPr/>
        </p:nvPicPr>
        <p:blipFill>
          <a:blip r:embed="rId3"/>
          <a:stretch>
            <a:fillRect/>
          </a:stretch>
        </p:blipFill>
        <p:spPr>
          <a:xfrm>
            <a:off x="3207657" y="4897318"/>
            <a:ext cx="4470400" cy="1828800"/>
          </a:xfrm>
          <a:prstGeom prst="rect">
            <a:avLst/>
          </a:prstGeom>
        </p:spPr>
      </p:pic>
    </p:spTree>
    <p:extLst>
      <p:ext uri="{BB962C8B-B14F-4D97-AF65-F5344CB8AC3E}">
        <p14:creationId xmlns:p14="http://schemas.microsoft.com/office/powerpoint/2010/main" val="3110863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539858-598E-264F-8883-E87B3DA4D6AE}"/>
              </a:ext>
            </a:extLst>
          </p:cNvPr>
          <p:cNvSpPr txBox="1"/>
          <p:nvPr/>
        </p:nvSpPr>
        <p:spPr>
          <a:xfrm>
            <a:off x="593766" y="629392"/>
            <a:ext cx="9711761" cy="400110"/>
          </a:xfrm>
          <a:prstGeom prst="rect">
            <a:avLst/>
          </a:prstGeom>
          <a:noFill/>
        </p:spPr>
        <p:txBody>
          <a:bodyPr wrap="none" rtlCol="0">
            <a:spAutoFit/>
          </a:bodyPr>
          <a:lstStyle/>
          <a:p>
            <a:r>
              <a:rPr lang="en-US" sz="2000" dirty="0"/>
              <a:t>The attempt to add the calculations with the quartic coupling helped, but was not sufficient</a:t>
            </a:r>
            <a:r>
              <a:rPr lang="en-US" dirty="0"/>
              <a:t>.</a:t>
            </a:r>
          </a:p>
        </p:txBody>
      </p:sp>
      <p:pic>
        <p:nvPicPr>
          <p:cNvPr id="5" name="Picture 4">
            <a:extLst>
              <a:ext uri="{FF2B5EF4-FFF2-40B4-BE49-F238E27FC236}">
                <a16:creationId xmlns:a16="http://schemas.microsoft.com/office/drawing/2014/main" id="{9DB52A06-7AAC-0B44-8CF6-62AB238F1068}"/>
              </a:ext>
            </a:extLst>
          </p:cNvPr>
          <p:cNvPicPr/>
          <p:nvPr/>
        </p:nvPicPr>
        <p:blipFill>
          <a:blip r:embed="rId2"/>
          <a:stretch>
            <a:fillRect/>
          </a:stretch>
        </p:blipFill>
        <p:spPr>
          <a:xfrm>
            <a:off x="2699409" y="1029502"/>
            <a:ext cx="2019300" cy="1117600"/>
          </a:xfrm>
          <a:prstGeom prst="rect">
            <a:avLst/>
          </a:prstGeom>
        </p:spPr>
      </p:pic>
      <p:sp>
        <p:nvSpPr>
          <p:cNvPr id="6" name="TextBox 5">
            <a:extLst>
              <a:ext uri="{FF2B5EF4-FFF2-40B4-BE49-F238E27FC236}">
                <a16:creationId xmlns:a16="http://schemas.microsoft.com/office/drawing/2014/main" id="{9F4D0D5E-EBDC-794B-9A7A-335F3702D930}"/>
              </a:ext>
            </a:extLst>
          </p:cNvPr>
          <p:cNvSpPr txBox="1"/>
          <p:nvPr/>
        </p:nvSpPr>
        <p:spPr>
          <a:xfrm>
            <a:off x="593766" y="2303813"/>
            <a:ext cx="9910149" cy="707886"/>
          </a:xfrm>
          <a:prstGeom prst="rect">
            <a:avLst/>
          </a:prstGeom>
          <a:noFill/>
        </p:spPr>
        <p:txBody>
          <a:bodyPr wrap="none" rtlCol="0">
            <a:spAutoFit/>
          </a:bodyPr>
          <a:lstStyle/>
          <a:p>
            <a:r>
              <a:rPr lang="en-US" sz="2000" dirty="0"/>
              <a:t>The solution was to postulate a new particle, the Higgs boson H as a </a:t>
            </a:r>
            <a:r>
              <a:rPr lang="en-US" sz="2000" b="1" dirty="0" err="1"/>
              <a:t>spinless</a:t>
            </a:r>
            <a:r>
              <a:rPr lang="en-US" sz="2000" b="1" dirty="0"/>
              <a:t>, neutral particle </a:t>
            </a:r>
          </a:p>
          <a:p>
            <a:r>
              <a:rPr lang="en-US" sz="2000" dirty="0"/>
              <a:t>with a coupling to W boson tuned to produce the needed compensation.</a:t>
            </a:r>
          </a:p>
        </p:txBody>
      </p:sp>
      <p:pic>
        <p:nvPicPr>
          <p:cNvPr id="7" name="Picture 6">
            <a:extLst>
              <a:ext uri="{FF2B5EF4-FFF2-40B4-BE49-F238E27FC236}">
                <a16:creationId xmlns:a16="http://schemas.microsoft.com/office/drawing/2014/main" id="{EF2CBAC3-7E93-6B43-8673-94F8EFF6EA93}"/>
              </a:ext>
            </a:extLst>
          </p:cNvPr>
          <p:cNvPicPr/>
          <p:nvPr/>
        </p:nvPicPr>
        <p:blipFill>
          <a:blip r:embed="rId3"/>
          <a:stretch>
            <a:fillRect/>
          </a:stretch>
        </p:blipFill>
        <p:spPr>
          <a:xfrm>
            <a:off x="2142754" y="3168410"/>
            <a:ext cx="3953246" cy="1534219"/>
          </a:xfrm>
          <a:prstGeom prst="rect">
            <a:avLst/>
          </a:prstGeom>
        </p:spPr>
      </p:pic>
      <p:sp>
        <p:nvSpPr>
          <p:cNvPr id="8" name="TextBox 7">
            <a:extLst>
              <a:ext uri="{FF2B5EF4-FFF2-40B4-BE49-F238E27FC236}">
                <a16:creationId xmlns:a16="http://schemas.microsoft.com/office/drawing/2014/main" id="{0A15752D-C1B7-DD41-B88B-A849F30B6A6E}"/>
              </a:ext>
            </a:extLst>
          </p:cNvPr>
          <p:cNvSpPr txBox="1"/>
          <p:nvPr/>
        </p:nvSpPr>
        <p:spPr>
          <a:xfrm>
            <a:off x="724395" y="4928260"/>
            <a:ext cx="10869322" cy="984885"/>
          </a:xfrm>
          <a:prstGeom prst="rect">
            <a:avLst/>
          </a:prstGeom>
          <a:noFill/>
        </p:spPr>
        <p:txBody>
          <a:bodyPr wrap="none" rtlCol="0">
            <a:spAutoFit/>
          </a:bodyPr>
          <a:lstStyle/>
          <a:p>
            <a:r>
              <a:rPr lang="en-US" sz="2000" dirty="0"/>
              <a:t>It turns out that in order to remove the infinites the Higgs particle </a:t>
            </a:r>
            <a:r>
              <a:rPr lang="en-US" sz="2000" b="1" dirty="0"/>
              <a:t>must couple </a:t>
            </a:r>
            <a:r>
              <a:rPr lang="en-US" sz="2000" dirty="0"/>
              <a:t>to the vector boson </a:t>
            </a:r>
          </a:p>
          <a:p>
            <a:r>
              <a:rPr lang="en-US" sz="2000" dirty="0"/>
              <a:t>with </a:t>
            </a:r>
            <a:r>
              <a:rPr lang="en-US" sz="2000" b="1" dirty="0"/>
              <a:t>strength proportional to the boson mass</a:t>
            </a:r>
            <a:r>
              <a:rPr lang="en-US" sz="2000" dirty="0"/>
              <a:t>.</a:t>
            </a:r>
          </a:p>
          <a:p>
            <a:endParaRPr lang="en-US" dirty="0"/>
          </a:p>
        </p:txBody>
      </p:sp>
    </p:spTree>
    <p:extLst>
      <p:ext uri="{BB962C8B-B14F-4D97-AF65-F5344CB8AC3E}">
        <p14:creationId xmlns:p14="http://schemas.microsoft.com/office/powerpoint/2010/main" val="2329708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CFCA841-2BCC-C14F-B995-D4634F3AB5EC}"/>
                  </a:ext>
                </a:extLst>
              </p:cNvPr>
              <p:cNvSpPr txBox="1"/>
              <p:nvPr/>
            </p:nvSpPr>
            <p:spPr>
              <a:xfrm>
                <a:off x="475013" y="486888"/>
                <a:ext cx="9041386" cy="4552913"/>
              </a:xfrm>
              <a:prstGeom prst="rect">
                <a:avLst/>
              </a:prstGeom>
              <a:noFill/>
            </p:spPr>
            <p:txBody>
              <a:bodyPr wrap="none" rtlCol="0">
                <a:spAutoFit/>
              </a:bodyPr>
              <a:lstStyle/>
              <a:p>
                <a:r>
                  <a:rPr lang="en-US" sz="2000" dirty="0"/>
                  <a:t>Within the Higgs mechanism the Higgs boson acquires its mass through its potential. </a:t>
                </a:r>
              </a:p>
              <a:p>
                <a:r>
                  <a:rPr lang="en-US" sz="2000" dirty="0"/>
                  <a:t>It is derived as a fluctuation of the potential about its lowest value – </a:t>
                </a:r>
                <a:r>
                  <a:rPr lang="en-US" sz="2000" b="1" dirty="0" err="1"/>
                  <a:t>vev</a:t>
                </a:r>
                <a:r>
                  <a:rPr lang="en-US" sz="2000" dirty="0"/>
                  <a:t>. </a:t>
                </a:r>
              </a:p>
              <a:p>
                <a:r>
                  <a:rPr lang="en-US" sz="2000" dirty="0"/>
                  <a:t>The Higgs field can be expanded as</a:t>
                </a:r>
              </a:p>
              <a:p>
                <a:r>
                  <a:rPr lang="en-US" sz="2000" dirty="0"/>
                  <a:t> </a:t>
                </a:r>
              </a:p>
              <a:p>
                <a14:m>
                  <m:oMath xmlns:m="http://schemas.openxmlformats.org/officeDocument/2006/math">
                    <m:r>
                      <a:rPr lang="en-US" sz="2000" b="0" i="1" smtClean="0">
                        <a:latin typeface="Cambria Math" panose="02040503050406030204" pitchFamily="18" charset="0"/>
                      </a:rPr>
                      <m:t>                                           </m:t>
                    </m:r>
                    <m:r>
                      <a:rPr lang="en-US" sz="2000" i="1">
                        <a:latin typeface="Cambria Math" panose="02040503050406030204" pitchFamily="18" charset="0"/>
                      </a:rPr>
                      <m:t>𝑉</m:t>
                    </m:r>
                    <m:d>
                      <m:dPr>
                        <m:ctrlPr>
                          <a:rPr lang="en-US" sz="2000" i="1">
                            <a:latin typeface="Cambria Math" panose="02040503050406030204" pitchFamily="18" charset="0"/>
                          </a:rPr>
                        </m:ctrlPr>
                      </m:dPr>
                      <m:e>
                        <m:r>
                          <a:rPr lang="en-US" sz="2000" i="1">
                            <a:latin typeface="Cambria Math" panose="02040503050406030204" pitchFamily="18" charset="0"/>
                          </a:rPr>
                          <m:t>𝜑</m:t>
                        </m:r>
                      </m:e>
                    </m:d>
                    <m:r>
                      <a:rPr lang="en-US" sz="2000" i="1">
                        <a:latin typeface="Cambria Math" panose="02040503050406030204" pitchFamily="18" charset="0"/>
                      </a:rPr>
                      <m:t>=</m:t>
                    </m:r>
                    <m:r>
                      <a:rPr lang="en-US" sz="2000" i="1">
                        <a:latin typeface="Cambria Math" panose="02040503050406030204" pitchFamily="18" charset="0"/>
                      </a:rPr>
                      <m:t>𝜆</m:t>
                    </m:r>
                    <m:sSup>
                      <m:sSupPr>
                        <m:ctrlPr>
                          <a:rPr lang="en-US" sz="2000" i="1">
                            <a:latin typeface="Cambria Math" panose="02040503050406030204" pitchFamily="18" charset="0"/>
                          </a:rPr>
                        </m:ctrlPr>
                      </m:sSupPr>
                      <m:e>
                        <m:r>
                          <a:rPr lang="en-US" sz="2000" i="1">
                            <a:latin typeface="Cambria Math" panose="02040503050406030204" pitchFamily="18" charset="0"/>
                          </a:rPr>
                          <m:t>𝑣</m:t>
                        </m:r>
                      </m:e>
                      <m:sup>
                        <m:r>
                          <a:rPr lang="en-US" sz="2000" i="1">
                            <a:latin typeface="Cambria Math" panose="02040503050406030204" pitchFamily="18" charset="0"/>
                          </a:rPr>
                          <m:t>2</m:t>
                        </m:r>
                      </m:sup>
                    </m:sSup>
                  </m:oMath>
                </a14:m>
                <a:r>
                  <a:rPr lang="en-US" sz="2000" dirty="0"/>
                  <a:t>H(x</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m:t>
                        </m:r>
                      </m:e>
                      <m:sup>
                        <m:r>
                          <a:rPr lang="en-US" sz="2000" i="1">
                            <a:latin typeface="Cambria Math" panose="02040503050406030204" pitchFamily="18" charset="0"/>
                          </a:rPr>
                          <m:t>2</m:t>
                        </m:r>
                      </m:sup>
                    </m:sSup>
                    <m:r>
                      <a:rPr lang="en-US" sz="2000" i="1">
                        <a:latin typeface="Cambria Math" panose="02040503050406030204" pitchFamily="18" charset="0"/>
                      </a:rPr>
                      <m:t>+ </m:t>
                    </m:r>
                    <m:r>
                      <a:rPr lang="en-US" sz="2000" i="1">
                        <a:latin typeface="Cambria Math" panose="02040503050406030204" pitchFamily="18" charset="0"/>
                      </a:rPr>
                      <m:t>𝜆𝜐</m:t>
                    </m:r>
                    <m:r>
                      <a:rPr lang="en-US" sz="2000" i="1">
                        <a:latin typeface="Cambria Math" panose="02040503050406030204" pitchFamily="18" charset="0"/>
                      </a:rPr>
                      <m:t>(</m:t>
                    </m:r>
                    <m:r>
                      <a:rPr lang="en-US" sz="2000" i="1">
                        <a:latin typeface="Cambria Math" panose="02040503050406030204" pitchFamily="18" charset="0"/>
                      </a:rPr>
                      <m:t>𝑥</m:t>
                    </m:r>
                    <m:sSup>
                      <m:sSupPr>
                        <m:ctrlPr>
                          <a:rPr lang="en-US" sz="2000" i="1">
                            <a:latin typeface="Cambria Math" panose="02040503050406030204" pitchFamily="18" charset="0"/>
                          </a:rPr>
                        </m:ctrlPr>
                      </m:sSupPr>
                      <m:e>
                        <m:r>
                          <a:rPr lang="en-US" sz="2000" i="1">
                            <a:latin typeface="Cambria Math" panose="02040503050406030204" pitchFamily="18" charset="0"/>
                          </a:rPr>
                          <m:t>)</m:t>
                        </m:r>
                      </m:e>
                      <m:sup>
                        <m:r>
                          <a:rPr lang="en-US" sz="2000" i="1">
                            <a:latin typeface="Cambria Math" panose="02040503050406030204" pitchFamily="18" charset="0"/>
                          </a:rPr>
                          <m:t>3</m:t>
                        </m:r>
                      </m:sup>
                    </m:sSup>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𝜆</m:t>
                        </m:r>
                      </m:num>
                      <m:den>
                        <m:r>
                          <a:rPr lang="en-US" sz="2000" i="1">
                            <a:latin typeface="Cambria Math" panose="02040503050406030204" pitchFamily="18" charset="0"/>
                          </a:rPr>
                          <m:t>4</m:t>
                        </m:r>
                      </m:den>
                    </m:f>
                    <m:r>
                      <a:rPr lang="en-US" sz="2000" i="1">
                        <a:latin typeface="Cambria Math" panose="02040503050406030204" pitchFamily="18" charset="0"/>
                      </a:rPr>
                      <m:t>𝐻</m:t>
                    </m:r>
                    <m:r>
                      <a:rPr lang="en-US" sz="2000" i="1">
                        <a:latin typeface="Cambria Math" panose="02040503050406030204" pitchFamily="18" charset="0"/>
                      </a:rPr>
                      <m:t>(</m:t>
                    </m:r>
                    <m:r>
                      <a:rPr lang="en-US" sz="2000" i="1">
                        <a:latin typeface="Cambria Math" panose="02040503050406030204" pitchFamily="18" charset="0"/>
                      </a:rPr>
                      <m:t>𝑥</m:t>
                    </m:r>
                    <m:sSup>
                      <m:sSupPr>
                        <m:ctrlPr>
                          <a:rPr lang="en-US" sz="2000" i="1">
                            <a:latin typeface="Cambria Math" panose="02040503050406030204" pitchFamily="18" charset="0"/>
                          </a:rPr>
                        </m:ctrlPr>
                      </m:sSupPr>
                      <m:e>
                        <m:r>
                          <a:rPr lang="en-US" sz="2000" i="1">
                            <a:latin typeface="Cambria Math" panose="02040503050406030204" pitchFamily="18" charset="0"/>
                          </a:rPr>
                          <m:t>)</m:t>
                        </m:r>
                      </m:e>
                      <m:sup>
                        <m:r>
                          <a:rPr lang="en-US" sz="2000" i="1">
                            <a:latin typeface="Cambria Math" panose="02040503050406030204" pitchFamily="18" charset="0"/>
                          </a:rPr>
                          <m:t>4</m:t>
                        </m:r>
                      </m:sup>
                    </m:sSup>
                  </m:oMath>
                </a14:m>
                <a:endParaRPr lang="en-US" sz="2000" dirty="0"/>
              </a:p>
              <a:p>
                <a:r>
                  <a:rPr lang="en-US" sz="2000" dirty="0"/>
                  <a:t> </a:t>
                </a:r>
              </a:p>
              <a:p>
                <a:r>
                  <a:rPr lang="en-US" sz="2000" dirty="0"/>
                  <a:t>The mass </a:t>
                </a:r>
                <a:r>
                  <a:rPr lang="en-US" sz="2000" b="1" dirty="0" err="1"/>
                  <a:t>m</a:t>
                </a:r>
                <a:r>
                  <a:rPr lang="en-US" sz="2000" b="1" baseline="-25000" dirty="0" err="1"/>
                  <a:t>H</a:t>
                </a:r>
                <a:r>
                  <a:rPr lang="en-US" sz="2000" dirty="0"/>
                  <a:t> is a</a:t>
                </a:r>
                <a:r>
                  <a:rPr lang="en-US" sz="2000" baseline="-25000" dirty="0"/>
                  <a:t> </a:t>
                </a:r>
                <a:r>
                  <a:rPr lang="en-US" sz="2000" dirty="0"/>
                  <a:t>coefficient of the term quadratic in Higgs field</a:t>
                </a:r>
              </a:p>
              <a:p>
                <a:r>
                  <a:rPr lang="en-US" sz="2000" dirty="0"/>
                  <a:t> </a:t>
                </a:r>
              </a:p>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𝐻</m:t>
                          </m:r>
                        </m:sub>
                      </m:sSub>
                      <m:r>
                        <a:rPr lang="en-US" sz="2000" i="1">
                          <a:latin typeface="Cambria Math" panose="02040503050406030204" pitchFamily="18" charset="0"/>
                        </a:rPr>
                        <m:t>= </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2</m:t>
                          </m:r>
                          <m:r>
                            <a:rPr lang="en-US" sz="2000" i="1">
                              <a:latin typeface="Cambria Math" panose="02040503050406030204" pitchFamily="18" charset="0"/>
                            </a:rPr>
                            <m:t>𝜆</m:t>
                          </m:r>
                        </m:e>
                      </m:rad>
                      <m:r>
                        <a:rPr lang="en-US" sz="2000" i="1">
                          <a:latin typeface="Cambria Math" panose="02040503050406030204" pitchFamily="18" charset="0"/>
                        </a:rPr>
                        <m:t> </m:t>
                      </m:r>
                      <m:r>
                        <a:rPr lang="en-US" sz="2000" i="1">
                          <a:latin typeface="Cambria Math" panose="02040503050406030204" pitchFamily="18" charset="0"/>
                        </a:rPr>
                        <m:t>𝑣</m:t>
                      </m:r>
                    </m:oMath>
                  </m:oMathPara>
                </a14:m>
                <a:endParaRPr lang="en-US" sz="2000" dirty="0"/>
              </a:p>
              <a:p>
                <a:endParaRPr lang="en-US" sz="2000" dirty="0"/>
              </a:p>
              <a:p>
                <a:r>
                  <a:rPr lang="en-US" sz="2000" dirty="0"/>
                  <a:t>The value of v is determined form Fermi constant and the mass of the W boson, </a:t>
                </a:r>
              </a:p>
              <a:p>
                <a:r>
                  <a:rPr lang="en-US" sz="2000" dirty="0"/>
                  <a:t>but </a:t>
                </a:r>
                <a14:m>
                  <m:oMath xmlns:m="http://schemas.openxmlformats.org/officeDocument/2006/math">
                    <m:r>
                      <a:rPr lang="en-US" sz="2000" b="1" i="1">
                        <a:latin typeface="Cambria Math" panose="02040503050406030204" pitchFamily="18" charset="0"/>
                      </a:rPr>
                      <m:t>𝝀</m:t>
                    </m:r>
                  </m:oMath>
                </a14:m>
                <a:r>
                  <a:rPr lang="en-US" sz="2000" dirty="0"/>
                  <a:t> is completely </a:t>
                </a:r>
                <a:r>
                  <a:rPr lang="en-US" sz="2000" b="1" dirty="0"/>
                  <a:t>unconstrained</a:t>
                </a:r>
                <a:r>
                  <a:rPr lang="en-US" sz="2000" dirty="0"/>
                  <a:t> by theory.</a:t>
                </a:r>
              </a:p>
              <a:p>
                <a:r>
                  <a:rPr lang="en-US" sz="2000" dirty="0"/>
                  <a:t> </a:t>
                </a:r>
              </a:p>
              <a:p>
                <a:endParaRPr lang="en-US" dirty="0"/>
              </a:p>
            </p:txBody>
          </p:sp>
        </mc:Choice>
        <mc:Fallback xmlns="">
          <p:sp>
            <p:nvSpPr>
              <p:cNvPr id="4" name="TextBox 3">
                <a:extLst>
                  <a:ext uri="{FF2B5EF4-FFF2-40B4-BE49-F238E27FC236}">
                    <a16:creationId xmlns:a16="http://schemas.microsoft.com/office/drawing/2014/main" id="{CCFCA841-2BCC-C14F-B995-D4634F3AB5EC}"/>
                  </a:ext>
                </a:extLst>
              </p:cNvPr>
              <p:cNvSpPr txBox="1">
                <a:spLocks noRot="1" noChangeAspect="1" noMove="1" noResize="1" noEditPoints="1" noAdjustHandles="1" noChangeArrowheads="1" noChangeShapeType="1" noTextEdit="1"/>
              </p:cNvSpPr>
              <p:nvPr/>
            </p:nvSpPr>
            <p:spPr>
              <a:xfrm>
                <a:off x="475013" y="486888"/>
                <a:ext cx="9041386" cy="4552913"/>
              </a:xfrm>
              <a:prstGeom prst="rect">
                <a:avLst/>
              </a:prstGeom>
              <a:blipFill>
                <a:blip r:embed="rId2"/>
                <a:stretch>
                  <a:fillRect l="-561" t="-556"/>
                </a:stretch>
              </a:blipFill>
            </p:spPr>
            <p:txBody>
              <a:bodyPr/>
              <a:lstStyle/>
              <a:p>
                <a:r>
                  <a:rPr lang="en-US">
                    <a:noFill/>
                  </a:rPr>
                  <a:t> </a:t>
                </a:r>
              </a:p>
            </p:txBody>
          </p:sp>
        </mc:Fallback>
      </mc:AlternateContent>
    </p:spTree>
    <p:extLst>
      <p:ext uri="{BB962C8B-B14F-4D97-AF65-F5344CB8AC3E}">
        <p14:creationId xmlns:p14="http://schemas.microsoft.com/office/powerpoint/2010/main" val="8084051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21853</TotalTime>
  <Words>2438</Words>
  <Application>Microsoft Macintosh PowerPoint</Application>
  <PresentationFormat>Widescreen</PresentationFormat>
  <Paragraphs>221</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Electroweak symmetry breaking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393</cp:revision>
  <cp:lastPrinted>2021-02-04T17:11:02Z</cp:lastPrinted>
  <dcterms:created xsi:type="dcterms:W3CDTF">2021-01-06T18:58:24Z</dcterms:created>
  <dcterms:modified xsi:type="dcterms:W3CDTF">2021-02-25T23:28:56Z</dcterms:modified>
</cp:coreProperties>
</file>