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362" r:id="rId3"/>
    <p:sldId id="274" r:id="rId4"/>
    <p:sldId id="367" r:id="rId5"/>
    <p:sldId id="363" r:id="rId6"/>
    <p:sldId id="364" r:id="rId7"/>
    <p:sldId id="365" r:id="rId8"/>
    <p:sldId id="366" r:id="rId9"/>
    <p:sldId id="279" r:id="rId10"/>
    <p:sldId id="275" r:id="rId11"/>
    <p:sldId id="281" r:id="rId12"/>
    <p:sldId id="280" r:id="rId13"/>
    <p:sldId id="370" r:id="rId14"/>
    <p:sldId id="287" r:id="rId15"/>
    <p:sldId id="282" r:id="rId16"/>
    <p:sldId id="283" r:id="rId17"/>
    <p:sldId id="285" r:id="rId18"/>
    <p:sldId id="284" r:id="rId19"/>
    <p:sldId id="286" r:id="rId20"/>
    <p:sldId id="288" r:id="rId21"/>
    <p:sldId id="289"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07" autoAdjust="0"/>
    <p:restoredTop sz="94399"/>
  </p:normalViewPr>
  <p:slideViewPr>
    <p:cSldViewPr snapToGrid="0" snapToObjects="1">
      <p:cViewPr varScale="1">
        <p:scale>
          <a:sx n="100" d="100"/>
          <a:sy n="100" d="100"/>
        </p:scale>
        <p:origin x="856" y="160"/>
      </p:cViewPr>
      <p:guideLst>
        <p:guide orient="horz" pos="2160"/>
        <p:guide pos="3840"/>
      </p:guideLst>
    </p:cSldViewPr>
  </p:slideViewPr>
  <p:outlineViewPr>
    <p:cViewPr>
      <p:scale>
        <a:sx n="33" d="100"/>
        <a:sy n="33" d="100"/>
      </p:scale>
      <p:origin x="0" y="-284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9T15:09:59.834"/>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76B53-3A5E-2947-BE54-B19CFE01428D}" type="datetimeFigureOut">
              <a:rPr lang="en-US" smtClean="0"/>
              <a:t>2/2/21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EF06C-AAAA-CF4A-AD51-C8DBA0FA68AF}" type="slidenum">
              <a:rPr lang="en-US" smtClean="0"/>
              <a:t>‹#›</a:t>
            </a:fld>
            <a:endParaRPr lang="en-US"/>
          </a:p>
        </p:txBody>
      </p:sp>
    </p:spTree>
    <p:extLst>
      <p:ext uri="{BB962C8B-B14F-4D97-AF65-F5344CB8AC3E}">
        <p14:creationId xmlns:p14="http://schemas.microsoft.com/office/powerpoint/2010/main" val="4221416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BEF06C-AAAA-CF4A-AD51-C8DBA0FA68AF}" type="slidenum">
              <a:rPr lang="en-US" smtClean="0"/>
              <a:t>16</a:t>
            </a:fld>
            <a:endParaRPr lang="en-US"/>
          </a:p>
        </p:txBody>
      </p:sp>
    </p:spTree>
    <p:extLst>
      <p:ext uri="{BB962C8B-B14F-4D97-AF65-F5344CB8AC3E}">
        <p14:creationId xmlns:p14="http://schemas.microsoft.com/office/powerpoint/2010/main" val="109357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BEF06C-AAAA-CF4A-AD51-C8DBA0FA68AF}" type="slidenum">
              <a:rPr lang="en-US" smtClean="0"/>
              <a:t>19</a:t>
            </a:fld>
            <a:endParaRPr lang="en-US"/>
          </a:p>
        </p:txBody>
      </p:sp>
    </p:spTree>
    <p:extLst>
      <p:ext uri="{BB962C8B-B14F-4D97-AF65-F5344CB8AC3E}">
        <p14:creationId xmlns:p14="http://schemas.microsoft.com/office/powerpoint/2010/main" val="294735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F4F90-FAA8-5E46-93C3-8BDDB8D22D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2B2DF4-EAE5-F547-9DFE-5C844E763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C05361-1D67-EE4B-8406-8A7CDA4F7EFD}"/>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5" name="Footer Placeholder 4">
            <a:extLst>
              <a:ext uri="{FF2B5EF4-FFF2-40B4-BE49-F238E27FC236}">
                <a16:creationId xmlns:a16="http://schemas.microsoft.com/office/drawing/2014/main" id="{82A699B7-113E-2245-8B31-191A620DC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E3583-3A23-2146-9A88-334624A760F8}"/>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378830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1531-9819-3A4D-900F-08D9ECECE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0E7902-54E8-854D-834C-5B3128EB2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6746F-DAEA-E24A-958B-6BF68D175963}"/>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5" name="Footer Placeholder 4">
            <a:extLst>
              <a:ext uri="{FF2B5EF4-FFF2-40B4-BE49-F238E27FC236}">
                <a16:creationId xmlns:a16="http://schemas.microsoft.com/office/drawing/2014/main" id="{43F8A2F3-6371-D44B-9CB2-713A94A42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966AD-F6EC-FC45-92C0-0E6981A1BA30}"/>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398072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79ACF-9F05-5842-B617-D6BD2EB33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00D48-096C-D14D-A4DC-2E3DA57D9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211B7-02DB-6D44-A38B-520EEC06D23C}"/>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5" name="Footer Placeholder 4">
            <a:extLst>
              <a:ext uri="{FF2B5EF4-FFF2-40B4-BE49-F238E27FC236}">
                <a16:creationId xmlns:a16="http://schemas.microsoft.com/office/drawing/2014/main" id="{24D4B77F-96E5-974B-8AFC-3FB4627B1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E897C-652D-7541-8332-AAF8F56D02A6}"/>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319888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71B9-EB1E-3743-B411-A8F959EDD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9DD35-D903-FF40-BCF9-832F38F6A5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5D481-2B4B-634C-9F09-9A428474AD9E}"/>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5" name="Footer Placeholder 4">
            <a:extLst>
              <a:ext uri="{FF2B5EF4-FFF2-40B4-BE49-F238E27FC236}">
                <a16:creationId xmlns:a16="http://schemas.microsoft.com/office/drawing/2014/main" id="{4C66EB5D-A323-8B47-97F2-D80F32503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37B54-6DB2-744E-8C2E-D1BD05C82B30}"/>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229239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1C3F-D141-BA49-9EDA-E6F7583A6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78028D-BA29-2042-80BF-893F6E5CC2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A74C2-A427-1E42-9740-226F5E1CF07E}"/>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5" name="Footer Placeholder 4">
            <a:extLst>
              <a:ext uri="{FF2B5EF4-FFF2-40B4-BE49-F238E27FC236}">
                <a16:creationId xmlns:a16="http://schemas.microsoft.com/office/drawing/2014/main" id="{2578C1B5-743E-B641-A778-2563190BA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567A2-2B3C-9F4F-953A-0DD0100B0CD4}"/>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115843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CD32-E998-AA4F-BE5C-D14C4306A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07E52-415F-714E-8230-F6CE03A10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59FF6E-7058-7444-AB58-A4E2FAC092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481D89-38A3-F04C-9BA6-D5DD0C017B5B}"/>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6" name="Footer Placeholder 5">
            <a:extLst>
              <a:ext uri="{FF2B5EF4-FFF2-40B4-BE49-F238E27FC236}">
                <a16:creationId xmlns:a16="http://schemas.microsoft.com/office/drawing/2014/main" id="{08C0E07B-F9CD-1642-A9E4-03B01060E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64A31-EB6C-F440-8DF3-791CD527A6B2}"/>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168077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96BC-8A7D-FE42-8AB5-065281C19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00010D-4900-FB48-A1BC-78AA43B9B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3BF5D3-607A-E148-B9D0-AEECC341BD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331ED5-A3E3-714D-BA81-56DA395C46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F00F40-A7DA-F74A-A16F-93D21E57B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10748D-3958-9541-A1F3-F0EAA52308B1}"/>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8" name="Footer Placeholder 7">
            <a:extLst>
              <a:ext uri="{FF2B5EF4-FFF2-40B4-BE49-F238E27FC236}">
                <a16:creationId xmlns:a16="http://schemas.microsoft.com/office/drawing/2014/main" id="{446201C5-9185-C043-A7EB-020202DFE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540F7E-4FB8-6445-9361-25F8034E0EE6}"/>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426085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4477-9641-0749-9023-6074A59E04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54E419-F718-394A-A5E5-0C7AFA2BF05B}"/>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4" name="Footer Placeholder 3">
            <a:extLst>
              <a:ext uri="{FF2B5EF4-FFF2-40B4-BE49-F238E27FC236}">
                <a16:creationId xmlns:a16="http://schemas.microsoft.com/office/drawing/2014/main" id="{0E22E583-D308-7047-89FC-43701D9797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A8217-B9C9-A84A-AEAA-055D8138C730}"/>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83954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81E98-0F8D-D341-9FE8-B736508D4873}"/>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3" name="Footer Placeholder 2">
            <a:extLst>
              <a:ext uri="{FF2B5EF4-FFF2-40B4-BE49-F238E27FC236}">
                <a16:creationId xmlns:a16="http://schemas.microsoft.com/office/drawing/2014/main" id="{631CE100-625A-6243-8264-E10937E2A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FBAE51-01D9-7648-9B78-4AE131721318}"/>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134623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77A3-15CC-E849-AC64-29A4EC9B7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3F0515-675B-5A4D-9CC3-3C843DA09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9F7A7-9BE4-DD40-B5A4-2C86DBF12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85F92D-23F3-C844-9A58-27237C86F9DB}"/>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6" name="Footer Placeholder 5">
            <a:extLst>
              <a:ext uri="{FF2B5EF4-FFF2-40B4-BE49-F238E27FC236}">
                <a16:creationId xmlns:a16="http://schemas.microsoft.com/office/drawing/2014/main" id="{96D14D1F-B20E-6B4E-B456-4FCAFC9C9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BE1BA-2F82-0641-A35B-4983B8E1C4AB}"/>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261069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33B0-1679-8142-97CA-83B3E99DE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5C0C2-BC0C-334A-A5DA-A01958398E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6EED16-8B9C-C542-8A34-EAF98D48C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6A7E8-8013-D746-99C4-EBA23954C9EC}"/>
              </a:ext>
            </a:extLst>
          </p:cNvPr>
          <p:cNvSpPr>
            <a:spLocks noGrp="1"/>
          </p:cNvSpPr>
          <p:nvPr>
            <p:ph type="dt" sz="half" idx="10"/>
          </p:nvPr>
        </p:nvSpPr>
        <p:spPr/>
        <p:txBody>
          <a:bodyPr/>
          <a:lstStyle/>
          <a:p>
            <a:fld id="{4C870CAB-AA73-E34A-BF5C-8B62E69F5278}" type="datetimeFigureOut">
              <a:rPr lang="en-US" smtClean="0"/>
              <a:t>2/2/21</a:t>
            </a:fld>
            <a:endParaRPr lang="en-US"/>
          </a:p>
        </p:txBody>
      </p:sp>
      <p:sp>
        <p:nvSpPr>
          <p:cNvPr id="6" name="Footer Placeholder 5">
            <a:extLst>
              <a:ext uri="{FF2B5EF4-FFF2-40B4-BE49-F238E27FC236}">
                <a16:creationId xmlns:a16="http://schemas.microsoft.com/office/drawing/2014/main" id="{A7EE3134-4D74-8140-B63C-D109B79A0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CE27CF-B409-2242-AAAF-F141020F0D5F}"/>
              </a:ext>
            </a:extLst>
          </p:cNvPr>
          <p:cNvSpPr>
            <a:spLocks noGrp="1"/>
          </p:cNvSpPr>
          <p:nvPr>
            <p:ph type="sldNum" sz="quarter" idx="12"/>
          </p:nvPr>
        </p:nvSpPr>
        <p:spPr/>
        <p:txBody>
          <a:bodyPr/>
          <a:lstStyle/>
          <a:p>
            <a:fld id="{0B5A3ECB-7F9D-714C-952C-A766CABABC98}" type="slidenum">
              <a:rPr lang="en-US" smtClean="0"/>
              <a:t>‹#›</a:t>
            </a:fld>
            <a:endParaRPr lang="en-US"/>
          </a:p>
        </p:txBody>
      </p:sp>
    </p:spTree>
    <p:extLst>
      <p:ext uri="{BB962C8B-B14F-4D97-AF65-F5344CB8AC3E}">
        <p14:creationId xmlns:p14="http://schemas.microsoft.com/office/powerpoint/2010/main" val="143138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FA82B-DD47-6D48-91E0-BA9607A78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24D99E-3F5F-004D-B2FE-DC1630DE5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0C876-E7C5-3D47-829A-0694D4238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70CAB-AA73-E34A-BF5C-8B62E69F5278}" type="datetimeFigureOut">
              <a:rPr lang="en-US" smtClean="0"/>
              <a:t>2/2/21</a:t>
            </a:fld>
            <a:endParaRPr lang="en-US"/>
          </a:p>
        </p:txBody>
      </p:sp>
      <p:sp>
        <p:nvSpPr>
          <p:cNvPr id="5" name="Footer Placeholder 4">
            <a:extLst>
              <a:ext uri="{FF2B5EF4-FFF2-40B4-BE49-F238E27FC236}">
                <a16:creationId xmlns:a16="http://schemas.microsoft.com/office/drawing/2014/main" id="{8EE34F4A-8183-6748-A3D5-93969C86D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CC9F96-249C-2747-9C20-B4C8DF02E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A3ECB-7F9D-714C-952C-A766CABABC98}" type="slidenum">
              <a:rPr lang="en-US" smtClean="0"/>
              <a:t>‹#›</a:t>
            </a:fld>
            <a:endParaRPr lang="en-US"/>
          </a:p>
        </p:txBody>
      </p:sp>
    </p:spTree>
    <p:extLst>
      <p:ext uri="{BB962C8B-B14F-4D97-AF65-F5344CB8AC3E}">
        <p14:creationId xmlns:p14="http://schemas.microsoft.com/office/powerpoint/2010/main" val="326690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emf"/><Relationship Id="rId7" Type="http://schemas.openxmlformats.org/officeDocument/2006/relationships/image" Target="../media/image29.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3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8321" y="813453"/>
            <a:ext cx="6201634" cy="954107"/>
          </a:xfrm>
          <a:prstGeom prst="rect">
            <a:avLst/>
          </a:prstGeom>
          <a:noFill/>
        </p:spPr>
        <p:txBody>
          <a:bodyPr wrap="none" rtlCol="0">
            <a:spAutoFit/>
          </a:bodyPr>
          <a:lstStyle/>
          <a:p>
            <a:r>
              <a:rPr lang="en-US" sz="2000" dirty="0"/>
              <a:t>Another way to derive this is via an action S.</a:t>
            </a:r>
          </a:p>
          <a:p>
            <a:r>
              <a:rPr lang="en-US" sz="2000" dirty="0"/>
              <a:t>The action </a:t>
            </a:r>
            <a:r>
              <a:rPr lang="en-US" sz="2000" b="1" dirty="0"/>
              <a:t> S  </a:t>
            </a:r>
            <a:r>
              <a:rPr lang="en-US" sz="2000" dirty="0"/>
              <a:t>between two spacetime points</a:t>
            </a:r>
            <a:r>
              <a:rPr lang="en-US" sz="2000" b="1" dirty="0"/>
              <a:t> </a:t>
            </a:r>
            <a:r>
              <a:rPr lang="en-US" sz="2000" dirty="0"/>
              <a:t>is defined as</a:t>
            </a:r>
          </a:p>
          <a:p>
            <a:r>
              <a:rPr lang="en-US" sz="1600" dirty="0"/>
              <a:t>(Use example of a ball falling down onto the floor)</a:t>
            </a:r>
          </a:p>
        </p:txBody>
      </p:sp>
      <p:pic>
        <p:nvPicPr>
          <p:cNvPr id="7" name="Picture 6"/>
          <p:cNvPicPr>
            <a:picLocks noChangeAspect="1"/>
          </p:cNvPicPr>
          <p:nvPr/>
        </p:nvPicPr>
        <p:blipFill>
          <a:blip r:embed="rId2"/>
          <a:stretch>
            <a:fillRect/>
          </a:stretch>
        </p:blipFill>
        <p:spPr>
          <a:xfrm>
            <a:off x="7284502" y="813453"/>
            <a:ext cx="1716809" cy="974405"/>
          </a:xfrm>
          <a:prstGeom prst="rect">
            <a:avLst/>
          </a:prstGeom>
        </p:spPr>
      </p:pic>
      <p:pic>
        <p:nvPicPr>
          <p:cNvPr id="8" name="Picture 7"/>
          <p:cNvPicPr>
            <a:picLocks noChangeAspect="1"/>
          </p:cNvPicPr>
          <p:nvPr/>
        </p:nvPicPr>
        <p:blipFill>
          <a:blip r:embed="rId3"/>
          <a:stretch>
            <a:fillRect/>
          </a:stretch>
        </p:blipFill>
        <p:spPr>
          <a:xfrm>
            <a:off x="6580909" y="2356631"/>
            <a:ext cx="5377829" cy="3425603"/>
          </a:xfrm>
          <a:prstGeom prst="rect">
            <a:avLst/>
          </a:prstGeom>
        </p:spPr>
      </p:pic>
      <p:sp>
        <p:nvSpPr>
          <p:cNvPr id="9" name="TextBox 8"/>
          <p:cNvSpPr txBox="1"/>
          <p:nvPr/>
        </p:nvSpPr>
        <p:spPr>
          <a:xfrm>
            <a:off x="438727" y="1787858"/>
            <a:ext cx="5831745" cy="707886"/>
          </a:xfrm>
          <a:prstGeom prst="rect">
            <a:avLst/>
          </a:prstGeom>
          <a:noFill/>
        </p:spPr>
        <p:txBody>
          <a:bodyPr wrap="none" rtlCol="0">
            <a:spAutoFit/>
          </a:bodyPr>
          <a:lstStyle/>
          <a:p>
            <a:r>
              <a:rPr lang="en-US" sz="2000" dirty="0"/>
              <a:t>The principle of </a:t>
            </a:r>
            <a:r>
              <a:rPr lang="en-US" sz="2000" b="1" dirty="0"/>
              <a:t>least action </a:t>
            </a:r>
            <a:r>
              <a:rPr lang="en-US" sz="2000" dirty="0"/>
              <a:t>is a </a:t>
            </a:r>
            <a:r>
              <a:rPr lang="en-US" sz="2000" dirty="0" err="1"/>
              <a:t>variational</a:t>
            </a:r>
            <a:r>
              <a:rPr lang="en-US" sz="2000" dirty="0"/>
              <a:t> technique </a:t>
            </a:r>
          </a:p>
          <a:p>
            <a:r>
              <a:rPr lang="en-US" sz="2000" dirty="0"/>
              <a:t>to derive the equation of motion from the </a:t>
            </a:r>
            <a:r>
              <a:rPr lang="en-US" sz="2000" dirty="0" err="1"/>
              <a:t>Lagrangian</a:t>
            </a:r>
            <a:r>
              <a:rPr lang="en-US" sz="2000" dirty="0"/>
              <a:t>. </a:t>
            </a:r>
          </a:p>
        </p:txBody>
      </p:sp>
      <p:pic>
        <p:nvPicPr>
          <p:cNvPr id="10" name="Picture 9"/>
          <p:cNvPicPr>
            <a:picLocks noChangeAspect="1"/>
          </p:cNvPicPr>
          <p:nvPr/>
        </p:nvPicPr>
        <p:blipFill>
          <a:blip r:embed="rId4"/>
          <a:stretch>
            <a:fillRect/>
          </a:stretch>
        </p:blipFill>
        <p:spPr>
          <a:xfrm>
            <a:off x="692728" y="2639701"/>
            <a:ext cx="5305136" cy="1055999"/>
          </a:xfrm>
          <a:prstGeom prst="rect">
            <a:avLst/>
          </a:prstGeom>
        </p:spPr>
      </p:pic>
      <p:sp>
        <p:nvSpPr>
          <p:cNvPr id="11" name="TextBox 10"/>
          <p:cNvSpPr txBox="1"/>
          <p:nvPr/>
        </p:nvSpPr>
        <p:spPr>
          <a:xfrm>
            <a:off x="438727" y="3695700"/>
            <a:ext cx="6142182" cy="400110"/>
          </a:xfrm>
          <a:prstGeom prst="rect">
            <a:avLst/>
          </a:prstGeom>
          <a:noFill/>
        </p:spPr>
        <p:txBody>
          <a:bodyPr wrap="square" rtlCol="0">
            <a:spAutoFit/>
          </a:bodyPr>
          <a:lstStyle/>
          <a:p>
            <a:r>
              <a:rPr lang="en-US" sz="2000" dirty="0"/>
              <a:t>Since the variations are arbitrary</a:t>
            </a:r>
          </a:p>
        </p:txBody>
      </p:sp>
      <p:pic>
        <p:nvPicPr>
          <p:cNvPr id="12" name="Picture 11"/>
          <p:cNvPicPr>
            <a:picLocks noChangeAspect="1"/>
          </p:cNvPicPr>
          <p:nvPr/>
        </p:nvPicPr>
        <p:blipFill>
          <a:blip r:embed="rId5"/>
          <a:stretch>
            <a:fillRect/>
          </a:stretch>
        </p:blipFill>
        <p:spPr>
          <a:xfrm>
            <a:off x="692728" y="4128079"/>
            <a:ext cx="2032000" cy="861391"/>
          </a:xfrm>
          <a:prstGeom prst="rect">
            <a:avLst/>
          </a:prstGeom>
        </p:spPr>
      </p:pic>
      <p:sp>
        <p:nvSpPr>
          <p:cNvPr id="13" name="TextBox 12"/>
          <p:cNvSpPr txBox="1"/>
          <p:nvPr/>
        </p:nvSpPr>
        <p:spPr>
          <a:xfrm>
            <a:off x="416541" y="5064672"/>
            <a:ext cx="6164368" cy="400110"/>
          </a:xfrm>
          <a:prstGeom prst="rect">
            <a:avLst/>
          </a:prstGeom>
          <a:noFill/>
        </p:spPr>
        <p:txBody>
          <a:bodyPr wrap="none" rtlCol="0">
            <a:spAutoFit/>
          </a:bodyPr>
          <a:lstStyle/>
          <a:p>
            <a:r>
              <a:rPr lang="en-US" sz="2000" dirty="0"/>
              <a:t>In non-relativistic mechanics this is the Newton’ equation</a:t>
            </a:r>
          </a:p>
        </p:txBody>
      </p:sp>
      <p:pic>
        <p:nvPicPr>
          <p:cNvPr id="14" name="Picture 13"/>
          <p:cNvPicPr>
            <a:picLocks noChangeAspect="1"/>
          </p:cNvPicPr>
          <p:nvPr/>
        </p:nvPicPr>
        <p:blipFill>
          <a:blip r:embed="rId6"/>
          <a:stretch>
            <a:fillRect/>
          </a:stretch>
        </p:blipFill>
        <p:spPr>
          <a:xfrm>
            <a:off x="438727" y="5464782"/>
            <a:ext cx="5203960" cy="845964"/>
          </a:xfrm>
          <a:prstGeom prst="rect">
            <a:avLst/>
          </a:prstGeom>
        </p:spPr>
      </p:pic>
      <p:sp>
        <p:nvSpPr>
          <p:cNvPr id="15" name="TextBox 14"/>
          <p:cNvSpPr txBox="1"/>
          <p:nvPr/>
        </p:nvSpPr>
        <p:spPr>
          <a:xfrm>
            <a:off x="8520546" y="4989470"/>
            <a:ext cx="1643273" cy="400110"/>
          </a:xfrm>
          <a:prstGeom prst="rect">
            <a:avLst/>
          </a:prstGeom>
          <a:noFill/>
        </p:spPr>
        <p:txBody>
          <a:bodyPr wrap="none" rtlCol="0">
            <a:spAutoFit/>
          </a:bodyPr>
          <a:lstStyle/>
          <a:p>
            <a:r>
              <a:rPr lang="en-US" sz="2000" dirty="0"/>
              <a:t>Path variation</a:t>
            </a:r>
          </a:p>
        </p:txBody>
      </p:sp>
      <p:sp>
        <p:nvSpPr>
          <p:cNvPr id="2" name="TextBox 1">
            <a:extLst>
              <a:ext uri="{FF2B5EF4-FFF2-40B4-BE49-F238E27FC236}">
                <a16:creationId xmlns:a16="http://schemas.microsoft.com/office/drawing/2014/main" id="{1668DA0E-50F1-854B-9677-C89B7CB3E60E}"/>
              </a:ext>
            </a:extLst>
          </p:cNvPr>
          <p:cNvSpPr txBox="1"/>
          <p:nvPr/>
        </p:nvSpPr>
        <p:spPr>
          <a:xfrm>
            <a:off x="416541" y="6310746"/>
            <a:ext cx="7140288" cy="369332"/>
          </a:xfrm>
          <a:prstGeom prst="rect">
            <a:avLst/>
          </a:prstGeom>
          <a:noFill/>
        </p:spPr>
        <p:txBody>
          <a:bodyPr wrap="none" rtlCol="0">
            <a:spAutoFit/>
          </a:bodyPr>
          <a:lstStyle/>
          <a:p>
            <a:r>
              <a:rPr lang="en-US" dirty="0"/>
              <a:t>(In classical mechanics and optics – least action is equivalent to least time)</a:t>
            </a:r>
          </a:p>
        </p:txBody>
      </p:sp>
    </p:spTree>
    <p:extLst>
      <p:ext uri="{BB962C8B-B14F-4D97-AF65-F5344CB8AC3E}">
        <p14:creationId xmlns:p14="http://schemas.microsoft.com/office/powerpoint/2010/main" val="341229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Box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7398"/>
            <a:ext cx="8219056" cy="489928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44766" y="164068"/>
            <a:ext cx="6883616" cy="923330"/>
          </a:xfrm>
          <a:prstGeom prst="rect">
            <a:avLst/>
          </a:prstGeom>
          <a:noFill/>
        </p:spPr>
        <p:txBody>
          <a:bodyPr wrap="none" rtlCol="0">
            <a:spAutoFit/>
          </a:bodyPr>
          <a:lstStyle/>
          <a:p>
            <a:r>
              <a:rPr lang="en-US" b="1" dirty="0">
                <a:solidFill>
                  <a:srgbClr val="FF0000"/>
                </a:solidFill>
              </a:rPr>
              <a:t>Aside from PHYS 5380  useful later </a:t>
            </a:r>
          </a:p>
          <a:p>
            <a:r>
              <a:rPr lang="en-US" b="1" dirty="0">
                <a:solidFill>
                  <a:srgbClr val="FF0000"/>
                </a:solidFill>
              </a:rPr>
              <a:t>(original work aimed at inclusion of relativity into quantum mechanics</a:t>
            </a:r>
          </a:p>
          <a:p>
            <a:r>
              <a:rPr lang="en-US" b="1" dirty="0">
                <a:solidFill>
                  <a:srgbClr val="FF0000"/>
                </a:solidFill>
              </a:rPr>
              <a:t>Conservation laws came out as bonus))</a:t>
            </a:r>
          </a:p>
        </p:txBody>
      </p:sp>
      <p:pic>
        <p:nvPicPr>
          <p:cNvPr id="6" name="Picture 2" descr="Noeth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782674"/>
            <a:ext cx="1673225" cy="256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44766" y="5961529"/>
            <a:ext cx="9676634" cy="646331"/>
          </a:xfrm>
          <a:prstGeom prst="rect">
            <a:avLst/>
          </a:prstGeom>
          <a:noFill/>
        </p:spPr>
        <p:txBody>
          <a:bodyPr wrap="none" rtlCol="0">
            <a:spAutoFit/>
          </a:bodyPr>
          <a:lstStyle/>
          <a:p>
            <a:r>
              <a:rPr lang="en-US" dirty="0"/>
              <a:t>Symmetry of the system </a:t>
            </a:r>
            <a:r>
              <a:rPr lang="mr-IN" dirty="0"/>
              <a:t>–</a:t>
            </a:r>
            <a:r>
              <a:rPr lang="en-US" dirty="0"/>
              <a:t> in our case symmetry of the </a:t>
            </a:r>
            <a:r>
              <a:rPr lang="en-US" dirty="0" err="1"/>
              <a:t>Lagrangian</a:t>
            </a:r>
            <a:r>
              <a:rPr lang="en-US" dirty="0"/>
              <a:t> under the transformation in time </a:t>
            </a:r>
            <a:r>
              <a:rPr lang="mr-IN" dirty="0"/>
              <a:t>–</a:t>
            </a:r>
            <a:r>
              <a:rPr lang="en-US" dirty="0"/>
              <a:t> </a:t>
            </a:r>
          </a:p>
          <a:p>
            <a:r>
              <a:rPr lang="en-US" dirty="0"/>
              <a:t>leads to a conservation law.</a:t>
            </a:r>
          </a:p>
        </p:txBody>
      </p:sp>
    </p:spTree>
    <p:extLst>
      <p:ext uri="{BB962C8B-B14F-4D97-AF65-F5344CB8AC3E}">
        <p14:creationId xmlns:p14="http://schemas.microsoft.com/office/powerpoint/2010/main" val="207078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1895" y="0"/>
            <a:ext cx="2717219" cy="584775"/>
          </a:xfrm>
          <a:prstGeom prst="rect">
            <a:avLst/>
          </a:prstGeom>
          <a:noFill/>
        </p:spPr>
        <p:txBody>
          <a:bodyPr wrap="none" rtlCol="0">
            <a:spAutoFit/>
          </a:bodyPr>
          <a:lstStyle/>
          <a:p>
            <a:r>
              <a:rPr lang="en-US" sz="3200" dirty="0"/>
              <a:t>Subtle nuances</a:t>
            </a:r>
          </a:p>
        </p:txBody>
      </p:sp>
      <p:sp>
        <p:nvSpPr>
          <p:cNvPr id="7" name="TextBox 6"/>
          <p:cNvSpPr txBox="1"/>
          <p:nvPr/>
        </p:nvSpPr>
        <p:spPr>
          <a:xfrm>
            <a:off x="567764" y="2231465"/>
            <a:ext cx="9758852" cy="4401205"/>
          </a:xfrm>
          <a:prstGeom prst="rect">
            <a:avLst/>
          </a:prstGeom>
          <a:noFill/>
        </p:spPr>
        <p:txBody>
          <a:bodyPr wrap="none" rtlCol="0">
            <a:spAutoFit/>
          </a:bodyPr>
          <a:lstStyle/>
          <a:p>
            <a:r>
              <a:rPr lang="en-US" sz="2000" dirty="0"/>
              <a:t>This derivation is using a </a:t>
            </a:r>
            <a:r>
              <a:rPr lang="en-US" sz="2000" dirty="0" err="1"/>
              <a:t>Lagrangian</a:t>
            </a:r>
            <a:r>
              <a:rPr lang="en-US" sz="2000" dirty="0"/>
              <a:t> density that depends on its derivatives at a specific</a:t>
            </a:r>
          </a:p>
          <a:p>
            <a:r>
              <a:rPr lang="en-US" sz="2000" dirty="0"/>
              <a:t> points in space-time. Such field theory is called “local”. There is continuity of derivative</a:t>
            </a:r>
          </a:p>
          <a:p>
            <a:r>
              <a:rPr lang="en-US" sz="2000" dirty="0"/>
              <a:t> in the vicinity of the point. There is no “action at a distance”. The standard Model is an </a:t>
            </a:r>
          </a:p>
          <a:p>
            <a:r>
              <a:rPr lang="en-US" sz="2000" dirty="0"/>
              <a:t>example of theory based on local symmetry that allows for variation from point to point </a:t>
            </a:r>
          </a:p>
          <a:p>
            <a:r>
              <a:rPr lang="en-US" sz="2000" dirty="0"/>
              <a:t>in space time. For example “local reference frame” can be used to describe small region</a:t>
            </a:r>
          </a:p>
          <a:p>
            <a:r>
              <a:rPr lang="en-US" sz="2000" dirty="0"/>
              <a:t> of the gravitational field. In such local fields a system of objects can be treated as being </a:t>
            </a:r>
          </a:p>
          <a:p>
            <a:r>
              <a:rPr lang="en-US" sz="2000" dirty="0"/>
              <a:t>under an “effective gravitational field”.</a:t>
            </a:r>
          </a:p>
          <a:p>
            <a:r>
              <a:rPr lang="en-US" sz="2000" dirty="0"/>
              <a:t>This is in contrast to the General Relativity describing a “global symmetry” that holds at </a:t>
            </a:r>
          </a:p>
          <a:p>
            <a:r>
              <a:rPr lang="en-US" sz="2000" dirty="0"/>
              <a:t>all points in space. Global symmetries require conservation laws but not forces.</a:t>
            </a:r>
          </a:p>
          <a:p>
            <a:r>
              <a:rPr lang="en-US" sz="2000" dirty="0"/>
              <a:t>A global symmetry respects the transformation   U(1) = </a:t>
            </a:r>
            <a:r>
              <a:rPr lang="en-US" sz="2000" dirty="0" err="1"/>
              <a:t>e</a:t>
            </a:r>
            <a:r>
              <a:rPr lang="en-US" sz="2000" baseline="30000" dirty="0" err="1"/>
              <a:t>iθ</a:t>
            </a:r>
            <a:r>
              <a:rPr lang="en-US" sz="2000" dirty="0"/>
              <a:t>  for constant </a:t>
            </a:r>
            <a:r>
              <a:rPr lang="en-US" sz="2000" dirty="0" err="1"/>
              <a:t>θ</a:t>
            </a:r>
            <a:r>
              <a:rPr lang="en-US" sz="2000" dirty="0"/>
              <a:t>.</a:t>
            </a:r>
          </a:p>
          <a:p>
            <a:r>
              <a:rPr lang="en-US" sz="2000" dirty="0"/>
              <a:t>An example of global symmetry is charge. Once we define the charge of a proton as positive</a:t>
            </a:r>
          </a:p>
          <a:p>
            <a:r>
              <a:rPr lang="en-US" sz="2000" dirty="0"/>
              <a:t>it becomes the same throughout the universe. </a:t>
            </a:r>
          </a:p>
          <a:p>
            <a:r>
              <a:rPr lang="en-US" sz="2000" dirty="0"/>
              <a:t>General Relativity requires global symmetry to preserve the gauge of e.g., length.</a:t>
            </a:r>
          </a:p>
          <a:p>
            <a:endParaRPr lang="en-US" sz="2000" dirty="0"/>
          </a:p>
        </p:txBody>
      </p:sp>
      <p:sp>
        <p:nvSpPr>
          <p:cNvPr id="3" name="TextBox 2">
            <a:extLst>
              <a:ext uri="{FF2B5EF4-FFF2-40B4-BE49-F238E27FC236}">
                <a16:creationId xmlns:a16="http://schemas.microsoft.com/office/drawing/2014/main" id="{0518A196-A629-D044-9663-7203BC1C24FD}"/>
              </a:ext>
            </a:extLst>
          </p:cNvPr>
          <p:cNvSpPr txBox="1"/>
          <p:nvPr/>
        </p:nvSpPr>
        <p:spPr>
          <a:xfrm>
            <a:off x="337429" y="887588"/>
            <a:ext cx="11843370" cy="1015663"/>
          </a:xfrm>
          <a:prstGeom prst="rect">
            <a:avLst/>
          </a:prstGeom>
          <a:noFill/>
        </p:spPr>
        <p:txBody>
          <a:bodyPr wrap="none" rtlCol="0">
            <a:spAutoFit/>
          </a:bodyPr>
          <a:lstStyle/>
          <a:p>
            <a:r>
              <a:rPr lang="en-US" sz="2000" dirty="0"/>
              <a:t>So far we have considered a </a:t>
            </a:r>
            <a:r>
              <a:rPr lang="en-US" sz="2000" dirty="0" err="1"/>
              <a:t>Lagrangian</a:t>
            </a:r>
            <a:r>
              <a:rPr lang="en-US" sz="2000" dirty="0"/>
              <a:t> of the system of discrete particles ( </a:t>
            </a:r>
            <a:r>
              <a:rPr lang="en-US" sz="2000" dirty="0" err="1"/>
              <a:t>eg.</a:t>
            </a:r>
            <a:r>
              <a:rPr lang="en-US" sz="2000" dirty="0"/>
              <a:t>, planetary system of the Sun)</a:t>
            </a:r>
          </a:p>
          <a:p>
            <a:r>
              <a:rPr lang="en-US" sz="2000" dirty="0"/>
              <a:t>In quantum mechanics a particle is described as a wave and the equations of motion describe wave propagation.</a:t>
            </a:r>
          </a:p>
          <a:p>
            <a:r>
              <a:rPr lang="en-US" sz="2000" dirty="0"/>
              <a:t>In quantum field theory also the currents are transformed as waves.</a:t>
            </a:r>
          </a:p>
        </p:txBody>
      </p:sp>
    </p:spTree>
    <p:extLst>
      <p:ext uri="{BB962C8B-B14F-4D97-AF65-F5344CB8AC3E}">
        <p14:creationId xmlns:p14="http://schemas.microsoft.com/office/powerpoint/2010/main" val="3167114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1059" y="209175"/>
            <a:ext cx="3998611" cy="584776"/>
          </a:xfrm>
          <a:prstGeom prst="rect">
            <a:avLst/>
          </a:prstGeom>
          <a:noFill/>
        </p:spPr>
        <p:txBody>
          <a:bodyPr wrap="none" rtlCol="0">
            <a:spAutoFit/>
          </a:bodyPr>
          <a:lstStyle/>
          <a:p>
            <a:r>
              <a:rPr lang="en-US" sz="3200" b="1" dirty="0"/>
              <a:t>Quantum Field Theory</a:t>
            </a:r>
          </a:p>
        </p:txBody>
      </p:sp>
      <p:pic>
        <p:nvPicPr>
          <p:cNvPr id="5" name="Picture 4"/>
          <p:cNvPicPr>
            <a:picLocks noChangeAspect="1"/>
          </p:cNvPicPr>
          <p:nvPr/>
        </p:nvPicPr>
        <p:blipFill>
          <a:blip r:embed="rId2"/>
          <a:stretch>
            <a:fillRect/>
          </a:stretch>
        </p:blipFill>
        <p:spPr>
          <a:xfrm>
            <a:off x="7810562" y="1858794"/>
            <a:ext cx="4207576" cy="2384499"/>
          </a:xfrm>
          <a:prstGeom prst="rect">
            <a:avLst/>
          </a:prstGeom>
        </p:spPr>
      </p:pic>
      <p:sp>
        <p:nvSpPr>
          <p:cNvPr id="6" name="TextBox 5"/>
          <p:cNvSpPr txBox="1"/>
          <p:nvPr/>
        </p:nvSpPr>
        <p:spPr>
          <a:xfrm>
            <a:off x="0" y="911412"/>
            <a:ext cx="11059322" cy="5016757"/>
          </a:xfrm>
          <a:prstGeom prst="rect">
            <a:avLst/>
          </a:prstGeom>
          <a:noFill/>
        </p:spPr>
        <p:txBody>
          <a:bodyPr wrap="square" rtlCol="0">
            <a:spAutoFit/>
          </a:bodyPr>
          <a:lstStyle/>
          <a:p>
            <a:r>
              <a:rPr lang="en-US" sz="2400" dirty="0"/>
              <a:t>Imagine space as an infinite space of balls and springs,</a:t>
            </a:r>
          </a:p>
          <a:p>
            <a:r>
              <a:rPr lang="en-US" sz="2400" dirty="0"/>
              <a:t> where each ball is connected to its neighbors by elastic bands.</a:t>
            </a:r>
          </a:p>
          <a:p>
            <a:r>
              <a:rPr lang="en-US" sz="2400" dirty="0"/>
              <a:t>Particles are perturbations in that field and are represented as waves.</a:t>
            </a:r>
          </a:p>
          <a:p>
            <a:endParaRPr lang="en-US" sz="2000" dirty="0"/>
          </a:p>
          <a:p>
            <a:r>
              <a:rPr lang="en-US" sz="2400" dirty="0"/>
              <a:t>On quantization, the fields become operator fields acting </a:t>
            </a:r>
          </a:p>
          <a:p>
            <a:r>
              <a:rPr lang="en-US" sz="2400" dirty="0"/>
              <a:t>on the states of the system. The classical total field energy </a:t>
            </a:r>
          </a:p>
          <a:p>
            <a:r>
              <a:rPr lang="en-US" sz="2400" dirty="0"/>
              <a:t>becomes the Hamiltonian operator that determines the </a:t>
            </a:r>
          </a:p>
          <a:p>
            <a:r>
              <a:rPr lang="en-US" sz="2400" dirty="0"/>
              <a:t>dynamics of the system.</a:t>
            </a:r>
          </a:p>
          <a:p>
            <a:endParaRPr lang="en-US" sz="2000" dirty="0"/>
          </a:p>
          <a:p>
            <a:endParaRPr lang="en-US" sz="2000" dirty="0"/>
          </a:p>
          <a:p>
            <a:r>
              <a:rPr lang="en-US" sz="2400" dirty="0"/>
              <a:t>Quantum Electrodynamics is the foundation of the Standard Model </a:t>
            </a:r>
          </a:p>
          <a:p>
            <a:r>
              <a:rPr lang="en-US" sz="2400" dirty="0"/>
              <a:t>at energies high enough that the bound states of charged objects (electrons and positron) can be neglected in their interactions with photons.</a:t>
            </a:r>
          </a:p>
          <a:p>
            <a:endParaRPr lang="en-US" sz="2000" dirty="0"/>
          </a:p>
        </p:txBody>
      </p:sp>
    </p:spTree>
    <p:extLst>
      <p:ext uri="{BB962C8B-B14F-4D97-AF65-F5344CB8AC3E}">
        <p14:creationId xmlns:p14="http://schemas.microsoft.com/office/powerpoint/2010/main" val="370521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92BE35-7ACE-F741-B05D-0DFD1786382C}"/>
              </a:ext>
            </a:extLst>
          </p:cNvPr>
          <p:cNvPicPr>
            <a:picLocks noChangeAspect="1"/>
          </p:cNvPicPr>
          <p:nvPr/>
        </p:nvPicPr>
        <p:blipFill>
          <a:blip r:embed="rId2"/>
          <a:stretch>
            <a:fillRect/>
          </a:stretch>
        </p:blipFill>
        <p:spPr>
          <a:xfrm>
            <a:off x="804241" y="2099365"/>
            <a:ext cx="3849757" cy="2659270"/>
          </a:xfrm>
          <a:prstGeom prst="rect">
            <a:avLst/>
          </a:prstGeom>
        </p:spPr>
      </p:pic>
      <p:pic>
        <p:nvPicPr>
          <p:cNvPr id="7" name="Picture 6">
            <a:extLst>
              <a:ext uri="{FF2B5EF4-FFF2-40B4-BE49-F238E27FC236}">
                <a16:creationId xmlns:a16="http://schemas.microsoft.com/office/drawing/2014/main" id="{E8CD7D0A-3431-E04B-98C0-603DD14B11C7}"/>
              </a:ext>
            </a:extLst>
          </p:cNvPr>
          <p:cNvPicPr>
            <a:picLocks noChangeAspect="1"/>
          </p:cNvPicPr>
          <p:nvPr/>
        </p:nvPicPr>
        <p:blipFill>
          <a:blip r:embed="rId3"/>
          <a:stretch>
            <a:fillRect/>
          </a:stretch>
        </p:blipFill>
        <p:spPr>
          <a:xfrm>
            <a:off x="5974800" y="1464916"/>
            <a:ext cx="5588000" cy="3621157"/>
          </a:xfrm>
          <a:prstGeom prst="rect">
            <a:avLst/>
          </a:prstGeom>
        </p:spPr>
      </p:pic>
    </p:spTree>
    <p:extLst>
      <p:ext uri="{BB962C8B-B14F-4D97-AF65-F5344CB8AC3E}">
        <p14:creationId xmlns:p14="http://schemas.microsoft.com/office/powerpoint/2010/main" val="21122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0942" y="744541"/>
            <a:ext cx="9552640" cy="2215991"/>
          </a:xfrm>
          <a:prstGeom prst="rect">
            <a:avLst/>
          </a:prstGeom>
          <a:noFill/>
        </p:spPr>
        <p:txBody>
          <a:bodyPr wrap="none" rtlCol="0">
            <a:spAutoFit/>
          </a:bodyPr>
          <a:lstStyle/>
          <a:p>
            <a:r>
              <a:rPr lang="en-US" sz="2000" b="1" dirty="0"/>
              <a:t>Aside:</a:t>
            </a:r>
          </a:p>
          <a:p>
            <a:endParaRPr lang="en-US" sz="2000" dirty="0"/>
          </a:p>
          <a:p>
            <a:r>
              <a:rPr lang="en-US" sz="2000" dirty="0"/>
              <a:t>The transition to quantum field theory requires “second quantization” – </a:t>
            </a:r>
          </a:p>
          <a:p>
            <a:r>
              <a:rPr lang="en-US" sz="2000" dirty="0"/>
              <a:t> Dirac equation for relativistic quantum wave function are quantized along with the field.</a:t>
            </a:r>
          </a:p>
          <a:p>
            <a:r>
              <a:rPr lang="en-US" sz="2000" dirty="0"/>
              <a:t>In quantum mechanic matter particles are considered as excited states of the field.</a:t>
            </a:r>
          </a:p>
          <a:p>
            <a:r>
              <a:rPr lang="en-US" sz="2000" dirty="0"/>
              <a:t>In field theory the particles of Feynman diagrams are now described as currents.</a:t>
            </a:r>
          </a:p>
          <a:p>
            <a:endParaRPr lang="en-US" dirty="0"/>
          </a:p>
        </p:txBody>
      </p:sp>
    </p:spTree>
    <p:extLst>
      <p:ext uri="{BB962C8B-B14F-4D97-AF65-F5344CB8AC3E}">
        <p14:creationId xmlns:p14="http://schemas.microsoft.com/office/powerpoint/2010/main" val="209599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92036" y="1926326"/>
            <a:ext cx="9517308" cy="3090672"/>
          </a:xfrm>
          <a:prstGeom prst="rect">
            <a:avLst/>
          </a:prstGeom>
        </p:spPr>
      </p:pic>
      <p:sp>
        <p:nvSpPr>
          <p:cNvPr id="8" name="TextBox 7"/>
          <p:cNvSpPr txBox="1"/>
          <p:nvPr/>
        </p:nvSpPr>
        <p:spPr>
          <a:xfrm>
            <a:off x="941294" y="493059"/>
            <a:ext cx="7552631" cy="707886"/>
          </a:xfrm>
          <a:prstGeom prst="rect">
            <a:avLst/>
          </a:prstGeom>
          <a:noFill/>
        </p:spPr>
        <p:txBody>
          <a:bodyPr wrap="none" rtlCol="0">
            <a:spAutoFit/>
          </a:bodyPr>
          <a:lstStyle/>
          <a:p>
            <a:r>
              <a:rPr lang="en-US" sz="2000" dirty="0"/>
              <a:t>The </a:t>
            </a:r>
            <a:r>
              <a:rPr lang="en-US" sz="2000" dirty="0" err="1"/>
              <a:t>Lagrangian</a:t>
            </a:r>
            <a:r>
              <a:rPr lang="en-US" sz="2000" dirty="0"/>
              <a:t> is now the </a:t>
            </a:r>
            <a:r>
              <a:rPr lang="en-US" sz="2000" b="1" dirty="0"/>
              <a:t>integral</a:t>
            </a:r>
            <a:r>
              <a:rPr lang="en-US" sz="2000" dirty="0"/>
              <a:t> of the </a:t>
            </a:r>
            <a:r>
              <a:rPr lang="en-US" sz="2000" dirty="0" err="1"/>
              <a:t>Lagrangian</a:t>
            </a:r>
            <a:r>
              <a:rPr lang="en-US" sz="2000" dirty="0"/>
              <a:t> density.</a:t>
            </a:r>
          </a:p>
          <a:p>
            <a:r>
              <a:rPr lang="en-US" sz="2000" dirty="0"/>
              <a:t>It becomes a function of the field and of its space and time derivatives</a:t>
            </a:r>
            <a:r>
              <a:rPr lang="en-US" dirty="0"/>
              <a:t>.</a:t>
            </a:r>
          </a:p>
        </p:txBody>
      </p:sp>
    </p:spTree>
    <p:extLst>
      <p:ext uri="{BB962C8B-B14F-4D97-AF65-F5344CB8AC3E}">
        <p14:creationId xmlns:p14="http://schemas.microsoft.com/office/powerpoint/2010/main" val="2127557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882" y="283882"/>
            <a:ext cx="9876117" cy="6699270"/>
          </a:xfrm>
          <a:prstGeom prst="rect">
            <a:avLst/>
          </a:prstGeom>
          <a:noFill/>
        </p:spPr>
        <p:txBody>
          <a:bodyPr wrap="square" rtlCol="0">
            <a:spAutoFit/>
          </a:bodyPr>
          <a:lstStyle/>
          <a:p>
            <a:r>
              <a:rPr lang="en-US" sz="2000" dirty="0"/>
              <a:t>The extension of the </a:t>
            </a:r>
            <a:r>
              <a:rPr lang="en-US" sz="2000" dirty="0" err="1"/>
              <a:t>Lagrangian</a:t>
            </a:r>
            <a:r>
              <a:rPr lang="en-US" sz="2000" dirty="0"/>
              <a:t> approach for a discrete system of particles </a:t>
            </a:r>
          </a:p>
          <a:p>
            <a:r>
              <a:rPr lang="en-US" sz="2000" dirty="0"/>
              <a:t>to a continuous system is most convenient and often used in quantum field theory using the</a:t>
            </a:r>
          </a:p>
          <a:p>
            <a:r>
              <a:rPr lang="en-US" sz="2000" dirty="0"/>
              <a:t> Hamiltonian based approach.  </a:t>
            </a:r>
          </a:p>
          <a:p>
            <a:endParaRPr lang="en-US" sz="2000" dirty="0"/>
          </a:p>
          <a:p>
            <a:r>
              <a:rPr lang="en-US" sz="2000" dirty="0"/>
              <a:t>Here we have generalized momenta p</a:t>
            </a:r>
            <a:r>
              <a:rPr lang="en-US" sz="2000" baseline="-25000" dirty="0"/>
              <a:t>i    </a:t>
            </a:r>
          </a:p>
          <a:p>
            <a:endParaRPr lang="en-US" sz="2000" baseline="-25000" dirty="0"/>
          </a:p>
          <a:p>
            <a:endParaRPr lang="en-US" sz="2000" dirty="0"/>
          </a:p>
          <a:p>
            <a:r>
              <a:rPr lang="en-US" sz="2000" dirty="0"/>
              <a:t>Under assumption of the </a:t>
            </a:r>
            <a:r>
              <a:rPr lang="en-US" sz="2000" u="sng" dirty="0"/>
              <a:t>homogeneity</a:t>
            </a:r>
            <a:r>
              <a:rPr lang="en-US" sz="2000" dirty="0"/>
              <a:t> of time</a:t>
            </a:r>
          </a:p>
          <a:p>
            <a:endParaRPr lang="en-US" sz="2000" dirty="0"/>
          </a:p>
          <a:p>
            <a:r>
              <a:rPr lang="en-US" sz="2000" dirty="0"/>
              <a:t>The Hamiltonian is a sum of the kinetic energies of all particles of the system plus their potential energy</a:t>
            </a:r>
          </a:p>
          <a:p>
            <a:r>
              <a:rPr lang="en-US" sz="2000" dirty="0"/>
              <a:t>In quantum mechanics the Hamiltonian operator is usually expressed as a sum of the kinetic and potential energies operators of the system:</a:t>
            </a:r>
          </a:p>
          <a:p>
            <a:r>
              <a:rPr lang="en-US" sz="2000" dirty="0"/>
              <a:t>			                                                     </a:t>
            </a:r>
            <a:r>
              <a:rPr lang="en-US" sz="2000" b="1" dirty="0"/>
              <a:t>H = T + V   </a:t>
            </a:r>
          </a:p>
          <a:p>
            <a:r>
              <a:rPr lang="en-US" sz="2000" dirty="0"/>
              <a:t>The  potential energy operator </a:t>
            </a:r>
          </a:p>
          <a:p>
            <a:r>
              <a:rPr lang="en-US" sz="2000" dirty="0"/>
              <a:t>					                    </a:t>
            </a:r>
            <a:r>
              <a:rPr lang="en-US" sz="2000" b="1" dirty="0"/>
              <a:t> V = V(</a:t>
            </a:r>
            <a:r>
              <a:rPr lang="en-US" sz="2000" b="1" dirty="0" err="1"/>
              <a:t>r,t</a:t>
            </a:r>
            <a:r>
              <a:rPr lang="en-US" sz="2000" b="1" dirty="0"/>
              <a:t>)</a:t>
            </a:r>
          </a:p>
          <a:p>
            <a:endParaRPr lang="en-US" sz="2000" dirty="0"/>
          </a:p>
          <a:p>
            <a:r>
              <a:rPr lang="en-US" sz="2000" dirty="0"/>
              <a:t>The kinetic energy operator           </a:t>
            </a:r>
          </a:p>
          <a:p>
            <a:r>
              <a:rPr lang="en-US" sz="2000" b="1" dirty="0"/>
              <a:t>      </a:t>
            </a:r>
          </a:p>
          <a:p>
            <a:r>
              <a:rPr lang="en-US" sz="2000" dirty="0"/>
              <a:t>Momentum operator    </a:t>
            </a:r>
          </a:p>
          <a:p>
            <a:endParaRPr lang="en-US" dirty="0"/>
          </a:p>
          <a:p>
            <a:endParaRPr lang="en-US" dirty="0"/>
          </a:p>
        </p:txBody>
      </p:sp>
      <p:pic>
        <p:nvPicPr>
          <p:cNvPr id="5" name="Picture 4"/>
          <p:cNvPicPr>
            <a:picLocks noChangeAspect="1"/>
          </p:cNvPicPr>
          <p:nvPr/>
        </p:nvPicPr>
        <p:blipFill>
          <a:blip r:embed="rId3"/>
          <a:stretch>
            <a:fillRect/>
          </a:stretch>
        </p:blipFill>
        <p:spPr>
          <a:xfrm>
            <a:off x="6025684" y="1377577"/>
            <a:ext cx="874473" cy="732117"/>
          </a:xfrm>
          <a:prstGeom prst="rect">
            <a:avLst/>
          </a:prstGeom>
        </p:spPr>
      </p:pic>
      <p:pic>
        <p:nvPicPr>
          <p:cNvPr id="6" name="Picture 5"/>
          <p:cNvPicPr>
            <a:picLocks noChangeAspect="1"/>
          </p:cNvPicPr>
          <p:nvPr/>
        </p:nvPicPr>
        <p:blipFill>
          <a:blip r:embed="rId4"/>
          <a:stretch>
            <a:fillRect/>
          </a:stretch>
        </p:blipFill>
        <p:spPr>
          <a:xfrm>
            <a:off x="6025684" y="2109694"/>
            <a:ext cx="2122159" cy="714188"/>
          </a:xfrm>
          <a:prstGeom prst="rect">
            <a:avLst/>
          </a:prstGeom>
        </p:spPr>
      </p:pic>
      <p:pic>
        <p:nvPicPr>
          <p:cNvPr id="13" name="Picture 12"/>
          <p:cNvPicPr>
            <a:picLocks noChangeAspect="1"/>
          </p:cNvPicPr>
          <p:nvPr/>
        </p:nvPicPr>
        <p:blipFill>
          <a:blip r:embed="rId5"/>
          <a:stretch>
            <a:fillRect/>
          </a:stretch>
        </p:blipFill>
        <p:spPr>
          <a:xfrm>
            <a:off x="6025684" y="5215218"/>
            <a:ext cx="1477615" cy="552076"/>
          </a:xfrm>
          <a:prstGeom prst="rect">
            <a:avLst/>
          </a:prstGeom>
        </p:spPr>
      </p:pic>
      <p:pic>
        <p:nvPicPr>
          <p:cNvPr id="14" name="Picture 13"/>
          <p:cNvPicPr>
            <a:picLocks noChangeAspect="1"/>
          </p:cNvPicPr>
          <p:nvPr/>
        </p:nvPicPr>
        <p:blipFill>
          <a:blip r:embed="rId6"/>
          <a:stretch>
            <a:fillRect/>
          </a:stretch>
        </p:blipFill>
        <p:spPr>
          <a:xfrm>
            <a:off x="6145213" y="5966286"/>
            <a:ext cx="983450" cy="321126"/>
          </a:xfrm>
          <a:prstGeom prst="rect">
            <a:avLst/>
          </a:prstGeom>
        </p:spPr>
      </p:pic>
    </p:spTree>
    <p:extLst>
      <p:ext uri="{BB962C8B-B14F-4D97-AF65-F5344CB8AC3E}">
        <p14:creationId xmlns:p14="http://schemas.microsoft.com/office/powerpoint/2010/main" val="2128044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2" y="171684"/>
            <a:ext cx="6610804" cy="523220"/>
          </a:xfrm>
          <a:prstGeom prst="rect">
            <a:avLst/>
          </a:prstGeom>
          <a:noFill/>
        </p:spPr>
        <p:txBody>
          <a:bodyPr wrap="none" rtlCol="0">
            <a:spAutoFit/>
          </a:bodyPr>
          <a:lstStyle/>
          <a:p>
            <a:r>
              <a:rPr lang="en-US" sz="2800" b="1" dirty="0"/>
              <a:t>Hamiltonian formulation of quantum fields</a:t>
            </a:r>
          </a:p>
        </p:txBody>
      </p:sp>
      <p:pic>
        <p:nvPicPr>
          <p:cNvPr id="7" name="Picture 6"/>
          <p:cNvPicPr>
            <a:picLocks noChangeAspect="1"/>
          </p:cNvPicPr>
          <p:nvPr/>
        </p:nvPicPr>
        <p:blipFill>
          <a:blip r:embed="rId2"/>
          <a:stretch>
            <a:fillRect/>
          </a:stretch>
        </p:blipFill>
        <p:spPr>
          <a:xfrm>
            <a:off x="884508" y="1075765"/>
            <a:ext cx="10605257" cy="3447367"/>
          </a:xfrm>
          <a:prstGeom prst="rect">
            <a:avLst/>
          </a:prstGeom>
        </p:spPr>
      </p:pic>
      <p:sp>
        <p:nvSpPr>
          <p:cNvPr id="8" name="TextBox 7"/>
          <p:cNvSpPr txBox="1"/>
          <p:nvPr/>
        </p:nvSpPr>
        <p:spPr>
          <a:xfrm>
            <a:off x="555801" y="4523132"/>
            <a:ext cx="10784551" cy="2215991"/>
          </a:xfrm>
          <a:prstGeom prst="rect">
            <a:avLst/>
          </a:prstGeom>
          <a:noFill/>
        </p:spPr>
        <p:txBody>
          <a:bodyPr wrap="square" rtlCol="0">
            <a:spAutoFit/>
          </a:bodyPr>
          <a:lstStyle/>
          <a:p>
            <a:r>
              <a:rPr lang="en-US" sz="2000" dirty="0"/>
              <a:t>Dynamical calculations can be viewed as the calculation of the unitary operator   e</a:t>
            </a:r>
            <a:r>
              <a:rPr lang="en-US" sz="2000" baseline="30000" dirty="0"/>
              <a:t>-</a:t>
            </a:r>
            <a:r>
              <a:rPr lang="en-US" sz="2000" baseline="30000" dirty="0" err="1"/>
              <a:t>iHt</a:t>
            </a:r>
            <a:r>
              <a:rPr lang="en-US" sz="2000" dirty="0"/>
              <a:t>  acting on some initial state. The coupling between the radiation field and the  electron (Dirac) field is determined by the charge of the electron e.  It is usually described by the dimensionless parameter </a:t>
            </a:r>
            <a:r>
              <a:rPr lang="en-US" sz="2000" i="1" dirty="0"/>
              <a:t>α</a:t>
            </a:r>
            <a:r>
              <a:rPr lang="en-US" sz="2000" dirty="0"/>
              <a:t> called the fine structure constant</a:t>
            </a:r>
          </a:p>
          <a:p>
            <a:endParaRPr lang="en-US" sz="2000" dirty="0"/>
          </a:p>
          <a:p>
            <a:r>
              <a:rPr lang="en-US" sz="2000" dirty="0"/>
              <a:t>Here e  is the charge of the electron</a:t>
            </a:r>
          </a:p>
          <a:p>
            <a:endParaRPr lang="en-US" dirty="0"/>
          </a:p>
        </p:txBody>
      </p:sp>
      <p:pic>
        <p:nvPicPr>
          <p:cNvPr id="9" name="Picture 8"/>
          <p:cNvPicPr>
            <a:picLocks noChangeAspect="1"/>
          </p:cNvPicPr>
          <p:nvPr/>
        </p:nvPicPr>
        <p:blipFill>
          <a:blip r:embed="rId3"/>
          <a:stretch>
            <a:fillRect/>
          </a:stretch>
        </p:blipFill>
        <p:spPr>
          <a:xfrm>
            <a:off x="4005321" y="5401235"/>
            <a:ext cx="1837765" cy="762000"/>
          </a:xfrm>
          <a:prstGeom prst="rect">
            <a:avLst/>
          </a:prstGeom>
        </p:spPr>
      </p:pic>
    </p:spTree>
    <p:extLst>
      <p:ext uri="{BB962C8B-B14F-4D97-AF65-F5344CB8AC3E}">
        <p14:creationId xmlns:p14="http://schemas.microsoft.com/office/powerpoint/2010/main" val="13006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1471" y="2576624"/>
            <a:ext cx="6418163" cy="4019175"/>
          </a:xfrm>
          <a:prstGeom prst="rect">
            <a:avLst/>
          </a:prstGeom>
        </p:spPr>
      </p:pic>
      <p:sp>
        <p:nvSpPr>
          <p:cNvPr id="5" name="TextBox 4"/>
          <p:cNvSpPr txBox="1"/>
          <p:nvPr/>
        </p:nvSpPr>
        <p:spPr>
          <a:xfrm>
            <a:off x="55846" y="359036"/>
            <a:ext cx="10980890" cy="6247864"/>
          </a:xfrm>
          <a:prstGeom prst="rect">
            <a:avLst/>
          </a:prstGeom>
          <a:noFill/>
        </p:spPr>
        <p:txBody>
          <a:bodyPr wrap="none" rtlCol="0">
            <a:spAutoFit/>
          </a:bodyPr>
          <a:lstStyle/>
          <a:p>
            <a:r>
              <a:rPr lang="en-US" sz="2000" dirty="0"/>
              <a:t>We can apply the Hamiltonian to a system describe by a wave function  </a:t>
            </a:r>
            <a:r>
              <a:rPr lang="en-US" sz="2000" dirty="0" err="1"/>
              <a:t>Ψ</a:t>
            </a:r>
            <a:r>
              <a:rPr lang="en-US" sz="2000" dirty="0"/>
              <a:t>(</a:t>
            </a:r>
            <a:r>
              <a:rPr lang="en-US" sz="2000" dirty="0" err="1"/>
              <a:t>Φ,t</a:t>
            </a:r>
            <a:r>
              <a:rPr lang="en-US" sz="2000" dirty="0"/>
              <a:t>).</a:t>
            </a:r>
          </a:p>
          <a:p>
            <a:r>
              <a:rPr lang="en-US" sz="2000" dirty="0"/>
              <a:t> Consider a string attached to two points in x, but subject to small transverse displacement in the plane.</a:t>
            </a:r>
          </a:p>
          <a:p>
            <a:r>
              <a:rPr lang="en-US" sz="2000" dirty="0"/>
              <a:t>A small displacement of string element dx is </a:t>
            </a:r>
            <a:r>
              <a:rPr lang="en-US" sz="2000" dirty="0" err="1"/>
              <a:t>Φ</a:t>
            </a:r>
            <a:r>
              <a:rPr lang="en-US" sz="2000" dirty="0"/>
              <a:t>(</a:t>
            </a:r>
            <a:r>
              <a:rPr lang="en-US" sz="2000" dirty="0" err="1"/>
              <a:t>x,t</a:t>
            </a:r>
            <a:r>
              <a:rPr lang="en-US" sz="2000" dirty="0"/>
              <a:t>).</a:t>
            </a:r>
          </a:p>
          <a:p>
            <a:r>
              <a:rPr lang="en-US" sz="2000" dirty="0"/>
              <a:t>The </a:t>
            </a:r>
            <a:r>
              <a:rPr lang="en-US" sz="2000" dirty="0" err="1"/>
              <a:t>Lagrangian</a:t>
            </a:r>
            <a:r>
              <a:rPr lang="en-US" sz="2000" dirty="0"/>
              <a:t> density is </a:t>
            </a:r>
          </a:p>
          <a:p>
            <a:endParaRPr lang="en-US" sz="2000" dirty="0"/>
          </a:p>
          <a:p>
            <a:endParaRPr lang="en-US" sz="2000" dirty="0"/>
          </a:p>
          <a:p>
            <a:endParaRPr lang="en-US" sz="2000" dirty="0"/>
          </a:p>
          <a:p>
            <a:r>
              <a:rPr lang="en-US" sz="2000" dirty="0"/>
              <a:t>the </a:t>
            </a:r>
            <a:r>
              <a:rPr lang="en-US" sz="2000" dirty="0" err="1"/>
              <a:t>Lagrangian</a:t>
            </a:r>
            <a:r>
              <a:rPr lang="en-US" sz="2000" dirty="0"/>
              <a:t>                          </a:t>
            </a:r>
            <a:r>
              <a:rPr lang="en-US" sz="2000" b="1" dirty="0"/>
              <a:t>L = T </a:t>
            </a:r>
            <a:r>
              <a:rPr lang="mr-IN" sz="2000" b="1" dirty="0"/>
              <a:t>–</a:t>
            </a:r>
            <a:r>
              <a:rPr lang="en-US" sz="2000" b="1" dirty="0"/>
              <a:t> V</a:t>
            </a:r>
          </a:p>
          <a:p>
            <a:endParaRPr lang="en-US" sz="2000" b="1" dirty="0"/>
          </a:p>
          <a:p>
            <a:r>
              <a:rPr lang="en-US" sz="2000" dirty="0"/>
              <a:t>the action		     </a:t>
            </a:r>
          </a:p>
          <a:p>
            <a:endParaRPr lang="en-US" sz="2000" dirty="0"/>
          </a:p>
          <a:p>
            <a:endParaRPr lang="en-US" sz="2000" dirty="0"/>
          </a:p>
          <a:p>
            <a:endParaRPr lang="en-US" sz="2000" dirty="0"/>
          </a:p>
          <a:p>
            <a:endParaRPr lang="en-US" sz="2000" dirty="0"/>
          </a:p>
          <a:p>
            <a:r>
              <a:rPr lang="en-US" sz="2000" dirty="0"/>
              <a:t>The motion of the string initial and final displacements</a:t>
            </a:r>
          </a:p>
          <a:p>
            <a:r>
              <a:rPr lang="en-US" sz="2000" dirty="0"/>
              <a:t>generate surface in space-time.</a:t>
            </a:r>
          </a:p>
          <a:p>
            <a:endParaRPr lang="en-US" sz="2000" dirty="0"/>
          </a:p>
          <a:p>
            <a:r>
              <a:rPr lang="en-US" sz="2000" dirty="0"/>
              <a:t>The kinetic term describing the string  depends now</a:t>
            </a:r>
          </a:p>
          <a:p>
            <a:r>
              <a:rPr lang="en-US" sz="2000" dirty="0"/>
              <a:t>on mass.</a:t>
            </a:r>
          </a:p>
          <a:p>
            <a:endParaRPr lang="en-US" sz="2000" dirty="0"/>
          </a:p>
        </p:txBody>
      </p:sp>
      <p:pic>
        <p:nvPicPr>
          <p:cNvPr id="6" name="Picture 5"/>
          <p:cNvPicPr>
            <a:picLocks noChangeAspect="1"/>
          </p:cNvPicPr>
          <p:nvPr/>
        </p:nvPicPr>
        <p:blipFill>
          <a:blip r:embed="rId3"/>
          <a:stretch>
            <a:fillRect/>
          </a:stretch>
        </p:blipFill>
        <p:spPr>
          <a:xfrm>
            <a:off x="3104217" y="1557156"/>
            <a:ext cx="3050801" cy="903941"/>
          </a:xfrm>
          <a:prstGeom prst="rect">
            <a:avLst/>
          </a:prstGeom>
        </p:spPr>
      </p:pic>
      <p:pic>
        <p:nvPicPr>
          <p:cNvPr id="7" name="Picture 6"/>
          <p:cNvPicPr>
            <a:picLocks noChangeAspect="1"/>
          </p:cNvPicPr>
          <p:nvPr/>
        </p:nvPicPr>
        <p:blipFill>
          <a:blip r:embed="rId4"/>
          <a:stretch>
            <a:fillRect/>
          </a:stretch>
        </p:blipFill>
        <p:spPr>
          <a:xfrm>
            <a:off x="3104217" y="2860505"/>
            <a:ext cx="2557254" cy="976406"/>
          </a:xfrm>
          <a:prstGeom prst="rect">
            <a:avLst/>
          </a:prstGeom>
        </p:spPr>
      </p:pic>
    </p:spTree>
    <p:extLst>
      <p:ext uri="{BB962C8B-B14F-4D97-AF65-F5344CB8AC3E}">
        <p14:creationId xmlns:p14="http://schemas.microsoft.com/office/powerpoint/2010/main" val="288680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14705" y="214143"/>
            <a:ext cx="7410824" cy="6830125"/>
          </a:xfrm>
          <a:prstGeom prst="rect">
            <a:avLst/>
          </a:prstGeom>
        </p:spPr>
      </p:pic>
    </p:spTree>
    <p:extLst>
      <p:ext uri="{BB962C8B-B14F-4D97-AF65-F5344CB8AC3E}">
        <p14:creationId xmlns:p14="http://schemas.microsoft.com/office/powerpoint/2010/main" val="94662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868" y="224088"/>
            <a:ext cx="6201634" cy="646331"/>
          </a:xfrm>
          <a:prstGeom prst="rect">
            <a:avLst/>
          </a:prstGeom>
          <a:noFill/>
        </p:spPr>
        <p:txBody>
          <a:bodyPr wrap="none" rtlCol="0">
            <a:spAutoFit/>
          </a:bodyPr>
          <a:lstStyle/>
          <a:p>
            <a:r>
              <a:rPr lang="en-US" sz="2000" dirty="0"/>
              <a:t>The action </a:t>
            </a:r>
            <a:r>
              <a:rPr lang="en-US" sz="2000" b="1" dirty="0"/>
              <a:t> S  </a:t>
            </a:r>
            <a:r>
              <a:rPr lang="en-US" sz="2000" dirty="0"/>
              <a:t>between two spacetime points</a:t>
            </a:r>
            <a:r>
              <a:rPr lang="en-US" sz="2000" b="1" dirty="0"/>
              <a:t> </a:t>
            </a:r>
            <a:r>
              <a:rPr lang="en-US" sz="2000" dirty="0"/>
              <a:t>is defined as</a:t>
            </a:r>
          </a:p>
          <a:p>
            <a:endParaRPr lang="en-US" sz="1600" dirty="0"/>
          </a:p>
        </p:txBody>
      </p:sp>
      <p:pic>
        <p:nvPicPr>
          <p:cNvPr id="7" name="Picture 6"/>
          <p:cNvPicPr>
            <a:picLocks noChangeAspect="1"/>
          </p:cNvPicPr>
          <p:nvPr/>
        </p:nvPicPr>
        <p:blipFill>
          <a:blip r:embed="rId2"/>
          <a:stretch>
            <a:fillRect/>
          </a:stretch>
        </p:blipFill>
        <p:spPr>
          <a:xfrm>
            <a:off x="7450812" y="-103986"/>
            <a:ext cx="1716809" cy="974405"/>
          </a:xfrm>
          <a:prstGeom prst="rect">
            <a:avLst/>
          </a:prstGeom>
        </p:spPr>
      </p:pic>
      <p:pic>
        <p:nvPicPr>
          <p:cNvPr id="10" name="Picture 9"/>
          <p:cNvPicPr>
            <a:picLocks noChangeAspect="1"/>
          </p:cNvPicPr>
          <p:nvPr/>
        </p:nvPicPr>
        <p:blipFill>
          <a:blip r:embed="rId3"/>
          <a:stretch>
            <a:fillRect/>
          </a:stretch>
        </p:blipFill>
        <p:spPr>
          <a:xfrm>
            <a:off x="857250" y="1004234"/>
            <a:ext cx="5305136" cy="1055999"/>
          </a:xfrm>
          <a:prstGeom prst="rect">
            <a:avLst/>
          </a:prstGeom>
        </p:spPr>
      </p:pic>
      <p:sp>
        <p:nvSpPr>
          <p:cNvPr id="11" name="TextBox 10"/>
          <p:cNvSpPr txBox="1"/>
          <p:nvPr/>
        </p:nvSpPr>
        <p:spPr>
          <a:xfrm>
            <a:off x="438726" y="3337823"/>
            <a:ext cx="10520821" cy="707886"/>
          </a:xfrm>
          <a:prstGeom prst="rect">
            <a:avLst/>
          </a:prstGeom>
          <a:noFill/>
        </p:spPr>
        <p:txBody>
          <a:bodyPr wrap="square" rtlCol="0">
            <a:spAutoFit/>
          </a:bodyPr>
          <a:lstStyle/>
          <a:p>
            <a:r>
              <a:rPr lang="en-US" sz="2000" dirty="0"/>
              <a:t>The end points are fixed and their contributions from the integration by parts are zero. Since the variations are arbitrary, the condition that the derivative f the action S is zero requires</a:t>
            </a:r>
          </a:p>
        </p:txBody>
      </p:sp>
      <p:pic>
        <p:nvPicPr>
          <p:cNvPr id="12" name="Picture 11"/>
          <p:cNvPicPr>
            <a:picLocks noChangeAspect="1"/>
          </p:cNvPicPr>
          <p:nvPr/>
        </p:nvPicPr>
        <p:blipFill>
          <a:blip r:embed="rId4"/>
          <a:stretch>
            <a:fillRect/>
          </a:stretch>
        </p:blipFill>
        <p:spPr>
          <a:xfrm>
            <a:off x="692728" y="4128079"/>
            <a:ext cx="2032000" cy="861391"/>
          </a:xfrm>
          <a:prstGeom prst="rect">
            <a:avLst/>
          </a:prstGeom>
        </p:spPr>
      </p:pic>
      <p:sp>
        <p:nvSpPr>
          <p:cNvPr id="13" name="TextBox 12"/>
          <p:cNvSpPr txBox="1"/>
          <p:nvPr/>
        </p:nvSpPr>
        <p:spPr>
          <a:xfrm>
            <a:off x="416541" y="5064672"/>
            <a:ext cx="6164368" cy="400110"/>
          </a:xfrm>
          <a:prstGeom prst="rect">
            <a:avLst/>
          </a:prstGeom>
          <a:noFill/>
        </p:spPr>
        <p:txBody>
          <a:bodyPr wrap="none" rtlCol="0">
            <a:spAutoFit/>
          </a:bodyPr>
          <a:lstStyle/>
          <a:p>
            <a:r>
              <a:rPr lang="en-US" sz="2000" dirty="0"/>
              <a:t>In non-relativistic mechanics this is the Newton’ equation</a:t>
            </a:r>
          </a:p>
        </p:txBody>
      </p:sp>
      <p:pic>
        <p:nvPicPr>
          <p:cNvPr id="14" name="Picture 13"/>
          <p:cNvPicPr>
            <a:picLocks noChangeAspect="1"/>
          </p:cNvPicPr>
          <p:nvPr/>
        </p:nvPicPr>
        <p:blipFill>
          <a:blip r:embed="rId5"/>
          <a:stretch>
            <a:fillRect/>
          </a:stretch>
        </p:blipFill>
        <p:spPr>
          <a:xfrm>
            <a:off x="438727" y="5464782"/>
            <a:ext cx="5203960" cy="845964"/>
          </a:xfrm>
          <a:prstGeom prst="rect">
            <a:avLst/>
          </a:prstGeom>
        </p:spPr>
      </p:pic>
      <p:sp>
        <p:nvSpPr>
          <p:cNvPr id="2" name="TextBox 1">
            <a:extLst>
              <a:ext uri="{FF2B5EF4-FFF2-40B4-BE49-F238E27FC236}">
                <a16:creationId xmlns:a16="http://schemas.microsoft.com/office/drawing/2014/main" id="{1668DA0E-50F1-854B-9677-C89B7CB3E60E}"/>
              </a:ext>
            </a:extLst>
          </p:cNvPr>
          <p:cNvSpPr txBox="1"/>
          <p:nvPr/>
        </p:nvSpPr>
        <p:spPr>
          <a:xfrm>
            <a:off x="416541" y="6310746"/>
            <a:ext cx="7140288" cy="369332"/>
          </a:xfrm>
          <a:prstGeom prst="rect">
            <a:avLst/>
          </a:prstGeom>
          <a:noFill/>
        </p:spPr>
        <p:txBody>
          <a:bodyPr wrap="none" rtlCol="0">
            <a:spAutoFit/>
          </a:bodyPr>
          <a:lstStyle/>
          <a:p>
            <a:r>
              <a:rPr lang="en-US" dirty="0"/>
              <a:t>(In classical mechanics and optics – least action is equivalent to least time)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438EAC9-F9B0-874B-AD48-09AE5DF356A7}"/>
                  </a:ext>
                </a:extLst>
              </p:cNvPr>
              <p:cNvSpPr txBox="1"/>
              <p:nvPr/>
            </p:nvSpPr>
            <p:spPr>
              <a:xfrm>
                <a:off x="1006452" y="2303134"/>
                <a:ext cx="1457450"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𝛿</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𝑞</m:t>
                        </m:r>
                      </m:e>
                    </m:acc>
                  </m:oMath>
                </a14:m>
                <a:r>
                  <a:rPr lang="en-US" dirty="0"/>
                  <a:t> </a:t>
                </a:r>
                <a14:m>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𝑑</m:t>
                    </m:r>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𝛿</m:t>
                    </m:r>
                  </m:oMath>
                </a14:m>
                <a:r>
                  <a:rPr lang="en-US" dirty="0"/>
                  <a:t>q)/dt </a:t>
                </a:r>
              </a:p>
            </p:txBody>
          </p:sp>
        </mc:Choice>
        <mc:Fallback xmlns="">
          <p:sp>
            <p:nvSpPr>
              <p:cNvPr id="3" name="TextBox 2">
                <a:extLst>
                  <a:ext uri="{FF2B5EF4-FFF2-40B4-BE49-F238E27FC236}">
                    <a16:creationId xmlns:a16="http://schemas.microsoft.com/office/drawing/2014/main" id="{7438EAC9-F9B0-874B-AD48-09AE5DF356A7}"/>
                  </a:ext>
                </a:extLst>
              </p:cNvPr>
              <p:cNvSpPr txBox="1">
                <a:spLocks noRot="1" noChangeAspect="1" noMove="1" noResize="1" noEditPoints="1" noAdjustHandles="1" noChangeArrowheads="1" noChangeShapeType="1" noTextEdit="1"/>
              </p:cNvSpPr>
              <p:nvPr/>
            </p:nvSpPr>
            <p:spPr>
              <a:xfrm>
                <a:off x="1006452" y="2303134"/>
                <a:ext cx="1457450" cy="276999"/>
              </a:xfrm>
              <a:prstGeom prst="rect">
                <a:avLst/>
              </a:prstGeom>
              <a:blipFill>
                <a:blip r:embed="rId6"/>
                <a:stretch>
                  <a:fillRect l="-5172" t="-21739" r="-8621" b="-47826"/>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EE8A2C9-5A33-7347-A5F0-6B4D7B3E044F}"/>
              </a:ext>
            </a:extLst>
          </p:cNvPr>
          <p:cNvSpPr txBox="1"/>
          <p:nvPr/>
        </p:nvSpPr>
        <p:spPr>
          <a:xfrm>
            <a:off x="2724728" y="2256967"/>
            <a:ext cx="3885359" cy="369332"/>
          </a:xfrm>
          <a:prstGeom prst="rect">
            <a:avLst/>
          </a:prstGeom>
          <a:noFill/>
        </p:spPr>
        <p:txBody>
          <a:bodyPr wrap="none" rtlCol="0">
            <a:spAutoFit/>
          </a:bodyPr>
          <a:lstStyle/>
          <a:p>
            <a:r>
              <a:rPr lang="en-US" dirty="0">
                <a:sym typeface="Wingdings" pitchFamily="2" charset="2"/>
              </a:rPr>
              <a:t>    can integrate second term by parts</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1EC8570-040C-FD49-B488-7B4F54F028A4}"/>
                  </a:ext>
                </a:extLst>
              </p:cNvPr>
              <p:cNvSpPr txBox="1"/>
              <p:nvPr/>
            </p:nvSpPr>
            <p:spPr>
              <a:xfrm>
                <a:off x="2279374" y="2722331"/>
                <a:ext cx="3595127" cy="443904"/>
              </a:xfrm>
              <a:prstGeom prst="rect">
                <a:avLst/>
              </a:prstGeom>
              <a:noFill/>
            </p:spPr>
            <p:txBody>
              <a:bodyPr wrap="squar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𝑆</m:t>
                    </m:r>
                    <m:r>
                      <a:rPr lang="en-US" b="0" i="1" smtClean="0">
                        <a:latin typeface="Cambria Math" panose="02040503050406030204" pitchFamily="18" charset="0"/>
                        <a:ea typeface="Cambria Math" panose="02040503050406030204" pitchFamily="18" charset="0"/>
                      </a:rPr>
                      <m:t>=</m:t>
                    </m:r>
                    <m:nary>
                      <m:naryPr>
                        <m:ctrlPr>
                          <a:rPr lang="en-US" b="0" i="1" smtClean="0">
                            <a:latin typeface="Cambria Math" panose="02040503050406030204" pitchFamily="18" charset="0"/>
                            <a:ea typeface="Cambria Math" panose="02040503050406030204" pitchFamily="18" charset="0"/>
                          </a:rPr>
                        </m:ctrlPr>
                      </m:naryPr>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1</m:t>
                            </m:r>
                          </m:sub>
                        </m:sSub>
                      </m:sub>
                      <m:sup>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r>
                              <a:rPr lang="en-US" b="0" i="1" smtClean="0">
                                <a:latin typeface="Cambria Math" panose="02040503050406030204" pitchFamily="18" charset="0"/>
                                <a:ea typeface="Cambria Math" panose="02040503050406030204" pitchFamily="18" charset="0"/>
                              </a:rPr>
                              <m:t>2</m:t>
                            </m:r>
                          </m:sub>
                        </m:sSub>
                      </m:sup>
                      <m:e>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sub>
                          <m:sup/>
                          <m:e>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𝑑𝑡</m:t>
                                    </m:r>
                                  </m:den>
                                </m:f>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m:t>
                                        </m:r>
                                        <m:acc>
                                          <m:accPr>
                                            <m:chr m:val="̇"/>
                                            <m:ctrlPr>
                                              <a:rPr lang="en-US" b="0" i="1" smtClean="0">
                                                <a:latin typeface="Cambria Math" panose="02040503050406030204" pitchFamily="18" charset="0"/>
                                                <a:ea typeface="Cambria Math" panose="02040503050406030204" pitchFamily="18" charset="0"/>
                                              </a:rPr>
                                            </m:ctrlPr>
                                          </m:acc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m:t>
                                                </m:r>
                                              </m:sub>
                                            </m:sSub>
                                          </m:e>
                                        </m:acc>
                                      </m:den>
                                    </m:f>
                                  </m:e>
                                </m:d>
                              </m:e>
                            </m:d>
                          </m:e>
                        </m:nary>
                      </m:e>
                    </m:nary>
                    <m:r>
                      <a:rPr lang="en-US" b="0" i="1" smtClean="0">
                        <a:latin typeface="Cambria Math" panose="02040503050406030204" pitchFamily="18" charset="0"/>
                        <a:ea typeface="Cambria Math" panose="02040503050406030204" pitchFamily="18" charset="0"/>
                      </a:rPr>
                      <m:t>𝛿</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m:t>
                        </m:r>
                      </m:sub>
                    </m:sSub>
                  </m:oMath>
                </a14:m>
                <a:r>
                  <a:rPr lang="en-US" dirty="0"/>
                  <a:t>dt</a:t>
                </a:r>
              </a:p>
            </p:txBody>
          </p:sp>
        </mc:Choice>
        <mc:Fallback xmlns="">
          <p:sp>
            <p:nvSpPr>
              <p:cNvPr id="6" name="TextBox 5">
                <a:extLst>
                  <a:ext uri="{FF2B5EF4-FFF2-40B4-BE49-F238E27FC236}">
                    <a16:creationId xmlns:a16="http://schemas.microsoft.com/office/drawing/2014/main" id="{01EC8570-040C-FD49-B488-7B4F54F028A4}"/>
                  </a:ext>
                </a:extLst>
              </p:cNvPr>
              <p:cNvSpPr txBox="1">
                <a:spLocks noRot="1" noChangeAspect="1" noMove="1" noResize="1" noEditPoints="1" noAdjustHandles="1" noChangeArrowheads="1" noChangeShapeType="1" noTextEdit="1"/>
              </p:cNvSpPr>
              <p:nvPr/>
            </p:nvSpPr>
            <p:spPr>
              <a:xfrm>
                <a:off x="2279374" y="2722331"/>
                <a:ext cx="3595127" cy="443904"/>
              </a:xfrm>
              <a:prstGeom prst="rect">
                <a:avLst/>
              </a:prstGeom>
              <a:blipFill>
                <a:blip r:embed="rId7"/>
                <a:stretch>
                  <a:fillRect l="-2105" t="-105556" b="-163889"/>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3E49704-15D6-574E-94D7-667C9BFCECFE}"/>
              </a:ext>
            </a:extLst>
          </p:cNvPr>
          <p:cNvSpPr txBox="1"/>
          <p:nvPr/>
        </p:nvSpPr>
        <p:spPr>
          <a:xfrm>
            <a:off x="3024379" y="4320209"/>
            <a:ext cx="861133" cy="369332"/>
          </a:xfrm>
          <a:prstGeom prst="rect">
            <a:avLst/>
          </a:prstGeom>
          <a:noFill/>
        </p:spPr>
        <p:txBody>
          <a:bodyPr wrap="none" rtlCol="0">
            <a:spAutoFit/>
          </a:bodyPr>
          <a:lstStyle/>
          <a:p>
            <a:r>
              <a:rPr lang="en-US" dirty="0" err="1"/>
              <a:t>i</a:t>
            </a:r>
            <a:r>
              <a:rPr lang="en-US" dirty="0"/>
              <a:t>=1,2….</a:t>
            </a:r>
          </a:p>
        </p:txBody>
      </p:sp>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F39A96AD-FC5A-274B-A276-DF80631955DF}"/>
                  </a:ext>
                </a:extLst>
              </p14:cNvPr>
              <p14:cNvContentPartPr/>
              <p14:nvPr/>
            </p14:nvContentPartPr>
            <p14:xfrm>
              <a:off x="617588" y="2867343"/>
              <a:ext cx="360" cy="360"/>
            </p14:xfrm>
          </p:contentPart>
        </mc:Choice>
        <mc:Fallback xmlns="">
          <p:pic>
            <p:nvPicPr>
              <p:cNvPr id="18" name="Ink 17">
                <a:extLst>
                  <a:ext uri="{FF2B5EF4-FFF2-40B4-BE49-F238E27FC236}">
                    <a16:creationId xmlns:a16="http://schemas.microsoft.com/office/drawing/2014/main" id="{F39A96AD-FC5A-274B-A276-DF80631955DF}"/>
                  </a:ext>
                </a:extLst>
              </p:cNvPr>
              <p:cNvPicPr/>
              <p:nvPr/>
            </p:nvPicPr>
            <p:blipFill>
              <a:blip r:embed="rId9"/>
              <a:stretch>
                <a:fillRect/>
              </a:stretch>
            </p:blipFill>
            <p:spPr>
              <a:xfrm>
                <a:off x="608588" y="2858703"/>
                <a:ext cx="18000" cy="18000"/>
              </a:xfrm>
              <a:prstGeom prst="rect">
                <a:avLst/>
              </a:prstGeom>
            </p:spPr>
          </p:pic>
        </mc:Fallback>
      </mc:AlternateContent>
      <p:cxnSp>
        <p:nvCxnSpPr>
          <p:cNvPr id="29" name="Straight Connector 28">
            <a:extLst>
              <a:ext uri="{FF2B5EF4-FFF2-40B4-BE49-F238E27FC236}">
                <a16:creationId xmlns:a16="http://schemas.microsoft.com/office/drawing/2014/main" id="{6CF82FBE-5D63-4242-876E-2D774C471560}"/>
              </a:ext>
            </a:extLst>
          </p:cNvPr>
          <p:cNvCxnSpPr/>
          <p:nvPr/>
        </p:nvCxnSpPr>
        <p:spPr>
          <a:xfrm>
            <a:off x="438726" y="2060233"/>
            <a:ext cx="0" cy="280331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FCDC7ED-F789-D948-B000-230FED679EA0}"/>
              </a:ext>
            </a:extLst>
          </p:cNvPr>
          <p:cNvSpPr txBox="1"/>
          <p:nvPr/>
        </p:nvSpPr>
        <p:spPr>
          <a:xfrm>
            <a:off x="4849100" y="4320209"/>
            <a:ext cx="6439648" cy="369332"/>
          </a:xfrm>
          <a:prstGeom prst="rect">
            <a:avLst/>
          </a:prstGeom>
          <a:noFill/>
        </p:spPr>
        <p:txBody>
          <a:bodyPr wrap="none" rtlCol="0">
            <a:spAutoFit/>
          </a:bodyPr>
          <a:lstStyle/>
          <a:p>
            <a:r>
              <a:rPr lang="en-US" b="1" dirty="0">
                <a:solidFill>
                  <a:srgbClr val="FF0000"/>
                </a:solidFill>
              </a:rPr>
              <a:t>These are Euler-Lagrange equation of motion  for discrete particle</a:t>
            </a:r>
          </a:p>
        </p:txBody>
      </p:sp>
      <p:cxnSp>
        <p:nvCxnSpPr>
          <p:cNvPr id="34" name="Straight Connector 33">
            <a:extLst>
              <a:ext uri="{FF2B5EF4-FFF2-40B4-BE49-F238E27FC236}">
                <a16:creationId xmlns:a16="http://schemas.microsoft.com/office/drawing/2014/main" id="{A759DA8D-97E6-984D-944F-1F2EA07F26E7}"/>
              </a:ext>
            </a:extLst>
          </p:cNvPr>
          <p:cNvCxnSpPr/>
          <p:nvPr/>
        </p:nvCxnSpPr>
        <p:spPr>
          <a:xfrm>
            <a:off x="245189" y="2060233"/>
            <a:ext cx="1125862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a:extLst>
              <a:ext uri="{FF2B5EF4-FFF2-40B4-BE49-F238E27FC236}">
                <a16:creationId xmlns:a16="http://schemas.microsoft.com/office/drawing/2014/main" id="{F4E23D3B-6F71-A540-90BC-0F67B38A8AF1}"/>
              </a:ext>
            </a:extLst>
          </p:cNvPr>
          <p:cNvCxnSpPr/>
          <p:nvPr/>
        </p:nvCxnSpPr>
        <p:spPr>
          <a:xfrm>
            <a:off x="416541" y="4863548"/>
            <a:ext cx="2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C59E54C-41AF-324F-AE43-F28B37D788F1}"/>
              </a:ext>
            </a:extLst>
          </p:cNvPr>
          <p:cNvCxnSpPr/>
          <p:nvPr/>
        </p:nvCxnSpPr>
        <p:spPr>
          <a:xfrm flipV="1">
            <a:off x="438726" y="4863548"/>
            <a:ext cx="11065087" cy="12592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985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9765" y="416282"/>
            <a:ext cx="3677810" cy="584776"/>
          </a:xfrm>
          <a:prstGeom prst="rect">
            <a:avLst/>
          </a:prstGeom>
          <a:noFill/>
        </p:spPr>
        <p:txBody>
          <a:bodyPr wrap="none" rtlCol="0">
            <a:spAutoFit/>
          </a:bodyPr>
          <a:lstStyle/>
          <a:p>
            <a:r>
              <a:rPr lang="en-US" sz="3200" b="1" dirty="0"/>
              <a:t>Yukawa Interactions</a:t>
            </a:r>
          </a:p>
        </p:txBody>
      </p:sp>
      <p:sp>
        <p:nvSpPr>
          <p:cNvPr id="5" name="TextBox 4"/>
          <p:cNvSpPr txBox="1"/>
          <p:nvPr/>
        </p:nvSpPr>
        <p:spPr>
          <a:xfrm>
            <a:off x="956235" y="1345367"/>
            <a:ext cx="10735631" cy="4708981"/>
          </a:xfrm>
          <a:prstGeom prst="rect">
            <a:avLst/>
          </a:prstGeom>
          <a:noFill/>
        </p:spPr>
        <p:txBody>
          <a:bodyPr wrap="none" rtlCol="0">
            <a:spAutoFit/>
          </a:bodyPr>
          <a:lstStyle/>
          <a:p>
            <a:r>
              <a:rPr lang="en-US" sz="2000" dirty="0"/>
              <a:t>1930 observations in nuclear physics and electrodynamics</a:t>
            </a:r>
          </a:p>
          <a:p>
            <a:endParaRPr lang="en-US" sz="2000" dirty="0"/>
          </a:p>
          <a:p>
            <a:pPr marL="285750" indent="-285750">
              <a:buFont typeface="Arial"/>
              <a:buChar char="•"/>
            </a:pPr>
            <a:r>
              <a:rPr lang="en-US" sz="2000" dirty="0"/>
              <a:t>Atomic nucleus had a large number of tightly packed protons and neutrons.</a:t>
            </a:r>
          </a:p>
          <a:p>
            <a:pPr marL="285750" indent="-285750">
              <a:buFont typeface="Arial"/>
              <a:buChar char="•"/>
            </a:pPr>
            <a:r>
              <a:rPr lang="en-US" sz="2000" dirty="0"/>
              <a:t>There are many nuclei with equal number of p and n </a:t>
            </a:r>
          </a:p>
          <a:p>
            <a:pPr marL="285750" indent="-285750">
              <a:buFont typeface="Arial"/>
              <a:buChar char="•"/>
            </a:pPr>
            <a:r>
              <a:rPr lang="en-US" sz="2000" dirty="0"/>
              <a:t>An addition of a extra neutron did not significantly affect characteristic of the nucleus.</a:t>
            </a:r>
          </a:p>
          <a:p>
            <a:pPr marL="285750" indent="-285750">
              <a:buFont typeface="Arial"/>
              <a:buChar char="•"/>
            </a:pPr>
            <a:r>
              <a:rPr lang="en-US" sz="2000" dirty="0"/>
              <a:t>How to describe beta decays </a:t>
            </a:r>
            <a:r>
              <a:rPr lang="mr-IN" sz="2000" dirty="0"/>
              <a:t>–</a:t>
            </a:r>
            <a:r>
              <a:rPr lang="en-US" sz="2000" dirty="0"/>
              <a:t> emission of electron from a nucleus with the corresponding </a:t>
            </a:r>
          </a:p>
          <a:p>
            <a:r>
              <a:rPr lang="en-US" sz="2000" dirty="0"/>
              <a:t>	change of the number of protons </a:t>
            </a:r>
          </a:p>
          <a:p>
            <a:endParaRPr lang="en-US" sz="2000" dirty="0"/>
          </a:p>
          <a:p>
            <a:r>
              <a:rPr lang="en-US" sz="2000" dirty="0"/>
              <a:t>What keeps the nucleus together against the repulsive Coulomb force?</a:t>
            </a:r>
          </a:p>
          <a:p>
            <a:r>
              <a:rPr lang="en-US" sz="2000" dirty="0"/>
              <a:t>Is proton really different from a neutron except for electric charge?</a:t>
            </a:r>
          </a:p>
          <a:p>
            <a:r>
              <a:rPr lang="en-US" sz="2000" dirty="0"/>
              <a:t>-&gt; Heisenberg proposed that proton and neutron are two different states of the same particle</a:t>
            </a:r>
          </a:p>
          <a:p>
            <a:r>
              <a:rPr lang="en-US" sz="2000" dirty="0"/>
              <a:t>      that can “migrate” from one to the other.</a:t>
            </a:r>
          </a:p>
          <a:p>
            <a:r>
              <a:rPr lang="en-US" sz="2000" dirty="0"/>
              <a:t>-&gt;  Fermi studied interactions between 4 leptons and introduced a concept of an exchange of a vector</a:t>
            </a:r>
          </a:p>
          <a:p>
            <a:r>
              <a:rPr lang="en-US" sz="2000" dirty="0"/>
              <a:t>       virtual particle identified as a photon</a:t>
            </a:r>
          </a:p>
          <a:p>
            <a:r>
              <a:rPr lang="en-US" sz="2000" dirty="0"/>
              <a:t>These ideas were combined by Yukawa in 1935.</a:t>
            </a:r>
          </a:p>
        </p:txBody>
      </p:sp>
    </p:spTree>
    <p:extLst>
      <p:ext uri="{BB962C8B-B14F-4D97-AF65-F5344CB8AC3E}">
        <p14:creationId xmlns:p14="http://schemas.microsoft.com/office/powerpoint/2010/main" val="242871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294" y="49430"/>
            <a:ext cx="10899989" cy="1631216"/>
          </a:xfrm>
          <a:prstGeom prst="rect">
            <a:avLst/>
          </a:prstGeom>
          <a:noFill/>
        </p:spPr>
        <p:txBody>
          <a:bodyPr wrap="none" rtlCol="0">
            <a:spAutoFit/>
          </a:bodyPr>
          <a:lstStyle/>
          <a:p>
            <a:r>
              <a:rPr lang="en-US" sz="2000" dirty="0"/>
              <a:t>Yukawa proposed a potential between proton and neutron that was a modified Coulomb potential </a:t>
            </a:r>
          </a:p>
          <a:p>
            <a:r>
              <a:rPr lang="en-US" sz="2000" dirty="0"/>
              <a:t>mediated by an exchange of the spin 0 particle. He estimated the mass of such particle needed to keep </a:t>
            </a:r>
          </a:p>
          <a:p>
            <a:r>
              <a:rPr lang="en-US" sz="2000" dirty="0"/>
              <a:t>the nucleus together to be ~200 MeV. It was in 1950ties identified with a pion (mass ~140 MeV).</a:t>
            </a:r>
          </a:p>
          <a:p>
            <a:endParaRPr lang="en-US" sz="2000" dirty="0"/>
          </a:p>
          <a:p>
            <a:r>
              <a:rPr lang="en-US" sz="2000" dirty="0"/>
              <a:t>If two particle interact via exchange of a scalar particle of mass μ, the potential between them is:</a:t>
            </a:r>
          </a:p>
        </p:txBody>
      </p:sp>
      <p:pic>
        <p:nvPicPr>
          <p:cNvPr id="5" name="Picture 4"/>
          <p:cNvPicPr>
            <a:picLocks noChangeAspect="1"/>
          </p:cNvPicPr>
          <p:nvPr/>
        </p:nvPicPr>
        <p:blipFill>
          <a:blip r:embed="rId2"/>
          <a:stretch>
            <a:fillRect/>
          </a:stretch>
        </p:blipFill>
        <p:spPr>
          <a:xfrm>
            <a:off x="8578745" y="1673007"/>
            <a:ext cx="1819119" cy="694944"/>
          </a:xfrm>
          <a:prstGeom prst="rect">
            <a:avLst/>
          </a:prstGeom>
        </p:spPr>
      </p:pic>
      <p:sp>
        <p:nvSpPr>
          <p:cNvPr id="6" name="TextBox 5"/>
          <p:cNvSpPr txBox="1"/>
          <p:nvPr/>
        </p:nvSpPr>
        <p:spPr>
          <a:xfrm>
            <a:off x="490253" y="2367951"/>
            <a:ext cx="10501368" cy="1323439"/>
          </a:xfrm>
          <a:prstGeom prst="rect">
            <a:avLst/>
          </a:prstGeom>
          <a:noFill/>
        </p:spPr>
        <p:txBody>
          <a:bodyPr wrap="none" rtlCol="0">
            <a:spAutoFit/>
          </a:bodyPr>
          <a:lstStyle/>
          <a:p>
            <a:r>
              <a:rPr lang="en-US" sz="2000" dirty="0"/>
              <a:t>Similar to Coulomb  potential except for the sign (attraction) and exponential factor limiting</a:t>
            </a:r>
          </a:p>
          <a:p>
            <a:r>
              <a:rPr lang="en-US" sz="2000" dirty="0"/>
              <a:t>the range of interactions. Negative sign gives final range.</a:t>
            </a:r>
          </a:p>
          <a:p>
            <a:r>
              <a:rPr lang="en-US" sz="2000" dirty="0"/>
              <a:t>In quantum theory, the exchange of even spin always gives an attractive force.</a:t>
            </a:r>
          </a:p>
          <a:p>
            <a:r>
              <a:rPr lang="en-US" sz="2000" dirty="0"/>
              <a:t>Odd spin  gives attractive force between opposite charges and repulsive force between like charges</a:t>
            </a:r>
          </a:p>
        </p:txBody>
      </p:sp>
      <p:pic>
        <p:nvPicPr>
          <p:cNvPr id="8" name="Picture 7"/>
          <p:cNvPicPr>
            <a:picLocks noChangeAspect="1"/>
          </p:cNvPicPr>
          <p:nvPr/>
        </p:nvPicPr>
        <p:blipFill>
          <a:blip r:embed="rId3"/>
          <a:stretch>
            <a:fillRect/>
          </a:stretch>
        </p:blipFill>
        <p:spPr>
          <a:xfrm>
            <a:off x="853482" y="4252584"/>
            <a:ext cx="3568122" cy="2605416"/>
          </a:xfrm>
          <a:prstGeom prst="rect">
            <a:avLst/>
          </a:prstGeom>
        </p:spPr>
      </p:pic>
      <p:sp>
        <p:nvSpPr>
          <p:cNvPr id="9" name="TextBox 8"/>
          <p:cNvSpPr txBox="1"/>
          <p:nvPr/>
        </p:nvSpPr>
        <p:spPr>
          <a:xfrm>
            <a:off x="1281280" y="3920749"/>
            <a:ext cx="3083371" cy="369332"/>
          </a:xfrm>
          <a:prstGeom prst="rect">
            <a:avLst/>
          </a:prstGeom>
          <a:noFill/>
        </p:spPr>
        <p:txBody>
          <a:bodyPr wrap="none" rtlCol="0">
            <a:spAutoFit/>
          </a:bodyPr>
          <a:lstStyle/>
          <a:p>
            <a:r>
              <a:rPr lang="en-US" dirty="0"/>
              <a:t>Chemistry 101 </a:t>
            </a:r>
            <a:r>
              <a:rPr lang="mr-IN" dirty="0"/>
              <a:t>–</a:t>
            </a:r>
            <a:r>
              <a:rPr lang="en-US" dirty="0"/>
              <a:t> nuclear forces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FB49651-9A76-0548-A637-19BCA419EC3F}"/>
                  </a:ext>
                </a:extLst>
              </p:cNvPr>
              <p:cNvSpPr txBox="1"/>
              <p:nvPr/>
            </p:nvSpPr>
            <p:spPr>
              <a:xfrm>
                <a:off x="490253" y="1757700"/>
                <a:ext cx="2491486" cy="480068"/>
              </a:xfrm>
              <a:prstGeom prst="rect">
                <a:avLst/>
              </a:prstGeom>
              <a:noFill/>
            </p:spPr>
            <p:txBody>
              <a:bodyPr wrap="square" lIns="0" tIns="0" rIns="0" bIns="0" rtlCol="0">
                <a:spAutoFit/>
              </a:bodyPr>
              <a:lstStyle/>
              <a:p>
                <a14:m>
                  <m:oMath xmlns:m="http://schemas.openxmlformats.org/officeDocument/2006/math">
                    <m:r>
                      <a:rPr lang="en-US" sz="2000" b="0" i="1" smtClean="0">
                        <a:latin typeface="Cambria Math" panose="02040503050406030204" pitchFamily="18" charset="0"/>
                      </a:rPr>
                      <m:t>𝑉</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𝑟</m:t>
                        </m:r>
                      </m:e>
                    </m:d>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𝑟</m:t>
                        </m:r>
                      </m:den>
                    </m:f>
                  </m:oMath>
                </a14:m>
                <a:r>
                  <a:rPr lang="en-US" sz="2000" dirty="0"/>
                  <a:t> </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𝑟</m:t>
                        </m:r>
                      </m:den>
                    </m:f>
                  </m:oMath>
                </a14:m>
                <a:r>
                  <a:rPr lang="en-US" sz="2000" dirty="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𝑒</m:t>
                        </m:r>
                      </m:e>
                      <m:sup>
                        <m:r>
                          <a:rPr lang="en-US" sz="2000" b="0" i="1" dirty="0" smtClean="0">
                            <a:latin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𝜇</m:t>
                        </m:r>
                        <m:r>
                          <a:rPr lang="en-US" sz="2000" b="0" i="1" dirty="0" smtClean="0">
                            <a:latin typeface="Cambria Math" panose="02040503050406030204" pitchFamily="18" charset="0"/>
                            <a:ea typeface="Cambria Math" panose="02040503050406030204" pitchFamily="18" charset="0"/>
                          </a:rPr>
                          <m:t>𝑟</m:t>
                        </m:r>
                      </m:sup>
                    </m:sSup>
                  </m:oMath>
                </a14:m>
                <a:endParaRPr lang="en-US" sz="2000" dirty="0"/>
              </a:p>
            </p:txBody>
          </p:sp>
        </mc:Choice>
        <mc:Fallback xmlns="">
          <p:sp>
            <p:nvSpPr>
              <p:cNvPr id="2" name="TextBox 1">
                <a:extLst>
                  <a:ext uri="{FF2B5EF4-FFF2-40B4-BE49-F238E27FC236}">
                    <a16:creationId xmlns:a16="http://schemas.microsoft.com/office/drawing/2014/main" id="{0FB49651-9A76-0548-A637-19BCA419EC3F}"/>
                  </a:ext>
                </a:extLst>
              </p:cNvPr>
              <p:cNvSpPr txBox="1">
                <a:spLocks noRot="1" noChangeAspect="1" noMove="1" noResize="1" noEditPoints="1" noAdjustHandles="1" noChangeArrowheads="1" noChangeShapeType="1" noTextEdit="1"/>
              </p:cNvSpPr>
              <p:nvPr/>
            </p:nvSpPr>
            <p:spPr>
              <a:xfrm>
                <a:off x="490253" y="1757700"/>
                <a:ext cx="2491486" cy="480068"/>
              </a:xfrm>
              <a:prstGeom prst="rect">
                <a:avLst/>
              </a:prstGeom>
              <a:blipFill>
                <a:blip r:embed="rId4"/>
                <a:stretch>
                  <a:fillRect l="-3553" b="-1025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52F4896D-BB5E-7644-9C02-C488D0584385}"/>
              </a:ext>
            </a:extLst>
          </p:cNvPr>
          <p:cNvSpPr txBox="1"/>
          <p:nvPr/>
        </p:nvSpPr>
        <p:spPr>
          <a:xfrm>
            <a:off x="2822965" y="1910005"/>
            <a:ext cx="5393143" cy="369332"/>
          </a:xfrm>
          <a:prstGeom prst="rect">
            <a:avLst/>
          </a:prstGeom>
          <a:noFill/>
        </p:spPr>
        <p:txBody>
          <a:bodyPr wrap="none" rtlCol="0">
            <a:spAutoFit/>
          </a:bodyPr>
          <a:lstStyle/>
          <a:p>
            <a:r>
              <a:rPr lang="en-US" dirty="0"/>
              <a:t>To avoid confusion coupling is sometimes denoted by  g</a:t>
            </a:r>
          </a:p>
        </p:txBody>
      </p:sp>
    </p:spTree>
    <p:extLst>
      <p:ext uri="{BB962C8B-B14F-4D97-AF65-F5344CB8AC3E}">
        <p14:creationId xmlns:p14="http://schemas.microsoft.com/office/powerpoint/2010/main" val="2556487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065" y="45360"/>
            <a:ext cx="11933926" cy="5940088"/>
          </a:xfrm>
          <a:prstGeom prst="rect">
            <a:avLst/>
          </a:prstGeom>
          <a:noFill/>
        </p:spPr>
        <p:txBody>
          <a:bodyPr wrap="none" rtlCol="0">
            <a:spAutoFit/>
          </a:bodyPr>
          <a:lstStyle/>
          <a:p>
            <a:r>
              <a:rPr lang="en-US" sz="2000" b="1" dirty="0"/>
              <a:t>Aside:</a:t>
            </a:r>
          </a:p>
          <a:p>
            <a:r>
              <a:rPr lang="en-US" sz="2000" dirty="0"/>
              <a:t>As for other forces, the form of the Yukawa potential has a geometrical interpretation in terms of </a:t>
            </a:r>
          </a:p>
          <a:p>
            <a:r>
              <a:rPr lang="en-US" sz="2000" dirty="0"/>
              <a:t>the field line picture introduced by Faraday : </a:t>
            </a:r>
          </a:p>
          <a:p>
            <a:r>
              <a:rPr lang="en-US" sz="2000" dirty="0"/>
              <a:t>The 1/r part results from the dilution of the field line flux in space. </a:t>
            </a:r>
          </a:p>
          <a:p>
            <a:r>
              <a:rPr lang="en-US" sz="2000" dirty="0"/>
              <a:t>The force is proportional to the number of field lines crossing an elementary surface. </a:t>
            </a:r>
          </a:p>
          <a:p>
            <a:r>
              <a:rPr lang="en-US" sz="2000" dirty="0"/>
              <a:t>Since the field lines are emitted </a:t>
            </a:r>
            <a:r>
              <a:rPr lang="en-US" sz="2000" dirty="0" err="1"/>
              <a:t>isotropically</a:t>
            </a:r>
            <a:r>
              <a:rPr lang="en-US" sz="2000" dirty="0"/>
              <a:t> from the force source and since the distance  r  between </a:t>
            </a:r>
          </a:p>
          <a:p>
            <a:r>
              <a:rPr lang="en-US" sz="2000" dirty="0"/>
              <a:t>the elementary surface and the source varies the apparent size of the surface as 1/</a:t>
            </a:r>
            <a:r>
              <a:rPr lang="en-US" sz="2000" i="1" dirty="0"/>
              <a:t>r</a:t>
            </a:r>
            <a:r>
              <a:rPr lang="en-US" sz="2000" i="1" baseline="30000" dirty="0"/>
              <a:t>2</a:t>
            </a:r>
            <a:r>
              <a:rPr lang="en-US" sz="2000" dirty="0"/>
              <a:t>, the force also follows </a:t>
            </a:r>
          </a:p>
          <a:p>
            <a:r>
              <a:rPr lang="en-US" sz="2000" dirty="0"/>
              <a:t>the 1/</a:t>
            </a:r>
            <a:r>
              <a:rPr lang="en-US" sz="2000" i="1" dirty="0"/>
              <a:t>r</a:t>
            </a:r>
            <a:r>
              <a:rPr lang="en-US" sz="2000" i="1" baseline="30000" dirty="0"/>
              <a:t>2</a:t>
            </a:r>
            <a:r>
              <a:rPr lang="en-US" sz="2000" dirty="0"/>
              <a:t> dependence.  This is equivalent to the 1/r part of the potential. </a:t>
            </a:r>
          </a:p>
          <a:p>
            <a:endParaRPr lang="en-US" sz="2000" dirty="0"/>
          </a:p>
          <a:p>
            <a:r>
              <a:rPr lang="en-US" sz="2000" dirty="0"/>
              <a:t>In addition, the exchanged mesons are instable and have a finite lifetime.</a:t>
            </a:r>
          </a:p>
          <a:p>
            <a:r>
              <a:rPr lang="en-US" sz="2000" dirty="0"/>
              <a:t>The disappearance of the mesons causes a reduction of the flux through the surface that results in the additional</a:t>
            </a:r>
          </a:p>
          <a:p>
            <a:r>
              <a:rPr lang="en-US" sz="2000" dirty="0"/>
              <a:t> exponential factor e</a:t>
            </a:r>
            <a:r>
              <a:rPr lang="en-US" sz="2000" baseline="30000" dirty="0"/>
              <a:t>−</a:t>
            </a:r>
            <a:r>
              <a:rPr lang="en-US" sz="2000" baseline="30000" dirty="0" err="1"/>
              <a:t>μr</a:t>
            </a:r>
            <a:r>
              <a:rPr lang="en-US" sz="2000" baseline="30000" dirty="0"/>
              <a:t>  </a:t>
            </a:r>
            <a:r>
              <a:rPr lang="en-US" sz="2000" dirty="0"/>
              <a:t>of the Yukawa potential. </a:t>
            </a:r>
          </a:p>
          <a:p>
            <a:endParaRPr lang="en-US" sz="2000" dirty="0"/>
          </a:p>
          <a:p>
            <a:r>
              <a:rPr lang="en-US" sz="2000" dirty="0"/>
              <a:t>Massless particles such as photons are stable and thus yield only 1/r potentials. </a:t>
            </a:r>
          </a:p>
          <a:p>
            <a:r>
              <a:rPr lang="en-US" sz="2000" dirty="0"/>
              <a:t>Note, however, that other massless particles such as gluons or gravitons do not generally yield 1/r potentials</a:t>
            </a:r>
          </a:p>
          <a:p>
            <a:r>
              <a:rPr lang="en-US" sz="2000" dirty="0"/>
              <a:t> because they interact with each other, distorting their field pattern. </a:t>
            </a:r>
          </a:p>
          <a:p>
            <a:r>
              <a:rPr lang="en-US" sz="2000" dirty="0"/>
              <a:t>When this self-interaction is negligible, such as in weak-field gravity or for very short distances for </a:t>
            </a:r>
          </a:p>
          <a:p>
            <a:r>
              <a:rPr lang="en-US" sz="2000" dirty="0"/>
              <a:t>the strong interaction asymptotic freedom, the 1/r potential is restored.</a:t>
            </a:r>
          </a:p>
          <a:p>
            <a:endParaRPr lang="en-US" sz="2000" dirty="0"/>
          </a:p>
        </p:txBody>
      </p:sp>
    </p:spTree>
    <p:extLst>
      <p:ext uri="{BB962C8B-B14F-4D97-AF65-F5344CB8AC3E}">
        <p14:creationId xmlns:p14="http://schemas.microsoft.com/office/powerpoint/2010/main" val="147876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4364" y="761999"/>
            <a:ext cx="7119532" cy="1015663"/>
          </a:xfrm>
          <a:prstGeom prst="rect">
            <a:avLst/>
          </a:prstGeom>
          <a:noFill/>
        </p:spPr>
        <p:txBody>
          <a:bodyPr wrap="none" rtlCol="0">
            <a:spAutoFit/>
          </a:bodyPr>
          <a:lstStyle/>
          <a:p>
            <a:r>
              <a:rPr lang="en-US" sz="2000" dirty="0"/>
              <a:t>One can generalize this to the case of conservation of energy. </a:t>
            </a:r>
          </a:p>
          <a:p>
            <a:r>
              <a:rPr lang="en-US" sz="2000" dirty="0"/>
              <a:t>For a closed system physics does not depend on the origin of time. </a:t>
            </a:r>
          </a:p>
          <a:p>
            <a:r>
              <a:rPr lang="en-US" sz="2000" dirty="0"/>
              <a:t>We need a </a:t>
            </a:r>
            <a:r>
              <a:rPr lang="en-US" sz="2000" dirty="0" err="1"/>
              <a:t>Lagrangian</a:t>
            </a:r>
            <a:r>
              <a:rPr lang="en-US" sz="2000" dirty="0"/>
              <a:t> that does not explicitly depends on time</a:t>
            </a:r>
          </a:p>
        </p:txBody>
      </p:sp>
      <p:pic>
        <p:nvPicPr>
          <p:cNvPr id="5" name="Picture 4"/>
          <p:cNvPicPr>
            <a:picLocks noChangeAspect="1"/>
          </p:cNvPicPr>
          <p:nvPr/>
        </p:nvPicPr>
        <p:blipFill>
          <a:blip r:embed="rId2"/>
          <a:stretch>
            <a:fillRect/>
          </a:stretch>
        </p:blipFill>
        <p:spPr>
          <a:xfrm>
            <a:off x="3524887" y="1963882"/>
            <a:ext cx="2581504" cy="853209"/>
          </a:xfrm>
          <a:prstGeom prst="rect">
            <a:avLst/>
          </a:prstGeom>
        </p:spPr>
      </p:pic>
      <p:sp>
        <p:nvSpPr>
          <p:cNvPr id="6" name="TextBox 5"/>
          <p:cNvSpPr txBox="1"/>
          <p:nvPr/>
        </p:nvSpPr>
        <p:spPr>
          <a:xfrm>
            <a:off x="1223818" y="3232727"/>
            <a:ext cx="3948546" cy="400110"/>
          </a:xfrm>
          <a:prstGeom prst="rect">
            <a:avLst/>
          </a:prstGeom>
          <a:noFill/>
        </p:spPr>
        <p:txBody>
          <a:bodyPr wrap="square" rtlCol="0">
            <a:spAutoFit/>
          </a:bodyPr>
          <a:lstStyle/>
          <a:p>
            <a:r>
              <a:rPr lang="en-US" sz="2000" dirty="0"/>
              <a:t>Substitut</a:t>
            </a:r>
            <a:r>
              <a:rPr lang="en-US" dirty="0"/>
              <a:t>e                                      </a:t>
            </a:r>
          </a:p>
        </p:txBody>
      </p:sp>
      <p:pic>
        <p:nvPicPr>
          <p:cNvPr id="7" name="Picture 6"/>
          <p:cNvPicPr>
            <a:picLocks noChangeAspect="1"/>
          </p:cNvPicPr>
          <p:nvPr/>
        </p:nvPicPr>
        <p:blipFill>
          <a:blip r:embed="rId3"/>
          <a:stretch>
            <a:fillRect/>
          </a:stretch>
        </p:blipFill>
        <p:spPr>
          <a:xfrm>
            <a:off x="2559687" y="3175000"/>
            <a:ext cx="965200" cy="495300"/>
          </a:xfrm>
          <a:prstGeom prst="rect">
            <a:avLst/>
          </a:prstGeom>
        </p:spPr>
      </p:pic>
      <p:pic>
        <p:nvPicPr>
          <p:cNvPr id="8" name="Picture 7"/>
          <p:cNvPicPr>
            <a:picLocks noChangeAspect="1"/>
          </p:cNvPicPr>
          <p:nvPr/>
        </p:nvPicPr>
        <p:blipFill>
          <a:blip r:embed="rId4"/>
          <a:stretch>
            <a:fillRect/>
          </a:stretch>
        </p:blipFill>
        <p:spPr>
          <a:xfrm>
            <a:off x="3240810" y="3670300"/>
            <a:ext cx="4272536" cy="789072"/>
          </a:xfrm>
          <a:prstGeom prst="rect">
            <a:avLst/>
          </a:prstGeom>
        </p:spPr>
      </p:pic>
      <p:pic>
        <p:nvPicPr>
          <p:cNvPr id="9" name="Picture 8"/>
          <p:cNvPicPr>
            <a:picLocks noChangeAspect="1"/>
          </p:cNvPicPr>
          <p:nvPr/>
        </p:nvPicPr>
        <p:blipFill>
          <a:blip r:embed="rId5"/>
          <a:stretch>
            <a:fillRect/>
          </a:stretch>
        </p:blipFill>
        <p:spPr>
          <a:xfrm>
            <a:off x="3210851" y="4575992"/>
            <a:ext cx="1961513" cy="805253"/>
          </a:xfrm>
          <a:prstGeom prst="rect">
            <a:avLst/>
          </a:prstGeom>
        </p:spPr>
      </p:pic>
      <p:sp>
        <p:nvSpPr>
          <p:cNvPr id="10" name="TextBox 9"/>
          <p:cNvSpPr txBox="1"/>
          <p:nvPr/>
        </p:nvSpPr>
        <p:spPr>
          <a:xfrm>
            <a:off x="1408545" y="5634182"/>
            <a:ext cx="2247656" cy="400110"/>
          </a:xfrm>
          <a:prstGeom prst="rect">
            <a:avLst/>
          </a:prstGeom>
          <a:noFill/>
        </p:spPr>
        <p:txBody>
          <a:bodyPr wrap="none" rtlCol="0">
            <a:spAutoFit/>
          </a:bodyPr>
          <a:lstStyle/>
          <a:p>
            <a:r>
              <a:rPr lang="en-US" sz="2000" dirty="0"/>
              <a:t>Energy is conserved</a:t>
            </a:r>
          </a:p>
        </p:txBody>
      </p:sp>
      <p:pic>
        <p:nvPicPr>
          <p:cNvPr id="11" name="Picture 10"/>
          <p:cNvPicPr>
            <a:picLocks noChangeAspect="1"/>
          </p:cNvPicPr>
          <p:nvPr/>
        </p:nvPicPr>
        <p:blipFill>
          <a:blip r:embed="rId6"/>
          <a:stretch>
            <a:fillRect/>
          </a:stretch>
        </p:blipFill>
        <p:spPr>
          <a:xfrm>
            <a:off x="3210851" y="5880220"/>
            <a:ext cx="2786258" cy="857310"/>
          </a:xfrm>
          <a:prstGeom prst="rect">
            <a:avLst/>
          </a:prstGeom>
        </p:spPr>
      </p:pic>
    </p:spTree>
    <p:extLst>
      <p:ext uri="{BB962C8B-B14F-4D97-AF65-F5344CB8AC3E}">
        <p14:creationId xmlns:p14="http://schemas.microsoft.com/office/powerpoint/2010/main" val="357960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BFDCC7-A72D-D042-AD1E-4EAB76C41B70}"/>
              </a:ext>
            </a:extLst>
          </p:cNvPr>
          <p:cNvSpPr txBox="1"/>
          <p:nvPr/>
        </p:nvSpPr>
        <p:spPr>
          <a:xfrm>
            <a:off x="1113183" y="1073426"/>
            <a:ext cx="8993744" cy="3693319"/>
          </a:xfrm>
          <a:prstGeom prst="rect">
            <a:avLst/>
          </a:prstGeom>
          <a:noFill/>
        </p:spPr>
        <p:txBody>
          <a:bodyPr wrap="none" rtlCol="0">
            <a:spAutoFit/>
          </a:bodyPr>
          <a:lstStyle/>
          <a:p>
            <a:r>
              <a:rPr lang="en-US" dirty="0"/>
              <a:t>Classical mechanics</a:t>
            </a:r>
          </a:p>
          <a:p>
            <a:r>
              <a:rPr lang="en-US" dirty="0"/>
              <a:t>       particles are defined by spatial coordinates</a:t>
            </a:r>
          </a:p>
          <a:p>
            <a:r>
              <a:rPr lang="en-US" dirty="0"/>
              <a:t>       dynamics is defined by motion with respect to time</a:t>
            </a:r>
          </a:p>
          <a:p>
            <a:r>
              <a:rPr lang="en-US" dirty="0"/>
              <a:t>          </a:t>
            </a:r>
            <a:r>
              <a:rPr lang="en-US" dirty="0">
                <a:sym typeface="Wingdings" pitchFamily="2" charset="2"/>
              </a:rPr>
              <a:t> Newtons laws</a:t>
            </a:r>
          </a:p>
          <a:p>
            <a:r>
              <a:rPr lang="en-US" dirty="0">
                <a:sym typeface="Wingdings" pitchFamily="2" charset="2"/>
              </a:rPr>
              <a:t>       origin of time is arbitrary</a:t>
            </a:r>
          </a:p>
          <a:p>
            <a:r>
              <a:rPr lang="en-US" dirty="0">
                <a:sym typeface="Wingdings" pitchFamily="2" charset="2"/>
              </a:rPr>
              <a:t>       for isolated system energy must be conserved</a:t>
            </a:r>
          </a:p>
          <a:p>
            <a:r>
              <a:rPr lang="en-US" dirty="0">
                <a:sym typeface="Wingdings" pitchFamily="2" charset="2"/>
              </a:rPr>
              <a:t>Quantum mechanics</a:t>
            </a:r>
          </a:p>
          <a:p>
            <a:r>
              <a:rPr lang="en-US" dirty="0">
                <a:sym typeface="Wingdings" pitchFamily="2" charset="2"/>
              </a:rPr>
              <a:t>      particle (electron) is described as wave that has amplitude and phase</a:t>
            </a:r>
          </a:p>
          <a:p>
            <a:r>
              <a:rPr lang="en-US" dirty="0">
                <a:sym typeface="Wingdings" pitchFamily="2" charset="2"/>
              </a:rPr>
              <a:t> Quantum mechanics + relativity</a:t>
            </a:r>
          </a:p>
          <a:p>
            <a:r>
              <a:rPr lang="en-US" dirty="0">
                <a:sym typeface="Wingdings" pitchFamily="2" charset="2"/>
              </a:rPr>
              <a:t>     time becomes unified with space. Particle position is defined by 4 independent coordinates</a:t>
            </a:r>
          </a:p>
          <a:p>
            <a:r>
              <a:rPr lang="en-US" dirty="0">
                <a:sym typeface="Wingdings" pitchFamily="2" charset="2"/>
              </a:rPr>
              <a:t>      need to include time in Lorentz invariant description and maintain energy conservation</a:t>
            </a:r>
          </a:p>
          <a:p>
            <a:r>
              <a:rPr lang="en-US" dirty="0">
                <a:sym typeface="Wingdings" pitchFamily="2" charset="2"/>
              </a:rPr>
              <a:t> Quantum mechanics + relativity + spin</a:t>
            </a:r>
          </a:p>
          <a:p>
            <a:r>
              <a:rPr lang="en-US" dirty="0">
                <a:sym typeface="Wingdings" pitchFamily="2" charset="2"/>
              </a:rPr>
              <a:t>    --&gt; must include angular momentum conservation in Lorentz transformations</a:t>
            </a:r>
            <a:endParaRPr lang="en-US" dirty="0"/>
          </a:p>
        </p:txBody>
      </p:sp>
    </p:spTree>
    <p:extLst>
      <p:ext uri="{BB962C8B-B14F-4D97-AF65-F5344CB8AC3E}">
        <p14:creationId xmlns:p14="http://schemas.microsoft.com/office/powerpoint/2010/main" val="3218879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3C1E742-81C8-AF4C-B53C-4BA001E82995}"/>
                  </a:ext>
                </a:extLst>
              </p:cNvPr>
              <p:cNvSpPr txBox="1"/>
              <p:nvPr/>
            </p:nvSpPr>
            <p:spPr>
              <a:xfrm>
                <a:off x="185530" y="92765"/>
                <a:ext cx="11503983" cy="6637458"/>
              </a:xfrm>
              <a:prstGeom prst="rect">
                <a:avLst/>
              </a:prstGeom>
              <a:noFill/>
            </p:spPr>
            <p:txBody>
              <a:bodyPr wrap="none" rtlCol="0">
                <a:spAutoFit/>
              </a:bodyPr>
              <a:lstStyle/>
              <a:p>
                <a:pPr marL="285750" indent="-285750">
                  <a:buFont typeface="Arial" panose="020B0604020202020204" pitchFamily="34" charset="0"/>
                  <a:buChar char="•"/>
                </a:pPr>
                <a:r>
                  <a:rPr lang="en-US" dirty="0"/>
                  <a:t>In classical mechanics the dynamics of the closed system is completely characterized by the </a:t>
                </a:r>
                <a:r>
                  <a:rPr lang="en-US" dirty="0" err="1"/>
                  <a:t>Lagrangian</a:t>
                </a:r>
                <a:r>
                  <a:rPr lang="en-US" dirty="0"/>
                  <a:t>.</a:t>
                </a:r>
              </a:p>
              <a:p>
                <a:r>
                  <a:rPr lang="en-US" dirty="0"/>
                  <a:t>The action S is defined by the integral of the </a:t>
                </a:r>
                <a:r>
                  <a:rPr lang="en-US" dirty="0" err="1"/>
                  <a:t>Lagrangian</a:t>
                </a:r>
                <a:r>
                  <a:rPr lang="en-US" dirty="0"/>
                  <a:t> leading to the Euler-Lagrange equation of motion, which</a:t>
                </a:r>
              </a:p>
              <a:p>
                <a:r>
                  <a:rPr lang="en-US" dirty="0"/>
                  <a:t>in non-relativistic case are equivalent to Newtons equation of motion. </a:t>
                </a:r>
              </a:p>
              <a:p>
                <a:endParaRPr lang="en-US" dirty="0"/>
              </a:p>
              <a:p>
                <a:pPr marL="285750" indent="-285750">
                  <a:buFont typeface="Arial" panose="020B0604020202020204" pitchFamily="34" charset="0"/>
                  <a:buChar char="•"/>
                </a:pPr>
                <a:r>
                  <a:rPr lang="en-US" dirty="0"/>
                  <a:t>Since the laws of physics should not depend on time, we need to have </a:t>
                </a:r>
                <a:r>
                  <a:rPr lang="en-US" dirty="0" err="1"/>
                  <a:t>Lagrangian</a:t>
                </a:r>
                <a:r>
                  <a:rPr lang="en-US" dirty="0"/>
                  <a:t> that </a:t>
                </a:r>
              </a:p>
              <a:p>
                <a:r>
                  <a:rPr lang="en-US" dirty="0"/>
                  <a:t>does not depend </a:t>
                </a:r>
                <a:r>
                  <a:rPr lang="en-US" dirty="0">
                    <a:solidFill>
                      <a:srgbClr val="FF0000"/>
                    </a:solidFill>
                  </a:rPr>
                  <a:t>explicitly</a:t>
                </a:r>
                <a:r>
                  <a:rPr lang="en-US" dirty="0"/>
                  <a:t> on time. A quantity that is conserved in the closed system is the </a:t>
                </a:r>
                <a:r>
                  <a:rPr lang="en-US" b="1" dirty="0"/>
                  <a:t>total energy </a:t>
                </a:r>
                <a:r>
                  <a:rPr lang="en-US" dirty="0"/>
                  <a:t>of the system.</a:t>
                </a:r>
              </a:p>
              <a:p>
                <a:endParaRPr lang="en-US" dirty="0"/>
              </a:p>
              <a:p>
                <a:r>
                  <a:rPr lang="en-US" dirty="0"/>
                  <a:t>Since kinetic energy of the system T is a quadratic function of the velocities </a:t>
                </a:r>
                <a14:m>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e>
                    </m:acc>
                    <m:r>
                      <a:rPr lang="en-US" b="0" i="0" smtClean="0">
                        <a:latin typeface="Cambria Math" panose="02040503050406030204" pitchFamily="18" charset="0"/>
                      </a:rPr>
                      <m:t> </m:t>
                    </m:r>
                  </m:oMath>
                </a14:m>
                <a:r>
                  <a:rPr lang="en-US" dirty="0"/>
                  <a:t>, its time derivative multiplied by velocity is</a:t>
                </a:r>
              </a:p>
              <a:p>
                <a:endParaRPr lang="en-US" dirty="0"/>
              </a:p>
              <a:p>
                <a:r>
                  <a:rPr lang="en-US" dirty="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𝑖</m:t>
                                </m:r>
                              </m:sub>
                            </m:sSub>
                          </m:e>
                        </m:acc>
                      </m:den>
                    </m:f>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e>
                    </m:acc>
                  </m:oMath>
                </a14:m>
                <a:r>
                  <a:rPr lang="en-US" dirty="0"/>
                  <a:t>=2T</a:t>
                </a:r>
              </a:p>
              <a:p>
                <a:r>
                  <a:rPr lang="en-US" dirty="0"/>
                  <a:t>Hence,</a:t>
                </a:r>
              </a:p>
              <a:p>
                <a:endParaRPr lang="en-US" dirty="0"/>
              </a:p>
              <a:p>
                <a:r>
                  <a:rPr lang="en-US" b="1" dirty="0"/>
                  <a:t>                                                                       E = 2T – (T-V) = T+V</a:t>
                </a:r>
              </a:p>
              <a:p>
                <a:endParaRPr lang="en-US" b="1" dirty="0"/>
              </a:p>
              <a:p>
                <a:r>
                  <a:rPr lang="en-US" dirty="0"/>
                  <a:t>Since the generalized momentum is defined as </a:t>
                </a:r>
              </a:p>
              <a:p>
                <a:endParaRPr lang="en-US" dirty="0"/>
              </a:p>
              <a:p>
                <a14:m>
                  <m:oMath xmlns:m="http://schemas.openxmlformats.org/officeDocument/2006/math">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oMath>
                </a14:m>
                <a:r>
                  <a:rPr lang="en-US" dirty="0"/>
                  <a:t>=</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𝐿</m:t>
                        </m:r>
                      </m:num>
                      <m:den>
                        <m:r>
                          <a:rPr lang="en-US" i="1" dirty="0" smtClean="0">
                            <a:latin typeface="Cambria Math" panose="02040503050406030204" pitchFamily="18" charset="0"/>
                            <a:ea typeface="Cambria Math" panose="02040503050406030204" pitchFamily="18" charset="0"/>
                          </a:rPr>
                          <m:t>𝜕</m:t>
                        </m:r>
                        <m:acc>
                          <m:accPr>
                            <m:chr m:val="̇"/>
                            <m:ctrlPr>
                              <a:rPr lang="en-US" i="1" dirty="0" smtClean="0">
                                <a:latin typeface="Cambria Math" panose="02040503050406030204" pitchFamily="18" charset="0"/>
                                <a:ea typeface="Cambria Math" panose="02040503050406030204" pitchFamily="18" charset="0"/>
                              </a:rPr>
                            </m:ctrlPr>
                          </m:accPr>
                          <m:e>
                            <m:sSub>
                              <m:sSubPr>
                                <m:ctrlPr>
                                  <a:rPr lang="en-US"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𝑞</m:t>
                                </m:r>
                              </m:e>
                              <m:sub>
                                <m:r>
                                  <a:rPr lang="en-US" b="0" i="1" dirty="0" smtClean="0">
                                    <a:latin typeface="Cambria Math" panose="02040503050406030204" pitchFamily="18" charset="0"/>
                                    <a:ea typeface="Cambria Math" panose="02040503050406030204" pitchFamily="18" charset="0"/>
                                  </a:rPr>
                                  <m:t>𝑖</m:t>
                                </m:r>
                              </m:sub>
                            </m:sSub>
                          </m:e>
                        </m:acc>
                      </m:den>
                    </m:f>
                  </m:oMath>
                </a14:m>
                <a:endParaRPr lang="en-US" dirty="0"/>
              </a:p>
              <a:p>
                <a:endParaRPr lang="en-US" dirty="0"/>
              </a:p>
              <a:p>
                <a:r>
                  <a:rPr lang="en-US" dirty="0"/>
                  <a:t>The Hamiltonian of a system is defined as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e>
                          </m:acc>
                        </m:e>
                      </m:nary>
                      <m:r>
                        <a:rPr lang="en-US" b="0" i="0" smtClean="0">
                          <a:latin typeface="Cambria Math" panose="02040503050406030204" pitchFamily="18" charset="0"/>
                        </a:rPr>
                        <m:t> −</m:t>
                      </m:r>
                      <m:r>
                        <m:rPr>
                          <m:sty m:val="p"/>
                        </m:rPr>
                        <a:rPr lang="en-US" b="0" i="0" smtClean="0">
                          <a:latin typeface="Cambria Math" panose="02040503050406030204" pitchFamily="18" charset="0"/>
                        </a:rPr>
                        <m:t>L</m:t>
                      </m:r>
                      <m:r>
                        <a:rPr lang="en-US" b="0" i="0" smtClean="0">
                          <a:latin typeface="Cambria Math" panose="02040503050406030204" pitchFamily="18" charset="0"/>
                        </a:rPr>
                        <m:t> =</m:t>
                      </m:r>
                      <m:r>
                        <m:rPr>
                          <m:sty m:val="p"/>
                        </m:rPr>
                        <a:rPr lang="en-US" b="0" i="0" smtClean="0">
                          <a:latin typeface="Cambria Math" panose="02040503050406030204" pitchFamily="18" charset="0"/>
                        </a:rPr>
                        <m:t>E</m:t>
                      </m:r>
                    </m:oMath>
                  </m:oMathPara>
                </a14:m>
                <a:endParaRPr lang="en-US" dirty="0"/>
              </a:p>
              <a:p>
                <a:r>
                  <a:rPr lang="en-US" b="1" dirty="0">
                    <a:solidFill>
                      <a:srgbClr val="FF0000"/>
                    </a:solidFill>
                  </a:rPr>
                  <a:t>The eigenvalues of the Hamiltonian correspond to possible energy states of the system.</a:t>
                </a:r>
              </a:p>
            </p:txBody>
          </p:sp>
        </mc:Choice>
        <mc:Fallback xmlns="">
          <p:sp>
            <p:nvSpPr>
              <p:cNvPr id="4" name="TextBox 3">
                <a:extLst>
                  <a:ext uri="{FF2B5EF4-FFF2-40B4-BE49-F238E27FC236}">
                    <a16:creationId xmlns:a16="http://schemas.microsoft.com/office/drawing/2014/main" id="{83C1E742-81C8-AF4C-B53C-4BA001E82995}"/>
                  </a:ext>
                </a:extLst>
              </p:cNvPr>
              <p:cNvSpPr txBox="1">
                <a:spLocks noRot="1" noChangeAspect="1" noMove="1" noResize="1" noEditPoints="1" noAdjustHandles="1" noChangeArrowheads="1" noChangeShapeType="1" noTextEdit="1"/>
              </p:cNvSpPr>
              <p:nvPr/>
            </p:nvSpPr>
            <p:spPr>
              <a:xfrm>
                <a:off x="185530" y="92765"/>
                <a:ext cx="11503983" cy="6637458"/>
              </a:xfrm>
              <a:prstGeom prst="rect">
                <a:avLst/>
              </a:prstGeom>
              <a:blipFill>
                <a:blip r:embed="rId2"/>
                <a:stretch>
                  <a:fillRect l="-442" t="-191" b="-14885"/>
                </a:stretch>
              </a:blipFill>
            </p:spPr>
            <p:txBody>
              <a:bodyPr/>
              <a:lstStyle/>
              <a:p>
                <a:r>
                  <a:rPr lang="en-US">
                    <a:noFill/>
                  </a:rPr>
                  <a:t> </a:t>
                </a:r>
              </a:p>
            </p:txBody>
          </p:sp>
        </mc:Fallback>
      </mc:AlternateContent>
    </p:spTree>
    <p:extLst>
      <p:ext uri="{BB962C8B-B14F-4D97-AF65-F5344CB8AC3E}">
        <p14:creationId xmlns:p14="http://schemas.microsoft.com/office/powerpoint/2010/main" val="182213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00256F-53C2-F74D-8EF1-74F1DA3E494E}"/>
                  </a:ext>
                </a:extLst>
              </p:cNvPr>
              <p:cNvSpPr txBox="1"/>
              <p:nvPr/>
            </p:nvSpPr>
            <p:spPr>
              <a:xfrm>
                <a:off x="516835" y="92765"/>
                <a:ext cx="9276521" cy="6715300"/>
              </a:xfrm>
              <a:prstGeom prst="rect">
                <a:avLst/>
              </a:prstGeom>
              <a:noFill/>
            </p:spPr>
            <p:txBody>
              <a:bodyPr wrap="square" rtlCol="0">
                <a:spAutoFit/>
              </a:bodyPr>
              <a:lstStyle/>
              <a:p>
                <a:r>
                  <a:rPr lang="en-US" b="1" dirty="0">
                    <a:solidFill>
                      <a:srgbClr val="FF0000"/>
                    </a:solidFill>
                  </a:rPr>
                  <a:t>Time translation </a:t>
                </a:r>
                <a:r>
                  <a:rPr lang="en-US" dirty="0"/>
                  <a:t>– moving wave function from t to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 </m:t>
                    </m:r>
                  </m:oMath>
                </a14:m>
                <a:endParaRPr lang="en-US" dirty="0"/>
              </a:p>
              <a:p>
                <a:endParaRPr lang="en-US" dirty="0"/>
              </a:p>
              <a:p>
                <a14:m>
                  <m:oMath xmlns:m="http://schemas.openxmlformats.org/officeDocument/2006/math">
                    <m:r>
                      <a:rPr lang="en-US" sz="2000" b="0" i="1" smtClean="0">
                        <a:latin typeface="Cambria Math" panose="02040503050406030204" pitchFamily="18" charset="0"/>
                        <a:ea typeface="Cambria Math" panose="02040503050406030204" pitchFamily="18" charset="0"/>
                      </a:rPr>
                      <m:t>                                 </m:t>
                    </m:r>
                    <m:r>
                      <a:rPr lang="en-US"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𝜓</m:t>
                    </m:r>
                  </m:oMath>
                </a14:m>
                <a:r>
                  <a:rPr lang="en-US" sz="2000" dirty="0"/>
                  <a:t>(x, t +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𝑈</m:t>
                        </m:r>
                      </m:e>
                    </m:acc>
                    <m:r>
                      <a:rPr lang="en-US"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oMath>
                </a14:m>
                <a:endParaRPr lang="en-US" sz="2000" dirty="0"/>
              </a:p>
              <a:p>
                <a:endParaRPr lang="en-US" sz="2000" dirty="0"/>
              </a:p>
              <a:p>
                <a:r>
                  <a:rPr lang="en-US" dirty="0"/>
                  <a:t>The time translation operator must be independent of time to preserve the total probability.</a:t>
                </a:r>
              </a:p>
              <a:p>
                <a:pPr/>
                <a14:m>
                  <m:oMathPara xmlns:m="http://schemas.openxmlformats.org/officeDocument/2006/math">
                    <m:oMathParaPr>
                      <m:jc m:val="centerGroup"/>
                    </m:oMathParaPr>
                    <m:oMath xmlns:m="http://schemas.openxmlformats.org/officeDocument/2006/math">
                      <m:nary>
                        <m:naryPr>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b>
                        <m: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up>
                        <m:e>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𝜓</m:t>
                              </m:r>
                            </m:e>
                            <m:sup>
                              <m:r>
                                <a:rPr lang="en-US" sz="2000" i="1" smtClean="0">
                                  <a:latin typeface="Cambria Math" panose="02040503050406030204" pitchFamily="18" charset="0"/>
                                  <a:ea typeface="Cambria Math" panose="02040503050406030204" pitchFamily="18" charset="0"/>
                                </a:rPr>
                                <m:t>∗</m:t>
                              </m:r>
                            </m:sup>
                          </m:s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e>
                          </m:d>
                          <m:r>
                            <a:rPr lang="en-US" sz="2000" b="0" i="1" smtClean="0">
                              <a:latin typeface="Cambria Math" panose="02040503050406030204" pitchFamily="18" charset="0"/>
                              <a:ea typeface="Cambria Math" panose="02040503050406030204" pitchFamily="18" charset="0"/>
                            </a:rPr>
                            <m:t>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e>
                          </m:d>
                          <m:r>
                            <a:rPr lang="en-US" sz="2000" b="0" i="1" smtClean="0">
                              <a:latin typeface="Cambria Math" panose="02040503050406030204" pitchFamily="18" charset="0"/>
                              <a:ea typeface="Cambria Math" panose="02040503050406030204" pitchFamily="18" charset="0"/>
                            </a:rPr>
                            <m:t>𝑑𝑥</m:t>
                          </m:r>
                          <m:r>
                            <a:rPr lang="en-US" sz="2000" b="0" i="1" smtClean="0">
                              <a:latin typeface="Cambria Math" panose="02040503050406030204" pitchFamily="18" charset="0"/>
                              <a:ea typeface="Cambria Math" panose="02040503050406030204" pitchFamily="18" charset="0"/>
                            </a:rPr>
                            <m:t>=1</m:t>
                          </m:r>
                        </m:e>
                      </m:nary>
                    </m:oMath>
                  </m:oMathPara>
                </a14:m>
                <a:endParaRPr lang="en-US" sz="2000" dirty="0"/>
              </a:p>
              <a:p>
                <a:r>
                  <a:rPr lang="en-US" dirty="0"/>
                  <a:t>Exponential form does it</a:t>
                </a:r>
              </a:p>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𝑈</m:t>
                          </m:r>
                        </m:e>
                      </m:acc>
                      <m:r>
                        <a:rPr lang="en-US" sz="2000" i="1" smtClean="0">
                          <a:latin typeface="Cambria Math" panose="02040503050406030204" pitchFamily="18" charset="0"/>
                          <a:ea typeface="Cambria Math" panose="02040503050406030204" pitchFamily="18" charset="0"/>
                        </a:rPr>
                        <m:t>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e>
                      </m:d>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d>
                            <m:dPr>
                              <m:ctrlPr>
                                <a:rPr lang="en-US" sz="2000" b="0" i="1" smtClean="0">
                                  <a:latin typeface="Cambria Math" panose="02040503050406030204" pitchFamily="18" charset="0"/>
                                  <a:ea typeface="Cambria Math" panose="02040503050406030204" pitchFamily="18" charset="0"/>
                                </a:rPr>
                              </m:ctrlPr>
                            </m:dPr>
                            <m:e>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𝑡𝐻</m:t>
                                  </m:r>
                                </m:num>
                                <m:den>
                                  <m:r>
                                    <a:rPr lang="en-US" sz="2000" b="0" i="1" smtClean="0">
                                      <a:latin typeface="Cambria Math" panose="02040503050406030204" pitchFamily="18" charset="0"/>
                                      <a:ea typeface="Cambria Math" panose="02040503050406030204" pitchFamily="18" charset="0"/>
                                    </a:rPr>
                                    <m:t>ℏ</m:t>
                                  </m:r>
                                </m:den>
                              </m:f>
                            </m:e>
                          </m:d>
                        </m:sup>
                      </m:sSup>
                      <m:r>
                        <a:rPr lang="en-US" sz="2000" b="0" i="1" smtClean="0">
                          <a:latin typeface="Cambria Math" panose="02040503050406030204" pitchFamily="18" charset="0"/>
                          <a:ea typeface="Cambria Math" panose="02040503050406030204" pitchFamily="18" charset="0"/>
                        </a:rPr>
                        <m:t>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m:t>
                      </m:r>
                    </m:oMath>
                  </m:oMathPara>
                </a14:m>
                <a:endParaRPr lang="en-US" sz="2000" dirty="0"/>
              </a:p>
              <a:p>
                <a:endParaRPr lang="en-US" dirty="0"/>
              </a:p>
              <a:p>
                <a:r>
                  <a:rPr lang="en-US" dirty="0"/>
                  <a:t>Here, H is the time translation operator. After Taylor expansion one gets</a:t>
                </a:r>
                <a:endParaRPr lang="en-US" sz="2000" dirty="0"/>
              </a:p>
              <a:p>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t> = </a:t>
                </a:r>
                <a:r>
                  <a:rPr lang="en-US" sz="2000" dirty="0" err="1"/>
                  <a:t>i</a:t>
                </a:r>
                <a14:m>
                  <m:oMath xmlns:m="http://schemas.openxmlformats.org/officeDocument/2006/math">
                    <m:r>
                      <a:rPr lang="en-US" sz="2000" i="1" smtClean="0">
                        <a:latin typeface="Cambria Math" panose="02040503050406030204" pitchFamily="18" charset="0"/>
                        <a:ea typeface="Cambria Math" panose="02040503050406030204" pitchFamily="18" charset="0"/>
                      </a:rPr>
                      <m:t>ℏ</m:t>
                    </m:r>
                    <m:f>
                      <m:fPr>
                        <m:ctrlPr>
                          <a:rPr lang="en-US" sz="2000" i="1" smtClean="0">
                            <a:latin typeface="Cambria Math" panose="02040503050406030204" pitchFamily="18" charset="0"/>
                            <a:ea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m:t>
                        </m:r>
                      </m:num>
                      <m:den>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oMath>
                </a14:m>
                <a:r>
                  <a:rPr lang="en-US" sz="2000" dirty="0"/>
                  <a:t>          (operator H  has units of energy)</a:t>
                </a:r>
              </a:p>
              <a:p>
                <a:r>
                  <a:rPr lang="en-US" sz="2000" dirty="0" err="1"/>
                  <a:t>Schroedinger</a:t>
                </a:r>
                <a:r>
                  <a:rPr lang="en-US" sz="2000" dirty="0"/>
                  <a:t> equation -evolution of the wave function:</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ℏ</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𝐻</m:t>
                          </m:r>
                        </m:e>
                      </m:acc>
                      <m:r>
                        <a:rPr lang="en-US" sz="2000" b="0" i="1" smtClean="0">
                          <a:latin typeface="Cambria Math" panose="02040503050406030204" pitchFamily="18" charset="0"/>
                          <a:ea typeface="Cambria Math" panose="02040503050406030204" pitchFamily="18" charset="0"/>
                        </a:rPr>
                        <m:t>𝜓</m:t>
                      </m:r>
                    </m:oMath>
                  </m:oMathPara>
                </a14:m>
                <a:endParaRPr lang="en-US" sz="2000" dirty="0"/>
              </a:p>
              <a:p>
                <a:r>
                  <a:rPr lang="en-US" sz="2000" dirty="0" err="1"/>
                  <a:t>Schroedinger</a:t>
                </a:r>
                <a:r>
                  <a:rPr lang="en-US" sz="2000" dirty="0"/>
                  <a:t> equation for wavefunction </a:t>
                </a:r>
                <a14:m>
                  <m:oMath xmlns:m="http://schemas.openxmlformats.org/officeDocument/2006/math">
                    <m:r>
                      <a:rPr lang="en-US" sz="2000" i="1" smtClean="0">
                        <a:latin typeface="Cambria Math" panose="02040503050406030204" pitchFamily="18" charset="0"/>
                        <a:ea typeface="Cambria Math" panose="02040503050406030204" pitchFamily="18" charset="0"/>
                      </a:rPr>
                      <m:t>𝜓</m:t>
                    </m:r>
                  </m:oMath>
                </a14:m>
                <a:r>
                  <a:rPr lang="en-US" sz="2000" dirty="0"/>
                  <a:t> of a particle with mass m in a potential V</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ℏ</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num>
                        <m:den>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ℏ</m:t>
                              </m:r>
                            </m:e>
                            <m:sup>
                              <m:r>
                                <a:rPr lang="en-US" sz="2000" b="0" i="1" smtClean="0">
                                  <a:latin typeface="Cambria Math" panose="02040503050406030204" pitchFamily="18" charset="0"/>
                                  <a:ea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𝑚</m:t>
                          </m:r>
                        </m:den>
                      </m:f>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ea typeface="Cambria Math" panose="02040503050406030204" pitchFamily="18" charset="0"/>
                            </a:rPr>
                            <m:t>2</m:t>
                          </m:r>
                        </m:sup>
                      </m:sSup>
                      <m:r>
                        <a:rPr lang="en-US" sz="2000" b="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𝑉</m:t>
                      </m:r>
                      <m:r>
                        <a:rPr lang="en-US" sz="2000" b="0" i="1" smtClean="0">
                          <a:latin typeface="Cambria Math" panose="02040503050406030204" pitchFamily="18" charset="0"/>
                          <a:ea typeface="Cambria Math" panose="02040503050406030204" pitchFamily="18" charset="0"/>
                        </a:rPr>
                        <m:t>𝜓</m:t>
                      </m:r>
                    </m:oMath>
                  </m:oMathPara>
                </a14:m>
                <a:endParaRPr lang="en-US" sz="2000" dirty="0"/>
              </a:p>
              <a:p>
                <a:r>
                  <a:rPr lang="en-US" sz="2000" dirty="0"/>
                  <a:t>Unfortunately, this equation treats space and time differently </a:t>
                </a:r>
              </a:p>
              <a:p>
                <a:r>
                  <a:rPr lang="en-US" sz="2000" dirty="0"/>
                  <a:t>(two spatial derivatives, but only one time derivative).</a:t>
                </a:r>
              </a:p>
              <a:p>
                <a:r>
                  <a:rPr lang="en-US" sz="2000" dirty="0"/>
                  <a:t>Another problem – what is potential in relativity?</a:t>
                </a:r>
              </a:p>
            </p:txBody>
          </p:sp>
        </mc:Choice>
        <mc:Fallback xmlns="">
          <p:sp>
            <p:nvSpPr>
              <p:cNvPr id="6" name="TextBox 5">
                <a:extLst>
                  <a:ext uri="{FF2B5EF4-FFF2-40B4-BE49-F238E27FC236}">
                    <a16:creationId xmlns:a16="http://schemas.microsoft.com/office/drawing/2014/main" id="{F700256F-53C2-F74D-8EF1-74F1DA3E494E}"/>
                  </a:ext>
                </a:extLst>
              </p:cNvPr>
              <p:cNvSpPr txBox="1">
                <a:spLocks noRot="1" noChangeAspect="1" noMove="1" noResize="1" noEditPoints="1" noAdjustHandles="1" noChangeArrowheads="1" noChangeShapeType="1" noTextEdit="1"/>
              </p:cNvSpPr>
              <p:nvPr/>
            </p:nvSpPr>
            <p:spPr>
              <a:xfrm>
                <a:off x="516835" y="92765"/>
                <a:ext cx="9276521" cy="6715300"/>
              </a:xfrm>
              <a:prstGeom prst="rect">
                <a:avLst/>
              </a:prstGeom>
              <a:blipFill>
                <a:blip r:embed="rId2"/>
                <a:stretch>
                  <a:fillRect l="-684" t="-189" b="-566"/>
                </a:stretch>
              </a:blipFill>
            </p:spPr>
            <p:txBody>
              <a:bodyPr/>
              <a:lstStyle/>
              <a:p>
                <a:r>
                  <a:rPr lang="en-US">
                    <a:noFill/>
                  </a:rPr>
                  <a:t> </a:t>
                </a:r>
              </a:p>
            </p:txBody>
          </p:sp>
        </mc:Fallback>
      </mc:AlternateContent>
    </p:spTree>
    <p:extLst>
      <p:ext uri="{BB962C8B-B14F-4D97-AF65-F5344CB8AC3E}">
        <p14:creationId xmlns:p14="http://schemas.microsoft.com/office/powerpoint/2010/main" val="78742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9D407D-C3D4-FE4C-B4EF-230E2A2FCD19}"/>
                  </a:ext>
                </a:extLst>
              </p:cNvPr>
              <p:cNvSpPr txBox="1"/>
              <p:nvPr/>
            </p:nvSpPr>
            <p:spPr>
              <a:xfrm>
                <a:off x="742121" y="106600"/>
                <a:ext cx="9162188" cy="6443623"/>
              </a:xfrm>
              <a:prstGeom prst="rect">
                <a:avLst/>
              </a:prstGeom>
              <a:noFill/>
            </p:spPr>
            <p:txBody>
              <a:bodyPr wrap="none" rtlCol="0">
                <a:spAutoFit/>
              </a:bodyPr>
              <a:lstStyle/>
              <a:p>
                <a:r>
                  <a:rPr lang="en-US" sz="2000" dirty="0"/>
                  <a:t>Solution: abandon </a:t>
                </a:r>
                <a:r>
                  <a:rPr lang="en-US" sz="2000" dirty="0" err="1"/>
                  <a:t>Schroedinger</a:t>
                </a:r>
                <a:r>
                  <a:rPr lang="en-US" sz="2000" dirty="0"/>
                  <a:t> equation and  move to   </a:t>
                </a:r>
                <a:r>
                  <a:rPr lang="en-US" sz="2000" b="1" dirty="0">
                    <a:solidFill>
                      <a:srgbClr val="FF0000"/>
                    </a:solidFill>
                  </a:rPr>
                  <a:t>Klein-Gordon  equation</a:t>
                </a:r>
              </a:p>
              <a:p>
                <a:r>
                  <a:rPr lang="en-US" sz="2000" dirty="0"/>
                  <a:t>Need to encode relativistic energy-momentum conservation:</a:t>
                </a:r>
              </a:p>
              <a:p>
                <a:endParaRPr lang="en-US" sz="2000" dirty="0"/>
              </a:p>
              <a:p>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                                                    </m:t>
                        </m:r>
                        <m:r>
                          <a:rPr lang="en-US" sz="2000" b="0" i="1" smtClean="0">
                            <a:latin typeface="Cambria Math" panose="02040503050406030204" pitchFamily="18" charset="0"/>
                          </a:rPr>
                          <m:t>𝐸</m:t>
                        </m:r>
                      </m:e>
                      <m:sup>
                        <m:r>
                          <a:rPr lang="en-US" sz="2000" b="0" i="1" smtClean="0">
                            <a:latin typeface="Cambria Math" panose="02040503050406030204" pitchFamily="18" charset="0"/>
                          </a:rPr>
                          <m:t>2</m:t>
                        </m:r>
                      </m:sup>
                    </m:sSup>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𝑝</m:t>
                        </m:r>
                      </m:e>
                    </m:acc>
                  </m:oMath>
                </a14:m>
                <a:r>
                  <a:rPr lang="en-US" sz="2000" dirty="0"/>
                  <a:t> </a:t>
                </a:r>
                <a14:m>
                  <m:oMath xmlns:m="http://schemas.openxmlformats.org/officeDocument/2006/math">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m:t>
                        </m:r>
                      </m:e>
                      <m:sup>
                        <m:r>
                          <a:rPr lang="en-US" sz="2000" b="0" i="1" dirty="0" smtClean="0">
                            <a:latin typeface="Cambria Math" panose="02040503050406030204" pitchFamily="18" charset="0"/>
                          </a:rPr>
                          <m:t>2</m:t>
                        </m:r>
                      </m:sup>
                    </m:sSup>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𝑐</m:t>
                        </m:r>
                      </m:e>
                      <m:sup>
                        <m:r>
                          <a:rPr lang="en-US" sz="2000" b="0" i="1" dirty="0" smtClean="0">
                            <a:latin typeface="Cambria Math" panose="02040503050406030204" pitchFamily="18" charset="0"/>
                          </a:rPr>
                          <m:t>2</m:t>
                        </m:r>
                      </m:sup>
                    </m:sSup>
                  </m:oMath>
                </a14:m>
                <a:r>
                  <a:rPr lang="en-US" sz="2000" dirty="0"/>
                  <a:t> - </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4</m:t>
                        </m:r>
                      </m:sup>
                    </m:sSup>
                  </m:oMath>
                </a14:m>
                <a:r>
                  <a:rPr lang="en-US" sz="2000" dirty="0"/>
                  <a:t> = 0</a:t>
                </a:r>
              </a:p>
              <a:p>
                <a:endParaRPr lang="en-US" sz="2000" dirty="0"/>
              </a:p>
              <a:p>
                <a:r>
                  <a:rPr lang="en-US" sz="2000" dirty="0"/>
                  <a:t>Replace energy and momentum with quantum mechanical operators</a:t>
                </a:r>
              </a:p>
              <a:p>
                <a:endParaRPr lang="en-US" sz="2000" dirty="0"/>
              </a:p>
              <a:p>
                <a14:m>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𝐸</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ℏ</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𝑡</m:t>
                        </m:r>
                      </m:den>
                    </m:f>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𝑝</m:t>
                        </m:r>
                      </m:e>
                    </m:acc>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𝑖</m:t>
                    </m:r>
                    <m:r>
                      <a:rPr lang="en-US" sz="2000" b="0" i="1" dirty="0" smtClean="0">
                        <a:latin typeface="Cambria Math" panose="02040503050406030204" pitchFamily="18" charset="0"/>
                        <a:ea typeface="Cambria Math" panose="02040503050406030204" pitchFamily="18" charset="0"/>
                      </a:rPr>
                      <m:t>ℏ</m:t>
                    </m:r>
                    <m:acc>
                      <m:accPr>
                        <m:chr m:val="⃗"/>
                        <m:ctrlPr>
                          <a:rPr lang="en-US" sz="2000" b="0" i="1" dirty="0" smtClean="0">
                            <a:latin typeface="Cambria Math" panose="02040503050406030204" pitchFamily="18" charset="0"/>
                            <a:ea typeface="Cambria Math" panose="02040503050406030204" pitchFamily="18" charset="0"/>
                          </a:rPr>
                        </m:ctrlPr>
                      </m:accPr>
                      <m:e>
                        <m:r>
                          <m:rPr>
                            <m:sty m:val="p"/>
                          </m:rPr>
                          <a:rPr lang="en-US" sz="2000" b="0" i="1" dirty="0" smtClean="0">
                            <a:latin typeface="Cambria Math" panose="02040503050406030204" pitchFamily="18" charset="0"/>
                            <a:ea typeface="Cambria Math" panose="02040503050406030204" pitchFamily="18" charset="0"/>
                          </a:rPr>
                          <m:t>∇</m:t>
                        </m:r>
                      </m:e>
                    </m:acc>
                  </m:oMath>
                </a14:m>
                <a:endParaRPr lang="en-US" sz="2000" dirty="0"/>
              </a:p>
              <a:p>
                <a:r>
                  <a:rPr lang="en-US" sz="2000" dirty="0"/>
                  <a:t>and let them act on the wavefunction to obtain fully relativistic Klein-Gordon equation</a:t>
                </a:r>
              </a:p>
              <a:p>
                <a:endParaRPr lang="en-US" sz="2000" dirty="0"/>
              </a:p>
              <a:p>
                <a:r>
                  <a:rPr lang="en-US" sz="2000" dirty="0"/>
                  <a:t>                               </a:t>
                </a:r>
                <a14:m>
                  <m:oMath xmlns:m="http://schemas.openxmlformats.org/officeDocument/2006/math">
                    <m:d>
                      <m:dPr>
                        <m:ctrlPr>
                          <a:rPr lang="en-US" sz="2000" i="1" smtClean="0">
                            <a:latin typeface="Cambria Math" panose="02040503050406030204" pitchFamily="18" charset="0"/>
                          </a:rPr>
                        </m:ctrlPr>
                      </m:dPr>
                      <m:e>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ℏ</m:t>
                            </m:r>
                          </m:e>
                          <m:sup>
                            <m:r>
                              <a:rPr lang="en-US" sz="2000" b="0" i="1" smtClean="0">
                                <a:latin typeface="Cambria Math" panose="02040503050406030204" pitchFamily="18" charset="0"/>
                              </a:rPr>
                              <m:t>2</m:t>
                            </m:r>
                          </m:sup>
                        </m:sSup>
                        <m:f>
                          <m:fPr>
                            <m:ctrlPr>
                              <a:rPr lang="en-US" sz="2000" b="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𝑡</m:t>
                                </m:r>
                              </m:e>
                              <m:sup>
                                <m:r>
                                  <a:rPr lang="en-US" sz="2000" b="0" i="1" smtClean="0">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ℏ</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m:rPr>
                                <m:sty m:val="p"/>
                              </m:rPr>
                              <a:rPr lang="en-US" sz="2000" b="0" i="1" smtClean="0">
                                <a:latin typeface="Cambria Math" panose="02040503050406030204" pitchFamily="18" charset="0"/>
                                <a:ea typeface="Cambria Math" panose="02040503050406030204" pitchFamily="18" charset="0"/>
                              </a:rPr>
                              <m:t>∇</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𝑐</m:t>
                            </m:r>
                          </m:e>
                          <m:sup>
                            <m:r>
                              <a:rPr lang="en-US" sz="2000" b="0" i="1" smtClean="0">
                                <a:latin typeface="Cambria Math" panose="02040503050406030204" pitchFamily="18" charset="0"/>
                              </a:rPr>
                              <m:t>4</m:t>
                            </m:r>
                          </m:sup>
                        </m:sSup>
                      </m:e>
                    </m:d>
                    <m:r>
                      <a:rPr lang="en-US" sz="2000" i="1" smtClean="0">
                        <a:latin typeface="Cambria Math" panose="02040503050406030204" pitchFamily="18" charset="0"/>
                        <a:ea typeface="Cambria Math" panose="02040503050406030204" pitchFamily="18" charset="0"/>
                      </a:rPr>
                      <m:t>𝜙</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𝑥</m:t>
                        </m:r>
                      </m:e>
                    </m:acc>
                  </m:oMath>
                </a14:m>
                <a:r>
                  <a:rPr lang="en-US" sz="2000" dirty="0"/>
                  <a:t>,t</a:t>
                </a:r>
                <a14:m>
                  <m:oMath xmlns:m="http://schemas.openxmlformats.org/officeDocument/2006/math">
                    <m:r>
                      <a:rPr lang="en-US" sz="2000" b="0" i="1" smtClean="0">
                        <a:latin typeface="Cambria Math" panose="02040503050406030204" pitchFamily="18" charset="0"/>
                      </a:rPr>
                      <m:t>)=0</m:t>
                    </m:r>
                  </m:oMath>
                </a14:m>
                <a:endParaRPr lang="en-US" sz="2000" dirty="0"/>
              </a:p>
              <a:p>
                <a:endParaRPr lang="en-US" sz="2000" dirty="0"/>
              </a:p>
              <a:p>
                <a:r>
                  <a:rPr lang="en-US" sz="2000" dirty="0"/>
                  <a:t>  Now, the wavefunction  </a:t>
                </a:r>
                <a14:m>
                  <m:oMath xmlns:m="http://schemas.openxmlformats.org/officeDocument/2006/math">
                    <m:r>
                      <a:rPr lang="en-US" sz="2000" i="1" smtClean="0">
                        <a:latin typeface="Cambria Math" panose="02040503050406030204" pitchFamily="18" charset="0"/>
                        <a:ea typeface="Cambria Math" panose="02040503050406030204" pitchFamily="18" charset="0"/>
                      </a:rPr>
                      <m:t>𝜙</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𝑥</m:t>
                        </m:r>
                      </m:e>
                    </m:acc>
                  </m:oMath>
                </a14:m>
                <a:r>
                  <a:rPr lang="en-US" sz="2000" dirty="0"/>
                  <a:t>,t</a:t>
                </a:r>
                <a14:m>
                  <m:oMath xmlns:m="http://schemas.openxmlformats.org/officeDocument/2006/math">
                    <m:r>
                      <a:rPr lang="en-US" sz="2000" b="0" i="1" smtClean="0">
                        <a:latin typeface="Cambria Math" panose="02040503050406030204" pitchFamily="18" charset="0"/>
                      </a:rPr>
                      <m:t>) </m:t>
                    </m:r>
                  </m:oMath>
                </a14:m>
                <a:r>
                  <a:rPr lang="en-US" sz="2000" dirty="0"/>
                  <a:t>is called a field because its argument extend over</a:t>
                </a:r>
              </a:p>
              <a:p>
                <a:r>
                  <a:rPr lang="en-US" sz="2000" dirty="0"/>
                  <a:t>  space </a:t>
                </a:r>
                <a:r>
                  <a:rPr lang="en-US" sz="2000" u="sng" dirty="0"/>
                  <a:t>and</a:t>
                </a:r>
                <a:r>
                  <a:rPr lang="en-US" sz="2000" dirty="0"/>
                  <a:t> time, while a particle is defined by position x at time t.</a:t>
                </a:r>
              </a:p>
              <a:p>
                <a:endParaRPr lang="en-US" sz="2000" dirty="0"/>
              </a:p>
              <a:p>
                <a:r>
                  <a:rPr lang="en-US" sz="2000" dirty="0"/>
                  <a:t>The corresponding action is </a:t>
                </a:r>
              </a:p>
              <a:p>
                <a14:m>
                  <m:oMath xmlns:m="http://schemas.openxmlformats.org/officeDocument/2006/math">
                    <m:r>
                      <a:rPr lang="en-US" sz="2000" b="0" i="1" smtClean="0">
                        <a:latin typeface="Cambria Math" panose="02040503050406030204" pitchFamily="18" charset="0"/>
                      </a:rPr>
                      <m:t>                           </m:t>
                    </m:r>
                    <m:r>
                      <a:rPr lang="en-US" sz="2000" b="0" i="1" smtClean="0">
                        <a:latin typeface="Cambria Math" panose="02040503050406030204" pitchFamily="18" charset="0"/>
                      </a:rPr>
                      <m:t>𝑆</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𝜙</m:t>
                        </m:r>
                        <m:d>
                          <m:dPr>
                            <m:ctrlPr>
                              <a:rPr lang="en-US" sz="2000" b="0" i="1" smtClean="0">
                                <a:latin typeface="Cambria Math" panose="02040503050406030204" pitchFamily="18" charset="0"/>
                                <a:ea typeface="Cambria Math" panose="02040503050406030204" pitchFamily="18" charset="0"/>
                              </a:rPr>
                            </m:ctrlPr>
                          </m:dPr>
                          <m:e>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𝑥</m:t>
                                </m:r>
                              </m:e>
                            </m:acc>
                            <m:r>
                              <a:rPr lang="en-US" sz="2000" b="0" i="1" smtClean="0">
                                <a:latin typeface="Cambria Math" panose="02040503050406030204" pitchFamily="18" charset="0"/>
                              </a:rPr>
                              <m:t>,</m:t>
                            </m:r>
                            <m:r>
                              <a:rPr lang="en-US" sz="2000" b="0" i="1" smtClean="0">
                                <a:latin typeface="Cambria Math" panose="02040503050406030204" pitchFamily="18" charset="0"/>
                              </a:rPr>
                              <m:t>𝑡</m:t>
                            </m:r>
                          </m:e>
                        </m:d>
                      </m:e>
                    </m:d>
                  </m:oMath>
                </a14:m>
                <a:r>
                  <a:rPr lang="en-US" sz="2000" dirty="0"/>
                  <a:t>=</a:t>
                </a:r>
                <a14:m>
                  <m:oMath xmlns:m="http://schemas.openxmlformats.org/officeDocument/2006/math">
                    <m:nary>
                      <m:naryPr>
                        <m:limLoc m:val="undOvr"/>
                        <m:subHide m:val="on"/>
                        <m:supHide m:val="on"/>
                        <m:ctrlPr>
                          <a:rPr lang="en-US" sz="2000" i="1" dirty="0" smtClean="0">
                            <a:latin typeface="Cambria Math" panose="02040503050406030204" pitchFamily="18" charset="0"/>
                          </a:rPr>
                        </m:ctrlPr>
                      </m:naryPr>
                      <m:sub/>
                      <m:sup/>
                      <m:e>
                        <m:sSup>
                          <m:sSupPr>
                            <m:ctrlPr>
                              <a:rPr lang="en-US" sz="2000" i="1" dirty="0" smtClean="0">
                                <a:latin typeface="Cambria Math" panose="02040503050406030204" pitchFamily="18" charset="0"/>
                              </a:rPr>
                            </m:ctrlPr>
                          </m:sSupPr>
                          <m:e>
                            <m:r>
                              <a:rPr lang="en-US" sz="2000" b="0" i="1" dirty="0" smtClean="0">
                                <a:latin typeface="Cambria Math" panose="02040503050406030204" pitchFamily="18" charset="0"/>
                              </a:rPr>
                              <m:t>𝑑</m:t>
                            </m:r>
                          </m:e>
                          <m:sup>
                            <m:r>
                              <a:rPr lang="en-US" sz="2000" b="0" i="1" dirty="0" smtClean="0">
                                <a:latin typeface="Cambria Math" panose="02040503050406030204" pitchFamily="18" charset="0"/>
                              </a:rPr>
                              <m:t>4</m:t>
                            </m:r>
                          </m:sup>
                        </m:sSup>
                      </m:e>
                    </m:nary>
                  </m:oMath>
                </a14:m>
                <a:r>
                  <a:rPr lang="en-US" sz="2000" dirty="0"/>
                  <a:t>x</a:t>
                </a:r>
                <a14:m>
                  <m:oMath xmlns:m="http://schemas.openxmlformats.org/officeDocument/2006/math">
                    <m:d>
                      <m:dPr>
                        <m:begChr m:val="["/>
                        <m:endChr m:val="]"/>
                        <m:ctrlPr>
                          <a:rPr lang="en-US" sz="2000" i="1" dirty="0" smtClean="0">
                            <a:latin typeface="Cambria Math" panose="02040503050406030204" pitchFamily="18" charset="0"/>
                          </a:rPr>
                        </m:ctrlPr>
                      </m:dPr>
                      <m:e>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2</m:t>
                            </m:r>
                          </m:den>
                        </m:f>
                        <m:r>
                          <a:rPr lang="en-US" sz="2000" b="0" i="1" dirty="0" smtClean="0">
                            <a:latin typeface="Cambria Math" panose="02040503050406030204" pitchFamily="18" charset="0"/>
                          </a:rPr>
                          <m:t> </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ea typeface="Cambria Math" panose="02040503050406030204" pitchFamily="18" charset="0"/>
                                  </a:rPr>
                                  <m:t>𝜕</m:t>
                                </m:r>
                              </m:e>
                              <m:sub>
                                <m:r>
                                  <a:rPr lang="en-US" sz="2000" b="0" i="1" dirty="0" smtClean="0">
                                    <a:latin typeface="Cambria Math" panose="02040503050406030204" pitchFamily="18" charset="0"/>
                                    <a:ea typeface="Cambria Math" panose="02040503050406030204" pitchFamily="18" charset="0"/>
                                  </a:rPr>
                                  <m:t>𝜇</m:t>
                                </m:r>
                              </m:sub>
                            </m:sSub>
                            <m:r>
                              <a:rPr lang="en-US" sz="2000" b="0" i="1" dirty="0" smtClean="0">
                                <a:latin typeface="Cambria Math" panose="02040503050406030204" pitchFamily="18" charset="0"/>
                                <a:ea typeface="Cambria Math" panose="02040503050406030204" pitchFamily="18" charset="0"/>
                              </a:rPr>
                              <m:t>𝜙</m:t>
                            </m:r>
                          </m:e>
                        </m:d>
                        <m:d>
                          <m:dPr>
                            <m:ctrlPr>
                              <a:rPr lang="en-US" sz="2000" b="0" i="1" dirty="0" smtClean="0">
                                <a:latin typeface="Cambria Math" panose="02040503050406030204" pitchFamily="18" charset="0"/>
                              </a:rPr>
                            </m:ctrlPr>
                          </m:dPr>
                          <m:e>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m:t>
                                </m:r>
                              </m:e>
                              <m:sup>
                                <m:r>
                                  <a:rPr lang="en-US" sz="2000" b="0" i="1" dirty="0" smtClean="0">
                                    <a:latin typeface="Cambria Math" panose="02040503050406030204" pitchFamily="18" charset="0"/>
                                    <a:ea typeface="Cambria Math" panose="02040503050406030204" pitchFamily="18" charset="0"/>
                                  </a:rPr>
                                  <m:t>𝜇</m:t>
                                </m:r>
                              </m:sup>
                            </m:sSup>
                            <m:r>
                              <a:rPr lang="en-US" sz="2000" b="0" i="1" dirty="0" smtClean="0">
                                <a:latin typeface="Cambria Math" panose="02040503050406030204" pitchFamily="18" charset="0"/>
                                <a:ea typeface="Cambria Math" panose="02040503050406030204" pitchFamily="18" charset="0"/>
                              </a:rPr>
                              <m:t>𝜙</m:t>
                            </m:r>
                          </m:e>
                        </m:d>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𝑚</m:t>
                                </m:r>
                              </m:e>
                              <m:sup>
                                <m:r>
                                  <a:rPr lang="en-US" sz="2000" b="0" i="1" dirty="0" smtClean="0">
                                    <a:latin typeface="Cambria Math" panose="02040503050406030204" pitchFamily="18" charset="0"/>
                                  </a:rPr>
                                  <m:t>2</m:t>
                                </m:r>
                              </m:sup>
                            </m:sSup>
                          </m:num>
                          <m:den>
                            <m:r>
                              <a:rPr lang="en-US" sz="2000" b="0" i="1" dirty="0" smtClean="0">
                                <a:latin typeface="Cambria Math" panose="02040503050406030204" pitchFamily="18" charset="0"/>
                              </a:rPr>
                              <m:t>2</m:t>
                            </m:r>
                          </m:den>
                        </m:f>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𝜙</m:t>
                            </m:r>
                          </m:e>
                          <m:sup>
                            <m:r>
                              <a:rPr lang="en-US" sz="2000" b="0" i="1" dirty="0" smtClean="0">
                                <a:latin typeface="Cambria Math" panose="02040503050406030204" pitchFamily="18" charset="0"/>
                              </a:rPr>
                              <m:t>2</m:t>
                            </m:r>
                          </m:sup>
                        </m:sSup>
                      </m:e>
                    </m:d>
                  </m:oMath>
                </a14:m>
                <a:r>
                  <a:rPr lang="en-US" sz="2000" dirty="0"/>
                  <a:t>  = </a:t>
                </a:r>
                <a14:m>
                  <m:oMath xmlns:m="http://schemas.openxmlformats.org/officeDocument/2006/math">
                    <m:nary>
                      <m:naryPr>
                        <m:limLoc m:val="undOvr"/>
                        <m:subHide m:val="on"/>
                        <m:supHide m:val="on"/>
                        <m:ctrlPr>
                          <a:rPr lang="en-US" sz="2000" i="1" smtClean="0">
                            <a:latin typeface="Cambria Math" panose="02040503050406030204" pitchFamily="18" charset="0"/>
                          </a:rPr>
                        </m:ctrlPr>
                      </m:naryPr>
                      <m:sub/>
                      <m:sup/>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𝑑</m:t>
                            </m:r>
                          </m:e>
                          <m:sup>
                            <m:r>
                              <a:rPr lang="en-US" sz="2000" b="0" i="1" smtClean="0">
                                <a:latin typeface="Cambria Math" panose="02040503050406030204" pitchFamily="18" charset="0"/>
                              </a:rPr>
                              <m:t>4</m:t>
                            </m:r>
                          </m:sup>
                        </m:sSup>
                      </m:e>
                    </m:nary>
                  </m:oMath>
                </a14:m>
                <a:r>
                  <a:rPr lang="en-US" sz="2000" dirty="0"/>
                  <a:t>x</a:t>
                </a:r>
                <a14:m>
                  <m:oMath xmlns:m="http://schemas.openxmlformats.org/officeDocument/2006/math">
                    <m:r>
                      <a:rPr lang="en-US" sz="2000" b="0" i="0" dirty="0" smtClean="0">
                        <a:latin typeface="Cambria Math" panose="02040503050406030204" pitchFamily="18" charset="0"/>
                        <a:ea typeface="Cambria Math" panose="02040503050406030204" pitchFamily="18" charset="0"/>
                      </a:rPr>
                      <m:t> </m:t>
                    </m:r>
                    <m:r>
                      <a:rPr lang="en-US" sz="2000" i="1" dirty="0" smtClean="0">
                        <a:latin typeface="Cambria Math" panose="02040503050406030204" pitchFamily="18" charset="0"/>
                        <a:ea typeface="Cambria Math" panose="02040503050406030204" pitchFamily="18" charset="0"/>
                      </a:rPr>
                      <m:t>ℒ</m:t>
                    </m:r>
                  </m:oMath>
                </a14:m>
                <a:endParaRPr lang="en-US" sz="2000" dirty="0"/>
              </a:p>
              <a:p>
                <a:endParaRPr lang="en-US" sz="2000" dirty="0"/>
              </a:p>
              <a:p>
                <a:r>
                  <a:rPr lang="en-US" sz="2000" dirty="0"/>
                  <a:t>Now </a:t>
                </a:r>
                <a14:m>
                  <m:oMath xmlns:m="http://schemas.openxmlformats.org/officeDocument/2006/math">
                    <m:r>
                      <a:rPr lang="en-US" sz="2000" i="1" smtClean="0">
                        <a:latin typeface="Cambria Math" panose="02040503050406030204" pitchFamily="18" charset="0"/>
                        <a:ea typeface="Cambria Math" panose="02040503050406030204" pitchFamily="18" charset="0"/>
                      </a:rPr>
                      <m:t>ℒ</m:t>
                    </m:r>
                  </m:oMath>
                </a14:m>
                <a:r>
                  <a:rPr lang="en-US" sz="2000" dirty="0"/>
                  <a:t> is the </a:t>
                </a:r>
                <a:r>
                  <a:rPr lang="en-US" sz="2000" dirty="0" err="1"/>
                  <a:t>Lagrangian</a:t>
                </a:r>
                <a:r>
                  <a:rPr lang="en-US" sz="2000" dirty="0"/>
                  <a:t> density.</a:t>
                </a:r>
              </a:p>
            </p:txBody>
          </p:sp>
        </mc:Choice>
        <mc:Fallback xmlns="">
          <p:sp>
            <p:nvSpPr>
              <p:cNvPr id="4" name="TextBox 3">
                <a:extLst>
                  <a:ext uri="{FF2B5EF4-FFF2-40B4-BE49-F238E27FC236}">
                    <a16:creationId xmlns:a16="http://schemas.microsoft.com/office/drawing/2014/main" id="{D29D407D-C3D4-FE4C-B4EF-230E2A2FCD19}"/>
                  </a:ext>
                </a:extLst>
              </p:cNvPr>
              <p:cNvSpPr txBox="1">
                <a:spLocks noRot="1" noChangeAspect="1" noMove="1" noResize="1" noEditPoints="1" noAdjustHandles="1" noChangeArrowheads="1" noChangeShapeType="1" noTextEdit="1"/>
              </p:cNvSpPr>
              <p:nvPr/>
            </p:nvSpPr>
            <p:spPr>
              <a:xfrm>
                <a:off x="742121" y="106600"/>
                <a:ext cx="9162188" cy="6443623"/>
              </a:xfrm>
              <a:prstGeom prst="rect">
                <a:avLst/>
              </a:prstGeom>
              <a:blipFill>
                <a:blip r:embed="rId2"/>
                <a:stretch>
                  <a:fillRect l="-553" t="-393" b="-2947"/>
                </a:stretch>
              </a:blipFill>
            </p:spPr>
            <p:txBody>
              <a:bodyPr/>
              <a:lstStyle/>
              <a:p>
                <a:r>
                  <a:rPr lang="en-US">
                    <a:noFill/>
                  </a:rPr>
                  <a:t> </a:t>
                </a:r>
              </a:p>
            </p:txBody>
          </p:sp>
        </mc:Fallback>
      </mc:AlternateContent>
    </p:spTree>
    <p:extLst>
      <p:ext uri="{BB962C8B-B14F-4D97-AF65-F5344CB8AC3E}">
        <p14:creationId xmlns:p14="http://schemas.microsoft.com/office/powerpoint/2010/main" val="80535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785EC33-4AAD-2642-98D7-6F6651F75B70}"/>
                  </a:ext>
                </a:extLst>
              </p:cNvPr>
              <p:cNvSpPr txBox="1"/>
              <p:nvPr/>
            </p:nvSpPr>
            <p:spPr>
              <a:xfrm>
                <a:off x="434642" y="560205"/>
                <a:ext cx="11322715" cy="3502562"/>
              </a:xfrm>
              <a:prstGeom prst="rect">
                <a:avLst/>
              </a:prstGeom>
              <a:noFill/>
            </p:spPr>
            <p:txBody>
              <a:bodyPr wrap="none" rtlCol="0">
                <a:spAutoFit/>
              </a:bodyPr>
              <a:lstStyle/>
              <a:p>
                <a:r>
                  <a:rPr lang="en-US" sz="2000" dirty="0"/>
                  <a:t>Comments:</a:t>
                </a:r>
              </a:p>
              <a:p>
                <a:endParaRPr lang="en-US" sz="2000" dirty="0"/>
              </a:p>
              <a:p>
                <a:r>
                  <a:rPr lang="en-US" sz="2000" dirty="0"/>
                  <a:t>In special relativity we cannot distinguish between spatial and temporal dimensions,</a:t>
                </a:r>
              </a:p>
              <a:p>
                <a:r>
                  <a:rPr lang="en-US" sz="2000" dirty="0"/>
                  <a:t>so the derivative four vector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e>
                      <m:sub>
                        <m:r>
                          <a:rPr lang="en-US" sz="2000" i="1" smtClean="0">
                            <a:latin typeface="Cambria Math" panose="02040503050406030204" pitchFamily="18" charset="0"/>
                            <a:ea typeface="Cambria Math" panose="02040503050406030204" pitchFamily="18" charset="0"/>
                          </a:rPr>
                          <m:t>𝜇</m:t>
                        </m:r>
                      </m:sub>
                    </m:sSub>
                  </m:oMath>
                </a14:m>
                <a:r>
                  <a:rPr lang="en-US" sz="2000" dirty="0"/>
                  <a:t> imparts momentum and energy when acting on the wavefunction.</a:t>
                </a:r>
              </a:p>
              <a:p>
                <a:r>
                  <a:rPr lang="en-US" sz="2000" dirty="0"/>
                  <a:t>The Klein-Gordon equation may be Lorentz invariant for scalar fields and enforces energy-momentum </a:t>
                </a:r>
              </a:p>
              <a:p>
                <a:r>
                  <a:rPr lang="en-US" sz="2000" dirty="0"/>
                  <a:t>conservation, but it has  problems for transformations of particles with non-zero intrinsic spin – </a:t>
                </a:r>
              </a:p>
              <a:p>
                <a:r>
                  <a:rPr lang="en-US" sz="2000" dirty="0"/>
                  <a:t>fermions and bosons.</a:t>
                </a:r>
              </a:p>
              <a:p>
                <a:endParaRPr lang="en-US" sz="2000" dirty="0"/>
              </a:p>
              <a:p>
                <a:r>
                  <a:rPr lang="en-US" sz="2000" dirty="0"/>
                  <a:t>The next step was to resolve the spin ½ problem by introduction of the Dirac equations incorporating spins </a:t>
                </a:r>
              </a:p>
              <a:p>
                <a:r>
                  <a:rPr lang="en-US" sz="2000" dirty="0"/>
                  <a:t>described by 2 x 2 matrices describing spin rotations into an overall 4 x 4 matrix. It is done in a way that </a:t>
                </a:r>
              </a:p>
              <a:p>
                <a:r>
                  <a:rPr lang="en-US" sz="2000" dirty="0"/>
                  <a:t>realigns the spin preserving Lorentz invariance.</a:t>
                </a:r>
              </a:p>
            </p:txBody>
          </p:sp>
        </mc:Choice>
        <mc:Fallback xmlns="">
          <p:sp>
            <p:nvSpPr>
              <p:cNvPr id="4" name="TextBox 3">
                <a:extLst>
                  <a:ext uri="{FF2B5EF4-FFF2-40B4-BE49-F238E27FC236}">
                    <a16:creationId xmlns:a16="http://schemas.microsoft.com/office/drawing/2014/main" id="{C785EC33-4AAD-2642-98D7-6F6651F75B70}"/>
                  </a:ext>
                </a:extLst>
              </p:cNvPr>
              <p:cNvSpPr txBox="1">
                <a:spLocks noRot="1" noChangeAspect="1" noMove="1" noResize="1" noEditPoints="1" noAdjustHandles="1" noChangeArrowheads="1" noChangeShapeType="1" noTextEdit="1"/>
              </p:cNvSpPr>
              <p:nvPr/>
            </p:nvSpPr>
            <p:spPr>
              <a:xfrm>
                <a:off x="434642" y="560205"/>
                <a:ext cx="11322715" cy="3502562"/>
              </a:xfrm>
              <a:prstGeom prst="rect">
                <a:avLst/>
              </a:prstGeom>
              <a:blipFill>
                <a:blip r:embed="rId2"/>
                <a:stretch>
                  <a:fillRect l="-448" t="-722" b="-1805"/>
                </a:stretch>
              </a:blipFill>
            </p:spPr>
            <p:txBody>
              <a:bodyPr/>
              <a:lstStyle/>
              <a:p>
                <a:r>
                  <a:rPr lang="en-US">
                    <a:noFill/>
                  </a:rPr>
                  <a:t> </a:t>
                </a:r>
              </a:p>
            </p:txBody>
          </p:sp>
        </mc:Fallback>
      </mc:AlternateContent>
    </p:spTree>
    <p:extLst>
      <p:ext uri="{BB962C8B-B14F-4D97-AF65-F5344CB8AC3E}">
        <p14:creationId xmlns:p14="http://schemas.microsoft.com/office/powerpoint/2010/main" val="108071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240" y="309070"/>
            <a:ext cx="6468838" cy="584776"/>
          </a:xfrm>
          <a:prstGeom prst="rect">
            <a:avLst/>
          </a:prstGeom>
          <a:noFill/>
        </p:spPr>
        <p:txBody>
          <a:bodyPr wrap="none" rtlCol="0">
            <a:spAutoFit/>
          </a:bodyPr>
          <a:lstStyle/>
          <a:p>
            <a:r>
              <a:rPr lang="en-US" sz="3200" b="1" dirty="0"/>
              <a:t>Quantum Mechanics for </a:t>
            </a:r>
            <a:r>
              <a:rPr lang="en-US" sz="3200" b="1" dirty="0">
                <a:solidFill>
                  <a:srgbClr val="0070C0"/>
                </a:solidFill>
              </a:rPr>
              <a:t>free particle</a:t>
            </a:r>
          </a:p>
        </p:txBody>
      </p:sp>
      <p:pic>
        <p:nvPicPr>
          <p:cNvPr id="5" name="Picture 4"/>
          <p:cNvPicPr>
            <a:picLocks noChangeAspect="1"/>
          </p:cNvPicPr>
          <p:nvPr/>
        </p:nvPicPr>
        <p:blipFill>
          <a:blip r:embed="rId2"/>
          <a:stretch>
            <a:fillRect/>
          </a:stretch>
        </p:blipFill>
        <p:spPr>
          <a:xfrm>
            <a:off x="174619" y="712017"/>
            <a:ext cx="7247957" cy="5080139"/>
          </a:xfrm>
          <a:prstGeom prst="rect">
            <a:avLst/>
          </a:prstGeom>
        </p:spPr>
      </p:pic>
      <p:sp>
        <p:nvSpPr>
          <p:cNvPr id="2" name="TextBox 1">
            <a:extLst>
              <a:ext uri="{FF2B5EF4-FFF2-40B4-BE49-F238E27FC236}">
                <a16:creationId xmlns:a16="http://schemas.microsoft.com/office/drawing/2014/main" id="{49E30AFC-0700-8D40-BA48-3F0DC0B5272C}"/>
              </a:ext>
            </a:extLst>
          </p:cNvPr>
          <p:cNvSpPr txBox="1"/>
          <p:nvPr/>
        </p:nvSpPr>
        <p:spPr>
          <a:xfrm>
            <a:off x="7306029" y="2588337"/>
            <a:ext cx="4631396" cy="1200329"/>
          </a:xfrm>
          <a:prstGeom prst="rect">
            <a:avLst/>
          </a:prstGeom>
          <a:noFill/>
        </p:spPr>
        <p:txBody>
          <a:bodyPr wrap="none" rtlCol="0">
            <a:spAutoFit/>
          </a:bodyPr>
          <a:lstStyle/>
          <a:p>
            <a:r>
              <a:rPr lang="en-US" b="1" dirty="0">
                <a:solidFill>
                  <a:srgbClr val="FF0000"/>
                </a:solidFill>
              </a:rPr>
              <a:t>-Quantum counterpart of Newtons 2</a:t>
            </a:r>
            <a:r>
              <a:rPr lang="en-US" b="1" baseline="30000" dirty="0">
                <a:solidFill>
                  <a:srgbClr val="FF0000"/>
                </a:solidFill>
              </a:rPr>
              <a:t>nd</a:t>
            </a:r>
            <a:r>
              <a:rPr lang="en-US" b="1" dirty="0">
                <a:solidFill>
                  <a:srgbClr val="FF0000"/>
                </a:solidFill>
              </a:rPr>
              <a:t> law</a:t>
            </a:r>
          </a:p>
          <a:p>
            <a:r>
              <a:rPr lang="en-US" b="1" dirty="0">
                <a:solidFill>
                  <a:srgbClr val="FF0000"/>
                </a:solidFill>
              </a:rPr>
              <a:t>-Time evolution of the wave function</a:t>
            </a:r>
          </a:p>
          <a:p>
            <a:r>
              <a:rPr lang="en-US" b="1" dirty="0">
                <a:solidFill>
                  <a:srgbClr val="FF0000"/>
                </a:solidFill>
              </a:rPr>
              <a:t>-Not Lorentz invariant: time and space are not </a:t>
            </a:r>
          </a:p>
          <a:p>
            <a:r>
              <a:rPr lang="en-US" b="1" dirty="0">
                <a:solidFill>
                  <a:srgbClr val="FF0000"/>
                </a:solidFill>
              </a:rPr>
              <a:t>treated in the same way.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C32614A-2A55-834F-83C3-A37BB06FD69C}"/>
                  </a:ext>
                </a:extLst>
              </p:cNvPr>
              <p:cNvSpPr txBox="1"/>
              <p:nvPr/>
            </p:nvSpPr>
            <p:spPr>
              <a:xfrm>
                <a:off x="7306029" y="3990140"/>
                <a:ext cx="5089085" cy="923330"/>
              </a:xfrm>
              <a:prstGeom prst="rect">
                <a:avLst/>
              </a:prstGeom>
              <a:noFill/>
            </p:spPr>
            <p:txBody>
              <a:bodyPr wrap="none" rtlCol="0">
                <a:spAutoFit/>
              </a:bodyPr>
              <a:lstStyle/>
              <a:p>
                <a:r>
                  <a:rPr lang="en-US" b="1" dirty="0">
                    <a:solidFill>
                      <a:srgbClr val="FF0000"/>
                    </a:solidFill>
                  </a:rPr>
                  <a:t>Schr</a:t>
                </a:r>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panose="02040503050406030204" pitchFamily="18" charset="0"/>
                          </a:rPr>
                          <m:t>𝒐</m:t>
                        </m:r>
                      </m:e>
                    </m:acc>
                  </m:oMath>
                </a14:m>
                <a:r>
                  <a:rPr lang="en-US" b="1" dirty="0">
                    <a:solidFill>
                      <a:srgbClr val="FF0000"/>
                    </a:solidFill>
                  </a:rPr>
                  <a:t>dinger equation with relativity: time and </a:t>
                </a:r>
              </a:p>
              <a:p>
                <a:r>
                  <a:rPr lang="en-US" b="1" dirty="0">
                    <a:solidFill>
                      <a:srgbClr val="FF0000"/>
                    </a:solidFill>
                  </a:rPr>
                  <a:t>space coordinates are treated equally.</a:t>
                </a:r>
              </a:p>
              <a:p>
                <a:r>
                  <a:rPr lang="en-US" b="1" dirty="0">
                    <a:solidFill>
                      <a:srgbClr val="FF0000"/>
                    </a:solidFill>
                  </a:rPr>
                  <a:t>Solutions have both positive and negative energies.</a:t>
                </a:r>
              </a:p>
            </p:txBody>
          </p:sp>
        </mc:Choice>
        <mc:Fallback xmlns="">
          <p:sp>
            <p:nvSpPr>
              <p:cNvPr id="3" name="TextBox 2">
                <a:extLst>
                  <a:ext uri="{FF2B5EF4-FFF2-40B4-BE49-F238E27FC236}">
                    <a16:creationId xmlns:a16="http://schemas.microsoft.com/office/drawing/2014/main" id="{1C32614A-2A55-834F-83C3-A37BB06FD69C}"/>
                  </a:ext>
                </a:extLst>
              </p:cNvPr>
              <p:cNvSpPr txBox="1">
                <a:spLocks noRot="1" noChangeAspect="1" noMove="1" noResize="1" noEditPoints="1" noAdjustHandles="1" noChangeArrowheads="1" noChangeShapeType="1" noTextEdit="1"/>
              </p:cNvSpPr>
              <p:nvPr/>
            </p:nvSpPr>
            <p:spPr>
              <a:xfrm>
                <a:off x="7306029" y="3990140"/>
                <a:ext cx="5089085" cy="923330"/>
              </a:xfrm>
              <a:prstGeom prst="rect">
                <a:avLst/>
              </a:prstGeom>
              <a:blipFill>
                <a:blip r:embed="rId3"/>
                <a:stretch>
                  <a:fillRect l="-746" t="-1351" b="-945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94C7598-722D-F544-B4A3-B1FCCA4CB7A9}"/>
              </a:ext>
            </a:extLst>
          </p:cNvPr>
          <p:cNvSpPr txBox="1"/>
          <p:nvPr/>
        </p:nvSpPr>
        <p:spPr>
          <a:xfrm>
            <a:off x="1325217" y="5792156"/>
            <a:ext cx="2836033" cy="369332"/>
          </a:xfrm>
          <a:prstGeom prst="rect">
            <a:avLst/>
          </a:prstGeom>
          <a:noFill/>
        </p:spPr>
        <p:txBody>
          <a:bodyPr wrap="none" rtlCol="0">
            <a:spAutoFit/>
          </a:bodyPr>
          <a:lstStyle/>
          <a:p>
            <a:r>
              <a:rPr lang="en-US" dirty="0">
                <a:solidFill>
                  <a:srgbClr val="FF0000"/>
                </a:solidFill>
              </a:rPr>
              <a:t>Details in Quantum-2 course</a:t>
            </a:r>
          </a:p>
        </p:txBody>
      </p:sp>
    </p:spTree>
    <p:extLst>
      <p:ext uri="{BB962C8B-B14F-4D97-AF65-F5344CB8AC3E}">
        <p14:creationId xmlns:p14="http://schemas.microsoft.com/office/powerpoint/2010/main" val="3820438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14713</TotalTime>
  <Words>2311</Words>
  <Application>Microsoft Macintosh PowerPoint</Application>
  <PresentationFormat>Widescreen</PresentationFormat>
  <Paragraphs>246</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286</cp:revision>
  <cp:lastPrinted>2021-01-28T19:07:22Z</cp:lastPrinted>
  <dcterms:created xsi:type="dcterms:W3CDTF">2021-01-06T18:58:24Z</dcterms:created>
  <dcterms:modified xsi:type="dcterms:W3CDTF">2021-02-03T01:13:55Z</dcterms:modified>
</cp:coreProperties>
</file>