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387" r:id="rId2"/>
    <p:sldId id="386" r:id="rId3"/>
    <p:sldId id="312" r:id="rId4"/>
    <p:sldId id="380" r:id="rId5"/>
    <p:sldId id="314" r:id="rId6"/>
    <p:sldId id="313" r:id="rId7"/>
    <p:sldId id="382" r:id="rId8"/>
    <p:sldId id="383" r:id="rId9"/>
    <p:sldId id="384" r:id="rId10"/>
    <p:sldId id="317" r:id="rId11"/>
    <p:sldId id="315" r:id="rId12"/>
    <p:sldId id="31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97" autoAdjust="0"/>
    <p:restoredTop sz="94349"/>
  </p:normalViewPr>
  <p:slideViewPr>
    <p:cSldViewPr snapToGrid="0" snapToObjects="1">
      <p:cViewPr varScale="1">
        <p:scale>
          <a:sx n="103" d="100"/>
          <a:sy n="103" d="100"/>
        </p:scale>
        <p:origin x="1312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8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76B53-3A5E-2947-BE54-B19CFE01428D}" type="datetimeFigureOut">
              <a:rPr lang="en-US" smtClean="0"/>
              <a:t>2/24/21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EF06C-AAAA-CF4A-AD51-C8DBA0FA6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16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F4F90-FAA8-5E46-93C3-8BDDB8D22D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2B2DF4-EAE5-F547-9DFE-5C844E7630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05361-1D67-EE4B-8406-8A7CDA4F7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2/24/21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699B7-113E-2245-8B31-191A620DC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E3583-3A23-2146-9A88-334624A76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303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81531-9819-3A4D-900F-08D9ECECE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0E7902-54E8-854D-834C-5B3128EB2C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46746F-DAEA-E24A-958B-6BF68D175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2/24/21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8A2F3-6371-D44B-9CB2-713A94A42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966AD-F6EC-FC45-92C0-0E6981A1B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27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D79ACF-9F05-5842-B617-D6BD2EB331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D00D48-096C-D14D-A4DC-2E3DA57D9B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211B7-02DB-6D44-A38B-520EEC06D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2/24/21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4B77F-96E5-974B-8AFC-3FB4627B1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E897C-652D-7541-8332-AAF8F56D0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85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771B9-EB1E-3743-B411-A8F959EDD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9DD35-D903-FF40-BCF9-832F38F6A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5D481-2B4B-634C-9F09-9A428474A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2/24/21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6EB5D-A323-8B47-97F2-D80F32503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37B54-6DB2-744E-8C2E-D1BD05C8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90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01C3F-D141-BA49-9EDA-E6F7583A6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8028D-BA29-2042-80BF-893F6E5CC2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A74C2-A427-1E42-9740-226F5E1CF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2/24/21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8C1B5-743E-B641-A778-2563190BA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567A2-2B3C-9F4F-953A-0DD0100B0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33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BCD32-E998-AA4F-BE5C-D14C4306A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07E52-415F-714E-8230-F6CE03A101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59FF6E-7058-7444-AB58-A4E2FAC092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81D89-38A3-F04C-9BA6-D5DD0C017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2/24/21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C0E07B-F9CD-1642-A9E4-03B01060E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64A31-EB6C-F440-8DF3-791CD527A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7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796BC-8A7D-FE42-8AB5-065281C19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00010D-4900-FB48-A1BC-78AA43B9B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3BF5D3-607A-E148-B9D0-AEECC341BD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331ED5-A3E3-714D-BA81-56DA395C4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F00F40-A7DA-F74A-A16F-93D21E57BC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10748D-3958-9541-A1F3-F0EAA5230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2/24/21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6201C5-9185-C043-A7EB-020202DFE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540F7E-4FB8-6445-9361-25F8034E0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56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44477-9641-0749-9023-6074A59E0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54E419-F718-394A-A5E5-0C7AFA2BF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2/24/21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22E583-D308-7047-89FC-43701D979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5A8217-B9C9-A84A-AEAA-055D8138C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42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81E98-0F8D-D341-9FE8-B736508D4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2/24/21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1CE100-625A-6243-8264-E10937E2A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FBAE51-01D9-7648-9B78-4AE131721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31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877A3-15CC-E849-AC64-29A4EC9B7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F0515-675B-5A4D-9CC3-3C843DA09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29F7A7-9BE4-DD40-B5A4-2C86DBF12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85F92D-23F3-C844-9A58-27237C86F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2/24/21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D14D1F-B20E-6B4E-B456-4FCAFC9C9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ABE1BA-2F82-0641-A35B-4983B8E1C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99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B33B0-1679-8142-97CA-83B3E99DE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D5C0C2-BC0C-334A-A5DA-A01958398E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6EED16-8B9C-C542-8A34-EAF98D48C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F6A7E8-8013-D746-99C4-EBA23954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0CAB-AA73-E34A-BF5C-8B62E69F5278}" type="datetimeFigureOut">
              <a:rPr lang="en-US" smtClean="0"/>
              <a:t>2/24/21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EE3134-4D74-8140-B63C-D109B79A0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CE27CF-B409-2242-AAAF-F141020F0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88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1FA82B-DD47-6D48-91E0-BA9607A78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4D99E-3F5F-004D-B2FE-DC1630DE5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0C876-E7C5-3D47-829A-0694D42387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70CAB-AA73-E34A-BF5C-8B62E69F5278}" type="datetimeFigureOut">
              <a:rPr lang="en-US" smtClean="0"/>
              <a:t>2/24/21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34F4A-8183-6748-A3D5-93969C86D8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C9F96-249C-2747-9C20-B4C8DF02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A3ECB-7F9D-714C-952C-A766CABAB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904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https://upload.wikimedia.org/wikipedia/commons/thumb/2/26/Renormalized-vertex.png/290px-Renormalized-vertex.png" TargetMode="External"/><Relationship Id="rId7" Type="http://schemas.openxmlformats.org/officeDocument/2006/relationships/image" Target="../media/image7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92.png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905443-AE4F-4143-81C2-6F925B500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3024" y="0"/>
            <a:ext cx="4125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45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E7762AD-BD68-4745-9036-231FE91649B6}"/>
                  </a:ext>
                </a:extLst>
              </p:cNvPr>
              <p:cNvSpPr txBox="1"/>
              <p:nvPr/>
            </p:nvSpPr>
            <p:spPr>
              <a:xfrm>
                <a:off x="276689" y="1264371"/>
                <a:ext cx="9588907" cy="18774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A set of measured properties of bosons of the weak interactions from Particle Data Tables:</a:t>
                </a:r>
              </a:p>
              <a:p>
                <a:r>
                  <a:rPr lang="en-US" sz="2000" dirty="0"/>
                  <a:t>Known to exist since 1970ties. First direct measurement - 1983 at LEP</a:t>
                </a:r>
              </a:p>
              <a:p>
                <a:r>
                  <a:rPr lang="en-US" sz="2000" b="1" dirty="0"/>
                  <a:t>W</a:t>
                </a:r>
                <a:r>
                  <a:rPr lang="en-US" sz="2000" dirty="0"/>
                  <a:t>         mass       m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=80.387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±0.016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US" sz="2000" dirty="0"/>
              </a:p>
              <a:p>
                <a:r>
                  <a:rPr lang="en-US" sz="2000" dirty="0"/>
                  <a:t>            width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 2.085 ±0.042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US" sz="200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E7762AD-BD68-4745-9036-231FE91649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689" y="1264371"/>
                <a:ext cx="9588907" cy="1877437"/>
              </a:xfrm>
              <a:prstGeom prst="rect">
                <a:avLst/>
              </a:prstGeom>
              <a:blipFill>
                <a:blip r:embed="rId2"/>
                <a:stretch>
                  <a:fillRect l="-661" t="-2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72102B8-7015-6546-8596-518A5A9CFBF8}"/>
                  </a:ext>
                </a:extLst>
              </p:cNvPr>
              <p:cNvSpPr txBox="1"/>
              <p:nvPr/>
            </p:nvSpPr>
            <p:spPr>
              <a:xfrm>
                <a:off x="276689" y="2757085"/>
                <a:ext cx="10772308" cy="14283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W coupling is related to the Fermi constant and the W mass via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2 </m:t>
                            </m:r>
                          </m:e>
                        </m:ra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8</m:t>
                        </m:r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sz="2000" dirty="0">
                    <a:effectLst/>
                  </a:rPr>
                  <a:t>  and is equal to </a:t>
                </a:r>
                <a:r>
                  <a:rPr lang="en-US" sz="2000" dirty="0" err="1">
                    <a:effectLst/>
                  </a:rPr>
                  <a:t>g</a:t>
                </a:r>
                <a:r>
                  <a:rPr lang="en-US" sz="2000" baseline="-25000" dirty="0" err="1">
                    <a:effectLst/>
                  </a:rPr>
                  <a:t>W</a:t>
                </a:r>
                <a:r>
                  <a:rPr lang="en-US" sz="2000" dirty="0">
                    <a:effectLst/>
                  </a:rPr>
                  <a:t> = 0.66</a:t>
                </a:r>
              </a:p>
              <a:p>
                <a:r>
                  <a:rPr lang="en-US" sz="2000" dirty="0"/>
                  <a:t>Thus the </a:t>
                </a:r>
                <a:r>
                  <a:rPr lang="en-US" sz="2000" b="1" dirty="0"/>
                  <a:t>strength</a:t>
                </a:r>
                <a:r>
                  <a:rPr lang="en-US" sz="2000" dirty="0"/>
                  <a:t> of the W coupling is not intrinsically weak, but it  appears suppressed by its </a:t>
                </a:r>
              </a:p>
              <a:p>
                <a:r>
                  <a:rPr lang="en-US" sz="2000" dirty="0"/>
                  <a:t>large mass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29</m:t>
                        </m:r>
                      </m:den>
                    </m:f>
                  </m:oMath>
                </a14:m>
                <a:r>
                  <a:rPr lang="en-US" sz="2000" dirty="0"/>
                  <a:t> .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72102B8-7015-6546-8596-518A5A9CFB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689" y="2757085"/>
                <a:ext cx="10772308" cy="1428340"/>
              </a:xfrm>
              <a:prstGeom prst="rect">
                <a:avLst/>
              </a:prstGeom>
              <a:blipFill>
                <a:blip r:embed="rId3"/>
                <a:stretch>
                  <a:fillRect l="-589" b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4D0EB2D9-7F9B-4F43-B213-AE10B9051E59}"/>
              </a:ext>
            </a:extLst>
          </p:cNvPr>
          <p:cNvSpPr txBox="1"/>
          <p:nvPr/>
        </p:nvSpPr>
        <p:spPr>
          <a:xfrm>
            <a:off x="3521676" y="420130"/>
            <a:ext cx="4393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Properties of weak gauge bosons</a:t>
            </a:r>
          </a:p>
        </p:txBody>
      </p:sp>
    </p:spTree>
    <p:extLst>
      <p:ext uri="{BB962C8B-B14F-4D97-AF65-F5344CB8AC3E}">
        <p14:creationId xmlns:p14="http://schemas.microsoft.com/office/powerpoint/2010/main" val="3051373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CCFC2CB-AB86-1D4A-BA42-CC4E103648EA}"/>
                  </a:ext>
                </a:extLst>
              </p:cNvPr>
              <p:cNvSpPr txBox="1"/>
              <p:nvPr/>
            </p:nvSpPr>
            <p:spPr>
              <a:xfrm>
                <a:off x="396523" y="141893"/>
                <a:ext cx="12648271" cy="31393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The coupling strength is the same for each left-handed doublet of leptons (lepton universality). </a:t>
                </a:r>
              </a:p>
              <a:p>
                <a:r>
                  <a:rPr lang="en-US" sz="2000" dirty="0"/>
                  <a:t>For leptons coupling strength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000" dirty="0"/>
                  <a:t> Small differences in decay rates are due to phase space effects for different masses </a:t>
                </a:r>
              </a:p>
              <a:p>
                <a:r>
                  <a:rPr lang="en-US" sz="2000" dirty="0"/>
                  <a:t>of leptons and precision of measurements:</a:t>
                </a:r>
              </a:p>
              <a:p>
                <a:r>
                  <a:rPr lang="en-US" sz="20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=(10.71±0.16)%</m:t>
                    </m:r>
                  </m:oMath>
                </a14:m>
                <a:endParaRPr lang="en-US" sz="2000" dirty="0"/>
              </a:p>
              <a:p>
                <a:r>
                  <a:rPr lang="en-US" sz="20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/>
                  <a:t>(W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𝜇𝜈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)=(10.63±0.15)%</m:t>
                    </m:r>
                  </m:oMath>
                </a14:m>
                <a:endParaRPr lang="en-US" sz="2000" dirty="0"/>
              </a:p>
              <a:p>
                <a:r>
                  <a:rPr lang="en-US" sz="20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𝜏𝜈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11.38±0.21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en-US" sz="2000" dirty="0"/>
              </a:p>
              <a:p>
                <a:endParaRPr lang="en-US" sz="2000" dirty="0"/>
              </a:p>
              <a:p>
                <a:r>
                  <a:rPr lang="en-US" sz="2000" dirty="0"/>
                  <a:t>Coupling to quarks depends on the CKM (mixing matrix) for each flavor.  It allows for the flavor change of quarks. </a:t>
                </a:r>
              </a:p>
              <a:p>
                <a:r>
                  <a:rPr lang="en-US" sz="2000" dirty="0"/>
                  <a:t>The coupling strength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𝐶𝐾𝑀</m:t>
                        </m:r>
                      </m:sub>
                    </m:sSub>
                  </m:oMath>
                </a14:m>
                <a:endParaRPr lang="en-US" sz="20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CCFC2CB-AB86-1D4A-BA42-CC4E103648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523" y="141893"/>
                <a:ext cx="12648271" cy="3139321"/>
              </a:xfrm>
              <a:prstGeom prst="rect">
                <a:avLst/>
              </a:prstGeom>
              <a:blipFill>
                <a:blip r:embed="rId2"/>
                <a:stretch>
                  <a:fillRect l="-401" t="-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5991F509-419E-0E40-9796-C0E9F06664B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544595" y="2934594"/>
            <a:ext cx="7483497" cy="28623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FA9377-54E7-3C44-95D3-1A18E6E7E225}"/>
                  </a:ext>
                </a:extLst>
              </p:cNvPr>
              <p:cNvSpPr txBox="1"/>
              <p:nvPr/>
            </p:nvSpPr>
            <p:spPr>
              <a:xfrm>
                <a:off x="795646" y="6211669"/>
                <a:ext cx="7956537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The total hadronic decay rate is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h𝑎𝑑𝑟𝑜𝑛𝑠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67.41±0.27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en-US" sz="20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FA9377-54E7-3C44-95D3-1A18E6E7E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46" y="6211669"/>
                <a:ext cx="7956537" cy="677108"/>
              </a:xfrm>
              <a:prstGeom prst="rect">
                <a:avLst/>
              </a:prstGeom>
              <a:blipFill>
                <a:blip r:embed="rId4"/>
                <a:stretch>
                  <a:fillRect l="-797" t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924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186649B-B05A-2B4E-A908-F72EC941ADF4}"/>
                  </a:ext>
                </a:extLst>
              </p:cNvPr>
              <p:cNvSpPr txBox="1"/>
              <p:nvPr/>
            </p:nvSpPr>
            <p:spPr>
              <a:xfrm>
                <a:off x="415636" y="593766"/>
                <a:ext cx="11514947" cy="5477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Z</a:t>
                </a:r>
                <a:r>
                  <a:rPr lang="en-US" sz="2000" b="1" baseline="30000" dirty="0"/>
                  <a:t>0 </a:t>
                </a:r>
                <a:r>
                  <a:rPr lang="en-US" sz="2000" dirty="0"/>
                  <a:t>– boson</a:t>
                </a:r>
              </a:p>
              <a:p>
                <a:r>
                  <a:rPr lang="en-US" sz="2000" dirty="0"/>
                  <a:t>Discovered 1983 at CERN SPS</a:t>
                </a:r>
              </a:p>
              <a:p>
                <a:r>
                  <a:rPr lang="en-US" sz="2000" dirty="0"/>
                  <a:t>	mass		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              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=91.1876±0.0021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US" sz="2000" dirty="0"/>
              </a:p>
              <a:p>
                <a:r>
                  <a:rPr lang="en-US" sz="2000" dirty="0"/>
                  <a:t>	full width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    2.4952±0.0023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US" sz="2000" dirty="0"/>
              </a:p>
              <a:p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Z couples to any fermion - anti-fermion pair </a:t>
                </a:r>
              </a:p>
              <a:p>
                <a:r>
                  <a:rPr lang="en-US" sz="2000" dirty="0"/>
                  <a:t>      (except – real Z cannot decay to top pairs because it has too small  mass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&lt;2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dirty="0"/>
                  <a:t> 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Lepton universality holds - decay rates to charge lepton pairs are the same</a:t>
                </a:r>
              </a:p>
              <a:p>
                <a:r>
                  <a:rPr lang="en-US" sz="2000" dirty="0"/>
                  <a:t>			    - decay rates to all neutrino pairs are the same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Measurement of total width at LEP allowed to determine the number of neutrinos with masses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.</a:t>
                </a:r>
              </a:p>
              <a:p>
                <a:r>
                  <a:rPr lang="en-US" sz="2000" dirty="0"/>
                  <a:t> </a:t>
                </a:r>
              </a:p>
              <a:p>
                <a:r>
                  <a:rPr lang="en-US" sz="2000" dirty="0"/>
                  <a:t>The weak and electromagnetic forces are linked. At short distances (or very high energies) the strength </a:t>
                </a:r>
              </a:p>
              <a:p>
                <a:r>
                  <a:rPr lang="en-US" sz="2000" dirty="0"/>
                  <a:t>of these forces are comparable. They are related by a parameter sin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</m:oMath>
                </a14:m>
                <a:r>
                  <a:rPr lang="en-US" sz="2000" dirty="0"/>
                  <a:t> by the electron charge e = </a:t>
                </a:r>
                <a:r>
                  <a:rPr lang="en-US" sz="2000" dirty="0" err="1"/>
                  <a:t>g</a:t>
                </a:r>
                <a:r>
                  <a:rPr lang="en-US" sz="2000" baseline="-25000" dirty="0" err="1"/>
                  <a:t>W</a:t>
                </a:r>
                <a:r>
                  <a:rPr lang="en-US" sz="2000" dirty="0"/>
                  <a:t> sin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000" dirty="0"/>
                  <a:t> </a:t>
                </a:r>
              </a:p>
              <a:p>
                <a:r>
                  <a:rPr lang="en-US" sz="2000" dirty="0"/>
                  <a:t>where the Weinberg angle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2000" dirty="0"/>
                  <a:t> is expressed as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𝑐𝑜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000" dirty="0"/>
              </a:p>
              <a:p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186649B-B05A-2B4E-A908-F72EC941A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636" y="593766"/>
                <a:ext cx="11514947" cy="5477077"/>
              </a:xfrm>
              <a:prstGeom prst="rect">
                <a:avLst/>
              </a:prstGeom>
              <a:blipFill>
                <a:blip r:embed="rId2"/>
                <a:stretch>
                  <a:fillRect l="-551" t="-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0807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F21417-8089-9E4B-A253-AAE720CE892D}"/>
              </a:ext>
            </a:extLst>
          </p:cNvPr>
          <p:cNvSpPr txBox="1"/>
          <p:nvPr/>
        </p:nvSpPr>
        <p:spPr>
          <a:xfrm>
            <a:off x="3929449" y="345989"/>
            <a:ext cx="4864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Development of the Standard Model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21C520-A3E0-104A-A83F-F96717CA65BE}"/>
              </a:ext>
            </a:extLst>
          </p:cNvPr>
          <p:cNvSpPr txBox="1"/>
          <p:nvPr/>
        </p:nvSpPr>
        <p:spPr>
          <a:xfrm>
            <a:off x="210064" y="1136822"/>
            <a:ext cx="12087091" cy="467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We have now all the components of theory that led to the Standard Model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quantum electrodynamics as a V– A theory by addition of the axial field into the </a:t>
            </a:r>
            <a:r>
              <a:rPr lang="en-US" sz="2000" dirty="0" err="1"/>
              <a:t>Lagrangian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Field theory that treats currents(particles) and fields on equal basis i.e., adding field-field interactions </a:t>
            </a:r>
          </a:p>
          <a:p>
            <a:r>
              <a:rPr lang="en-US" sz="2000" dirty="0"/>
              <a:t>	to the </a:t>
            </a:r>
            <a:r>
              <a:rPr lang="en-US" sz="2000" dirty="0" err="1"/>
              <a:t>Lagrangian</a:t>
            </a:r>
            <a:r>
              <a:rPr lang="en-US" sz="2000" dirty="0"/>
              <a:t> (fields can interact in the absence of particles)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An idea proposed by Yang and Mills that by adding a scalar </a:t>
            </a:r>
            <a:r>
              <a:rPr lang="en-US" sz="2000" b="1" dirty="0"/>
              <a:t>doublet</a:t>
            </a:r>
            <a:r>
              <a:rPr lang="en-US" sz="2000" dirty="0"/>
              <a:t> U(1) to the </a:t>
            </a:r>
            <a:r>
              <a:rPr lang="en-US" sz="2000" dirty="0" err="1"/>
              <a:t>Lagrangian</a:t>
            </a:r>
            <a:r>
              <a:rPr lang="en-US" sz="2000" dirty="0"/>
              <a:t> of weak interactions </a:t>
            </a:r>
          </a:p>
          <a:p>
            <a:r>
              <a:rPr lang="en-US" sz="2000" dirty="0"/>
              <a:t>	one can obtain a theory that restores global symmetry allowing for eventual rotation of the system in the </a:t>
            </a:r>
          </a:p>
          <a:p>
            <a:r>
              <a:rPr lang="en-US" sz="2000" dirty="0"/>
              <a:t>	isospin - charge space coordinates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Renormalization technique that eliminates infinities form the calculations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Experimental observations of quark mixing, eventually described by the CKM (</a:t>
            </a:r>
            <a:r>
              <a:rPr lang="en-US" sz="2000" dirty="0" err="1"/>
              <a:t>Cabbibo</a:t>
            </a:r>
            <a:r>
              <a:rPr lang="en-US" sz="2000" dirty="0"/>
              <a:t>-Kobayashi-</a:t>
            </a:r>
            <a:r>
              <a:rPr lang="en-US" sz="2000" dirty="0" err="1"/>
              <a:t>Maskava</a:t>
            </a:r>
            <a:r>
              <a:rPr lang="en-US" sz="2000" dirty="0"/>
              <a:t>) </a:t>
            </a:r>
          </a:p>
          <a:p>
            <a:r>
              <a:rPr lang="en-US" sz="2000" dirty="0"/>
              <a:t>	mixing matrix  -&gt; rotation of coordinates between color filed and physical observables.</a:t>
            </a:r>
          </a:p>
          <a:p>
            <a:endParaRPr lang="en-US" sz="2000" dirty="0"/>
          </a:p>
          <a:p>
            <a:r>
              <a:rPr lang="en-US" sz="2000" dirty="0"/>
              <a:t>We can now try to put them together</a:t>
            </a:r>
          </a:p>
          <a:p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500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4DEEC46-E29F-7D49-ACC7-85DE72AB4BD4}"/>
                  </a:ext>
                </a:extLst>
              </p:cNvPr>
              <p:cNvSpPr txBox="1"/>
              <p:nvPr/>
            </p:nvSpPr>
            <p:spPr>
              <a:xfrm>
                <a:off x="166255" y="332510"/>
                <a:ext cx="11555086" cy="54476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				</a:t>
                </a:r>
                <a:r>
                  <a:rPr lang="en-US" sz="2800" b="1" dirty="0"/>
                  <a:t>Electroweak unification</a:t>
                </a:r>
                <a:endParaRPr lang="en-US" sz="2800" dirty="0"/>
              </a:p>
              <a:p>
                <a:r>
                  <a:rPr lang="en-US" sz="2000" dirty="0"/>
                  <a:t> </a:t>
                </a:r>
              </a:p>
              <a:p>
                <a:r>
                  <a:rPr lang="en-US" sz="2000" dirty="0"/>
                  <a:t>The ideas of the unification of the electromagnetic and weak interactions using broken symmetries </a:t>
                </a:r>
              </a:p>
              <a:p>
                <a:r>
                  <a:rPr lang="en-US" sz="2000" dirty="0"/>
                  <a:t>percolated through 1960</a:t>
                </a:r>
                <a:r>
                  <a:rPr lang="en-US" sz="1600" dirty="0"/>
                  <a:t>ties</a:t>
                </a:r>
                <a:r>
                  <a:rPr lang="en-US" sz="2000" dirty="0"/>
                  <a:t>. Different approaches of Schwinger, Glashow, Salam and Weinberg </a:t>
                </a:r>
              </a:p>
              <a:p>
                <a:r>
                  <a:rPr lang="en-US" sz="2000" dirty="0"/>
                  <a:t>resulted in theories based on chiral symmetries that worked – they had unbroken symmetry but were either </a:t>
                </a:r>
              </a:p>
              <a:p>
                <a:r>
                  <a:rPr lang="en-US" sz="2000" dirty="0"/>
                  <a:t>not renormalizable or predicted many  massless gauge bosons that were not known experimentally. 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Weinberg studied spontaneous symmetry breaking (see next) and found a symmetry set that predicted </a:t>
                </a:r>
              </a:p>
              <a:p>
                <a:r>
                  <a:rPr lang="en-US" sz="2000" dirty="0"/>
                  <a:t>massive neutral gauge boson - today we know it as a Z</a:t>
                </a:r>
                <a:r>
                  <a:rPr lang="en-US" sz="2000" baseline="30000" dirty="0"/>
                  <a:t>0</a:t>
                </a:r>
                <a:r>
                  <a:rPr lang="en-US" sz="2000" dirty="0"/>
                  <a:t> boson. The problem was that theory had divergences </a:t>
                </a:r>
              </a:p>
              <a:p>
                <a:r>
                  <a:rPr lang="en-US" sz="2000" dirty="0"/>
                  <a:t>with no clear recovery from infinities. 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It is only in 1971 that ‘</a:t>
                </a:r>
                <a:r>
                  <a:rPr lang="en-US" sz="2000" dirty="0" err="1"/>
                  <a:t>tHooft</a:t>
                </a:r>
                <a:r>
                  <a:rPr lang="en-US" sz="2000" dirty="0"/>
                  <a:t> has shown that spontaneously broken symmetry can be renormalized </a:t>
                </a:r>
              </a:p>
              <a:p>
                <a:r>
                  <a:rPr lang="en-US" sz="2000" dirty="0"/>
                  <a:t>and the theory based on </a:t>
                </a:r>
                <a:r>
                  <a:rPr lang="en-US" sz="2000" b="1" dirty="0"/>
                  <a:t>SU(2)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000" b="1" dirty="0"/>
                  <a:t> U(1) </a:t>
                </a:r>
                <a:r>
                  <a:rPr lang="en-US" sz="2000" dirty="0"/>
                  <a:t>gauge group become the starting point of today’s Standard Model. 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Its completion was the incorporation of SU(3) symmetry of color and incorporation in the electroweak theory </a:t>
                </a:r>
              </a:p>
              <a:p>
                <a:r>
                  <a:rPr lang="en-US" sz="2000" dirty="0"/>
                  <a:t>by Weinberg resulting in the  </a:t>
                </a:r>
                <a:r>
                  <a:rPr lang="en-US" sz="2000" b="1" dirty="0"/>
                  <a:t>SU(3) x SU(2) x U(1) </a:t>
                </a:r>
                <a:r>
                  <a:rPr lang="en-US" sz="2000" dirty="0"/>
                  <a:t>symmetry of the Standard Model. 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4DEEC46-E29F-7D49-ACC7-85DE72AB4B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255" y="332510"/>
                <a:ext cx="11555086" cy="5447645"/>
              </a:xfrm>
              <a:prstGeom prst="rect">
                <a:avLst/>
              </a:prstGeom>
              <a:blipFill>
                <a:blip r:embed="rId2"/>
                <a:stretch>
                  <a:fillRect l="-439" t="-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2">
            <a:extLst>
              <a:ext uri="{FF2B5EF4-FFF2-40B4-BE49-F238E27FC236}">
                <a16:creationId xmlns:a16="http://schemas.microsoft.com/office/drawing/2014/main" id="{91EB8FE0-6AAE-9843-90E9-15C365601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6600" y="497609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299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362F43E-F2EA-1542-9E7F-93AA36392C5A}"/>
                  </a:ext>
                </a:extLst>
              </p:cNvPr>
              <p:cNvSpPr txBox="1"/>
              <p:nvPr/>
            </p:nvSpPr>
            <p:spPr>
              <a:xfrm>
                <a:off x="741405" y="73820"/>
                <a:ext cx="8300734" cy="33984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			</a:t>
                </a:r>
                <a:r>
                  <a:rPr lang="en-US" sz="2000" dirty="0" err="1"/>
                  <a:t>Asside</a:t>
                </a:r>
                <a:r>
                  <a:rPr lang="en-US" sz="2000" dirty="0"/>
                  <a:t>: </a:t>
                </a:r>
                <a:r>
                  <a:rPr lang="en-US" sz="2400" b="1" dirty="0"/>
                  <a:t>Coupling constant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The  </a:t>
                </a:r>
                <a:r>
                  <a:rPr lang="en-US" sz="2000" dirty="0" err="1"/>
                  <a:t>Lagrangian</a:t>
                </a:r>
                <a:r>
                  <a:rPr lang="en-US" sz="2000" dirty="0"/>
                  <a:t> contains two parts: kinetic energy T and potential energy V</a:t>
                </a:r>
              </a:p>
              <a:p>
                <a:r>
                  <a:rPr lang="en-US" sz="2000" dirty="0"/>
                  <a:t>		                           L = T – V</a:t>
                </a:r>
              </a:p>
              <a:p>
                <a:r>
                  <a:rPr lang="en-US" sz="2000" dirty="0" err="1"/>
                  <a:t>Eg.</a:t>
                </a:r>
                <a:r>
                  <a:rPr lang="en-US" sz="2000" dirty="0"/>
                  <a:t>, QED </a:t>
                </a:r>
                <a:r>
                  <a:rPr lang="en-US" sz="2000" dirty="0" err="1"/>
                  <a:t>Lagrangian</a:t>
                </a:r>
                <a:endParaRPr lang="en-US" sz="2000" dirty="0"/>
              </a:p>
              <a:p>
                <a:endParaRPr lang="en-US" sz="2000" dirty="0"/>
              </a:p>
              <a:p>
                <a:r>
                  <a:rPr lang="en-US" sz="2000" dirty="0"/>
                  <a:t>              T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</m:acc>
                  </m:oMath>
                </a14:m>
                <a:r>
                  <a:rPr lang="en-US" sz="2000" dirty="0"/>
                  <a:t>(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sup>
                    </m:sSup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sub>
                    </m:sSub>
                  </m:oMath>
                </a14:m>
                <a:r>
                  <a:rPr lang="en-US" sz="2000" dirty="0"/>
                  <a:t>-m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)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sSub>
                          <m:sSubPr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sSup>
                      <m:sSup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𝜇𝜈</m:t>
                        </m:r>
                      </m:sup>
                    </m:sSup>
                  </m:oMath>
                </a14:m>
                <a:r>
                  <a:rPr lang="en-US" sz="2000" dirty="0"/>
                  <a:t>              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𝑒</m:t>
                    </m:r>
                    <m:acc>
                      <m:accPr>
                        <m:chr m:val="̅"/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</m:acc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sup>
                    </m:sSup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362F43E-F2EA-1542-9E7F-93AA36392C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405" y="73820"/>
                <a:ext cx="8300734" cy="3398431"/>
              </a:xfrm>
              <a:prstGeom prst="rect">
                <a:avLst/>
              </a:prstGeom>
              <a:blipFill>
                <a:blip r:embed="rId2"/>
                <a:stretch>
                  <a:fillRect l="-611" t="-1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0">
            <a:extLst>
              <a:ext uri="{FF2B5EF4-FFF2-40B4-BE49-F238E27FC236}">
                <a16:creationId xmlns:a16="http://schemas.microsoft.com/office/drawing/2014/main" id="{D659C844-A5A8-C54F-9762-D071603A7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067" y="2613392"/>
            <a:ext cx="1139831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+mn-lt"/>
                <a:cs typeface="Arial" panose="020B0604020202020204" pitchFamily="34" charset="0"/>
              </a:rPr>
              <a:t>In field theory,   the potential term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+mn-lt"/>
                <a:cs typeface="Arial" panose="020B0604020202020204" pitchFamily="34" charset="0"/>
              </a:rPr>
              <a:t>V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+mn-lt"/>
                <a:cs typeface="Arial" panose="020B0604020202020204" pitchFamily="34" charset="0"/>
              </a:rPr>
              <a:t> always contains 3 fields terms or more,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+mn-lt"/>
                <a:cs typeface="Arial" panose="020B0604020202020204" pitchFamily="34" charset="0"/>
              </a:rPr>
              <a:t>	expressing for example that an initial electron (field 1) interacted with a photon (field 2) producing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+mn-lt"/>
                <a:cs typeface="Arial" panose="020B0604020202020204" pitchFamily="34" charset="0"/>
              </a:rPr>
              <a:t>	the final state of the electron (field 3).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+mn-lt"/>
                <a:cs typeface="Arial" panose="020B0604020202020204" pitchFamily="34" charset="0"/>
              </a:rPr>
              <a:t>In contrast, the 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+mn-lt"/>
                <a:cs typeface="Arial" panose="020B0604020202020204" pitchFamily="34" charset="0"/>
              </a:rPr>
              <a:t>kinetic part  </a:t>
            </a:r>
            <a:r>
              <a:rPr kumimoji="0" lang="en-US" altLang="en-US" sz="2000" b="1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+mn-lt"/>
                <a:cs typeface="Arial" panose="020B0604020202020204" pitchFamily="34" charset="0"/>
              </a:rPr>
              <a:t>T</a:t>
            </a:r>
            <a:r>
              <a:rPr kumimoji="0" lang="en-US" altLang="en-US" sz="2000" b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+mn-lt"/>
                <a:cs typeface="Arial" panose="020B0604020202020204" pitchFamily="34" charset="0"/>
              </a:rPr>
              <a:t>  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+mn-lt"/>
                <a:cs typeface="Arial" panose="020B0604020202020204" pitchFamily="34" charset="0"/>
              </a:rPr>
              <a:t>always contains only </a:t>
            </a:r>
            <a:r>
              <a:rPr lang="en-US" altLang="en-US" sz="2000" dirty="0">
                <a:solidFill>
                  <a:srgbClr val="202122"/>
                </a:solidFill>
                <a:latin typeface="+mn-lt"/>
                <a:cs typeface="Arial" panose="020B0604020202020204" pitchFamily="34" charset="0"/>
              </a:rPr>
              <a:t>2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+mn-lt"/>
                <a:cs typeface="Arial" panose="020B0604020202020204" pitchFamily="34" charset="0"/>
              </a:rPr>
              <a:t> fields, expressing the free propagation of an initial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2000" dirty="0">
                <a:solidFill>
                  <a:srgbClr val="202122"/>
                </a:solidFill>
                <a:latin typeface="+mn-lt"/>
                <a:cs typeface="Arial" panose="020B0604020202020204" pitchFamily="34" charset="0"/>
              </a:rPr>
              <a:t>	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+mn-lt"/>
                <a:cs typeface="Arial" panose="020B0604020202020204" pitchFamily="34" charset="0"/>
              </a:rPr>
              <a:t>particle (field 1) into a later state (field 2). </a:t>
            </a:r>
          </a:p>
        </p:txBody>
      </p:sp>
      <p:sp>
        <p:nvSpPr>
          <p:cNvPr id="15" name="AutoShape 11" descr="V">
            <a:extLst>
              <a:ext uri="{FF2B5EF4-FFF2-40B4-BE49-F238E27FC236}">
                <a16:creationId xmlns:a16="http://schemas.microsoft.com/office/drawing/2014/main" id="{9FDEC7E0-6732-0E43-A7D0-B7D8DF8DD3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42927" y="16946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12" descr="T">
            <a:extLst>
              <a:ext uri="{FF2B5EF4-FFF2-40B4-BE49-F238E27FC236}">
                <a16:creationId xmlns:a16="http://schemas.microsoft.com/office/drawing/2014/main" id="{EA27B59E-EAC7-FA4D-B66B-CCBB97B868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971377" y="16946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433D9C78-C9F3-0E47-A2ED-D39A75AE8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067" y="4500983"/>
            <a:ext cx="1170679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+mn-lt"/>
                <a:cs typeface="Arial" panose="020B0604020202020204" pitchFamily="34" charset="0"/>
              </a:rPr>
              <a:t>The coupling constant determines the magnitude of the </a:t>
            </a:r>
            <a:r>
              <a:rPr lang="en-US" altLang="en-US" sz="2000" dirty="0">
                <a:solidFill>
                  <a:srgbClr val="202122"/>
                </a:solidFill>
                <a:latin typeface="+mn-lt"/>
                <a:cs typeface="Arial" panose="020B0604020202020204" pitchFamily="34" charset="0"/>
              </a:rPr>
              <a:t>k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+mn-lt"/>
                <a:cs typeface="Arial" panose="020B0604020202020204" pitchFamily="34" charset="0"/>
              </a:rPr>
              <a:t>inetic part T with respect to the  potential part  V.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dirty="0">
                <a:solidFill>
                  <a:srgbClr val="202122"/>
                </a:solidFill>
                <a:latin typeface="+mn-lt"/>
                <a:cs typeface="Arial" panose="020B0604020202020204" pitchFamily="34" charset="0"/>
              </a:rPr>
              <a:t>          	The coupling constant is always dimensionless.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+mn-lt"/>
                <a:cs typeface="Arial" panose="020B0604020202020204" pitchFamily="34" charset="0"/>
              </a:rPr>
              <a:t>In QED the electric charge </a:t>
            </a:r>
            <a:r>
              <a:rPr lang="en-US" altLang="en-US" sz="2000" dirty="0">
                <a:solidFill>
                  <a:srgbClr val="202122"/>
                </a:solidFill>
                <a:latin typeface="+mn-lt"/>
                <a:cs typeface="Arial" panose="020B0604020202020204" pitchFamily="34" charset="0"/>
              </a:rPr>
              <a:t>characterizes the coupling between two charged particles (two fields)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dirty="0">
                <a:solidFill>
                  <a:srgbClr val="202122"/>
                </a:solidFill>
                <a:latin typeface="+mn-lt"/>
                <a:cs typeface="Arial" panose="020B0604020202020204" pitchFamily="34" charset="0"/>
              </a:rPr>
              <a:t>	and one photon field.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202122"/>
              </a:solidFill>
              <a:effectLst/>
              <a:latin typeface="+mn-lt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000" dirty="0">
                <a:solidFill>
                  <a:srgbClr val="202122"/>
                </a:solidFill>
                <a:latin typeface="+mn-lt"/>
                <a:cs typeface="Arial" panose="020B0604020202020204" pitchFamily="34" charset="0"/>
              </a:rPr>
              <a:t>In quantum field theory when the coupling is much smaller than 1, the theory is weekly coupled and well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dirty="0">
                <a:solidFill>
                  <a:srgbClr val="202122"/>
                </a:solidFill>
                <a:latin typeface="+mn-lt"/>
                <a:cs typeface="Arial" panose="020B0604020202020204" pitchFamily="34" charset="0"/>
              </a:rPr>
              <a:t>	described by the expansion in powers of coupling constant – the perturbation theory.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2" name="AutoShape 26" descr="T">
            <a:extLst>
              <a:ext uri="{FF2B5EF4-FFF2-40B4-BE49-F238E27FC236}">
                <a16:creationId xmlns:a16="http://schemas.microsoft.com/office/drawing/2014/main" id="{CF800EDE-BD47-5D49-9267-A9AC38A006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25734" y="31479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AutoShape 27" descr="V">
            <a:extLst>
              <a:ext uri="{FF2B5EF4-FFF2-40B4-BE49-F238E27FC236}">
                <a16:creationId xmlns:a16="http://schemas.microsoft.com/office/drawing/2014/main" id="{68221B57-F598-FD49-9970-60927DC242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75159" y="31479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18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DEEC46-E29F-7D49-ACC7-85DE72AB4BD4}"/>
              </a:ext>
            </a:extLst>
          </p:cNvPr>
          <p:cNvSpPr txBox="1"/>
          <p:nvPr/>
        </p:nvSpPr>
        <p:spPr>
          <a:xfrm>
            <a:off x="166255" y="332510"/>
            <a:ext cx="120297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Aside #2:</a:t>
            </a:r>
            <a:r>
              <a:rPr lang="en-US" sz="2000" dirty="0"/>
              <a:t>   Renormalization is a technique to deal with infinites by taking into account screening of infinite charge </a:t>
            </a:r>
          </a:p>
          <a:p>
            <a:r>
              <a:rPr lang="en-US" sz="2000" dirty="0"/>
              <a:t>by virtual particles produced near the point particle. The cloud of these virtual states produces an effective </a:t>
            </a:r>
          </a:p>
          <a:p>
            <a:r>
              <a:rPr lang="en-US" sz="2000" dirty="0"/>
              <a:t>size of a particle and screens the original charge.</a:t>
            </a:r>
          </a:p>
          <a:p>
            <a:endParaRPr lang="en-US" sz="20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1EB8FE0-6AAE-9843-90E9-15C365601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6600" y="497609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3" name="Picture 21">
            <a:extLst>
              <a:ext uri="{FF2B5EF4-FFF2-40B4-BE49-F238E27FC236}">
                <a16:creationId xmlns:a16="http://schemas.microsoft.com/office/drawing/2014/main" id="{7523F5B5-CC8C-554D-9841-07FEE0E5F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794" y="1126723"/>
            <a:ext cx="1549400" cy="109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D6367E-F45C-0B42-80D8-CBCACA132980}"/>
              </a:ext>
            </a:extLst>
          </p:cNvPr>
          <p:cNvSpPr txBox="1"/>
          <p:nvPr/>
        </p:nvSpPr>
        <p:spPr>
          <a:xfrm>
            <a:off x="0" y="2218923"/>
            <a:ext cx="11756873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Example why need it:</a:t>
            </a:r>
          </a:p>
          <a:p>
            <a:r>
              <a:rPr lang="en-US" sz="2000" dirty="0"/>
              <a:t>The mass of a charged particle should include the mass-energy in its electrostatic field (electromagnetic mass). </a:t>
            </a:r>
          </a:p>
          <a:p>
            <a:r>
              <a:rPr lang="en-US" sz="2000" dirty="0"/>
              <a:t>Assume that the particle is a charged spherical shell of radius </a:t>
            </a:r>
            <a:r>
              <a:rPr lang="en-US" sz="2000" i="1" dirty="0"/>
              <a:t>r</a:t>
            </a:r>
            <a:r>
              <a:rPr lang="en-US" sz="2000" i="1" baseline="-25000" dirty="0"/>
              <a:t>e</a:t>
            </a:r>
            <a:r>
              <a:rPr lang="en-US" sz="2000" dirty="0"/>
              <a:t>. The mass–energy in the field is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EBD9CD-392C-1A4F-8A25-77FE0F4A1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197" y="3294865"/>
            <a:ext cx="4353566" cy="8470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F41D33-D74D-CF4F-8210-C62E017F9090}"/>
                  </a:ext>
                </a:extLst>
              </p:cNvPr>
              <p:cNvSpPr txBox="1"/>
              <p:nvPr/>
            </p:nvSpPr>
            <p:spPr>
              <a:xfrm>
                <a:off x="273132" y="4141939"/>
                <a:ext cx="11424602" cy="16004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which becomes infinite as </a:t>
                </a:r>
                <a:r>
                  <a:rPr lang="en-US" sz="2000" i="1" dirty="0"/>
                  <a:t>r</a:t>
                </a:r>
                <a:r>
                  <a:rPr lang="en-US" sz="2000" baseline="-25000" dirty="0"/>
                  <a:t>e</a:t>
                </a:r>
                <a:r>
                  <a:rPr lang="en-US" sz="2000" dirty="0"/>
                  <a:t> → 0. This implies that the point particle would have infinite inertia,</a:t>
                </a:r>
              </a:p>
              <a:p>
                <a:r>
                  <a:rPr lang="en-US" sz="2000" dirty="0"/>
                  <a:t> making it unable to be accelerated. Incidentally, the value of </a:t>
                </a:r>
                <a:r>
                  <a:rPr lang="en-US" sz="2000" i="1" dirty="0"/>
                  <a:t>r</a:t>
                </a:r>
                <a:r>
                  <a:rPr lang="en-US" sz="2000" i="1" baseline="-25000" dirty="0"/>
                  <a:t>e</a:t>
                </a:r>
                <a:r>
                  <a:rPr lang="en-US" sz="2000" dirty="0"/>
                  <a:t> that makes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𝑒𝑚</m:t>
                        </m:r>
                      </m:sub>
                    </m:sSub>
                  </m:oMath>
                </a14:m>
                <a:r>
                  <a:rPr lang="en-US" sz="2000" dirty="0"/>
                  <a:t> equal to the electron mass </a:t>
                </a:r>
              </a:p>
              <a:p>
                <a:r>
                  <a:rPr lang="en-US" sz="2000" dirty="0"/>
                  <a:t>is called the classical electron radius, which (setting q = e and restoring factors of </a:t>
                </a:r>
                <a:r>
                  <a:rPr lang="en-US" sz="2000" i="1" dirty="0"/>
                  <a:t>c</a:t>
                </a:r>
                <a:r>
                  <a:rPr lang="en-US" sz="2000" dirty="0"/>
                  <a:t> 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/>
                  <a:t>) turns out to be</a:t>
                </a:r>
              </a:p>
              <a:p>
                <a:endParaRPr lang="en-US" sz="20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F41D33-D74D-CF4F-8210-C62E017F90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132" y="4141939"/>
                <a:ext cx="11424602" cy="1600438"/>
              </a:xfrm>
              <a:prstGeom prst="rect">
                <a:avLst/>
              </a:prstGeom>
              <a:blipFill>
                <a:blip r:embed="rId5"/>
                <a:stretch>
                  <a:fillRect l="-556" t="-1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B624581A-9371-6A43-9B41-6BAD60FB52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3904" y="5145940"/>
            <a:ext cx="3929290" cy="8341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65784E3-BBEC-DC41-B21F-6F3E61A4E097}"/>
                  </a:ext>
                </a:extLst>
              </p:cNvPr>
              <p:cNvSpPr txBox="1"/>
              <p:nvPr/>
            </p:nvSpPr>
            <p:spPr>
              <a:xfrm>
                <a:off x="415636" y="5980091"/>
                <a:ext cx="11313353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where α≈1/137 is the fine structure constant, and 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ℏ/(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 is the Compton wavelength of the electron 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65784E3-BBEC-DC41-B21F-6F3E61A4E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636" y="5980091"/>
                <a:ext cx="11313353" cy="677108"/>
              </a:xfrm>
              <a:prstGeom prst="rect">
                <a:avLst/>
              </a:prstGeom>
              <a:blipFill>
                <a:blip r:embed="rId7"/>
                <a:stretch>
                  <a:fillRect l="-561" t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828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37746E-A742-4E46-8655-CA1465203FB3}"/>
              </a:ext>
            </a:extLst>
          </p:cNvPr>
          <p:cNvSpPr txBox="1"/>
          <p:nvPr/>
        </p:nvSpPr>
        <p:spPr>
          <a:xfrm>
            <a:off x="623091" y="581891"/>
            <a:ext cx="10945817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generators of the electroweak theory </a:t>
            </a:r>
            <a:r>
              <a:rPr lang="en-US" sz="2000" b="1" dirty="0"/>
              <a:t>SU(2) x U(1) </a:t>
            </a:r>
            <a:r>
              <a:rPr lang="en-US" sz="2000" dirty="0"/>
              <a:t>are weak isospin </a:t>
            </a:r>
            <a:r>
              <a:rPr lang="en-US" sz="2000" b="1" dirty="0"/>
              <a:t>T </a:t>
            </a:r>
            <a:r>
              <a:rPr lang="en-US" sz="2000" dirty="0"/>
              <a:t>and weak hypercharge </a:t>
            </a:r>
            <a:r>
              <a:rPr lang="en-US" sz="2000" b="1" dirty="0"/>
              <a:t>Y</a:t>
            </a:r>
            <a:r>
              <a:rPr lang="en-US" sz="2000" dirty="0"/>
              <a:t>. </a:t>
            </a:r>
          </a:p>
          <a:p>
            <a:r>
              <a:rPr lang="en-US" sz="2000" dirty="0"/>
              <a:t>The hypercharge is a quantum number relating electric charge to the third component of weak isospin</a:t>
            </a:r>
          </a:p>
          <a:p>
            <a:r>
              <a:rPr lang="en-US" sz="2000" dirty="0"/>
              <a:t>			Q = T</a:t>
            </a:r>
            <a:r>
              <a:rPr lang="en-US" sz="2000" baseline="-25000" dirty="0"/>
              <a:t>3 </a:t>
            </a:r>
            <a:r>
              <a:rPr lang="en-US" sz="2000" dirty="0"/>
              <a:t>+ ½ Y</a:t>
            </a:r>
            <a:r>
              <a:rPr lang="en-US" sz="2000" baseline="-25000" dirty="0"/>
              <a:t>W</a:t>
            </a:r>
            <a:r>
              <a:rPr lang="en-US" sz="2000" dirty="0"/>
              <a:t> (weak charge)</a:t>
            </a:r>
          </a:p>
          <a:p>
            <a:r>
              <a:rPr lang="en-US" sz="2000" dirty="0"/>
              <a:t>The Yang-Mills prescription generates 3 week isospin fields and one weak hypercharge field giving </a:t>
            </a:r>
          </a:p>
          <a:p>
            <a:r>
              <a:rPr lang="en-US" sz="2000" dirty="0"/>
              <a:t>raise to the four corresponding gauge bosons – W</a:t>
            </a:r>
            <a:r>
              <a:rPr lang="en-US" sz="2000" baseline="-25000" dirty="0"/>
              <a:t>1</a:t>
            </a:r>
            <a:r>
              <a:rPr lang="en-US" sz="2000" dirty="0"/>
              <a:t>, W</a:t>
            </a:r>
            <a:r>
              <a:rPr lang="en-US" sz="2000" baseline="-25000" dirty="0"/>
              <a:t>2</a:t>
            </a:r>
            <a:r>
              <a:rPr lang="en-US" sz="2000" dirty="0"/>
              <a:t>, W</a:t>
            </a:r>
            <a:r>
              <a:rPr lang="en-US" sz="2000" baseline="-25000" dirty="0"/>
              <a:t>3</a:t>
            </a:r>
            <a:r>
              <a:rPr lang="en-US" sz="2000" dirty="0"/>
              <a:t> for the weak isospin and B for hypercharge. </a:t>
            </a:r>
          </a:p>
          <a:p>
            <a:r>
              <a:rPr lang="en-US" sz="2000" dirty="0"/>
              <a:t>The </a:t>
            </a:r>
            <a:r>
              <a:rPr lang="en-US" sz="2000" b="1" dirty="0"/>
              <a:t>spontaneous symmetry </a:t>
            </a:r>
            <a:r>
              <a:rPr lang="en-US" sz="2000" dirty="0"/>
              <a:t>breaking makes W</a:t>
            </a:r>
            <a:r>
              <a:rPr lang="en-US" sz="2000" baseline="-25000" dirty="0"/>
              <a:t>3</a:t>
            </a:r>
            <a:r>
              <a:rPr lang="en-US" sz="2000" dirty="0"/>
              <a:t> and B boson coalesce into Z</a:t>
            </a:r>
            <a:r>
              <a:rPr lang="en-US" sz="2000" baseline="30000" dirty="0"/>
              <a:t>0</a:t>
            </a:r>
            <a:r>
              <a:rPr lang="en-US" sz="2000" dirty="0"/>
              <a:t> and a photon via a </a:t>
            </a:r>
          </a:p>
          <a:p>
            <a:r>
              <a:rPr lang="en-US" sz="2000" dirty="0"/>
              <a:t>rotation (mixing) matrix.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795A40-D1B2-0A46-AAEE-2349438EF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071" y="2754374"/>
            <a:ext cx="3344540" cy="806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DF7E8C-3E9B-6149-8FA7-529992FDA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936" y="3543977"/>
            <a:ext cx="1786810" cy="677107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830999BB-A017-654D-8D67-4C3CD891C5A3}"/>
              </a:ext>
            </a:extLst>
          </p:cNvPr>
          <p:cNvSpPr/>
          <p:nvPr/>
        </p:nvSpPr>
        <p:spPr>
          <a:xfrm>
            <a:off x="6531429" y="3700566"/>
            <a:ext cx="5442193" cy="31232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2055A3-1441-E444-A257-440851B8F2A5}"/>
              </a:ext>
            </a:extLst>
          </p:cNvPr>
          <p:cNvSpPr txBox="1"/>
          <p:nvPr/>
        </p:nvSpPr>
        <p:spPr>
          <a:xfrm>
            <a:off x="1745673" y="4607626"/>
            <a:ext cx="3357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Picture from Quantum </a:t>
            </a:r>
            <a:r>
              <a:rPr lang="en-US" dirty="0" err="1"/>
              <a:t>Diaries.org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592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F92DA1CD-62B6-CA44-A3AB-61F55476064C}"/>
              </a:ext>
            </a:extLst>
          </p:cNvPr>
          <p:cNvSpPr/>
          <p:nvPr/>
        </p:nvSpPr>
        <p:spPr>
          <a:xfrm>
            <a:off x="2095422" y="1436916"/>
            <a:ext cx="8370625" cy="4901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19D4AE18-26F6-CF43-A022-F84119A351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5546" y="205075"/>
            <a:ext cx="10960443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000" spc="-5" dirty="0">
                <a:latin typeface="Calibri"/>
                <a:cs typeface="Calibri"/>
              </a:rPr>
              <a:t>Problem: </a:t>
            </a:r>
            <a:r>
              <a:rPr sz="4000" spc="-5" dirty="0">
                <a:latin typeface="Calibri"/>
                <a:cs typeface="Calibri"/>
              </a:rPr>
              <a:t>Pure gauge-boson </a:t>
            </a:r>
            <a:r>
              <a:rPr sz="4000" spc="15" dirty="0">
                <a:latin typeface="Calibri"/>
                <a:cs typeface="Calibri"/>
              </a:rPr>
              <a:t>interac</a:t>
            </a:r>
            <a:r>
              <a:rPr lang="en-US" sz="4000" spc="15" dirty="0">
                <a:latin typeface="Calibri"/>
                <a:cs typeface="Calibri"/>
              </a:rPr>
              <a:t>ti</a:t>
            </a:r>
            <a:r>
              <a:rPr sz="4000" spc="15" dirty="0">
                <a:latin typeface="Calibri"/>
                <a:cs typeface="Calibri"/>
              </a:rPr>
              <a:t>ons </a:t>
            </a:r>
            <a:r>
              <a:rPr sz="4000" spc="-5" dirty="0">
                <a:latin typeface="Calibri"/>
                <a:cs typeface="Calibri"/>
              </a:rPr>
              <a:t>exist </a:t>
            </a:r>
            <a:r>
              <a:rPr sz="4000" dirty="0">
                <a:latin typeface="Calibri"/>
                <a:cs typeface="Calibri"/>
              </a:rPr>
              <a:t>in</a:t>
            </a:r>
            <a:r>
              <a:rPr sz="4000" spc="-15" dirty="0">
                <a:latin typeface="Calibri"/>
                <a:cs typeface="Calibri"/>
              </a:rPr>
              <a:t> </a:t>
            </a:r>
            <a:r>
              <a:rPr sz="4000" dirty="0">
                <a:latin typeface="Calibri"/>
                <a:cs typeface="Calibri"/>
              </a:rPr>
              <a:t>SM</a:t>
            </a:r>
          </a:p>
        </p:txBody>
      </p:sp>
    </p:spTree>
    <p:extLst>
      <p:ext uri="{BB962C8B-B14F-4D97-AF65-F5344CB8AC3E}">
        <p14:creationId xmlns:p14="http://schemas.microsoft.com/office/powerpoint/2010/main" val="3913892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7779F2-AA7E-ED44-B822-E01B7CF48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190" y="0"/>
            <a:ext cx="9922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803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7E037CCD-288E-B645-99D0-822BFC1EC330}"/>
              </a:ext>
            </a:extLst>
          </p:cNvPr>
          <p:cNvSpPr txBox="1">
            <a:spLocks/>
          </p:cNvSpPr>
          <p:nvPr/>
        </p:nvSpPr>
        <p:spPr>
          <a:xfrm>
            <a:off x="2076685" y="225424"/>
            <a:ext cx="7061767" cy="68993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780">
              <a:lnSpc>
                <a:spcPct val="100000"/>
              </a:lnSpc>
              <a:spcBef>
                <a:spcPts val="100"/>
              </a:spcBef>
            </a:pPr>
            <a:r>
              <a:rPr lang="en-US" sz="2400" dirty="0"/>
              <a:t>Gauge boson interactions may </a:t>
            </a:r>
            <a:r>
              <a:rPr lang="en-US" sz="2400" spc="-5" dirty="0"/>
              <a:t>have strange</a:t>
            </a:r>
            <a:r>
              <a:rPr lang="en-US" sz="2400" spc="-30" dirty="0"/>
              <a:t> </a:t>
            </a:r>
            <a:r>
              <a:rPr lang="en-US" sz="2400" spc="-5" dirty="0"/>
              <a:t>results</a:t>
            </a:r>
            <a:r>
              <a:rPr lang="en-US" spc="-5" dirty="0"/>
              <a:t>!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29030CFC-CF5E-B841-8710-E133F9359C8E}"/>
              </a:ext>
            </a:extLst>
          </p:cNvPr>
          <p:cNvSpPr txBox="1"/>
          <p:nvPr/>
        </p:nvSpPr>
        <p:spPr>
          <a:xfrm>
            <a:off x="535939" y="1140641"/>
            <a:ext cx="7776209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latin typeface="Calibri"/>
                <a:cs typeface="Calibri"/>
              </a:rPr>
              <a:t>The </a:t>
            </a:r>
            <a:r>
              <a:rPr sz="1800" spc="-5" dirty="0">
                <a:latin typeface="Calibri"/>
                <a:cs typeface="Calibri"/>
              </a:rPr>
              <a:t>cross </a:t>
            </a:r>
            <a:r>
              <a:rPr sz="1800" spc="10" dirty="0">
                <a:latin typeface="Calibri"/>
                <a:cs typeface="Calibri"/>
              </a:rPr>
              <a:t>sec</a:t>
            </a:r>
            <a:r>
              <a:rPr lang="en-US" sz="1800" spc="10" dirty="0">
                <a:latin typeface="Calibri"/>
                <a:cs typeface="Calibri"/>
              </a:rPr>
              <a:t>ti</a:t>
            </a:r>
            <a:r>
              <a:rPr sz="1800" spc="10" dirty="0">
                <a:latin typeface="Calibri"/>
                <a:cs typeface="Calibri"/>
              </a:rPr>
              <a:t>on </a:t>
            </a:r>
            <a:r>
              <a:rPr sz="1800" spc="-5" dirty="0">
                <a:latin typeface="Calibri"/>
                <a:cs typeface="Calibri"/>
              </a:rPr>
              <a:t>for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25" dirty="0">
                <a:latin typeface="Calibri"/>
                <a:cs typeface="Calibri"/>
              </a:rPr>
              <a:t>sca</a:t>
            </a:r>
            <a:r>
              <a:rPr lang="en-US" sz="1800" spc="25" dirty="0">
                <a:latin typeface="Calibri"/>
                <a:cs typeface="Calibri"/>
              </a:rPr>
              <a:t>tt</a:t>
            </a:r>
            <a:r>
              <a:rPr sz="1800" spc="25" dirty="0">
                <a:latin typeface="Calibri"/>
                <a:cs typeface="Calibri"/>
              </a:rPr>
              <a:t>ering </a:t>
            </a:r>
            <a:r>
              <a:rPr sz="1800" spc="-5" dirty="0">
                <a:latin typeface="Calibri"/>
                <a:cs typeface="Calibri"/>
              </a:rPr>
              <a:t>of longitudinally polarized </a:t>
            </a:r>
            <a:r>
              <a:rPr sz="1800" dirty="0">
                <a:latin typeface="Calibri"/>
                <a:cs typeface="Calibri"/>
              </a:rPr>
              <a:t>W </a:t>
            </a:r>
            <a:r>
              <a:rPr sz="1800" spc="-5" dirty="0">
                <a:latin typeface="Calibri"/>
                <a:cs typeface="Calibri"/>
              </a:rPr>
              <a:t>bosons grows with  energy </a:t>
            </a:r>
            <a:r>
              <a:rPr sz="1800" spc="20" dirty="0">
                <a:latin typeface="Calibri"/>
                <a:cs typeface="Calibri"/>
              </a:rPr>
              <a:t>un</a:t>
            </a:r>
            <a:r>
              <a:rPr lang="en-US" sz="1800" spc="20" dirty="0">
                <a:latin typeface="Calibri"/>
                <a:cs typeface="Calibri"/>
              </a:rPr>
              <a:t>ti</a:t>
            </a:r>
            <a:r>
              <a:rPr sz="1800" spc="20" dirty="0">
                <a:latin typeface="Calibri"/>
                <a:cs typeface="Calibri"/>
              </a:rPr>
              <a:t>l </a:t>
            </a:r>
            <a:r>
              <a:rPr sz="1800" dirty="0">
                <a:latin typeface="Calibri"/>
                <a:cs typeface="Calibri"/>
              </a:rPr>
              <a:t>it </a:t>
            </a:r>
            <a:r>
              <a:rPr sz="1800" spc="-5" dirty="0">
                <a:latin typeface="Calibri"/>
                <a:cs typeface="Calibri"/>
              </a:rPr>
              <a:t>becomes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unphysical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A050E864-5202-184D-AA54-DEAFD2B68191}"/>
              </a:ext>
            </a:extLst>
          </p:cNvPr>
          <p:cNvSpPr/>
          <p:nvPr/>
        </p:nvSpPr>
        <p:spPr>
          <a:xfrm>
            <a:off x="535939" y="1859743"/>
            <a:ext cx="8602514" cy="14721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E0CF8C25-C978-6F4A-93AF-5CF6A6263039}"/>
              </a:ext>
            </a:extLst>
          </p:cNvPr>
          <p:cNvSpPr/>
          <p:nvPr/>
        </p:nvSpPr>
        <p:spPr>
          <a:xfrm>
            <a:off x="535939" y="3508033"/>
            <a:ext cx="8462086" cy="15131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622BBB51-CC7B-694E-A9AA-8367CEEC6D91}"/>
              </a:ext>
            </a:extLst>
          </p:cNvPr>
          <p:cNvSpPr/>
          <p:nvPr/>
        </p:nvSpPr>
        <p:spPr>
          <a:xfrm>
            <a:off x="2596315" y="5197271"/>
            <a:ext cx="4864595" cy="10903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05718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21358</TotalTime>
  <Words>1295</Words>
  <Application>Microsoft Macintosh PowerPoint</Application>
  <PresentationFormat>Widescreen</PresentationFormat>
  <Paragraphs>104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Problem: Pure gauge-boson interactions exist in SM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377</cp:revision>
  <cp:lastPrinted>2021-02-04T17:11:02Z</cp:lastPrinted>
  <dcterms:created xsi:type="dcterms:W3CDTF">2021-01-06T18:58:24Z</dcterms:created>
  <dcterms:modified xsi:type="dcterms:W3CDTF">2021-02-24T18:34:35Z</dcterms:modified>
</cp:coreProperties>
</file>