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96" r:id="rId2"/>
    <p:sldId id="297" r:id="rId3"/>
    <p:sldId id="299" r:id="rId4"/>
    <p:sldId id="300" r:id="rId5"/>
    <p:sldId id="301" r:id="rId6"/>
    <p:sldId id="302" r:id="rId7"/>
    <p:sldId id="306" r:id="rId8"/>
    <p:sldId id="307" r:id="rId9"/>
    <p:sldId id="303" r:id="rId10"/>
    <p:sldId id="308" r:id="rId11"/>
    <p:sldId id="309" r:id="rId12"/>
    <p:sldId id="310" r:id="rId13"/>
    <p:sldId id="311" r:id="rId14"/>
    <p:sldId id="31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32" autoAdjust="0"/>
    <p:restoredTop sz="94366"/>
  </p:normalViewPr>
  <p:slideViewPr>
    <p:cSldViewPr snapToGrid="0" snapToObjects="1">
      <p:cViewPr varScale="1">
        <p:scale>
          <a:sx n="104" d="100"/>
          <a:sy n="104" d="100"/>
        </p:scale>
        <p:origin x="1176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8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76B53-3A5E-2947-BE54-B19CFE01428D}" type="datetimeFigureOut">
              <a:rPr lang="en-US" smtClean="0"/>
              <a:t>2/14/21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EF06C-AAAA-CF4A-AD51-C8DBA0FA6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16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BEF06C-AAAA-CF4A-AD51-C8DBA0FA68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96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BEF06C-AAAA-CF4A-AD51-C8DBA0FA68A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743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BEF06C-AAAA-CF4A-AD51-C8DBA0FA68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13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F4F90-FAA8-5E46-93C3-8BDDB8D22D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2B2DF4-EAE5-F547-9DFE-5C844E7630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05361-1D67-EE4B-8406-8A7CDA4F7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2/14/21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699B7-113E-2245-8B31-191A620DC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E3583-3A23-2146-9A88-334624A76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303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81531-9819-3A4D-900F-08D9ECECE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0E7902-54E8-854D-834C-5B3128EB2C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46746F-DAEA-E24A-958B-6BF68D175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2/14/21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8A2F3-6371-D44B-9CB2-713A94A42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966AD-F6EC-FC45-92C0-0E6981A1B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27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D79ACF-9F05-5842-B617-D6BD2EB331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D00D48-096C-D14D-A4DC-2E3DA57D9B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211B7-02DB-6D44-A38B-520EEC06D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2/14/21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4B77F-96E5-974B-8AFC-3FB4627B1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E897C-652D-7541-8332-AAF8F56D0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85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771B9-EB1E-3743-B411-A8F959EDD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9DD35-D903-FF40-BCF9-832F38F6A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5D481-2B4B-634C-9F09-9A428474A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2/14/21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6EB5D-A323-8B47-97F2-D80F32503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37B54-6DB2-744E-8C2E-D1BD05C8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90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01C3F-D141-BA49-9EDA-E6F7583A6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8028D-BA29-2042-80BF-893F6E5CC2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A74C2-A427-1E42-9740-226F5E1CF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2/14/21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8C1B5-743E-B641-A778-2563190BA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567A2-2B3C-9F4F-953A-0DD0100B0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33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BCD32-E998-AA4F-BE5C-D14C4306A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07E52-415F-714E-8230-F6CE03A101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59FF6E-7058-7444-AB58-A4E2FAC092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81D89-38A3-F04C-9BA6-D5DD0C017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2/14/21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C0E07B-F9CD-1642-A9E4-03B01060E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64A31-EB6C-F440-8DF3-791CD527A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7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796BC-8A7D-FE42-8AB5-065281C19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00010D-4900-FB48-A1BC-78AA43B9B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3BF5D3-607A-E148-B9D0-AEECC341BD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331ED5-A3E3-714D-BA81-56DA395C4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F00F40-A7DA-F74A-A16F-93D21E57BC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10748D-3958-9541-A1F3-F0EAA5230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2/14/21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6201C5-9185-C043-A7EB-020202DFE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540F7E-4FB8-6445-9361-25F8034E0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56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44477-9641-0749-9023-6074A59E0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54E419-F718-394A-A5E5-0C7AFA2BF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2/14/21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22E583-D308-7047-89FC-43701D979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5A8217-B9C9-A84A-AEAA-055D8138C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42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81E98-0F8D-D341-9FE8-B736508D4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2/14/21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1CE100-625A-6243-8264-E10937E2A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FBAE51-01D9-7648-9B78-4AE131721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31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877A3-15CC-E849-AC64-29A4EC9B7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F0515-675B-5A4D-9CC3-3C843DA09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29F7A7-9BE4-DD40-B5A4-2C86DBF12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85F92D-23F3-C844-9A58-27237C86F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2/14/21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D14D1F-B20E-6B4E-B456-4FCAFC9C9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ABE1BA-2F82-0641-A35B-4983B8E1C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99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B33B0-1679-8142-97CA-83B3E99DE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D5C0C2-BC0C-334A-A5DA-A01958398E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6EED16-8B9C-C542-8A34-EAF98D48C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F6A7E8-8013-D746-99C4-EBA23954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2/14/21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EE3134-4D74-8140-B63C-D109B79A0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CE27CF-B409-2242-AAAF-F141020F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88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1FA82B-DD47-6D48-91E0-BA9607A78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4D99E-3F5F-004D-B2FE-DC1630DE5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0C876-E7C5-3D47-829A-0694D42387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70CAB-AA73-E34A-BF5C-8B62E69F5278}" type="datetimeFigureOut">
              <a:rPr lang="en-US" smtClean="0"/>
              <a:t>2/14/21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34F4A-8183-6748-A3D5-93969C86D8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C9F96-249C-2747-9C20-B4C8DF02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904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140FB5-7651-FC48-9E39-94AD0D5A7544}"/>
              </a:ext>
            </a:extLst>
          </p:cNvPr>
          <p:cNvSpPr txBox="1"/>
          <p:nvPr/>
        </p:nvSpPr>
        <p:spPr>
          <a:xfrm>
            <a:off x="293914" y="244929"/>
            <a:ext cx="11580030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                                                       Symmetry again</a:t>
            </a:r>
          </a:p>
          <a:p>
            <a:endParaRPr lang="en-US" sz="2000" dirty="0"/>
          </a:p>
          <a:p>
            <a:pPr lvl="0"/>
            <a:r>
              <a:rPr lang="en-US" sz="2000" dirty="0"/>
              <a:t>Quantum electrodynamics is a gauge theory with the symmetry group U(1). </a:t>
            </a:r>
          </a:p>
          <a:p>
            <a:pPr lvl="0"/>
            <a:r>
              <a:rPr lang="en-US" sz="2000" dirty="0"/>
              <a:t>It is a unitary group with dimension n = 1.  </a:t>
            </a:r>
          </a:p>
          <a:p>
            <a:pPr lvl="0"/>
            <a:r>
              <a:rPr lang="en-US" sz="2000" dirty="0"/>
              <a:t>It has one-gauge field with electromagnetic potential in 4-dimensions and a gauge boson – a photon. </a:t>
            </a:r>
          </a:p>
          <a:p>
            <a:pPr lvl="0"/>
            <a:endParaRPr lang="en-US" sz="2000" dirty="0"/>
          </a:p>
          <a:p>
            <a:pPr lvl="0"/>
            <a:r>
              <a:rPr lang="en-US" sz="2000" dirty="0"/>
              <a:t>The weak interactions obey symmetry group SU(2) – Special Unitary group of degree 2 ,</a:t>
            </a:r>
          </a:p>
          <a:p>
            <a:pPr lvl="0"/>
            <a:r>
              <a:rPr lang="en-US" sz="2000" dirty="0"/>
              <a:t>i.e., consisting of 2 x 2 unitary matrices. </a:t>
            </a:r>
          </a:p>
          <a:p>
            <a:pPr lvl="0"/>
            <a:r>
              <a:rPr lang="en-US" sz="2000" dirty="0"/>
              <a:t>Naively, it should produce 4 massless gauge bosons. These are named in the literature as  Goldstone bosons. </a:t>
            </a:r>
          </a:p>
          <a:p>
            <a:pPr lvl="0"/>
            <a:r>
              <a:rPr lang="en-US" sz="2000" dirty="0"/>
              <a:t>To be consistent with facts of nature, i.e., experimental observations, there must be a mechanism </a:t>
            </a:r>
          </a:p>
          <a:p>
            <a:pPr lvl="0"/>
            <a:r>
              <a:rPr lang="en-US" sz="2000" dirty="0"/>
              <a:t>to provide a mass to those bosons.  This has been provided by the Higgs mechanism.</a:t>
            </a:r>
          </a:p>
          <a:p>
            <a:pPr lvl="0"/>
            <a:endParaRPr lang="en-US" sz="2000" dirty="0"/>
          </a:p>
          <a:p>
            <a:pPr lvl="0"/>
            <a:r>
              <a:rPr lang="en-US" sz="2000" dirty="0"/>
              <a:t>The strong interactions are described by the SU(3) symmetry described by 8 independent traceless </a:t>
            </a:r>
            <a:r>
              <a:rPr lang="en-US" sz="2000" dirty="0" err="1"/>
              <a:t>hermitian</a:t>
            </a:r>
            <a:r>
              <a:rPr lang="en-US" sz="2000" dirty="0"/>
              <a:t> </a:t>
            </a:r>
          </a:p>
          <a:p>
            <a:pPr lvl="0"/>
            <a:r>
              <a:rPr lang="en-US" sz="2000" dirty="0"/>
              <a:t>matrices (Gell-Mann matrices) corresponding to 8  gauge bosons  called gluons.</a:t>
            </a:r>
          </a:p>
          <a:p>
            <a:pPr lvl="0"/>
            <a:r>
              <a:rPr lang="en-US" sz="2000" dirty="0"/>
              <a:t>Each gluon is distinguished by its color-</a:t>
            </a:r>
            <a:r>
              <a:rPr lang="en-US" sz="2000" dirty="0" err="1"/>
              <a:t>anticolor</a:t>
            </a:r>
            <a:r>
              <a:rPr lang="en-US" sz="2000" dirty="0"/>
              <a:t> content.</a:t>
            </a:r>
          </a:p>
          <a:p>
            <a:r>
              <a:rPr lang="en-US" sz="2000" dirty="0"/>
              <a:t> </a:t>
            </a:r>
          </a:p>
          <a:p>
            <a:r>
              <a:rPr lang="en-US" sz="2000" dirty="0"/>
              <a:t>All of these must be vectors.</a:t>
            </a:r>
          </a:p>
          <a:p>
            <a:r>
              <a:rPr lang="en-US" sz="2000" dirty="0"/>
              <a:t>You can already see that the Higgs, with its spin = 0, is not a gauge boson.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13807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CCC7A1-5198-DB48-833B-A4D29E10EC6F}"/>
              </a:ext>
            </a:extLst>
          </p:cNvPr>
          <p:cNvSpPr txBox="1"/>
          <p:nvPr/>
        </p:nvSpPr>
        <p:spPr>
          <a:xfrm>
            <a:off x="252898" y="209221"/>
            <a:ext cx="11939102" cy="7232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                                                                     </a:t>
            </a:r>
            <a:r>
              <a:rPr lang="en-US" sz="2800" b="1" dirty="0"/>
              <a:t>Weak interactions once again</a:t>
            </a:r>
            <a:endParaRPr lang="en-US" sz="2000" dirty="0"/>
          </a:p>
          <a:p>
            <a:r>
              <a:rPr lang="en-US" dirty="0"/>
              <a:t> </a:t>
            </a:r>
          </a:p>
          <a:p>
            <a:r>
              <a:rPr lang="en-US" sz="2000" dirty="0"/>
              <a:t>The relativistic quantum theory of weak interactions become a major problem in 1950ties. </a:t>
            </a:r>
          </a:p>
          <a:p>
            <a:r>
              <a:rPr lang="en-US" sz="2000" dirty="0"/>
              <a:t>Weak interactions had clearly short interaction range, roughly of the order of the nucleus radius. </a:t>
            </a:r>
          </a:p>
          <a:p>
            <a:r>
              <a:rPr lang="en-US" sz="2000" dirty="0"/>
              <a:t>That would indicate that the weak current carrier has a substantial mass. </a:t>
            </a:r>
          </a:p>
          <a:p>
            <a:r>
              <a:rPr lang="en-US" sz="2000" dirty="0"/>
              <a:t>There was also a problem of explaining maximal violation of parity in weak interactions.</a:t>
            </a:r>
          </a:p>
          <a:p>
            <a:r>
              <a:rPr lang="en-US" sz="2000" dirty="0"/>
              <a:t> </a:t>
            </a:r>
          </a:p>
          <a:p>
            <a:r>
              <a:rPr lang="en-US" sz="2000" dirty="0"/>
              <a:t>The seminal paper was published in 1954 by C. N. Yang and R. L. Mills, </a:t>
            </a:r>
          </a:p>
          <a:p>
            <a:r>
              <a:rPr lang="en-US" sz="2000" dirty="0"/>
              <a:t>who proposed that the issue of invariance in case of maximal parity violation can be solved by introduction </a:t>
            </a:r>
          </a:p>
          <a:p>
            <a:r>
              <a:rPr lang="en-US" sz="2000" dirty="0"/>
              <a:t>of not one but two fields to describe the rotational symmetry required by the field theory.  </a:t>
            </a:r>
          </a:p>
          <a:p>
            <a:r>
              <a:rPr lang="en-US" sz="2000" dirty="0"/>
              <a:t>They have proposed that the overall weak field has two components: </a:t>
            </a:r>
          </a:p>
          <a:p>
            <a:r>
              <a:rPr lang="en-US" sz="2000" dirty="0"/>
              <a:t>vector </a:t>
            </a:r>
            <a:r>
              <a:rPr lang="en-US" sz="2000" b="1" dirty="0"/>
              <a:t>V </a:t>
            </a:r>
            <a:r>
              <a:rPr lang="en-US" sz="2000" dirty="0"/>
              <a:t>and a corresponding axial-vector </a:t>
            </a:r>
            <a:r>
              <a:rPr lang="en-US" sz="2000" b="1" dirty="0"/>
              <a:t>A</a:t>
            </a:r>
            <a:r>
              <a:rPr lang="en-US" sz="2000" dirty="0"/>
              <a:t> aligned with an opposite sign.</a:t>
            </a:r>
          </a:p>
          <a:p>
            <a:r>
              <a:rPr lang="en-US" sz="2000" dirty="0"/>
              <a:t>You may remember parity as a discrete Lorentz transformation used to classify elementary particles. </a:t>
            </a:r>
          </a:p>
          <a:p>
            <a:r>
              <a:rPr lang="en-US" sz="2000" dirty="0"/>
              <a:t>Parity is conserved in electromagnetic and strong interactions but it is maximally violated in weak interactions. </a:t>
            </a:r>
          </a:p>
          <a:p>
            <a:r>
              <a:rPr lang="en-US" sz="2000" dirty="0"/>
              <a:t>For example, all particles produced in neutron decays appear to be left-handed, i.e., their spin is always opposite </a:t>
            </a:r>
          </a:p>
          <a:p>
            <a:r>
              <a:rPr lang="en-US" sz="2000" dirty="0"/>
              <a:t>to the direction of their motion.</a:t>
            </a:r>
          </a:p>
          <a:p>
            <a:endParaRPr lang="en-US" sz="2000" dirty="0"/>
          </a:p>
          <a:p>
            <a:r>
              <a:rPr lang="en-US" sz="2000" dirty="0"/>
              <a:t>To describe the experimental observation, one introduces a V-A theory (vector – axial vector)</a:t>
            </a:r>
          </a:p>
          <a:p>
            <a:r>
              <a:rPr lang="en-US" sz="2000" dirty="0"/>
              <a:t> for which the parity transformation </a:t>
            </a:r>
            <a:r>
              <a:rPr lang="en-US" sz="2000" b="1" dirty="0"/>
              <a:t>P</a:t>
            </a:r>
          </a:p>
          <a:p>
            <a:r>
              <a:rPr lang="en-US" sz="2000" dirty="0"/>
              <a:t> </a:t>
            </a:r>
          </a:p>
          <a:p>
            <a:r>
              <a:rPr lang="en-US" sz="2000" dirty="0"/>
              <a:t>		                        </a:t>
            </a:r>
            <a:r>
              <a:rPr lang="en-US" sz="2000" b="1" dirty="0"/>
              <a:t> P</a:t>
            </a:r>
            <a:r>
              <a:rPr lang="en-US" sz="2000" dirty="0"/>
              <a:t>(V-A) = -V – A = - (V+A).</a:t>
            </a:r>
          </a:p>
          <a:p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354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F4D1F79-86E8-AD48-9768-3CA85626934C}"/>
                  </a:ext>
                </a:extLst>
              </p:cNvPr>
              <p:cNvSpPr txBox="1"/>
              <p:nvPr/>
            </p:nvSpPr>
            <p:spPr>
              <a:xfrm>
                <a:off x="308758" y="166147"/>
                <a:ext cx="11674991" cy="65556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The global requirement of a field theory was defined by charge. Once one defines that the proton has positive </a:t>
                </a:r>
              </a:p>
              <a:p>
                <a:r>
                  <a:rPr lang="en-US" sz="2000" dirty="0"/>
                  <a:t>charge, this definition is valid in all space-time points. </a:t>
                </a:r>
              </a:p>
              <a:p>
                <a:r>
                  <a:rPr lang="en-US" sz="2000" dirty="0"/>
                  <a:t>The V-A approach allowed to use calculation techniques of local derivatives. </a:t>
                </a:r>
              </a:p>
              <a:p>
                <a:r>
                  <a:rPr lang="en-US" sz="2000" dirty="0"/>
                  <a:t>The consequences identified in their paper were that the quanta of the V-A field may have non-zero mass </a:t>
                </a:r>
              </a:p>
              <a:p>
                <a:r>
                  <a:rPr lang="en-US" sz="2000" dirty="0"/>
                  <a:t>and that unlike the photons, they can couple among themselves. </a:t>
                </a:r>
              </a:p>
              <a:p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theory was further developed by Lee and Yang, who proposed that the weak interaction is </a:t>
                </a:r>
              </a:p>
              <a:p>
                <a:r>
                  <a:rPr lang="en-US" sz="2000" dirty="0"/>
                  <a:t>a </a:t>
                </a:r>
                <a:r>
                  <a:rPr lang="en-US" sz="2000" b="1" dirty="0"/>
                  <a:t>distinct fundamental force. </a:t>
                </a:r>
                <a:r>
                  <a:rPr lang="en-US" sz="2000" dirty="0"/>
                  <a:t> It was further developed by a number of authors into a full mathematical </a:t>
                </a:r>
              </a:p>
              <a:p>
                <a:r>
                  <a:rPr lang="en-US" sz="2000" dirty="0"/>
                  <a:t>V-A theory. </a:t>
                </a:r>
              </a:p>
              <a:p>
                <a:r>
                  <a:rPr lang="en-US" sz="2000" dirty="0"/>
                  <a:t>An important distinction was the enlargement from global to local calculation procedures, </a:t>
                </a:r>
              </a:p>
              <a:p>
                <a:r>
                  <a:rPr lang="en-US" sz="2000" dirty="0"/>
                  <a:t>i.e., coordinate dependent transformations while maintaining the global symmetry requirements </a:t>
                </a:r>
              </a:p>
              <a:p>
                <a:r>
                  <a:rPr lang="en-US" sz="2000" dirty="0"/>
                  <a:t>of conservation laws.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crucial property of this approach is that 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only left-handed components of the Dirac fields</a:t>
                </a:r>
                <a:r>
                  <a:rPr lang="en-US" sz="2000" dirty="0"/>
                  <a:t> describing </a:t>
                </a:r>
              </a:p>
              <a:p>
                <a:r>
                  <a:rPr lang="en-US" sz="2000" dirty="0"/>
                  <a:t> particles show up in the matrix elements</a:t>
                </a:r>
              </a:p>
              <a:p>
                <a:endParaRPr lang="en-US" sz="2000" dirty="0"/>
              </a:p>
              <a:p>
                <a:endParaRPr lang="en-US" sz="2000" dirty="0"/>
              </a:p>
              <a:p>
                <a:r>
                  <a:rPr lang="en-US" sz="2000" dirty="0"/>
                  <a:t>Here, j represents the “particle current” and the coupling constant of weak interactions G</a:t>
                </a:r>
                <a:r>
                  <a:rPr lang="en-US" sz="2000" baseline="-25000" dirty="0"/>
                  <a:t>F</a:t>
                </a:r>
                <a:r>
                  <a:rPr lang="en-US" sz="2000" dirty="0"/>
                  <a:t> is called the </a:t>
                </a:r>
              </a:p>
              <a:p>
                <a:r>
                  <a:rPr lang="en-US" sz="2000" dirty="0"/>
                  <a:t>Fermi constant. G</a:t>
                </a:r>
                <a:r>
                  <a:rPr lang="en-US" sz="2000" baseline="-25000" dirty="0"/>
                  <a:t>F</a:t>
                </a:r>
                <a:r>
                  <a:rPr lang="en-US" sz="2000" dirty="0"/>
                  <a:t> is derived from measurements of muon decay (lifetime) and is considered to be </a:t>
                </a:r>
              </a:p>
              <a:p>
                <a:r>
                  <a:rPr lang="en-US" sz="2000" dirty="0"/>
                  <a:t>fundamental constant of Nature. </a:t>
                </a:r>
              </a:p>
              <a:p>
                <a:endParaRPr lang="en-US" sz="2000" dirty="0"/>
              </a:p>
              <a:p>
                <a:r>
                  <a:rPr lang="en-US" dirty="0"/>
                  <a:t> 					</a:t>
                </a:r>
                <a:r>
                  <a:rPr lang="en-US" sz="2000" dirty="0"/>
                  <a:t>G</a:t>
                </a:r>
                <a:r>
                  <a:rPr lang="en-US" sz="2000" baseline="-25000" dirty="0"/>
                  <a:t>F </a:t>
                </a:r>
                <a:r>
                  <a:rPr lang="en-US" sz="2000" dirty="0"/>
                  <a:t>= 1.166 3787(6)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000" dirty="0"/>
                  <a:t> 10</a:t>
                </a:r>
                <a:r>
                  <a:rPr lang="en-US" sz="2000" baseline="30000" dirty="0"/>
                  <a:t>-5</a:t>
                </a:r>
                <a:r>
                  <a:rPr lang="en-US" sz="2000" dirty="0"/>
                  <a:t> (GeV)</a:t>
                </a:r>
                <a:r>
                  <a:rPr lang="en-US" sz="2000" baseline="30000" dirty="0"/>
                  <a:t>-2</a:t>
                </a:r>
                <a:r>
                  <a:rPr lang="en-US" sz="2000" dirty="0">
                    <a:effectLst/>
                  </a:rPr>
                  <a:t> </a:t>
                </a:r>
                <a:endParaRPr lang="en-US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F4D1F79-86E8-AD48-9768-3CA8562693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758" y="166147"/>
                <a:ext cx="11674991" cy="6555641"/>
              </a:xfrm>
              <a:prstGeom prst="rect">
                <a:avLst/>
              </a:prstGeom>
              <a:blipFill>
                <a:blip r:embed="rId3"/>
                <a:stretch>
                  <a:fillRect l="-543" t="-387" b="-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F79A7E8-40CD-234C-A203-DBACE6651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048" y="4249881"/>
            <a:ext cx="2273614" cy="91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69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93103DA-2D78-6140-A233-0658853B13DA}"/>
              </a:ext>
            </a:extLst>
          </p:cNvPr>
          <p:cNvSpPr txBox="1"/>
          <p:nvPr/>
        </p:nvSpPr>
        <p:spPr>
          <a:xfrm>
            <a:off x="306819" y="546265"/>
            <a:ext cx="111199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This </a:t>
            </a:r>
            <a:r>
              <a:rPr lang="en-US" sz="2000" b="1" dirty="0"/>
              <a:t>coupling</a:t>
            </a:r>
            <a:r>
              <a:rPr lang="en-US" sz="2000" dirty="0"/>
              <a:t> constant </a:t>
            </a:r>
            <a:r>
              <a:rPr lang="en-US" sz="2000" b="1" dirty="0"/>
              <a:t>is universal</a:t>
            </a:r>
            <a:r>
              <a:rPr lang="en-US" sz="2000" dirty="0"/>
              <a:t> for all fermions in weak interactions. </a:t>
            </a:r>
          </a:p>
          <a:p>
            <a:r>
              <a:rPr lang="en-US" sz="2000" dirty="0"/>
              <a:t>Since the </a:t>
            </a:r>
            <a:r>
              <a:rPr lang="en-US" sz="2000" dirty="0" err="1"/>
              <a:t>Lagrangian</a:t>
            </a:r>
            <a:r>
              <a:rPr lang="en-US" sz="2000" dirty="0"/>
              <a:t> used to calculate physical processes includes mass of the particle, this allows us </a:t>
            </a:r>
          </a:p>
          <a:p>
            <a:r>
              <a:rPr lang="en-US" sz="2000" dirty="0"/>
              <a:t> to estimate relative rates of the same processes for different particle masses.</a:t>
            </a:r>
          </a:p>
          <a:p>
            <a:r>
              <a:rPr lang="en-US" sz="2000" dirty="0"/>
              <a:t>For example, the decay rate of the muon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EF0682-C5FC-2D4C-84D8-2D4B3826A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175" y="1480375"/>
            <a:ext cx="982592" cy="389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DA161D-00A2-1B41-97B7-C447B0639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5470" y="2081632"/>
            <a:ext cx="1181301" cy="7732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08D607-65AE-9E4B-B003-23277561E69A}"/>
              </a:ext>
            </a:extLst>
          </p:cNvPr>
          <p:cNvSpPr txBox="1"/>
          <p:nvPr/>
        </p:nvSpPr>
        <p:spPr>
          <a:xfrm>
            <a:off x="306819" y="2992582"/>
            <a:ext cx="721716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allows us to estimate tau lepton decay rate for similar weak process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2A347E-A3B3-7542-ACB0-48323AA3E0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5590" y="3490327"/>
            <a:ext cx="2577762" cy="9999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019FC40-02D5-B741-B15C-1C6CD2694642}"/>
                  </a:ext>
                </a:extLst>
              </p:cNvPr>
              <p:cNvSpPr txBox="1"/>
              <p:nvPr/>
            </p:nvSpPr>
            <p:spPr>
              <a:xfrm>
                <a:off x="306819" y="4490321"/>
                <a:ext cx="11934293" cy="31315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in excellent agreement with measurement</a:t>
                </a:r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r>
                  <a:rPr lang="en-US" sz="2000" b="1" dirty="0"/>
                  <a:t>Warning</a:t>
                </a:r>
                <a:r>
                  <a:rPr lang="en-US" sz="2000" dirty="0"/>
                  <a:t>: Each theorist seems to have his own convention of the basic notation. </a:t>
                </a:r>
              </a:p>
              <a:p>
                <a:r>
                  <a:rPr lang="en-US" sz="2000" dirty="0"/>
                  <a:t>You can see in some textbook additional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√2</m:t>
                    </m:r>
                  </m:oMath>
                </a14:m>
                <a:r>
                  <a:rPr lang="en-US" sz="2000" dirty="0"/>
                  <a:t> in the definition and occasionally a Planck constant and </a:t>
                </a:r>
              </a:p>
              <a:p>
                <a:r>
                  <a:rPr lang="en-US" sz="2000" dirty="0"/>
                  <a:t>even permeability of vacuum. The impatient proponents of the so-called </a:t>
                </a:r>
                <a:r>
                  <a:rPr lang="en-US" sz="2000" b="1" i="1" dirty="0"/>
                  <a:t>natural units</a:t>
                </a:r>
                <a:r>
                  <a:rPr lang="en-US" sz="2000" b="1" dirty="0"/>
                  <a:t> </a:t>
                </a:r>
                <a:r>
                  <a:rPr lang="en-US" sz="2000" dirty="0"/>
                  <a:t>use the notation </a:t>
                </a:r>
              </a:p>
              <a:p>
                <a:r>
                  <a:rPr lang="en-US" sz="2000" dirty="0"/>
                  <a:t>with 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ℏ=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dirty="0"/>
                  <a:t>. This is all OK until you have to make a numerical prediction, when you have to get </a:t>
                </a:r>
              </a:p>
              <a:p>
                <a:r>
                  <a:rPr lang="en-US" sz="2000" dirty="0"/>
                  <a:t>the complete notation consistent. Best starting point is to check the dimensions of your formula in physical units.</a:t>
                </a:r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019FC40-02D5-B741-B15C-1C6CD26946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819" y="4490321"/>
                <a:ext cx="11934293" cy="3131563"/>
              </a:xfrm>
              <a:prstGeom prst="rect">
                <a:avLst/>
              </a:prstGeom>
              <a:blipFill>
                <a:blip r:embed="rId6"/>
                <a:stretch>
                  <a:fillRect l="-532" t="-1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0041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C2986A-B006-9A49-ACA7-73A6776FABE8}"/>
              </a:ext>
            </a:extLst>
          </p:cNvPr>
          <p:cNvSpPr txBox="1"/>
          <p:nvPr/>
        </p:nvSpPr>
        <p:spPr>
          <a:xfrm>
            <a:off x="332509" y="391886"/>
            <a:ext cx="950273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Feynman diagrams for charged current for the muon and pion decays are shown here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5F5751-7408-B54C-88C1-B6C8EAF364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330037" y="1693966"/>
            <a:ext cx="2927762" cy="17350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5D2DFD-E6FD-F24D-B315-166E237DC22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746752" y="1707046"/>
            <a:ext cx="2187451" cy="1475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26B7CA-D441-1848-A06A-A97D372F3BA0}"/>
              </a:ext>
            </a:extLst>
          </p:cNvPr>
          <p:cNvSpPr txBox="1"/>
          <p:nvPr/>
        </p:nvSpPr>
        <p:spPr>
          <a:xfrm>
            <a:off x="997527" y="4073236"/>
            <a:ext cx="9702143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Both processes are mediated by the charged weak boson W. </a:t>
            </a:r>
          </a:p>
          <a:p>
            <a:r>
              <a:rPr lang="en-US" sz="2000" u="sng" dirty="0"/>
              <a:t>But, </a:t>
            </a:r>
            <a:r>
              <a:rPr lang="en-US" sz="2000" dirty="0"/>
              <a:t>only left-handed W acts in the muon decay,  and both left-handed and right-handed W </a:t>
            </a:r>
          </a:p>
          <a:p>
            <a:r>
              <a:rPr lang="en-US" sz="2000" dirty="0"/>
              <a:t>can act in pion decay.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122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4DEEC46-E29F-7D49-ACC7-85DE72AB4BD4}"/>
                  </a:ext>
                </a:extLst>
              </p:cNvPr>
              <p:cNvSpPr txBox="1"/>
              <p:nvPr/>
            </p:nvSpPr>
            <p:spPr>
              <a:xfrm>
                <a:off x="166255" y="332510"/>
                <a:ext cx="11487247" cy="42165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				</a:t>
                </a:r>
                <a:r>
                  <a:rPr lang="en-US" sz="2800" b="1" dirty="0"/>
                  <a:t>Electroweak unification</a:t>
                </a:r>
                <a:endParaRPr lang="en-US" sz="2800" dirty="0"/>
              </a:p>
              <a:p>
                <a:r>
                  <a:rPr lang="en-US" sz="2000" dirty="0"/>
                  <a:t> </a:t>
                </a:r>
              </a:p>
              <a:p>
                <a:r>
                  <a:rPr lang="en-US" sz="2000" dirty="0"/>
                  <a:t>The ideas of the unification of the electromagnetic and weak interactions using broken symmetries </a:t>
                </a:r>
              </a:p>
              <a:p>
                <a:r>
                  <a:rPr lang="en-US" sz="2000" dirty="0"/>
                  <a:t>percolated through 1960ties. Different approaches of Schwinger, Glashow, Salam and Weinberg </a:t>
                </a:r>
              </a:p>
              <a:p>
                <a:r>
                  <a:rPr lang="en-US" sz="2000" dirty="0"/>
                  <a:t>resulted in theories based on chiral symmetries that worked – they had unbroken symmetry but were either </a:t>
                </a:r>
              </a:p>
              <a:p>
                <a:r>
                  <a:rPr lang="en-US" sz="2000" dirty="0"/>
                  <a:t>not renormalizable or predicted many gauge bosons that were not known experimentally. </a:t>
                </a:r>
              </a:p>
              <a:p>
                <a:r>
                  <a:rPr lang="en-US" sz="2000" dirty="0"/>
                  <a:t>Weinberg studied spontaneous symmetry breaking (see next) and found a symmetry set that predicted </a:t>
                </a:r>
              </a:p>
              <a:p>
                <a:r>
                  <a:rPr lang="en-US" sz="2000" dirty="0"/>
                  <a:t>massive neutral gauge boson but that theory had infinites. Today we know it as a Z</a:t>
                </a:r>
                <a:r>
                  <a:rPr lang="en-US" sz="2000" baseline="30000" dirty="0"/>
                  <a:t>0</a:t>
                </a:r>
                <a:r>
                  <a:rPr lang="en-US" sz="2000" dirty="0"/>
                  <a:t> boson. </a:t>
                </a:r>
              </a:p>
              <a:p>
                <a:r>
                  <a:rPr lang="en-US" sz="2000" dirty="0"/>
                  <a:t>It is only in 1971 that ‘</a:t>
                </a:r>
                <a:r>
                  <a:rPr lang="en-US" sz="2000" dirty="0" err="1"/>
                  <a:t>tHooft</a:t>
                </a:r>
                <a:r>
                  <a:rPr lang="en-US" sz="2000" dirty="0"/>
                  <a:t> has shown that spontaneously broken symmetry can be renormalized </a:t>
                </a:r>
              </a:p>
              <a:p>
                <a:r>
                  <a:rPr lang="en-US" sz="2000" dirty="0"/>
                  <a:t>and the theory based on </a:t>
                </a:r>
                <a:r>
                  <a:rPr lang="en-US" sz="2000" b="1" dirty="0"/>
                  <a:t>SU(2)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000" b="1" dirty="0"/>
                  <a:t> U(1) </a:t>
                </a:r>
                <a:r>
                  <a:rPr lang="en-US" sz="2000" dirty="0"/>
                  <a:t>gauge group become the starting point of today’s Standard Model. </a:t>
                </a:r>
              </a:p>
              <a:p>
                <a:r>
                  <a:rPr lang="en-US" sz="2000" dirty="0"/>
                  <a:t>Its completion was the incorporation of SU(3) symmetry of color by Weinberg resulting in the </a:t>
                </a:r>
              </a:p>
              <a:p>
                <a:r>
                  <a:rPr lang="en-US" sz="2000" b="1" dirty="0"/>
                  <a:t>SU(3) x SU(2) x U(1) </a:t>
                </a:r>
                <a:r>
                  <a:rPr lang="en-US" sz="2000" dirty="0"/>
                  <a:t>symmetry of the Standard Model. 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4DEEC46-E29F-7D49-ACC7-85DE72AB4B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255" y="332510"/>
                <a:ext cx="11487247" cy="4216539"/>
              </a:xfrm>
              <a:prstGeom prst="rect">
                <a:avLst/>
              </a:prstGeom>
              <a:blipFill>
                <a:blip r:embed="rId2"/>
                <a:stretch>
                  <a:fillRect l="-442" t="-12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2">
            <a:extLst>
              <a:ext uri="{FF2B5EF4-FFF2-40B4-BE49-F238E27FC236}">
                <a16:creationId xmlns:a16="http://schemas.microsoft.com/office/drawing/2014/main" id="{91EB8FE0-6AAE-9843-90E9-15C365601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6600" y="497609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299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13B5E9-473F-1D42-B502-33E4EB8D51C9}"/>
              </a:ext>
            </a:extLst>
          </p:cNvPr>
          <p:cNvSpPr txBox="1"/>
          <p:nvPr/>
        </p:nvSpPr>
        <p:spPr>
          <a:xfrm>
            <a:off x="2400300" y="179615"/>
            <a:ext cx="6803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Particle content of the Standard Model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119E1A-845D-5949-A0B4-10FE460AEAEE}"/>
              </a:ext>
            </a:extLst>
          </p:cNvPr>
          <p:cNvSpPr txBox="1"/>
          <p:nvPr/>
        </p:nvSpPr>
        <p:spPr>
          <a:xfrm>
            <a:off x="489857" y="996043"/>
            <a:ext cx="8897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Before we go further, lets review the known matter content of the Standard Model</a:t>
            </a:r>
            <a:r>
              <a:rPr lang="en-US" dirty="0"/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3973B2-282D-F64E-BF34-D9E9A64E7C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967843" y="1523999"/>
            <a:ext cx="4033157" cy="399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83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5D2D06-B03D-8E4B-B9BE-3B7B95E2E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73" y="272533"/>
            <a:ext cx="6379355" cy="23136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A86C78-7BE9-AD45-8D8D-0D59351502FB}"/>
              </a:ext>
            </a:extLst>
          </p:cNvPr>
          <p:cNvSpPr txBox="1"/>
          <p:nvPr/>
        </p:nvSpPr>
        <p:spPr>
          <a:xfrm>
            <a:off x="4686300" y="930729"/>
            <a:ext cx="810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quarks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DFCF99-7C5E-3F43-B067-78239F8EC65D}"/>
              </a:ext>
            </a:extLst>
          </p:cNvPr>
          <p:cNvSpPr txBox="1"/>
          <p:nvPr/>
        </p:nvSpPr>
        <p:spPr>
          <a:xfrm>
            <a:off x="4718957" y="1877786"/>
            <a:ext cx="881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leptons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B80C9C-1874-1348-9EA6-6CFFE6518939}"/>
              </a:ext>
            </a:extLst>
          </p:cNvPr>
          <p:cNvSpPr txBox="1"/>
          <p:nvPr/>
        </p:nvSpPr>
        <p:spPr>
          <a:xfrm>
            <a:off x="739902" y="2767036"/>
            <a:ext cx="102639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Each quark comes in 3 colors, traditionally named red, blue and green.</a:t>
            </a:r>
          </a:p>
          <a:p>
            <a:r>
              <a:rPr lang="en-US" sz="2000" dirty="0"/>
              <a:t>Color is an internal symmetry of strong interactions. It is not affecting electromagnetic and weak </a:t>
            </a:r>
          </a:p>
          <a:p>
            <a:r>
              <a:rPr lang="en-US" sz="2000" dirty="0"/>
              <a:t>interactions and the quark doublets maintain the internal color assignments.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FCA8AF-C550-164F-890F-106577B98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111" y="4130076"/>
            <a:ext cx="4017789" cy="115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6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2D0B929-8B9F-0B49-B54F-E32BEDDCD1E5}"/>
              </a:ext>
            </a:extLst>
          </p:cNvPr>
          <p:cNvSpPr txBox="1"/>
          <p:nvPr/>
        </p:nvSpPr>
        <p:spPr>
          <a:xfrm>
            <a:off x="179614" y="277586"/>
            <a:ext cx="11105348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Finally, fermions (spin = ½) may have two </a:t>
            </a:r>
            <a:r>
              <a:rPr lang="en-US" sz="2000" dirty="0" err="1"/>
              <a:t>chiralities</a:t>
            </a:r>
            <a:r>
              <a:rPr lang="en-US" sz="2000" dirty="0"/>
              <a:t> (the orientation of third component of spin with </a:t>
            </a:r>
          </a:p>
          <a:p>
            <a:r>
              <a:rPr lang="en-US" sz="2000" dirty="0"/>
              <a:t>respect to the direction of motion): left and right. </a:t>
            </a:r>
          </a:p>
          <a:p>
            <a:r>
              <a:rPr lang="en-US" sz="2000" dirty="0"/>
              <a:t>These </a:t>
            </a:r>
            <a:r>
              <a:rPr lang="en-US" sz="2000" dirty="0" err="1"/>
              <a:t>chiralities</a:t>
            </a:r>
            <a:r>
              <a:rPr lang="en-US" sz="2000" dirty="0"/>
              <a:t> describe the direction of rotation on the spin of the particle. </a:t>
            </a:r>
          </a:p>
          <a:p>
            <a:r>
              <a:rPr lang="en-US" sz="2000" dirty="0"/>
              <a:t>Perfect symmetry would indicate existence of both left-handed and right-handed spin orientations.</a:t>
            </a:r>
          </a:p>
          <a:p>
            <a:r>
              <a:rPr lang="en-US" sz="2000" dirty="0"/>
              <a:t>That has been observed experimentally for quarks and charged leptons. </a:t>
            </a:r>
          </a:p>
          <a:p>
            <a:r>
              <a:rPr lang="en-US" sz="2000" dirty="0"/>
              <a:t>However, the experiments have identified only left-handed neutrinos and there has been no evidence </a:t>
            </a:r>
          </a:p>
          <a:p>
            <a:r>
              <a:rPr lang="en-US" sz="2000" dirty="0"/>
              <a:t>of the right-handed ones so far. </a:t>
            </a:r>
          </a:p>
          <a:p>
            <a:r>
              <a:rPr lang="en-US" sz="2000" dirty="0"/>
              <a:t>This led to the statement that P – symmetry of parity – is maximally violated in weak interactions. </a:t>
            </a:r>
          </a:p>
          <a:p>
            <a:r>
              <a:rPr lang="en-US" sz="2000" dirty="0"/>
              <a:t>In practical calculations and older text books you will find description of right-handed charged leptons as </a:t>
            </a:r>
          </a:p>
          <a:p>
            <a:r>
              <a:rPr lang="en-US" sz="2000" dirty="0"/>
              <a:t>singlets in weak interactions. 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9E334A-04DA-1845-B7BB-057D4D2E1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747" y="3429000"/>
            <a:ext cx="2678793" cy="13494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B9E994-9F1B-A94B-970C-1523CFB57A0E}"/>
              </a:ext>
            </a:extLst>
          </p:cNvPr>
          <p:cNvSpPr txBox="1"/>
          <p:nvPr/>
        </p:nvSpPr>
        <p:spPr>
          <a:xfrm>
            <a:off x="179614" y="4778467"/>
            <a:ext cx="1181733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observation of neutrino mixing indicates a non-zero neutrino masses resulting in one of the most important</a:t>
            </a:r>
          </a:p>
          <a:p>
            <a:r>
              <a:rPr lang="en-US" sz="2000" dirty="0"/>
              <a:t> problems in present day theory (mass term destroys gauge symmetry). </a:t>
            </a:r>
          </a:p>
          <a:p>
            <a:r>
              <a:rPr lang="en-US" sz="2000" dirty="0"/>
              <a:t>A massive neutrino must move with velocity smaller than c, and thus you can find a reference frame moving </a:t>
            </a:r>
          </a:p>
          <a:p>
            <a:r>
              <a:rPr lang="en-US" sz="2000" dirty="0"/>
              <a:t>with velocity greater that the velocity of the neutrino (but smaller than c).  </a:t>
            </a:r>
          </a:p>
          <a:p>
            <a:r>
              <a:rPr lang="en-US" sz="2000" dirty="0"/>
              <a:t>A transformation to such reference frame flips the helicity of the neutrino spin, (if an observer is moving faster, </a:t>
            </a:r>
          </a:p>
          <a:p>
            <a:r>
              <a:rPr lang="en-US" sz="2000" dirty="0"/>
              <a:t>then the neutrino is moving away from the observer)   -&gt; the right-handed neutrinos must exist, or…….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482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777DE2-B9E9-2D4C-B721-969965C5EECD}"/>
              </a:ext>
            </a:extLst>
          </p:cNvPr>
          <p:cNvSpPr txBox="1"/>
          <p:nvPr/>
        </p:nvSpPr>
        <p:spPr>
          <a:xfrm>
            <a:off x="636814" y="424543"/>
            <a:ext cx="865826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quantum electrodynamics provided us with a carrier of force named photon. </a:t>
            </a:r>
          </a:p>
          <a:p>
            <a:r>
              <a:rPr lang="en-US" sz="2000" dirty="0"/>
              <a:t>Photon couples to a particle with a strength proportional to its charge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E32736-CA17-3142-927E-BAC8EB3A12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090125" y="1205094"/>
            <a:ext cx="2509520" cy="12147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1EDB93-F3C8-1545-8956-FD8710D888FD}"/>
              </a:ext>
            </a:extLst>
          </p:cNvPr>
          <p:cNvSpPr txBox="1"/>
          <p:nvPr/>
        </p:nvSpPr>
        <p:spPr>
          <a:xfrm>
            <a:off x="636814" y="2554069"/>
            <a:ext cx="1152892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Feynman diagram for the leading order process of electron-positron annihilation into a pair of oppositely</a:t>
            </a:r>
          </a:p>
          <a:p>
            <a:r>
              <a:rPr lang="en-US" sz="2000" dirty="0"/>
              <a:t> charged muons was calculated and measured to have a cross section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05819E-53F8-B244-B399-835BA5A41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180" y="3231890"/>
            <a:ext cx="1349810" cy="8825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6964C8C-2821-6545-884C-A7759143BC2B}"/>
                  </a:ext>
                </a:extLst>
              </p:cNvPr>
              <p:cNvSpPr txBox="1"/>
              <p:nvPr/>
            </p:nvSpPr>
            <p:spPr>
              <a:xfrm>
                <a:off x="612576" y="4083245"/>
                <a:ext cx="11553163" cy="31393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where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000" dirty="0"/>
                  <a:t> is the fine structure (coupling) constant and s is the square of the center of mass energy. </a:t>
                </a:r>
              </a:p>
              <a:p>
                <a:r>
                  <a:rPr lang="en-US" sz="2000" dirty="0"/>
                  <a:t>The rate of </a:t>
                </a:r>
                <a:r>
                  <a:rPr lang="en-US" sz="2000" dirty="0" err="1"/>
                  <a:t>e</a:t>
                </a:r>
                <a:r>
                  <a:rPr lang="en-US" sz="2000" baseline="30000" dirty="0" err="1"/>
                  <a:t>+</a:t>
                </a:r>
                <a:r>
                  <a:rPr lang="en-US" sz="2000" dirty="0" err="1"/>
                  <a:t>e</a:t>
                </a:r>
                <a:r>
                  <a:rPr lang="en-US" sz="2000" baseline="30000" dirty="0"/>
                  <a:t>-</a:t>
                </a:r>
                <a:r>
                  <a:rPr lang="en-US" sz="2000" dirty="0"/>
                  <a:t> annihilation to tau leptons was found to be the same as to the pair of muons modulo </a:t>
                </a:r>
              </a:p>
              <a:p>
                <a:r>
                  <a:rPr lang="en-US" sz="2000" dirty="0"/>
                  <a:t>a small correction near the energy threshold is for the phase space difference  due to the tau higher mass.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Measurements of 𝝈 for pair production of quarks, where the photon couples to their fractional charges, </a:t>
                </a:r>
              </a:p>
              <a:p>
                <a:r>
                  <a:rPr lang="en-US" sz="2000" dirty="0"/>
                  <a:t>have shown a discrepancy with the prediction by a factor of 3 and led to the introduction of color charges </a:t>
                </a:r>
              </a:p>
              <a:p>
                <a:r>
                  <a:rPr lang="en-US" sz="2000" dirty="0"/>
                  <a:t>that differentiate among same flavor quarks and to introduction of the new symmetry of color. </a:t>
                </a:r>
              </a:p>
              <a:p>
                <a:r>
                  <a:rPr lang="en-US" sz="2000" dirty="0"/>
                  <a:t>Photon does not couple to neutrinos as they do not carry electric charge.</a:t>
                </a:r>
              </a:p>
              <a:p>
                <a:endParaRPr lang="en-US" sz="20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6964C8C-2821-6545-884C-A7759143BC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576" y="4083245"/>
                <a:ext cx="11553163" cy="3139321"/>
              </a:xfrm>
              <a:prstGeom prst="rect">
                <a:avLst/>
              </a:prstGeom>
              <a:blipFill>
                <a:blip r:embed="rId4"/>
                <a:stretch>
                  <a:fillRect l="-549" t="-1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2318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0AF10F-A945-6D44-80F1-2565EBFB9D90}"/>
              </a:ext>
            </a:extLst>
          </p:cNvPr>
          <p:cNvSpPr txBox="1"/>
          <p:nvPr/>
        </p:nvSpPr>
        <p:spPr>
          <a:xfrm>
            <a:off x="419100" y="558800"/>
            <a:ext cx="10741338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 addition to quarks and leptons, there are in a typical Feynman diagram also  the </a:t>
            </a:r>
            <a:r>
              <a:rPr lang="en-US" sz="2000" b="1" dirty="0"/>
              <a:t>carriers</a:t>
            </a:r>
            <a:r>
              <a:rPr lang="en-US" sz="2000" dirty="0"/>
              <a:t> of forces. </a:t>
            </a:r>
          </a:p>
          <a:p>
            <a:r>
              <a:rPr lang="en-US" sz="2000" dirty="0"/>
              <a:t>In addition to the photon that carries the “current’ of the electromagnetic field, we have 3 carriers of </a:t>
            </a:r>
          </a:p>
          <a:p>
            <a:r>
              <a:rPr lang="en-US" sz="2000" dirty="0"/>
              <a:t>the week forces with W</a:t>
            </a:r>
            <a:r>
              <a:rPr lang="en-US" sz="2000" baseline="30000" dirty="0"/>
              <a:t>+ </a:t>
            </a:r>
            <a:r>
              <a:rPr lang="en-US" sz="2000" dirty="0"/>
              <a:t>and W</a:t>
            </a:r>
            <a:r>
              <a:rPr lang="en-US" sz="2000" baseline="30000" dirty="0"/>
              <a:t>-</a:t>
            </a:r>
            <a:r>
              <a:rPr lang="en-US" sz="2000" dirty="0"/>
              <a:t> called “charged current” and Z</a:t>
            </a:r>
            <a:r>
              <a:rPr lang="en-US" sz="2000" baseline="30000" dirty="0"/>
              <a:t>0</a:t>
            </a:r>
            <a:r>
              <a:rPr lang="en-US" sz="2000" dirty="0"/>
              <a:t> called neutral current </a:t>
            </a:r>
          </a:p>
          <a:p>
            <a:r>
              <a:rPr lang="en-US" sz="2000" dirty="0"/>
              <a:t>and 8 gluons of strong interactions each carrying a color-</a:t>
            </a:r>
            <a:r>
              <a:rPr lang="en-US" sz="2000" dirty="0" err="1"/>
              <a:t>anticolor</a:t>
            </a:r>
            <a:r>
              <a:rPr lang="en-US" sz="2000" dirty="0"/>
              <a:t> current. </a:t>
            </a:r>
          </a:p>
          <a:p>
            <a:endParaRPr lang="en-US" sz="2000" dirty="0"/>
          </a:p>
          <a:p>
            <a:r>
              <a:rPr lang="en-US" sz="2000" dirty="0"/>
              <a:t>The central element is the Higgs that is unlike the contents of the inner ring</a:t>
            </a:r>
          </a:p>
          <a:p>
            <a:r>
              <a:rPr lang="en-US" sz="2000" dirty="0"/>
              <a:t> on the propaganda figure – it is not a carrier of the field.</a:t>
            </a:r>
          </a:p>
          <a:p>
            <a:endParaRPr lang="en-US" sz="2000" dirty="0"/>
          </a:p>
          <a:p>
            <a:r>
              <a:rPr lang="en-US" sz="2000" dirty="0"/>
              <a:t>Only electron and a photon can be detected directly by our devices.</a:t>
            </a:r>
          </a:p>
          <a:p>
            <a:endParaRPr lang="en-US" sz="2000" dirty="0"/>
          </a:p>
          <a:p>
            <a:r>
              <a:rPr lang="en-US" sz="2000" dirty="0"/>
              <a:t>Among the “fundamental” particles in this circle we can identify short-lived</a:t>
            </a:r>
          </a:p>
          <a:p>
            <a:r>
              <a:rPr lang="en-US" sz="2000" dirty="0"/>
              <a:t>muon, tau and the W and Z bosons from their decays.</a:t>
            </a:r>
          </a:p>
          <a:p>
            <a:endParaRPr lang="en-US" sz="2000" dirty="0"/>
          </a:p>
          <a:p>
            <a:r>
              <a:rPr lang="en-US" sz="2000" dirty="0"/>
              <a:t>All hadrons, including stable proton, long-lived neutron and mesons (pion, kaon,….) are composite.</a:t>
            </a:r>
          </a:p>
          <a:p>
            <a:r>
              <a:rPr lang="en-US" sz="2000" dirty="0"/>
              <a:t>We deduce and identify unseen neutrinos from the conservation laws.</a:t>
            </a:r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3E831C-CBE2-DD44-A5D8-F62546394A4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585200" y="1740138"/>
            <a:ext cx="22860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3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55C35F6-A244-CD4F-BAD6-732218C1AFA3}"/>
              </a:ext>
            </a:extLst>
          </p:cNvPr>
          <p:cNvSpPr txBox="1"/>
          <p:nvPr/>
        </p:nvSpPr>
        <p:spPr>
          <a:xfrm>
            <a:off x="142133" y="474345"/>
            <a:ext cx="12206803" cy="62170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Experimentally, in addition to a photon, only long-lived charged particles with sufficient lifetime leave ionization </a:t>
            </a:r>
          </a:p>
          <a:p>
            <a:r>
              <a:rPr lang="en-US" sz="2000" dirty="0"/>
              <a:t>signatures in our detectors that can be measured with present technologies.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Among the charged particles only the electron and proton are stable. </a:t>
            </a:r>
          </a:p>
          <a:p>
            <a:r>
              <a:rPr lang="en-US" sz="2000" dirty="0"/>
              <a:t>All other particle decay and have finite path length through our devices. The mean path length depends </a:t>
            </a:r>
          </a:p>
          <a:p>
            <a:r>
              <a:rPr lang="en-US" sz="2000" dirty="0"/>
              <a:t>on velocity.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amount of ionization is proportional to a mass of the particle but it is useful for particle </a:t>
            </a:r>
          </a:p>
          <a:p>
            <a:r>
              <a:rPr lang="en-US" sz="2000" dirty="0"/>
              <a:t>identification only in the momentum range below few GeV.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We identify electron and a photon via their interaction with matter generating electromagnetic showers.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Pions</a:t>
            </a:r>
            <a:r>
              <a:rPr lang="en-US" sz="2000" dirty="0"/>
              <a:t> can be separated from kaon and protons only below ~5-8 GeV.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Muons have mean lifetime of about 2 </a:t>
            </a:r>
            <a:r>
              <a:rPr lang="en-US" sz="2000" dirty="0" err="1"/>
              <a:t>ms</a:t>
            </a:r>
            <a:r>
              <a:rPr lang="en-US" sz="2000" dirty="0"/>
              <a:t> and at LHC can travel for many meters before the decay. </a:t>
            </a:r>
          </a:p>
          <a:p>
            <a:r>
              <a:rPr lang="en-US" sz="2000" dirty="0"/>
              <a:t>They are about 200 times heavier than electrons and show only minimal Coulomb scattering. They do not produce </a:t>
            </a:r>
          </a:p>
          <a:p>
            <a:r>
              <a:rPr lang="en-US" sz="2000" dirty="0"/>
              <a:t>electromagnetic showers. We identify them via “minimum ionization”.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Most of other particles have short life times and appear to decay practically at the point of production. </a:t>
            </a:r>
          </a:p>
          <a:p>
            <a:r>
              <a:rPr lang="en-US" sz="2000" dirty="0"/>
              <a:t>We reconstruct them via invariant mass of their decay products, but in that process we always need </a:t>
            </a:r>
          </a:p>
          <a:p>
            <a:r>
              <a:rPr lang="en-US" sz="2000" dirty="0"/>
              <a:t>to identify the background of random combination of particles that come from other processes.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Among the “fundamental” particles in this circle we can identify short-lived muon, tau and the W and Z bosons </a:t>
            </a:r>
          </a:p>
          <a:p>
            <a:r>
              <a:rPr lang="en-US" sz="2000" dirty="0"/>
              <a:t>from their decays.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All hadrons, including stable proton, long-lived neutron and mesons (pion, kaon,….) are composite.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We deduce and identify unseen neutrinos from the conservation laws.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90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gamma-conversion.pdf">
            <a:extLst>
              <a:ext uri="{FF2B5EF4-FFF2-40B4-BE49-F238E27FC236}">
                <a16:creationId xmlns:a16="http://schemas.microsoft.com/office/drawing/2014/main" id="{36ABA151-681F-004A-9DD5-29D5D662E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6" y="75402"/>
            <a:ext cx="5061160" cy="65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5524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8AB580-99F1-F945-B4CF-282A19E57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1162050"/>
            <a:ext cx="6286500" cy="4533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8363E5-2077-2043-99DD-4387902FB6BC}"/>
                  </a:ext>
                </a:extLst>
              </p:cNvPr>
              <p:cNvSpPr txBox="1"/>
              <p:nvPr/>
            </p:nvSpPr>
            <p:spPr>
              <a:xfrm>
                <a:off x="1258784" y="356260"/>
                <a:ext cx="26409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ATLAS data for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8363E5-2077-2043-99DD-4387902FB6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8784" y="356260"/>
                <a:ext cx="2640916" cy="369332"/>
              </a:xfrm>
              <a:prstGeom prst="rect">
                <a:avLst/>
              </a:prstGeom>
              <a:blipFill>
                <a:blip r:embed="rId3"/>
                <a:stretch>
                  <a:fillRect l="-1435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DFD58D59-D7DF-464D-B23C-A49FD2AF4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3984" y="1817150"/>
            <a:ext cx="4298266" cy="32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504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20585</TotalTime>
  <Words>2019</Words>
  <Application>Microsoft Macintosh PowerPoint</Application>
  <PresentationFormat>Widescreen</PresentationFormat>
  <Paragraphs>162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349</cp:revision>
  <cp:lastPrinted>2021-02-04T17:11:02Z</cp:lastPrinted>
  <dcterms:created xsi:type="dcterms:W3CDTF">2021-01-06T18:58:24Z</dcterms:created>
  <dcterms:modified xsi:type="dcterms:W3CDTF">2021-02-14T19:08:23Z</dcterms:modified>
</cp:coreProperties>
</file>