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72" r:id="rId2"/>
    <p:sldId id="378" r:id="rId3"/>
    <p:sldId id="292" r:id="rId4"/>
    <p:sldId id="375" r:id="rId5"/>
    <p:sldId id="376" r:id="rId6"/>
    <p:sldId id="377" r:id="rId7"/>
    <p:sldId id="293" r:id="rId8"/>
    <p:sldId id="294" r:id="rId9"/>
    <p:sldId id="368" r:id="rId10"/>
    <p:sldId id="369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393"/>
  </p:normalViewPr>
  <p:slideViewPr>
    <p:cSldViewPr snapToGrid="0" snapToObjects="1">
      <p:cViewPr>
        <p:scale>
          <a:sx n="98" d="100"/>
          <a:sy n="98" d="100"/>
        </p:scale>
        <p:origin x="1392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6B53-3A5E-2947-BE54-B19CFE01428D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F06C-AAAA-CF4A-AD51-C8DBA0FA6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4F90-FAA8-5E46-93C3-8BDDB8D2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2DF4-EAE5-F547-9DFE-5C844E76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05361-1D67-EE4B-8406-8A7CDA4F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699B7-113E-2245-8B31-191A620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3583-3A23-2146-9A88-334624A7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1531-9819-3A4D-900F-08D9ECEC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E7902-54E8-854D-834C-5B3128EB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746F-DAEA-E24A-958B-6BF68D1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A2F3-6371-D44B-9CB2-713A94A4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966AD-F6EC-FC45-92C0-0E6981A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79ACF-9F05-5842-B617-D6BD2EB3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00D48-096C-D14D-A4DC-2E3DA57D9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211B7-02DB-6D44-A38B-520EEC06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B77F-96E5-974B-8AFC-3FB4627B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897C-652D-7541-8332-AAF8F56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71B9-EB1E-3743-B411-A8F959ED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DD35-D903-FF40-BCF9-832F38F6A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D481-2B4B-634C-9F09-9A428474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EB5D-A323-8B47-97F2-D80F325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B54-6DB2-744E-8C2E-D1BD05C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C3F-D141-BA49-9EDA-E6F7583A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028D-BA29-2042-80BF-893F6E5C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74C2-A427-1E42-9740-226F5E1C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C1B5-743E-B641-A778-2563190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A2-2B3C-9F4F-953A-0DD0100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CD32-E998-AA4F-BE5C-D14C4306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7E52-415F-714E-8230-F6CE03A1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9FF6E-7058-7444-AB58-A4E2FAC09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1D89-38A3-F04C-9BA6-D5DD0C01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E07B-F9CD-1642-A9E4-03B0106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4A31-EB6C-F440-8DF3-791CD52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6BC-8A7D-FE42-8AB5-065281C1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010D-4900-FB48-A1BC-78AA43B9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F5D3-607A-E148-B9D0-AEECC341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31ED5-A3E3-714D-BA81-56DA395C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00F40-A7DA-F74A-A16F-93D21E57B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0748D-3958-9541-A1F3-F0EAA52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01C5-9185-C043-A7EB-020202DF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40F7E-4FB8-6445-9361-25F8034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4477-9641-0749-9023-6074A5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19-F718-394A-A5E5-0C7AFA2B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2E583-D308-7047-89FC-43701D97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8217-B9C9-A84A-AEAA-055D813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1E98-0F8D-D341-9FE8-B736508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E100-625A-6243-8264-E10937E2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AE51-01D9-7648-9B78-4AE13172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77A3-15CC-E849-AC64-29A4EC9B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0515-675B-5A4D-9CC3-3C843DA0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9F7A7-9BE4-DD40-B5A4-2C86DBF1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2D-23F3-C844-9A58-27237C86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4D1F-B20E-6B4E-B456-4FCAFC9C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E1BA-2F82-0641-A35B-4983B8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33B0-1679-8142-97CA-83B3E9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C0C2-BC0C-334A-A5DA-A01958398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EED16-8B9C-C542-8A34-EAF98D48C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A7E8-8013-D746-99C4-EBA2395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3134-4D74-8140-B63C-D109B79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27CF-B409-2242-AAAF-F141020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A82B-DD47-6D48-91E0-BA9607A7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D99E-3F5F-004D-B2FE-DC1630DE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876-E7C5-3D47-829A-0694D423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0CAB-AA73-E34A-BF5C-8B62E69F5278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4F4A-8183-6748-A3D5-93969C86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9F96-249C-2747-9C20-B4C8DF0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F2CED-7F12-704B-B2F6-4903F184A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99" y="711200"/>
            <a:ext cx="5598801" cy="2375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1EAD9-C6EA-7C49-A2A4-56284B1F5C77}"/>
                  </a:ext>
                </a:extLst>
              </p:cNvPr>
              <p:cNvSpPr txBox="1"/>
              <p:nvPr/>
            </p:nvSpPr>
            <p:spPr>
              <a:xfrm>
                <a:off x="1103086" y="3429000"/>
                <a:ext cx="1041759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Symmetries are classified in groups when the object/quantity remains invariant under the transformation</a:t>
                </a:r>
              </a:p>
              <a:p>
                <a:r>
                  <a:rPr lang="en-US" dirty="0"/>
                  <a:t>Examples:  Simplest global symmetry   U(1) - electric charge</a:t>
                </a:r>
              </a:p>
              <a:p>
                <a:endParaRPr lang="en-US" dirty="0"/>
              </a:p>
              <a:p>
                <a:r>
                  <a:rPr lang="en-US" dirty="0"/>
                  <a:t>Local symmetry depends on position, there particular transformation is applied differently at different points </a:t>
                </a:r>
              </a:p>
              <a:p>
                <a:r>
                  <a:rPr lang="en-US" dirty="0"/>
                  <a:t>in space time.</a:t>
                </a:r>
              </a:p>
              <a:p>
                <a:r>
                  <a:rPr lang="en-US" dirty="0"/>
                  <a:t>Global symmetry is the same everywhere (the symmetry parameter is a constant).</a:t>
                </a:r>
              </a:p>
              <a:p>
                <a:endParaRPr lang="en-US" dirty="0"/>
              </a:p>
              <a:p>
                <a:r>
                  <a:rPr lang="en-US" dirty="0"/>
                  <a:t>The group is called </a:t>
                </a:r>
                <a:r>
                  <a:rPr lang="en-US" b="1" dirty="0"/>
                  <a:t>abelian </a:t>
                </a:r>
                <a:r>
                  <a:rPr lang="en-US" dirty="0"/>
                  <a:t>– if it obeys the commutation law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group of rotations in 3-dimensions is </a:t>
                </a:r>
                <a:r>
                  <a:rPr lang="en-US" b="1" dirty="0"/>
                  <a:t>non-abelian</a:t>
                </a:r>
                <a:r>
                  <a:rPr lang="en-US" dirty="0"/>
                  <a:t> 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1EAD9-C6EA-7C49-A2A4-56284B1F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86" y="3429000"/>
                <a:ext cx="10417595" cy="2585323"/>
              </a:xfrm>
              <a:prstGeom prst="rect">
                <a:avLst/>
              </a:prstGeom>
              <a:blipFill>
                <a:blip r:embed="rId3"/>
                <a:stretch>
                  <a:fillRect l="-365" t="-976" b="-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94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BC041-A754-454E-8469-5888CE054E6E}"/>
              </a:ext>
            </a:extLst>
          </p:cNvPr>
          <p:cNvSpPr/>
          <p:nvPr/>
        </p:nvSpPr>
        <p:spPr>
          <a:xfrm>
            <a:off x="636103" y="11879"/>
            <a:ext cx="10774019" cy="598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lang="en-US" sz="2000" spc="-5" dirty="0">
                <a:cs typeface="Calibri"/>
              </a:rPr>
              <a:t>For </a:t>
            </a:r>
            <a:r>
              <a:rPr lang="en-US" sz="2000" dirty="0">
                <a:cs typeface="Calibri"/>
              </a:rPr>
              <a:t>this to </a:t>
            </a:r>
            <a:r>
              <a:rPr lang="en-US" sz="2000" spc="-5" dirty="0">
                <a:cs typeface="Calibri"/>
              </a:rPr>
              <a:t>work, </a:t>
            </a:r>
            <a:r>
              <a:rPr lang="en-US" sz="2000" dirty="0">
                <a:cs typeface="Calibri"/>
              </a:rPr>
              <a:t>the new ﬁeld needs to </a:t>
            </a:r>
            <a:r>
              <a:rPr lang="en-US" sz="2000" spc="-5" dirty="0">
                <a:cs typeface="Calibri"/>
              </a:rPr>
              <a:t>transform</a:t>
            </a:r>
            <a:r>
              <a:rPr lang="en-US" sz="2000" dirty="0">
                <a:cs typeface="Calibri"/>
              </a:rPr>
              <a:t> like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000" dirty="0">
              <a:cs typeface="Calibri"/>
            </a:endParaRPr>
          </a:p>
          <a:p>
            <a:pPr marL="50800" marR="110489">
              <a:lnSpc>
                <a:spcPct val="79400"/>
              </a:lnSpc>
            </a:pPr>
            <a:r>
              <a:rPr lang="en-US" sz="2000" dirty="0">
                <a:cs typeface="Calibri"/>
              </a:rPr>
              <a:t>So that the last </a:t>
            </a:r>
            <a:r>
              <a:rPr lang="en-US" sz="2000" spc="-5" dirty="0">
                <a:cs typeface="Calibri"/>
              </a:rPr>
              <a:t>term </a:t>
            </a:r>
            <a:r>
              <a:rPr lang="en-US" sz="2000" dirty="0">
                <a:cs typeface="Calibri"/>
              </a:rPr>
              <a:t>cancels the change in the </a:t>
            </a:r>
            <a:r>
              <a:rPr lang="el-GR" sz="2000" dirty="0" err="1">
                <a:cs typeface="Calibri"/>
              </a:rPr>
              <a:t>ϕ</a:t>
            </a:r>
            <a:r>
              <a:rPr lang="el-GR" sz="200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terms </a:t>
            </a:r>
            <a:r>
              <a:rPr lang="en-US" sz="2000" dirty="0">
                <a:cs typeface="Calibri"/>
              </a:rPr>
              <a:t>due to gauge  </a:t>
            </a:r>
            <a:r>
              <a:rPr lang="en-US" sz="2000" spc="5" dirty="0">
                <a:cs typeface="Calibri"/>
              </a:rPr>
              <a:t>transformations. </a:t>
            </a:r>
            <a:r>
              <a:rPr lang="en-US" sz="2000" spc="-5" dirty="0">
                <a:cs typeface="Calibri"/>
              </a:rPr>
              <a:t>But what </a:t>
            </a:r>
            <a:r>
              <a:rPr lang="en-US" sz="2000" dirty="0">
                <a:cs typeface="Calibri"/>
              </a:rPr>
              <a:t>has just happened? </a:t>
            </a:r>
            <a:r>
              <a:rPr lang="en-US" sz="2000" spc="-5" dirty="0">
                <a:cs typeface="Calibri"/>
              </a:rPr>
              <a:t>We have </a:t>
            </a:r>
            <a:r>
              <a:rPr lang="en-US" sz="2000" dirty="0">
                <a:cs typeface="Calibri"/>
              </a:rPr>
              <a:t>added a new ﬁeld, and so a  new </a:t>
            </a:r>
            <a:r>
              <a:rPr lang="en-US" sz="2000" spc="10" dirty="0">
                <a:cs typeface="Calibri"/>
              </a:rPr>
              <a:t>particle </a:t>
            </a:r>
            <a:r>
              <a:rPr lang="en-US" sz="2000" dirty="0">
                <a:cs typeface="Calibri"/>
              </a:rPr>
              <a:t>to the </a:t>
            </a:r>
            <a:r>
              <a:rPr lang="en-US" sz="2000" spc="-5" dirty="0" err="1">
                <a:cs typeface="Calibri"/>
              </a:rPr>
              <a:t>Lagrangian</a:t>
            </a:r>
            <a:r>
              <a:rPr lang="en-US" sz="2000" spc="-5" dirty="0">
                <a:cs typeface="Calibri"/>
              </a:rPr>
              <a:t>. For </a:t>
            </a:r>
            <a:r>
              <a:rPr lang="en-US" sz="2000" dirty="0">
                <a:cs typeface="Calibri"/>
              </a:rPr>
              <a:t>this to </a:t>
            </a:r>
            <a:r>
              <a:rPr lang="en-US" sz="2000" spc="-5" dirty="0">
                <a:cs typeface="Calibri"/>
              </a:rPr>
              <a:t>make </a:t>
            </a:r>
            <a:r>
              <a:rPr lang="en-US" sz="2000" dirty="0">
                <a:cs typeface="Calibri"/>
              </a:rPr>
              <a:t>sense </a:t>
            </a:r>
            <a:r>
              <a:rPr lang="en-US" sz="2000" b="1" spc="-5" dirty="0">
                <a:cs typeface="Calibri"/>
              </a:rPr>
              <a:t>we also need </a:t>
            </a:r>
            <a:r>
              <a:rPr lang="en-US" sz="2000" b="1" dirty="0">
                <a:cs typeface="Calibri"/>
              </a:rPr>
              <a:t>a </a:t>
            </a:r>
            <a:r>
              <a:rPr lang="en-US" sz="2000" b="1" spc="-5" dirty="0">
                <a:cs typeface="Calibri"/>
              </a:rPr>
              <a:t>new </a:t>
            </a:r>
            <a:r>
              <a:rPr lang="en-US" sz="2000" b="1" i="1" spc="-5" dirty="0">
                <a:latin typeface="Calibri-BoldItalic"/>
                <a:cs typeface="Calibri-BoldItalic"/>
              </a:rPr>
              <a:t>free  term </a:t>
            </a:r>
            <a:r>
              <a:rPr lang="en-US" sz="2000" spc="-5" dirty="0">
                <a:cs typeface="Calibri"/>
              </a:rPr>
              <a:t>for </a:t>
            </a:r>
            <a:r>
              <a:rPr lang="en-US" sz="2000" dirty="0">
                <a:cs typeface="Calibri"/>
              </a:rPr>
              <a:t>this ﬁeld. </a:t>
            </a:r>
            <a:r>
              <a:rPr lang="en-US" sz="2000" spc="-5" dirty="0">
                <a:cs typeface="Calibri"/>
              </a:rPr>
              <a:t>We </a:t>
            </a:r>
            <a:r>
              <a:rPr lang="en-US" sz="2000" dirty="0">
                <a:cs typeface="Calibri"/>
              </a:rPr>
              <a:t>end up</a:t>
            </a:r>
            <a:r>
              <a:rPr lang="en-US" sz="2000" spc="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with: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850"/>
              </a:spcBef>
            </a:pPr>
            <a:r>
              <a:rPr lang="en-US" sz="2000" spc="-5" dirty="0">
                <a:cs typeface="Calibri"/>
              </a:rPr>
              <a:t>Where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US" sz="2000" dirty="0">
              <a:cs typeface="Calibri"/>
            </a:endParaRPr>
          </a:p>
          <a:p>
            <a:pPr marL="50800">
              <a:lnSpc>
                <a:spcPts val="2160"/>
              </a:lnSpc>
            </a:pPr>
            <a:endParaRPr lang="en-US" sz="2000" spc="-5" dirty="0">
              <a:cs typeface="Calibri"/>
            </a:endParaRPr>
          </a:p>
          <a:p>
            <a:pPr marL="50800">
              <a:lnSpc>
                <a:spcPts val="2160"/>
              </a:lnSpc>
            </a:pPr>
            <a:r>
              <a:rPr lang="en-US" sz="2000" spc="-5" dirty="0">
                <a:cs typeface="Calibri"/>
              </a:rPr>
              <a:t>Now, </a:t>
            </a:r>
            <a:r>
              <a:rPr lang="en-US" sz="2000" dirty="0">
                <a:cs typeface="Calibri"/>
              </a:rPr>
              <a:t>the last 2 </a:t>
            </a:r>
            <a:r>
              <a:rPr lang="en-US" sz="2000" spc="-5" dirty="0">
                <a:cs typeface="Calibri"/>
              </a:rPr>
              <a:t>terms </a:t>
            </a:r>
            <a:r>
              <a:rPr lang="en-US" sz="2000" dirty="0">
                <a:cs typeface="Calibri"/>
              </a:rPr>
              <a:t>in the new </a:t>
            </a:r>
            <a:r>
              <a:rPr lang="en-US" sz="2000" spc="-5" dirty="0" err="1">
                <a:cs typeface="Calibri"/>
              </a:rPr>
              <a:t>Lagrangian</a:t>
            </a:r>
            <a:r>
              <a:rPr lang="en-US" sz="2000" spc="-5" dirty="0">
                <a:cs typeface="Calibri"/>
              </a:rPr>
              <a:t> correspond </a:t>
            </a:r>
            <a:r>
              <a:rPr lang="en-US" sz="2000" dirty="0">
                <a:cs typeface="Calibri"/>
              </a:rPr>
              <a:t>to </a:t>
            </a:r>
            <a:r>
              <a:rPr lang="en-US" sz="2000" b="1" spc="-5" dirty="0">
                <a:cs typeface="Calibri"/>
              </a:rPr>
              <a:t>Maxwell’s</a:t>
            </a:r>
            <a:r>
              <a:rPr lang="en-US" sz="2000" b="1" spc="25" dirty="0">
                <a:cs typeface="Calibri"/>
              </a:rPr>
              <a:t> </a:t>
            </a:r>
            <a:r>
              <a:rPr lang="en-US" sz="2000" b="1" dirty="0" err="1">
                <a:cs typeface="Calibri"/>
              </a:rPr>
              <a:t>Lagrangian</a:t>
            </a:r>
            <a:endParaRPr lang="en-US" sz="2000" dirty="0">
              <a:cs typeface="Calibri"/>
            </a:endParaRPr>
          </a:p>
          <a:p>
            <a:pPr marL="50800">
              <a:lnSpc>
                <a:spcPts val="2160"/>
              </a:lnSpc>
            </a:pPr>
            <a:r>
              <a:rPr lang="en-US" sz="2000" dirty="0">
                <a:cs typeface="Calibri"/>
              </a:rPr>
              <a:t>and give all </a:t>
            </a:r>
            <a:r>
              <a:rPr lang="en-US" sz="2000" spc="-5" dirty="0">
                <a:cs typeface="Calibri"/>
              </a:rPr>
              <a:t>of electrodynamics!!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2000" dirty="0">
              <a:cs typeface="Calibri"/>
            </a:endParaRPr>
          </a:p>
          <a:p>
            <a:pPr marL="50800" marR="190500">
              <a:lnSpc>
                <a:spcPct val="79600"/>
              </a:lnSpc>
            </a:pPr>
            <a:r>
              <a:rPr lang="en-US" sz="2000" spc="-5" dirty="0">
                <a:cs typeface="Calibri"/>
              </a:rPr>
              <a:t>Demanding local </a:t>
            </a:r>
            <a:r>
              <a:rPr lang="en-US" sz="2000" dirty="0">
                <a:cs typeface="Calibri"/>
              </a:rPr>
              <a:t>gauge </a:t>
            </a:r>
            <a:r>
              <a:rPr lang="en-US" sz="2000" spc="5" dirty="0">
                <a:cs typeface="Calibri"/>
              </a:rPr>
              <a:t>conservation </a:t>
            </a:r>
            <a:r>
              <a:rPr lang="en-US" sz="2000" spc="-5" dirty="0">
                <a:cs typeface="Calibri"/>
              </a:rPr>
              <a:t>resulted </a:t>
            </a:r>
            <a:r>
              <a:rPr lang="en-US" sz="2000" dirty="0">
                <a:cs typeface="Calibri"/>
              </a:rPr>
              <a:t>in </a:t>
            </a:r>
            <a:r>
              <a:rPr lang="en-US" sz="2000" spc="-5" dirty="0">
                <a:cs typeface="Calibri"/>
              </a:rPr>
              <a:t>obtaining </a:t>
            </a:r>
            <a:r>
              <a:rPr lang="en-US" sz="2000" dirty="0">
                <a:cs typeface="Calibri"/>
              </a:rPr>
              <a:t>a new ﬁeld (the </a:t>
            </a:r>
            <a:r>
              <a:rPr lang="en-US" sz="2000" spc="-5" dirty="0">
                <a:cs typeface="Calibri"/>
              </a:rPr>
              <a:t>photon)  </a:t>
            </a:r>
            <a:r>
              <a:rPr lang="en-US" sz="2000" dirty="0">
                <a:cs typeface="Calibri"/>
              </a:rPr>
              <a:t>and its </a:t>
            </a:r>
            <a:r>
              <a:rPr lang="en-US" sz="2000" spc="5" dirty="0">
                <a:cs typeface="Calibri"/>
              </a:rPr>
              <a:t>interactions </a:t>
            </a:r>
            <a:r>
              <a:rPr lang="en-US" sz="2000" spc="-5" dirty="0">
                <a:cs typeface="Calibri"/>
              </a:rPr>
              <a:t>with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fermion </a:t>
            </a:r>
            <a:r>
              <a:rPr lang="en-US" sz="2000" dirty="0">
                <a:cs typeface="Calibri"/>
              </a:rPr>
              <a:t>ﬁelds. This is the </a:t>
            </a:r>
            <a:r>
              <a:rPr lang="en-US" sz="2000" spc="-5" dirty="0">
                <a:cs typeface="Calibri"/>
              </a:rPr>
              <a:t>blueprint of </a:t>
            </a:r>
            <a:r>
              <a:rPr lang="en-US" sz="2000" dirty="0">
                <a:cs typeface="Calibri"/>
              </a:rPr>
              <a:t>all </a:t>
            </a:r>
            <a:r>
              <a:rPr lang="en-US" sz="2000" spc="-5" dirty="0">
                <a:cs typeface="Calibri"/>
              </a:rPr>
              <a:t>Standard  </a:t>
            </a:r>
            <a:r>
              <a:rPr lang="en-US" sz="2000" dirty="0">
                <a:cs typeface="Calibri"/>
              </a:rPr>
              <a:t>Model </a:t>
            </a:r>
            <a:r>
              <a:rPr lang="en-US" sz="2000" spc="-5" dirty="0">
                <a:cs typeface="Calibri"/>
              </a:rPr>
              <a:t>theories </a:t>
            </a:r>
            <a:r>
              <a:rPr lang="en-US" sz="2000" dirty="0">
                <a:cs typeface="Calibri"/>
              </a:rPr>
              <a:t>(called “Gauge </a:t>
            </a:r>
            <a:r>
              <a:rPr lang="en-US" sz="2000" spc="-5" dirty="0">
                <a:cs typeface="Calibri"/>
              </a:rPr>
              <a:t>theories”).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 marL="50800">
              <a:lnSpc>
                <a:spcPts val="2160"/>
              </a:lnSpc>
            </a:pPr>
            <a:r>
              <a:rPr lang="en-US" sz="2000" dirty="0">
                <a:cs typeface="Calibri"/>
              </a:rPr>
              <a:t>Gauge </a:t>
            </a:r>
            <a:r>
              <a:rPr lang="en-US" sz="2000" spc="-5" dirty="0">
                <a:cs typeface="Calibri"/>
              </a:rPr>
              <a:t>theories are </a:t>
            </a:r>
            <a:r>
              <a:rPr lang="en-US" sz="2000" spc="5" dirty="0">
                <a:cs typeface="Calibri"/>
              </a:rPr>
              <a:t>automatically </a:t>
            </a:r>
            <a:r>
              <a:rPr lang="en-US" sz="2000" spc="-5" dirty="0">
                <a:cs typeface="Calibri"/>
              </a:rPr>
              <a:t>renormalizable </a:t>
            </a:r>
            <a:r>
              <a:rPr lang="en-US" sz="2000" dirty="0">
                <a:cs typeface="Calibri"/>
              </a:rPr>
              <a:t>(‘t </a:t>
            </a:r>
            <a:r>
              <a:rPr lang="en-US" sz="2000" spc="135" dirty="0">
                <a:cs typeface="Calibri"/>
              </a:rPr>
              <a:t>Hoot </a:t>
            </a:r>
            <a:r>
              <a:rPr lang="en-US" sz="2000" dirty="0">
                <a:cs typeface="Calibri"/>
              </a:rPr>
              <a:t>&amp; </a:t>
            </a:r>
            <a:r>
              <a:rPr lang="en-US" sz="2000" spc="-5" dirty="0" err="1">
                <a:cs typeface="Calibri"/>
              </a:rPr>
              <a:t>Veltman’s</a:t>
            </a:r>
            <a:r>
              <a:rPr lang="en-US" sz="2000" spc="-5" dirty="0">
                <a:cs typeface="Calibri"/>
              </a:rPr>
              <a:t> Nobel</a:t>
            </a:r>
            <a:r>
              <a:rPr lang="en-US" sz="2000" spc="-5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prize).</a:t>
            </a:r>
            <a:endParaRPr lang="en-US" sz="2000" dirty="0">
              <a:cs typeface="Calibri"/>
            </a:endParaRPr>
          </a:p>
          <a:p>
            <a:pPr marL="50800" marR="178435">
              <a:lnSpc>
                <a:spcPct val="79200"/>
              </a:lnSpc>
              <a:spcBef>
                <a:spcPts val="259"/>
              </a:spcBef>
            </a:pPr>
            <a:r>
              <a:rPr lang="en-US" sz="2000" spc="-5" dirty="0">
                <a:cs typeface="Calibri"/>
              </a:rPr>
              <a:t>BUT: </a:t>
            </a:r>
            <a:r>
              <a:rPr lang="en-US" sz="2000" spc="15" dirty="0">
                <a:cs typeface="Calibri"/>
              </a:rPr>
              <a:t>notice </a:t>
            </a:r>
            <a:r>
              <a:rPr lang="en-US" sz="2000" spc="-5" dirty="0">
                <a:cs typeface="Calibri"/>
              </a:rPr>
              <a:t>there </a:t>
            </a:r>
            <a:r>
              <a:rPr lang="en-US" sz="2000" dirty="0">
                <a:cs typeface="Calibri"/>
              </a:rPr>
              <a:t>is no </a:t>
            </a:r>
            <a:r>
              <a:rPr lang="en-US" sz="2000" spc="-5" dirty="0">
                <a:cs typeface="Calibri"/>
              </a:rPr>
              <a:t>term </a:t>
            </a:r>
            <a:r>
              <a:rPr lang="en-US" sz="2000" dirty="0">
                <a:cs typeface="Calibri"/>
              </a:rPr>
              <a:t>depending </a:t>
            </a:r>
            <a:r>
              <a:rPr lang="en-US" sz="2000" spc="-5" dirty="0">
                <a:cs typeface="Calibri"/>
              </a:rPr>
              <a:t>on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square  of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5" dirty="0">
                <a:cs typeface="Calibri"/>
              </a:rPr>
              <a:t>A</a:t>
            </a:r>
            <a:r>
              <a:rPr lang="el-GR" sz="2000" spc="7" baseline="-21367" dirty="0">
                <a:cs typeface="Calibri"/>
              </a:rPr>
              <a:t>μ</a:t>
            </a:r>
            <a:r>
              <a:rPr lang="el-GR" sz="2000" spc="225" baseline="-21367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ﬁeld:</a:t>
            </a:r>
            <a:endParaRPr lang="en-US" sz="2000" dirty="0">
              <a:cs typeface="Calibri"/>
            </a:endParaRPr>
          </a:p>
          <a:p>
            <a:pPr marL="50800">
              <a:lnSpc>
                <a:spcPts val="2380"/>
              </a:lnSpc>
              <a:tabLst>
                <a:tab pos="575310" algn="l"/>
              </a:tabLst>
            </a:pPr>
            <a:r>
              <a:rPr lang="en-US" sz="2000" dirty="0" err="1">
                <a:latin typeface="Wingdings"/>
                <a:cs typeface="Wingdings"/>
              </a:rPr>
              <a:t>è</a:t>
            </a:r>
            <a:r>
              <a:rPr lang="en-US" sz="2000" dirty="0">
                <a:latin typeface="Wingdings"/>
                <a:cs typeface="Wingdings"/>
              </a:rPr>
              <a:t>	</a:t>
            </a:r>
            <a:r>
              <a:rPr lang="en-US" sz="2000" spc="-5" dirty="0">
                <a:cs typeface="Calibri"/>
              </a:rPr>
              <a:t>There is </a:t>
            </a:r>
            <a:r>
              <a:rPr lang="en-US" sz="2000" b="1" dirty="0">
                <a:cs typeface="Calibri"/>
              </a:rPr>
              <a:t>no mass </a:t>
            </a:r>
            <a:r>
              <a:rPr lang="en-US" sz="2000" b="1" spc="-5" dirty="0">
                <a:cs typeface="Calibri"/>
              </a:rPr>
              <a:t>term </a:t>
            </a:r>
            <a:r>
              <a:rPr lang="en-US" sz="2000" b="1" dirty="0">
                <a:cs typeface="Calibri"/>
              </a:rPr>
              <a:t>for </a:t>
            </a:r>
            <a:r>
              <a:rPr lang="en-US" sz="2000" b="1" spc="-5" dirty="0">
                <a:cs typeface="Calibri"/>
              </a:rPr>
              <a:t>the </a:t>
            </a:r>
            <a:r>
              <a:rPr lang="en-US" sz="2000" b="1" dirty="0">
                <a:cs typeface="Calibri"/>
              </a:rPr>
              <a:t>photon </a:t>
            </a:r>
            <a:r>
              <a:rPr lang="en-US" sz="2000" dirty="0">
                <a:cs typeface="Calibri"/>
              </a:rPr>
              <a:t>– this is the beginning </a:t>
            </a:r>
            <a:r>
              <a:rPr lang="en-US" sz="2000" spc="-5" dirty="0">
                <a:cs typeface="Calibri"/>
              </a:rPr>
              <a:t>of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Higgs</a:t>
            </a:r>
            <a:r>
              <a:rPr lang="en-US" sz="2000" spc="-2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story!</a:t>
            </a:r>
            <a:endParaRPr lang="en-US" sz="2000" dirty="0">
              <a:cs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71DDFF0-DE8D-1745-9EAC-EB5942D21191}"/>
              </a:ext>
            </a:extLst>
          </p:cNvPr>
          <p:cNvSpPr/>
          <p:nvPr/>
        </p:nvSpPr>
        <p:spPr>
          <a:xfrm>
            <a:off x="4784400" y="415681"/>
            <a:ext cx="1983505" cy="308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0A519AD-3DEC-7145-9EC3-39A7E1E89C0A}"/>
              </a:ext>
            </a:extLst>
          </p:cNvPr>
          <p:cNvSpPr/>
          <p:nvPr/>
        </p:nvSpPr>
        <p:spPr>
          <a:xfrm>
            <a:off x="2730250" y="1679549"/>
            <a:ext cx="6585724" cy="60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D89D63D-EBC4-D74A-A3B3-8E42614EE4CC}"/>
              </a:ext>
            </a:extLst>
          </p:cNvPr>
          <p:cNvSpPr/>
          <p:nvPr/>
        </p:nvSpPr>
        <p:spPr>
          <a:xfrm>
            <a:off x="3188202" y="2538318"/>
            <a:ext cx="2481379" cy="227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58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8D17A9-6EF3-8F4E-AFA9-7D8AFCEE730E}"/>
              </a:ext>
            </a:extLst>
          </p:cNvPr>
          <p:cNvSpPr txBox="1"/>
          <p:nvPr/>
        </p:nvSpPr>
        <p:spPr>
          <a:xfrm>
            <a:off x="130628" y="146958"/>
            <a:ext cx="11926278" cy="7325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			  Problem:  Symmetry breaking</a:t>
            </a:r>
          </a:p>
          <a:p>
            <a:endParaRPr lang="en-US" sz="2000" dirty="0"/>
          </a:p>
          <a:p>
            <a:r>
              <a:rPr lang="en-US" sz="2000" dirty="0"/>
              <a:t>You have already seen the modern approach to particle theory with a handy pictorial shorthand called </a:t>
            </a:r>
          </a:p>
          <a:p>
            <a:r>
              <a:rPr lang="en-US" sz="2000" dirty="0"/>
              <a:t>the Feynman diagrams.</a:t>
            </a:r>
          </a:p>
          <a:p>
            <a:endParaRPr lang="en-US" sz="2000" dirty="0"/>
          </a:p>
          <a:p>
            <a:r>
              <a:rPr lang="en-US" sz="2000" dirty="0"/>
              <a:t>  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this approach the external legs of the diagram represent matter particles and the internal lines represent the </a:t>
            </a:r>
          </a:p>
          <a:p>
            <a:r>
              <a:rPr lang="en-US" sz="2000" dirty="0"/>
              <a:t>carriers of the forces. </a:t>
            </a:r>
          </a:p>
          <a:p>
            <a:r>
              <a:rPr lang="en-US" sz="2000" dirty="0"/>
              <a:t>In field theory these carriers are representations of the fields of force acting on the wave function of the particle.</a:t>
            </a:r>
          </a:p>
          <a:p>
            <a:endParaRPr lang="en-US" sz="2000" dirty="0"/>
          </a:p>
          <a:p>
            <a:r>
              <a:rPr lang="en-US" sz="2000" dirty="0"/>
              <a:t>The basic assumption of the theory is its application throughout the Universe, i.e., the assumption that the </a:t>
            </a:r>
          </a:p>
          <a:p>
            <a:r>
              <a:rPr lang="en-US" sz="2000" dirty="0"/>
              <a:t>physics rules established on Earth are valid in any other galaxy out there and at any other time. This assumption </a:t>
            </a:r>
          </a:p>
          <a:p>
            <a:r>
              <a:rPr lang="en-US" sz="2000" dirty="0"/>
              <a:t>requires invariance, i.e., independence of scale (gauge of transformation) and rotation in space. </a:t>
            </a:r>
          </a:p>
          <a:p>
            <a:r>
              <a:rPr lang="en-US" sz="2000" dirty="0"/>
              <a:t>The common feature of the electromagnetic, weak and strong forces is that mediators of the force have spin 1. </a:t>
            </a:r>
          </a:p>
          <a:p>
            <a:r>
              <a:rPr lang="en-US" sz="2000" dirty="0"/>
              <a:t> The gauge theories symmetries predict that these carriers should be massless because the mass term </a:t>
            </a:r>
          </a:p>
          <a:p>
            <a:r>
              <a:rPr lang="en-US" sz="2000" dirty="0"/>
              <a:t>in the </a:t>
            </a:r>
            <a:r>
              <a:rPr lang="en-US" sz="2000" dirty="0" err="1"/>
              <a:t>Lagrangian</a:t>
            </a:r>
            <a:r>
              <a:rPr lang="en-US" sz="2000" dirty="0"/>
              <a:t> is not invariant under the gauge transformation. </a:t>
            </a:r>
          </a:p>
          <a:p>
            <a:r>
              <a:rPr lang="en-US" sz="2000" dirty="0"/>
              <a:t>This created a problem, since the experimental observations indicated a short range of the weak force and </a:t>
            </a:r>
          </a:p>
          <a:p>
            <a:r>
              <a:rPr lang="en-US" sz="2000" dirty="0"/>
              <a:t>consequently the expectation and later observation that the carriers W</a:t>
            </a:r>
            <a:r>
              <a:rPr lang="en-US" sz="2000" baseline="30000" dirty="0"/>
              <a:t>+</a:t>
            </a:r>
            <a:r>
              <a:rPr lang="en-US" sz="2000" dirty="0"/>
              <a:t>, W</a:t>
            </a:r>
            <a:r>
              <a:rPr lang="en-US" sz="2000" baseline="30000" dirty="0"/>
              <a:t>-</a:t>
            </a:r>
            <a:r>
              <a:rPr lang="en-US" sz="2000" dirty="0"/>
              <a:t>, Z</a:t>
            </a:r>
            <a:r>
              <a:rPr lang="en-US" sz="2000" baseline="30000" dirty="0"/>
              <a:t>0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40874-AACE-C044-A079-FEAC1793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58" y="1629690"/>
            <a:ext cx="2331599" cy="14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40FB5-7651-FC48-9E39-94AD0D5A7544}"/>
              </a:ext>
            </a:extLst>
          </p:cNvPr>
          <p:cNvSpPr txBox="1"/>
          <p:nvPr/>
        </p:nvSpPr>
        <p:spPr>
          <a:xfrm>
            <a:off x="293914" y="244929"/>
            <a:ext cx="11580030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                                                      Symmetry again</a:t>
            </a:r>
          </a:p>
          <a:p>
            <a:endParaRPr lang="en-US" sz="2000" dirty="0"/>
          </a:p>
          <a:p>
            <a:pPr lvl="0"/>
            <a:r>
              <a:rPr lang="en-US" sz="2000" dirty="0"/>
              <a:t>Quantum electrodynamics is a gauge theory with the symmetry group U(1). </a:t>
            </a:r>
          </a:p>
          <a:p>
            <a:pPr lvl="0"/>
            <a:r>
              <a:rPr lang="en-US" sz="2000" dirty="0"/>
              <a:t>It is a unitary group with dimension n = 1.  </a:t>
            </a:r>
          </a:p>
          <a:p>
            <a:pPr lvl="0"/>
            <a:r>
              <a:rPr lang="en-US" sz="2000" dirty="0"/>
              <a:t>It has one-gauge field with electromagnetic potential in 4-dimensions and a gauge boson – a photon. 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The weak interactions obey symmetry group SU(2) – Special Unitary group of degree 2 ,</a:t>
            </a:r>
          </a:p>
          <a:p>
            <a:pPr lvl="0"/>
            <a:r>
              <a:rPr lang="en-US" sz="2000" dirty="0"/>
              <a:t>i.e., consisting of 2 x 2 unitary matrices. </a:t>
            </a:r>
          </a:p>
          <a:p>
            <a:pPr lvl="0"/>
            <a:r>
              <a:rPr lang="en-US" sz="2000" dirty="0"/>
              <a:t>Naively, it should produce 4 massless gauge bosons. These are named in the literature as  Goldstone bosons. </a:t>
            </a:r>
          </a:p>
          <a:p>
            <a:pPr lvl="0"/>
            <a:r>
              <a:rPr lang="en-US" sz="2000" dirty="0"/>
              <a:t>To be consistent with facts of nature, i.e., experimental observations, there must be a mechanism </a:t>
            </a:r>
          </a:p>
          <a:p>
            <a:pPr lvl="0"/>
            <a:r>
              <a:rPr lang="en-US" sz="2000" dirty="0"/>
              <a:t>to provide a mass to those bosons.  This has been provided by the Higgs mechanism.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The strong interactions are described by the SU(3) symmetry described by 8 independent traceless </a:t>
            </a:r>
            <a:r>
              <a:rPr lang="en-US" sz="2000" dirty="0" err="1"/>
              <a:t>hermitian</a:t>
            </a:r>
            <a:r>
              <a:rPr lang="en-US" sz="2000" dirty="0"/>
              <a:t> </a:t>
            </a:r>
          </a:p>
          <a:p>
            <a:pPr lvl="0"/>
            <a:r>
              <a:rPr lang="en-US" sz="2000" dirty="0"/>
              <a:t>matrices (Gell-Mann matrices) corresponding to 8  gauge bosons  called gluons.</a:t>
            </a:r>
          </a:p>
          <a:p>
            <a:pPr lvl="0"/>
            <a:r>
              <a:rPr lang="en-US" sz="2000" dirty="0"/>
              <a:t>Each gluon is distinguished by its color-</a:t>
            </a:r>
            <a:r>
              <a:rPr lang="en-US" sz="2000" dirty="0" err="1"/>
              <a:t>anticolor</a:t>
            </a:r>
            <a:r>
              <a:rPr lang="en-US" sz="2000" dirty="0"/>
              <a:t> content.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All of these must be vectors.</a:t>
            </a:r>
          </a:p>
          <a:p>
            <a:r>
              <a:rPr lang="en-US" sz="2000" dirty="0"/>
              <a:t>You can already see that the Higgs, with its spin = 0, is not a gauge boson.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80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92E94-A566-6448-8F80-D0EDD655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470871"/>
            <a:ext cx="4330700" cy="5916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F550A4-6C87-3F48-AB17-B5EF1E641FD5}"/>
              </a:ext>
            </a:extLst>
          </p:cNvPr>
          <p:cNvSpPr txBox="1"/>
          <p:nvPr/>
        </p:nvSpPr>
        <p:spPr>
          <a:xfrm>
            <a:off x="711200" y="711200"/>
            <a:ext cx="277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Homework problem vs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C2498-D29B-EF40-AF91-E3378892C693}"/>
                  </a:ext>
                </a:extLst>
              </p:cNvPr>
              <p:cNvSpPr txBox="1"/>
              <p:nvPr/>
            </p:nvSpPr>
            <p:spPr>
              <a:xfrm>
                <a:off x="711200" y="2113005"/>
                <a:ext cx="3714671" cy="544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4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) = 1.08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10</a:t>
                </a:r>
                <a:r>
                  <a:rPr lang="en-US" baseline="30000" dirty="0"/>
                  <a:t>15</a:t>
                </a:r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C2498-D29B-EF40-AF91-E3378892C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2113005"/>
                <a:ext cx="3714671" cy="544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57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EA4948-D737-5E49-98AA-EE49A451EDDE}"/>
                  </a:ext>
                </a:extLst>
              </p:cNvPr>
              <p:cNvSpPr txBox="1"/>
              <p:nvPr/>
            </p:nvSpPr>
            <p:spPr>
              <a:xfrm>
                <a:off x="376325" y="937443"/>
                <a:ext cx="11439350" cy="4617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 general non-commutative theory:  </a:t>
                </a:r>
                <a:r>
                  <a:rPr lang="en-US" sz="2000" b="1" dirty="0"/>
                  <a:t>C.N. Yang and R. Mills Phys. Rev. 96 (1954) 191.</a:t>
                </a:r>
              </a:p>
              <a:p>
                <a:r>
                  <a:rPr lang="en-US" sz="2000" dirty="0"/>
                  <a:t>Application of local symmetry of proton and neutron called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isotopic spin (isospin)</a:t>
                </a:r>
                <a:r>
                  <a:rPr lang="en-US" sz="2000" dirty="0"/>
                  <a:t>. </a:t>
                </a:r>
              </a:p>
              <a:p>
                <a:r>
                  <a:rPr lang="en-US" sz="2000" dirty="0"/>
                  <a:t>Proton and neutron masses are similar and if you disregard the charge effects  all their interactions </a:t>
                </a:r>
              </a:p>
              <a:p>
                <a:r>
                  <a:rPr lang="en-US" sz="2000" dirty="0"/>
                  <a:t>are also similar. For nuclei with the same number of protons and neutrons we see no distinction </a:t>
                </a:r>
              </a:p>
              <a:p>
                <a:r>
                  <a:rPr lang="en-US" sz="2000" dirty="0"/>
                  <a:t>of their internal structure. </a:t>
                </a:r>
              </a:p>
              <a:p>
                <a:r>
                  <a:rPr lang="en-US" sz="2000" dirty="0"/>
                  <a:t>Isospin was later applied to many meson and baryon resonances differing by charges but having </a:t>
                </a:r>
              </a:p>
              <a:p>
                <a:r>
                  <a:rPr lang="en-US" sz="2000" dirty="0"/>
                  <a:t>the same strong interactions,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r>
                  <a:rPr lang="en-US" sz="2000" b="1" dirty="0"/>
                  <a:t>Isospin </a:t>
                </a:r>
                <a:r>
                  <a:rPr lang="en-US" sz="2000" dirty="0"/>
                  <a:t>is defined as a vector quantity in which the u and d quarks have a value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 </a:t>
                </a:r>
              </a:p>
              <a:p>
                <a:r>
                  <a:rPr lang="en-US" sz="2000" dirty="0"/>
                  <a:t>with 3rd component</a:t>
                </a:r>
              </a:p>
              <a:p>
                <a:r>
                  <a:rPr lang="en-US" sz="200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=+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2  </m:t>
                        </m:r>
                      </m:den>
                    </m:f>
                  </m:oMath>
                </a14:m>
                <a:r>
                  <a:rPr lang="en-US" sz="2000" dirty="0"/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. </a:t>
                </a:r>
              </a:p>
              <a:p>
                <a:r>
                  <a:rPr lang="en-US" sz="2000" dirty="0"/>
                  <a:t>Isospin is considered to be a symmetry of strong interactions and the concept has been extended to </a:t>
                </a:r>
              </a:p>
              <a:p>
                <a:r>
                  <a:rPr lang="en-US" sz="2000" dirty="0"/>
                  <a:t>symmetry of all quarks by assigning +1/2 to all upper multiplet quarks and  -1/2 to all lower multiplet quarks.</a:t>
                </a:r>
              </a:p>
              <a:p>
                <a:r>
                  <a:rPr lang="en-US" dirty="0"/>
                  <a:t> 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EA4948-D737-5E49-98AA-EE49A451E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25" y="937443"/>
                <a:ext cx="11439350" cy="4617354"/>
              </a:xfrm>
              <a:prstGeom prst="rect">
                <a:avLst/>
              </a:prstGeom>
              <a:blipFill>
                <a:blip r:embed="rId2"/>
                <a:stretch>
                  <a:fillRect l="-555" t="-549" r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32B568E-D982-6346-BBCB-0900F612AAA8}"/>
              </a:ext>
            </a:extLst>
          </p:cNvPr>
          <p:cNvSpPr txBox="1"/>
          <p:nvPr/>
        </p:nvSpPr>
        <p:spPr>
          <a:xfrm>
            <a:off x="4163786" y="244929"/>
            <a:ext cx="343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Yang-Mills theories</a:t>
            </a:r>
          </a:p>
        </p:txBody>
      </p:sp>
    </p:spTree>
    <p:extLst>
      <p:ext uri="{BB962C8B-B14F-4D97-AF65-F5344CB8AC3E}">
        <p14:creationId xmlns:p14="http://schemas.microsoft.com/office/powerpoint/2010/main" val="289345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ABFB2A-8C4A-1447-9B0B-AC52AF39C992}"/>
              </a:ext>
            </a:extLst>
          </p:cNvPr>
          <p:cNvSpPr txBox="1"/>
          <p:nvPr/>
        </p:nvSpPr>
        <p:spPr>
          <a:xfrm>
            <a:off x="3517900" y="0"/>
            <a:ext cx="3178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        What is Isospin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934F21-FFC2-424A-B19F-C025FC9473A3}"/>
                  </a:ext>
                </a:extLst>
              </p:cNvPr>
              <p:cNvSpPr txBox="1"/>
              <p:nvPr/>
            </p:nvSpPr>
            <p:spPr>
              <a:xfrm>
                <a:off x="238723" y="523220"/>
                <a:ext cx="11714554" cy="6494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Protons and neutrons are described in quantum mechanics as wavefunctions  |p &gt; and |n &gt; normalized as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                                                     &lt;</a:t>
                </a:r>
                <a:r>
                  <a:rPr lang="en-US" sz="2000" dirty="0" err="1"/>
                  <a:t>p|p</a:t>
                </a:r>
                <a:r>
                  <a:rPr lang="en-US" sz="2000" dirty="0"/>
                  <a:t>&gt;  =  &lt;</a:t>
                </a:r>
                <a:r>
                  <a:rPr lang="en-US" sz="2000" dirty="0" err="1"/>
                  <a:t>n|n</a:t>
                </a:r>
                <a:r>
                  <a:rPr lang="en-US" sz="2000" dirty="0"/>
                  <a:t>&gt;  = 1    and      &lt;</a:t>
                </a:r>
                <a:r>
                  <a:rPr lang="en-US" sz="2000" dirty="0" err="1"/>
                  <a:t>p|n</a:t>
                </a:r>
                <a:r>
                  <a:rPr lang="en-US" sz="2000" dirty="0"/>
                  <a:t>&gt; = &lt;</a:t>
                </a:r>
                <a:r>
                  <a:rPr lang="en-US" sz="2000" dirty="0" err="1"/>
                  <a:t>n|p</a:t>
                </a:r>
                <a:r>
                  <a:rPr lang="en-US" sz="2000" dirty="0"/>
                  <a:t>&gt; = 0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Symmetry between proton and neutron implies that any linear combination describes the same physics.</a:t>
                </a:r>
              </a:p>
              <a:p>
                <a:r>
                  <a:rPr lang="en-US" sz="2000" dirty="0"/>
                  <a:t>Generic </a:t>
                </a:r>
                <a:r>
                  <a:rPr lang="en-US" sz="2000" b="1" dirty="0"/>
                  <a:t>nucleon</a:t>
                </a:r>
                <a:r>
                  <a:rPr lang="en-US" sz="2000" dirty="0"/>
                  <a:t> state | N &gt; is a superposition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			| N &gt; = </a:t>
                </a:r>
                <a:r>
                  <a:rPr lang="en-US" sz="2000" dirty="0" err="1"/>
                  <a:t>a|p</a:t>
                </a:r>
                <a:r>
                  <a:rPr lang="en-US" sz="2000" dirty="0"/>
                  <a:t>&gt; + </a:t>
                </a:r>
                <a:r>
                  <a:rPr lang="en-US" sz="2000" dirty="0" err="1"/>
                  <a:t>b|n</a:t>
                </a:r>
                <a:r>
                  <a:rPr lang="en-US" sz="2000" dirty="0"/>
                  <a:t>&gt;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with complex numbers a and b that are constrained by the normalization as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		&lt;N|N&gt; = ( &lt;</a:t>
                </a:r>
                <a:r>
                  <a:rPr lang="en-US" sz="2000" dirty="0" err="1"/>
                  <a:t>p|a</a:t>
                </a:r>
                <a:r>
                  <a:rPr lang="en-US" sz="2000" baseline="30000" dirty="0"/>
                  <a:t>*</a:t>
                </a:r>
                <a:r>
                  <a:rPr lang="en-US" sz="2000" dirty="0"/>
                  <a:t> &gt;</a:t>
                </a:r>
                <a:r>
                  <a:rPr lang="en-US" sz="2000" baseline="30000" dirty="0"/>
                  <a:t>  </a:t>
                </a:r>
                <a:r>
                  <a:rPr lang="en-US" sz="2000" dirty="0"/>
                  <a:t>+ &lt;</a:t>
                </a:r>
                <a:r>
                  <a:rPr lang="en-US" sz="2000" dirty="0" err="1"/>
                  <a:t>n|b</a:t>
                </a:r>
                <a:r>
                  <a:rPr lang="en-US" sz="2000" baseline="30000" dirty="0"/>
                  <a:t>*</a:t>
                </a:r>
                <a:r>
                  <a:rPr lang="en-US" sz="2000" dirty="0"/>
                  <a:t>&gt; )( </a:t>
                </a:r>
                <a:r>
                  <a:rPr lang="en-US" sz="2000" dirty="0" err="1"/>
                  <a:t>a|p</a:t>
                </a:r>
                <a:r>
                  <a:rPr lang="en-US" sz="2000" dirty="0"/>
                  <a:t>&gt; + </a:t>
                </a:r>
                <a:r>
                  <a:rPr lang="en-US" sz="2000" dirty="0" err="1"/>
                  <a:t>b|n</a:t>
                </a:r>
                <a:r>
                  <a:rPr lang="en-US" sz="2000" dirty="0"/>
                  <a:t>&gt; ) = |a|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+|b|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= 1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Here, a and b represent the probability amplitudes for the nucleon to be either in proton or in neutron state.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In quantum mechanics any combination of the proton and neutron can be described as an operator, which the </a:t>
                </a:r>
              </a:p>
              <a:p>
                <a:r>
                  <a:rPr lang="en-US" sz="2000" dirty="0"/>
                  <a:t>conservation of probability forces to be unitary. </a:t>
                </a:r>
              </a:p>
              <a:p>
                <a:r>
                  <a:rPr lang="en-US" sz="2000" dirty="0"/>
                  <a:t>The set of unitary operators acting on a linear combination of two states forms a group called U(2) and is </a:t>
                </a:r>
              </a:p>
              <a:p>
                <a:r>
                  <a:rPr lang="en-US" sz="2000" dirty="0"/>
                  <a:t>described by set of 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2 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𝑢𝑛𝑖𝑡𝑎𝑟𝑦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𝑚𝑎𝑡𝑟𝑖𝑐𝑒𝑠</m:t>
                    </m:r>
                  </m:oMath>
                </a14:m>
                <a:r>
                  <a:rPr lang="en-US" sz="2000" dirty="0"/>
                  <a:t>.  The set of all such matrices forms a group SU(2).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934F21-FFC2-424A-B19F-C025FC94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23" y="523220"/>
                <a:ext cx="11714554" cy="6494085"/>
              </a:xfrm>
              <a:prstGeom prst="rect">
                <a:avLst/>
              </a:prstGeom>
              <a:blipFill>
                <a:blip r:embed="rId2"/>
                <a:stretch>
                  <a:fillRect l="-542" t="-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8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09C21-FFD1-DB48-B7A9-94C3AD221906}"/>
                  </a:ext>
                </a:extLst>
              </p:cNvPr>
              <p:cNvSpPr txBox="1"/>
              <p:nvPr/>
            </p:nvSpPr>
            <p:spPr>
              <a:xfrm>
                <a:off x="210835" y="558800"/>
                <a:ext cx="11981165" cy="5923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the isospin symmetry between proton and neutron would be exact, then in the reactions involving protons and </a:t>
                </a:r>
              </a:p>
              <a:p>
                <a:r>
                  <a:rPr lang="en-US" sz="2000" dirty="0"/>
                  <a:t>neutrons the isospin should be conserved.</a:t>
                </a:r>
              </a:p>
              <a:p>
                <a:r>
                  <a:rPr lang="en-US" sz="2000" dirty="0"/>
                  <a:t>(This is an approximation since there are differences on a big scale </a:t>
                </a:r>
                <a:r>
                  <a:rPr lang="en-US" sz="2000" dirty="0" err="1"/>
                  <a:t>eg</a:t>
                </a:r>
                <a:r>
                  <a:rPr lang="en-US" sz="2000" dirty="0"/>
                  <a:t>, proton is stable with lifetime &gt;10</a:t>
                </a:r>
                <a:r>
                  <a:rPr lang="en-US" sz="2000" baseline="30000" dirty="0"/>
                  <a:t>29</a:t>
                </a:r>
                <a:r>
                  <a:rPr lang="en-US" sz="2000" dirty="0"/>
                  <a:t> years</a:t>
                </a:r>
              </a:p>
              <a:p>
                <a:r>
                  <a:rPr lang="en-US" sz="2000" dirty="0"/>
                  <a:t>while free neutron lifetime is about 15 minutes. </a:t>
                </a:r>
              </a:p>
              <a:p>
                <a:r>
                  <a:rPr lang="en-US" sz="2000" dirty="0"/>
                  <a:t>However, a relativistic neutron would move by ~3 10</a:t>
                </a:r>
                <a:r>
                  <a:rPr lang="en-US" sz="2000" baseline="30000" dirty="0"/>
                  <a:t>12</a:t>
                </a:r>
                <a:r>
                  <a:rPr lang="en-US" sz="2000" dirty="0"/>
                  <a:t> meters away from origin by that time so </a:t>
                </a:r>
              </a:p>
              <a:p>
                <a:r>
                  <a:rPr lang="en-US" sz="2000" dirty="0"/>
                  <a:t>to a good approximation that difference  is irrelevant for local interactions.)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proton and neutron behave as an </a:t>
                </a:r>
                <a:r>
                  <a:rPr lang="en-US" sz="2000" dirty="0">
                    <a:solidFill>
                      <a:srgbClr val="FF0000"/>
                    </a:solidFill>
                  </a:rPr>
                  <a:t>isospin doublet</a:t>
                </a:r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two nucleon combinations |pp&gt;, |</a:t>
                </a:r>
                <a:r>
                  <a:rPr lang="en-US" sz="2000" dirty="0" err="1"/>
                  <a:t>pn</a:t>
                </a:r>
                <a:r>
                  <a:rPr lang="en-US" sz="2000" dirty="0"/>
                  <a:t>&gt;, |np&gt;, |</a:t>
                </a:r>
                <a:r>
                  <a:rPr lang="en-US" sz="2000" dirty="0" err="1"/>
                  <a:t>nn</a:t>
                </a:r>
                <a:r>
                  <a:rPr lang="en-US" sz="2000" dirty="0"/>
                  <a:t>&gt;  can be decomposed following the SU(2) transformation </a:t>
                </a:r>
              </a:p>
              <a:p>
                <a:r>
                  <a:rPr lang="en-US" sz="2000" dirty="0"/>
                  <a:t>rules into: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	“even”   triplet             |pp&gt;, |</a:t>
                </a:r>
                <a:r>
                  <a:rPr lang="en-US" sz="2000" dirty="0" err="1"/>
                  <a:t>nn</a:t>
                </a:r>
                <a:r>
                  <a:rPr lang="en-US" sz="2000" dirty="0"/>
                  <a:t>&gt;,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(|</a:t>
                </a:r>
                <a:r>
                  <a:rPr lang="en-US" sz="2000" dirty="0" err="1"/>
                  <a:t>pn</a:t>
                </a:r>
                <a:r>
                  <a:rPr lang="en-US" sz="2000" dirty="0"/>
                  <a:t>&gt;+|np&gt;)</a:t>
                </a:r>
              </a:p>
              <a:p>
                <a:r>
                  <a:rPr lang="en-US" sz="2000" dirty="0"/>
                  <a:t>and</a:t>
                </a:r>
              </a:p>
              <a:p>
                <a:r>
                  <a:rPr lang="en-US" sz="2000" dirty="0"/>
                  <a:t>	“odd” singlet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(|</a:t>
                </a:r>
                <a:r>
                  <a:rPr lang="en-US" sz="2000" dirty="0" err="1"/>
                  <a:t>pn</a:t>
                </a:r>
                <a:r>
                  <a:rPr lang="en-US" sz="2000" dirty="0"/>
                  <a:t>&gt;-|np&gt;)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with “even” states maintain same sign under transformation, while “odd” singlet changes the sign 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09C21-FFD1-DB48-B7A9-94C3AD221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5" y="558800"/>
                <a:ext cx="11981165" cy="5923416"/>
              </a:xfrm>
              <a:prstGeom prst="rect">
                <a:avLst/>
              </a:prstGeom>
              <a:blipFill>
                <a:blip r:embed="rId2"/>
                <a:stretch>
                  <a:fillRect l="-530" t="-4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6351F4-5EDC-014C-9B63-07961FB4B8AA}"/>
                  </a:ext>
                </a:extLst>
              </p:cNvPr>
              <p:cNvSpPr txBox="1"/>
              <p:nvPr/>
            </p:nvSpPr>
            <p:spPr>
              <a:xfrm>
                <a:off x="801473" y="671040"/>
                <a:ext cx="11573681" cy="4662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defined the probability of nucleon being,  </a:t>
                </a:r>
                <a:r>
                  <a:rPr lang="en-US" dirty="0" err="1"/>
                  <a:t>eg.</a:t>
                </a:r>
                <a:r>
                  <a:rPr lang="en-US" dirty="0"/>
                  <a:t>, a proton. Now: lets look at linear combination of a proton and neutron:</a:t>
                </a:r>
              </a:p>
              <a:p>
                <a:r>
                  <a:rPr lang="en-US" dirty="0"/>
                  <a:t>The linear operator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&gt;&lt;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&gt;&lt;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&gt;&lt;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some complex numbers.</a:t>
                </a:r>
              </a:p>
              <a:p>
                <a:r>
                  <a:rPr lang="en-US" dirty="0"/>
                  <a:t>One can show after a bit of algebra that the transformation of a linear combination</a:t>
                </a:r>
              </a:p>
              <a:p>
                <a:endParaRPr lang="en-US" dirty="0"/>
              </a:p>
              <a:p>
                <a:r>
                  <a:rPr lang="en-US" dirty="0"/>
                  <a:t>              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(|</a:t>
                </a:r>
                <a:r>
                  <a:rPr lang="en-US" dirty="0" err="1"/>
                  <a:t>pn</a:t>
                </a:r>
                <a:r>
                  <a:rPr lang="en-US" dirty="0"/>
                  <a:t>&gt; - |np&gt;)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=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 ( |</a:t>
                </a:r>
                <a:r>
                  <a:rPr lang="en-US" dirty="0" err="1"/>
                  <a:t>pn</a:t>
                </a:r>
                <a:r>
                  <a:rPr lang="en-US" dirty="0"/>
                  <a:t>&gt; -|np&gt; )      antisymmetric   i.e.,  </a:t>
                </a:r>
                <a:r>
                  <a:rPr lang="en-US" b="1" dirty="0"/>
                  <a:t>odd, singlet</a:t>
                </a:r>
              </a:p>
              <a:p>
                <a:endParaRPr lang="en-US" b="1" dirty="0"/>
              </a:p>
              <a:p>
                <a:r>
                  <a:rPr lang="en-US" dirty="0"/>
                  <a:t>The isospin transformation of the other linear combination</a:t>
                </a:r>
              </a:p>
              <a:p>
                <a:endParaRPr lang="en-US" dirty="0"/>
              </a:p>
              <a:p>
                <a:r>
                  <a:rPr lang="en-US" b="1" dirty="0"/>
                  <a:t>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acc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(|</a:t>
                </a:r>
                <a:r>
                  <a:rPr lang="en-US" dirty="0" err="1"/>
                  <a:t>pn</a:t>
                </a:r>
                <a:r>
                  <a:rPr lang="en-US" dirty="0"/>
                  <a:t>&gt; +|np&gt; )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+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&gt;+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𝛾𝛿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( |</a:t>
                </a:r>
                <a:r>
                  <a:rPr lang="en-US" dirty="0" err="1"/>
                  <a:t>pn</a:t>
                </a:r>
                <a:r>
                  <a:rPr lang="en-US" dirty="0"/>
                  <a:t>&gt; + |np&gt; )     </a:t>
                </a:r>
                <a:r>
                  <a:rPr lang="en-US" b="1" dirty="0"/>
                  <a:t>triplet, combination of 3 states</a:t>
                </a:r>
              </a:p>
              <a:p>
                <a:endParaRPr lang="en-US" b="1" dirty="0"/>
              </a:p>
              <a:p>
                <a:r>
                  <a:rPr lang="en-US" dirty="0"/>
                  <a:t>The factors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      are called   </a:t>
                </a:r>
                <a:r>
                  <a:rPr lang="en-US" b="1" dirty="0" err="1"/>
                  <a:t>Clebsch</a:t>
                </a:r>
                <a:r>
                  <a:rPr lang="en-US" b="1" dirty="0"/>
                  <a:t>-Gordon coefficients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6351F4-5EDC-014C-9B63-07961FB4B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73" y="671040"/>
                <a:ext cx="11573681" cy="4662558"/>
              </a:xfrm>
              <a:prstGeom prst="rect">
                <a:avLst/>
              </a:prstGeom>
              <a:blipFill>
                <a:blip r:embed="rId2"/>
                <a:stretch>
                  <a:fillRect l="-329" t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39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8">
            <a:extLst>
              <a:ext uri="{FF2B5EF4-FFF2-40B4-BE49-F238E27FC236}">
                <a16:creationId xmlns:a16="http://schemas.microsoft.com/office/drawing/2014/main" id="{6B751846-1138-7B49-B8CB-9DE2FD8B65DD}"/>
              </a:ext>
            </a:extLst>
          </p:cNvPr>
          <p:cNvGrpSpPr>
            <a:grpSpLocks/>
          </p:cNvGrpSpPr>
          <p:nvPr/>
        </p:nvGrpSpPr>
        <p:grpSpPr bwMode="auto">
          <a:xfrm>
            <a:off x="1876703" y="3159463"/>
            <a:ext cx="7848600" cy="3048000"/>
            <a:chOff x="288" y="1680"/>
            <a:chExt cx="4944" cy="1920"/>
          </a:xfrm>
        </p:grpSpPr>
        <p:sp>
          <p:nvSpPr>
            <p:cNvPr id="5" name="Rectangle 162">
              <a:extLst>
                <a:ext uri="{FF2B5EF4-FFF2-40B4-BE49-F238E27FC236}">
                  <a16:creationId xmlns:a16="http://schemas.microsoft.com/office/drawing/2014/main" id="{AC4D5221-9D13-E647-8F2C-733781EF9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680"/>
              <a:ext cx="4944" cy="19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6" name="Group 76">
              <a:extLst>
                <a:ext uri="{FF2B5EF4-FFF2-40B4-BE49-F238E27FC236}">
                  <a16:creationId xmlns:a16="http://schemas.microsoft.com/office/drawing/2014/main" id="{2FB1FE05-BE44-B44C-9B67-0C3C169F60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802"/>
              <a:ext cx="345" cy="345"/>
              <a:chOff x="1056" y="1056"/>
              <a:chExt cx="345" cy="345"/>
            </a:xfrm>
          </p:grpSpPr>
          <p:sp>
            <p:nvSpPr>
              <p:cNvPr id="63" name="Oval 77">
                <a:extLst>
                  <a:ext uri="{FF2B5EF4-FFF2-40B4-BE49-F238E27FC236}">
                    <a16:creationId xmlns:a16="http://schemas.microsoft.com/office/drawing/2014/main" id="{B44E4E80-58C0-4548-A4AA-2A8BE7BBF4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6" y="1056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64" name="Text Box 78">
                <a:extLst>
                  <a:ext uri="{FF2B5EF4-FFF2-40B4-BE49-F238E27FC236}">
                    <a16:creationId xmlns:a16="http://schemas.microsoft.com/office/drawing/2014/main" id="{CF242C17-3294-B747-BAB2-834D8735DC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1104"/>
                <a:ext cx="286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i="0">
                    <a:latin typeface="Symbol" pitchFamily="2" charset="2"/>
                  </a:rPr>
                  <a:t>π</a:t>
                </a:r>
                <a:r>
                  <a:rPr lang="en-US" altLang="en-US" sz="2400" b="1" i="0" baseline="30000"/>
                  <a:t>+</a:t>
                </a:r>
              </a:p>
            </p:txBody>
          </p:sp>
        </p:grpSp>
        <p:sp>
          <p:nvSpPr>
            <p:cNvPr id="7" name="Line 79">
              <a:extLst>
                <a:ext uri="{FF2B5EF4-FFF2-40B4-BE49-F238E27FC236}">
                  <a16:creationId xmlns:a16="http://schemas.microsoft.com/office/drawing/2014/main" id="{5873A0D3-19B9-0B4F-80BA-BB9055DB7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8" y="199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80">
              <a:extLst>
                <a:ext uri="{FF2B5EF4-FFF2-40B4-BE49-F238E27FC236}">
                  <a16:creationId xmlns:a16="http://schemas.microsoft.com/office/drawing/2014/main" id="{5E0B9FE8-7EBF-A849-8838-563892F80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" y="1728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ν</a:t>
              </a:r>
            </a:p>
          </p:txBody>
        </p:sp>
        <p:sp>
          <p:nvSpPr>
            <p:cNvPr id="9" name="AutoShape 81">
              <a:extLst>
                <a:ext uri="{FF2B5EF4-FFF2-40B4-BE49-F238E27FC236}">
                  <a16:creationId xmlns:a16="http://schemas.microsoft.com/office/drawing/2014/main" id="{530967AB-2352-4D43-9F27-D32F0CBBF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94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" name="Text Box 82">
              <a:extLst>
                <a:ext uri="{FF2B5EF4-FFF2-40B4-BE49-F238E27FC236}">
                  <a16:creationId xmlns:a16="http://schemas.microsoft.com/office/drawing/2014/main" id="{EAC2871E-17D5-844A-8DCE-BCB52DCC0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138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009900"/>
                  </a:solidFill>
                  <a:latin typeface="Symbol" pitchFamily="2" charset="2"/>
                </a:rPr>
                <a:t>ν</a:t>
              </a:r>
              <a:r>
                <a:rPr lang="en-US" altLang="en-US" sz="1800" b="1" i="0">
                  <a:solidFill>
                    <a:srgbClr val="009900"/>
                  </a:solidFill>
                </a:rPr>
                <a:t> spin</a:t>
              </a:r>
            </a:p>
          </p:txBody>
        </p:sp>
        <p:sp>
          <p:nvSpPr>
            <p:cNvPr id="11" name="Line 83">
              <a:extLst>
                <a:ext uri="{FF2B5EF4-FFF2-40B4-BE49-F238E27FC236}">
                  <a16:creationId xmlns:a16="http://schemas.microsoft.com/office/drawing/2014/main" id="{72D930A4-760C-0644-BA47-D029C6F5EA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42" y="199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84">
              <a:extLst>
                <a:ext uri="{FF2B5EF4-FFF2-40B4-BE49-F238E27FC236}">
                  <a16:creationId xmlns:a16="http://schemas.microsoft.com/office/drawing/2014/main" id="{06F82F3E-67A4-D143-8B77-B4E3AB552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" y="1680"/>
              <a:ext cx="31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μ</a:t>
              </a:r>
              <a:r>
                <a:rPr lang="en-US" altLang="en-US" sz="2400" b="1" i="0" baseline="30000">
                  <a:solidFill>
                    <a:schemeClr val="accent2"/>
                  </a:solidFill>
                  <a:latin typeface="Symbol" pitchFamily="2" charset="2"/>
                </a:rPr>
                <a:t>+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 b="1" i="0">
                <a:solidFill>
                  <a:schemeClr val="accent2"/>
                </a:solidFill>
                <a:latin typeface="Symbol" pitchFamily="2" charset="2"/>
              </a:endParaRPr>
            </a:p>
          </p:txBody>
        </p:sp>
        <p:sp>
          <p:nvSpPr>
            <p:cNvPr id="13" name="AutoShape 85">
              <a:extLst>
                <a:ext uri="{FF2B5EF4-FFF2-40B4-BE49-F238E27FC236}">
                  <a16:creationId xmlns:a16="http://schemas.microsoft.com/office/drawing/2014/main" id="{03D9F963-3427-284E-B338-6942D86CB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16" y="1994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Text Box 86">
              <a:extLst>
                <a:ext uri="{FF2B5EF4-FFF2-40B4-BE49-F238E27FC236}">
                  <a16:creationId xmlns:a16="http://schemas.microsoft.com/office/drawing/2014/main" id="{A2B560F9-C645-2F44-B250-AC89DD978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2138"/>
              <a:ext cx="5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FF0000"/>
                  </a:solidFill>
                  <a:latin typeface="Symbol" pitchFamily="2" charset="2"/>
                </a:rPr>
                <a:t>μ</a:t>
              </a:r>
              <a:r>
                <a:rPr lang="en-US" altLang="en-US" sz="1800" b="1" i="0">
                  <a:solidFill>
                    <a:srgbClr val="FF0000"/>
                  </a:solidFill>
                </a:rPr>
                <a:t> spin</a:t>
              </a:r>
            </a:p>
          </p:txBody>
        </p:sp>
        <p:grpSp>
          <p:nvGrpSpPr>
            <p:cNvPr id="15" name="Group 91">
              <a:extLst>
                <a:ext uri="{FF2B5EF4-FFF2-40B4-BE49-F238E27FC236}">
                  <a16:creationId xmlns:a16="http://schemas.microsoft.com/office/drawing/2014/main" id="{0A98BDFD-8A38-DC48-B488-338DC2D33B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02"/>
              <a:ext cx="345" cy="345"/>
              <a:chOff x="1056" y="1056"/>
              <a:chExt cx="345" cy="345"/>
            </a:xfrm>
          </p:grpSpPr>
          <p:sp>
            <p:nvSpPr>
              <p:cNvPr id="61" name="Oval 92">
                <a:extLst>
                  <a:ext uri="{FF2B5EF4-FFF2-40B4-BE49-F238E27FC236}">
                    <a16:creationId xmlns:a16="http://schemas.microsoft.com/office/drawing/2014/main" id="{D8CB87AE-BC24-9F48-92B1-9FCA2A29E8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6" y="1056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62" name="Text Box 93">
                <a:extLst>
                  <a:ext uri="{FF2B5EF4-FFF2-40B4-BE49-F238E27FC236}">
                    <a16:creationId xmlns:a16="http://schemas.microsoft.com/office/drawing/2014/main" id="{73190D40-B132-5E47-AA15-F1BC047AB4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1104"/>
                <a:ext cx="286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i="0">
                    <a:latin typeface="Symbol" pitchFamily="2" charset="2"/>
                  </a:rPr>
                  <a:t>π</a:t>
                </a:r>
                <a:r>
                  <a:rPr lang="en-US" altLang="en-US" sz="2400" b="1" i="0" baseline="30000"/>
                  <a:t>+</a:t>
                </a:r>
              </a:p>
            </p:txBody>
          </p:sp>
        </p:grpSp>
        <p:sp>
          <p:nvSpPr>
            <p:cNvPr id="16" name="Line 94">
              <a:extLst>
                <a:ext uri="{FF2B5EF4-FFF2-40B4-BE49-F238E27FC236}">
                  <a16:creationId xmlns:a16="http://schemas.microsoft.com/office/drawing/2014/main" id="{5854B0BD-A68E-9848-8B6C-820CBC00F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199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95">
              <a:extLst>
                <a:ext uri="{FF2B5EF4-FFF2-40B4-BE49-F238E27FC236}">
                  <a16:creationId xmlns:a16="http://schemas.microsoft.com/office/drawing/2014/main" id="{B95C7D1B-2F67-3A41-98C1-7B22BA9AB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1728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ν</a:t>
              </a:r>
            </a:p>
          </p:txBody>
        </p:sp>
        <p:sp>
          <p:nvSpPr>
            <p:cNvPr id="18" name="AutoShape 96">
              <a:extLst>
                <a:ext uri="{FF2B5EF4-FFF2-40B4-BE49-F238E27FC236}">
                  <a16:creationId xmlns:a16="http://schemas.microsoft.com/office/drawing/2014/main" id="{D26E7777-2EAC-A149-ACC2-8F9450911B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4" y="1994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" name="Text Box 97">
              <a:extLst>
                <a:ext uri="{FF2B5EF4-FFF2-40B4-BE49-F238E27FC236}">
                  <a16:creationId xmlns:a16="http://schemas.microsoft.com/office/drawing/2014/main" id="{18DA7B3F-5F7E-6649-A5F4-640EF422B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138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009900"/>
                  </a:solidFill>
                  <a:latin typeface="Symbol" pitchFamily="2" charset="2"/>
                </a:rPr>
                <a:t>ν</a:t>
              </a:r>
              <a:r>
                <a:rPr lang="en-US" altLang="en-US" sz="1800" b="1" i="0">
                  <a:solidFill>
                    <a:srgbClr val="009900"/>
                  </a:solidFill>
                </a:rPr>
                <a:t> spin</a:t>
              </a:r>
            </a:p>
          </p:txBody>
        </p:sp>
        <p:sp>
          <p:nvSpPr>
            <p:cNvPr id="20" name="Line 98">
              <a:extLst>
                <a:ext uri="{FF2B5EF4-FFF2-40B4-BE49-F238E27FC236}">
                  <a16:creationId xmlns:a16="http://schemas.microsoft.com/office/drawing/2014/main" id="{EFE10ECC-BB1A-3542-A540-C5F595EDF3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506" y="199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99">
              <a:extLst>
                <a:ext uri="{FF2B5EF4-FFF2-40B4-BE49-F238E27FC236}">
                  <a16:creationId xmlns:a16="http://schemas.microsoft.com/office/drawing/2014/main" id="{84073A73-4426-4741-AA9C-D4478753C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6" y="1680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μ</a:t>
              </a:r>
              <a:r>
                <a:rPr lang="en-US" altLang="en-US" sz="2400" b="1" i="0" baseline="30000">
                  <a:solidFill>
                    <a:schemeClr val="accent2"/>
                  </a:solidFill>
                  <a:latin typeface="Symbol" pitchFamily="2" charset="2"/>
                </a:rPr>
                <a:t>+ </a:t>
              </a:r>
            </a:p>
          </p:txBody>
        </p:sp>
        <p:sp>
          <p:nvSpPr>
            <p:cNvPr id="22" name="AutoShape 100">
              <a:extLst>
                <a:ext uri="{FF2B5EF4-FFF2-40B4-BE49-F238E27FC236}">
                  <a16:creationId xmlns:a16="http://schemas.microsoft.com/office/drawing/2014/main" id="{2682D703-695E-F048-A02B-0B0418A84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994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3" name="Text Box 101">
              <a:extLst>
                <a:ext uri="{FF2B5EF4-FFF2-40B4-BE49-F238E27FC236}">
                  <a16:creationId xmlns:a16="http://schemas.microsoft.com/office/drawing/2014/main" id="{4F2A5AE9-51E6-4A4B-BC93-3C9CA59B3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138"/>
              <a:ext cx="5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FF0000"/>
                  </a:solidFill>
                  <a:latin typeface="Symbol" pitchFamily="2" charset="2"/>
                </a:rPr>
                <a:t>μ</a:t>
              </a:r>
              <a:r>
                <a:rPr lang="en-US" altLang="en-US" sz="1800" b="1" i="0">
                  <a:solidFill>
                    <a:srgbClr val="FF0000"/>
                  </a:solidFill>
                </a:rPr>
                <a:t> spin</a:t>
              </a:r>
            </a:p>
          </p:txBody>
        </p:sp>
        <p:grpSp>
          <p:nvGrpSpPr>
            <p:cNvPr id="24" name="Group 107">
              <a:extLst>
                <a:ext uri="{FF2B5EF4-FFF2-40B4-BE49-F238E27FC236}">
                  <a16:creationId xmlns:a16="http://schemas.microsoft.com/office/drawing/2014/main" id="{B7070982-B777-D545-ADB1-52D58B1BC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864"/>
              <a:ext cx="345" cy="360"/>
              <a:chOff x="1056" y="1056"/>
              <a:chExt cx="345" cy="345"/>
            </a:xfrm>
          </p:grpSpPr>
          <p:sp>
            <p:nvSpPr>
              <p:cNvPr id="59" name="Oval 108">
                <a:extLst>
                  <a:ext uri="{FF2B5EF4-FFF2-40B4-BE49-F238E27FC236}">
                    <a16:creationId xmlns:a16="http://schemas.microsoft.com/office/drawing/2014/main" id="{548FE3E1-AABE-1149-B918-ACDCFA0BF9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6" y="1056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60" name="Text Box 109">
                <a:extLst>
                  <a:ext uri="{FF2B5EF4-FFF2-40B4-BE49-F238E27FC236}">
                    <a16:creationId xmlns:a16="http://schemas.microsoft.com/office/drawing/2014/main" id="{15B2D722-67FB-3F47-96E8-00A48AC6C3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1104"/>
                <a:ext cx="278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i="0">
                    <a:latin typeface="Symbol" pitchFamily="2" charset="2"/>
                  </a:rPr>
                  <a:t>π</a:t>
                </a:r>
                <a:r>
                  <a:rPr lang="en-US" altLang="en-US" sz="2400" b="1" i="0" baseline="30000"/>
                  <a:t>–</a:t>
                </a:r>
              </a:p>
            </p:txBody>
          </p:sp>
        </p:grpSp>
        <p:sp>
          <p:nvSpPr>
            <p:cNvPr id="25" name="Line 110">
              <a:extLst>
                <a:ext uri="{FF2B5EF4-FFF2-40B4-BE49-F238E27FC236}">
                  <a16:creationId xmlns:a16="http://schemas.microsoft.com/office/drawing/2014/main" id="{F9DD1778-6D3F-5945-A78B-E2E4D11E3C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306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11">
              <a:extLst>
                <a:ext uri="{FF2B5EF4-FFF2-40B4-BE49-F238E27FC236}">
                  <a16:creationId xmlns:a16="http://schemas.microsoft.com/office/drawing/2014/main" id="{A845B0EC-0EE9-644C-BF60-4EE5EBBF9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2786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ν</a:t>
              </a:r>
            </a:p>
          </p:txBody>
        </p:sp>
        <p:sp>
          <p:nvSpPr>
            <p:cNvPr id="27" name="AutoShape 112">
              <a:extLst>
                <a:ext uri="{FF2B5EF4-FFF2-40B4-BE49-F238E27FC236}">
                  <a16:creationId xmlns:a16="http://schemas.microsoft.com/office/drawing/2014/main" id="{7F3113E4-6463-4347-A7F6-AA53647D0C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4" y="3064"/>
              <a:ext cx="384" cy="201"/>
            </a:xfrm>
            <a:prstGeom prst="leftArrow">
              <a:avLst>
                <a:gd name="adj1" fmla="val 50000"/>
                <a:gd name="adj2" fmla="val 47761"/>
              </a:avLst>
            </a:prstGeom>
            <a:solidFill>
              <a:schemeClr val="bg1"/>
            </a:solidFill>
            <a:ln w="2857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" name="Text Box 113">
              <a:extLst>
                <a:ext uri="{FF2B5EF4-FFF2-40B4-BE49-F238E27FC236}">
                  <a16:creationId xmlns:a16="http://schemas.microsoft.com/office/drawing/2014/main" id="{065EB3FC-5681-4D44-B3C1-89284D781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215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009900"/>
                  </a:solidFill>
                  <a:latin typeface="Symbol" pitchFamily="2" charset="2"/>
                </a:rPr>
                <a:t>ν</a:t>
              </a:r>
              <a:r>
                <a:rPr lang="en-US" altLang="en-US" sz="1800" b="1" i="0">
                  <a:solidFill>
                    <a:srgbClr val="009900"/>
                  </a:solidFill>
                </a:rPr>
                <a:t> spin</a:t>
              </a:r>
            </a:p>
          </p:txBody>
        </p:sp>
        <p:sp>
          <p:nvSpPr>
            <p:cNvPr id="29" name="Line 114">
              <a:extLst>
                <a:ext uri="{FF2B5EF4-FFF2-40B4-BE49-F238E27FC236}">
                  <a16:creationId xmlns:a16="http://schemas.microsoft.com/office/drawing/2014/main" id="{94274953-72B6-C54A-A32B-79827DBA47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506" y="3064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115">
              <a:extLst>
                <a:ext uri="{FF2B5EF4-FFF2-40B4-BE49-F238E27FC236}">
                  <a16:creationId xmlns:a16="http://schemas.microsoft.com/office/drawing/2014/main" id="{DF8DC624-79AA-2E45-9529-004471E41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6" y="2736"/>
              <a:ext cx="3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μ</a:t>
              </a:r>
              <a:r>
                <a:rPr lang="en-US" altLang="en-US" sz="2400" b="1" i="0" baseline="30000">
                  <a:solidFill>
                    <a:schemeClr val="accent2"/>
                  </a:solidFill>
                </a:rPr>
                <a:t>–</a:t>
              </a:r>
              <a:r>
                <a:rPr lang="en-US" altLang="en-US" sz="2400" b="1" i="0" baseline="30000">
                  <a:solidFill>
                    <a:schemeClr val="accent2"/>
                  </a:solidFill>
                  <a:latin typeface="Symbol" pitchFamily="2" charset="2"/>
                </a:rPr>
                <a:t> </a:t>
              </a:r>
            </a:p>
          </p:txBody>
        </p:sp>
        <p:sp>
          <p:nvSpPr>
            <p:cNvPr id="31" name="AutoShape 116">
              <a:extLst>
                <a:ext uri="{FF2B5EF4-FFF2-40B4-BE49-F238E27FC236}">
                  <a16:creationId xmlns:a16="http://schemas.microsoft.com/office/drawing/2014/main" id="{2D8EDD75-E3D5-CD4D-8CCC-F284C36CE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64"/>
              <a:ext cx="384" cy="201"/>
            </a:xfrm>
            <a:prstGeom prst="leftArrow">
              <a:avLst>
                <a:gd name="adj1" fmla="val 50000"/>
                <a:gd name="adj2" fmla="val 47761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2" name="Text Box 117">
              <a:extLst>
                <a:ext uri="{FF2B5EF4-FFF2-40B4-BE49-F238E27FC236}">
                  <a16:creationId xmlns:a16="http://schemas.microsoft.com/office/drawing/2014/main" id="{53A86E08-8422-B045-8993-916AC1C2A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215"/>
              <a:ext cx="5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FF0000"/>
                  </a:solidFill>
                  <a:latin typeface="Symbol" pitchFamily="2" charset="2"/>
                </a:rPr>
                <a:t>μ</a:t>
              </a:r>
              <a:r>
                <a:rPr lang="en-US" altLang="en-US" sz="1800" b="1" i="0">
                  <a:solidFill>
                    <a:srgbClr val="FF0000"/>
                  </a:solidFill>
                </a:rPr>
                <a:t> spin</a:t>
              </a:r>
            </a:p>
          </p:txBody>
        </p:sp>
        <p:sp>
          <p:nvSpPr>
            <p:cNvPr id="33" name="Line 119">
              <a:extLst>
                <a:ext uri="{FF2B5EF4-FFF2-40B4-BE49-F238E27FC236}">
                  <a16:creationId xmlns:a16="http://schemas.microsoft.com/office/drawing/2014/main" id="{C49A530D-336F-BC4F-B59D-9A1BF6BE9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872"/>
              <a:ext cx="11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0">
              <a:extLst>
                <a:ext uri="{FF2B5EF4-FFF2-40B4-BE49-F238E27FC236}">
                  <a16:creationId xmlns:a16="http://schemas.microsoft.com/office/drawing/2014/main" id="{52BDC68C-889C-374B-AFB3-04CA23FEB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293"/>
              <a:ext cx="9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123">
              <a:extLst>
                <a:ext uri="{FF2B5EF4-FFF2-40B4-BE49-F238E27FC236}">
                  <a16:creationId xmlns:a16="http://schemas.microsoft.com/office/drawing/2014/main" id="{08CC8BE0-F2C3-524D-A7F0-B9D849816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2856"/>
              <a:ext cx="345" cy="345"/>
              <a:chOff x="1056" y="1056"/>
              <a:chExt cx="345" cy="345"/>
            </a:xfrm>
          </p:grpSpPr>
          <p:sp>
            <p:nvSpPr>
              <p:cNvPr id="57" name="Oval 124">
                <a:extLst>
                  <a:ext uri="{FF2B5EF4-FFF2-40B4-BE49-F238E27FC236}">
                    <a16:creationId xmlns:a16="http://schemas.microsoft.com/office/drawing/2014/main" id="{9E6D32D1-C2C1-BD49-950D-628D663F16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6" y="1056"/>
                <a:ext cx="345" cy="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8" name="Text Box 125">
                <a:extLst>
                  <a:ext uri="{FF2B5EF4-FFF2-40B4-BE49-F238E27FC236}">
                    <a16:creationId xmlns:a16="http://schemas.microsoft.com/office/drawing/2014/main" id="{DEA33ECD-AE14-E84F-9031-FA09E96BC5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1104"/>
                <a:ext cx="27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i="0">
                    <a:latin typeface="Symbol" pitchFamily="2" charset="2"/>
                  </a:rPr>
                  <a:t>π</a:t>
                </a:r>
                <a:r>
                  <a:rPr lang="en-US" altLang="en-US" sz="2400" b="1" i="0" baseline="30000"/>
                  <a:t>–</a:t>
                </a:r>
              </a:p>
            </p:txBody>
          </p:sp>
        </p:grpSp>
        <p:sp>
          <p:nvSpPr>
            <p:cNvPr id="36" name="Line 126">
              <a:extLst>
                <a:ext uri="{FF2B5EF4-FFF2-40B4-BE49-F238E27FC236}">
                  <a16:creationId xmlns:a16="http://schemas.microsoft.com/office/drawing/2014/main" id="{5E762DF5-DA14-424A-8157-023E4BDC7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3048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27">
              <a:extLst>
                <a:ext uri="{FF2B5EF4-FFF2-40B4-BE49-F238E27FC236}">
                  <a16:creationId xmlns:a16="http://schemas.microsoft.com/office/drawing/2014/main" id="{C6BC8002-3C58-D24B-B09E-26FD064A1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8" y="2782"/>
              <a:ext cx="2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ν</a:t>
              </a:r>
            </a:p>
          </p:txBody>
        </p:sp>
        <p:sp>
          <p:nvSpPr>
            <p:cNvPr id="38" name="AutoShape 128">
              <a:extLst>
                <a:ext uri="{FF2B5EF4-FFF2-40B4-BE49-F238E27FC236}">
                  <a16:creationId xmlns:a16="http://schemas.microsoft.com/office/drawing/2014/main" id="{61C3759F-8871-D645-9B75-29C5655CB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048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9" name="Text Box 129">
              <a:extLst>
                <a:ext uri="{FF2B5EF4-FFF2-40B4-BE49-F238E27FC236}">
                  <a16:creationId xmlns:a16="http://schemas.microsoft.com/office/drawing/2014/main" id="{E4876DC9-3F36-4444-8126-73CF3E579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3192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009900"/>
                  </a:solidFill>
                  <a:latin typeface="Symbol" pitchFamily="2" charset="2"/>
                </a:rPr>
                <a:t>ν</a:t>
              </a:r>
              <a:r>
                <a:rPr lang="en-US" altLang="en-US" sz="1800" b="1" i="0">
                  <a:solidFill>
                    <a:srgbClr val="009900"/>
                  </a:solidFill>
                </a:rPr>
                <a:t> spin</a:t>
              </a:r>
            </a:p>
          </p:txBody>
        </p:sp>
        <p:sp>
          <p:nvSpPr>
            <p:cNvPr id="40" name="Line 130">
              <a:extLst>
                <a:ext uri="{FF2B5EF4-FFF2-40B4-BE49-F238E27FC236}">
                  <a16:creationId xmlns:a16="http://schemas.microsoft.com/office/drawing/2014/main" id="{FB198509-EB94-C741-B943-AC68EC0333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90" y="3048"/>
              <a:ext cx="7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31">
              <a:extLst>
                <a:ext uri="{FF2B5EF4-FFF2-40B4-BE49-F238E27FC236}">
                  <a16:creationId xmlns:a16="http://schemas.microsoft.com/office/drawing/2014/main" id="{688E301A-7F26-5B4A-90CB-C444D1324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" y="2734"/>
              <a:ext cx="3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0">
                  <a:solidFill>
                    <a:schemeClr val="accent2"/>
                  </a:solidFill>
                  <a:latin typeface="Symbol" pitchFamily="2" charset="2"/>
                </a:rPr>
                <a:t>μ</a:t>
              </a:r>
              <a:r>
                <a:rPr lang="en-US" altLang="en-US" sz="2400" b="1" i="0" baseline="30000">
                  <a:solidFill>
                    <a:schemeClr val="accent2"/>
                  </a:solidFill>
                </a:rPr>
                <a:t>–</a:t>
              </a:r>
              <a:r>
                <a:rPr lang="en-US" altLang="en-US" sz="2400" b="1" i="0" baseline="30000">
                  <a:solidFill>
                    <a:schemeClr val="accent2"/>
                  </a:solidFill>
                  <a:latin typeface="Symbol" pitchFamily="2" charset="2"/>
                </a:rPr>
                <a:t> </a:t>
              </a:r>
            </a:p>
          </p:txBody>
        </p:sp>
        <p:sp>
          <p:nvSpPr>
            <p:cNvPr id="42" name="AutoShape 132">
              <a:extLst>
                <a:ext uri="{FF2B5EF4-FFF2-40B4-BE49-F238E27FC236}">
                  <a16:creationId xmlns:a16="http://schemas.microsoft.com/office/drawing/2014/main" id="{CB9BCB7A-AD29-B844-8A6E-35E0E1B5B8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64" y="3048"/>
              <a:ext cx="384" cy="1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" name="Text Box 133">
              <a:extLst>
                <a:ext uri="{FF2B5EF4-FFF2-40B4-BE49-F238E27FC236}">
                  <a16:creationId xmlns:a16="http://schemas.microsoft.com/office/drawing/2014/main" id="{6C274435-A285-D943-93AE-2770CAC24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3192"/>
              <a:ext cx="5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0">
                  <a:solidFill>
                    <a:srgbClr val="FF0000"/>
                  </a:solidFill>
                  <a:latin typeface="Symbol" pitchFamily="2" charset="2"/>
                </a:rPr>
                <a:t>μ</a:t>
              </a:r>
              <a:r>
                <a:rPr lang="en-US" altLang="en-US" sz="1800" b="1" i="0">
                  <a:solidFill>
                    <a:srgbClr val="FF0000"/>
                  </a:solidFill>
                </a:rPr>
                <a:t> spin</a:t>
              </a:r>
            </a:p>
          </p:txBody>
        </p:sp>
        <p:sp>
          <p:nvSpPr>
            <p:cNvPr id="44" name="Line 135">
              <a:extLst>
                <a:ext uri="{FF2B5EF4-FFF2-40B4-BE49-F238E27FC236}">
                  <a16:creationId xmlns:a16="http://schemas.microsoft.com/office/drawing/2014/main" id="{A26FCD22-1EBA-5340-AC09-ACB0C2EF5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864"/>
              <a:ext cx="11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36">
              <a:extLst>
                <a:ext uri="{FF2B5EF4-FFF2-40B4-BE49-F238E27FC236}">
                  <a16:creationId xmlns:a16="http://schemas.microsoft.com/office/drawing/2014/main" id="{7483E7D2-4796-7245-840D-EDF01FE6B5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3267"/>
              <a:ext cx="9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38">
              <a:extLst>
                <a:ext uri="{FF2B5EF4-FFF2-40B4-BE49-F238E27FC236}">
                  <a16:creationId xmlns:a16="http://schemas.microsoft.com/office/drawing/2014/main" id="{35906352-9B53-1B4C-871C-86543611B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592"/>
              <a:ext cx="4944" cy="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39">
              <a:extLst>
                <a:ext uri="{FF2B5EF4-FFF2-40B4-BE49-F238E27FC236}">
                  <a16:creationId xmlns:a16="http://schemas.microsoft.com/office/drawing/2014/main" id="{F1BDFD40-DCAA-864D-9B54-FF6E63C5F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0" cy="192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140">
              <a:extLst>
                <a:ext uri="{FF2B5EF4-FFF2-40B4-BE49-F238E27FC236}">
                  <a16:creationId xmlns:a16="http://schemas.microsoft.com/office/drawing/2014/main" id="{95C1D8D2-43DD-A245-A4E1-5542852E5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1824"/>
              <a:ext cx="33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</a:rPr>
                <a:t>P </a:t>
              </a:r>
            </a:p>
          </p:txBody>
        </p:sp>
        <p:sp>
          <p:nvSpPr>
            <p:cNvPr id="49" name="Rectangle 141">
              <a:extLst>
                <a:ext uri="{FF2B5EF4-FFF2-40B4-BE49-F238E27FC236}">
                  <a16:creationId xmlns:a16="http://schemas.microsoft.com/office/drawing/2014/main" id="{D105583F-5833-2A49-AB59-A1CDDD4B1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400"/>
              <a:ext cx="33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</a:rPr>
                <a:t>CP </a:t>
              </a:r>
            </a:p>
          </p:txBody>
        </p:sp>
        <p:sp>
          <p:nvSpPr>
            <p:cNvPr id="50" name="Rectangle 142">
              <a:extLst>
                <a:ext uri="{FF2B5EF4-FFF2-40B4-BE49-F238E27FC236}">
                  <a16:creationId xmlns:a16="http://schemas.microsoft.com/office/drawing/2014/main" id="{C3FEEDD9-1E8F-CC41-A621-B904BD807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907"/>
              <a:ext cx="33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</a:rPr>
                <a:t>P </a:t>
              </a:r>
            </a:p>
          </p:txBody>
        </p:sp>
        <p:sp>
          <p:nvSpPr>
            <p:cNvPr id="51" name="Rectangle 143">
              <a:extLst>
                <a:ext uri="{FF2B5EF4-FFF2-40B4-BE49-F238E27FC236}">
                  <a16:creationId xmlns:a16="http://schemas.microsoft.com/office/drawing/2014/main" id="{430ABE87-41D4-C24E-8008-BAC9975C2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00"/>
              <a:ext cx="33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</a:rPr>
                <a:t>C </a:t>
              </a:r>
            </a:p>
          </p:txBody>
        </p:sp>
        <p:sp>
          <p:nvSpPr>
            <p:cNvPr id="52" name="Rectangle 144">
              <a:extLst>
                <a:ext uri="{FF2B5EF4-FFF2-40B4-BE49-F238E27FC236}">
                  <a16:creationId xmlns:a16="http://schemas.microsoft.com/office/drawing/2014/main" id="{8891845D-96D5-E042-AEC9-3D96ACBFE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400"/>
              <a:ext cx="33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D60093"/>
                  </a:solidFill>
                </a:rPr>
                <a:t>C </a:t>
              </a:r>
            </a:p>
          </p:txBody>
        </p:sp>
        <p:sp>
          <p:nvSpPr>
            <p:cNvPr id="53" name="Text Box 156">
              <a:extLst>
                <a:ext uri="{FF2B5EF4-FFF2-40B4-BE49-F238E27FC236}">
                  <a16:creationId xmlns:a16="http://schemas.microsoft.com/office/drawing/2014/main" id="{A9814E20-5BD2-DA42-8FD5-FE0A521D6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352"/>
              <a:ext cx="4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0"/>
                <a:t>YES</a:t>
              </a:r>
            </a:p>
          </p:txBody>
        </p:sp>
        <p:sp>
          <p:nvSpPr>
            <p:cNvPr id="54" name="Text Box 157">
              <a:extLst>
                <a:ext uri="{FF2B5EF4-FFF2-40B4-BE49-F238E27FC236}">
                  <a16:creationId xmlns:a16="http://schemas.microsoft.com/office/drawing/2014/main" id="{DEDBAC0C-B3CF-674B-A471-1B8C1BA7E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352"/>
              <a:ext cx="3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0"/>
                <a:t>NO</a:t>
              </a:r>
            </a:p>
          </p:txBody>
        </p:sp>
        <p:sp>
          <p:nvSpPr>
            <p:cNvPr id="55" name="Text Box 158">
              <a:extLst>
                <a:ext uri="{FF2B5EF4-FFF2-40B4-BE49-F238E27FC236}">
                  <a16:creationId xmlns:a16="http://schemas.microsoft.com/office/drawing/2014/main" id="{B29C58CE-3826-BE44-9272-8E311F16B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" y="2553"/>
              <a:ext cx="3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0"/>
                <a:t>NO</a:t>
              </a:r>
            </a:p>
          </p:txBody>
        </p:sp>
        <p:sp>
          <p:nvSpPr>
            <p:cNvPr id="56" name="Text Box 159">
              <a:extLst>
                <a:ext uri="{FF2B5EF4-FFF2-40B4-BE49-F238E27FC236}">
                  <a16:creationId xmlns:a16="http://schemas.microsoft.com/office/drawing/2014/main" id="{1D0D6920-E451-B242-854F-FF4BBD259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" y="2553"/>
              <a:ext cx="4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i="0"/>
                <a:t>YES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F7A4A35-4039-6A46-8906-080CB722FEC4}"/>
              </a:ext>
            </a:extLst>
          </p:cNvPr>
          <p:cNvSpPr txBox="1"/>
          <p:nvPr/>
        </p:nvSpPr>
        <p:spPr>
          <a:xfrm>
            <a:off x="425952" y="359229"/>
            <a:ext cx="1636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Reminder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B4E7837-1A23-9841-9646-E79427E61FFA}"/>
              </a:ext>
            </a:extLst>
          </p:cNvPr>
          <p:cNvSpPr txBox="1"/>
          <p:nvPr/>
        </p:nvSpPr>
        <p:spPr>
          <a:xfrm>
            <a:off x="457200" y="1158875"/>
            <a:ext cx="10847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Axial vector (pseudovector) is a quantity that transforms as a vector in 2 dimensions but in 3-diemsions</a:t>
            </a:r>
          </a:p>
          <a:p>
            <a:r>
              <a:rPr lang="en-US" sz="2000" dirty="0"/>
              <a:t>acquires a sign flip under reflection. In 3-dimensions axial vector is associated with cross product of </a:t>
            </a:r>
          </a:p>
          <a:p>
            <a:r>
              <a:rPr lang="en-US" sz="2000" dirty="0"/>
              <a:t>two polar vectors, (</a:t>
            </a:r>
            <a:r>
              <a:rPr lang="en-US" sz="2000" dirty="0" err="1"/>
              <a:t>eg.</a:t>
            </a:r>
            <a:r>
              <a:rPr lang="en-US" sz="2000" dirty="0"/>
              <a:t> angular momentum, spin,…)</a:t>
            </a:r>
          </a:p>
        </p:txBody>
      </p:sp>
    </p:spTree>
    <p:extLst>
      <p:ext uri="{BB962C8B-B14F-4D97-AF65-F5344CB8AC3E}">
        <p14:creationId xmlns:p14="http://schemas.microsoft.com/office/powerpoint/2010/main" val="15720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EB5921-9C1C-1A4B-93E9-9D0F7D32AAF6}"/>
              </a:ext>
            </a:extLst>
          </p:cNvPr>
          <p:cNvSpPr txBox="1"/>
          <p:nvPr/>
        </p:nvSpPr>
        <p:spPr>
          <a:xfrm>
            <a:off x="0" y="0"/>
            <a:ext cx="11773544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Yang-Mills prescription:  </a:t>
            </a:r>
          </a:p>
          <a:p>
            <a:endParaRPr lang="en-US" sz="2000" dirty="0"/>
          </a:p>
          <a:p>
            <a:r>
              <a:rPr lang="en-US" sz="2000" dirty="0"/>
              <a:t>Introduce a new component of the field with a very specific potential that keeps the full </a:t>
            </a:r>
          </a:p>
          <a:p>
            <a:r>
              <a:rPr lang="en-US" sz="2000" dirty="0" err="1"/>
              <a:t>Lagrangian</a:t>
            </a:r>
            <a:r>
              <a:rPr lang="en-US" sz="2000" dirty="0"/>
              <a:t> invariant under SU(2)</a:t>
            </a:r>
            <a:r>
              <a:rPr lang="en-US" sz="2000" baseline="-25000" dirty="0"/>
              <a:t>L</a:t>
            </a:r>
            <a:r>
              <a:rPr lang="en-US" sz="2000" dirty="0"/>
              <a:t>  x  U(1)</a:t>
            </a:r>
            <a:r>
              <a:rPr lang="en-US" sz="2000" baseline="-25000" dirty="0"/>
              <a:t>Y </a:t>
            </a:r>
            <a:r>
              <a:rPr lang="en-US" sz="2000" dirty="0"/>
              <a:t>, but makes the vacuum not invariant under this symmetry. </a:t>
            </a:r>
          </a:p>
          <a:p>
            <a:endParaRPr lang="en-US" sz="2000" dirty="0"/>
          </a:p>
          <a:p>
            <a:r>
              <a:rPr lang="en-US" sz="2000" dirty="0"/>
              <a:t>This new field components has to have axial symmetry and the negative sign to cancel problematic terms.</a:t>
            </a:r>
          </a:p>
          <a:p>
            <a:r>
              <a:rPr lang="en-US" sz="2000" dirty="0"/>
              <a:t>The process spontaneously breaks down the symmetry of local gauge invariant theory by making rotations </a:t>
            </a:r>
          </a:p>
          <a:p>
            <a:r>
              <a:rPr lang="en-US" sz="2000" dirty="0"/>
              <a:t>of the isospin independent of space-time point.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A gauge theory has force carriers. All known carriers of forces are bosons with spin = 1 for the electromagnetic, </a:t>
            </a:r>
          </a:p>
          <a:p>
            <a:r>
              <a:rPr lang="en-US" sz="2000" dirty="0"/>
              <a:t>weak and strong forces and spin =2 for the hypothetical carrier of gravitational force, called a graviton.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8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EEE081-9BF6-FE4D-B0FE-C58332DA69CD}"/>
              </a:ext>
            </a:extLst>
          </p:cNvPr>
          <p:cNvSpPr/>
          <p:nvPr/>
        </p:nvSpPr>
        <p:spPr>
          <a:xfrm>
            <a:off x="344557" y="265176"/>
            <a:ext cx="1052222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240" algn="ctr">
              <a:lnSpc>
                <a:spcPct val="100000"/>
              </a:lnSpc>
              <a:spcBef>
                <a:spcPts val="1415"/>
              </a:spcBef>
            </a:pPr>
            <a:r>
              <a:rPr lang="en-US" sz="2400" b="1" dirty="0">
                <a:cs typeface="Calibri"/>
              </a:rPr>
              <a:t>Gauge</a:t>
            </a:r>
            <a:r>
              <a:rPr lang="en-US" sz="2400" b="1" spc="-10" dirty="0">
                <a:cs typeface="Calibri"/>
              </a:rPr>
              <a:t> </a:t>
            </a:r>
            <a:r>
              <a:rPr lang="en-US" sz="2400" b="1" spc="-5" dirty="0">
                <a:cs typeface="Calibri"/>
              </a:rPr>
              <a:t>invariance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5" dirty="0">
                <a:cs typeface="Calibri"/>
              </a:rPr>
              <a:t>Take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Dirac </a:t>
            </a:r>
            <a:r>
              <a:rPr lang="en-US" sz="2000" spc="-5" dirty="0" err="1">
                <a:cs typeface="Calibri"/>
              </a:rPr>
              <a:t>Lagrangian</a:t>
            </a:r>
            <a:r>
              <a:rPr lang="en-US" sz="2000" spc="-5" dirty="0">
                <a:cs typeface="Calibri"/>
              </a:rPr>
              <a:t> (for </a:t>
            </a:r>
            <a:r>
              <a:rPr lang="en-US" sz="2000" dirty="0">
                <a:cs typeface="Calibri"/>
              </a:rPr>
              <a:t>spinor </a:t>
            </a:r>
            <a:r>
              <a:rPr lang="en-US" sz="2000" spc="-5" dirty="0">
                <a:cs typeface="Calibri"/>
              </a:rPr>
              <a:t>ﬁelds </a:t>
            </a:r>
            <a:r>
              <a:rPr lang="el-GR" sz="2000" dirty="0" err="1">
                <a:cs typeface="Calibri"/>
              </a:rPr>
              <a:t>ϕ</a:t>
            </a:r>
            <a:r>
              <a:rPr lang="el-GR" sz="2000" dirty="0">
                <a:cs typeface="Calibri"/>
              </a:rPr>
              <a:t> </a:t>
            </a:r>
            <a:r>
              <a:rPr lang="en-US" sz="2000" spc="5" dirty="0">
                <a:cs typeface="Calibri"/>
              </a:rPr>
              <a:t>representing</a:t>
            </a:r>
            <a:r>
              <a:rPr lang="en-US" sz="2000" spc="3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fermions)</a:t>
            </a:r>
            <a:endParaRPr lang="en-US" sz="200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BC499D3-7D1B-7A40-BD22-AC2DE7B0D83B}"/>
              </a:ext>
            </a:extLst>
          </p:cNvPr>
          <p:cNvSpPr/>
          <p:nvPr/>
        </p:nvSpPr>
        <p:spPr>
          <a:xfrm>
            <a:off x="3377035" y="1111562"/>
            <a:ext cx="3583565" cy="39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0A2E0-E5BB-D24A-B861-48E05DB425F4}"/>
              </a:ext>
            </a:extLst>
          </p:cNvPr>
          <p:cNvSpPr/>
          <p:nvPr/>
        </p:nvSpPr>
        <p:spPr>
          <a:xfrm>
            <a:off x="344557" y="1508667"/>
            <a:ext cx="11343860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cs typeface="Calibri"/>
              </a:rPr>
              <a:t>It is </a:t>
            </a:r>
            <a:r>
              <a:rPr lang="en-US" sz="2000" spc="-5" dirty="0">
                <a:cs typeface="Calibri"/>
              </a:rPr>
              <a:t>invariant </a:t>
            </a:r>
            <a:r>
              <a:rPr lang="en-US" sz="2000" dirty="0">
                <a:cs typeface="Calibri"/>
              </a:rPr>
              <a:t>under </a:t>
            </a:r>
            <a:r>
              <a:rPr lang="en-US" sz="2000" spc="-5" dirty="0">
                <a:cs typeface="Calibri"/>
              </a:rPr>
              <a:t>global </a:t>
            </a:r>
            <a:r>
              <a:rPr lang="en-US" sz="2000" dirty="0">
                <a:cs typeface="Calibri"/>
              </a:rPr>
              <a:t>gauge </a:t>
            </a:r>
            <a:r>
              <a:rPr lang="en-US" sz="2000" spc="5" dirty="0">
                <a:cs typeface="Calibri"/>
              </a:rPr>
              <a:t>transformations </a:t>
            </a:r>
            <a:r>
              <a:rPr lang="en-US" sz="2000" dirty="0">
                <a:cs typeface="Calibri"/>
              </a:rPr>
              <a:t>like:</a:t>
            </a: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en-US" sz="2000" dirty="0">
              <a:cs typeface="Calibri"/>
            </a:endParaRPr>
          </a:p>
          <a:p>
            <a:pPr marL="63500" marR="17780">
              <a:lnSpc>
                <a:spcPct val="80000"/>
              </a:lnSpc>
            </a:pPr>
            <a:r>
              <a:rPr lang="en-US" sz="2000" spc="-5" dirty="0">
                <a:cs typeface="Calibri"/>
              </a:rPr>
              <a:t>Where </a:t>
            </a:r>
            <a:r>
              <a:rPr lang="el-GR" sz="2000" dirty="0">
                <a:cs typeface="Calibri"/>
              </a:rPr>
              <a:t>θ </a:t>
            </a:r>
            <a:r>
              <a:rPr lang="en-US" sz="2000" dirty="0">
                <a:cs typeface="Calibri"/>
              </a:rPr>
              <a:t>is a </a:t>
            </a:r>
            <a:r>
              <a:rPr lang="en-US" sz="2000" spc="-5" dirty="0">
                <a:cs typeface="Calibri"/>
              </a:rPr>
              <a:t>constant. Now, what about </a:t>
            </a:r>
            <a:r>
              <a:rPr lang="en-US" sz="2000" b="1" i="1" dirty="0">
                <a:latin typeface="Calibri-BoldItalic"/>
                <a:cs typeface="Calibri-BoldItalic"/>
              </a:rPr>
              <a:t>local </a:t>
            </a:r>
            <a:r>
              <a:rPr lang="en-US" sz="2000" dirty="0">
                <a:cs typeface="Calibri"/>
              </a:rPr>
              <a:t>gauge </a:t>
            </a:r>
            <a:r>
              <a:rPr lang="en-US" sz="2000" spc="5" dirty="0">
                <a:cs typeface="Calibri"/>
              </a:rPr>
              <a:t>transformations? </a:t>
            </a:r>
          </a:p>
          <a:p>
            <a:pPr marL="63500" marR="17780">
              <a:lnSpc>
                <a:spcPct val="80000"/>
              </a:lnSpc>
            </a:pPr>
            <a:r>
              <a:rPr lang="en-US" sz="2000" dirty="0">
                <a:cs typeface="Calibri"/>
              </a:rPr>
              <a:t>If    </a:t>
            </a:r>
            <a:r>
              <a:rPr lang="el-GR" sz="2000" dirty="0">
                <a:cs typeface="Calibri"/>
              </a:rPr>
              <a:t>θ=θ(</a:t>
            </a:r>
            <a:r>
              <a:rPr lang="en-US" sz="2000" i="1" dirty="0">
                <a:cs typeface="Calibri"/>
              </a:rPr>
              <a:t>x</a:t>
            </a:r>
            <a:r>
              <a:rPr lang="en-US" sz="2000" dirty="0">
                <a:cs typeface="Calibri"/>
              </a:rPr>
              <a:t>)  then the ﬁeld </a:t>
            </a:r>
            <a:r>
              <a:rPr lang="en-US" sz="2000" spc="10" dirty="0">
                <a:cs typeface="Calibri"/>
              </a:rPr>
              <a:t>derivative </a:t>
            </a:r>
            <a:r>
              <a:rPr lang="en-US" sz="2000" dirty="0">
                <a:cs typeface="Calibri"/>
              </a:rPr>
              <a:t>gives us </a:t>
            </a:r>
            <a:r>
              <a:rPr lang="en-US" sz="2000" spc="-5" dirty="0">
                <a:cs typeface="Calibri"/>
              </a:rPr>
              <a:t>extra</a:t>
            </a:r>
            <a:r>
              <a:rPr lang="en-US" sz="2000" spc="-2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terms: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 marL="10795" algn="ctr">
              <a:lnSpc>
                <a:spcPct val="100000"/>
              </a:lnSpc>
            </a:pPr>
            <a:r>
              <a:rPr lang="en-US" sz="2000" spc="-5" dirty="0">
                <a:cs typeface="Calibri"/>
              </a:rPr>
              <a:t>or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US" sz="2000" dirty="0">
              <a:cs typeface="Calibri"/>
            </a:endParaRPr>
          </a:p>
          <a:p>
            <a:pPr marL="63500">
              <a:lnSpc>
                <a:spcPct val="100000"/>
              </a:lnSpc>
              <a:tabLst>
                <a:tab pos="2406650" algn="l"/>
              </a:tabLst>
            </a:pPr>
            <a:r>
              <a:rPr lang="en-US" sz="2000" spc="-5" dirty="0">
                <a:cs typeface="Calibri"/>
              </a:rPr>
              <a:t>(with  	</a:t>
            </a:r>
            <a:r>
              <a:rPr lang="en-US" sz="2000" dirty="0">
                <a:cs typeface="Calibri"/>
              </a:rPr>
              <a:t>and </a:t>
            </a:r>
            <a:r>
              <a:rPr lang="en-US" sz="2000" b="1" i="1" dirty="0">
                <a:latin typeface="Calibri-BoldItalic"/>
                <a:cs typeface="Calibri-BoldItalic"/>
              </a:rPr>
              <a:t>q -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>
                <a:cs typeface="Calibri"/>
              </a:rPr>
              <a:t>charge of </a:t>
            </a:r>
            <a:r>
              <a:rPr lang="en-US" sz="2000" dirty="0">
                <a:cs typeface="Calibri"/>
              </a:rPr>
              <a:t>the</a:t>
            </a:r>
            <a:r>
              <a:rPr lang="en-US" sz="2000" spc="-5" dirty="0">
                <a:cs typeface="Calibri"/>
              </a:rPr>
              <a:t> </a:t>
            </a:r>
            <a:r>
              <a:rPr lang="en-US" sz="2000" spc="10" dirty="0">
                <a:cs typeface="Calibri"/>
              </a:rPr>
              <a:t>particle)</a:t>
            </a: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2000" dirty="0">
              <a:cs typeface="Calibri"/>
            </a:endParaRPr>
          </a:p>
          <a:p>
            <a:pPr marL="63500">
              <a:lnSpc>
                <a:spcPts val="2160"/>
              </a:lnSpc>
              <a:spcBef>
                <a:spcPts val="5"/>
              </a:spcBef>
            </a:pPr>
            <a:r>
              <a:rPr lang="en-US" sz="2000" spc="-5" dirty="0">
                <a:cs typeface="Calibri"/>
              </a:rPr>
              <a:t>But we </a:t>
            </a:r>
            <a:r>
              <a:rPr lang="en-US" sz="2000" dirty="0">
                <a:cs typeface="Calibri"/>
              </a:rPr>
              <a:t>can </a:t>
            </a:r>
            <a:r>
              <a:rPr lang="en-US" sz="2000" spc="-5" dirty="0">
                <a:cs typeface="Calibri"/>
              </a:rPr>
              <a:t>now make </a:t>
            </a:r>
            <a:r>
              <a:rPr lang="en-US" sz="2000" dirty="0">
                <a:cs typeface="Calibri"/>
              </a:rPr>
              <a:t>the </a:t>
            </a:r>
            <a:r>
              <a:rPr lang="en-US" sz="2000" spc="-5" dirty="0" err="1">
                <a:cs typeface="Calibri"/>
              </a:rPr>
              <a:t>Lagrangian</a:t>
            </a:r>
            <a:r>
              <a:rPr lang="en-US" sz="2000" spc="-5" dirty="0">
                <a:cs typeface="Calibri"/>
              </a:rPr>
              <a:t> local-gauge invariant </a:t>
            </a:r>
            <a:r>
              <a:rPr lang="en-US" sz="2000" dirty="0">
                <a:cs typeface="Calibri"/>
              </a:rPr>
              <a:t>by adding</a:t>
            </a:r>
            <a:r>
              <a:rPr lang="en-US" sz="2000" spc="6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an</a:t>
            </a:r>
          </a:p>
          <a:p>
            <a:pPr marL="63500">
              <a:lnSpc>
                <a:spcPts val="2160"/>
              </a:lnSpc>
            </a:pPr>
            <a:r>
              <a:rPr lang="en-US" sz="2000" b="1" i="1" spc="10" dirty="0">
                <a:latin typeface="Calibri-BoldItalic"/>
                <a:cs typeface="Calibri-BoldItalic"/>
              </a:rPr>
              <a:t>interaction </a:t>
            </a:r>
            <a:r>
              <a:rPr lang="en-US" sz="2000" b="1" i="1" spc="-5" dirty="0">
                <a:latin typeface="Calibri-BoldItalic"/>
                <a:cs typeface="Calibri-BoldItalic"/>
              </a:rPr>
              <a:t>term </a:t>
            </a:r>
            <a:r>
              <a:rPr lang="en-US" sz="2000" spc="-5" dirty="0">
                <a:cs typeface="Calibri"/>
              </a:rPr>
              <a:t>with </a:t>
            </a:r>
            <a:r>
              <a:rPr lang="en-US" sz="2000" dirty="0">
                <a:cs typeface="Calibri"/>
              </a:rPr>
              <a:t>a new </a:t>
            </a:r>
            <a:r>
              <a:rPr lang="en-US" sz="2000" b="1" spc="-5" dirty="0">
                <a:cs typeface="Calibri"/>
              </a:rPr>
              <a:t>gauge </a:t>
            </a:r>
            <a:r>
              <a:rPr lang="en-US" sz="2000" spc="-5" dirty="0">
                <a:cs typeface="Calibri"/>
              </a:rPr>
              <a:t>ﬁeld</a:t>
            </a:r>
            <a:r>
              <a:rPr lang="en-US" sz="2000" spc="-15" dirty="0">
                <a:cs typeface="Calibri"/>
              </a:rPr>
              <a:t> </a:t>
            </a:r>
            <a:r>
              <a:rPr lang="en-US" sz="2000" b="1" i="1" spc="5" dirty="0">
                <a:latin typeface="Calibri-BoldItalic"/>
                <a:cs typeface="Calibri-BoldItalic"/>
              </a:rPr>
              <a:t>A</a:t>
            </a:r>
            <a:r>
              <a:rPr lang="el-GR" sz="2000" b="1" i="1" spc="7" baseline="-21367" dirty="0">
                <a:latin typeface="Calibri-BoldItalic"/>
                <a:cs typeface="Calibri-BoldItalic"/>
              </a:rPr>
              <a:t>μ</a:t>
            </a:r>
            <a:r>
              <a:rPr lang="el-GR" sz="2000" spc="5" dirty="0">
                <a:cs typeface="Calibri"/>
              </a:rPr>
              <a:t>:</a:t>
            </a:r>
            <a:endParaRPr lang="en-US" sz="2000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678206B-3B38-9F4F-8F00-E9F2F5180C42}"/>
              </a:ext>
            </a:extLst>
          </p:cNvPr>
          <p:cNvSpPr/>
          <p:nvPr/>
        </p:nvSpPr>
        <p:spPr>
          <a:xfrm>
            <a:off x="3768778" y="1899792"/>
            <a:ext cx="1400039" cy="383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4BCFDB0-60C3-384C-9BAD-9FAF3083D2F3}"/>
              </a:ext>
            </a:extLst>
          </p:cNvPr>
          <p:cNvSpPr/>
          <p:nvPr/>
        </p:nvSpPr>
        <p:spPr>
          <a:xfrm>
            <a:off x="1668201" y="3232928"/>
            <a:ext cx="3137901" cy="363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82790A0-C27D-B445-96B7-B04682CF17F7}"/>
              </a:ext>
            </a:extLst>
          </p:cNvPr>
          <p:cNvSpPr/>
          <p:nvPr/>
        </p:nvSpPr>
        <p:spPr>
          <a:xfrm>
            <a:off x="6626305" y="3245578"/>
            <a:ext cx="3109605" cy="377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6953198-E25E-8647-A16A-F55FE4747CDE}"/>
              </a:ext>
            </a:extLst>
          </p:cNvPr>
          <p:cNvSpPr/>
          <p:nvPr/>
        </p:nvSpPr>
        <p:spPr>
          <a:xfrm>
            <a:off x="1155332" y="3751593"/>
            <a:ext cx="1524368" cy="553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9">
            <a:extLst>
              <a:ext uri="{FF2B5EF4-FFF2-40B4-BE49-F238E27FC236}">
                <a16:creationId xmlns:a16="http://schemas.microsoft.com/office/drawing/2014/main" id="{430911DA-6561-7345-BB28-8020D4CDA274}"/>
              </a:ext>
            </a:extLst>
          </p:cNvPr>
          <p:cNvGrpSpPr/>
          <p:nvPr/>
        </p:nvGrpSpPr>
        <p:grpSpPr>
          <a:xfrm>
            <a:off x="2771919" y="5470092"/>
            <a:ext cx="6137275" cy="822960"/>
            <a:chOff x="1831014" y="5606934"/>
            <a:chExt cx="6137275" cy="822960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4B0A99F9-5E38-C94C-A016-649A0488902D}"/>
                </a:ext>
              </a:extLst>
            </p:cNvPr>
            <p:cNvSpPr/>
            <p:nvPr/>
          </p:nvSpPr>
          <p:spPr>
            <a:xfrm>
              <a:off x="1831014" y="5772149"/>
              <a:ext cx="5996618" cy="4250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0C1135CE-C989-1444-83C2-B64077BC614D}"/>
                </a:ext>
              </a:extLst>
            </p:cNvPr>
            <p:cNvSpPr/>
            <p:nvPr/>
          </p:nvSpPr>
          <p:spPr>
            <a:xfrm>
              <a:off x="5968537" y="5606934"/>
              <a:ext cx="1999211" cy="8229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A7E14FFC-0F16-C249-86EC-209BD2EE3525}"/>
                </a:ext>
              </a:extLst>
            </p:cNvPr>
            <p:cNvSpPr/>
            <p:nvPr/>
          </p:nvSpPr>
          <p:spPr>
            <a:xfrm>
              <a:off x="6019799" y="5635229"/>
              <a:ext cx="1899285" cy="721360"/>
            </a:xfrm>
            <a:custGeom>
              <a:avLst/>
              <a:gdLst/>
              <a:ahLst/>
              <a:cxnLst/>
              <a:rect l="l" t="t" r="r" b="b"/>
              <a:pathLst>
                <a:path w="1899284" h="721360">
                  <a:moveTo>
                    <a:pt x="0" y="120188"/>
                  </a:moveTo>
                  <a:lnTo>
                    <a:pt x="9445" y="73406"/>
                  </a:lnTo>
                  <a:lnTo>
                    <a:pt x="35202" y="35202"/>
                  </a:lnTo>
                  <a:lnTo>
                    <a:pt x="73405" y="9445"/>
                  </a:lnTo>
                  <a:lnTo>
                    <a:pt x="120188" y="0"/>
                  </a:lnTo>
                  <a:lnTo>
                    <a:pt x="1779066" y="0"/>
                  </a:lnTo>
                  <a:lnTo>
                    <a:pt x="1825849" y="9445"/>
                  </a:lnTo>
                  <a:lnTo>
                    <a:pt x="1864052" y="35202"/>
                  </a:lnTo>
                  <a:lnTo>
                    <a:pt x="1889810" y="73406"/>
                  </a:lnTo>
                  <a:lnTo>
                    <a:pt x="1899255" y="120188"/>
                  </a:lnTo>
                  <a:lnTo>
                    <a:pt x="1899255" y="600930"/>
                  </a:lnTo>
                  <a:lnTo>
                    <a:pt x="1889810" y="647713"/>
                  </a:lnTo>
                  <a:lnTo>
                    <a:pt x="1864052" y="685917"/>
                  </a:lnTo>
                  <a:lnTo>
                    <a:pt x="1825849" y="711674"/>
                  </a:lnTo>
                  <a:lnTo>
                    <a:pt x="1779066" y="721119"/>
                  </a:lnTo>
                  <a:lnTo>
                    <a:pt x="120188" y="721119"/>
                  </a:lnTo>
                  <a:lnTo>
                    <a:pt x="73405" y="711674"/>
                  </a:lnTo>
                  <a:lnTo>
                    <a:pt x="35202" y="685917"/>
                  </a:lnTo>
                  <a:lnTo>
                    <a:pt x="9445" y="647713"/>
                  </a:lnTo>
                  <a:lnTo>
                    <a:pt x="0" y="600930"/>
                  </a:lnTo>
                  <a:lnTo>
                    <a:pt x="0" y="120188"/>
                  </a:lnTo>
                  <a:close/>
                </a:path>
              </a:pathLst>
            </a:custGeom>
            <a:ln w="952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84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20221</TotalTime>
  <Words>1779</Words>
  <Application>Microsoft Macintosh PowerPoint</Application>
  <PresentationFormat>Widescreen</PresentationFormat>
  <Paragraphs>190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Calibri-BoldItalic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329</cp:revision>
  <cp:lastPrinted>2021-02-04T17:11:02Z</cp:lastPrinted>
  <dcterms:created xsi:type="dcterms:W3CDTF">2021-01-06T18:58:24Z</dcterms:created>
  <dcterms:modified xsi:type="dcterms:W3CDTF">2021-02-10T15:29:59Z</dcterms:modified>
</cp:coreProperties>
</file>