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4" r:id="rId2"/>
    <p:sldId id="270" r:id="rId3"/>
    <p:sldId id="271" r:id="rId4"/>
    <p:sldId id="273" r:id="rId5"/>
    <p:sldId id="272" r:id="rId6"/>
    <p:sldId id="274" r:id="rId7"/>
    <p:sldId id="682" r:id="rId8"/>
    <p:sldId id="684" r:id="rId9"/>
    <p:sldId id="683" r:id="rId10"/>
    <p:sldId id="256" r:id="rId11"/>
    <p:sldId id="260" r:id="rId12"/>
    <p:sldId id="257" r:id="rId13"/>
    <p:sldId id="258" r:id="rId14"/>
    <p:sldId id="259" r:id="rId15"/>
    <p:sldId id="261" r:id="rId16"/>
    <p:sldId id="262" r:id="rId17"/>
    <p:sldId id="263" r:id="rId18"/>
    <p:sldId id="685" r:id="rId19"/>
    <p:sldId id="686" r:id="rId20"/>
    <p:sldId id="267"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snapToObjects="1">
      <p:cViewPr varScale="1">
        <p:scale>
          <a:sx n="104" d="100"/>
          <a:sy n="104" d="100"/>
        </p:scale>
        <p:origin x="188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1C9A5-36AF-DF42-A174-B3B75E1E86AE}" type="datetimeFigureOut">
              <a:rPr lang="en-US" smtClean="0"/>
              <a:t>12/7/22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6324D-3763-CA46-A8B0-8F8840752983}" type="slidenum">
              <a:rPr lang="en-US" smtClean="0"/>
              <a:t>‹#›</a:t>
            </a:fld>
            <a:endParaRPr lang="en-US"/>
          </a:p>
        </p:txBody>
      </p:sp>
    </p:spTree>
    <p:extLst>
      <p:ext uri="{BB962C8B-B14F-4D97-AF65-F5344CB8AC3E}">
        <p14:creationId xmlns:p14="http://schemas.microsoft.com/office/powerpoint/2010/main" val="1860845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6324D-3763-CA46-A8B0-8F8840752983}" type="slidenum">
              <a:rPr lang="en-US" smtClean="0"/>
              <a:t>17</a:t>
            </a:fld>
            <a:endParaRPr lang="en-US"/>
          </a:p>
        </p:txBody>
      </p:sp>
    </p:spTree>
    <p:extLst>
      <p:ext uri="{BB962C8B-B14F-4D97-AF65-F5344CB8AC3E}">
        <p14:creationId xmlns:p14="http://schemas.microsoft.com/office/powerpoint/2010/main" val="14497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C1008A5-F20D-6C41-80E1-005E2A8B1C09}" type="datetimeFigureOut">
              <a:rPr lang="en-US"/>
              <a:pPr>
                <a:defRPr/>
              </a:pPr>
              <a:t>12/7/22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9162CB-4641-2349-A430-BA8D6DCE4432}" type="slidenum">
              <a:rPr lang="en-US"/>
              <a:pPr>
                <a:defRPr/>
              </a:pPr>
              <a:t>‹#›</a:t>
            </a:fld>
            <a:endParaRPr lang="en-US"/>
          </a:p>
        </p:txBody>
      </p:sp>
    </p:spTree>
    <p:extLst>
      <p:ext uri="{BB962C8B-B14F-4D97-AF65-F5344CB8AC3E}">
        <p14:creationId xmlns:p14="http://schemas.microsoft.com/office/powerpoint/2010/main" val="391398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338726-5121-D543-84DA-2BCC3C387940}" type="datetimeFigureOut">
              <a:rPr lang="en-US"/>
              <a:pPr>
                <a:defRPr/>
              </a:pPr>
              <a:t>12/7/22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541614-A9DC-5A43-A289-C49881C2A9DB}" type="slidenum">
              <a:rPr lang="en-US"/>
              <a:pPr>
                <a:defRPr/>
              </a:pPr>
              <a:t>‹#›</a:t>
            </a:fld>
            <a:endParaRPr lang="en-US"/>
          </a:p>
        </p:txBody>
      </p:sp>
    </p:spTree>
    <p:extLst>
      <p:ext uri="{BB962C8B-B14F-4D97-AF65-F5344CB8AC3E}">
        <p14:creationId xmlns:p14="http://schemas.microsoft.com/office/powerpoint/2010/main" val="136063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08F40D-28FA-474D-8C6F-BFADFCC50B60}" type="datetimeFigureOut">
              <a:rPr lang="en-US"/>
              <a:pPr>
                <a:defRPr/>
              </a:pPr>
              <a:t>12/7/22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5FC6E9-467A-DC4E-95A2-10BD770255BE}" type="slidenum">
              <a:rPr lang="en-US"/>
              <a:pPr>
                <a:defRPr/>
              </a:pPr>
              <a:t>‹#›</a:t>
            </a:fld>
            <a:endParaRPr lang="en-US"/>
          </a:p>
        </p:txBody>
      </p:sp>
    </p:spTree>
    <p:extLst>
      <p:ext uri="{BB962C8B-B14F-4D97-AF65-F5344CB8AC3E}">
        <p14:creationId xmlns:p14="http://schemas.microsoft.com/office/powerpoint/2010/main" val="266375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914400"/>
          </a:xfrm>
        </p:spPr>
        <p:txBody>
          <a:bodyPr/>
          <a:lstStyle/>
          <a:p>
            <a:r>
              <a:rPr lang="en-US"/>
              <a:t>Click to edit Master title style</a:t>
            </a:r>
          </a:p>
        </p:txBody>
      </p:sp>
      <p:sp>
        <p:nvSpPr>
          <p:cNvPr id="3" name="Content Placeholder 2"/>
          <p:cNvSpPr>
            <a:spLocks noGrp="1"/>
          </p:cNvSpPr>
          <p:nvPr>
            <p:ph sz="half" idx="1"/>
          </p:nvPr>
        </p:nvSpPr>
        <p:spPr>
          <a:xfrm>
            <a:off x="914400" y="178435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78435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414655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871D5EC6-30A4-6E4A-B84B-5DBF6B0C8D03}"/>
              </a:ext>
            </a:extLst>
          </p:cNvPr>
          <p:cNvSpPr>
            <a:spLocks noGrp="1"/>
          </p:cNvSpPr>
          <p:nvPr>
            <p:ph type="dt" sz="half" idx="10"/>
          </p:nvPr>
        </p:nvSpPr>
        <p:spPr>
          <a:xfrm>
            <a:off x="6477000" y="6416675"/>
            <a:ext cx="2133600" cy="365125"/>
          </a:xfrm>
        </p:spPr>
        <p:txBody>
          <a:bodyPr/>
          <a:lstStyle>
            <a:lvl1pPr>
              <a:defRPr/>
            </a:lvl1pPr>
          </a:lstStyle>
          <a:p>
            <a:pPr>
              <a:defRPr/>
            </a:pPr>
            <a:r>
              <a:rPr lang="en-US"/>
              <a:t>12/17/09</a:t>
            </a:r>
          </a:p>
        </p:txBody>
      </p:sp>
      <p:sp>
        <p:nvSpPr>
          <p:cNvPr id="7" name="Footer Placeholder 6">
            <a:extLst>
              <a:ext uri="{FF2B5EF4-FFF2-40B4-BE49-F238E27FC236}">
                <a16:creationId xmlns:a16="http://schemas.microsoft.com/office/drawing/2014/main" id="{6E6C90FE-9776-C948-ACE0-022C07A29775}"/>
              </a:ext>
            </a:extLst>
          </p:cNvPr>
          <p:cNvSpPr>
            <a:spLocks noGrp="1"/>
          </p:cNvSpPr>
          <p:nvPr>
            <p:ph type="ftr" sz="quarter" idx="11"/>
          </p:nvPr>
        </p:nvSpPr>
        <p:spPr>
          <a:xfrm>
            <a:off x="914400" y="6416675"/>
            <a:ext cx="5562600" cy="365125"/>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E9FD3E79-AEF7-E749-B3FC-37C164AAF343}"/>
              </a:ext>
            </a:extLst>
          </p:cNvPr>
          <p:cNvSpPr>
            <a:spLocks noGrp="1"/>
          </p:cNvSpPr>
          <p:nvPr>
            <p:ph type="sldNum" sz="quarter" idx="12"/>
          </p:nvPr>
        </p:nvSpPr>
        <p:spPr>
          <a:xfrm>
            <a:off x="8610600" y="6416675"/>
            <a:ext cx="457200" cy="365125"/>
          </a:xfrm>
        </p:spPr>
        <p:txBody>
          <a:bodyPr/>
          <a:lstStyle>
            <a:lvl1pPr>
              <a:defRPr/>
            </a:lvl1pPr>
          </a:lstStyle>
          <a:p>
            <a:pPr>
              <a:defRPr/>
            </a:pPr>
            <a:fld id="{09A6CE3B-A80E-6B47-BEC3-2A5AE8AE1602}" type="slidenum">
              <a:rPr lang="en-US" altLang="en-US"/>
              <a:pPr>
                <a:defRPr/>
              </a:pPr>
              <a:t>‹#›</a:t>
            </a:fld>
            <a:endParaRPr lang="en-US" altLang="en-US"/>
          </a:p>
        </p:txBody>
      </p:sp>
    </p:spTree>
    <p:extLst>
      <p:ext uri="{BB962C8B-B14F-4D97-AF65-F5344CB8AC3E}">
        <p14:creationId xmlns:p14="http://schemas.microsoft.com/office/powerpoint/2010/main" val="116965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20C035-139B-D940-BEEA-93F47DC5EC83}" type="datetimeFigureOut">
              <a:rPr lang="en-US"/>
              <a:pPr>
                <a:defRPr/>
              </a:pPr>
              <a:t>12/7/22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9274F8-393A-1741-88A9-E9EDE1F6DA08}" type="slidenum">
              <a:rPr lang="en-US"/>
              <a:pPr>
                <a:defRPr/>
              </a:pPr>
              <a:t>‹#›</a:t>
            </a:fld>
            <a:endParaRPr lang="en-US"/>
          </a:p>
        </p:txBody>
      </p:sp>
    </p:spTree>
    <p:extLst>
      <p:ext uri="{BB962C8B-B14F-4D97-AF65-F5344CB8AC3E}">
        <p14:creationId xmlns:p14="http://schemas.microsoft.com/office/powerpoint/2010/main" val="233710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C535973-8508-7647-96FE-0272D6944ED9}" type="datetimeFigureOut">
              <a:rPr lang="en-US"/>
              <a:pPr>
                <a:defRPr/>
              </a:pPr>
              <a:t>12/7/22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51D97E-956E-2148-A80F-29764EB1F093}" type="slidenum">
              <a:rPr lang="en-US"/>
              <a:pPr>
                <a:defRPr/>
              </a:pPr>
              <a:t>‹#›</a:t>
            </a:fld>
            <a:endParaRPr lang="en-US"/>
          </a:p>
        </p:txBody>
      </p:sp>
    </p:spTree>
    <p:extLst>
      <p:ext uri="{BB962C8B-B14F-4D97-AF65-F5344CB8AC3E}">
        <p14:creationId xmlns:p14="http://schemas.microsoft.com/office/powerpoint/2010/main" val="349481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D67C8F-F9AE-8649-9325-0150A0133B58}" type="datetimeFigureOut">
              <a:rPr lang="en-US"/>
              <a:pPr>
                <a:defRPr/>
              </a:pPr>
              <a:t>12/7/22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3B9A85-7C94-8841-9822-1E6BA655E73F}" type="slidenum">
              <a:rPr lang="en-US"/>
              <a:pPr>
                <a:defRPr/>
              </a:pPr>
              <a:t>‹#›</a:t>
            </a:fld>
            <a:endParaRPr lang="en-US"/>
          </a:p>
        </p:txBody>
      </p:sp>
    </p:spTree>
    <p:extLst>
      <p:ext uri="{BB962C8B-B14F-4D97-AF65-F5344CB8AC3E}">
        <p14:creationId xmlns:p14="http://schemas.microsoft.com/office/powerpoint/2010/main" val="382709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C1622FE-8BB5-784B-AACD-6F0DEA9FA667}" type="datetimeFigureOut">
              <a:rPr lang="en-US"/>
              <a:pPr>
                <a:defRPr/>
              </a:pPr>
              <a:t>12/7/22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4195BE-DC88-2B43-9CFA-0EBFFB2E5C34}" type="slidenum">
              <a:rPr lang="en-US"/>
              <a:pPr>
                <a:defRPr/>
              </a:pPr>
              <a:t>‹#›</a:t>
            </a:fld>
            <a:endParaRPr lang="en-US"/>
          </a:p>
        </p:txBody>
      </p:sp>
    </p:spTree>
    <p:extLst>
      <p:ext uri="{BB962C8B-B14F-4D97-AF65-F5344CB8AC3E}">
        <p14:creationId xmlns:p14="http://schemas.microsoft.com/office/powerpoint/2010/main" val="31588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2533BEB-C0D2-A747-B08B-4DE1BFAE018F}" type="datetimeFigureOut">
              <a:rPr lang="en-US"/>
              <a:pPr>
                <a:defRPr/>
              </a:pPr>
              <a:t>12/7/22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6B31FC-EEA7-E84C-A790-ECE0C5E0953B}" type="slidenum">
              <a:rPr lang="en-US"/>
              <a:pPr>
                <a:defRPr/>
              </a:pPr>
              <a:t>‹#›</a:t>
            </a:fld>
            <a:endParaRPr lang="en-US"/>
          </a:p>
        </p:txBody>
      </p:sp>
    </p:spTree>
    <p:extLst>
      <p:ext uri="{BB962C8B-B14F-4D97-AF65-F5344CB8AC3E}">
        <p14:creationId xmlns:p14="http://schemas.microsoft.com/office/powerpoint/2010/main" val="287433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EE4B2D-E9A4-2A46-A6A5-D6F118F520D7}" type="datetimeFigureOut">
              <a:rPr lang="en-US"/>
              <a:pPr>
                <a:defRPr/>
              </a:pPr>
              <a:t>12/7/22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6027E0-0802-9441-A287-7B1E59A8180A}" type="slidenum">
              <a:rPr lang="en-US"/>
              <a:pPr>
                <a:defRPr/>
              </a:pPr>
              <a:t>‹#›</a:t>
            </a:fld>
            <a:endParaRPr lang="en-US"/>
          </a:p>
        </p:txBody>
      </p:sp>
    </p:spTree>
    <p:extLst>
      <p:ext uri="{BB962C8B-B14F-4D97-AF65-F5344CB8AC3E}">
        <p14:creationId xmlns:p14="http://schemas.microsoft.com/office/powerpoint/2010/main" val="331697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0870F2-0E23-1C49-8173-031C6A3DAA28}" type="datetimeFigureOut">
              <a:rPr lang="en-US"/>
              <a:pPr>
                <a:defRPr/>
              </a:pPr>
              <a:t>12/7/22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E6CAC3-AC86-8E48-A43E-475C2C1D749D}" type="slidenum">
              <a:rPr lang="en-US"/>
              <a:pPr>
                <a:defRPr/>
              </a:pPr>
              <a:t>‹#›</a:t>
            </a:fld>
            <a:endParaRPr lang="en-US"/>
          </a:p>
        </p:txBody>
      </p:sp>
    </p:spTree>
    <p:extLst>
      <p:ext uri="{BB962C8B-B14F-4D97-AF65-F5344CB8AC3E}">
        <p14:creationId xmlns:p14="http://schemas.microsoft.com/office/powerpoint/2010/main" val="223654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47EB82-D62F-6F46-9624-D8D9DB0C9027}" type="datetimeFigureOut">
              <a:rPr lang="en-US"/>
              <a:pPr>
                <a:defRPr/>
              </a:pPr>
              <a:t>12/7/22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A24D0-79B4-2245-97DE-D1820385CB0B}" type="slidenum">
              <a:rPr lang="en-US"/>
              <a:pPr>
                <a:defRPr/>
              </a:pPr>
              <a:t>‹#›</a:t>
            </a:fld>
            <a:endParaRPr lang="en-US"/>
          </a:p>
        </p:txBody>
      </p:sp>
    </p:spTree>
    <p:extLst>
      <p:ext uri="{BB962C8B-B14F-4D97-AF65-F5344CB8AC3E}">
        <p14:creationId xmlns:p14="http://schemas.microsoft.com/office/powerpoint/2010/main" val="161857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8F4F108C-2A11-2449-81D4-E21795727CAD}" type="datetimeFigureOut">
              <a:rPr lang="en-US"/>
              <a:pPr>
                <a:defRPr/>
              </a:pPr>
              <a:t>12/7/22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965535C-586D-7D4A-8922-D2305FB9F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9.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9014" y="2638404"/>
            <a:ext cx="1129027" cy="369332"/>
          </a:xfrm>
          <a:prstGeom prst="rect">
            <a:avLst/>
          </a:prstGeom>
          <a:noFill/>
        </p:spPr>
        <p:txBody>
          <a:bodyPr wrap="none" rtlCol="0">
            <a:spAutoFit/>
          </a:bodyPr>
          <a:lstStyle/>
          <a:p>
            <a:r>
              <a:rPr lang="en-US" dirty="0"/>
              <a:t>lecture 33</a:t>
            </a:r>
          </a:p>
        </p:txBody>
      </p:sp>
    </p:spTree>
    <p:extLst>
      <p:ext uri="{BB962C8B-B14F-4D97-AF65-F5344CB8AC3E}">
        <p14:creationId xmlns:p14="http://schemas.microsoft.com/office/powerpoint/2010/main" val="411067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ChangeArrowheads="1"/>
          </p:cNvSpPr>
          <p:nvPr/>
        </p:nvSpPr>
        <p:spPr bwMode="auto">
          <a:xfrm>
            <a:off x="2286000" y="2736850"/>
            <a:ext cx="4572000"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latin typeface="Times New Roman" charset="0"/>
            </a:endParaRPr>
          </a:p>
          <a:p>
            <a:endParaRPr lang="en-US" sz="800">
              <a:latin typeface="Times New Roman" charset="0"/>
            </a:endParaRPr>
          </a:p>
          <a:p>
            <a:endParaRPr lang="en-US">
              <a:latin typeface="Times New Roman" charset="0"/>
            </a:endParaRPr>
          </a:p>
          <a:p>
            <a:endParaRPr lang="en-US">
              <a:latin typeface="Times New Roman" charset="0"/>
            </a:endParaRPr>
          </a:p>
          <a:p>
            <a:r>
              <a:rPr lang="en-US" baseline="30000">
                <a:latin typeface="Times New Roman" charset="0"/>
              </a:rPr>
              <a:t> 	</a:t>
            </a:r>
          </a:p>
        </p:txBody>
      </p:sp>
      <p:pic>
        <p:nvPicPr>
          <p:cNvPr id="133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 y="3044825"/>
            <a:ext cx="3025775" cy="304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extBox 5"/>
          <p:cNvSpPr txBox="1">
            <a:spLocks noChangeArrowheads="1"/>
          </p:cNvSpPr>
          <p:nvPr/>
        </p:nvSpPr>
        <p:spPr bwMode="auto">
          <a:xfrm>
            <a:off x="3005138" y="257175"/>
            <a:ext cx="330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t>Charge screening in QED</a:t>
            </a:r>
          </a:p>
        </p:txBody>
      </p:sp>
      <p:sp>
        <p:nvSpPr>
          <p:cNvPr id="13316" name="TextBox 6"/>
          <p:cNvSpPr txBox="1">
            <a:spLocks noChangeArrowheads="1"/>
          </p:cNvSpPr>
          <p:nvPr/>
        </p:nvSpPr>
        <p:spPr bwMode="auto">
          <a:xfrm>
            <a:off x="371475" y="1012825"/>
            <a:ext cx="8493125"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t>In QED, a charged particle like the electron is surrounded by a cloud of virtual photons and e+e− pairs continuously popping in and out of existence. Because of the attraction of opposite charges, the virtual positrons tend to be closer to the electron and screen the electron charge. This is analogous to the polarization of a dielectric medium in the presence of a charge and is called </a:t>
            </a:r>
            <a:r>
              <a:rPr lang="en-US" sz="2000" b="1"/>
              <a:t>vacuum polarization</a:t>
            </a:r>
            <a:r>
              <a:rPr lang="en-US" sz="2000"/>
              <a:t>.</a:t>
            </a:r>
          </a:p>
        </p:txBody>
      </p:sp>
      <p:pic>
        <p:nvPicPr>
          <p:cNvPr id="1331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4105275"/>
            <a:ext cx="4187825"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2302226" y="153442"/>
            <a:ext cx="436775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dirty="0"/>
              <a:t>Details: Running coupling in QED</a:t>
            </a:r>
          </a:p>
          <a:p>
            <a:pPr eaLnBrk="1" hangingPunct="1"/>
            <a:r>
              <a:rPr lang="en-US" sz="2000" b="1" dirty="0"/>
              <a:t>           (leading log approximation)</a:t>
            </a:r>
          </a:p>
        </p:txBody>
      </p:sp>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283" y="1287205"/>
            <a:ext cx="7964487"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216354" y="5291790"/>
            <a:ext cx="6413500" cy="9525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873556262"/>
              </p:ext>
            </p:extLst>
          </p:nvPr>
        </p:nvGraphicFramePr>
        <p:xfrm>
          <a:off x="1506775" y="3983180"/>
          <a:ext cx="3145950" cy="686792"/>
        </p:xfrm>
        <a:graphic>
          <a:graphicData uri="http://schemas.openxmlformats.org/presentationml/2006/ole">
            <mc:AlternateContent xmlns:mc="http://schemas.openxmlformats.org/markup-compatibility/2006">
              <mc:Choice xmlns:v="urn:schemas-microsoft-com:vml" Requires="v">
                <p:oleObj spid="_x0000_s17517" name="Equation" r:id="rId5" imgW="1803400" imgH="393700" progId="Equation.3">
                  <p:embed/>
                </p:oleObj>
              </mc:Choice>
              <mc:Fallback>
                <p:oleObj name="Equation" r:id="rId5" imgW="1803400" imgH="393700" progId="Equation.3">
                  <p:embed/>
                  <p:pic>
                    <p:nvPicPr>
                      <p:cNvPr id="0" name=""/>
                      <p:cNvPicPr/>
                      <p:nvPr/>
                    </p:nvPicPr>
                    <p:blipFill>
                      <a:blip r:embed="rId6"/>
                      <a:stretch>
                        <a:fillRect/>
                      </a:stretch>
                    </p:blipFill>
                    <p:spPr>
                      <a:xfrm>
                        <a:off x="1506775" y="3983180"/>
                        <a:ext cx="3145950" cy="686792"/>
                      </a:xfrm>
                      <a:prstGeom prst="rect">
                        <a:avLst/>
                      </a:prstGeom>
                    </p:spPr>
                  </p:pic>
                </p:oleObj>
              </mc:Fallback>
            </mc:AlternateContent>
          </a:graphicData>
        </a:graphic>
      </p:graphicFrame>
      <p:sp>
        <p:nvSpPr>
          <p:cNvPr id="4" name="TextBox 3"/>
          <p:cNvSpPr txBox="1"/>
          <p:nvPr/>
        </p:nvSpPr>
        <p:spPr>
          <a:xfrm>
            <a:off x="790482" y="4859235"/>
            <a:ext cx="2108532" cy="646331"/>
          </a:xfrm>
          <a:prstGeom prst="rect">
            <a:avLst/>
          </a:prstGeom>
          <a:noFill/>
        </p:spPr>
        <p:txBody>
          <a:bodyPr wrap="none" rtlCol="0">
            <a:spAutoFit/>
          </a:bodyPr>
          <a:lstStyle/>
          <a:p>
            <a:r>
              <a:rPr lang="en-US" dirty="0"/>
              <a:t>Full calculations give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83965904"/>
              </p:ext>
            </p:extLst>
          </p:nvPr>
        </p:nvGraphicFramePr>
        <p:xfrm>
          <a:off x="2899014" y="4732557"/>
          <a:ext cx="5691091" cy="747093"/>
        </p:xfrm>
        <a:graphic>
          <a:graphicData uri="http://schemas.openxmlformats.org/presentationml/2006/ole">
            <mc:AlternateContent xmlns:mc="http://schemas.openxmlformats.org/markup-compatibility/2006">
              <mc:Choice xmlns:v="urn:schemas-microsoft-com:vml" Requires="v">
                <p:oleObj spid="_x0000_s17518" name="Equation" r:id="rId7" imgW="3289300" imgH="431800" progId="Equation.3">
                  <p:embed/>
                </p:oleObj>
              </mc:Choice>
              <mc:Fallback>
                <p:oleObj name="Equation" r:id="rId7" imgW="3289300" imgH="431800" progId="Equation.3">
                  <p:embed/>
                  <p:pic>
                    <p:nvPicPr>
                      <p:cNvPr id="0" name=""/>
                      <p:cNvPicPr/>
                      <p:nvPr/>
                    </p:nvPicPr>
                    <p:blipFill>
                      <a:blip r:embed="rId8"/>
                      <a:stretch>
                        <a:fillRect/>
                      </a:stretch>
                    </p:blipFill>
                    <p:spPr>
                      <a:xfrm>
                        <a:off x="2899014" y="4732557"/>
                        <a:ext cx="5691091" cy="747093"/>
                      </a:xfrm>
                      <a:prstGeom prst="rect">
                        <a:avLst/>
                      </a:prstGeom>
                    </p:spPr>
                  </p:pic>
                </p:oleObj>
              </mc:Fallback>
            </mc:AlternateContent>
          </a:graphicData>
        </a:graphic>
      </p:graphicFrame>
      <p:sp>
        <p:nvSpPr>
          <p:cNvPr id="6" name="TextBox 5"/>
          <p:cNvSpPr txBox="1"/>
          <p:nvPr/>
        </p:nvSpPr>
        <p:spPr>
          <a:xfrm>
            <a:off x="1216354" y="5921787"/>
            <a:ext cx="6917791" cy="646331"/>
          </a:xfrm>
          <a:prstGeom prst="rect">
            <a:avLst/>
          </a:prstGeom>
          <a:noFill/>
        </p:spPr>
        <p:txBody>
          <a:bodyPr wrap="none" rtlCol="0">
            <a:spAutoFit/>
          </a:bodyPr>
          <a:lstStyle/>
          <a:p>
            <a:r>
              <a:rPr lang="en-US" dirty="0"/>
              <a:t>The expression blows up when the ln(Q</a:t>
            </a:r>
            <a:r>
              <a:rPr lang="en-US" baseline="30000" dirty="0"/>
              <a:t>2</a:t>
            </a:r>
            <a:r>
              <a:rPr lang="en-US" dirty="0"/>
              <a:t>/m</a:t>
            </a:r>
            <a:r>
              <a:rPr lang="en-US" baseline="30000" dirty="0"/>
              <a:t>2</a:t>
            </a:r>
            <a:r>
              <a:rPr lang="en-US" baseline="-25000" dirty="0"/>
              <a:t>e</a:t>
            </a:r>
            <a:r>
              <a:rPr lang="en-US" dirty="0"/>
              <a:t>) = 3π/α(0) which occurs at</a:t>
            </a:r>
          </a:p>
          <a:p>
            <a:r>
              <a:rPr lang="en-US" dirty="0"/>
              <a:t>astronomical scale of Q</a:t>
            </a:r>
            <a:r>
              <a:rPr lang="en-US" baseline="30000" dirty="0"/>
              <a:t>2</a:t>
            </a:r>
            <a:r>
              <a:rPr lang="en-US" baseline="-25000" dirty="0"/>
              <a:t>max</a:t>
            </a:r>
            <a:r>
              <a:rPr lang="en-US" dirty="0"/>
              <a:t> = 10</a:t>
            </a:r>
            <a:r>
              <a:rPr lang="en-US" baseline="30000" dirty="0"/>
              <a:t>280</a:t>
            </a:r>
            <a:r>
              <a:rPr lang="en-US" dirty="0"/>
              <a:t> MeV</a:t>
            </a:r>
            <a:r>
              <a:rPr lang="en-US" baseline="30000" dirty="0"/>
              <a:t>2</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95250" y="128588"/>
            <a:ext cx="8839200" cy="458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t>This gives rise to the notion of an effective charge e(r) that becomes</a:t>
            </a:r>
          </a:p>
          <a:p>
            <a:pPr eaLnBrk="1" hangingPunct="1"/>
            <a:r>
              <a:rPr lang="en-US" sz="2000" dirty="0"/>
              <a:t>smaller with larger distance. One can says that the beta function</a:t>
            </a:r>
          </a:p>
          <a:p>
            <a:pPr eaLnBrk="1" hangingPunct="1"/>
            <a:endParaRPr lang="en-US" sz="1800" dirty="0"/>
          </a:p>
          <a:p>
            <a:pPr eaLnBrk="1" hangingPunct="1"/>
            <a:endParaRPr lang="en-US" sz="1800" dirty="0"/>
          </a:p>
          <a:p>
            <a:pPr eaLnBrk="1" hangingPunct="1"/>
            <a:endParaRPr lang="en-US" sz="1800" dirty="0"/>
          </a:p>
          <a:p>
            <a:pPr eaLnBrk="1" hangingPunct="1"/>
            <a:r>
              <a:rPr lang="en-US" sz="2000" dirty="0"/>
              <a:t>is positive in QED.</a:t>
            </a:r>
          </a:p>
          <a:p>
            <a:pPr eaLnBrk="1" hangingPunct="1"/>
            <a:endParaRPr lang="en-US" sz="1800" dirty="0"/>
          </a:p>
          <a:p>
            <a:pPr eaLnBrk="1" hangingPunct="1"/>
            <a:r>
              <a:rPr lang="en-US" sz="2000" dirty="0"/>
              <a:t>Likewise, the QCD vacuum consists of virtual quark-antiquark pairs, and if this</a:t>
            </a:r>
          </a:p>
          <a:p>
            <a:pPr eaLnBrk="1" hangingPunct="1"/>
            <a:r>
              <a:rPr lang="en-US" sz="2000" dirty="0"/>
              <a:t>would be all, the charge screening mechanism would be the same as in QED, with a positive beta function.</a:t>
            </a:r>
          </a:p>
          <a:p>
            <a:pPr eaLnBrk="1" hangingPunct="1"/>
            <a:endParaRPr lang="en-US" sz="2000" dirty="0"/>
          </a:p>
          <a:p>
            <a:pPr eaLnBrk="1" hangingPunct="1"/>
            <a:r>
              <a:rPr lang="en-US" sz="2000" dirty="0"/>
              <a:t>However, due to the gluon self coupling, the vacuum will also be filled with virtual gluon pairs. Because the gluon cloud carries color charge, it turns out that the </a:t>
            </a:r>
            <a:r>
              <a:rPr lang="en-US" sz="2000" dirty="0">
                <a:solidFill>
                  <a:srgbClr val="FF0000"/>
                </a:solidFill>
              </a:rPr>
              <a:t>effective charge becomes larger with larger distance</a:t>
            </a:r>
            <a:r>
              <a:rPr lang="en-US" sz="2000" dirty="0"/>
              <a:t>; the beta function is negative. This effect is called anti-screening.</a:t>
            </a:r>
          </a:p>
        </p:txBody>
      </p:sp>
      <p:graphicFrame>
        <p:nvGraphicFramePr>
          <p:cNvPr id="14338" name="Object 4"/>
          <p:cNvGraphicFramePr>
            <a:graphicFrameLocks noChangeAspect="1"/>
          </p:cNvGraphicFramePr>
          <p:nvPr>
            <p:extLst>
              <p:ext uri="{D42A27DB-BD31-4B8C-83A1-F6EECF244321}">
                <p14:modId xmlns:p14="http://schemas.microsoft.com/office/powerpoint/2010/main" val="420101509"/>
              </p:ext>
            </p:extLst>
          </p:nvPr>
        </p:nvGraphicFramePr>
        <p:xfrm>
          <a:off x="3524250" y="5019675"/>
          <a:ext cx="1066380" cy="549852"/>
        </p:xfrm>
        <a:graphic>
          <a:graphicData uri="http://schemas.openxmlformats.org/presentationml/2006/ole">
            <mc:AlternateContent xmlns:mc="http://schemas.openxmlformats.org/markup-compatibility/2006">
              <mc:Choice xmlns:v="urn:schemas-microsoft-com:vml" Requires="v">
                <p:oleObj spid="_x0000_s14448" name="Equation" r:id="rId3" imgW="812800" imgH="419100" progId="Equation.3">
                  <p:embed/>
                </p:oleObj>
              </mc:Choice>
              <mc:Fallback>
                <p:oleObj name="Equation" r:id="rId3" imgW="8128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5019675"/>
                        <a:ext cx="1066380" cy="549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4339" name="Object 5"/>
          <p:cNvGraphicFramePr>
            <a:graphicFrameLocks noChangeAspect="1"/>
          </p:cNvGraphicFramePr>
          <p:nvPr/>
        </p:nvGraphicFramePr>
        <p:xfrm>
          <a:off x="3040063" y="852488"/>
          <a:ext cx="1296987" cy="668337"/>
        </p:xfrm>
        <a:graphic>
          <a:graphicData uri="http://schemas.openxmlformats.org/presentationml/2006/ole">
            <mc:AlternateContent xmlns:mc="http://schemas.openxmlformats.org/markup-compatibility/2006">
              <mc:Choice xmlns:v="urn:schemas-microsoft-com:vml" Requires="v">
                <p:oleObj spid="_x0000_s14449" name="Equation" r:id="rId5" imgW="812800" imgH="419100" progId="Equation.3">
                  <p:embed/>
                </p:oleObj>
              </mc:Choice>
              <mc:Fallback>
                <p:oleObj name="Equation" r:id="rId5" imgW="812800" imgH="419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063" y="852488"/>
                        <a:ext cx="1296987"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75" y="320675"/>
            <a:ext cx="3324225" cy="262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1731963"/>
            <a:ext cx="4375150" cy="351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extBox 5"/>
          <p:cNvSpPr txBox="1">
            <a:spLocks noChangeArrowheads="1"/>
          </p:cNvSpPr>
          <p:nvPr/>
        </p:nvSpPr>
        <p:spPr bwMode="auto">
          <a:xfrm>
            <a:off x="396875" y="5851525"/>
            <a:ext cx="832643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It turns out that the negative contribution wins over the positive contribution, so that the QCD beta function is negative, and the effective strong coupling becomes small a short distances.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179388" y="512763"/>
            <a:ext cx="8455025"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t>Charge screening in QED (screening) and QCD (anti-screening)</a:t>
            </a:r>
          </a:p>
          <a:p>
            <a:pPr eaLnBrk="1" hangingPunct="1"/>
            <a:r>
              <a:rPr lang="en-US" sz="2000" dirty="0"/>
              <a:t>leads to the concept of a </a:t>
            </a:r>
            <a:r>
              <a:rPr lang="en-US" sz="2000" b="1" dirty="0">
                <a:solidFill>
                  <a:srgbClr val="FF0000"/>
                </a:solidFill>
              </a:rPr>
              <a:t>running coupling </a:t>
            </a:r>
            <a:r>
              <a:rPr lang="en-US" sz="2000" dirty="0"/>
              <a:t>when summed over al corrections. </a:t>
            </a:r>
          </a:p>
          <a:p>
            <a:pPr eaLnBrk="1" hangingPunct="1"/>
            <a:r>
              <a:rPr lang="en-US" sz="2000" dirty="0"/>
              <a:t>In QED the coupling, becomes large at (very) short distance but its effect is small. </a:t>
            </a:r>
          </a:p>
          <a:p>
            <a:pPr eaLnBrk="1" hangingPunct="1"/>
            <a:endParaRPr lang="en-US" sz="2000" dirty="0"/>
          </a:p>
          <a:p>
            <a:pPr eaLnBrk="1" hangingPunct="1"/>
            <a:r>
              <a:rPr lang="en-US" sz="2000" dirty="0"/>
              <a:t>In QCD, the anti-screening effect causes the strong coupling to become</a:t>
            </a:r>
          </a:p>
          <a:p>
            <a:pPr eaLnBrk="1" hangingPunct="1"/>
            <a:r>
              <a:rPr lang="en-US" sz="2000" dirty="0"/>
              <a:t>small at short distance (large momentum transfer). This causes the quarks inside hadrons to behave more or less as free particles, when probed at large enough energies. This property of the strong interaction is called</a:t>
            </a:r>
          </a:p>
          <a:p>
            <a:pPr eaLnBrk="1" hangingPunct="1"/>
            <a:r>
              <a:rPr lang="en-US" sz="2000" b="1" dirty="0"/>
              <a:t>asymptotic freedom</a:t>
            </a:r>
            <a:r>
              <a:rPr lang="en-US" sz="2000" dirty="0"/>
              <a:t>. Asymptotic freedom allows us to use </a:t>
            </a:r>
            <a:r>
              <a:rPr lang="en-US" sz="2000" b="1" dirty="0"/>
              <a:t>perturbation theory </a:t>
            </a:r>
            <a:r>
              <a:rPr lang="en-US" sz="2000" dirty="0"/>
              <a:t>(applicable only for small deviations), and by this arrive at quantitative predictions for hard scattering cross sections in hadronic interactions.</a:t>
            </a:r>
          </a:p>
          <a:p>
            <a:pPr eaLnBrk="1" hangingPunct="1"/>
            <a:endParaRPr lang="en-US" sz="2000" dirty="0"/>
          </a:p>
          <a:p>
            <a:pPr eaLnBrk="1" hangingPunct="1"/>
            <a:r>
              <a:rPr lang="en-US" sz="2000" dirty="0"/>
              <a:t>On the other hand, at increasing distance the coupling becomes so</a:t>
            </a:r>
          </a:p>
          <a:p>
            <a:pPr eaLnBrk="1" hangingPunct="1"/>
            <a:r>
              <a:rPr lang="en-US" sz="2000" dirty="0"/>
              <a:t>strong that it is impossible to isolate a quark from a hadron (it becomes</a:t>
            </a:r>
          </a:p>
          <a:p>
            <a:pPr eaLnBrk="1" hangingPunct="1"/>
            <a:r>
              <a:rPr lang="en-US" sz="2000" dirty="0"/>
              <a:t>cheaper to create a quark-antiquark pair). This mechanism is called </a:t>
            </a:r>
            <a:r>
              <a:rPr lang="en-US" sz="2000" b="1" dirty="0"/>
              <a:t>confinemen</a:t>
            </a:r>
            <a:r>
              <a:rPr lang="en-US" sz="2000" dirty="0"/>
              <a:t>t. Confinement is verified in Lattice QCD calculations but, since it is non-perturbative, it is </a:t>
            </a:r>
            <a:r>
              <a:rPr lang="en-US" sz="2000" dirty="0">
                <a:solidFill>
                  <a:srgbClr val="FF0000"/>
                </a:solidFill>
              </a:rPr>
              <a:t>not mathematically proven from first principles</a:t>
            </a:r>
            <a:r>
              <a:rPr lang="en-US" sz="20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6997" y="476190"/>
            <a:ext cx="6051406" cy="707886"/>
          </a:xfrm>
          <a:prstGeom prst="rect">
            <a:avLst/>
          </a:prstGeom>
          <a:noFill/>
        </p:spPr>
        <p:txBody>
          <a:bodyPr wrap="none" rtlCol="0">
            <a:spAutoFit/>
          </a:bodyPr>
          <a:lstStyle/>
          <a:p>
            <a:r>
              <a:rPr lang="en-US" sz="2000" b="1" dirty="0"/>
              <a:t>Ideal extrapolation of running constants to high energy</a:t>
            </a:r>
          </a:p>
          <a:p>
            <a:r>
              <a:rPr lang="en-US" sz="2000" b="1" dirty="0"/>
              <a:t>                                  i.e., short distance</a:t>
            </a:r>
          </a:p>
        </p:txBody>
      </p:sp>
      <p:pic>
        <p:nvPicPr>
          <p:cNvPr id="5" name="Picture 4"/>
          <p:cNvPicPr>
            <a:picLocks noChangeAspect="1"/>
          </p:cNvPicPr>
          <p:nvPr/>
        </p:nvPicPr>
        <p:blipFill>
          <a:blip r:embed="rId2"/>
          <a:stretch>
            <a:fillRect/>
          </a:stretch>
        </p:blipFill>
        <p:spPr>
          <a:xfrm>
            <a:off x="1256997" y="1520883"/>
            <a:ext cx="6982875" cy="1700847"/>
          </a:xfrm>
          <a:prstGeom prst="rect">
            <a:avLst/>
          </a:prstGeom>
        </p:spPr>
      </p:pic>
      <p:sp>
        <p:nvSpPr>
          <p:cNvPr id="6" name="TextBox 5"/>
          <p:cNvSpPr txBox="1"/>
          <p:nvPr/>
        </p:nvSpPr>
        <p:spPr>
          <a:xfrm>
            <a:off x="1749428" y="2852398"/>
            <a:ext cx="4737194" cy="369332"/>
          </a:xfrm>
          <a:prstGeom prst="rect">
            <a:avLst/>
          </a:prstGeom>
          <a:noFill/>
        </p:spPr>
        <p:txBody>
          <a:bodyPr wrap="none" rtlCol="0">
            <a:spAutoFit/>
          </a:bodyPr>
          <a:lstStyle/>
          <a:p>
            <a:r>
              <a:rPr lang="en-US" dirty="0"/>
              <a:t>strong          electromagnetic                           weak</a:t>
            </a:r>
          </a:p>
        </p:txBody>
      </p:sp>
      <p:sp>
        <p:nvSpPr>
          <p:cNvPr id="7" name="TextBox 6"/>
          <p:cNvSpPr txBox="1"/>
          <p:nvPr/>
        </p:nvSpPr>
        <p:spPr>
          <a:xfrm>
            <a:off x="5624086" y="2269249"/>
            <a:ext cx="479618" cy="307777"/>
          </a:xfrm>
          <a:prstGeom prst="rect">
            <a:avLst/>
          </a:prstGeom>
          <a:noFill/>
        </p:spPr>
        <p:txBody>
          <a:bodyPr wrap="none" rtlCol="0">
            <a:spAutoFit/>
          </a:bodyPr>
          <a:lstStyle/>
          <a:p>
            <a:r>
              <a:rPr lang="en-US" sz="1400" dirty="0"/>
              <a:t>W,Z</a:t>
            </a:r>
          </a:p>
        </p:txBody>
      </p:sp>
      <p:sp>
        <p:nvSpPr>
          <p:cNvPr id="8" name="TextBox 7"/>
          <p:cNvSpPr txBox="1"/>
          <p:nvPr/>
        </p:nvSpPr>
        <p:spPr>
          <a:xfrm>
            <a:off x="6582182" y="1648874"/>
            <a:ext cx="278993" cy="307777"/>
          </a:xfrm>
          <a:prstGeom prst="rect">
            <a:avLst/>
          </a:prstGeom>
          <a:noFill/>
        </p:spPr>
        <p:txBody>
          <a:bodyPr wrap="none" rtlCol="0">
            <a:spAutoFit/>
          </a:bodyPr>
          <a:lstStyle/>
          <a:p>
            <a:r>
              <a:rPr lang="en-US" sz="1400" dirty="0"/>
              <a:t>q</a:t>
            </a:r>
          </a:p>
        </p:txBody>
      </p:sp>
      <p:sp>
        <p:nvSpPr>
          <p:cNvPr id="9" name="TextBox 8"/>
          <p:cNvSpPr txBox="1"/>
          <p:nvPr/>
        </p:nvSpPr>
        <p:spPr>
          <a:xfrm>
            <a:off x="6591242" y="2423138"/>
            <a:ext cx="323789" cy="307777"/>
          </a:xfrm>
          <a:prstGeom prst="rect">
            <a:avLst/>
          </a:prstGeom>
          <a:noFill/>
        </p:spPr>
        <p:txBody>
          <a:bodyPr wrap="none" rtlCol="0">
            <a:spAutoFit/>
          </a:bodyPr>
          <a:lstStyle/>
          <a:p>
            <a:r>
              <a:rPr lang="en-US" sz="1400" dirty="0"/>
              <a:t>q’</a:t>
            </a:r>
          </a:p>
        </p:txBody>
      </p:sp>
      <p:sp>
        <p:nvSpPr>
          <p:cNvPr id="10" name="TextBox 9"/>
          <p:cNvSpPr txBox="1"/>
          <p:nvPr/>
        </p:nvSpPr>
        <p:spPr>
          <a:xfrm>
            <a:off x="7166174" y="2256291"/>
            <a:ext cx="479618" cy="307777"/>
          </a:xfrm>
          <a:prstGeom prst="rect">
            <a:avLst/>
          </a:prstGeom>
          <a:noFill/>
        </p:spPr>
        <p:txBody>
          <a:bodyPr wrap="none" rtlCol="0">
            <a:spAutoFit/>
          </a:bodyPr>
          <a:lstStyle/>
          <a:p>
            <a:r>
              <a:rPr lang="en-US" sz="1400" dirty="0"/>
              <a:t>W,Z</a:t>
            </a:r>
          </a:p>
        </p:txBody>
      </p:sp>
      <p:sp>
        <p:nvSpPr>
          <p:cNvPr id="12" name="TextBox 11"/>
          <p:cNvSpPr txBox="1"/>
          <p:nvPr/>
        </p:nvSpPr>
        <p:spPr>
          <a:xfrm>
            <a:off x="3335721" y="1686141"/>
            <a:ext cx="274434" cy="307777"/>
          </a:xfrm>
          <a:prstGeom prst="rect">
            <a:avLst/>
          </a:prstGeom>
          <a:noFill/>
        </p:spPr>
        <p:txBody>
          <a:bodyPr wrap="none" rtlCol="0">
            <a:spAutoFit/>
          </a:bodyPr>
          <a:lstStyle/>
          <a:p>
            <a:r>
              <a:rPr lang="en-US" sz="1400" dirty="0"/>
              <a:t>e</a:t>
            </a:r>
          </a:p>
        </p:txBody>
      </p:sp>
      <p:sp>
        <p:nvSpPr>
          <p:cNvPr id="13" name="TextBox 12"/>
          <p:cNvSpPr txBox="1"/>
          <p:nvPr/>
        </p:nvSpPr>
        <p:spPr>
          <a:xfrm>
            <a:off x="3335721" y="2423138"/>
            <a:ext cx="274434" cy="307777"/>
          </a:xfrm>
          <a:prstGeom prst="rect">
            <a:avLst/>
          </a:prstGeom>
          <a:noFill/>
        </p:spPr>
        <p:txBody>
          <a:bodyPr wrap="none" rtlCol="0">
            <a:spAutoFit/>
          </a:bodyPr>
          <a:lstStyle/>
          <a:p>
            <a:r>
              <a:rPr lang="en-US" sz="1400" dirty="0"/>
              <a:t>e</a:t>
            </a:r>
          </a:p>
        </p:txBody>
      </p:sp>
      <p:sp>
        <p:nvSpPr>
          <p:cNvPr id="14" name="TextBox 13"/>
          <p:cNvSpPr txBox="1"/>
          <p:nvPr/>
        </p:nvSpPr>
        <p:spPr>
          <a:xfrm>
            <a:off x="3975520" y="2254683"/>
            <a:ext cx="264791" cy="307777"/>
          </a:xfrm>
          <a:prstGeom prst="rect">
            <a:avLst/>
          </a:prstGeom>
          <a:noFill/>
        </p:spPr>
        <p:txBody>
          <a:bodyPr wrap="none" rtlCol="0">
            <a:spAutoFit/>
          </a:bodyPr>
          <a:lstStyle/>
          <a:p>
            <a:r>
              <a:rPr lang="en-US" sz="1400" dirty="0" err="1"/>
              <a:t>γ</a:t>
            </a:r>
            <a:endParaRPr lang="en-US" sz="1400" dirty="0"/>
          </a:p>
        </p:txBody>
      </p:sp>
      <p:sp>
        <p:nvSpPr>
          <p:cNvPr id="15" name="TextBox 14"/>
          <p:cNvSpPr txBox="1"/>
          <p:nvPr/>
        </p:nvSpPr>
        <p:spPr>
          <a:xfrm>
            <a:off x="1638898" y="1686141"/>
            <a:ext cx="278993" cy="307777"/>
          </a:xfrm>
          <a:prstGeom prst="rect">
            <a:avLst/>
          </a:prstGeom>
          <a:noFill/>
        </p:spPr>
        <p:txBody>
          <a:bodyPr wrap="none" rtlCol="0">
            <a:spAutoFit/>
          </a:bodyPr>
          <a:lstStyle/>
          <a:p>
            <a:r>
              <a:rPr lang="en-US" sz="1400" dirty="0"/>
              <a:t>q</a:t>
            </a:r>
          </a:p>
        </p:txBody>
      </p:sp>
      <p:sp>
        <p:nvSpPr>
          <p:cNvPr id="16" name="TextBox 15"/>
          <p:cNvSpPr txBox="1"/>
          <p:nvPr/>
        </p:nvSpPr>
        <p:spPr>
          <a:xfrm>
            <a:off x="1638898" y="2423138"/>
            <a:ext cx="278993" cy="307777"/>
          </a:xfrm>
          <a:prstGeom prst="rect">
            <a:avLst/>
          </a:prstGeom>
          <a:noFill/>
        </p:spPr>
        <p:txBody>
          <a:bodyPr wrap="none" rtlCol="0">
            <a:spAutoFit/>
          </a:bodyPr>
          <a:lstStyle/>
          <a:p>
            <a:r>
              <a:rPr lang="en-US" sz="1400" dirty="0"/>
              <a:t>q</a:t>
            </a:r>
          </a:p>
        </p:txBody>
      </p:sp>
      <p:sp>
        <p:nvSpPr>
          <p:cNvPr id="17" name="TextBox 16"/>
          <p:cNvSpPr txBox="1"/>
          <p:nvPr/>
        </p:nvSpPr>
        <p:spPr>
          <a:xfrm>
            <a:off x="2439199" y="2269249"/>
            <a:ext cx="269174" cy="307777"/>
          </a:xfrm>
          <a:prstGeom prst="rect">
            <a:avLst/>
          </a:prstGeom>
          <a:noFill/>
        </p:spPr>
        <p:txBody>
          <a:bodyPr wrap="none" rtlCol="0">
            <a:spAutoFit/>
          </a:bodyPr>
          <a:lstStyle/>
          <a:p>
            <a:r>
              <a:rPr lang="en-US" sz="1400" dirty="0"/>
              <a:t>g</a:t>
            </a:r>
          </a:p>
        </p:txBody>
      </p:sp>
      <p:pic>
        <p:nvPicPr>
          <p:cNvPr id="18" name="Picture 17"/>
          <p:cNvPicPr>
            <a:picLocks noChangeAspect="1"/>
          </p:cNvPicPr>
          <p:nvPr/>
        </p:nvPicPr>
        <p:blipFill>
          <a:blip r:embed="rId3"/>
          <a:stretch>
            <a:fillRect/>
          </a:stretch>
        </p:blipFill>
        <p:spPr>
          <a:xfrm>
            <a:off x="2708373" y="3446166"/>
            <a:ext cx="3552645" cy="2562421"/>
          </a:xfrm>
          <a:prstGeom prst="rect">
            <a:avLst/>
          </a:prstGeom>
        </p:spPr>
      </p:pic>
      <p:sp>
        <p:nvSpPr>
          <p:cNvPr id="19" name="TextBox 18"/>
          <p:cNvSpPr txBox="1"/>
          <p:nvPr/>
        </p:nvSpPr>
        <p:spPr>
          <a:xfrm>
            <a:off x="3330392" y="3861472"/>
            <a:ext cx="377026" cy="369332"/>
          </a:xfrm>
          <a:prstGeom prst="rect">
            <a:avLst/>
          </a:prstGeom>
          <a:noFill/>
        </p:spPr>
        <p:txBody>
          <a:bodyPr wrap="none" rtlCol="0">
            <a:spAutoFit/>
          </a:bodyPr>
          <a:lstStyle/>
          <a:p>
            <a:r>
              <a:rPr lang="en-US" dirty="0"/>
              <a:t>α</a:t>
            </a:r>
            <a:r>
              <a:rPr lang="en-US" baseline="-25000" dirty="0"/>
              <a:t>s</a:t>
            </a:r>
            <a:endParaRPr lang="en-US" dirty="0"/>
          </a:p>
        </p:txBody>
      </p:sp>
      <p:sp>
        <p:nvSpPr>
          <p:cNvPr id="20" name="TextBox 19"/>
          <p:cNvSpPr txBox="1"/>
          <p:nvPr/>
        </p:nvSpPr>
        <p:spPr>
          <a:xfrm>
            <a:off x="3263297" y="4337662"/>
            <a:ext cx="453970" cy="369332"/>
          </a:xfrm>
          <a:prstGeom prst="rect">
            <a:avLst/>
          </a:prstGeom>
          <a:noFill/>
        </p:spPr>
        <p:txBody>
          <a:bodyPr wrap="none" rtlCol="0">
            <a:spAutoFit/>
          </a:bodyPr>
          <a:lstStyle/>
          <a:p>
            <a:r>
              <a:rPr lang="en-US" dirty="0"/>
              <a:t>α</a:t>
            </a:r>
            <a:r>
              <a:rPr lang="en-US" baseline="-25000" dirty="0"/>
              <a:t>W</a:t>
            </a:r>
            <a:endParaRPr lang="en-US" dirty="0"/>
          </a:p>
        </p:txBody>
      </p:sp>
      <p:sp>
        <p:nvSpPr>
          <p:cNvPr id="21" name="TextBox 20"/>
          <p:cNvSpPr txBox="1"/>
          <p:nvPr/>
        </p:nvSpPr>
        <p:spPr>
          <a:xfrm>
            <a:off x="3335721" y="5222058"/>
            <a:ext cx="515135" cy="369332"/>
          </a:xfrm>
          <a:prstGeom prst="rect">
            <a:avLst/>
          </a:prstGeom>
          <a:noFill/>
        </p:spPr>
        <p:txBody>
          <a:bodyPr wrap="none" rtlCol="0">
            <a:spAutoFit/>
          </a:bodyPr>
          <a:lstStyle/>
          <a:p>
            <a:r>
              <a:rPr lang="en-US" dirty="0"/>
              <a:t>α</a:t>
            </a:r>
            <a:r>
              <a:rPr lang="en-US" baseline="-25000" dirty="0" err="1"/>
              <a:t>em</a:t>
            </a:r>
            <a:endParaRPr lang="en-US" dirty="0"/>
          </a:p>
        </p:txBody>
      </p:sp>
      <p:sp>
        <p:nvSpPr>
          <p:cNvPr id="22" name="TextBox 21"/>
          <p:cNvSpPr txBox="1"/>
          <p:nvPr/>
        </p:nvSpPr>
        <p:spPr>
          <a:xfrm>
            <a:off x="4483718" y="5823921"/>
            <a:ext cx="1018278" cy="369332"/>
          </a:xfrm>
          <a:prstGeom prst="rect">
            <a:avLst/>
          </a:prstGeom>
          <a:noFill/>
        </p:spPr>
        <p:txBody>
          <a:bodyPr wrap="none" rtlCol="0">
            <a:spAutoFit/>
          </a:bodyPr>
          <a:lstStyle/>
          <a:p>
            <a:r>
              <a:rPr lang="en-US" dirty="0"/>
              <a:t>10</a:t>
            </a:r>
            <a:r>
              <a:rPr lang="en-US" baseline="30000" dirty="0"/>
              <a:t>16</a:t>
            </a:r>
            <a:r>
              <a:rPr lang="en-US" dirty="0"/>
              <a:t> GeV</a:t>
            </a:r>
          </a:p>
        </p:txBody>
      </p:sp>
      <p:sp>
        <p:nvSpPr>
          <p:cNvPr id="23" name="TextBox 22"/>
          <p:cNvSpPr txBox="1"/>
          <p:nvPr/>
        </p:nvSpPr>
        <p:spPr>
          <a:xfrm>
            <a:off x="6048653" y="5584229"/>
            <a:ext cx="297377" cy="369332"/>
          </a:xfrm>
          <a:prstGeom prst="rect">
            <a:avLst/>
          </a:prstGeom>
          <a:noFill/>
        </p:spPr>
        <p:txBody>
          <a:bodyPr wrap="none" rtlCol="0">
            <a:spAutoFit/>
          </a:bodyPr>
          <a:lstStyle/>
          <a:p>
            <a:r>
              <a:rPr lang="en-US" dirty="0"/>
              <a:t>E</a:t>
            </a:r>
          </a:p>
        </p:txBody>
      </p:sp>
      <p:sp>
        <p:nvSpPr>
          <p:cNvPr id="2" name="TextBox 1">
            <a:extLst>
              <a:ext uri="{FF2B5EF4-FFF2-40B4-BE49-F238E27FC236}">
                <a16:creationId xmlns:a16="http://schemas.microsoft.com/office/drawing/2014/main" id="{00DF2D15-7B90-7A4A-A869-7EEC96E5D118}"/>
              </a:ext>
            </a:extLst>
          </p:cNvPr>
          <p:cNvSpPr txBox="1"/>
          <p:nvPr/>
        </p:nvSpPr>
        <p:spPr>
          <a:xfrm rot="16200000">
            <a:off x="2086132" y="4568494"/>
            <a:ext cx="1443793" cy="276999"/>
          </a:xfrm>
          <a:prstGeom prst="rect">
            <a:avLst/>
          </a:prstGeom>
          <a:noFill/>
        </p:spPr>
        <p:txBody>
          <a:bodyPr wrap="none" rtlCol="0">
            <a:spAutoFit/>
          </a:bodyPr>
          <a:lstStyle/>
          <a:p>
            <a:r>
              <a:rPr lang="en-US" sz="1200" dirty="0"/>
              <a:t>Strength of coupling</a:t>
            </a:r>
          </a:p>
        </p:txBody>
      </p:sp>
    </p:spTree>
    <p:extLst>
      <p:ext uri="{BB962C8B-B14F-4D97-AF65-F5344CB8AC3E}">
        <p14:creationId xmlns:p14="http://schemas.microsoft.com/office/powerpoint/2010/main" val="101855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9089" y="321648"/>
            <a:ext cx="5168900" cy="5715000"/>
          </a:xfrm>
          <a:prstGeom prst="rect">
            <a:avLst/>
          </a:prstGeom>
        </p:spPr>
      </p:pic>
      <p:sp>
        <p:nvSpPr>
          <p:cNvPr id="5" name="TextBox 4"/>
          <p:cNvSpPr txBox="1"/>
          <p:nvPr/>
        </p:nvSpPr>
        <p:spPr>
          <a:xfrm>
            <a:off x="6768995" y="2712378"/>
            <a:ext cx="1144063" cy="369332"/>
          </a:xfrm>
          <a:prstGeom prst="rect">
            <a:avLst/>
          </a:prstGeom>
          <a:noFill/>
        </p:spPr>
        <p:txBody>
          <a:bodyPr wrap="none" rtlCol="0">
            <a:spAutoFit/>
          </a:bodyPr>
          <a:lstStyle/>
          <a:p>
            <a:r>
              <a:rPr lang="en-US" dirty="0"/>
              <a:t>circa 2011</a:t>
            </a:r>
          </a:p>
        </p:txBody>
      </p:sp>
      <p:cxnSp>
        <p:nvCxnSpPr>
          <p:cNvPr id="3" name="Straight Arrow Connector 2">
            <a:extLst>
              <a:ext uri="{FF2B5EF4-FFF2-40B4-BE49-F238E27FC236}">
                <a16:creationId xmlns:a16="http://schemas.microsoft.com/office/drawing/2014/main" id="{BA1BE8CF-92B2-1647-AF96-742D99E13CEE}"/>
              </a:ext>
            </a:extLst>
          </p:cNvPr>
          <p:cNvCxnSpPr/>
          <p:nvPr/>
        </p:nvCxnSpPr>
        <p:spPr>
          <a:xfrm flipV="1">
            <a:off x="3311611" y="5436974"/>
            <a:ext cx="0" cy="3459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9DBDED8-51BB-8742-BC3E-D2628DD2E83D}"/>
              </a:ext>
            </a:extLst>
          </p:cNvPr>
          <p:cNvSpPr txBox="1"/>
          <p:nvPr/>
        </p:nvSpPr>
        <p:spPr>
          <a:xfrm>
            <a:off x="3036535" y="5978825"/>
            <a:ext cx="550151" cy="369332"/>
          </a:xfrm>
          <a:prstGeom prst="rect">
            <a:avLst/>
          </a:prstGeom>
          <a:noFill/>
        </p:spPr>
        <p:txBody>
          <a:bodyPr wrap="none" rtlCol="0">
            <a:spAutoFit/>
          </a:bodyPr>
          <a:lstStyle/>
          <a:p>
            <a:r>
              <a:rPr lang="en-US" dirty="0"/>
              <a:t>LHC</a:t>
            </a:r>
          </a:p>
        </p:txBody>
      </p:sp>
    </p:spTree>
    <p:extLst>
      <p:ext uri="{BB962C8B-B14F-4D97-AF65-F5344CB8AC3E}">
        <p14:creationId xmlns:p14="http://schemas.microsoft.com/office/powerpoint/2010/main" val="173651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073" y="505488"/>
            <a:ext cx="8338592" cy="5338957"/>
          </a:xfrm>
          <a:prstGeom prst="rect">
            <a:avLst/>
          </a:prstGeom>
        </p:spPr>
      </p:pic>
      <p:sp>
        <p:nvSpPr>
          <p:cNvPr id="5" name="TextBox 4"/>
          <p:cNvSpPr txBox="1"/>
          <p:nvPr/>
        </p:nvSpPr>
        <p:spPr>
          <a:xfrm>
            <a:off x="6386775" y="6102849"/>
            <a:ext cx="1144063" cy="369332"/>
          </a:xfrm>
          <a:prstGeom prst="rect">
            <a:avLst/>
          </a:prstGeom>
          <a:noFill/>
        </p:spPr>
        <p:txBody>
          <a:bodyPr wrap="none" rtlCol="0">
            <a:spAutoFit/>
          </a:bodyPr>
          <a:lstStyle/>
          <a:p>
            <a:r>
              <a:rPr lang="en-US" dirty="0"/>
              <a:t>circa 2016</a:t>
            </a:r>
          </a:p>
        </p:txBody>
      </p:sp>
    </p:spTree>
    <p:extLst>
      <p:ext uri="{BB962C8B-B14F-4D97-AF65-F5344CB8AC3E}">
        <p14:creationId xmlns:p14="http://schemas.microsoft.com/office/powerpoint/2010/main" val="112937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5A69609-174D-DF46-9E14-46334898B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75620"/>
            <a:ext cx="2667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3CC4003-A58F-7646-8FE0-CE202D9706B2}"/>
              </a:ext>
            </a:extLst>
          </p:cNvPr>
          <p:cNvSpPr/>
          <p:nvPr/>
        </p:nvSpPr>
        <p:spPr>
          <a:xfrm>
            <a:off x="2171700" y="23296"/>
            <a:ext cx="3843809" cy="369332"/>
          </a:xfrm>
          <a:prstGeom prst="rect">
            <a:avLst/>
          </a:prstGeom>
        </p:spPr>
        <p:txBody>
          <a:bodyPr wrap="none">
            <a:spAutoFit/>
          </a:bodyPr>
          <a:lstStyle/>
          <a:p>
            <a:r>
              <a:rPr lang="en-US" altLang="en-US" b="1" dirty="0">
                <a:solidFill>
                  <a:srgbClr val="0070C0"/>
                </a:solidFill>
              </a:rPr>
              <a:t>What we know and what do not know</a:t>
            </a:r>
          </a:p>
        </p:txBody>
      </p:sp>
      <p:sp>
        <p:nvSpPr>
          <p:cNvPr id="6" name="Rectangle 5">
            <a:extLst>
              <a:ext uri="{FF2B5EF4-FFF2-40B4-BE49-F238E27FC236}">
                <a16:creationId xmlns:a16="http://schemas.microsoft.com/office/drawing/2014/main" id="{EADB41CD-88BF-B243-A621-BE96FF04F817}"/>
              </a:ext>
            </a:extLst>
          </p:cNvPr>
          <p:cNvSpPr/>
          <p:nvPr/>
        </p:nvSpPr>
        <p:spPr>
          <a:xfrm>
            <a:off x="0" y="442902"/>
            <a:ext cx="8977746" cy="3416320"/>
          </a:xfrm>
          <a:prstGeom prst="rect">
            <a:avLst/>
          </a:prstGeom>
        </p:spPr>
        <p:txBody>
          <a:bodyPr wrap="square">
            <a:spAutoFit/>
          </a:bodyPr>
          <a:lstStyle/>
          <a:p>
            <a:pPr>
              <a:defRPr/>
            </a:pPr>
            <a:r>
              <a:rPr lang="en-US" dirty="0"/>
              <a:t>Higgs is a new type of a particle but is this </a:t>
            </a:r>
            <a:r>
              <a:rPr lang="en-US" b="1" dirty="0">
                <a:solidFill>
                  <a:srgbClr val="FF0000"/>
                </a:solidFill>
              </a:rPr>
              <a:t>The</a:t>
            </a:r>
            <a:r>
              <a:rPr lang="en-US" dirty="0"/>
              <a:t> Higgs particle ?</a:t>
            </a:r>
          </a:p>
          <a:p>
            <a:pPr marL="342900" indent="-342900">
              <a:buFont typeface="Arial" panose="020B0604020202020204" pitchFamily="34" charset="0"/>
              <a:buChar char="•"/>
              <a:defRPr/>
            </a:pPr>
            <a:r>
              <a:rPr lang="en-US" dirty="0"/>
              <a:t>All parameters seem to be as expected, but there is no indication of new physics effects required by the formalism of unification of  forces at early stages of the universe. The mathematics breaks down in extrapolation t higher energies.</a:t>
            </a:r>
          </a:p>
          <a:p>
            <a:pPr marL="342900" indent="-342900">
              <a:buFont typeface="Arial" panose="020B0604020202020204" pitchFamily="34" charset="0"/>
              <a:buChar char="•"/>
              <a:defRPr/>
            </a:pPr>
            <a:r>
              <a:rPr lang="en-US" dirty="0"/>
              <a:t>Perhaps it is one of several such ne particles and the other ones have much higher masses</a:t>
            </a:r>
          </a:p>
          <a:p>
            <a:pPr marL="342900" indent="-342900">
              <a:buFont typeface="Arial" panose="020B0604020202020204" pitchFamily="34" charset="0"/>
              <a:buChar char="•"/>
              <a:defRPr/>
            </a:pPr>
            <a:r>
              <a:rPr lang="en-US" dirty="0"/>
              <a:t>Do we really know the shape of the Higgs potential. Perhaps the particle we have discovered represents not a true but a false vacuum during the Big Bang and the true Higgs has much larger mass/</a:t>
            </a:r>
          </a:p>
          <a:p>
            <a:pPr marL="342900" indent="-342900">
              <a:buFont typeface="Arial" panose="020B0604020202020204" pitchFamily="34" charset="0"/>
              <a:buChar char="•"/>
              <a:defRPr/>
            </a:pPr>
            <a:r>
              <a:rPr lang="en-US" dirty="0"/>
              <a:t>Why do we care? Cosmologist claim that if this is a true Higgs, its mass and the mass of the heaviest quark indicate that our universe may be unstable and would </a:t>
            </a:r>
          </a:p>
          <a:p>
            <a:pPr>
              <a:defRPr/>
            </a:pPr>
            <a:r>
              <a:rPr lang="en-US" dirty="0"/>
              <a:t>     disappear in a future (may be few or few hundred billions of years)</a:t>
            </a:r>
          </a:p>
          <a:p>
            <a:pPr marL="342900" indent="-342900">
              <a:buFont typeface="Arial" panose="020B0604020202020204" pitchFamily="34" charset="0"/>
              <a:buChar char="•"/>
              <a:defRPr/>
            </a:pPr>
            <a:r>
              <a:rPr lang="en-US" dirty="0"/>
              <a:t>Plenty of time to build bigger machine and study.</a:t>
            </a:r>
          </a:p>
        </p:txBody>
      </p:sp>
      <p:pic>
        <p:nvPicPr>
          <p:cNvPr id="7" name="Picture 1">
            <a:extLst>
              <a:ext uri="{FF2B5EF4-FFF2-40B4-BE49-F238E27FC236}">
                <a16:creationId xmlns:a16="http://schemas.microsoft.com/office/drawing/2014/main" id="{54E8E616-DAC5-2E49-A5C9-009DEC601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2" y="4033116"/>
            <a:ext cx="2489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16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465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FC4EFE-00BC-6945-8BD9-F254A30AAFDA}"/>
              </a:ext>
            </a:extLst>
          </p:cNvPr>
          <p:cNvSpPr/>
          <p:nvPr/>
        </p:nvSpPr>
        <p:spPr>
          <a:xfrm>
            <a:off x="950027" y="1283708"/>
            <a:ext cx="7469578" cy="2585323"/>
          </a:xfrm>
          <a:prstGeom prst="rect">
            <a:avLst/>
          </a:prstGeom>
        </p:spPr>
        <p:txBody>
          <a:bodyPr wrap="square">
            <a:spAutoFit/>
          </a:bodyPr>
          <a:lstStyle/>
          <a:p>
            <a:r>
              <a:rPr lang="en-US" b="1" i="0" u="none" strike="noStrike" dirty="0" err="1">
                <a:solidFill>
                  <a:srgbClr val="222222"/>
                </a:solidFill>
                <a:effectLst/>
                <a:latin typeface="arial" panose="020B0604020202020204" pitchFamily="34" charset="0"/>
              </a:rPr>
              <a:t>Lagrangian</a:t>
            </a:r>
            <a:r>
              <a:rPr lang="en-US" b="0" i="0" u="none" strike="noStrike" dirty="0">
                <a:solidFill>
                  <a:srgbClr val="222222"/>
                </a:solidFill>
                <a:effectLst/>
                <a:latin typeface="arial" panose="020B0604020202020204" pitchFamily="34" charset="0"/>
              </a:rPr>
              <a:t> function, also called </a:t>
            </a:r>
            <a:r>
              <a:rPr lang="en-US" b="1" i="0" u="none" strike="noStrike" dirty="0" err="1">
                <a:solidFill>
                  <a:srgbClr val="222222"/>
                </a:solidFill>
                <a:effectLst/>
                <a:latin typeface="arial" panose="020B0604020202020204" pitchFamily="34" charset="0"/>
              </a:rPr>
              <a:t>Lagrangian</a:t>
            </a:r>
            <a:r>
              <a:rPr lang="en-US" b="0" i="0" u="none" strike="noStrike" dirty="0">
                <a:solidFill>
                  <a:srgbClr val="222222"/>
                </a:solidFill>
                <a:effectLst/>
                <a:latin typeface="arial" panose="020B0604020202020204" pitchFamily="34" charset="0"/>
              </a:rPr>
              <a:t>, is a quantity that characterizes the state of a physical system.</a:t>
            </a:r>
          </a:p>
          <a:p>
            <a:endParaRPr lang="en-US" dirty="0">
              <a:solidFill>
                <a:srgbClr val="222222"/>
              </a:solidFill>
              <a:latin typeface="arial" panose="020B0604020202020204" pitchFamily="34" charset="0"/>
            </a:endParaRPr>
          </a:p>
          <a:p>
            <a:r>
              <a:rPr lang="en-US" b="0" i="0" u="none" strike="noStrike" dirty="0">
                <a:solidFill>
                  <a:srgbClr val="222222"/>
                </a:solidFill>
                <a:effectLst/>
                <a:latin typeface="arial" panose="020B0604020202020204" pitchFamily="34" charset="0"/>
              </a:rPr>
              <a:t>In mechanics, the </a:t>
            </a:r>
            <a:r>
              <a:rPr lang="en-US" b="1" i="0" u="none" strike="noStrike" dirty="0" err="1">
                <a:solidFill>
                  <a:srgbClr val="222222"/>
                </a:solidFill>
                <a:effectLst/>
                <a:latin typeface="arial" panose="020B0604020202020204" pitchFamily="34" charset="0"/>
              </a:rPr>
              <a:t>Lagrangian</a:t>
            </a:r>
            <a:r>
              <a:rPr lang="en-US" b="0" i="0" u="none" strike="noStrike" dirty="0">
                <a:solidFill>
                  <a:srgbClr val="222222"/>
                </a:solidFill>
                <a:effectLst/>
                <a:latin typeface="arial" panose="020B0604020202020204" pitchFamily="34" charset="0"/>
              </a:rPr>
              <a:t> function is just the kinetic energy (energy of motion) minus the potential energy (energy of position</a:t>
            </a:r>
            <a:r>
              <a:rPr lang="en-US" dirty="0">
                <a:solidFill>
                  <a:srgbClr val="222222"/>
                </a:solidFill>
                <a:latin typeface="arial" panose="020B0604020202020204" pitchFamily="34" charset="0"/>
              </a:rPr>
              <a:t>).</a:t>
            </a:r>
          </a:p>
          <a:p>
            <a:r>
              <a:rPr lang="en-US" b="0" i="0" u="none" strike="noStrike" dirty="0">
                <a:solidFill>
                  <a:srgbClr val="222222"/>
                </a:solidFill>
                <a:effectLst/>
                <a:latin typeface="arial" panose="020B0604020202020204" pitchFamily="34" charset="0"/>
              </a:rPr>
              <a:t>This applies also if every element of the system has its own motion characteristics.</a:t>
            </a:r>
          </a:p>
          <a:p>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In quantum mechanics this is replaced by the fields equations.</a:t>
            </a:r>
            <a:endParaRPr lang="en-US" dirty="0"/>
          </a:p>
        </p:txBody>
      </p:sp>
    </p:spTree>
    <p:extLst>
      <p:ext uri="{BB962C8B-B14F-4D97-AF65-F5344CB8AC3E}">
        <p14:creationId xmlns:p14="http://schemas.microsoft.com/office/powerpoint/2010/main" val="369859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ADD687-E76A-B24C-8A41-7B1F74333CAE}" type="datetime1">
              <a:rPr lang="en-US" smtClean="0"/>
              <a:t>12/7/22</a:t>
            </a:fld>
            <a:endParaRPr lang="en-US" dirty="0"/>
          </a:p>
        </p:txBody>
      </p:sp>
      <p:sp>
        <p:nvSpPr>
          <p:cNvPr id="5" name="Footer Placeholder 4"/>
          <p:cNvSpPr>
            <a:spLocks noGrp="1"/>
          </p:cNvSpPr>
          <p:nvPr>
            <p:ph type="ftr" sz="quarter" idx="11"/>
          </p:nvPr>
        </p:nvSpPr>
        <p:spPr/>
        <p:txBody>
          <a:bodyPr/>
          <a:lstStyle/>
          <a:p>
            <a:r>
              <a:rPr lang="en-US" dirty="0"/>
              <a:t>Ryszard Stroynowski</a:t>
            </a:r>
          </a:p>
        </p:txBody>
      </p:sp>
      <p:sp>
        <p:nvSpPr>
          <p:cNvPr id="6" name="Slide Number Placeholder 5"/>
          <p:cNvSpPr>
            <a:spLocks noGrp="1"/>
          </p:cNvSpPr>
          <p:nvPr>
            <p:ph type="sldNum" sz="quarter" idx="12"/>
          </p:nvPr>
        </p:nvSpPr>
        <p:spPr/>
        <p:txBody>
          <a:bodyPr/>
          <a:lstStyle/>
          <a:p>
            <a:fld id="{54E263FA-B1D2-174C-897F-64A04B71294E}" type="slidenum">
              <a:rPr lang="en-US" smtClean="0"/>
              <a:t>20</a:t>
            </a:fld>
            <a:endParaRPr lang="en-US" dirty="0"/>
          </a:p>
        </p:txBody>
      </p:sp>
      <p:sp>
        <p:nvSpPr>
          <p:cNvPr id="15" name="TextBox 14"/>
          <p:cNvSpPr txBox="1"/>
          <p:nvPr/>
        </p:nvSpPr>
        <p:spPr>
          <a:xfrm>
            <a:off x="0" y="106473"/>
            <a:ext cx="9144000" cy="5633427"/>
          </a:xfrm>
          <a:prstGeom prst="rect">
            <a:avLst/>
          </a:prstGeom>
          <a:solidFill>
            <a:srgbClr val="FFBA79"/>
          </a:solidFill>
        </p:spPr>
        <p:txBody>
          <a:bodyPr wrap="square" rtlCol="0">
            <a:spAutoFit/>
          </a:bodyPr>
          <a:lstStyle/>
          <a:p>
            <a:endParaRPr lang="en-US" dirty="0"/>
          </a:p>
        </p:txBody>
      </p:sp>
      <p:sp>
        <p:nvSpPr>
          <p:cNvPr id="8" name="TextBox 7"/>
          <p:cNvSpPr txBox="1"/>
          <p:nvPr/>
        </p:nvSpPr>
        <p:spPr>
          <a:xfrm>
            <a:off x="221230" y="0"/>
            <a:ext cx="8492066" cy="984885"/>
          </a:xfrm>
          <a:prstGeom prst="rect">
            <a:avLst/>
          </a:prstGeom>
          <a:noFill/>
        </p:spPr>
        <p:txBody>
          <a:bodyPr wrap="none" rtlCol="0">
            <a:spAutoFit/>
          </a:bodyPr>
          <a:lstStyle/>
          <a:p>
            <a:r>
              <a:rPr lang="en-US" sz="4000" b="1" u="sng" dirty="0">
                <a:solidFill>
                  <a:srgbClr val="0000FF"/>
                </a:solidFill>
                <a:latin typeface="STIXGeneral-Regular"/>
                <a:cs typeface="STIXGeneral-Regular"/>
              </a:rPr>
              <a:t>Dominant Higgs production processes</a:t>
            </a:r>
          </a:p>
          <a:p>
            <a:endParaRPr lang="en-US" dirty="0"/>
          </a:p>
        </p:txBody>
      </p:sp>
      <p:pic>
        <p:nvPicPr>
          <p:cNvPr id="9" name="Picture 8" descr="Higgs_prod_graphs_new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4885"/>
            <a:ext cx="9144000" cy="4947324"/>
          </a:xfrm>
          <a:prstGeom prst="rect">
            <a:avLst/>
          </a:prstGeom>
        </p:spPr>
      </p:pic>
    </p:spTree>
    <p:extLst>
      <p:ext uri="{BB962C8B-B14F-4D97-AF65-F5344CB8AC3E}">
        <p14:creationId xmlns:p14="http://schemas.microsoft.com/office/powerpoint/2010/main" val="67616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07A26A-C08B-0C42-981D-767AAF080789}"/>
              </a:ext>
            </a:extLst>
          </p:cNvPr>
          <p:cNvSpPr/>
          <p:nvPr/>
        </p:nvSpPr>
        <p:spPr>
          <a:xfrm>
            <a:off x="225631" y="197346"/>
            <a:ext cx="8728363" cy="2677656"/>
          </a:xfrm>
          <a:prstGeom prst="rect">
            <a:avLst/>
          </a:prstGeom>
        </p:spPr>
        <p:txBody>
          <a:bodyPr wrap="square">
            <a:spAutoFit/>
          </a:bodyPr>
          <a:lstStyle/>
          <a:p>
            <a:pPr algn="ctr"/>
            <a:r>
              <a:rPr lang="en-US" altLang="en-US" sz="4000" b="1" dirty="0">
                <a:solidFill>
                  <a:srgbClr val="0070C0"/>
                </a:solidFill>
              </a:rPr>
              <a:t>Unification</a:t>
            </a:r>
          </a:p>
          <a:p>
            <a:endParaRPr lang="en-US" altLang="en-US" sz="2000" dirty="0"/>
          </a:p>
          <a:p>
            <a:r>
              <a:rPr lang="en-US" altLang="en-US" dirty="0"/>
              <a:t>The push for the unification of the mathematical description of  forces and interactions has its origin in Maxwell’s equations that unified the description of electric and magnetic forces into one elegant electromagnetic theory. </a:t>
            </a:r>
          </a:p>
          <a:p>
            <a:r>
              <a:rPr lang="en-US" altLang="en-US" dirty="0"/>
              <a:t> -&gt; 150 years later our entire civilization and technology depends on understanding  	that changing current will generate changing magnetic field and changing 	magnetic field will induce current.</a:t>
            </a:r>
          </a:p>
        </p:txBody>
      </p:sp>
      <p:sp>
        <p:nvSpPr>
          <p:cNvPr id="5" name="TextBox 4">
            <a:extLst>
              <a:ext uri="{FF2B5EF4-FFF2-40B4-BE49-F238E27FC236}">
                <a16:creationId xmlns:a16="http://schemas.microsoft.com/office/drawing/2014/main" id="{74646A17-6218-C042-AA94-00CBDA226EAD}"/>
              </a:ext>
            </a:extLst>
          </p:cNvPr>
          <p:cNvSpPr txBox="1"/>
          <p:nvPr/>
        </p:nvSpPr>
        <p:spPr>
          <a:xfrm>
            <a:off x="439387" y="3111335"/>
            <a:ext cx="8654549" cy="3139321"/>
          </a:xfrm>
          <a:prstGeom prst="rect">
            <a:avLst/>
          </a:prstGeom>
          <a:noFill/>
        </p:spPr>
        <p:txBody>
          <a:bodyPr wrap="none" rtlCol="0">
            <a:spAutoFit/>
          </a:bodyPr>
          <a:lstStyle/>
          <a:p>
            <a:r>
              <a:rPr lang="en-US" dirty="0"/>
              <a:t>An extension of the unification concept to include nuclear forces run into a problem:</a:t>
            </a:r>
          </a:p>
          <a:p>
            <a:r>
              <a:rPr lang="en-US" dirty="0"/>
              <a:t>The range of the electromagnetic force is infinite and the corresponding quantum of the </a:t>
            </a:r>
          </a:p>
          <a:p>
            <a:r>
              <a:rPr lang="en-US" dirty="0"/>
              <a:t>force (its carrier) photon moves with the speed of light. </a:t>
            </a:r>
          </a:p>
          <a:p>
            <a:r>
              <a:rPr lang="en-US" dirty="0"/>
              <a:t>On the other hand the force that keeps protons and neutrons together in the nucleus </a:t>
            </a:r>
          </a:p>
          <a:p>
            <a:r>
              <a:rPr lang="en-US" dirty="0"/>
              <a:t>has a finite range – the diameter of the nucleus (otherwise it would keep accumulating </a:t>
            </a:r>
          </a:p>
          <a:p>
            <a:r>
              <a:rPr lang="en-US" dirty="0"/>
              <a:t>additional protons and neutrons).</a:t>
            </a:r>
          </a:p>
          <a:p>
            <a:r>
              <a:rPr lang="en-US" dirty="0"/>
              <a:t>Thus, the symmetry between electromagnetic and week forces is broken.</a:t>
            </a:r>
          </a:p>
          <a:p>
            <a:endParaRPr lang="en-US" dirty="0"/>
          </a:p>
          <a:p>
            <a:r>
              <a:rPr lang="en-US" dirty="0"/>
              <a:t>The early attempt to explain the broken symmetry was made by </a:t>
            </a:r>
            <a:r>
              <a:rPr lang="en-US" dirty="0" err="1"/>
              <a:t>Stuckelberg</a:t>
            </a:r>
            <a:r>
              <a:rPr lang="en-US" dirty="0"/>
              <a:t> in 1934 </a:t>
            </a:r>
          </a:p>
          <a:p>
            <a:r>
              <a:rPr lang="en-US" dirty="0"/>
              <a:t>who introduced scalar fields. It was ahead of the time, people considered it as speculative </a:t>
            </a:r>
          </a:p>
          <a:p>
            <a:r>
              <a:rPr lang="en-US" dirty="0"/>
              <a:t>mathematics and it was completely ignored.</a:t>
            </a:r>
          </a:p>
        </p:txBody>
      </p:sp>
    </p:spTree>
    <p:extLst>
      <p:ext uri="{BB962C8B-B14F-4D97-AF65-F5344CB8AC3E}">
        <p14:creationId xmlns:p14="http://schemas.microsoft.com/office/powerpoint/2010/main" val="345849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07A26A-C08B-0C42-981D-767AAF080789}"/>
              </a:ext>
            </a:extLst>
          </p:cNvPr>
          <p:cNvSpPr/>
          <p:nvPr/>
        </p:nvSpPr>
        <p:spPr>
          <a:xfrm>
            <a:off x="225631" y="197346"/>
            <a:ext cx="8728363" cy="1015663"/>
          </a:xfrm>
          <a:prstGeom prst="rect">
            <a:avLst/>
          </a:prstGeom>
        </p:spPr>
        <p:txBody>
          <a:bodyPr wrap="square">
            <a:spAutoFit/>
          </a:bodyPr>
          <a:lstStyle/>
          <a:p>
            <a:pPr algn="ctr"/>
            <a:r>
              <a:rPr lang="en-US" altLang="en-US" sz="4000" b="1" dirty="0">
                <a:solidFill>
                  <a:srgbClr val="0070C0"/>
                </a:solidFill>
              </a:rPr>
              <a:t>Unification</a:t>
            </a:r>
          </a:p>
          <a:p>
            <a:endParaRPr lang="en-US" altLang="en-US" sz="20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646A17-6218-C042-AA94-00CBDA226EAD}"/>
                  </a:ext>
                </a:extLst>
              </p:cNvPr>
              <p:cNvSpPr txBox="1"/>
              <p:nvPr/>
            </p:nvSpPr>
            <p:spPr>
              <a:xfrm>
                <a:off x="119285" y="889843"/>
                <a:ext cx="9024715" cy="5909310"/>
              </a:xfrm>
              <a:prstGeom prst="rect">
                <a:avLst/>
              </a:prstGeom>
              <a:noFill/>
            </p:spPr>
            <p:txBody>
              <a:bodyPr wrap="none" rtlCol="0">
                <a:spAutoFit/>
              </a:bodyPr>
              <a:lstStyle/>
              <a:p>
                <a:r>
                  <a:rPr lang="en-US" b="1" dirty="0"/>
                  <a:t>Weak interactions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1932 Heisenberg noted that proton and neutron have similar charges, differ by the</a:t>
                </a:r>
              </a:p>
              <a:p>
                <a:r>
                  <a:rPr lang="en-US" dirty="0"/>
                  <a:t> electric charge, but overall have similar properties. Moreover, stable even  nuclei have </a:t>
                </a:r>
              </a:p>
              <a:p>
                <a:r>
                  <a:rPr lang="en-US" dirty="0"/>
                  <a:t>equal number of them. It was then noticed that p-p and n-p interactions are about the same.</a:t>
                </a:r>
              </a:p>
              <a:p>
                <a:r>
                  <a:rPr lang="en-US" dirty="0"/>
                  <a:t>He proposed that proton and neutron are just two different states of the same particle.</a:t>
                </a:r>
              </a:p>
              <a:p>
                <a:pPr marL="285750" indent="-285750">
                  <a:buFont typeface="Arial" panose="020B0604020202020204" pitchFamily="34" charset="0"/>
                  <a:buChar char="•"/>
                </a:pPr>
                <a:r>
                  <a:rPr lang="en-US" dirty="0"/>
                  <a:t>In 1937 Wigner introduced a concept of isotopic spin (isospin) that is conserved in </a:t>
                </a:r>
              </a:p>
              <a:p>
                <a:r>
                  <a:rPr lang="en-US" dirty="0"/>
                  <a:t>nucleon-nucleon interactions. In such approach the conservation of isotopic spin is equivalent </a:t>
                </a:r>
              </a:p>
              <a:p>
                <a:r>
                  <a:rPr lang="en-US" dirty="0"/>
                  <a:t>to a requirement that interactions are invariant under isospin rotation and thus orientation </a:t>
                </a:r>
              </a:p>
              <a:p>
                <a:r>
                  <a:rPr lang="en-US" dirty="0"/>
                  <a:t>of the isospin vector has no physical significance and the difference between proton and</a:t>
                </a:r>
              </a:p>
              <a:p>
                <a:r>
                  <a:rPr lang="en-US" dirty="0"/>
                  <a:t> neutron is a purely arbitrary process. </a:t>
                </a:r>
              </a:p>
              <a:p>
                <a:r>
                  <a:rPr lang="en-US" dirty="0"/>
                  <a:t>In mathematics once you select what you call proton and what you call neutron that fixes </a:t>
                </a:r>
              </a:p>
              <a:p>
                <a:r>
                  <a:rPr lang="en-US" dirty="0"/>
                  <a:t>the choice globally (throughout the space-time).  A big difference from the “local” theories </a:t>
                </a:r>
              </a:p>
              <a:p>
                <a:r>
                  <a:rPr lang="en-US" dirty="0"/>
                  <a:t>that use perturbative approach to all calculations.</a:t>
                </a:r>
              </a:p>
              <a:p>
                <a:pPr marL="285750" indent="-285750">
                  <a:buFont typeface="Arial" panose="020B0604020202020204" pitchFamily="34" charset="0"/>
                  <a:buChar char="•"/>
                </a:pPr>
                <a:r>
                  <a:rPr lang="en-US" dirty="0"/>
                  <a:t>In 1954 C.N. Yang and R.L Mills introduced the first consistent theory by proposing an</a:t>
                </a:r>
              </a:p>
              <a:p>
                <a:r>
                  <a:rPr lang="en-US" dirty="0"/>
                  <a:t>isotopic </a:t>
                </a:r>
                <a:r>
                  <a:rPr lang="en-US" dirty="0">
                    <a:highlight>
                      <a:srgbClr val="FFFF00"/>
                    </a:highlight>
                  </a:rPr>
                  <a:t>gauge field for the weak interactions </a:t>
                </a:r>
                <a:r>
                  <a:rPr lang="en-US" dirty="0"/>
                  <a:t>with two-components wave function describing </a:t>
                </a:r>
              </a:p>
              <a:p>
                <a:r>
                  <a:rPr lang="en-US" dirty="0"/>
                  <a:t>a field with isotopic spin ½. In quantum mechanics the wave transformation proceed by</a:t>
                </a:r>
              </a:p>
              <a:p>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𝜓</m:t>
                    </m:r>
                    <m:r>
                      <a:rPr lang="en-US" b="0" i="1" smtClean="0">
                        <a:latin typeface="Cambria Math" panose="02040503050406030204" pitchFamily="18" charset="0"/>
                        <a:ea typeface="Cambria Math" panose="02040503050406030204" pitchFamily="18" charset="0"/>
                      </a:rPr>
                      <m:t>′</m:t>
                    </m:r>
                  </m:oMath>
                </a14:m>
                <a:r>
                  <a:rPr lang="en-US" dirty="0"/>
                  <a:t>,</a:t>
                </a:r>
              </a:p>
              <a:p>
                <a:r>
                  <a:rPr lang="en-US" dirty="0"/>
                  <a:t>where S is the 2 x 2 unitary matrix with determinant equal to 1.</a:t>
                </a:r>
              </a:p>
              <a:p>
                <a:endParaRPr lang="en-US" dirty="0"/>
              </a:p>
              <a:p>
                <a:r>
                  <a:rPr lang="en-US" dirty="0"/>
                  <a:t>This represents SU(2) “Special Unitary symmetry group of rank  2“.</a:t>
                </a:r>
              </a:p>
            </p:txBody>
          </p:sp>
        </mc:Choice>
        <mc:Fallback xmlns="">
          <p:sp>
            <p:nvSpPr>
              <p:cNvPr id="5" name="TextBox 4">
                <a:extLst>
                  <a:ext uri="{FF2B5EF4-FFF2-40B4-BE49-F238E27FC236}">
                    <a16:creationId xmlns:a16="http://schemas.microsoft.com/office/drawing/2014/main" id="{74646A17-6218-C042-AA94-00CBDA226EAD}"/>
                  </a:ext>
                </a:extLst>
              </p:cNvPr>
              <p:cNvSpPr txBox="1">
                <a:spLocks noRot="1" noChangeAspect="1" noMove="1" noResize="1" noEditPoints="1" noAdjustHandles="1" noChangeArrowheads="1" noChangeShapeType="1" noTextEdit="1"/>
              </p:cNvSpPr>
              <p:nvPr/>
            </p:nvSpPr>
            <p:spPr>
              <a:xfrm>
                <a:off x="119285" y="889843"/>
                <a:ext cx="9024715" cy="5909310"/>
              </a:xfrm>
              <a:prstGeom prst="rect">
                <a:avLst/>
              </a:prstGeom>
              <a:blipFill>
                <a:blip r:embed="rId2"/>
                <a:stretch>
                  <a:fillRect l="-421" t="-215" b="-858"/>
                </a:stretch>
              </a:blipFill>
            </p:spPr>
            <p:txBody>
              <a:bodyPr/>
              <a:lstStyle/>
              <a:p>
                <a:r>
                  <a:rPr lang="en-US">
                    <a:noFill/>
                  </a:rPr>
                  <a:t> </a:t>
                </a:r>
              </a:p>
            </p:txBody>
          </p:sp>
        </mc:Fallback>
      </mc:AlternateContent>
    </p:spTree>
    <p:extLst>
      <p:ext uri="{BB962C8B-B14F-4D97-AF65-F5344CB8AC3E}">
        <p14:creationId xmlns:p14="http://schemas.microsoft.com/office/powerpoint/2010/main" val="133452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BFE4F1-2743-B149-9B4C-2F70F6E55648}"/>
              </a:ext>
            </a:extLst>
          </p:cNvPr>
          <p:cNvSpPr txBox="1"/>
          <p:nvPr/>
        </p:nvSpPr>
        <p:spPr>
          <a:xfrm>
            <a:off x="66824" y="0"/>
            <a:ext cx="9319667" cy="2031325"/>
          </a:xfrm>
          <a:prstGeom prst="rect">
            <a:avLst/>
          </a:prstGeom>
          <a:noFill/>
        </p:spPr>
        <p:txBody>
          <a:bodyPr wrap="none" rtlCol="0">
            <a:spAutoFit/>
          </a:bodyPr>
          <a:lstStyle/>
          <a:p>
            <a:endParaRPr lang="en-US" dirty="0"/>
          </a:p>
          <a:p>
            <a:r>
              <a:rPr lang="en-US" dirty="0"/>
              <a:t>A special feature of the theory is that the interactions are now </a:t>
            </a:r>
            <a:r>
              <a:rPr lang="en-US" dirty="0" err="1"/>
              <a:t>vectorial</a:t>
            </a:r>
            <a:r>
              <a:rPr lang="en-US" dirty="0"/>
              <a:t> in the isospin space. </a:t>
            </a:r>
          </a:p>
          <a:p>
            <a:r>
              <a:rPr lang="en-US" dirty="0"/>
              <a:t>Its carriers are massive vector bosons of spin 1 providing limited range. The interaction is</a:t>
            </a:r>
          </a:p>
          <a:p>
            <a:r>
              <a:rPr lang="en-US" dirty="0"/>
              <a:t> describe by exchange of two vectors : the usual vector and axial vector. (Axial vector behaves </a:t>
            </a:r>
          </a:p>
          <a:p>
            <a:r>
              <a:rPr lang="en-US" dirty="0"/>
              <a:t>as a mirror image under a reflection.)</a:t>
            </a:r>
          </a:p>
          <a:p>
            <a:r>
              <a:rPr lang="en-US" dirty="0"/>
              <a:t>There is now a major  difference from electromagnetic U(1) symmetry, where photon can couple</a:t>
            </a:r>
          </a:p>
          <a:p>
            <a:r>
              <a:rPr lang="en-US" dirty="0"/>
              <a:t> to charged quarks and leptons only:  In SU(2) we have additional options:</a:t>
            </a:r>
          </a:p>
        </p:txBody>
      </p:sp>
      <p:pic>
        <p:nvPicPr>
          <p:cNvPr id="8" name="Picture 7">
            <a:extLst>
              <a:ext uri="{FF2B5EF4-FFF2-40B4-BE49-F238E27FC236}">
                <a16:creationId xmlns:a16="http://schemas.microsoft.com/office/drawing/2014/main" id="{CC3C8246-18AC-A44E-AAFA-2A1F84DE12DD}"/>
              </a:ext>
            </a:extLst>
          </p:cNvPr>
          <p:cNvPicPr>
            <a:picLocks noChangeAspect="1"/>
          </p:cNvPicPr>
          <p:nvPr/>
        </p:nvPicPr>
        <p:blipFill>
          <a:blip r:embed="rId2"/>
          <a:stretch>
            <a:fillRect/>
          </a:stretch>
        </p:blipFill>
        <p:spPr>
          <a:xfrm>
            <a:off x="775030" y="1951696"/>
            <a:ext cx="2463800" cy="1219200"/>
          </a:xfrm>
          <a:prstGeom prst="rect">
            <a:avLst/>
          </a:prstGeom>
        </p:spPr>
      </p:pic>
      <p:sp>
        <p:nvSpPr>
          <p:cNvPr id="9" name="TextBox 8">
            <a:extLst>
              <a:ext uri="{FF2B5EF4-FFF2-40B4-BE49-F238E27FC236}">
                <a16:creationId xmlns:a16="http://schemas.microsoft.com/office/drawing/2014/main" id="{8340B3A8-1938-784C-B04A-E96C434FFA18}"/>
              </a:ext>
            </a:extLst>
          </p:cNvPr>
          <p:cNvSpPr txBox="1"/>
          <p:nvPr/>
        </p:nvSpPr>
        <p:spPr>
          <a:xfrm>
            <a:off x="3542253" y="2334376"/>
            <a:ext cx="4022191" cy="646331"/>
          </a:xfrm>
          <a:prstGeom prst="rect">
            <a:avLst/>
          </a:prstGeom>
          <a:noFill/>
        </p:spPr>
        <p:txBody>
          <a:bodyPr wrap="none" rtlCol="0">
            <a:spAutoFit/>
          </a:bodyPr>
          <a:lstStyle/>
          <a:p>
            <a:r>
              <a:rPr lang="en-US" dirty="0"/>
              <a:t>Here, dashed line represent field quanta,</a:t>
            </a:r>
          </a:p>
          <a:p>
            <a:r>
              <a:rPr lang="en-US" dirty="0"/>
              <a:t>Solid line represent matter particle.</a:t>
            </a:r>
          </a:p>
        </p:txBody>
      </p:sp>
      <p:sp>
        <p:nvSpPr>
          <p:cNvPr id="10" name="TextBox 9">
            <a:extLst>
              <a:ext uri="{FF2B5EF4-FFF2-40B4-BE49-F238E27FC236}">
                <a16:creationId xmlns:a16="http://schemas.microsoft.com/office/drawing/2014/main" id="{7797842B-C00A-5149-B22D-9286B69B6039}"/>
              </a:ext>
            </a:extLst>
          </p:cNvPr>
          <p:cNvSpPr txBox="1"/>
          <p:nvPr/>
        </p:nvSpPr>
        <p:spPr>
          <a:xfrm>
            <a:off x="66824" y="3429000"/>
            <a:ext cx="9284273" cy="2585323"/>
          </a:xfrm>
          <a:prstGeom prst="rect">
            <a:avLst/>
          </a:prstGeom>
          <a:noFill/>
        </p:spPr>
        <p:txBody>
          <a:bodyPr wrap="none" rtlCol="0">
            <a:spAutoFit/>
          </a:bodyPr>
          <a:lstStyle/>
          <a:p>
            <a:r>
              <a:rPr lang="en-US" dirty="0"/>
              <a:t>As a result, carriers of the weak force can couple to themselves with triple and quartic couplings. </a:t>
            </a:r>
          </a:p>
          <a:p>
            <a:r>
              <a:rPr lang="en-US" dirty="0"/>
              <a:t>As a result, we have a consistent SU(2) x U(1) theory of electroweak interactions . </a:t>
            </a:r>
          </a:p>
          <a:p>
            <a:r>
              <a:rPr lang="en-US" dirty="0"/>
              <a:t>The cross product provides the axial symmetry. The problem of origin of mass remains.</a:t>
            </a:r>
          </a:p>
          <a:p>
            <a:endParaRPr lang="en-US" dirty="0"/>
          </a:p>
          <a:p>
            <a:r>
              <a:rPr lang="en-US" dirty="0"/>
              <a:t>Details of the field theory are beyond the scope here.  The Young-Mills approach  is, </a:t>
            </a:r>
          </a:p>
          <a:p>
            <a:r>
              <a:rPr lang="en-US" dirty="0"/>
              <a:t>however, considered to be the first consistent quantum field theory of particle physics.</a:t>
            </a:r>
          </a:p>
          <a:p>
            <a:endParaRPr lang="en-US" dirty="0"/>
          </a:p>
          <a:p>
            <a:r>
              <a:rPr lang="en-US" dirty="0"/>
              <a:t>The SU(3) has been introduced with the corresponding 3 x 3 unitary matrix </a:t>
            </a:r>
          </a:p>
          <a:p>
            <a:r>
              <a:rPr lang="en-US" dirty="0"/>
              <a:t>corresponding to the 3 colors of the strong interactions field.</a:t>
            </a:r>
          </a:p>
        </p:txBody>
      </p:sp>
    </p:spTree>
    <p:extLst>
      <p:ext uri="{BB962C8B-B14F-4D97-AF65-F5344CB8AC3E}">
        <p14:creationId xmlns:p14="http://schemas.microsoft.com/office/powerpoint/2010/main" val="139091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2E1B7-CC29-8244-BEF1-7FADD9984CAF}"/>
              </a:ext>
            </a:extLst>
          </p:cNvPr>
          <p:cNvSpPr txBox="1"/>
          <p:nvPr/>
        </p:nvSpPr>
        <p:spPr>
          <a:xfrm>
            <a:off x="427512" y="415637"/>
            <a:ext cx="8753615" cy="5078313"/>
          </a:xfrm>
          <a:prstGeom prst="rect">
            <a:avLst/>
          </a:prstGeom>
          <a:noFill/>
        </p:spPr>
        <p:txBody>
          <a:bodyPr wrap="none" rtlCol="0">
            <a:spAutoFit/>
          </a:bodyPr>
          <a:lstStyle/>
          <a:p>
            <a:r>
              <a:rPr lang="en-US" dirty="0"/>
              <a:t>The issue of the Lorentz invariance of the theory (independence of rotation of the axes </a:t>
            </a:r>
          </a:p>
          <a:p>
            <a:r>
              <a:rPr lang="en-US" dirty="0"/>
              <a:t>and of translation) remained a dominant problem for the theorists for the next 20-30 years.</a:t>
            </a:r>
          </a:p>
          <a:p>
            <a:r>
              <a:rPr lang="en-US" dirty="0"/>
              <a:t>Weinberg, Salam and Glashow have added the SU(3) symmetry of strong fields with </a:t>
            </a:r>
          </a:p>
          <a:p>
            <a:r>
              <a:rPr lang="en-US" dirty="0"/>
              <a:t>colored gluons as force quanta. These were again massless and their limited range </a:t>
            </a:r>
          </a:p>
          <a:p>
            <a:r>
              <a:rPr lang="en-US" dirty="0"/>
              <a:t>was solved by Gross, </a:t>
            </a:r>
            <a:r>
              <a:rPr lang="en-US" dirty="0" err="1"/>
              <a:t>Politzer</a:t>
            </a:r>
            <a:r>
              <a:rPr lang="en-US" dirty="0"/>
              <a:t> and </a:t>
            </a:r>
            <a:r>
              <a:rPr lang="en-US" dirty="0" err="1"/>
              <a:t>Wiczek</a:t>
            </a:r>
            <a:r>
              <a:rPr lang="en-US" dirty="0"/>
              <a:t> by postulating strength of interactions to increase </a:t>
            </a:r>
          </a:p>
          <a:p>
            <a:r>
              <a:rPr lang="en-US" dirty="0"/>
              <a:t>rather then decrease with distance (asymptotic freedom).</a:t>
            </a:r>
          </a:p>
          <a:p>
            <a:endParaRPr lang="en-US" dirty="0"/>
          </a:p>
          <a:p>
            <a:r>
              <a:rPr lang="en-US" dirty="0"/>
              <a:t>Still there was a need to explain the symmetry breaking of electroweak interactions</a:t>
            </a:r>
          </a:p>
          <a:p>
            <a:r>
              <a:rPr lang="en-US" dirty="0"/>
              <a:t>as manifested by massless photon and massive weak bosons W+, W- and Z.</a:t>
            </a:r>
          </a:p>
          <a:p>
            <a:endParaRPr lang="en-US" dirty="0"/>
          </a:p>
          <a:p>
            <a:r>
              <a:rPr lang="en-US" dirty="0"/>
              <a:t>I mentioned already before, the original proposal of </a:t>
            </a:r>
            <a:r>
              <a:rPr lang="en-US" dirty="0" err="1"/>
              <a:t>Stueckelberg</a:t>
            </a:r>
            <a:r>
              <a:rPr lang="en-US" dirty="0"/>
              <a:t> was to introduce </a:t>
            </a:r>
          </a:p>
          <a:p>
            <a:r>
              <a:rPr lang="en-US" dirty="0"/>
              <a:t>one more field as an option to field theory. At that time a scalar field was ignored and </a:t>
            </a:r>
          </a:p>
          <a:p>
            <a:r>
              <a:rPr lang="en-US" dirty="0"/>
              <a:t>forgotten. The concept of a solution to the symmetry breaking using an additional field </a:t>
            </a:r>
          </a:p>
          <a:p>
            <a:r>
              <a:rPr lang="en-US" dirty="0"/>
              <a:t>was resurrected in 1950ies.</a:t>
            </a:r>
          </a:p>
          <a:p>
            <a:r>
              <a:rPr lang="en-US" dirty="0"/>
              <a:t>It would add a new set of parameters that can be arranged to deal with the problem  and</a:t>
            </a:r>
          </a:p>
          <a:p>
            <a:r>
              <a:rPr lang="en-US" dirty="0"/>
              <a:t>can maintain symmetry by making the </a:t>
            </a:r>
            <a:r>
              <a:rPr lang="en-US" dirty="0">
                <a:solidFill>
                  <a:srgbClr val="FF0000"/>
                </a:solidFill>
              </a:rPr>
              <a:t>new field orthogonal to field describing the charge </a:t>
            </a:r>
          </a:p>
          <a:p>
            <a:r>
              <a:rPr lang="en-US" dirty="0">
                <a:solidFill>
                  <a:srgbClr val="FF0000"/>
                </a:solidFill>
              </a:rPr>
              <a:t>and isospin.</a:t>
            </a:r>
          </a:p>
          <a:p>
            <a:endParaRPr lang="en-US" dirty="0"/>
          </a:p>
        </p:txBody>
      </p:sp>
    </p:spTree>
    <p:extLst>
      <p:ext uri="{BB962C8B-B14F-4D97-AF65-F5344CB8AC3E}">
        <p14:creationId xmlns:p14="http://schemas.microsoft.com/office/powerpoint/2010/main" val="327186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5">
            <a:extLst>
              <a:ext uri="{FF2B5EF4-FFF2-40B4-BE49-F238E27FC236}">
                <a16:creationId xmlns:a16="http://schemas.microsoft.com/office/drawing/2014/main" id="{DDDEC3C5-4768-5745-A3C1-99AC4F6EBA30}"/>
              </a:ext>
            </a:extLst>
          </p:cNvPr>
          <p:cNvSpPr txBox="1">
            <a:spLocks noChangeArrowheads="1"/>
          </p:cNvSpPr>
          <p:nvPr/>
        </p:nvSpPr>
        <p:spPr bwMode="auto">
          <a:xfrm>
            <a:off x="3106738" y="34925"/>
            <a:ext cx="2930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4400" b="1" i="0">
                <a:solidFill>
                  <a:srgbClr val="0070C0"/>
                </a:solidFill>
              </a:rPr>
              <a:t>Higgs Field</a:t>
            </a:r>
          </a:p>
        </p:txBody>
      </p:sp>
      <p:sp>
        <p:nvSpPr>
          <p:cNvPr id="34818" name="TextBox 6">
            <a:extLst>
              <a:ext uri="{FF2B5EF4-FFF2-40B4-BE49-F238E27FC236}">
                <a16:creationId xmlns:a16="http://schemas.microsoft.com/office/drawing/2014/main" id="{E1996209-288B-174F-BE0A-C924B67D4A54}"/>
              </a:ext>
            </a:extLst>
          </p:cNvPr>
          <p:cNvSpPr txBox="1">
            <a:spLocks noChangeArrowheads="1"/>
          </p:cNvSpPr>
          <p:nvPr/>
        </p:nvSpPr>
        <p:spPr bwMode="auto">
          <a:xfrm>
            <a:off x="373063" y="1066800"/>
            <a:ext cx="827207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000" dirty="0"/>
              <a:t>In 1950ties a number of  people have independently proposed the hypothetical </a:t>
            </a:r>
          </a:p>
          <a:p>
            <a:pPr>
              <a:spcBef>
                <a:spcPct val="0"/>
              </a:spcBef>
              <a:buFontTx/>
              <a:buNone/>
            </a:pPr>
            <a:r>
              <a:rPr lang="en-US" altLang="en-US" sz="2000" dirty="0"/>
              <a:t>and very unusual field that could in practice break the symmetry </a:t>
            </a:r>
          </a:p>
          <a:p>
            <a:pPr>
              <a:spcBef>
                <a:spcPct val="0"/>
              </a:spcBef>
              <a:buFontTx/>
              <a:buNone/>
            </a:pPr>
            <a:r>
              <a:rPr lang="en-US" altLang="en-US" sz="2000" dirty="0"/>
              <a:t>of electromagnetic and weak forces. If such field existed throughout </a:t>
            </a:r>
          </a:p>
          <a:p>
            <a:pPr>
              <a:spcBef>
                <a:spcPct val="0"/>
              </a:spcBef>
              <a:buFontTx/>
              <a:buNone/>
            </a:pPr>
            <a:r>
              <a:rPr lang="en-US" altLang="en-US" sz="2000" dirty="0"/>
              <a:t>the universe it could also be responsible for masses of all fundamental </a:t>
            </a:r>
          </a:p>
          <a:p>
            <a:pPr>
              <a:spcBef>
                <a:spcPct val="0"/>
              </a:spcBef>
              <a:buFontTx/>
              <a:buNone/>
            </a:pPr>
            <a:r>
              <a:rPr lang="en-US" altLang="en-US" sz="2000" dirty="0"/>
              <a:t>particles. The mathematical formulation also indicated that there must </a:t>
            </a:r>
          </a:p>
          <a:p>
            <a:pPr>
              <a:spcBef>
                <a:spcPct val="0"/>
              </a:spcBef>
              <a:buFontTx/>
              <a:buNone/>
            </a:pPr>
            <a:r>
              <a:rPr lang="en-US" altLang="en-US" sz="2000" dirty="0"/>
              <a:t>be a real particle associated with that field.</a:t>
            </a:r>
          </a:p>
          <a:p>
            <a:pPr>
              <a:spcBef>
                <a:spcPct val="0"/>
              </a:spcBef>
              <a:buFontTx/>
              <a:buNone/>
            </a:pPr>
            <a:r>
              <a:rPr lang="en-US" altLang="en-US" sz="2000" dirty="0"/>
              <a:t>In final analysis the credit went to Peter Higgs who has </a:t>
            </a:r>
          </a:p>
          <a:p>
            <a:pPr>
              <a:spcBef>
                <a:spcPct val="0"/>
              </a:spcBef>
              <a:buFontTx/>
              <a:buNone/>
            </a:pPr>
            <a:r>
              <a:rPr lang="en-US" altLang="en-US" sz="2000" dirty="0"/>
              <a:t>derived all the properties of the particle associated</a:t>
            </a:r>
          </a:p>
          <a:p>
            <a:pPr>
              <a:spcBef>
                <a:spcPct val="0"/>
              </a:spcBef>
              <a:buFontTx/>
              <a:buNone/>
            </a:pPr>
            <a:r>
              <a:rPr lang="en-US" altLang="en-US" sz="2000" dirty="0"/>
              <a:t>with the field, except of its mass.</a:t>
            </a:r>
          </a:p>
        </p:txBody>
      </p:sp>
      <p:pic>
        <p:nvPicPr>
          <p:cNvPr id="34819" name="Picture 7">
            <a:extLst>
              <a:ext uri="{FF2B5EF4-FFF2-40B4-BE49-F238E27FC236}">
                <a16:creationId xmlns:a16="http://schemas.microsoft.com/office/drawing/2014/main" id="{A45EED1F-F532-A343-92FB-3B9FD2B1B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124200"/>
            <a:ext cx="247173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8">
            <a:extLst>
              <a:ext uri="{FF2B5EF4-FFF2-40B4-BE49-F238E27FC236}">
                <a16:creationId xmlns:a16="http://schemas.microsoft.com/office/drawing/2014/main" id="{97F6521C-1C4E-754B-B9A5-7A3E613FF4F1}"/>
              </a:ext>
            </a:extLst>
          </p:cNvPr>
          <p:cNvSpPr txBox="1">
            <a:spLocks noChangeArrowheads="1"/>
          </p:cNvSpPr>
          <p:nvPr/>
        </p:nvSpPr>
        <p:spPr bwMode="auto">
          <a:xfrm>
            <a:off x="373063" y="4293751"/>
            <a:ext cx="887454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000" dirty="0"/>
              <a:t>A special feature of the Higgs field is that it</a:t>
            </a:r>
          </a:p>
          <a:p>
            <a:pPr>
              <a:spcBef>
                <a:spcPct val="0"/>
              </a:spcBef>
              <a:buFontTx/>
              <a:buNone/>
            </a:pPr>
            <a:r>
              <a:rPr lang="en-US" altLang="en-US" sz="2000" dirty="0"/>
              <a:t>takes less energy to have non-zero value than</a:t>
            </a:r>
          </a:p>
          <a:p>
            <a:pPr>
              <a:spcBef>
                <a:spcPct val="0"/>
              </a:spcBef>
              <a:buFontTx/>
              <a:buNone/>
            </a:pPr>
            <a:r>
              <a:rPr lang="en-US" altLang="en-US" sz="2000" dirty="0"/>
              <a:t> a zero value so the non-zero value if this field is everywhere</a:t>
            </a:r>
          </a:p>
          <a:p>
            <a:pPr>
              <a:spcBef>
                <a:spcPct val="0"/>
              </a:spcBef>
              <a:buFontTx/>
              <a:buNone/>
            </a:pPr>
            <a:r>
              <a:rPr lang="en-US" altLang="en-US" sz="2000" dirty="0"/>
              <a:t>and it is sometimes called energy of the vacuum. So the scalar field can start as </a:t>
            </a:r>
          </a:p>
          <a:p>
            <a:pPr>
              <a:spcBef>
                <a:spcPct val="0"/>
              </a:spcBef>
              <a:buFontTx/>
              <a:buNone/>
            </a:pPr>
            <a:r>
              <a:rPr lang="en-US" altLang="en-US" sz="2000" dirty="0"/>
              <a:t>fully symmetric, but due to the funny shape of its potential the related carriers of the </a:t>
            </a:r>
          </a:p>
          <a:p>
            <a:pPr>
              <a:spcBef>
                <a:spcPct val="0"/>
              </a:spcBef>
              <a:buFontTx/>
              <a:buNone/>
            </a:pPr>
            <a:r>
              <a:rPr lang="en-US" altLang="en-US" sz="2000" dirty="0"/>
              <a:t>weak force can become massive. Once the Higgs particle is in the trough, the </a:t>
            </a:r>
          </a:p>
          <a:p>
            <a:pPr>
              <a:spcBef>
                <a:spcPct val="0"/>
              </a:spcBef>
              <a:buFontTx/>
              <a:buNone/>
            </a:pPr>
            <a:r>
              <a:rPr lang="en-US" altLang="en-US" sz="2000" dirty="0"/>
              <a:t>direction along an axis is established and symmetry is broken.</a:t>
            </a:r>
          </a:p>
          <a:p>
            <a:pPr>
              <a:spcBef>
                <a:spcPct val="0"/>
              </a:spcBef>
              <a:buFontTx/>
              <a:buNone/>
            </a:pPr>
            <a:endParaRPr lang="en-US" altLang="en-US" sz="2400" dirty="0"/>
          </a:p>
        </p:txBody>
      </p:sp>
    </p:spTree>
    <p:extLst>
      <p:ext uri="{BB962C8B-B14F-4D97-AF65-F5344CB8AC3E}">
        <p14:creationId xmlns:p14="http://schemas.microsoft.com/office/powerpoint/2010/main" val="381108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26B205-FDC8-9A47-9CD3-307569ABAE62}"/>
              </a:ext>
            </a:extLst>
          </p:cNvPr>
          <p:cNvPicPr>
            <a:picLocks noChangeAspect="1"/>
          </p:cNvPicPr>
          <p:nvPr/>
        </p:nvPicPr>
        <p:blipFill>
          <a:blip r:embed="rId2"/>
          <a:stretch>
            <a:fillRect/>
          </a:stretch>
        </p:blipFill>
        <p:spPr>
          <a:xfrm>
            <a:off x="579466" y="1257383"/>
            <a:ext cx="7985068" cy="3872758"/>
          </a:xfrm>
          <a:prstGeom prst="rect">
            <a:avLst/>
          </a:prstGeom>
        </p:spPr>
      </p:pic>
      <p:sp>
        <p:nvSpPr>
          <p:cNvPr id="8" name="TextBox 7">
            <a:extLst>
              <a:ext uri="{FF2B5EF4-FFF2-40B4-BE49-F238E27FC236}">
                <a16:creationId xmlns:a16="http://schemas.microsoft.com/office/drawing/2014/main" id="{CD192F12-9714-6E44-A091-4011E89D643D}"/>
              </a:ext>
            </a:extLst>
          </p:cNvPr>
          <p:cNvSpPr txBox="1"/>
          <p:nvPr/>
        </p:nvSpPr>
        <p:spPr>
          <a:xfrm>
            <a:off x="579466" y="5723906"/>
            <a:ext cx="8086573" cy="923330"/>
          </a:xfrm>
          <a:prstGeom prst="rect">
            <a:avLst/>
          </a:prstGeom>
          <a:noFill/>
        </p:spPr>
        <p:txBody>
          <a:bodyPr wrap="none" rtlCol="0">
            <a:spAutoFit/>
          </a:bodyPr>
          <a:lstStyle/>
          <a:p>
            <a:r>
              <a:rPr lang="en-US" dirty="0"/>
              <a:t>The Higgs field couples directly to all particles’ masses. </a:t>
            </a:r>
          </a:p>
          <a:p>
            <a:r>
              <a:rPr lang="en-US" dirty="0"/>
              <a:t>It can couple to quarks, leptons, photons and carriers of weak interactions W+, W-, Z</a:t>
            </a:r>
          </a:p>
          <a:p>
            <a:endParaRPr lang="en-US" dirty="0"/>
          </a:p>
        </p:txBody>
      </p:sp>
    </p:spTree>
    <p:extLst>
      <p:ext uri="{BB962C8B-B14F-4D97-AF65-F5344CB8AC3E}">
        <p14:creationId xmlns:p14="http://schemas.microsoft.com/office/powerpoint/2010/main" val="270088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B6C864-F6E5-BB4F-ADB0-B6AB39532AC3}"/>
                  </a:ext>
                </a:extLst>
              </p:cNvPr>
              <p:cNvSpPr txBox="1"/>
              <p:nvPr/>
            </p:nvSpPr>
            <p:spPr>
              <a:xfrm>
                <a:off x="133585" y="118754"/>
                <a:ext cx="9010415" cy="6772944"/>
              </a:xfrm>
              <a:prstGeom prst="rect">
                <a:avLst/>
              </a:prstGeom>
              <a:noFill/>
            </p:spPr>
            <p:txBody>
              <a:bodyPr wrap="none" rtlCol="0">
                <a:spAutoFit/>
              </a:bodyPr>
              <a:lstStyle/>
              <a:p>
                <a:pPr marL="342900" indent="-342900">
                  <a:buFont typeface="Arial" panose="020B0604020202020204" pitchFamily="34" charset="0"/>
                  <a:buChar char="•"/>
                </a:pPr>
                <a:r>
                  <a:rPr lang="en-US" sz="2000" dirty="0"/>
                  <a:t>The general symmetry of the fields verify the mathematical approach resulting in </a:t>
                </a:r>
              </a:p>
              <a:p>
                <a:r>
                  <a:rPr lang="en-US" sz="2000" dirty="0"/>
                  <a:t>the Standard Model of Particle Physics. It is important to remember that </a:t>
                </a:r>
              </a:p>
              <a:p>
                <a:r>
                  <a:rPr lang="en-US" sz="2000" dirty="0"/>
                  <a:t>mathematicians claim that there is something fundamentally wrong with </a:t>
                </a:r>
              </a:p>
              <a:p>
                <a:r>
                  <a:rPr lang="en-US" sz="2000" dirty="0"/>
                  <a:t>the model because the massive particle cannot have velocity of light and </a:t>
                </a:r>
              </a:p>
              <a:p>
                <a:r>
                  <a:rPr lang="en-US" sz="2000" dirty="0"/>
                  <a:t>because the Standard Model vacuum has an energy of 246 GeV/c</a:t>
                </a:r>
                <a:r>
                  <a:rPr lang="en-US" sz="2000" baseline="30000" dirty="0"/>
                  <a:t>2</a:t>
                </a:r>
                <a:r>
                  <a:rPr lang="en-US" sz="2000" dirty="0"/>
                  <a:t> and not zero.</a:t>
                </a:r>
              </a:p>
              <a:p>
                <a:pPr marL="342900" indent="-342900">
                  <a:buFont typeface="Arial" panose="020B0604020202020204" pitchFamily="34" charset="0"/>
                  <a:buChar char="•"/>
                </a:pPr>
                <a:r>
                  <a:rPr lang="en-US" sz="2000" dirty="0"/>
                  <a:t>Experimentally, however, we have a measurement of electron magnetic moment</a:t>
                </a:r>
              </a:p>
              <a:p>
                <a:r>
                  <a:rPr lang="en-US" sz="2000" dirty="0"/>
                  <a:t>(electron has charge and spin, spinning charge make a tiny magnet) with a precision </a:t>
                </a:r>
              </a:p>
              <a:p>
                <a:r>
                  <a:rPr lang="en-US" sz="2000" dirty="0"/>
                  <a:t>of 1 part in a trillion:  </a:t>
                </a:r>
                <a:r>
                  <a:rPr lang="en-US" sz="2000" i="1" dirty="0"/>
                  <a:t>g</a:t>
                </a:r>
                <a:r>
                  <a:rPr lang="en-US" sz="2000" dirty="0"/>
                  <a:t>/2 = 1.00115965218085(76). Here the theorists succeeded </a:t>
                </a:r>
              </a:p>
              <a:p>
                <a:r>
                  <a:rPr lang="en-US" sz="2000" dirty="0"/>
                  <a:t>in calculating first 8 digits and they agree with the measurements.</a:t>
                </a:r>
              </a:p>
              <a:p>
                <a:endParaRPr lang="en-US" sz="2000" dirty="0"/>
              </a:p>
              <a:p>
                <a:pPr marL="342900" indent="-342900">
                  <a:buFont typeface="Arial" panose="020B0604020202020204" pitchFamily="34" charset="0"/>
                  <a:buChar char="•"/>
                </a:pPr>
                <a:r>
                  <a:rPr lang="en-US" sz="2000" dirty="0"/>
                  <a:t>In practice, however, we neglect this discussion and use in practical </a:t>
                </a:r>
              </a:p>
              <a:p>
                <a:r>
                  <a:rPr lang="en-US" sz="2000" dirty="0"/>
                  <a:t>applications a “bottom-up” type  arguments.  Something that the theorists called</a:t>
                </a:r>
              </a:p>
              <a:p>
                <a:r>
                  <a:rPr lang="en-US" sz="2000" dirty="0"/>
                  <a:t>not a “Field Theory” but an “</a:t>
                </a:r>
                <a:r>
                  <a:rPr lang="en-US" sz="2000" dirty="0">
                    <a:solidFill>
                      <a:srgbClr val="FF0000"/>
                    </a:solidFill>
                  </a:rPr>
                  <a:t>Effective</a:t>
                </a:r>
                <a:r>
                  <a:rPr lang="en-US" sz="2000" dirty="0"/>
                  <a:t> Field Theory”. Namely, If we describe the data </a:t>
                </a:r>
              </a:p>
              <a:p>
                <a:r>
                  <a:rPr lang="en-US" sz="2000" dirty="0"/>
                  <a:t>that we have now, what are the predictions for interactions at higher energies. </a:t>
                </a:r>
              </a:p>
              <a:p>
                <a:r>
                  <a:rPr lang="en-US" sz="2000" dirty="0"/>
                  <a:t>These lead to the concept of running coupling constants.</a:t>
                </a:r>
              </a:p>
              <a:p>
                <a:endParaRPr lang="en-US" sz="2000" dirty="0"/>
              </a:p>
              <a:p>
                <a:pPr marL="342900" indent="-342900">
                  <a:buFont typeface="Arial" panose="020B0604020202020204" pitchFamily="34" charset="0"/>
                  <a:buChar char="•"/>
                </a:pPr>
                <a:r>
                  <a:rPr lang="en-US" sz="2000" dirty="0"/>
                  <a:t>Lets start with the Coulomb force</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𝑒</m:t>
                          </m:r>
                        </m:sub>
                      </m:sSub>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den>
                      </m:f>
                    </m:oMath>
                  </m:oMathPara>
                </a14:m>
                <a:endParaRPr lang="en-US" sz="2000" dirty="0"/>
              </a:p>
              <a:p>
                <a:r>
                  <a:rPr lang="en-US" sz="2000" dirty="0"/>
                  <a:t>What happens when r </a:t>
                </a:r>
                <a:r>
                  <a:rPr lang="en-US" sz="2000" dirty="0">
                    <a:sym typeface="Wingdings" pitchFamily="2" charset="2"/>
                  </a:rPr>
                  <a:t> 0 ? Can we get there? </a:t>
                </a:r>
              </a:p>
              <a:p>
                <a:r>
                  <a:rPr lang="en-US" sz="2000" dirty="0">
                    <a:sym typeface="Wingdings" pitchFamily="2" charset="2"/>
                  </a:rPr>
                  <a:t>We know from LHC that electron is smaller than 10</a:t>
                </a:r>
                <a:r>
                  <a:rPr lang="en-US" sz="2000" baseline="30000" dirty="0">
                    <a:sym typeface="Wingdings" pitchFamily="2" charset="2"/>
                  </a:rPr>
                  <a:t>-18</a:t>
                </a:r>
                <a:r>
                  <a:rPr lang="en-US" sz="2000" dirty="0">
                    <a:sym typeface="Wingdings" pitchFamily="2" charset="2"/>
                  </a:rPr>
                  <a:t> m, but it’s a long way from </a:t>
                </a:r>
              </a:p>
              <a:p>
                <a:r>
                  <a:rPr lang="en-US" sz="2000" dirty="0">
                    <a:sym typeface="Wingdings" pitchFamily="2" charset="2"/>
                  </a:rPr>
                  <a:t>there to 0 (especially in logarithmic scale).</a:t>
                </a:r>
                <a:endParaRPr lang="en-US" sz="2000" dirty="0"/>
              </a:p>
            </p:txBody>
          </p:sp>
        </mc:Choice>
        <mc:Fallback xmlns="">
          <p:sp>
            <p:nvSpPr>
              <p:cNvPr id="6" name="TextBox 5">
                <a:extLst>
                  <a:ext uri="{FF2B5EF4-FFF2-40B4-BE49-F238E27FC236}">
                    <a16:creationId xmlns:a16="http://schemas.microsoft.com/office/drawing/2014/main" id="{B2B6C864-F6E5-BB4F-ADB0-B6AB39532AC3}"/>
                  </a:ext>
                </a:extLst>
              </p:cNvPr>
              <p:cNvSpPr txBox="1">
                <a:spLocks noRot="1" noChangeAspect="1" noMove="1" noResize="1" noEditPoints="1" noAdjustHandles="1" noChangeArrowheads="1" noChangeShapeType="1" noTextEdit="1"/>
              </p:cNvSpPr>
              <p:nvPr/>
            </p:nvSpPr>
            <p:spPr>
              <a:xfrm>
                <a:off x="133585" y="118754"/>
                <a:ext cx="9010415" cy="6772944"/>
              </a:xfrm>
              <a:prstGeom prst="rect">
                <a:avLst/>
              </a:prstGeom>
              <a:blipFill>
                <a:blip r:embed="rId2"/>
                <a:stretch>
                  <a:fillRect l="-704" t="-562" b="-749"/>
                </a:stretch>
              </a:blipFill>
            </p:spPr>
            <p:txBody>
              <a:bodyPr/>
              <a:lstStyle/>
              <a:p>
                <a:r>
                  <a:rPr lang="en-US">
                    <a:noFill/>
                  </a:rPr>
                  <a:t> </a:t>
                </a:r>
              </a:p>
            </p:txBody>
          </p:sp>
        </mc:Fallback>
      </mc:AlternateContent>
    </p:spTree>
    <p:extLst>
      <p:ext uri="{BB962C8B-B14F-4D97-AF65-F5344CB8AC3E}">
        <p14:creationId xmlns:p14="http://schemas.microsoft.com/office/powerpoint/2010/main" val="119922157"/>
      </p:ext>
    </p:extLst>
  </p:cSld>
  <p:clrMapOvr>
    <a:masterClrMapping/>
  </p:clrMapOvr>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Presentation2.pot</Template>
  <TotalTime>1759</TotalTime>
  <Words>2122</Words>
  <Application>Microsoft Macintosh PowerPoint</Application>
  <PresentationFormat>On-screen Show (4:3)</PresentationFormat>
  <Paragraphs>189</Paragraphs>
  <Slides>20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Arial</vt:lpstr>
      <vt:lpstr>Calibri</vt:lpstr>
      <vt:lpstr>Cambria Math</vt:lpstr>
      <vt:lpstr>STIXGeneral-Regular</vt:lpstr>
      <vt:lpstr>Times New Roman</vt:lpstr>
      <vt:lpstr>Presentation2</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Ryszard</dc:creator>
  <cp:lastModifiedBy>Microsoft Office User</cp:lastModifiedBy>
  <cp:revision>68</cp:revision>
  <dcterms:created xsi:type="dcterms:W3CDTF">2019-10-29T19:55:19Z</dcterms:created>
  <dcterms:modified xsi:type="dcterms:W3CDTF">2022-12-07T15:10:19Z</dcterms:modified>
</cp:coreProperties>
</file>