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6" r:id="rId16"/>
    <p:sldId id="297" r:id="rId17"/>
    <p:sldId id="298" r:id="rId18"/>
    <p:sldId id="272" r:id="rId19"/>
    <p:sldId id="273" r:id="rId20"/>
    <p:sldId id="274" r:id="rId21"/>
    <p:sldId id="275" r:id="rId22"/>
    <p:sldId id="299" r:id="rId23"/>
    <p:sldId id="277" r:id="rId24"/>
    <p:sldId id="278" r:id="rId25"/>
    <p:sldId id="279" r:id="rId26"/>
    <p:sldId id="280" r:id="rId27"/>
    <p:sldId id="281" r:id="rId28"/>
    <p:sldId id="283" r:id="rId29"/>
    <p:sldId id="300" r:id="rId30"/>
    <p:sldId id="301" r:id="rId31"/>
    <p:sldId id="302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4610100" cy="3460750"/>
  <p:notesSz cx="4610100" cy="3460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49"/>
  </p:normalViewPr>
  <p:slideViewPr>
    <p:cSldViewPr>
      <p:cViewPr varScale="1">
        <p:scale>
          <a:sx n="205" d="100"/>
          <a:sy n="205" d="100"/>
        </p:scale>
        <p:origin x="18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8CEB-88CC-4042-AF10-2D7CD6C7096B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1450" y="260350"/>
            <a:ext cx="1727200" cy="129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5C416-7001-364C-8F67-9454EFC1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Ruth</a:t>
            </a:r>
            <a:r>
              <a:rPr spc="10" dirty="0"/>
              <a:t> Durrer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(Uni</a:t>
            </a:r>
            <a:r>
              <a:rPr spc="-20" dirty="0"/>
              <a:t>v</a:t>
            </a:r>
            <a:r>
              <a:rPr spc="20" dirty="0"/>
              <a:t>ersité</a:t>
            </a:r>
            <a:r>
              <a:rPr spc="10" dirty="0"/>
              <a:t> </a:t>
            </a:r>
            <a:r>
              <a:rPr spc="40" dirty="0"/>
              <a:t>de</a:t>
            </a:r>
            <a:r>
              <a:rPr spc="10" dirty="0"/>
              <a:t> </a:t>
            </a:r>
            <a:r>
              <a:rPr spc="30" dirty="0"/>
              <a:t>Genè</a:t>
            </a:r>
            <a:r>
              <a:rPr spc="15" dirty="0"/>
              <a:t>v</a:t>
            </a:r>
            <a:r>
              <a:rPr spc="25" dirty="0"/>
              <a:t>e)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pc="-45" dirty="0"/>
              <a:t>A</a:t>
            </a:r>
            <a:r>
              <a:rPr spc="25" dirty="0"/>
              <a:t>ugust</a:t>
            </a:r>
            <a:r>
              <a:rPr spc="10" dirty="0"/>
              <a:t> </a:t>
            </a:r>
            <a:r>
              <a:rPr spc="15" dirty="0"/>
              <a:t>1,</a:t>
            </a:r>
            <a:r>
              <a:rPr spc="10" dirty="0"/>
              <a:t> </a:t>
            </a:r>
            <a:r>
              <a:rPr spc="25" dirty="0"/>
              <a:t>2016</a:t>
            </a:r>
            <a:r>
              <a:rPr dirty="0"/>
              <a:t>	</a:t>
            </a:r>
            <a:fld id="{81D60167-4931-47E6-BA6A-407CBD079E47}" type="slidenum">
              <a:rPr spc="25" dirty="0"/>
              <a:t>‹#›</a:t>
            </a:fld>
            <a:r>
              <a:rPr spc="10" dirty="0"/>
              <a:t> </a:t>
            </a:r>
            <a:r>
              <a:rPr spc="-5" dirty="0"/>
              <a:t>/</a:t>
            </a:r>
            <a:r>
              <a:rPr spc="10" dirty="0"/>
              <a:t> </a:t>
            </a:r>
            <a:r>
              <a:rPr spc="25" dirty="0"/>
              <a:t>23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88361" y="326369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08744" y="325973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6546" y="325973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39032" y="327381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49524" y="32635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59684" y="325338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75863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99002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66134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Ruth</a:t>
            </a:r>
            <a:r>
              <a:rPr spc="10" dirty="0"/>
              <a:t> Durrer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(Uni</a:t>
            </a:r>
            <a:r>
              <a:rPr spc="-20" dirty="0"/>
              <a:t>v</a:t>
            </a:r>
            <a:r>
              <a:rPr spc="20" dirty="0"/>
              <a:t>ersité</a:t>
            </a:r>
            <a:r>
              <a:rPr spc="10" dirty="0"/>
              <a:t> </a:t>
            </a:r>
            <a:r>
              <a:rPr spc="40" dirty="0"/>
              <a:t>de</a:t>
            </a:r>
            <a:r>
              <a:rPr spc="10" dirty="0"/>
              <a:t> </a:t>
            </a:r>
            <a:r>
              <a:rPr spc="30" dirty="0"/>
              <a:t>Genè</a:t>
            </a:r>
            <a:r>
              <a:rPr spc="15" dirty="0"/>
              <a:t>v</a:t>
            </a:r>
            <a:r>
              <a:rPr spc="25" dirty="0"/>
              <a:t>e)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pc="-45" dirty="0"/>
              <a:t>A</a:t>
            </a:r>
            <a:r>
              <a:rPr spc="25" dirty="0"/>
              <a:t>ugust</a:t>
            </a:r>
            <a:r>
              <a:rPr spc="10" dirty="0"/>
              <a:t> </a:t>
            </a:r>
            <a:r>
              <a:rPr spc="15" dirty="0"/>
              <a:t>1,</a:t>
            </a:r>
            <a:r>
              <a:rPr spc="10" dirty="0"/>
              <a:t> </a:t>
            </a:r>
            <a:r>
              <a:rPr spc="25" dirty="0"/>
              <a:t>2016</a:t>
            </a:r>
            <a:r>
              <a:rPr dirty="0"/>
              <a:t>	</a:t>
            </a:r>
            <a:fld id="{81D60167-4931-47E6-BA6A-407CBD079E47}" type="slidenum">
              <a:rPr spc="25" dirty="0"/>
              <a:t>‹#›</a:t>
            </a:fld>
            <a:r>
              <a:rPr spc="10" dirty="0"/>
              <a:t> </a:t>
            </a:r>
            <a:r>
              <a:rPr spc="-5" dirty="0"/>
              <a:t>/</a:t>
            </a:r>
            <a:r>
              <a:rPr spc="10" dirty="0"/>
              <a:t> </a:t>
            </a:r>
            <a:r>
              <a:rPr spc="25" dirty="0"/>
              <a:t>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Ruth</a:t>
            </a:r>
            <a:r>
              <a:rPr spc="10" dirty="0"/>
              <a:t> Durrer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(Uni</a:t>
            </a:r>
            <a:r>
              <a:rPr spc="-20" dirty="0"/>
              <a:t>v</a:t>
            </a:r>
            <a:r>
              <a:rPr spc="20" dirty="0"/>
              <a:t>ersité</a:t>
            </a:r>
            <a:r>
              <a:rPr spc="10" dirty="0"/>
              <a:t> </a:t>
            </a:r>
            <a:r>
              <a:rPr spc="40" dirty="0"/>
              <a:t>de</a:t>
            </a:r>
            <a:r>
              <a:rPr spc="10" dirty="0"/>
              <a:t> </a:t>
            </a:r>
            <a:r>
              <a:rPr spc="30" dirty="0"/>
              <a:t>Genè</a:t>
            </a:r>
            <a:r>
              <a:rPr spc="15" dirty="0"/>
              <a:t>v</a:t>
            </a:r>
            <a:r>
              <a:rPr spc="25" dirty="0"/>
              <a:t>e)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pc="-45" dirty="0"/>
              <a:t>A</a:t>
            </a:r>
            <a:r>
              <a:rPr spc="25" dirty="0"/>
              <a:t>ugust</a:t>
            </a:r>
            <a:r>
              <a:rPr spc="10" dirty="0"/>
              <a:t> </a:t>
            </a:r>
            <a:r>
              <a:rPr spc="15" dirty="0"/>
              <a:t>1,</a:t>
            </a:r>
            <a:r>
              <a:rPr spc="10" dirty="0"/>
              <a:t> </a:t>
            </a:r>
            <a:r>
              <a:rPr spc="25" dirty="0"/>
              <a:t>2016</a:t>
            </a:r>
            <a:r>
              <a:rPr dirty="0"/>
              <a:t>	</a:t>
            </a:r>
            <a:fld id="{81D60167-4931-47E6-BA6A-407CBD079E47}" type="slidenum">
              <a:rPr spc="25" dirty="0"/>
              <a:t>‹#›</a:t>
            </a:fld>
            <a:r>
              <a:rPr spc="10" dirty="0"/>
              <a:t> </a:t>
            </a:r>
            <a:r>
              <a:rPr spc="-5" dirty="0"/>
              <a:t>/</a:t>
            </a:r>
            <a:r>
              <a:rPr spc="10" dirty="0"/>
              <a:t> </a:t>
            </a:r>
            <a:r>
              <a:rPr spc="25" dirty="0"/>
              <a:t>23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Ruth</a:t>
            </a:r>
            <a:r>
              <a:rPr spc="10" dirty="0"/>
              <a:t> Durrer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(Uni</a:t>
            </a:r>
            <a:r>
              <a:rPr spc="-20" dirty="0"/>
              <a:t>v</a:t>
            </a:r>
            <a:r>
              <a:rPr spc="20" dirty="0"/>
              <a:t>ersité</a:t>
            </a:r>
            <a:r>
              <a:rPr spc="10" dirty="0"/>
              <a:t> </a:t>
            </a:r>
            <a:r>
              <a:rPr spc="40" dirty="0"/>
              <a:t>de</a:t>
            </a:r>
            <a:r>
              <a:rPr spc="10" dirty="0"/>
              <a:t> </a:t>
            </a:r>
            <a:r>
              <a:rPr spc="30" dirty="0"/>
              <a:t>Genè</a:t>
            </a:r>
            <a:r>
              <a:rPr spc="15" dirty="0"/>
              <a:t>v</a:t>
            </a:r>
            <a:r>
              <a:rPr spc="25" dirty="0"/>
              <a:t>e)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pc="-45" dirty="0"/>
              <a:t>A</a:t>
            </a:r>
            <a:r>
              <a:rPr spc="25" dirty="0"/>
              <a:t>ugust</a:t>
            </a:r>
            <a:r>
              <a:rPr spc="10" dirty="0"/>
              <a:t> </a:t>
            </a:r>
            <a:r>
              <a:rPr spc="15" dirty="0"/>
              <a:t>1,</a:t>
            </a:r>
            <a:r>
              <a:rPr spc="10" dirty="0"/>
              <a:t> </a:t>
            </a:r>
            <a:r>
              <a:rPr spc="25" dirty="0"/>
              <a:t>2016</a:t>
            </a:r>
            <a:r>
              <a:rPr dirty="0"/>
              <a:t>	</a:t>
            </a:r>
            <a:fld id="{81D60167-4931-47E6-BA6A-407CBD079E47}" type="slidenum">
              <a:rPr spc="25" dirty="0"/>
              <a:t>‹#›</a:t>
            </a:fld>
            <a:r>
              <a:rPr spc="10" dirty="0"/>
              <a:t> </a:t>
            </a:r>
            <a:r>
              <a:rPr spc="-5" dirty="0"/>
              <a:t>/</a:t>
            </a:r>
            <a:r>
              <a:rPr spc="10" dirty="0"/>
              <a:t> </a:t>
            </a:r>
            <a:r>
              <a:rPr spc="25" dirty="0"/>
              <a:t>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88361" y="326369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08744" y="325973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6546" y="325973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39032" y="327381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49524" y="32635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59684" y="325338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75863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Ruth</a:t>
            </a:r>
            <a:r>
              <a:rPr spc="10" dirty="0"/>
              <a:t> Durrer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(Uni</a:t>
            </a:r>
            <a:r>
              <a:rPr spc="-20" dirty="0"/>
              <a:t>v</a:t>
            </a:r>
            <a:r>
              <a:rPr spc="20" dirty="0"/>
              <a:t>ersité</a:t>
            </a:r>
            <a:r>
              <a:rPr spc="10" dirty="0"/>
              <a:t> </a:t>
            </a:r>
            <a:r>
              <a:rPr spc="40" dirty="0"/>
              <a:t>de</a:t>
            </a:r>
            <a:r>
              <a:rPr spc="10" dirty="0"/>
              <a:t> </a:t>
            </a:r>
            <a:r>
              <a:rPr spc="30" dirty="0"/>
              <a:t>Genè</a:t>
            </a:r>
            <a:r>
              <a:rPr spc="15" dirty="0"/>
              <a:t>v</a:t>
            </a:r>
            <a:r>
              <a:rPr spc="25" dirty="0"/>
              <a:t>e)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pc="-45" dirty="0"/>
              <a:t>A</a:t>
            </a:r>
            <a:r>
              <a:rPr spc="25" dirty="0"/>
              <a:t>ugust</a:t>
            </a:r>
            <a:r>
              <a:rPr spc="10" dirty="0"/>
              <a:t> </a:t>
            </a:r>
            <a:r>
              <a:rPr spc="15" dirty="0"/>
              <a:t>1,</a:t>
            </a:r>
            <a:r>
              <a:rPr spc="10" dirty="0"/>
              <a:t> </a:t>
            </a:r>
            <a:r>
              <a:rPr spc="25" dirty="0"/>
              <a:t>2016</a:t>
            </a:r>
            <a:r>
              <a:rPr dirty="0"/>
              <a:t>	</a:t>
            </a:r>
            <a:fld id="{81D60167-4931-47E6-BA6A-407CBD079E47}" type="slidenum">
              <a:rPr spc="25" dirty="0"/>
              <a:t>‹#›</a:t>
            </a:fld>
            <a:r>
              <a:rPr spc="10" dirty="0"/>
              <a:t> </a:t>
            </a:r>
            <a:r>
              <a:rPr spc="-5" dirty="0"/>
              <a:t>/</a:t>
            </a:r>
            <a:r>
              <a:rPr spc="10" dirty="0"/>
              <a:t> </a:t>
            </a:r>
            <a:r>
              <a:rPr spc="25" dirty="0"/>
              <a:t>23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88361" y="326369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08744" y="325973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6546" y="325973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39032" y="327381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49524" y="32635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59684" y="325338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75863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80674"/>
            <a:ext cx="4419498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70" y="928595"/>
            <a:ext cx="4391558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15489" y="3361518"/>
            <a:ext cx="377189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48881" y="3361518"/>
            <a:ext cx="103822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Ruth</a:t>
            </a:r>
            <a:r>
              <a:rPr spc="10" dirty="0"/>
              <a:t> Durrer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(Uni</a:t>
            </a:r>
            <a:r>
              <a:rPr spc="-20" dirty="0"/>
              <a:t>v</a:t>
            </a:r>
            <a:r>
              <a:rPr spc="20" dirty="0"/>
              <a:t>ersité</a:t>
            </a:r>
            <a:r>
              <a:rPr spc="10" dirty="0"/>
              <a:t> </a:t>
            </a:r>
            <a:r>
              <a:rPr spc="40" dirty="0"/>
              <a:t>de</a:t>
            </a:r>
            <a:r>
              <a:rPr spc="10" dirty="0"/>
              <a:t> </a:t>
            </a:r>
            <a:r>
              <a:rPr spc="30" dirty="0"/>
              <a:t>Genè</a:t>
            </a:r>
            <a:r>
              <a:rPr spc="15" dirty="0"/>
              <a:t>v</a:t>
            </a:r>
            <a:r>
              <a:rPr spc="25" dirty="0"/>
              <a:t>e)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67823" y="3361518"/>
            <a:ext cx="78676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pc="-45" dirty="0"/>
              <a:t>A</a:t>
            </a:r>
            <a:r>
              <a:rPr spc="25" dirty="0"/>
              <a:t>ugust</a:t>
            </a:r>
            <a:r>
              <a:rPr spc="10" dirty="0"/>
              <a:t> </a:t>
            </a:r>
            <a:r>
              <a:rPr spc="15" dirty="0"/>
              <a:t>1,</a:t>
            </a:r>
            <a:r>
              <a:rPr spc="10" dirty="0"/>
              <a:t> </a:t>
            </a:r>
            <a:r>
              <a:rPr spc="25" dirty="0"/>
              <a:t>2016</a:t>
            </a:r>
            <a:r>
              <a:rPr dirty="0"/>
              <a:t>	</a:t>
            </a:r>
            <a:fld id="{81D60167-4931-47E6-BA6A-407CBD079E47}" type="slidenum">
              <a:rPr spc="25" dirty="0"/>
              <a:t>‹#›</a:t>
            </a:fld>
            <a:r>
              <a:rPr spc="10" dirty="0"/>
              <a:t> </a:t>
            </a:r>
            <a:r>
              <a:rPr spc="-5" dirty="0"/>
              <a:t>/</a:t>
            </a:r>
            <a:r>
              <a:rPr spc="10" dirty="0"/>
              <a:t> </a:t>
            </a:r>
            <a:r>
              <a:rPr spc="25" dirty="0"/>
              <a:t>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uclidean_space" TargetMode="External"/><Relationship Id="rId13" Type="http://schemas.openxmlformats.org/officeDocument/2006/relationships/hyperlink" Target="https://en.wikipedia.org/wiki/Symmetric_bilinear_form" TargetMode="External"/><Relationship Id="rId3" Type="http://schemas.openxmlformats.org/officeDocument/2006/relationships/hyperlink" Target="https://en.wikipedia.org/wiki/Gregorio_Ricci-Curbastro" TargetMode="External"/><Relationship Id="rId7" Type="http://schemas.openxmlformats.org/officeDocument/2006/relationships/hyperlink" Target="https://en.wikipedia.org/wiki/Riemannian_manifold" TargetMode="External"/><Relationship Id="rId12" Type="http://schemas.openxmlformats.org/officeDocument/2006/relationships/hyperlink" Target="https://en.wikipedia.org/wiki/Riemann_curvature_tensor" TargetMode="External"/><Relationship Id="rId2" Type="http://schemas.openxmlformats.org/officeDocument/2006/relationships/hyperlink" Target="https://en.wikipedia.org/wiki/Differential_geometr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Ball_(mathematics)" TargetMode="External"/><Relationship Id="rId11" Type="http://schemas.openxmlformats.org/officeDocument/2006/relationships/hyperlink" Target="https://en.wikipedia.org/wiki/Trace_(mathematics)" TargetMode="External"/><Relationship Id="rId5" Type="http://schemas.openxmlformats.org/officeDocument/2006/relationships/hyperlink" Target="https://en.wikipedia.org/wiki/Geodesic" TargetMode="External"/><Relationship Id="rId10" Type="http://schemas.openxmlformats.org/officeDocument/2006/relationships/hyperlink" Target="https://en.wikipedia.org/wiki/Pseudo-Riemannian_manifold" TargetMode="External"/><Relationship Id="rId4" Type="http://schemas.openxmlformats.org/officeDocument/2006/relationships/hyperlink" Target="https://en.wikipedia.org/wiki/Volume_element" TargetMode="External"/><Relationship Id="rId9" Type="http://schemas.openxmlformats.org/officeDocument/2006/relationships/hyperlink" Target="https://en.wikipedia.org/wiki/Riemannian_metric" TargetMode="External"/><Relationship Id="rId14" Type="http://schemas.openxmlformats.org/officeDocument/2006/relationships/hyperlink" Target="https://en.wikipedia.org/wiki/Tangent_spac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47D96-581B-F942-B1C8-E7ACB864911C}"/>
              </a:ext>
            </a:extLst>
          </p:cNvPr>
          <p:cNvSpPr txBox="1"/>
          <p:nvPr/>
        </p:nvSpPr>
        <p:spPr>
          <a:xfrm>
            <a:off x="1771650" y="968375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Lecture 32</a:t>
            </a:r>
          </a:p>
        </p:txBody>
      </p:sp>
    </p:spTree>
    <p:extLst>
      <p:ext uri="{BB962C8B-B14F-4D97-AF65-F5344CB8AC3E}">
        <p14:creationId xmlns:p14="http://schemas.microsoft.com/office/powerpoint/2010/main" val="123409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542236"/>
            <a:ext cx="3851275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61415">
              <a:lnSpc>
                <a:spcPct val="101000"/>
              </a:lnSpc>
            </a:pPr>
            <a:r>
              <a:rPr sz="900" spc="20" dirty="0">
                <a:latin typeface="Times New Roman"/>
                <a:cs typeface="Times New Roman"/>
              </a:rPr>
              <a:t>As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45" dirty="0">
                <a:latin typeface="Times New Roman"/>
                <a:cs typeface="Times New Roman"/>
              </a:rPr>
              <a:t>ou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kn</a:t>
            </a:r>
            <a:r>
              <a:rPr sz="900" spc="15" dirty="0">
                <a:latin typeface="Times New Roman"/>
                <a:cs typeface="Times New Roman"/>
              </a:rPr>
              <a:t>o</a:t>
            </a:r>
            <a:r>
              <a:rPr sz="900" spc="-65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55" dirty="0">
                <a:latin typeface="Times New Roman"/>
                <a:cs typeface="Times New Roman"/>
              </a:rPr>
              <a:t>N</a:t>
            </a:r>
            <a:r>
              <a:rPr sz="900" spc="1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wtonian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15" dirty="0">
                <a:latin typeface="Times New Roman"/>
                <a:cs typeface="Times New Roman"/>
              </a:rPr>
              <a:t>vity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70" dirty="0">
                <a:latin typeface="Times New Roman"/>
                <a:cs typeface="Times New Roman"/>
              </a:rPr>
              <a:t>an</a:t>
            </a:r>
            <a:r>
              <a:rPr sz="900" spc="20" dirty="0">
                <a:latin typeface="Times New Roman"/>
                <a:cs typeface="Times New Roman"/>
              </a:rPr>
              <a:t> att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15" dirty="0">
                <a:latin typeface="Times New Roman"/>
                <a:cs typeface="Times New Roman"/>
              </a:rPr>
              <a:t>acti</a:t>
            </a:r>
            <a:r>
              <a:rPr sz="900" spc="-5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orc</a:t>
            </a:r>
            <a:r>
              <a:rPr sz="900" spc="3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. </a:t>
            </a:r>
            <a:r>
              <a:rPr sz="900" spc="55" dirty="0">
                <a:latin typeface="Times New Roman"/>
                <a:cs typeface="Times New Roman"/>
              </a:rPr>
              <a:t>Each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20" dirty="0">
                <a:latin typeface="Times New Roman"/>
                <a:cs typeface="Times New Roman"/>
              </a:rPr>
              <a:t> is att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55" dirty="0">
                <a:latin typeface="Times New Roman"/>
                <a:cs typeface="Times New Roman"/>
              </a:rPr>
              <a:t>acted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other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0" dirty="0">
                <a:latin typeface="Times New Roman"/>
                <a:cs typeface="Times New Roman"/>
              </a:rPr>
              <a:t>mas</a:t>
            </a:r>
            <a:r>
              <a:rPr sz="900" spc="50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35" dirty="0">
                <a:latin typeface="Times New Roman"/>
                <a:cs typeface="Times New Roman"/>
              </a:rPr>
              <a:t>Despite</a:t>
            </a:r>
            <a:r>
              <a:rPr sz="900" spc="20" dirty="0">
                <a:latin typeface="Times New Roman"/>
                <a:cs typeface="Times New Roman"/>
              </a:rPr>
              <a:t> this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0" dirty="0">
                <a:latin typeface="Times New Roman"/>
                <a:cs typeface="Times New Roman"/>
              </a:rPr>
              <a:t>act,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35" dirty="0">
                <a:latin typeface="Times New Roman"/>
                <a:cs typeface="Times New Roman"/>
              </a:rPr>
              <a:t>ations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sh</a:t>
            </a:r>
            <a:r>
              <a:rPr sz="900" spc="50" dirty="0">
                <a:latin typeface="Times New Roman"/>
                <a:cs typeface="Times New Roman"/>
              </a:rPr>
              <a:t>o</a:t>
            </a:r>
            <a:r>
              <a:rPr sz="900" spc="-10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xpanding.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Galaxies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recede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from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each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other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propo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tional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15" dirty="0">
                <a:latin typeface="Times New Roman"/>
                <a:cs typeface="Times New Roman"/>
              </a:rPr>
              <a:t>their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distanc</a:t>
            </a:r>
            <a:r>
              <a:rPr sz="900" spc="3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7922" y="1169086"/>
            <a:ext cx="79184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45" dirty="0">
                <a:latin typeface="Times New Roman"/>
                <a:cs typeface="Times New Roman"/>
              </a:rPr>
              <a:t>v 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-340" dirty="0">
                <a:latin typeface="Times New Roman"/>
                <a:cs typeface="Times New Roman"/>
              </a:rPr>
              <a:t>R</a:t>
            </a:r>
            <a:r>
              <a:rPr sz="1350" spc="-67" baseline="15432" dirty="0">
                <a:latin typeface="Times New Roman"/>
                <a:cs typeface="Times New Roman"/>
              </a:rPr>
              <a:t>˙</a:t>
            </a:r>
            <a:r>
              <a:rPr sz="1350" baseline="15432" dirty="0">
                <a:latin typeface="Times New Roman"/>
                <a:cs typeface="Times New Roman"/>
              </a:rPr>
              <a:t> </a:t>
            </a:r>
            <a:r>
              <a:rPr sz="1350" spc="37" baseline="15432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H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spc="-75" baseline="-9259" dirty="0">
                <a:latin typeface="Times New Roman"/>
                <a:cs typeface="Times New Roman"/>
              </a:rPr>
              <a:t> </a:t>
            </a:r>
            <a:r>
              <a:rPr sz="900" i="1" spc="25" dirty="0">
                <a:latin typeface="Times New Roman"/>
                <a:cs typeface="Times New Roman"/>
              </a:rPr>
              <a:t>·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R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7755" y="1197574"/>
            <a:ext cx="169291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Times New Roman"/>
                <a:cs typeface="Times New Roman"/>
              </a:rPr>
              <a:t>(Hu</a:t>
            </a:r>
            <a:r>
              <a:rPr sz="900" spc="1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20" dirty="0">
                <a:latin typeface="Times New Roman"/>
                <a:cs typeface="Times New Roman"/>
              </a:rPr>
              <a:t>le</a:t>
            </a:r>
            <a:r>
              <a:rPr sz="900" spc="-65" dirty="0">
                <a:latin typeface="Times New Roman"/>
                <a:cs typeface="Times New Roman"/>
              </a:rPr>
              <a:t>’</a:t>
            </a:r>
            <a:r>
              <a:rPr sz="900" spc="9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l</a:t>
            </a:r>
            <a:r>
              <a:rPr sz="900" spc="5" dirty="0">
                <a:latin typeface="Times New Roman"/>
                <a:cs typeface="Times New Roman"/>
              </a:rPr>
              <a:t>a</a:t>
            </a:r>
            <a:r>
              <a:rPr sz="900" spc="-65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i="1" spc="-10" dirty="0">
                <a:latin typeface="Times New Roman"/>
                <a:cs typeface="Times New Roman"/>
              </a:rPr>
              <a:t>H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lang="en-US" sz="900" i="1" spc="10" dirty="0">
                <a:latin typeface="Times New Roman"/>
                <a:cs typeface="Times New Roman"/>
              </a:rPr>
              <a:t> ~ </a:t>
            </a:r>
            <a:r>
              <a:rPr sz="900" spc="20" dirty="0">
                <a:latin typeface="Times New Roman"/>
                <a:cs typeface="Times New Roman"/>
              </a:rPr>
              <a:t>70km/s/Mpc)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7486" y="1615835"/>
            <a:ext cx="2160224" cy="1296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59747" y="2811611"/>
            <a:ext cx="7435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Times New Roman"/>
                <a:cs typeface="Times New Roman"/>
              </a:rPr>
              <a:t>(Hu</a:t>
            </a:r>
            <a:r>
              <a:rPr sz="900" spc="1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35" dirty="0">
                <a:latin typeface="Times New Roman"/>
                <a:cs typeface="Times New Roman"/>
              </a:rPr>
              <a:t>1932)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70509"/>
              </p:ext>
            </p:extLst>
          </p:nvPr>
        </p:nvGraphicFramePr>
        <p:xfrm>
          <a:off x="2228850" y="1654175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5" imgW="152400" imgH="152400" progId="Equation.3">
                  <p:embed/>
                </p:oleObj>
              </mc:Choice>
              <mc:Fallback>
                <p:oleObj name="Equation" r:id="rId5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8850" y="1654175"/>
                        <a:ext cx="1524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416067"/>
              </p:ext>
            </p:extLst>
          </p:nvPr>
        </p:nvGraphicFramePr>
        <p:xfrm>
          <a:off x="171450" y="1349375"/>
          <a:ext cx="38345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7" imgW="495300" imgH="393700" progId="Equation.3">
                  <p:embed/>
                </p:oleObj>
              </mc:Choice>
              <mc:Fallback>
                <p:oleObj name="Equation" r:id="rId7" imgW="495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450" y="1349375"/>
                        <a:ext cx="38345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8DD49E-CF2D-9240-B4E7-BA7433D76FB6}"/>
              </a:ext>
            </a:extLst>
          </p:cNvPr>
          <p:cNvSpPr txBox="1"/>
          <p:nvPr/>
        </p:nvSpPr>
        <p:spPr>
          <a:xfrm>
            <a:off x="2962518" y="1618492"/>
            <a:ext cx="1621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Velocity vs Distance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4" name="object 4"/>
          <p:cNvSpPr/>
          <p:nvPr/>
        </p:nvSpPr>
        <p:spPr>
          <a:xfrm>
            <a:off x="683996" y="415263"/>
            <a:ext cx="3240160" cy="25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1384" y="3082896"/>
            <a:ext cx="18656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latin typeface="Times New Roman"/>
                <a:cs typeface="Times New Roman"/>
              </a:rPr>
              <a:t>(The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Supe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n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Cosmology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Project)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351571"/>
            <a:ext cx="433197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mine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’Hu</a:t>
            </a:r>
            <a:r>
              <a:rPr sz="900" spc="-2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30" dirty="0">
                <a:latin typeface="Times New Roman"/>
                <a:cs typeface="Times New Roman"/>
              </a:rPr>
              <a:t>diag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am’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65" dirty="0">
                <a:latin typeface="Times New Roman"/>
                <a:cs typeface="Times New Roman"/>
              </a:rPr>
              <a:t>measure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things: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 distance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30" y="351571"/>
            <a:ext cx="433197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mine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’Hu</a:t>
            </a:r>
            <a:r>
              <a:rPr sz="900" spc="-2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30" dirty="0">
                <a:latin typeface="Times New Roman"/>
                <a:cs typeface="Times New Roman"/>
              </a:rPr>
              <a:t>diag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am’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65" dirty="0">
                <a:latin typeface="Times New Roman"/>
                <a:cs typeface="Times New Roman"/>
              </a:rPr>
              <a:t>measure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things: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 distance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sz="900" dirty="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  <a:spcBef>
                <a:spcPts val="60"/>
              </a:spcBef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redshift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This 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Doppler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ef</a:t>
            </a:r>
            <a:r>
              <a:rPr sz="900" spc="-3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ect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-5" dirty="0">
                <a:latin typeface="Times New Roman"/>
                <a:cs typeface="Times New Roman"/>
              </a:rPr>
              <a:t>light: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3248"/>
              </p:ext>
            </p:extLst>
          </p:nvPr>
        </p:nvGraphicFramePr>
        <p:xfrm>
          <a:off x="628650" y="968375"/>
          <a:ext cx="298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4" imgW="2984500" imgH="469900" progId="Equation.3">
                  <p:embed/>
                </p:oleObj>
              </mc:Choice>
              <mc:Fallback>
                <p:oleObj name="Equation" r:id="rId4" imgW="298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968375"/>
                        <a:ext cx="2984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9002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6134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5300" y="80674"/>
            <a:ext cx="53403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0" dirty="0">
                <a:latin typeface="Times New Roman"/>
                <a:cs typeface="Times New Roman"/>
              </a:rPr>
              <a:t>Redshift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434975"/>
            <a:ext cx="4610100" cy="2856865"/>
          </a:xfrm>
          <a:custGeom>
            <a:avLst/>
            <a:gdLst/>
            <a:ahLst/>
            <a:cxnLst/>
            <a:rect l="l" t="t" r="r" b="b"/>
            <a:pathLst>
              <a:path w="3782695" h="2856865">
                <a:moveTo>
                  <a:pt x="0" y="2856767"/>
                </a:moveTo>
                <a:lnTo>
                  <a:pt x="0" y="0"/>
                </a:lnTo>
                <a:lnTo>
                  <a:pt x="3782216" y="0"/>
                </a:lnTo>
                <a:lnTo>
                  <a:pt x="3782216" y="2856767"/>
                </a:lnTo>
                <a:lnTo>
                  <a:pt x="0" y="285676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sz="1200" dirty="0"/>
              <a:t> Astronomical observations can be made in different wavelength bands</a:t>
            </a:r>
          </a:p>
          <a:p>
            <a:r>
              <a:rPr lang="en-US" sz="1200" dirty="0"/>
              <a:t>of the electromagnetic spectrum. In the optical band specific spectral lines due to atomic transitions are at fixed wavelength.</a:t>
            </a:r>
            <a:endParaRPr sz="1200" dirty="0"/>
          </a:p>
        </p:txBody>
      </p:sp>
      <p:sp>
        <p:nvSpPr>
          <p:cNvPr id="23" name="object 23"/>
          <p:cNvSpPr/>
          <p:nvPr/>
        </p:nvSpPr>
        <p:spPr>
          <a:xfrm>
            <a:off x="171450" y="1501775"/>
            <a:ext cx="1819794" cy="1281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10915" y="2935415"/>
            <a:ext cx="353200" cy="150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7564" y="2952452"/>
            <a:ext cx="300355" cy="98425"/>
          </a:xfrm>
          <a:custGeom>
            <a:avLst/>
            <a:gdLst/>
            <a:ahLst/>
            <a:cxnLst/>
            <a:rect l="l" t="t" r="r" b="b"/>
            <a:pathLst>
              <a:path w="300355" h="98425">
                <a:moveTo>
                  <a:pt x="0" y="16304"/>
                </a:moveTo>
                <a:lnTo>
                  <a:pt x="0" y="7299"/>
                </a:lnTo>
                <a:lnTo>
                  <a:pt x="7299" y="0"/>
                </a:lnTo>
                <a:lnTo>
                  <a:pt x="16304" y="0"/>
                </a:lnTo>
                <a:lnTo>
                  <a:pt x="283652" y="0"/>
                </a:lnTo>
                <a:lnTo>
                  <a:pt x="292656" y="0"/>
                </a:lnTo>
                <a:lnTo>
                  <a:pt x="299956" y="7299"/>
                </a:lnTo>
                <a:lnTo>
                  <a:pt x="299956" y="16304"/>
                </a:lnTo>
                <a:lnTo>
                  <a:pt x="299956" y="81519"/>
                </a:lnTo>
                <a:lnTo>
                  <a:pt x="299956" y="90524"/>
                </a:lnTo>
                <a:lnTo>
                  <a:pt x="292656" y="97824"/>
                </a:lnTo>
                <a:lnTo>
                  <a:pt x="283652" y="97824"/>
                </a:lnTo>
                <a:lnTo>
                  <a:pt x="16304" y="97824"/>
                </a:lnTo>
                <a:lnTo>
                  <a:pt x="7299" y="97824"/>
                </a:lnTo>
                <a:lnTo>
                  <a:pt x="0" y="90524"/>
                </a:lnTo>
                <a:lnTo>
                  <a:pt x="0" y="81519"/>
                </a:lnTo>
                <a:lnTo>
                  <a:pt x="0" y="16304"/>
                </a:lnTo>
                <a:close/>
              </a:path>
            </a:pathLst>
          </a:custGeom>
          <a:ln w="1587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33650" y="1577975"/>
            <a:ext cx="1786260" cy="695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09850" y="2339975"/>
            <a:ext cx="1620088" cy="955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22571" y="1120775"/>
            <a:ext cx="2358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</a:t>
            </a:r>
            <a:r>
              <a:rPr lang="en-US" sz="1200" dirty="0" err="1"/>
              <a:t>γ</a:t>
            </a:r>
            <a:r>
              <a:rPr lang="en-US" sz="1200" dirty="0"/>
              <a:t>    X-rays </a:t>
            </a:r>
            <a:r>
              <a:rPr lang="en-US" sz="1200" dirty="0" err="1"/>
              <a:t>uv</a:t>
            </a:r>
            <a:r>
              <a:rPr lang="en-US" sz="1200" dirty="0"/>
              <a:t>  light    </a:t>
            </a:r>
            <a:r>
              <a:rPr lang="en-US" sz="1200" dirty="0" err="1"/>
              <a:t>ir</a:t>
            </a:r>
            <a:r>
              <a:rPr lang="en-US" sz="1200" dirty="0"/>
              <a:t>   radio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30" y="351571"/>
            <a:ext cx="433197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mine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’Hu</a:t>
            </a:r>
            <a:r>
              <a:rPr sz="900" spc="-2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30" dirty="0">
                <a:latin typeface="Times New Roman"/>
                <a:cs typeface="Times New Roman"/>
              </a:rPr>
              <a:t>diag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am’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65" dirty="0">
                <a:latin typeface="Times New Roman"/>
                <a:cs typeface="Times New Roman"/>
              </a:rPr>
              <a:t>measure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things: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 distance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lang="en-US" sz="9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1000"/>
              </a:lnSpc>
              <a:buFont typeface="Wingdings" charset="2"/>
              <a:buChar char="§"/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redshift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This 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Doppler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ef</a:t>
            </a:r>
            <a:r>
              <a:rPr sz="900" spc="-3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ect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-5" dirty="0">
                <a:latin typeface="Times New Roman"/>
                <a:cs typeface="Times New Roman"/>
              </a:rPr>
              <a:t>light: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681307"/>
              </p:ext>
            </p:extLst>
          </p:nvPr>
        </p:nvGraphicFramePr>
        <p:xfrm>
          <a:off x="628650" y="815975"/>
          <a:ext cx="298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4" imgW="2984500" imgH="469900" progId="Equation.3">
                  <p:embed/>
                </p:oleObj>
              </mc:Choice>
              <mc:Fallback>
                <p:oleObj name="Equation" r:id="rId4" imgW="298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815975"/>
                        <a:ext cx="2984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250" y="1349375"/>
            <a:ext cx="431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900" dirty="0"/>
              <a:t>To measure redshift is easy, but measuring distances is difficult. We need </a:t>
            </a:r>
          </a:p>
          <a:p>
            <a:r>
              <a:rPr lang="en-US" sz="900" dirty="0"/>
              <a:t>“standard candles” or “standard rulers”. Here the assumption is that the intensity of the </a:t>
            </a:r>
          </a:p>
          <a:p>
            <a:r>
              <a:rPr lang="en-US" sz="900" dirty="0"/>
              <a:t>light arriving at the Earth diminishes with distance as 1/r</a:t>
            </a:r>
            <a:r>
              <a:rPr lang="en-US" sz="900" baseline="30000" dirty="0"/>
              <a:t>2 </a:t>
            </a:r>
            <a:r>
              <a:rPr lang="en-US" sz="900" dirty="0"/>
              <a:t>and therefore the intensity is </a:t>
            </a:r>
          </a:p>
          <a:p>
            <a:r>
              <a:rPr lang="en-US" sz="900" dirty="0"/>
              <a:t>a measure of the distance.</a:t>
            </a:r>
          </a:p>
        </p:txBody>
      </p:sp>
    </p:spTree>
    <p:extLst>
      <p:ext uri="{BB962C8B-B14F-4D97-AF65-F5344CB8AC3E}">
        <p14:creationId xmlns:p14="http://schemas.microsoft.com/office/powerpoint/2010/main" val="735531751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30" y="351571"/>
            <a:ext cx="433197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mine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’Hu</a:t>
            </a:r>
            <a:r>
              <a:rPr sz="900" spc="-2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30" dirty="0">
                <a:latin typeface="Times New Roman"/>
                <a:cs typeface="Times New Roman"/>
              </a:rPr>
              <a:t>diag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am’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65" dirty="0">
                <a:latin typeface="Times New Roman"/>
                <a:cs typeface="Times New Roman"/>
              </a:rPr>
              <a:t>measure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things: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 distance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lang="en-US" sz="9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1000"/>
              </a:lnSpc>
              <a:buFont typeface="Wingdings" charset="2"/>
              <a:buChar char="§"/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redshift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This 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Doppler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ef</a:t>
            </a:r>
            <a:r>
              <a:rPr sz="900" spc="-3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ect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-5" dirty="0">
                <a:latin typeface="Times New Roman"/>
                <a:cs typeface="Times New Roman"/>
              </a:rPr>
              <a:t>light: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10138"/>
              </p:ext>
            </p:extLst>
          </p:nvPr>
        </p:nvGraphicFramePr>
        <p:xfrm>
          <a:off x="628650" y="815975"/>
          <a:ext cx="298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4" imgW="2984500" imgH="469900" progId="Equation.3">
                  <p:embed/>
                </p:oleObj>
              </mc:Choice>
              <mc:Fallback>
                <p:oleObj name="Equation" r:id="rId4" imgW="298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815975"/>
                        <a:ext cx="2984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250" y="1349375"/>
            <a:ext cx="431429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900" dirty="0"/>
              <a:t>To measure redshift is easy, but measuring distances is difficult. We need </a:t>
            </a:r>
          </a:p>
          <a:p>
            <a:r>
              <a:rPr lang="en-US" sz="900" dirty="0"/>
              <a:t>“standard candles” or “standard rulers”. Here the assumption is that the intensity of the </a:t>
            </a:r>
          </a:p>
          <a:p>
            <a:r>
              <a:rPr lang="en-US" sz="900" dirty="0"/>
              <a:t>light arriving at the Earth diminishes with distance as 1/r</a:t>
            </a:r>
            <a:r>
              <a:rPr lang="en-US" sz="900" baseline="30000" dirty="0"/>
              <a:t>2 </a:t>
            </a:r>
            <a:r>
              <a:rPr lang="en-US" sz="900" dirty="0"/>
              <a:t>and therefore the intensity is </a:t>
            </a:r>
          </a:p>
          <a:p>
            <a:r>
              <a:rPr lang="en-US" sz="900" dirty="0"/>
              <a:t>a measure of the distance.</a:t>
            </a:r>
          </a:p>
          <a:p>
            <a:endParaRPr lang="en-US" sz="900" dirty="0"/>
          </a:p>
          <a:p>
            <a:pPr marL="171450" indent="-171450">
              <a:buFont typeface="Wingdings" charset="2"/>
              <a:buChar char="§"/>
            </a:pPr>
            <a:r>
              <a:rPr lang="en-US" sz="900" dirty="0"/>
              <a:t>In cosmology, </a:t>
            </a:r>
            <a:r>
              <a:rPr lang="en-US" sz="900" b="1" dirty="0">
                <a:solidFill>
                  <a:srgbClr val="FF0000"/>
                </a:solidFill>
              </a:rPr>
              <a:t>seeing far away objects means looking into the past</a:t>
            </a:r>
            <a:r>
              <a:rPr lang="en-US" sz="900" dirty="0"/>
              <a:t>. </a:t>
            </a:r>
          </a:p>
          <a:p>
            <a:r>
              <a:rPr lang="en-US" sz="900" dirty="0"/>
              <a:t>We see the Andromeda galaxy as it was about 2 million years ago.</a:t>
            </a:r>
          </a:p>
        </p:txBody>
      </p:sp>
    </p:spTree>
    <p:extLst>
      <p:ext uri="{BB962C8B-B14F-4D97-AF65-F5344CB8AC3E}">
        <p14:creationId xmlns:p14="http://schemas.microsoft.com/office/powerpoint/2010/main" val="262627924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30" y="351571"/>
            <a:ext cx="433197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mine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’Hu</a:t>
            </a:r>
            <a:r>
              <a:rPr sz="900" spc="-2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30" dirty="0">
                <a:latin typeface="Times New Roman"/>
                <a:cs typeface="Times New Roman"/>
              </a:rPr>
              <a:t>diag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am’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65" dirty="0">
                <a:latin typeface="Times New Roman"/>
                <a:cs typeface="Times New Roman"/>
              </a:rPr>
              <a:t>measure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things: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 distance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lang="en-US" sz="9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1000"/>
              </a:lnSpc>
              <a:buFont typeface="Wingdings" charset="2"/>
              <a:buChar char="§"/>
            </a:pPr>
            <a:r>
              <a:rPr sz="900" spc="-120" dirty="0">
                <a:latin typeface="Times New Roman"/>
                <a:cs typeface="Times New Roman"/>
              </a:rPr>
              <a:t>T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me</a:t>
            </a:r>
            <a:r>
              <a:rPr lang="en-US" sz="900" spc="65" dirty="0">
                <a:latin typeface="Times New Roman"/>
                <a:cs typeface="Times New Roman"/>
              </a:rPr>
              <a:t>a</a:t>
            </a:r>
            <a:r>
              <a:rPr sz="900" spc="65" dirty="0">
                <a:latin typeface="Times New Roman"/>
                <a:cs typeface="Times New Roman"/>
              </a:rPr>
              <a:t>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redshift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This 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Doppler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ef</a:t>
            </a:r>
            <a:r>
              <a:rPr sz="900" spc="-3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ect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-5" dirty="0">
                <a:latin typeface="Times New Roman"/>
                <a:cs typeface="Times New Roman"/>
              </a:rPr>
              <a:t>light: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92076"/>
              </p:ext>
            </p:extLst>
          </p:nvPr>
        </p:nvGraphicFramePr>
        <p:xfrm>
          <a:off x="628650" y="815975"/>
          <a:ext cx="298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4" imgW="2984500" imgH="469900" progId="Equation.3">
                  <p:embed/>
                </p:oleObj>
              </mc:Choice>
              <mc:Fallback>
                <p:oleObj name="Equation" r:id="rId4" imgW="298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815975"/>
                        <a:ext cx="2984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250" y="1349375"/>
            <a:ext cx="454483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900" dirty="0"/>
              <a:t>To measure redshift is easy, but measuring distances is difficult. We need </a:t>
            </a:r>
          </a:p>
          <a:p>
            <a:r>
              <a:rPr lang="en-US" sz="900" dirty="0"/>
              <a:t>“standard candles” or “standard rulers”. Here the assumption is that the intensity of the </a:t>
            </a:r>
          </a:p>
          <a:p>
            <a:r>
              <a:rPr lang="en-US" sz="900" dirty="0"/>
              <a:t>light arriving at the Earth diminishes with distance as 1/r</a:t>
            </a:r>
            <a:r>
              <a:rPr lang="en-US" sz="900" baseline="30000" dirty="0"/>
              <a:t>2 </a:t>
            </a:r>
            <a:r>
              <a:rPr lang="en-US" sz="900" dirty="0"/>
              <a:t>and therefore the intensity is </a:t>
            </a:r>
          </a:p>
          <a:p>
            <a:r>
              <a:rPr lang="en-US" sz="900" dirty="0"/>
              <a:t>a measure of the distance.</a:t>
            </a:r>
          </a:p>
          <a:p>
            <a:endParaRPr lang="en-US" sz="900" dirty="0"/>
          </a:p>
          <a:p>
            <a:pPr marL="171450" indent="-171450">
              <a:buFont typeface="Wingdings" charset="2"/>
              <a:buChar char="§"/>
            </a:pPr>
            <a:r>
              <a:rPr lang="en-US" sz="900" dirty="0"/>
              <a:t>In cosmology, </a:t>
            </a:r>
            <a:r>
              <a:rPr lang="en-US" sz="900" b="1" dirty="0">
                <a:solidFill>
                  <a:srgbClr val="FF0000"/>
                </a:solidFill>
              </a:rPr>
              <a:t>seeing far away objects means looking into the past</a:t>
            </a:r>
            <a:r>
              <a:rPr lang="en-US" sz="900" dirty="0"/>
              <a:t>. </a:t>
            </a:r>
          </a:p>
          <a:p>
            <a:r>
              <a:rPr lang="en-US" sz="900" dirty="0"/>
              <a:t>We see the Andromeda galaxy as it was about 2 million years ago.</a:t>
            </a:r>
          </a:p>
          <a:p>
            <a:endParaRPr lang="en-US" sz="900" dirty="0"/>
          </a:p>
          <a:p>
            <a:pPr marL="171450" indent="-171450">
              <a:buFont typeface="Wingdings" charset="2"/>
              <a:buChar char="§"/>
            </a:pPr>
            <a:r>
              <a:rPr lang="en-US" sz="900" dirty="0"/>
              <a:t>A moment in the past can be characterized by the redshift </a:t>
            </a:r>
            <a:r>
              <a:rPr lang="en-US" sz="900" b="1" dirty="0">
                <a:solidFill>
                  <a:srgbClr val="FF0000"/>
                </a:solidFill>
              </a:rPr>
              <a:t>z</a:t>
            </a:r>
            <a:r>
              <a:rPr lang="en-US" sz="900" dirty="0"/>
              <a:t> (we know the speed of light).</a:t>
            </a:r>
          </a:p>
          <a:p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2686147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5250" y="587375"/>
            <a:ext cx="4159885" cy="61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present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40" dirty="0">
                <a:latin typeface="Times New Roman"/>
                <a:cs typeface="Times New Roman"/>
              </a:rPr>
              <a:t>xpansion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i="1" spc="-10" dirty="0">
                <a:latin typeface="Times New Roman"/>
                <a:cs typeface="Times New Roman"/>
              </a:rPr>
              <a:t>H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spc="7" baseline="-9259" dirty="0">
                <a:latin typeface="Times New Roman"/>
                <a:cs typeface="Times New Roman"/>
              </a:rPr>
              <a:t> </a:t>
            </a:r>
            <a:r>
              <a:rPr lang="en-US" sz="900" i="1" spc="10" dirty="0">
                <a:latin typeface="Times New Roman"/>
                <a:cs typeface="Times New Roman"/>
              </a:rPr>
              <a:t>~</a:t>
            </a:r>
            <a:r>
              <a:rPr sz="900" spc="25" dirty="0">
                <a:latin typeface="Times New Roman"/>
                <a:cs typeface="Times New Roman"/>
              </a:rPr>
              <a:t>70km/s/Mpc.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past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dif</a:t>
            </a:r>
            <a:r>
              <a:rPr sz="900" spc="-55" dirty="0">
                <a:latin typeface="Times New Roman"/>
                <a:cs typeface="Times New Roman"/>
              </a:rPr>
              <a:t>f</a:t>
            </a:r>
            <a:r>
              <a:rPr sz="900" spc="40" dirty="0">
                <a:latin typeface="Times New Roman"/>
                <a:cs typeface="Times New Roman"/>
              </a:rPr>
              <a:t>erent.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4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ant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5" dirty="0">
                <a:latin typeface="Times New Roman"/>
                <a:cs typeface="Times New Roman"/>
              </a:rPr>
              <a:t>dete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mine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40" dirty="0">
                <a:latin typeface="Times New Roman"/>
                <a:cs typeface="Times New Roman"/>
              </a:rPr>
              <a:t>xpansion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function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redshift, </a:t>
            </a:r>
            <a:r>
              <a:rPr sz="900" i="1" spc="5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900" i="1" spc="15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this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65" dirty="0">
                <a:latin typeface="Times New Roman"/>
                <a:cs typeface="Times New Roman"/>
              </a:rPr>
              <a:t>measure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redshift </a:t>
            </a:r>
            <a:r>
              <a:rPr sz="900" i="1" spc="95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900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distance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900" i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Standard</a:t>
            </a:r>
            <a:r>
              <a:rPr spc="25" dirty="0"/>
              <a:t> </a:t>
            </a:r>
            <a:r>
              <a:rPr spc="60" dirty="0"/>
              <a:t>candles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992" y="494484"/>
            <a:ext cx="32111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most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p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5" dirty="0">
                <a:latin typeface="Times New Roman"/>
                <a:cs typeface="Times New Roman"/>
              </a:rPr>
              <a:t>erful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standard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candles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super</a:t>
            </a:r>
            <a:r>
              <a:rPr sz="900" spc="45" dirty="0">
                <a:latin typeface="Times New Roman"/>
                <a:cs typeface="Times New Roman"/>
              </a:rPr>
              <a:t>n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ae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type</a:t>
            </a:r>
            <a:r>
              <a:rPr sz="900" spc="20" dirty="0">
                <a:latin typeface="Times New Roman"/>
                <a:cs typeface="Times New Roman"/>
              </a:rPr>
              <a:t> Ia.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4000" y="811451"/>
            <a:ext cx="2160132" cy="216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6561" y="3009769"/>
            <a:ext cx="5949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latin typeface="Times New Roman"/>
                <a:cs typeface="Times New Roman"/>
              </a:rPr>
              <a:t>SN1994D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29" y="196405"/>
            <a:ext cx="4476115" cy="82550"/>
          </a:xfrm>
          <a:custGeom>
            <a:avLst/>
            <a:gdLst/>
            <a:ahLst/>
            <a:cxnLst/>
            <a:rect l="l" t="t" r="r" b="b"/>
            <a:pathLst>
              <a:path w="4476115" h="82550">
                <a:moveTo>
                  <a:pt x="4424787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82384"/>
                </a:lnTo>
                <a:lnTo>
                  <a:pt x="4475587" y="82384"/>
                </a:lnTo>
                <a:lnTo>
                  <a:pt x="4474690" y="41300"/>
                </a:lnTo>
                <a:lnTo>
                  <a:pt x="4451731" y="7786"/>
                </a:lnTo>
                <a:lnTo>
                  <a:pt x="4424787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8317" y="4806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831" y="531431"/>
            <a:ext cx="4323185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817" y="234266"/>
            <a:ext cx="50800" cy="259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817" y="297767"/>
            <a:ext cx="50800" cy="195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29" y="240830"/>
            <a:ext cx="4476115" cy="303530"/>
          </a:xfrm>
          <a:custGeom>
            <a:avLst/>
            <a:gdLst/>
            <a:ahLst/>
            <a:cxnLst/>
            <a:rect l="l" t="t" r="r" b="b"/>
            <a:pathLst>
              <a:path w="4476115" h="303530">
                <a:moveTo>
                  <a:pt x="4475587" y="0"/>
                </a:moveTo>
                <a:lnTo>
                  <a:pt x="0" y="0"/>
                </a:lnTo>
                <a:lnTo>
                  <a:pt x="0" y="252501"/>
                </a:lnTo>
                <a:lnTo>
                  <a:pt x="16636" y="290015"/>
                </a:lnTo>
                <a:lnTo>
                  <a:pt x="4424787" y="303301"/>
                </a:lnTo>
                <a:lnTo>
                  <a:pt x="4439030" y="301256"/>
                </a:lnTo>
                <a:lnTo>
                  <a:pt x="4470151" y="275298"/>
                </a:lnTo>
                <a:lnTo>
                  <a:pt x="4475587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1817" y="285067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73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1817" y="2723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1817" y="2596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1817" y="2469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817" y="22791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0374" y="299114"/>
            <a:ext cx="31877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Times New Roman"/>
                <a:cs typeface="Times New Roman"/>
              </a:rPr>
              <a:t>Cosmology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I: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Measu</a:t>
            </a:r>
            <a:r>
              <a:rPr sz="1100" spc="50" dirty="0">
                <a:latin typeface="Times New Roman"/>
                <a:cs typeface="Times New Roman"/>
              </a:rPr>
              <a:t>r</a:t>
            </a:r>
            <a:r>
              <a:rPr sz="1100" spc="10" dirty="0">
                <a:latin typeface="Times New Roman"/>
                <a:cs typeface="Times New Roman"/>
              </a:rPr>
              <a:t>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</a:t>
            </a:r>
            <a:r>
              <a:rPr sz="1100" spc="25" dirty="0">
                <a:latin typeface="Times New Roman"/>
                <a:cs typeface="Times New Roman"/>
              </a:rPr>
              <a:t>eighing </a:t>
            </a:r>
            <a:r>
              <a:rPr sz="1100" spc="5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Uni</a:t>
            </a:r>
            <a:r>
              <a:rPr sz="1100" spc="-40" dirty="0">
                <a:latin typeface="Times New Roman"/>
                <a:cs typeface="Times New Roman"/>
              </a:rPr>
              <a:t>v</a:t>
            </a:r>
            <a:r>
              <a:rPr sz="1100" spc="80" dirty="0">
                <a:latin typeface="Times New Roman"/>
                <a:cs typeface="Times New Roman"/>
              </a:rPr>
              <a:t>erse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9650" y="1196975"/>
            <a:ext cx="2532380" cy="605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00" b="1" spc="15" dirty="0">
                <a:latin typeface="Times New Roman"/>
                <a:cs typeface="Times New Roman"/>
              </a:rPr>
              <a:t>Following CERN lectures for summer students</a:t>
            </a:r>
          </a:p>
          <a:p>
            <a:pPr algn="ctr">
              <a:lnSpc>
                <a:spcPct val="100000"/>
              </a:lnSpc>
            </a:pPr>
            <a:r>
              <a:rPr lang="en-US" sz="900" b="1" spc="15" dirty="0">
                <a:latin typeface="Times New Roman"/>
                <a:cs typeface="Times New Roman"/>
              </a:rPr>
              <a:t>by </a:t>
            </a:r>
            <a:r>
              <a:rPr sz="900" b="1" spc="15" dirty="0">
                <a:latin typeface="Times New Roman"/>
                <a:cs typeface="Times New Roman"/>
              </a:rPr>
              <a:t>Ruth</a:t>
            </a:r>
            <a:r>
              <a:rPr sz="900" b="1" spc="2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Times New Roman"/>
                <a:cs typeface="Times New Roman"/>
              </a:rPr>
              <a:t>Durrer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/>
              <a:t>SNIa</a:t>
            </a:r>
            <a:r>
              <a:rPr spc="25" dirty="0"/>
              <a:t> </a:t>
            </a:r>
            <a:r>
              <a:rPr spc="-5" dirty="0"/>
              <a:t>light</a:t>
            </a:r>
            <a:r>
              <a:rPr spc="25" dirty="0"/>
              <a:t> </a:t>
            </a:r>
            <a:r>
              <a:rPr spc="35" dirty="0"/>
              <a:t>cu</a:t>
            </a:r>
            <a:r>
              <a:rPr spc="55" dirty="0"/>
              <a:t>r</a:t>
            </a:r>
            <a:r>
              <a:rPr spc="-40" dirty="0"/>
              <a:t>v</a:t>
            </a:r>
            <a:r>
              <a:rPr spc="114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351571"/>
            <a:ext cx="4309745" cy="41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-5" dirty="0">
                <a:latin typeface="Times New Roman"/>
                <a:cs typeface="Times New Roman"/>
              </a:rPr>
              <a:t>After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application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0" dirty="0">
                <a:latin typeface="Times New Roman"/>
                <a:cs typeface="Times New Roman"/>
              </a:rPr>
              <a:t>’</a:t>
            </a:r>
            <a:r>
              <a:rPr sz="900" spc="40" dirty="0">
                <a:latin typeface="Times New Roman"/>
                <a:cs typeface="Times New Roman"/>
              </a:rPr>
              <a:t>stretch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10" dirty="0">
                <a:latin typeface="Times New Roman"/>
                <a:cs typeface="Times New Roman"/>
              </a:rPr>
              <a:t>actor’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maxi</a:t>
            </a:r>
            <a:r>
              <a:rPr sz="900" spc="25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light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cu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8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15" dirty="0">
                <a:latin typeface="Times New Roman"/>
                <a:cs typeface="Times New Roman"/>
              </a:rPr>
              <a:t>i.e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maxi</a:t>
            </a:r>
            <a:r>
              <a:rPr sz="900" spc="25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um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luminosity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60" dirty="0">
                <a:latin typeface="Times New Roman"/>
                <a:cs typeface="Times New Roman"/>
              </a:rPr>
              <a:t>nea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same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-5" dirty="0">
                <a:latin typeface="Times New Roman"/>
                <a:cs typeface="Times New Roman"/>
              </a:rPr>
              <a:t>all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super</a:t>
            </a:r>
            <a:r>
              <a:rPr sz="900" spc="45" dirty="0">
                <a:latin typeface="Times New Roman"/>
                <a:cs typeface="Times New Roman"/>
              </a:rPr>
              <a:t>n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ae</a:t>
            </a:r>
            <a:r>
              <a:rPr sz="900" spc="20" dirty="0">
                <a:latin typeface="Times New Roman"/>
                <a:cs typeface="Times New Roman"/>
              </a:rPr>
              <a:t> Ia.</a:t>
            </a:r>
            <a:r>
              <a:rPr lang="en-US" sz="900" spc="20" dirty="0">
                <a:latin typeface="Times New Roman"/>
                <a:cs typeface="Times New Roman"/>
              </a:rPr>
              <a:t> The linear correction is for the time dilatation due to expanding universe.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50" y="739774"/>
            <a:ext cx="1620648" cy="2628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7985" y="1117292"/>
            <a:ext cx="9747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latin typeface="Times New Roman"/>
                <a:cs typeface="Times New Roman"/>
              </a:rPr>
              <a:t>Without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correction.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7985" y="2335844"/>
            <a:ext cx="8293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After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correction.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6134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-5" dirty="0"/>
              <a:t>in</a:t>
            </a:r>
            <a:r>
              <a:rPr spc="25" dirty="0"/>
              <a:t> </a:t>
            </a:r>
            <a:r>
              <a:rPr i="1" spc="35" dirty="0">
                <a:latin typeface="Times New Roman"/>
                <a:cs typeface="Times New Roman"/>
              </a:rPr>
              <a:t>accele</a:t>
            </a:r>
            <a:r>
              <a:rPr i="1" spc="15" dirty="0">
                <a:latin typeface="Times New Roman"/>
                <a:cs typeface="Times New Roman"/>
              </a:rPr>
              <a:t>r</a:t>
            </a:r>
            <a:r>
              <a:rPr i="1" spc="55" dirty="0">
                <a:latin typeface="Times New Roman"/>
                <a:cs typeface="Times New Roman"/>
              </a:rPr>
              <a:t>ated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spc="80" dirty="0"/>
              <a:t>e</a:t>
            </a:r>
            <a:r>
              <a:rPr spc="40" dirty="0"/>
              <a:t>xpansion</a:t>
            </a:r>
          </a:p>
        </p:txBody>
      </p:sp>
      <p:sp>
        <p:nvSpPr>
          <p:cNvPr id="25" name="object 25"/>
          <p:cNvSpPr/>
          <p:nvPr/>
        </p:nvSpPr>
        <p:spPr>
          <a:xfrm>
            <a:off x="886349" y="354264"/>
            <a:ext cx="1209985" cy="846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3135" y="1149940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34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3135" y="1012013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36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3135" y="874712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38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3135" y="737412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40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3135" y="324884"/>
            <a:ext cx="7239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46</a:t>
            </a:r>
            <a:endParaRPr sz="3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44</a:t>
            </a:r>
            <a:endParaRPr sz="3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42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015" y="1200721"/>
            <a:ext cx="126111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0"/>
              </a:lnSpc>
            </a:pPr>
            <a:r>
              <a:rPr sz="300" spc="15" dirty="0">
                <a:latin typeface="Helvetica"/>
                <a:cs typeface="Helvetica"/>
              </a:rPr>
              <a:t>0          </a:t>
            </a:r>
            <a:r>
              <a:rPr sz="300" spc="10" dirty="0">
                <a:latin typeface="Helvetica"/>
                <a:cs typeface="Helvetica"/>
              </a:rPr>
              <a:t>0.2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0.4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0.6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0.8</a:t>
            </a:r>
            <a:r>
              <a:rPr sz="300" dirty="0">
                <a:latin typeface="Helvetica"/>
                <a:cs typeface="Helvetica"/>
              </a:rPr>
              <a:t>         </a:t>
            </a:r>
            <a:r>
              <a:rPr sz="300" spc="15" dirty="0">
                <a:latin typeface="Helvetica"/>
                <a:cs typeface="Helvetica"/>
              </a:rPr>
              <a:t> 1</a:t>
            </a:r>
            <a:r>
              <a:rPr sz="300" dirty="0">
                <a:latin typeface="Helvetica"/>
                <a:cs typeface="Helvetica"/>
              </a:rPr>
              <a:t>         </a:t>
            </a:r>
            <a:r>
              <a:rPr sz="300" spc="15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1.2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1.4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35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1.6</a:t>
            </a:r>
            <a:endParaRPr sz="300">
              <a:latin typeface="Helvetica"/>
              <a:cs typeface="Helvetica"/>
            </a:endParaRPr>
          </a:p>
          <a:p>
            <a:pPr marL="806450">
              <a:lnSpc>
                <a:spcPts val="450"/>
              </a:lnSpc>
            </a:pPr>
            <a:r>
              <a:rPr sz="400" spc="5" dirty="0">
                <a:latin typeface="Helvetica"/>
                <a:cs typeface="Helvetica"/>
              </a:rPr>
              <a:t>redshift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7979" y="342263"/>
            <a:ext cx="78740" cy="973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latin typeface="Helvetica"/>
                <a:cs typeface="Helvetica"/>
              </a:rPr>
              <a:t>MLCS2k2</a:t>
            </a:r>
            <a:r>
              <a:rPr sz="400" spc="5" dirty="0">
                <a:latin typeface="Helvetica"/>
                <a:cs typeface="Helvetica"/>
              </a:rPr>
              <a:t> </a:t>
            </a:r>
            <a:r>
              <a:rPr sz="400" dirty="0">
                <a:latin typeface="Helvetica"/>
                <a:cs typeface="Helvetica"/>
              </a:rPr>
              <a:t>fitted </a:t>
            </a:r>
            <a:r>
              <a:rPr sz="400" spc="-5" dirty="0">
                <a:latin typeface="Helvetica"/>
                <a:cs typeface="Helvetica"/>
              </a:rPr>
              <a:t>distanc</a:t>
            </a:r>
            <a:r>
              <a:rPr sz="400" dirty="0">
                <a:latin typeface="Helvetica"/>
                <a:cs typeface="Helvetica"/>
              </a:rPr>
              <a:t>e</a:t>
            </a:r>
            <a:r>
              <a:rPr sz="400" spc="5" dirty="0">
                <a:latin typeface="Helvetica"/>
                <a:cs typeface="Helvetica"/>
              </a:rPr>
              <a:t> </a:t>
            </a:r>
            <a:r>
              <a:rPr sz="400" dirty="0">
                <a:latin typeface="Helvetica"/>
                <a:cs typeface="Helvetica"/>
              </a:rPr>
              <a:t>modulus</a:t>
            </a:r>
            <a:r>
              <a:rPr sz="400" spc="5" dirty="0">
                <a:latin typeface="Helvetica"/>
                <a:cs typeface="Helvetica"/>
              </a:rPr>
              <a:t> </a:t>
            </a:r>
            <a:r>
              <a:rPr sz="400" dirty="0">
                <a:latin typeface="Helvetica"/>
                <a:cs typeface="Helvetica"/>
              </a:rPr>
              <a:t>(mag)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07171" y="724238"/>
            <a:ext cx="6769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9"/>
              </a:lnSpc>
            </a:pPr>
            <a:r>
              <a:rPr sz="450" dirty="0">
                <a:latin typeface="Helvetica"/>
                <a:cs typeface="Helvetica"/>
              </a:rPr>
              <a:t>3</a:t>
            </a:r>
            <a:r>
              <a:rPr sz="450" spc="5" dirty="0">
                <a:latin typeface="Helvetica"/>
                <a:cs typeface="Helvetica"/>
              </a:rPr>
              <a:t>3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 </a:t>
            </a:r>
            <a:r>
              <a:rPr sz="450" spc="-5" dirty="0">
                <a:latin typeface="Helvetica"/>
                <a:cs typeface="Helvetica"/>
              </a:rPr>
              <a:t>nearb</a:t>
            </a:r>
            <a:r>
              <a:rPr sz="450" dirty="0">
                <a:latin typeface="Helvetica"/>
                <a:cs typeface="Helvetica"/>
              </a:rPr>
              <a:t>y (JRK07)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484"/>
              </a:lnSpc>
            </a:pPr>
            <a:r>
              <a:rPr sz="450" dirty="0">
                <a:solidFill>
                  <a:srgbClr val="FF0000"/>
                </a:solidFill>
                <a:latin typeface="Helvetica"/>
                <a:cs typeface="Helvetica"/>
              </a:rPr>
              <a:t>10</a:t>
            </a:r>
            <a:r>
              <a:rPr sz="450" spc="5" dirty="0">
                <a:solidFill>
                  <a:srgbClr val="FF0000"/>
                </a:solidFill>
                <a:latin typeface="Helvetica"/>
                <a:cs typeface="Helvetica"/>
              </a:rPr>
              <a:t>3</a:t>
            </a:r>
            <a:r>
              <a:rPr sz="45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sz="450" spc="5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sz="450" dirty="0">
                <a:solidFill>
                  <a:srgbClr val="FF0000"/>
                </a:solidFill>
                <a:latin typeface="Helvetica"/>
                <a:cs typeface="Helvetica"/>
              </a:rPr>
              <a:t>SDSS-II (this paper)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490"/>
              </a:lnSpc>
            </a:pPr>
            <a:r>
              <a:rPr sz="450" dirty="0">
                <a:latin typeface="Helvetica"/>
                <a:cs typeface="Helvetica"/>
              </a:rPr>
              <a:t>5</a:t>
            </a:r>
            <a:r>
              <a:rPr sz="450" spc="5" dirty="0">
                <a:latin typeface="Helvetica"/>
                <a:cs typeface="Helvetica"/>
              </a:rPr>
              <a:t>6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 ESSENCE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(WV07)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484"/>
              </a:lnSpc>
            </a:pPr>
            <a:r>
              <a:rPr sz="450" dirty="0">
                <a:solidFill>
                  <a:srgbClr val="0000FF"/>
                </a:solidFill>
                <a:latin typeface="Helvetica"/>
                <a:cs typeface="Helvetica"/>
              </a:rPr>
              <a:t>6</a:t>
            </a:r>
            <a:r>
              <a:rPr sz="450" spc="5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sz="45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sz="450" spc="5" dirty="0">
                <a:solidFill>
                  <a:srgbClr val="0000FF"/>
                </a:solidFill>
                <a:latin typeface="Helvetica"/>
                <a:cs typeface="Helvetica"/>
              </a:rPr>
              <a:t> SNLS</a:t>
            </a:r>
            <a:r>
              <a:rPr sz="450" dirty="0">
                <a:solidFill>
                  <a:srgbClr val="0000FF"/>
                </a:solidFill>
                <a:latin typeface="Helvetica"/>
                <a:cs typeface="Helvetica"/>
              </a:rPr>
              <a:t> (Astier06)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509"/>
              </a:lnSpc>
            </a:pPr>
            <a:r>
              <a:rPr sz="450" dirty="0">
                <a:latin typeface="Helvetica"/>
                <a:cs typeface="Helvetica"/>
              </a:rPr>
              <a:t>3</a:t>
            </a:r>
            <a:r>
              <a:rPr sz="450" spc="5" dirty="0">
                <a:latin typeface="Helvetica"/>
                <a:cs typeface="Helvetica"/>
              </a:rPr>
              <a:t>4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 </a:t>
            </a:r>
            <a:r>
              <a:rPr sz="450" dirty="0">
                <a:latin typeface="Helvetica"/>
                <a:cs typeface="Helvetica"/>
              </a:rPr>
              <a:t>HS</a:t>
            </a:r>
            <a:r>
              <a:rPr sz="450" spc="5" dirty="0">
                <a:latin typeface="Helvetica"/>
                <a:cs typeface="Helvetica"/>
              </a:rPr>
              <a:t>T</a:t>
            </a:r>
            <a:r>
              <a:rPr sz="450" dirty="0">
                <a:latin typeface="Helvetica"/>
                <a:cs typeface="Helvetica"/>
              </a:rPr>
              <a:t> (Riess07)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2949" y="1657743"/>
            <a:ext cx="2240151" cy="1537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2990850" y="58737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Distance modulus</a:t>
            </a:r>
          </a:p>
          <a:p>
            <a:r>
              <a:rPr lang="en-US" sz="900" dirty="0"/>
              <a:t>=log(apparent luminosity)+</a:t>
            </a:r>
          </a:p>
          <a:p>
            <a:r>
              <a:rPr lang="en-US" sz="900" dirty="0"/>
              <a:t>	constant</a:t>
            </a:r>
          </a:p>
          <a:p>
            <a:r>
              <a:rPr lang="en-US" sz="900" dirty="0"/>
              <a:t>=log(1/d</a:t>
            </a:r>
            <a:r>
              <a:rPr lang="en-US" sz="900" baseline="30000" dirty="0"/>
              <a:t>2</a:t>
            </a:r>
            <a:r>
              <a:rPr lang="en-US" sz="900" dirty="0"/>
              <a:t>) + constant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6134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-5" dirty="0"/>
              <a:t>in</a:t>
            </a:r>
            <a:r>
              <a:rPr spc="25" dirty="0"/>
              <a:t> </a:t>
            </a:r>
            <a:r>
              <a:rPr i="1" spc="35" dirty="0">
                <a:latin typeface="Times New Roman"/>
                <a:cs typeface="Times New Roman"/>
              </a:rPr>
              <a:t>accele</a:t>
            </a:r>
            <a:r>
              <a:rPr i="1" spc="15" dirty="0">
                <a:latin typeface="Times New Roman"/>
                <a:cs typeface="Times New Roman"/>
              </a:rPr>
              <a:t>r</a:t>
            </a:r>
            <a:r>
              <a:rPr i="1" spc="55" dirty="0">
                <a:latin typeface="Times New Roman"/>
                <a:cs typeface="Times New Roman"/>
              </a:rPr>
              <a:t>ated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spc="80" dirty="0"/>
              <a:t>e</a:t>
            </a:r>
            <a:r>
              <a:rPr spc="40" dirty="0"/>
              <a:t>xpansion</a:t>
            </a:r>
          </a:p>
        </p:txBody>
      </p:sp>
      <p:sp>
        <p:nvSpPr>
          <p:cNvPr id="25" name="object 25"/>
          <p:cNvSpPr/>
          <p:nvPr/>
        </p:nvSpPr>
        <p:spPr>
          <a:xfrm>
            <a:off x="886349" y="354264"/>
            <a:ext cx="1209985" cy="846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3135" y="1149940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34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3135" y="1012013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36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3135" y="874712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38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3135" y="737412"/>
            <a:ext cx="7239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40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3135" y="324884"/>
            <a:ext cx="7239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46</a:t>
            </a:r>
            <a:endParaRPr sz="3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44</a:t>
            </a:r>
            <a:endParaRPr sz="3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" spc="15" dirty="0">
                <a:latin typeface="Helvetica"/>
                <a:cs typeface="Helvetica"/>
              </a:rPr>
              <a:t>42</a:t>
            </a:r>
            <a:endParaRPr sz="300">
              <a:latin typeface="Helvetica"/>
              <a:cs typeface="Helvetic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015" y="1200721"/>
            <a:ext cx="126111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0"/>
              </a:lnSpc>
            </a:pPr>
            <a:r>
              <a:rPr sz="300" spc="15" dirty="0">
                <a:latin typeface="Helvetica"/>
                <a:cs typeface="Helvetica"/>
              </a:rPr>
              <a:t>0          </a:t>
            </a:r>
            <a:r>
              <a:rPr sz="300" spc="10" dirty="0">
                <a:latin typeface="Helvetica"/>
                <a:cs typeface="Helvetica"/>
              </a:rPr>
              <a:t>0.2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0.4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0.6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0.8</a:t>
            </a:r>
            <a:r>
              <a:rPr sz="300" dirty="0">
                <a:latin typeface="Helvetica"/>
                <a:cs typeface="Helvetica"/>
              </a:rPr>
              <a:t>         </a:t>
            </a:r>
            <a:r>
              <a:rPr sz="300" spc="15" dirty="0">
                <a:latin typeface="Helvetica"/>
                <a:cs typeface="Helvetica"/>
              </a:rPr>
              <a:t> 1</a:t>
            </a:r>
            <a:r>
              <a:rPr sz="300" dirty="0">
                <a:latin typeface="Helvetica"/>
                <a:cs typeface="Helvetica"/>
              </a:rPr>
              <a:t>         </a:t>
            </a:r>
            <a:r>
              <a:rPr sz="300" spc="15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1.2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40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1.4</a:t>
            </a:r>
            <a:r>
              <a:rPr sz="300" dirty="0">
                <a:latin typeface="Helvetica"/>
                <a:cs typeface="Helvetica"/>
              </a:rPr>
              <a:t>        </a:t>
            </a:r>
            <a:r>
              <a:rPr sz="300" spc="-35" dirty="0">
                <a:latin typeface="Helvetica"/>
                <a:cs typeface="Helvetica"/>
              </a:rPr>
              <a:t> </a:t>
            </a:r>
            <a:r>
              <a:rPr sz="300" spc="10" dirty="0">
                <a:latin typeface="Helvetica"/>
                <a:cs typeface="Helvetica"/>
              </a:rPr>
              <a:t>1.6</a:t>
            </a:r>
            <a:endParaRPr sz="300">
              <a:latin typeface="Helvetica"/>
              <a:cs typeface="Helvetica"/>
            </a:endParaRPr>
          </a:p>
          <a:p>
            <a:pPr marL="806450">
              <a:lnSpc>
                <a:spcPts val="450"/>
              </a:lnSpc>
            </a:pPr>
            <a:r>
              <a:rPr sz="400" spc="5" dirty="0">
                <a:latin typeface="Helvetica"/>
                <a:cs typeface="Helvetica"/>
              </a:rPr>
              <a:t>redshift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7979" y="342263"/>
            <a:ext cx="78740" cy="973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latin typeface="Helvetica"/>
                <a:cs typeface="Helvetica"/>
              </a:rPr>
              <a:t>MLCS2k2</a:t>
            </a:r>
            <a:r>
              <a:rPr sz="400" spc="5" dirty="0">
                <a:latin typeface="Helvetica"/>
                <a:cs typeface="Helvetica"/>
              </a:rPr>
              <a:t> </a:t>
            </a:r>
            <a:r>
              <a:rPr sz="400" dirty="0">
                <a:latin typeface="Helvetica"/>
                <a:cs typeface="Helvetica"/>
              </a:rPr>
              <a:t>fitted </a:t>
            </a:r>
            <a:r>
              <a:rPr sz="400" spc="-5" dirty="0">
                <a:latin typeface="Helvetica"/>
                <a:cs typeface="Helvetica"/>
              </a:rPr>
              <a:t>distanc</a:t>
            </a:r>
            <a:r>
              <a:rPr sz="400" dirty="0">
                <a:latin typeface="Helvetica"/>
                <a:cs typeface="Helvetica"/>
              </a:rPr>
              <a:t>e</a:t>
            </a:r>
            <a:r>
              <a:rPr sz="400" spc="5" dirty="0">
                <a:latin typeface="Helvetica"/>
                <a:cs typeface="Helvetica"/>
              </a:rPr>
              <a:t> </a:t>
            </a:r>
            <a:r>
              <a:rPr sz="400" dirty="0">
                <a:latin typeface="Helvetica"/>
                <a:cs typeface="Helvetica"/>
              </a:rPr>
              <a:t>modulus</a:t>
            </a:r>
            <a:r>
              <a:rPr sz="400" spc="5" dirty="0">
                <a:latin typeface="Helvetica"/>
                <a:cs typeface="Helvetica"/>
              </a:rPr>
              <a:t> </a:t>
            </a:r>
            <a:r>
              <a:rPr sz="400" dirty="0">
                <a:latin typeface="Helvetica"/>
                <a:cs typeface="Helvetica"/>
              </a:rPr>
              <a:t>(mag)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07171" y="724238"/>
            <a:ext cx="6769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9"/>
              </a:lnSpc>
            </a:pPr>
            <a:r>
              <a:rPr sz="450" dirty="0">
                <a:latin typeface="Helvetica"/>
                <a:cs typeface="Helvetica"/>
              </a:rPr>
              <a:t>3</a:t>
            </a:r>
            <a:r>
              <a:rPr sz="450" spc="5" dirty="0">
                <a:latin typeface="Helvetica"/>
                <a:cs typeface="Helvetica"/>
              </a:rPr>
              <a:t>3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 </a:t>
            </a:r>
            <a:r>
              <a:rPr sz="450" spc="-5" dirty="0">
                <a:latin typeface="Helvetica"/>
                <a:cs typeface="Helvetica"/>
              </a:rPr>
              <a:t>nearb</a:t>
            </a:r>
            <a:r>
              <a:rPr sz="450" dirty="0">
                <a:latin typeface="Helvetica"/>
                <a:cs typeface="Helvetica"/>
              </a:rPr>
              <a:t>y (JRK07)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484"/>
              </a:lnSpc>
            </a:pPr>
            <a:r>
              <a:rPr sz="450" dirty="0">
                <a:solidFill>
                  <a:srgbClr val="FF0000"/>
                </a:solidFill>
                <a:latin typeface="Helvetica"/>
                <a:cs typeface="Helvetica"/>
              </a:rPr>
              <a:t>10</a:t>
            </a:r>
            <a:r>
              <a:rPr sz="450" spc="5" dirty="0">
                <a:solidFill>
                  <a:srgbClr val="FF0000"/>
                </a:solidFill>
                <a:latin typeface="Helvetica"/>
                <a:cs typeface="Helvetica"/>
              </a:rPr>
              <a:t>3</a:t>
            </a:r>
            <a:r>
              <a:rPr sz="45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sz="450" spc="5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sz="450" dirty="0">
                <a:solidFill>
                  <a:srgbClr val="FF0000"/>
                </a:solidFill>
                <a:latin typeface="Helvetica"/>
                <a:cs typeface="Helvetica"/>
              </a:rPr>
              <a:t>SDSS-II (this paper)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490"/>
              </a:lnSpc>
            </a:pPr>
            <a:r>
              <a:rPr sz="450" dirty="0">
                <a:latin typeface="Helvetica"/>
                <a:cs typeface="Helvetica"/>
              </a:rPr>
              <a:t>5</a:t>
            </a:r>
            <a:r>
              <a:rPr sz="450" spc="5" dirty="0">
                <a:latin typeface="Helvetica"/>
                <a:cs typeface="Helvetica"/>
              </a:rPr>
              <a:t>6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 ESSENCE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(WV07)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484"/>
              </a:lnSpc>
            </a:pPr>
            <a:r>
              <a:rPr sz="450" dirty="0">
                <a:solidFill>
                  <a:srgbClr val="0000FF"/>
                </a:solidFill>
                <a:latin typeface="Helvetica"/>
                <a:cs typeface="Helvetica"/>
              </a:rPr>
              <a:t>6</a:t>
            </a:r>
            <a:r>
              <a:rPr sz="450" spc="5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sz="45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sz="450" spc="5" dirty="0">
                <a:solidFill>
                  <a:srgbClr val="0000FF"/>
                </a:solidFill>
                <a:latin typeface="Helvetica"/>
                <a:cs typeface="Helvetica"/>
              </a:rPr>
              <a:t> SNLS</a:t>
            </a:r>
            <a:r>
              <a:rPr sz="450" dirty="0">
                <a:solidFill>
                  <a:srgbClr val="0000FF"/>
                </a:solidFill>
                <a:latin typeface="Helvetica"/>
                <a:cs typeface="Helvetica"/>
              </a:rPr>
              <a:t> (Astier06)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509"/>
              </a:lnSpc>
            </a:pPr>
            <a:r>
              <a:rPr sz="450" dirty="0">
                <a:latin typeface="Helvetica"/>
                <a:cs typeface="Helvetica"/>
              </a:rPr>
              <a:t>3</a:t>
            </a:r>
            <a:r>
              <a:rPr sz="450" spc="5" dirty="0">
                <a:latin typeface="Helvetica"/>
                <a:cs typeface="Helvetica"/>
              </a:rPr>
              <a:t>4</a:t>
            </a:r>
            <a:r>
              <a:rPr sz="450" dirty="0">
                <a:latin typeface="Helvetica"/>
                <a:cs typeface="Helvetica"/>
              </a:rPr>
              <a:t> </a:t>
            </a:r>
            <a:r>
              <a:rPr sz="450" spc="5" dirty="0">
                <a:latin typeface="Helvetica"/>
                <a:cs typeface="Helvetica"/>
              </a:rPr>
              <a:t> </a:t>
            </a:r>
            <a:r>
              <a:rPr sz="450" dirty="0">
                <a:latin typeface="Helvetica"/>
                <a:cs typeface="Helvetica"/>
              </a:rPr>
              <a:t>HS</a:t>
            </a:r>
            <a:r>
              <a:rPr sz="450" spc="5" dirty="0">
                <a:latin typeface="Helvetica"/>
                <a:cs typeface="Helvetica"/>
              </a:rPr>
              <a:t>T</a:t>
            </a:r>
            <a:r>
              <a:rPr sz="450" dirty="0">
                <a:latin typeface="Helvetica"/>
                <a:cs typeface="Helvetica"/>
              </a:rPr>
              <a:t> (Riess07)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2949" y="1657743"/>
            <a:ext cx="2240151" cy="1537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2990850" y="58737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Distance modulus</a:t>
            </a:r>
          </a:p>
          <a:p>
            <a:r>
              <a:rPr lang="en-US" sz="900" dirty="0"/>
              <a:t>=log(apparent luminosity)+</a:t>
            </a:r>
          </a:p>
          <a:p>
            <a:r>
              <a:rPr lang="en-US" sz="900" dirty="0"/>
              <a:t>	constant</a:t>
            </a:r>
          </a:p>
          <a:p>
            <a:r>
              <a:rPr lang="en-US" sz="900" dirty="0"/>
              <a:t>=log(1/d</a:t>
            </a:r>
            <a:r>
              <a:rPr lang="en-US" sz="900" baseline="30000" dirty="0"/>
              <a:t>2</a:t>
            </a:r>
            <a:r>
              <a:rPr lang="en-US" sz="900" dirty="0"/>
              <a:t>) + constant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78615"/>
              </p:ext>
            </p:extLst>
          </p:nvPr>
        </p:nvGraphicFramePr>
        <p:xfrm>
          <a:off x="2609850" y="1501775"/>
          <a:ext cx="189883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6" imgW="2235200" imgH="1308100" progId="Equation.3">
                  <p:embed/>
                </p:oleObj>
              </mc:Choice>
              <mc:Fallback>
                <p:oleObj name="Equation" r:id="rId6" imgW="22352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9850" y="1501775"/>
                        <a:ext cx="189883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240431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8054" y="0"/>
            <a:ext cx="250190" cy="285115"/>
          </a:xfrm>
          <a:custGeom>
            <a:avLst/>
            <a:gdLst/>
            <a:ahLst/>
            <a:cxnLst/>
            <a:rect l="l" t="t" r="r" b="b"/>
            <a:pathLst>
              <a:path w="250189" h="285115">
                <a:moveTo>
                  <a:pt x="0" y="284911"/>
                </a:moveTo>
                <a:lnTo>
                  <a:pt x="249950" y="284911"/>
                </a:lnTo>
                <a:lnTo>
                  <a:pt x="249950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4940" cy="285115"/>
          </a:xfrm>
          <a:custGeom>
            <a:avLst/>
            <a:gdLst/>
            <a:ahLst/>
            <a:cxnLst/>
            <a:rect l="l" t="t" r="r" b="b"/>
            <a:pathLst>
              <a:path w="154940" h="285115">
                <a:moveTo>
                  <a:pt x="0" y="284911"/>
                </a:moveTo>
                <a:lnTo>
                  <a:pt x="154923" y="284911"/>
                </a:lnTo>
                <a:lnTo>
                  <a:pt x="154923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250" y="53975"/>
            <a:ext cx="42037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lang="en-US" sz="1100" spc="80" dirty="0">
                <a:latin typeface="Times New Roman"/>
                <a:cs typeface="Times New Roman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Uni</a:t>
            </a:r>
            <a:r>
              <a:rPr sz="1100" spc="-40" dirty="0">
                <a:latin typeface="Times New Roman"/>
                <a:cs typeface="Times New Roman"/>
              </a:rPr>
              <a:t>v</a:t>
            </a:r>
            <a:r>
              <a:rPr sz="1100" spc="80" dirty="0">
                <a:latin typeface="Times New Roman"/>
                <a:cs typeface="Times New Roman"/>
              </a:rPr>
              <a:t>erse</a:t>
            </a:r>
            <a:r>
              <a:rPr sz="1100" spc="25" dirty="0">
                <a:latin typeface="Times New Roman"/>
                <a:cs typeface="Times New Roman"/>
              </a:rPr>
              <a:t> is </a:t>
            </a:r>
            <a:r>
              <a:rPr sz="1100" spc="-5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accele</a:t>
            </a:r>
            <a:r>
              <a:rPr sz="11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100" b="1" i="1" spc="55" dirty="0">
                <a:solidFill>
                  <a:srgbClr val="FF0000"/>
                </a:solidFill>
                <a:latin typeface="Times New Roman"/>
                <a:cs typeface="Times New Roman"/>
              </a:rPr>
              <a:t>ate</a:t>
            </a:r>
            <a:r>
              <a:rPr sz="1100" i="1" spc="55" dirty="0">
                <a:latin typeface="Times New Roman"/>
                <a:cs typeface="Times New Roman"/>
              </a:rPr>
              <a:t>d</a:t>
            </a:r>
            <a:r>
              <a:rPr sz="1100" i="1" spc="25" dirty="0">
                <a:latin typeface="Times New Roman"/>
                <a:cs typeface="Times New Roman"/>
              </a:rPr>
              <a:t> </a:t>
            </a:r>
            <a:r>
              <a:rPr sz="1100" spc="80" dirty="0">
                <a:latin typeface="Times New Roman"/>
                <a:cs typeface="Times New Roman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xpansion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850" y="434975"/>
            <a:ext cx="3653772" cy="2610484"/>
          </a:xfrm>
          <a:custGeom>
            <a:avLst/>
            <a:gdLst/>
            <a:ahLst/>
            <a:cxnLst/>
            <a:rect l="l" t="t" r="r" b="b"/>
            <a:pathLst>
              <a:path w="4203700" h="3045460">
                <a:moveTo>
                  <a:pt x="0" y="0"/>
                </a:moveTo>
                <a:lnTo>
                  <a:pt x="4203130" y="0"/>
                </a:lnTo>
                <a:lnTo>
                  <a:pt x="4203130" y="3044843"/>
                </a:lnTo>
                <a:lnTo>
                  <a:pt x="0" y="304484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826" y="475693"/>
            <a:ext cx="3177540" cy="2508250"/>
          </a:xfrm>
          <a:custGeom>
            <a:avLst/>
            <a:gdLst/>
            <a:ahLst/>
            <a:cxnLst/>
            <a:rect l="l" t="t" r="r" b="b"/>
            <a:pathLst>
              <a:path w="3177540" h="2508250">
                <a:moveTo>
                  <a:pt x="0" y="2508011"/>
                </a:moveTo>
                <a:lnTo>
                  <a:pt x="3177522" y="2508011"/>
                </a:lnTo>
                <a:lnTo>
                  <a:pt x="3177522" y="0"/>
                </a:lnTo>
                <a:lnTo>
                  <a:pt x="0" y="0"/>
                </a:lnTo>
                <a:lnTo>
                  <a:pt x="0" y="2508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2742" y="507574"/>
            <a:ext cx="2965450" cy="2295525"/>
          </a:xfrm>
          <a:custGeom>
            <a:avLst/>
            <a:gdLst/>
            <a:ahLst/>
            <a:cxnLst/>
            <a:rect l="l" t="t" r="r" b="b"/>
            <a:pathLst>
              <a:path w="2965450" h="2295525">
                <a:moveTo>
                  <a:pt x="0" y="2295467"/>
                </a:moveTo>
                <a:lnTo>
                  <a:pt x="2964979" y="2295467"/>
                </a:lnTo>
                <a:lnTo>
                  <a:pt x="2964979" y="0"/>
                </a:lnTo>
                <a:lnTo>
                  <a:pt x="0" y="0"/>
                </a:lnTo>
                <a:lnTo>
                  <a:pt x="0" y="229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056" y="2217618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423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1541" y="200796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881"/>
                </a:lnTo>
              </a:path>
            </a:pathLst>
          </a:custGeom>
          <a:ln w="5552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7356" y="19875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074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883999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51966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6613" y="187837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185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875" y="1750931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61563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8064" y="1877676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031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6794" y="2335144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5367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9250" y="201516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273"/>
                </a:lnTo>
              </a:path>
            </a:pathLst>
          </a:custGeom>
          <a:ln w="1136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9045" y="2134816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534"/>
                </a:lnTo>
              </a:path>
            </a:pathLst>
          </a:custGeom>
          <a:ln w="16929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1483" y="23488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564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2214" y="1716946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54873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944" y="220097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895"/>
                </a:lnTo>
              </a:path>
            </a:pathLst>
          </a:custGeom>
          <a:ln w="6998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0210" y="186060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52391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5052" y="2444465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865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3255" y="246042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48757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3089" y="2198351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9102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655" y="228482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012"/>
                </a:lnTo>
              </a:path>
            </a:pathLst>
          </a:custGeom>
          <a:ln w="6444">
            <a:solidFill>
              <a:srgbClr val="7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4210" y="2233150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5579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9367" y="1998948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1893"/>
                </a:lnTo>
              </a:path>
            </a:pathLst>
          </a:custGeom>
          <a:ln w="5573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0803" y="226341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570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2721" y="242315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580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3626" y="2125597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70"/>
                </a:lnTo>
              </a:path>
            </a:pathLst>
          </a:custGeom>
          <a:ln w="5866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6190" y="2304511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61499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8639" y="1621030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869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5408" y="2403662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206"/>
                </a:lnTo>
              </a:path>
            </a:pathLst>
          </a:custGeom>
          <a:ln w="6122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7100" y="21757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57838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5820" y="227734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76223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8941" y="2244866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219"/>
                </a:lnTo>
              </a:path>
            </a:pathLst>
          </a:custGeom>
          <a:ln w="5961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4805" y="2089502"/>
            <a:ext cx="0" cy="71755"/>
          </a:xfrm>
          <a:custGeom>
            <a:avLst/>
            <a:gdLst/>
            <a:ahLst/>
            <a:cxnLst/>
            <a:rect l="l" t="t" r="r" b="b"/>
            <a:pathLst>
              <a:path h="71755">
                <a:moveTo>
                  <a:pt x="0" y="71366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9635" y="227947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5922"/>
                </a:lnTo>
              </a:path>
            </a:pathLst>
          </a:custGeom>
          <a:ln w="7684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7115" y="237420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864"/>
                </a:lnTo>
              </a:path>
            </a:pathLst>
          </a:custGeom>
          <a:ln w="6167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5060" y="2154716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3901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08908" y="203272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700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23" y="225937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939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1952" y="2114954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577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5474" y="237755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71"/>
                </a:moveTo>
                <a:lnTo>
                  <a:pt x="0" y="0"/>
                </a:lnTo>
              </a:path>
            </a:pathLst>
          </a:custGeom>
          <a:ln w="5313">
            <a:solidFill>
              <a:srgbClr val="7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2392" y="242183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2944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0273" y="197658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31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1297" y="16039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593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0427" y="2076117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497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8044" y="166618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605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7577" y="16564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1408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59511" y="1637497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42450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7713" y="185707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603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18576" y="1937762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38"/>
                </a:lnTo>
              </a:path>
            </a:pathLst>
          </a:custGeom>
          <a:ln w="6498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4117" y="2128642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289"/>
                </a:lnTo>
              </a:path>
            </a:pathLst>
          </a:custGeom>
          <a:ln w="590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5709" y="227090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09"/>
                </a:lnTo>
              </a:path>
            </a:pathLst>
          </a:custGeom>
          <a:ln w="11156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8816" y="2342524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315"/>
                </a:lnTo>
              </a:path>
            </a:pathLst>
          </a:custGeom>
          <a:ln w="14208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8466" y="212118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937"/>
                </a:lnTo>
              </a:path>
            </a:pathLst>
          </a:custGeom>
          <a:ln w="16971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38625" y="2291519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54"/>
                </a:lnTo>
              </a:path>
            </a:pathLst>
          </a:custGeom>
          <a:ln w="13824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54433" y="2196316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009"/>
                </a:lnTo>
              </a:path>
            </a:pathLst>
          </a:custGeom>
          <a:ln w="13815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5439" y="2057807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642"/>
                </a:lnTo>
              </a:path>
            </a:pathLst>
          </a:custGeom>
          <a:ln w="14317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4494" y="2094183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5">
                <a:moveTo>
                  <a:pt x="0" y="0"/>
                </a:moveTo>
                <a:lnTo>
                  <a:pt x="0" y="134954"/>
                </a:lnTo>
              </a:path>
            </a:pathLst>
          </a:custGeom>
          <a:ln w="6498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2733" y="2119747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377"/>
                </a:lnTo>
              </a:path>
            </a:pathLst>
          </a:custGeom>
          <a:ln w="9862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9455" y="21154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540"/>
                </a:lnTo>
              </a:path>
            </a:pathLst>
          </a:custGeom>
          <a:ln w="6695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0667" y="2018284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57928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6885" y="210396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136"/>
                </a:lnTo>
              </a:path>
            </a:pathLst>
          </a:custGeom>
          <a:ln w="709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6354" y="205367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329"/>
                </a:lnTo>
              </a:path>
            </a:pathLst>
          </a:custGeom>
          <a:ln w="6105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16597" y="19435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7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8539" y="1835375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38"/>
                </a:lnTo>
              </a:path>
            </a:pathLst>
          </a:custGeom>
          <a:ln w="6498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1422" y="190625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385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3839" y="2160911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111"/>
                </a:lnTo>
              </a:path>
            </a:pathLst>
          </a:custGeom>
          <a:ln w="8278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9376" y="17779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665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2689" y="232420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2"/>
                </a:lnTo>
              </a:path>
            </a:pathLst>
          </a:custGeom>
          <a:ln w="5906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99795" y="1998651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662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57494" y="216550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107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8125" y="231163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6856"/>
                </a:lnTo>
              </a:path>
            </a:pathLst>
          </a:custGeom>
          <a:ln w="16778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05922" y="2005622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020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9843" y="1927236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437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44054" y="225842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96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46031" y="2168361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68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77260" y="2132548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96446"/>
                </a:moveTo>
                <a:lnTo>
                  <a:pt x="0" y="0"/>
                </a:lnTo>
              </a:path>
            </a:pathLst>
          </a:custGeom>
          <a:ln w="5313">
            <a:solidFill>
              <a:srgbClr val="00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61649" y="221390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080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6261" y="2228251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812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7239" y="2212193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42009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5581" y="2048040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6174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40981" y="2343614"/>
            <a:ext cx="0" cy="97155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6861"/>
                </a:lnTo>
              </a:path>
            </a:pathLst>
          </a:custGeom>
          <a:ln w="9384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60970" y="1854084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33438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50548" y="228071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730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32446" y="2454078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58412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8870" y="2200753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058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1644" y="203918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6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7797" y="2133100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730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51682" y="1871348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33539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8149" y="2266965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479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5735" y="2247533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41934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8186" y="2392281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50962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98398" y="2015197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9092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14785" y="1971148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6095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28977" y="1911816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9224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92633" y="1543935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79905"/>
                </a:lnTo>
              </a:path>
            </a:pathLst>
          </a:custGeom>
          <a:ln w="6764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57733" y="16467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810"/>
                </a:lnTo>
              </a:path>
            </a:pathLst>
          </a:custGeom>
          <a:ln w="6402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05774" y="1719719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931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82091" y="144521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48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95900" y="1205960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4">
                <a:moveTo>
                  <a:pt x="0" y="0"/>
                </a:moveTo>
                <a:lnTo>
                  <a:pt x="0" y="146580"/>
                </a:lnTo>
              </a:path>
            </a:pathLst>
          </a:custGeom>
          <a:ln w="11928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9157" y="206295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71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26189" y="1709305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909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09706" y="1365564"/>
            <a:ext cx="0" cy="5143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51254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87013" y="126964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52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54638" y="1183850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4">
                <a:moveTo>
                  <a:pt x="0" y="0"/>
                </a:moveTo>
                <a:lnTo>
                  <a:pt x="0" y="131436"/>
                </a:lnTo>
              </a:path>
            </a:pathLst>
          </a:custGeom>
          <a:ln w="5425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86844" y="159081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808"/>
                </a:lnTo>
              </a:path>
            </a:pathLst>
          </a:custGeom>
          <a:ln w="12986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43267" y="1345282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67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90834" y="1331089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6728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51825" y="1199727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6462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91534" y="1241210"/>
            <a:ext cx="0" cy="71755"/>
          </a:xfrm>
          <a:custGeom>
            <a:avLst/>
            <a:gdLst/>
            <a:ahLst/>
            <a:cxnLst/>
            <a:rect l="l" t="t" r="r" b="b"/>
            <a:pathLst>
              <a:path h="71755">
                <a:moveTo>
                  <a:pt x="0" y="0"/>
                </a:moveTo>
                <a:lnTo>
                  <a:pt x="0" y="71414"/>
                </a:lnTo>
              </a:path>
            </a:pathLst>
          </a:custGeom>
          <a:ln w="5786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72283" y="180061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915"/>
                </a:lnTo>
              </a:path>
            </a:pathLst>
          </a:custGeom>
          <a:ln w="5642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17777" y="1334532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252"/>
                </a:lnTo>
              </a:path>
            </a:pathLst>
          </a:custGeom>
          <a:ln w="5419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28796" y="1419736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45978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34904" y="1678321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575"/>
                </a:lnTo>
              </a:path>
            </a:pathLst>
          </a:custGeom>
          <a:ln w="6004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66476" y="1500401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110"/>
                </a:lnTo>
              </a:path>
            </a:pathLst>
          </a:custGeom>
          <a:ln w="12417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609412" y="124024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43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62872" y="1432924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4977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02912" y="1611099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33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88367" y="177159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67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69287" y="129914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3874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86840" y="1476936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4144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20975" y="13733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5224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58349" y="1517915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637"/>
                </a:lnTo>
              </a:path>
            </a:pathLst>
          </a:custGeom>
          <a:ln w="6174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23729" y="1344665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79724"/>
                </a:lnTo>
              </a:path>
            </a:pathLst>
          </a:custGeom>
          <a:ln w="5621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79298" y="1465061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7"/>
                </a:lnTo>
              </a:path>
            </a:pathLst>
          </a:custGeom>
          <a:ln w="1183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72440" y="1249292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5604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84230" y="1617576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6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20713" y="1583522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890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72847" y="132863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054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45531" y="1668284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3970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52949" y="164888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433"/>
                </a:lnTo>
              </a:path>
            </a:pathLst>
          </a:custGeom>
          <a:ln w="5738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44193" y="1554244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20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26510" y="1572066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09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12251" y="1362248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220"/>
                </a:lnTo>
              </a:path>
            </a:pathLst>
          </a:custGeom>
          <a:ln w="6365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13676" y="169559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57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18789" y="157901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63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07914" y="1467074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51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85795" y="143785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76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94762" y="134161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708"/>
                </a:lnTo>
              </a:path>
            </a:pathLst>
          </a:custGeom>
          <a:ln w="692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54466" y="1429624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4001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29522" y="1902942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780"/>
                </a:lnTo>
              </a:path>
            </a:pathLst>
          </a:custGeom>
          <a:ln w="14415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47193" y="1346020"/>
            <a:ext cx="0" cy="46990"/>
          </a:xfrm>
          <a:custGeom>
            <a:avLst/>
            <a:gdLst/>
            <a:ahLst/>
            <a:cxnLst/>
            <a:rect l="l" t="t" r="r" b="b"/>
            <a:pathLst>
              <a:path h="46990">
                <a:moveTo>
                  <a:pt x="0" y="4687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09004" y="1583819"/>
            <a:ext cx="0" cy="38735"/>
          </a:xfrm>
          <a:custGeom>
            <a:avLst/>
            <a:gdLst/>
            <a:ahLst/>
            <a:cxnLst/>
            <a:rect l="l" t="t" r="r" b="b"/>
            <a:pathLst>
              <a:path h="38734">
                <a:moveTo>
                  <a:pt x="0" y="0"/>
                </a:moveTo>
                <a:lnTo>
                  <a:pt x="0" y="38385"/>
                </a:lnTo>
              </a:path>
            </a:pathLst>
          </a:custGeom>
          <a:ln w="6530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56172" y="1264314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79539"/>
                </a:lnTo>
              </a:path>
            </a:pathLst>
          </a:custGeom>
          <a:ln w="5552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18163" y="123706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58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88608" y="1589138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6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72229" y="1195641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587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46505" y="1546943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4229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96355" y="13276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4967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32725" y="1678518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828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34575" y="143473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167"/>
                </a:lnTo>
              </a:path>
            </a:pathLst>
          </a:custGeom>
          <a:ln w="5786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39293" y="1677232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318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09849" y="1155773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6767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53795" y="145929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92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72548" y="1150486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617"/>
                </a:lnTo>
              </a:path>
            </a:pathLst>
          </a:custGeom>
          <a:ln w="13815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92617" y="1174254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6726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14556" y="127056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968"/>
                </a:lnTo>
              </a:path>
            </a:pathLst>
          </a:custGeom>
          <a:ln w="5425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40017" y="1558362"/>
            <a:ext cx="0" cy="38735"/>
          </a:xfrm>
          <a:custGeom>
            <a:avLst/>
            <a:gdLst/>
            <a:ahLst/>
            <a:cxnLst/>
            <a:rect l="l" t="t" r="r" b="b"/>
            <a:pathLst>
              <a:path h="38734">
                <a:moveTo>
                  <a:pt x="0" y="3816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54080" y="1326238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66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12699" y="131340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58258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528215" y="12309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4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93321" y="129723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7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37300" y="1357806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4770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80855" y="1317471"/>
            <a:ext cx="0" cy="46990"/>
          </a:xfrm>
          <a:custGeom>
            <a:avLst/>
            <a:gdLst/>
            <a:ahLst/>
            <a:cxnLst/>
            <a:rect l="l" t="t" r="r" b="b"/>
            <a:pathLst>
              <a:path h="46990">
                <a:moveTo>
                  <a:pt x="0" y="4637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28065" y="138920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92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48389" y="1682997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44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63577" y="1508053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1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21206" y="1302141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4574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78702" y="1828143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50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98266" y="114335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28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99285" y="1493765"/>
            <a:ext cx="0" cy="43815"/>
          </a:xfrm>
          <a:custGeom>
            <a:avLst/>
            <a:gdLst/>
            <a:ahLst/>
            <a:cxnLst/>
            <a:rect l="l" t="t" r="r" b="b"/>
            <a:pathLst>
              <a:path h="43815">
                <a:moveTo>
                  <a:pt x="0" y="4357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547912" y="130825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4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23964" y="1439067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437"/>
                </a:lnTo>
              </a:path>
            </a:pathLst>
          </a:custGeom>
          <a:ln w="11121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86656" y="1754444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420"/>
                </a:lnTo>
              </a:path>
            </a:pathLst>
          </a:custGeom>
          <a:ln w="5738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00483" y="1299819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24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117480" y="1693019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918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03227" y="1475512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4223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291580" y="148160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26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36154" y="128849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7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77727" y="1481634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924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53201" y="1232241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4827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19694" y="1474168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3962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27388" y="1153871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505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34770" y="110835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34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65591" y="1518473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585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614407" y="1272890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5740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81496" y="117459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42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29489" y="1690973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17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86801" y="1605780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14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01821" y="138256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56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07761" y="1386919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50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30853" y="1407275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5000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52703" y="121643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339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28267" y="89808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128004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29435" y="1019453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127547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95738" y="1281859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103253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53871" y="1099311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107504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52703" y="1022928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150294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77139" y="1303602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106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72470" y="1102866"/>
            <a:ext cx="0" cy="105410"/>
          </a:xfrm>
          <a:custGeom>
            <a:avLst/>
            <a:gdLst/>
            <a:ahLst/>
            <a:cxnLst/>
            <a:rect l="l" t="t" r="r" b="b"/>
            <a:pathLst>
              <a:path h="105409">
                <a:moveTo>
                  <a:pt x="0" y="104868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891069" y="105187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4061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20096" y="896752"/>
            <a:ext cx="0" cy="264160"/>
          </a:xfrm>
          <a:custGeom>
            <a:avLst/>
            <a:gdLst/>
            <a:ahLst/>
            <a:cxnLst/>
            <a:rect l="l" t="t" r="r" b="b"/>
            <a:pathLst>
              <a:path h="264159">
                <a:moveTo>
                  <a:pt x="0" y="264047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49559" y="10470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40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543364" y="833292"/>
            <a:ext cx="0" cy="154940"/>
          </a:xfrm>
          <a:custGeom>
            <a:avLst/>
            <a:gdLst/>
            <a:ahLst/>
            <a:cxnLst/>
            <a:rect l="l" t="t" r="r" b="b"/>
            <a:pathLst>
              <a:path h="154940">
                <a:moveTo>
                  <a:pt x="0" y="15447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25030" y="1002747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18243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049201" y="863425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4">
                <a:moveTo>
                  <a:pt x="0" y="0"/>
                </a:moveTo>
                <a:lnTo>
                  <a:pt x="0" y="372402"/>
                </a:lnTo>
              </a:path>
            </a:pathLst>
          </a:custGeom>
          <a:ln w="9266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792236" y="101409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263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35271" y="121825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13805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01404" y="895514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21601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752703" y="1102026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82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35723" y="1084125"/>
            <a:ext cx="0" cy="168910"/>
          </a:xfrm>
          <a:custGeom>
            <a:avLst/>
            <a:gdLst/>
            <a:ahLst/>
            <a:cxnLst/>
            <a:rect l="l" t="t" r="r" b="b"/>
            <a:pathLst>
              <a:path h="168909">
                <a:moveTo>
                  <a:pt x="0" y="16870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642011" y="817739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4">
                <a:moveTo>
                  <a:pt x="0" y="30274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258540" y="1387238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4">
                <a:moveTo>
                  <a:pt x="0" y="14607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89902" y="614106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15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72921" y="692801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4">
                <a:moveTo>
                  <a:pt x="0" y="23543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242727" y="1535301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14091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42462" y="108639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09">
                <a:moveTo>
                  <a:pt x="0" y="16844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410929" y="610775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29452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199427" y="872873"/>
            <a:ext cx="0" cy="205740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20567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81186" y="1071186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548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71303" y="1125066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4">
                <a:moveTo>
                  <a:pt x="0" y="14641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029435" y="976200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15425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669684" y="1053136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4">
                <a:moveTo>
                  <a:pt x="0" y="15248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51536" y="1051701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17099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18384" y="983252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18239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93404" y="1033832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15661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97450" y="103025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16300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887116" y="8968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66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21886" y="1093705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19676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798166" y="94270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17213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42820" y="1214042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16040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18742" y="953565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161904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738867" y="1194722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7987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600687" y="771574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9738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52890" y="833350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23151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46415" y="104887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80107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835909" y="869483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95968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52080" y="758344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864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513715" y="70378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23903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82446" y="80234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148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25481" y="99966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48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08143" y="846437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5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574013" y="1276476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4283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686485" y="121420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366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507785" y="83015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124284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482088" y="899116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76462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646150" y="84221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19150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49294" y="801230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5">
                <a:moveTo>
                  <a:pt x="0" y="170821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30337" y="887400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127260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428719" y="879961"/>
            <a:ext cx="0" cy="71755"/>
          </a:xfrm>
          <a:custGeom>
            <a:avLst/>
            <a:gdLst/>
            <a:ahLst/>
            <a:cxnLst/>
            <a:rect l="l" t="t" r="r" b="b"/>
            <a:pathLst>
              <a:path h="71755">
                <a:moveTo>
                  <a:pt x="0" y="71759"/>
                </a:moveTo>
                <a:lnTo>
                  <a:pt x="0" y="0"/>
                </a:lnTo>
              </a:path>
            </a:pathLst>
          </a:custGeom>
          <a:ln w="5313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54587" y="1542086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77307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16672" y="1323576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5537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270400" y="1507543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93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34462" y="1322046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84082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27723" y="1397562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3592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76065" y="1068827"/>
            <a:ext cx="0" cy="32384"/>
          </a:xfrm>
          <a:custGeom>
            <a:avLst/>
            <a:gdLst/>
            <a:ahLst/>
            <a:cxnLst/>
            <a:rect l="l" t="t" r="r" b="b"/>
            <a:pathLst>
              <a:path h="32384">
                <a:moveTo>
                  <a:pt x="0" y="3217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385232" y="936938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4535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67801" y="940743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328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52703" y="1108939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4858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885139" y="1082663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5508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72470" y="1144051"/>
            <a:ext cx="0" cy="35560"/>
          </a:xfrm>
          <a:custGeom>
            <a:avLst/>
            <a:gdLst/>
            <a:ahLst/>
            <a:cxnLst/>
            <a:rect l="l" t="t" r="r" b="b"/>
            <a:pathLst>
              <a:path h="35559">
                <a:moveTo>
                  <a:pt x="0" y="3525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604454" y="123822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06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444532" y="872862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5618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70135" y="1075511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578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602664" y="82007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54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827816" y="10465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75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563131" y="81984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91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00329" y="853744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9034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527158" y="830816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6991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741030" y="861347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507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794213" y="1173302"/>
            <a:ext cx="0" cy="46990"/>
          </a:xfrm>
          <a:custGeom>
            <a:avLst/>
            <a:gdLst/>
            <a:ahLst/>
            <a:cxnLst/>
            <a:rect l="l" t="t" r="r" b="b"/>
            <a:pathLst>
              <a:path h="46990">
                <a:moveTo>
                  <a:pt x="0" y="4691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108501" y="989426"/>
            <a:ext cx="0" cy="5143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5123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543364" y="792951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48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00236" y="911136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8403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23053" y="1160491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4627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003738" y="1046276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5163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466275" y="871863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2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276516" y="931062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6737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153964" y="963416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5573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394137" y="136580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6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54322" y="1043327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5464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557015" y="1291939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4516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586664" y="1242645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4991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802306" y="736425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11151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114431" y="973421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13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575198" y="125136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48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845792" y="738386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648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06166" y="965632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43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345699" y="922087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391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31769" y="111623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25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28267" y="970143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5560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32579" y="1107488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279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632127" y="1198399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5005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31411" y="106941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3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96641" y="1050835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5236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35296" y="798243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94018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66089" y="1328884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4479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478342" y="1329729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4808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85948" y="1083955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77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18477" y="878229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070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883162" y="1103169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5011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505808" y="898596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907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397092" y="83438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1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17668" y="858148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895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89185" y="916019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6790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993063" y="1089242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894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609991" y="1233760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44628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899162" y="771856"/>
            <a:ext cx="0" cy="123189"/>
          </a:xfrm>
          <a:custGeom>
            <a:avLst/>
            <a:gdLst/>
            <a:ahLst/>
            <a:cxnLst/>
            <a:rect l="l" t="t" r="r" b="b"/>
            <a:pathLst>
              <a:path h="123190">
                <a:moveTo>
                  <a:pt x="0" y="12319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367442" y="845247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7322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52703" y="1169652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4954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942462" y="1070432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5474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72921" y="104049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53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91614" y="852516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8442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78586" y="8798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4">
                <a:moveTo>
                  <a:pt x="0" y="93338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813384" y="1121952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5943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635884" y="11922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77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84065" y="847102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55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244890" y="892331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6426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52559" y="1027030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5240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989902" y="1092780"/>
            <a:ext cx="0" cy="5143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5089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03831" y="90394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74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780563" y="791580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506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569470" y="1256598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4500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701497" y="74159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87631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422602" y="136521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2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173730" y="970334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55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268610" y="943283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83242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608408" y="1235030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45165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327909" y="939967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6137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51178" y="1016217"/>
            <a:ext cx="0" cy="5143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5098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141711" y="1013257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5156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519645" y="891173"/>
            <a:ext cx="0" cy="88265"/>
          </a:xfrm>
          <a:custGeom>
            <a:avLst/>
            <a:gdLst/>
            <a:ahLst/>
            <a:cxnLst/>
            <a:rect l="l" t="t" r="r" b="b"/>
            <a:pathLst>
              <a:path h="88265">
                <a:moveTo>
                  <a:pt x="0" y="87737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817338" y="1132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4839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790260" y="1133886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51504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262680" y="963427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363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22431" y="75185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30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899571" y="1083445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049"/>
                </a:moveTo>
                <a:lnTo>
                  <a:pt x="0" y="0"/>
                </a:lnTo>
              </a:path>
            </a:pathLst>
          </a:custGeom>
          <a:ln w="5313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70944" y="915004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100341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744797" y="1165635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3757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553061" y="122735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476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055131" y="1050681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94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928625" y="936173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10312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695380" y="1011839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121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307956" y="1471501"/>
            <a:ext cx="0" cy="71755"/>
          </a:xfrm>
          <a:custGeom>
            <a:avLst/>
            <a:gdLst/>
            <a:ahLst/>
            <a:cxnLst/>
            <a:rect l="l" t="t" r="r" b="b"/>
            <a:pathLst>
              <a:path h="71755">
                <a:moveTo>
                  <a:pt x="0" y="71249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74805" y="1255015"/>
            <a:ext cx="0" cy="97155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7153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764563" y="1138169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431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620267" y="1202750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26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13528" y="126022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219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578758" y="1229106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70442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217030" y="154725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565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558991" y="1246162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78667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829793" y="1058874"/>
            <a:ext cx="0" cy="93345"/>
          </a:xfrm>
          <a:custGeom>
            <a:avLst/>
            <a:gdLst/>
            <a:ahLst/>
            <a:cxnLst/>
            <a:rect l="l" t="t" r="r" b="b"/>
            <a:pathLst>
              <a:path h="93344">
                <a:moveTo>
                  <a:pt x="0" y="9285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375163" y="1415384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66951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98524" y="1221141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73518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112454" y="983560"/>
            <a:ext cx="0" cy="93345"/>
          </a:xfrm>
          <a:custGeom>
            <a:avLst/>
            <a:gdLst/>
            <a:ahLst/>
            <a:cxnLst/>
            <a:rect l="l" t="t" r="r" b="b"/>
            <a:pathLst>
              <a:path h="93344">
                <a:moveTo>
                  <a:pt x="0" y="92812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150011" y="980409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304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177684" y="991057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7682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50727" y="1146124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65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885139" y="1114656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68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968158" y="1086611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29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011645" y="97019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100517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713170" y="1228272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8427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17124" y="120674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102328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086758" y="978863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12532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26291" y="949643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265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736890" y="117014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565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970135" y="1033221"/>
            <a:ext cx="0" cy="93345"/>
          </a:xfrm>
          <a:custGeom>
            <a:avLst/>
            <a:gdLst/>
            <a:ahLst/>
            <a:cxnLst/>
            <a:rect l="l" t="t" r="r" b="b"/>
            <a:pathLst>
              <a:path h="93344">
                <a:moveTo>
                  <a:pt x="0" y="9278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333653" y="144254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87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153964" y="1087743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22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59801" y="11809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12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499692" y="1231773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305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910836" y="1145805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36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34913" y="108832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591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91427" y="1199323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96069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877232" y="1096054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86558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60703" y="95329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935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881186" y="108455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191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094664" y="101178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367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586664" y="1195056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376"/>
                </a:lnTo>
              </a:path>
            </a:pathLst>
          </a:custGeom>
          <a:ln w="132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323770" y="1436846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73242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438415" y="1368773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59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017575" y="1054400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761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444345" y="1338316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428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260517" y="1506108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464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053155" y="91926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10664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246866" y="967492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41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725030" y="1186246"/>
            <a:ext cx="0" cy="99695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9944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468065" y="1250440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65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013621" y="93654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10927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428532" y="138625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57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523412" y="1249611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7948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51178" y="825672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128296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817933" y="1128296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87381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576781" y="1291965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73619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934555" y="1011844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042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630151" y="1216730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67939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946415" y="1053184"/>
            <a:ext cx="0" cy="99695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99247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329700" y="1389672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569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464112" y="1320499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67753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906882" y="109356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005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446509" y="875083"/>
            <a:ext cx="0" cy="105410"/>
          </a:xfrm>
          <a:custGeom>
            <a:avLst/>
            <a:gdLst/>
            <a:ahLst/>
            <a:cxnLst/>
            <a:rect l="l" t="t" r="r" b="b"/>
            <a:pathLst>
              <a:path h="105409">
                <a:moveTo>
                  <a:pt x="0" y="105378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114431" y="10196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330"/>
                </a:moveTo>
                <a:lnTo>
                  <a:pt x="0" y="0"/>
                </a:lnTo>
              </a:path>
            </a:pathLst>
          </a:custGeom>
          <a:ln w="53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452252" y="1365968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507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845606" y="112441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202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780563" y="845981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97642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992065" y="771681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78237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515691" y="811076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15014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802120" y="1072658"/>
            <a:ext cx="0" cy="75565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75304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918929" y="739762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3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156127" y="742801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0"/>
                </a:moveTo>
                <a:lnTo>
                  <a:pt x="0" y="120809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590804" y="862713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396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610757" y="620302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8616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829979" y="74589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772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20096" y="711860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57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365466" y="919781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5064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650290" y="65073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190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812003" y="1104635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889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116594" y="714416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73481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334025" y="629612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068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254959" y="73549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032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561154" y="897772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838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899162" y="63122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443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32579" y="1068721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5367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41653" y="1104258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83933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780563" y="815826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77339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472391" y="629075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79592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482275" y="671583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107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329700" y="1360155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80043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355582" y="951513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5776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486228" y="552591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10319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403208" y="642093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216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227100" y="941604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8752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167800" y="96595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1855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551458" y="615376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90182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563131" y="880917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433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750913" y="87356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639"/>
                </a:moveTo>
                <a:lnTo>
                  <a:pt x="0" y="0"/>
                </a:lnTo>
              </a:path>
            </a:pathLst>
          </a:custGeom>
          <a:ln w="5313">
            <a:solidFill>
              <a:srgbClr val="00F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786493" y="634096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313076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124500" y="710102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687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993855" y="1062695"/>
            <a:ext cx="0" cy="34290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3911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229077" y="982646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39527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912812" y="1087552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29208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938695" y="772972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46318"/>
                </a:moveTo>
                <a:lnTo>
                  <a:pt x="0" y="0"/>
                </a:lnTo>
              </a:path>
            </a:pathLst>
          </a:custGeom>
          <a:ln w="5313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258913" y="727445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5670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061248" y="79379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0840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828002" y="834126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36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096827" y="659537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146856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571224" y="669442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899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582897" y="890253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56334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355769" y="661684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156872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697730" y="64695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113524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251006" y="653799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5">
                <a:moveTo>
                  <a:pt x="0" y="164141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912999" y="759252"/>
            <a:ext cx="0" cy="56515"/>
          </a:xfrm>
          <a:custGeom>
            <a:avLst/>
            <a:gdLst/>
            <a:ahLst/>
            <a:cxnLst/>
            <a:rect l="l" t="t" r="r" b="b"/>
            <a:pathLst>
              <a:path h="56515">
                <a:moveTo>
                  <a:pt x="0" y="56090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502041" y="645488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88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525575" y="862559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3624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304376" y="539243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183743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134197" y="103947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172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952532" y="77330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3758"/>
                </a:moveTo>
                <a:lnTo>
                  <a:pt x="0" y="0"/>
                </a:lnTo>
              </a:path>
            </a:pathLst>
          </a:custGeom>
          <a:ln w="53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22509" y="634447"/>
            <a:ext cx="2945765" cy="1976120"/>
          </a:xfrm>
          <a:custGeom>
            <a:avLst/>
            <a:gdLst/>
            <a:ahLst/>
            <a:cxnLst/>
            <a:rect l="l" t="t" r="r" b="b"/>
            <a:pathLst>
              <a:path w="2945765" h="1976120">
                <a:moveTo>
                  <a:pt x="0" y="1975839"/>
                </a:moveTo>
                <a:lnTo>
                  <a:pt x="19766" y="1726292"/>
                </a:lnTo>
                <a:lnTo>
                  <a:pt x="39533" y="1579212"/>
                </a:lnTo>
                <a:lnTo>
                  <a:pt x="59299" y="1474109"/>
                </a:lnTo>
                <a:lnTo>
                  <a:pt x="79066" y="1392015"/>
                </a:lnTo>
                <a:lnTo>
                  <a:pt x="98832" y="1324495"/>
                </a:lnTo>
                <a:lnTo>
                  <a:pt x="118599" y="1267044"/>
                </a:lnTo>
                <a:lnTo>
                  <a:pt x="138365" y="1216969"/>
                </a:lnTo>
                <a:lnTo>
                  <a:pt x="158132" y="1172532"/>
                </a:lnTo>
                <a:lnTo>
                  <a:pt x="177898" y="1132558"/>
                </a:lnTo>
                <a:lnTo>
                  <a:pt x="197665" y="1096191"/>
                </a:lnTo>
                <a:lnTo>
                  <a:pt x="217431" y="1062817"/>
                </a:lnTo>
                <a:lnTo>
                  <a:pt x="256964" y="1003236"/>
                </a:lnTo>
                <a:lnTo>
                  <a:pt x="296497" y="951125"/>
                </a:lnTo>
                <a:lnTo>
                  <a:pt x="336031" y="904738"/>
                </a:lnTo>
                <a:lnTo>
                  <a:pt x="375564" y="862899"/>
                </a:lnTo>
                <a:lnTo>
                  <a:pt x="434863" y="806851"/>
                </a:lnTo>
                <a:lnTo>
                  <a:pt x="474396" y="773104"/>
                </a:lnTo>
                <a:lnTo>
                  <a:pt x="513929" y="741754"/>
                </a:lnTo>
                <a:lnTo>
                  <a:pt x="553462" y="712461"/>
                </a:lnTo>
                <a:lnTo>
                  <a:pt x="592995" y="684963"/>
                </a:lnTo>
                <a:lnTo>
                  <a:pt x="632529" y="659043"/>
                </a:lnTo>
                <a:lnTo>
                  <a:pt x="672062" y="634521"/>
                </a:lnTo>
                <a:lnTo>
                  <a:pt x="711595" y="611258"/>
                </a:lnTo>
                <a:lnTo>
                  <a:pt x="751128" y="589116"/>
                </a:lnTo>
                <a:lnTo>
                  <a:pt x="790661" y="567995"/>
                </a:lnTo>
                <a:lnTo>
                  <a:pt x="849960" y="538026"/>
                </a:lnTo>
                <a:lnTo>
                  <a:pt x="909260" y="509891"/>
                </a:lnTo>
                <a:lnTo>
                  <a:pt x="968560" y="483365"/>
                </a:lnTo>
                <a:lnTo>
                  <a:pt x="1027859" y="458280"/>
                </a:lnTo>
                <a:lnTo>
                  <a:pt x="1087159" y="434486"/>
                </a:lnTo>
                <a:lnTo>
                  <a:pt x="1146458" y="411855"/>
                </a:lnTo>
                <a:lnTo>
                  <a:pt x="1205758" y="390277"/>
                </a:lnTo>
                <a:lnTo>
                  <a:pt x="1284824" y="362992"/>
                </a:lnTo>
                <a:lnTo>
                  <a:pt x="1363890" y="337231"/>
                </a:lnTo>
                <a:lnTo>
                  <a:pt x="1442956" y="312837"/>
                </a:lnTo>
                <a:lnTo>
                  <a:pt x="1522022" y="289669"/>
                </a:lnTo>
                <a:lnTo>
                  <a:pt x="1601088" y="267618"/>
                </a:lnTo>
                <a:lnTo>
                  <a:pt x="1699921" y="241475"/>
                </a:lnTo>
                <a:lnTo>
                  <a:pt x="1798754" y="216751"/>
                </a:lnTo>
                <a:lnTo>
                  <a:pt x="1897586" y="193308"/>
                </a:lnTo>
                <a:lnTo>
                  <a:pt x="1996419" y="171022"/>
                </a:lnTo>
                <a:lnTo>
                  <a:pt x="2095251" y="149789"/>
                </a:lnTo>
                <a:lnTo>
                  <a:pt x="2213851" y="125575"/>
                </a:lnTo>
                <a:lnTo>
                  <a:pt x="2332450" y="102615"/>
                </a:lnTo>
                <a:lnTo>
                  <a:pt x="2451049" y="80782"/>
                </a:lnTo>
                <a:lnTo>
                  <a:pt x="2589415" y="56605"/>
                </a:lnTo>
                <a:lnTo>
                  <a:pt x="2727781" y="33693"/>
                </a:lnTo>
                <a:lnTo>
                  <a:pt x="2866146" y="11923"/>
                </a:lnTo>
                <a:lnTo>
                  <a:pt x="2945212" y="0"/>
                </a:lnTo>
              </a:path>
            </a:pathLst>
          </a:custGeom>
          <a:ln w="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23094" y="676642"/>
            <a:ext cx="2242332" cy="1836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34040" y="96113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0085" y="0"/>
                </a:moveTo>
                <a:lnTo>
                  <a:pt x="5855" y="0"/>
                </a:lnTo>
                <a:lnTo>
                  <a:pt x="3830" y="840"/>
                </a:lnTo>
                <a:lnTo>
                  <a:pt x="839" y="3829"/>
                </a:lnTo>
                <a:lnTo>
                  <a:pt x="0" y="5856"/>
                </a:lnTo>
                <a:lnTo>
                  <a:pt x="0" y="10084"/>
                </a:lnTo>
                <a:lnTo>
                  <a:pt x="839" y="12111"/>
                </a:lnTo>
                <a:lnTo>
                  <a:pt x="3830" y="15100"/>
                </a:lnTo>
                <a:lnTo>
                  <a:pt x="5855" y="15940"/>
                </a:lnTo>
                <a:lnTo>
                  <a:pt x="10085" y="15940"/>
                </a:lnTo>
                <a:lnTo>
                  <a:pt x="12109" y="15100"/>
                </a:lnTo>
                <a:lnTo>
                  <a:pt x="15100" y="12111"/>
                </a:lnTo>
                <a:lnTo>
                  <a:pt x="15940" y="10084"/>
                </a:lnTo>
                <a:lnTo>
                  <a:pt x="15940" y="5856"/>
                </a:lnTo>
                <a:lnTo>
                  <a:pt x="15100" y="3829"/>
                </a:lnTo>
                <a:lnTo>
                  <a:pt x="12109" y="840"/>
                </a:lnTo>
                <a:lnTo>
                  <a:pt x="10085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34040" y="96113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7970" y="15940"/>
                </a:moveTo>
                <a:lnTo>
                  <a:pt x="10085" y="15940"/>
                </a:lnTo>
                <a:lnTo>
                  <a:pt x="12109" y="15101"/>
                </a:lnTo>
                <a:lnTo>
                  <a:pt x="13608" y="13606"/>
                </a:lnTo>
                <a:lnTo>
                  <a:pt x="15101" y="12111"/>
                </a:lnTo>
                <a:lnTo>
                  <a:pt x="15940" y="10084"/>
                </a:lnTo>
                <a:lnTo>
                  <a:pt x="15940" y="7970"/>
                </a:lnTo>
                <a:lnTo>
                  <a:pt x="15940" y="5856"/>
                </a:lnTo>
                <a:lnTo>
                  <a:pt x="15101" y="3829"/>
                </a:lnTo>
                <a:lnTo>
                  <a:pt x="13608" y="2334"/>
                </a:lnTo>
                <a:lnTo>
                  <a:pt x="12109" y="839"/>
                </a:lnTo>
                <a:lnTo>
                  <a:pt x="10085" y="0"/>
                </a:lnTo>
                <a:lnTo>
                  <a:pt x="7970" y="0"/>
                </a:lnTo>
                <a:lnTo>
                  <a:pt x="5855" y="0"/>
                </a:lnTo>
                <a:lnTo>
                  <a:pt x="3831" y="839"/>
                </a:lnTo>
                <a:lnTo>
                  <a:pt x="2332" y="2334"/>
                </a:lnTo>
                <a:lnTo>
                  <a:pt x="839" y="3829"/>
                </a:lnTo>
                <a:lnTo>
                  <a:pt x="0" y="5856"/>
                </a:lnTo>
                <a:lnTo>
                  <a:pt x="0" y="7970"/>
                </a:lnTo>
                <a:lnTo>
                  <a:pt x="0" y="10084"/>
                </a:lnTo>
                <a:lnTo>
                  <a:pt x="839" y="12111"/>
                </a:lnTo>
                <a:lnTo>
                  <a:pt x="2332" y="13606"/>
                </a:lnTo>
                <a:lnTo>
                  <a:pt x="3831" y="15101"/>
                </a:lnTo>
                <a:lnTo>
                  <a:pt x="5855" y="15940"/>
                </a:lnTo>
                <a:lnTo>
                  <a:pt x="7970" y="15940"/>
                </a:lnTo>
                <a:close/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81931" y="77121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0085" y="0"/>
                </a:moveTo>
                <a:lnTo>
                  <a:pt x="5855" y="0"/>
                </a:lnTo>
                <a:lnTo>
                  <a:pt x="3831" y="839"/>
                </a:lnTo>
                <a:lnTo>
                  <a:pt x="839" y="3829"/>
                </a:lnTo>
                <a:lnTo>
                  <a:pt x="0" y="5856"/>
                </a:lnTo>
                <a:lnTo>
                  <a:pt x="0" y="10084"/>
                </a:lnTo>
                <a:lnTo>
                  <a:pt x="839" y="12111"/>
                </a:lnTo>
                <a:lnTo>
                  <a:pt x="3831" y="15100"/>
                </a:lnTo>
                <a:lnTo>
                  <a:pt x="5855" y="15940"/>
                </a:lnTo>
                <a:lnTo>
                  <a:pt x="10085" y="15940"/>
                </a:lnTo>
                <a:lnTo>
                  <a:pt x="12109" y="15100"/>
                </a:lnTo>
                <a:lnTo>
                  <a:pt x="15100" y="12111"/>
                </a:lnTo>
                <a:lnTo>
                  <a:pt x="15940" y="10084"/>
                </a:lnTo>
                <a:lnTo>
                  <a:pt x="15940" y="5856"/>
                </a:lnTo>
                <a:lnTo>
                  <a:pt x="15100" y="3829"/>
                </a:lnTo>
                <a:lnTo>
                  <a:pt x="12109" y="839"/>
                </a:lnTo>
                <a:lnTo>
                  <a:pt x="10085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81931" y="77121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7970" y="15940"/>
                </a:moveTo>
                <a:lnTo>
                  <a:pt x="10085" y="15940"/>
                </a:lnTo>
                <a:lnTo>
                  <a:pt x="12109" y="15100"/>
                </a:lnTo>
                <a:lnTo>
                  <a:pt x="13608" y="13606"/>
                </a:lnTo>
                <a:lnTo>
                  <a:pt x="15101" y="12111"/>
                </a:lnTo>
                <a:lnTo>
                  <a:pt x="15940" y="10084"/>
                </a:lnTo>
                <a:lnTo>
                  <a:pt x="15940" y="7970"/>
                </a:lnTo>
                <a:lnTo>
                  <a:pt x="15940" y="5856"/>
                </a:lnTo>
                <a:lnTo>
                  <a:pt x="15101" y="3829"/>
                </a:lnTo>
                <a:lnTo>
                  <a:pt x="13608" y="2334"/>
                </a:lnTo>
                <a:lnTo>
                  <a:pt x="12109" y="839"/>
                </a:lnTo>
                <a:lnTo>
                  <a:pt x="10085" y="0"/>
                </a:lnTo>
                <a:lnTo>
                  <a:pt x="7970" y="0"/>
                </a:lnTo>
                <a:lnTo>
                  <a:pt x="5855" y="0"/>
                </a:lnTo>
                <a:lnTo>
                  <a:pt x="3831" y="839"/>
                </a:lnTo>
                <a:lnTo>
                  <a:pt x="2332" y="2334"/>
                </a:lnTo>
                <a:lnTo>
                  <a:pt x="839" y="3829"/>
                </a:lnTo>
                <a:lnTo>
                  <a:pt x="0" y="5856"/>
                </a:lnTo>
                <a:lnTo>
                  <a:pt x="0" y="7970"/>
                </a:lnTo>
                <a:lnTo>
                  <a:pt x="0" y="10084"/>
                </a:lnTo>
                <a:lnTo>
                  <a:pt x="839" y="12111"/>
                </a:lnTo>
                <a:lnTo>
                  <a:pt x="2332" y="13606"/>
                </a:lnTo>
                <a:lnTo>
                  <a:pt x="3831" y="15100"/>
                </a:lnTo>
                <a:lnTo>
                  <a:pt x="5855" y="15940"/>
                </a:lnTo>
                <a:lnTo>
                  <a:pt x="7970" y="15940"/>
                </a:lnTo>
                <a:close/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402958" y="75007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0085" y="0"/>
                </a:moveTo>
                <a:lnTo>
                  <a:pt x="5855" y="0"/>
                </a:lnTo>
                <a:lnTo>
                  <a:pt x="3830" y="840"/>
                </a:lnTo>
                <a:lnTo>
                  <a:pt x="839" y="3829"/>
                </a:lnTo>
                <a:lnTo>
                  <a:pt x="0" y="5856"/>
                </a:lnTo>
                <a:lnTo>
                  <a:pt x="0" y="10084"/>
                </a:lnTo>
                <a:lnTo>
                  <a:pt x="839" y="12111"/>
                </a:lnTo>
                <a:lnTo>
                  <a:pt x="3830" y="15100"/>
                </a:lnTo>
                <a:lnTo>
                  <a:pt x="5855" y="15940"/>
                </a:lnTo>
                <a:lnTo>
                  <a:pt x="10085" y="15940"/>
                </a:lnTo>
                <a:lnTo>
                  <a:pt x="12109" y="15100"/>
                </a:lnTo>
                <a:lnTo>
                  <a:pt x="15100" y="12111"/>
                </a:lnTo>
                <a:lnTo>
                  <a:pt x="15940" y="10084"/>
                </a:lnTo>
                <a:lnTo>
                  <a:pt x="15940" y="5856"/>
                </a:lnTo>
                <a:lnTo>
                  <a:pt x="15100" y="3829"/>
                </a:lnTo>
                <a:lnTo>
                  <a:pt x="12109" y="840"/>
                </a:lnTo>
                <a:lnTo>
                  <a:pt x="10085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402958" y="75007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7970" y="15940"/>
                </a:moveTo>
                <a:lnTo>
                  <a:pt x="10085" y="15940"/>
                </a:lnTo>
                <a:lnTo>
                  <a:pt x="12109" y="15100"/>
                </a:lnTo>
                <a:lnTo>
                  <a:pt x="13608" y="13605"/>
                </a:lnTo>
                <a:lnTo>
                  <a:pt x="15101" y="12111"/>
                </a:lnTo>
                <a:lnTo>
                  <a:pt x="15940" y="10084"/>
                </a:lnTo>
                <a:lnTo>
                  <a:pt x="15940" y="7970"/>
                </a:lnTo>
                <a:lnTo>
                  <a:pt x="15940" y="5856"/>
                </a:lnTo>
                <a:lnTo>
                  <a:pt x="15101" y="3828"/>
                </a:lnTo>
                <a:lnTo>
                  <a:pt x="13608" y="2334"/>
                </a:lnTo>
                <a:lnTo>
                  <a:pt x="12109" y="839"/>
                </a:lnTo>
                <a:lnTo>
                  <a:pt x="10085" y="0"/>
                </a:lnTo>
                <a:lnTo>
                  <a:pt x="7970" y="0"/>
                </a:lnTo>
                <a:lnTo>
                  <a:pt x="5855" y="0"/>
                </a:lnTo>
                <a:lnTo>
                  <a:pt x="3831" y="839"/>
                </a:lnTo>
                <a:lnTo>
                  <a:pt x="2332" y="2334"/>
                </a:lnTo>
                <a:lnTo>
                  <a:pt x="839" y="3828"/>
                </a:lnTo>
                <a:lnTo>
                  <a:pt x="0" y="5856"/>
                </a:lnTo>
                <a:lnTo>
                  <a:pt x="0" y="7970"/>
                </a:lnTo>
                <a:lnTo>
                  <a:pt x="0" y="10084"/>
                </a:lnTo>
                <a:lnTo>
                  <a:pt x="839" y="12111"/>
                </a:lnTo>
                <a:lnTo>
                  <a:pt x="2332" y="13605"/>
                </a:lnTo>
                <a:lnTo>
                  <a:pt x="3831" y="15100"/>
                </a:lnTo>
                <a:lnTo>
                  <a:pt x="5855" y="15940"/>
                </a:lnTo>
                <a:lnTo>
                  <a:pt x="7970" y="15940"/>
                </a:lnTo>
                <a:close/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241707" y="594892"/>
            <a:ext cx="465321" cy="190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02743" y="507574"/>
            <a:ext cx="0" cy="2295525"/>
          </a:xfrm>
          <a:custGeom>
            <a:avLst/>
            <a:gdLst/>
            <a:ahLst/>
            <a:cxnLst/>
            <a:rect l="l" t="t" r="r" b="b"/>
            <a:pathLst>
              <a:path h="2295525">
                <a:moveTo>
                  <a:pt x="0" y="0"/>
                </a:moveTo>
                <a:lnTo>
                  <a:pt x="0" y="22954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298073" y="278178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298073" y="50757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256627" y="2823765"/>
            <a:ext cx="91394" cy="48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693404" y="278178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693404" y="50757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650363" y="2823765"/>
            <a:ext cx="94050" cy="48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088734" y="278178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088734" y="50757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045694" y="2823765"/>
            <a:ext cx="94050" cy="48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484065" y="278178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484065" y="50757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879395" y="278178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879395" y="50757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841138" y="2823765"/>
            <a:ext cx="90862" cy="48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274726" y="278178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274726" y="50757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237000" y="2823765"/>
            <a:ext cx="88736" cy="483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670056" y="278178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670056" y="50757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31268" y="2824296"/>
            <a:ext cx="91393" cy="46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206164" y="2823765"/>
            <a:ext cx="377264" cy="1498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02743" y="2803042"/>
            <a:ext cx="2965450" cy="0"/>
          </a:xfrm>
          <a:custGeom>
            <a:avLst/>
            <a:gdLst/>
            <a:ahLst/>
            <a:cxnLst/>
            <a:rect l="l" t="t" r="r" b="b"/>
            <a:pathLst>
              <a:path w="2965450">
                <a:moveTo>
                  <a:pt x="296497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16131" y="2778599"/>
            <a:ext cx="137621" cy="94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02742" y="247512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846467" y="24751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2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13474" y="2450751"/>
            <a:ext cx="72795" cy="488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02742" y="214719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846467" y="214719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2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14006" y="2122372"/>
            <a:ext cx="72264" cy="48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02742" y="18192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846467" y="181926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2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02742" y="149134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846467" y="149134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2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02742" y="116342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846467" y="116342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2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12412" y="1139359"/>
            <a:ext cx="72796" cy="483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2742" y="83549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846467" y="83549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2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09755" y="812042"/>
            <a:ext cx="74921" cy="46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02743" y="507574"/>
            <a:ext cx="2965450" cy="0"/>
          </a:xfrm>
          <a:custGeom>
            <a:avLst/>
            <a:gdLst/>
            <a:ahLst/>
            <a:cxnLst/>
            <a:rect l="l" t="t" r="r" b="b"/>
            <a:pathLst>
              <a:path w="2965450">
                <a:moveTo>
                  <a:pt x="296497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10286" y="483132"/>
            <a:ext cx="74390" cy="488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06140" y="1663278"/>
            <a:ext cx="180661" cy="4048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06140" y="1233409"/>
            <a:ext cx="178536" cy="3857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867722" y="507574"/>
            <a:ext cx="0" cy="2295525"/>
          </a:xfrm>
          <a:custGeom>
            <a:avLst/>
            <a:gdLst/>
            <a:ahLst/>
            <a:cxnLst/>
            <a:rect l="l" t="t" r="r" b="b"/>
            <a:pathLst>
              <a:path h="2295525">
                <a:moveTo>
                  <a:pt x="0" y="2295467"/>
                </a:moveTo>
                <a:lnTo>
                  <a:pt x="0" y="0"/>
                </a:lnTo>
              </a:path>
            </a:pathLst>
          </a:custGeom>
          <a:ln w="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096688" y="2180290"/>
            <a:ext cx="880460" cy="5536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089266" y="1278575"/>
            <a:ext cx="1733290" cy="9591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 txBox="1"/>
          <p:nvPr/>
        </p:nvSpPr>
        <p:spPr>
          <a:xfrm>
            <a:off x="3887312" y="1413391"/>
            <a:ext cx="119380" cy="13696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Comic Sans MS"/>
                <a:cs typeface="Comic Sans MS"/>
              </a:rPr>
              <a:t>(Supernova</a:t>
            </a:r>
            <a:r>
              <a:rPr sz="700" spc="10" dirty="0">
                <a:latin typeface="Comic Sans MS"/>
                <a:cs typeface="Comic Sans MS"/>
              </a:rPr>
              <a:t> </a:t>
            </a:r>
            <a:r>
              <a:rPr sz="700" dirty="0">
                <a:latin typeface="Comic Sans MS"/>
                <a:cs typeface="Comic Sans MS"/>
              </a:rPr>
              <a:t>Cosmology</a:t>
            </a:r>
            <a:r>
              <a:rPr sz="700" spc="10" dirty="0">
                <a:latin typeface="Comic Sans MS"/>
                <a:cs typeface="Comic Sans MS"/>
              </a:rPr>
              <a:t> </a:t>
            </a:r>
            <a:r>
              <a:rPr sz="700" dirty="0">
                <a:latin typeface="Comic Sans MS"/>
                <a:cs typeface="Comic Sans MS"/>
              </a:rPr>
              <a:t>Project)</a:t>
            </a:r>
            <a:endParaRPr sz="700">
              <a:latin typeface="Comic Sans MS"/>
              <a:cs typeface="Comic Sans MS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1721370" y="3061890"/>
            <a:ext cx="11658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latin typeface="Times New Roman"/>
                <a:cs typeface="Times New Roman"/>
              </a:rPr>
              <a:t>Latest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Hu</a:t>
            </a:r>
            <a:r>
              <a:rPr sz="900" spc="15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30" dirty="0">
                <a:latin typeface="Times New Roman"/>
                <a:cs typeface="Times New Roman"/>
              </a:rPr>
              <a:t>diag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0" dirty="0">
                <a:latin typeface="Times New Roman"/>
                <a:cs typeface="Times New Roman"/>
              </a:rPr>
              <a:t>am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" dirty="0"/>
              <a:t>Nobel </a:t>
            </a:r>
            <a:r>
              <a:rPr spc="65" dirty="0"/>
              <a:t>P</a:t>
            </a:r>
            <a:r>
              <a:rPr spc="50" dirty="0"/>
              <a:t>r</a:t>
            </a:r>
            <a:r>
              <a:rPr spc="-5" dirty="0"/>
              <a:t>i</a:t>
            </a:r>
            <a:r>
              <a:rPr spc="-25" dirty="0"/>
              <a:t>z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-5" dirty="0"/>
              <a:t>in</a:t>
            </a:r>
            <a:r>
              <a:rPr spc="25" dirty="0"/>
              <a:t> </a:t>
            </a:r>
            <a:r>
              <a:rPr spc="85" dirty="0"/>
              <a:t>P</a:t>
            </a:r>
            <a:r>
              <a:rPr spc="40" dirty="0"/>
              <a:t>hysics</a:t>
            </a:r>
            <a:r>
              <a:rPr spc="25" dirty="0"/>
              <a:t> </a:t>
            </a:r>
            <a:r>
              <a:rPr spc="55" dirty="0"/>
              <a:t>2011</a:t>
            </a:r>
          </a:p>
        </p:txBody>
      </p:sp>
      <p:sp>
        <p:nvSpPr>
          <p:cNvPr id="4" name="object 4"/>
          <p:cNvSpPr/>
          <p:nvPr/>
        </p:nvSpPr>
        <p:spPr>
          <a:xfrm>
            <a:off x="117382" y="606159"/>
            <a:ext cx="2699644" cy="1619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4786" y="1161099"/>
            <a:ext cx="1079975" cy="1065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330" y="2264343"/>
            <a:ext cx="4378960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3290" algn="l"/>
                <a:tab pos="1898014" algn="l"/>
              </a:tabLst>
            </a:pPr>
            <a:r>
              <a:rPr sz="900" spc="30" dirty="0">
                <a:latin typeface="Times New Roman"/>
                <a:cs typeface="Times New Roman"/>
              </a:rPr>
              <a:t>Adam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G.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Riess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10" dirty="0">
                <a:latin typeface="Times New Roman"/>
                <a:cs typeface="Times New Roman"/>
              </a:rPr>
              <a:t>B</a:t>
            </a:r>
            <a:r>
              <a:rPr sz="900" spc="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ian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P</a:t>
            </a:r>
            <a:r>
              <a:rPr sz="900" spc="20" dirty="0">
                <a:latin typeface="Times New Roman"/>
                <a:cs typeface="Times New Roman"/>
              </a:rPr>
              <a:t>. </a:t>
            </a:r>
            <a:r>
              <a:rPr sz="900" spc="30" dirty="0">
                <a:latin typeface="Times New Roman"/>
                <a:cs typeface="Times New Roman"/>
              </a:rPr>
              <a:t>Schmidt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45" dirty="0">
                <a:latin typeface="Times New Roman"/>
                <a:cs typeface="Times New Roman"/>
              </a:rPr>
              <a:t>Saul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Pe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l</a:t>
            </a:r>
            <a:r>
              <a:rPr sz="900" spc="-20" dirty="0">
                <a:latin typeface="Times New Roman"/>
                <a:cs typeface="Times New Roman"/>
              </a:rPr>
              <a:t>m</a:t>
            </a:r>
            <a:r>
              <a:rPr sz="900" spc="25" dirty="0">
                <a:latin typeface="Times New Roman"/>
                <a:cs typeface="Times New Roman"/>
              </a:rPr>
              <a:t>utter</a:t>
            </a: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565"/>
              </a:spcBef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Nobel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P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P</a:t>
            </a:r>
            <a:r>
              <a:rPr sz="900" spc="35" dirty="0">
                <a:latin typeface="Times New Roman"/>
                <a:cs typeface="Times New Roman"/>
              </a:rPr>
              <a:t>hysics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2011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divided,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one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half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55" dirty="0">
                <a:latin typeface="Times New Roman"/>
                <a:cs typeface="Times New Roman"/>
              </a:rPr>
              <a:t>arded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5" dirty="0">
                <a:latin typeface="Times New Roman"/>
                <a:cs typeface="Times New Roman"/>
              </a:rPr>
              <a:t>Saul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Pe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l</a:t>
            </a:r>
            <a:r>
              <a:rPr sz="900" spc="-20" dirty="0">
                <a:latin typeface="Times New Roman"/>
                <a:cs typeface="Times New Roman"/>
              </a:rPr>
              <a:t>m</a:t>
            </a:r>
            <a:r>
              <a:rPr sz="900" spc="25" dirty="0">
                <a:latin typeface="Times New Roman"/>
                <a:cs typeface="Times New Roman"/>
              </a:rPr>
              <a:t>utte</a:t>
            </a:r>
            <a:r>
              <a:rPr sz="900" spc="-2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other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half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jointly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-10" dirty="0">
                <a:latin typeface="Times New Roman"/>
                <a:cs typeface="Times New Roman"/>
              </a:rPr>
              <a:t>B</a:t>
            </a:r>
            <a:r>
              <a:rPr sz="900" spc="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ian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P</a:t>
            </a:r>
            <a:r>
              <a:rPr sz="900" spc="20" dirty="0">
                <a:latin typeface="Times New Roman"/>
                <a:cs typeface="Times New Roman"/>
              </a:rPr>
              <a:t>. </a:t>
            </a:r>
            <a:r>
              <a:rPr sz="900" spc="30" dirty="0">
                <a:latin typeface="Times New Roman"/>
                <a:cs typeface="Times New Roman"/>
              </a:rPr>
              <a:t>Schmidt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Adam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G.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Riess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900" spc="-7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disc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 accele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rating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40" dirty="0">
                <a:solidFill>
                  <a:srgbClr val="FF0000"/>
                </a:solidFill>
                <a:latin typeface="Times New Roman"/>
                <a:cs typeface="Times New Roman"/>
              </a:rPr>
              <a:t>xpansion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Uni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70" dirty="0">
                <a:solidFill>
                  <a:srgbClr val="FF0000"/>
                </a:solidFill>
                <a:latin typeface="Times New Roman"/>
                <a:cs typeface="Times New Roman"/>
              </a:rPr>
              <a:t>erse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through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0" dirty="0">
                <a:solidFill>
                  <a:srgbClr val="FF0000"/>
                </a:solidFill>
                <a:latin typeface="Times New Roman"/>
                <a:cs typeface="Times New Roman"/>
              </a:rPr>
              <a:t>obse</a:t>
            </a:r>
            <a:r>
              <a:rPr sz="900" spc="7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ations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distant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0" dirty="0">
                <a:solidFill>
                  <a:srgbClr val="FF0000"/>
                </a:solidFill>
                <a:latin typeface="Times New Roman"/>
                <a:cs typeface="Times New Roman"/>
              </a:rPr>
              <a:t>super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ae"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6134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Understanding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80" dirty="0"/>
              <a:t>e</a:t>
            </a:r>
            <a:r>
              <a:rPr spc="40" dirty="0"/>
              <a:t>xpansion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</a:t>
            </a:r>
            <a:r>
              <a:rPr spc="-5" dirty="0"/>
              <a:t>within</a:t>
            </a:r>
            <a:r>
              <a:rPr spc="25" dirty="0"/>
              <a:t> </a:t>
            </a:r>
            <a:r>
              <a:rPr spc="60" dirty="0"/>
              <a:t>N</a:t>
            </a:r>
            <a:r>
              <a:rPr spc="10" dirty="0"/>
              <a:t>e</a:t>
            </a:r>
            <a:r>
              <a:rPr spc="30" dirty="0"/>
              <a:t>wtonian</a:t>
            </a:r>
            <a:r>
              <a:rPr spc="25" dirty="0"/>
              <a:t> </a:t>
            </a:r>
            <a:r>
              <a:rPr spc="40" dirty="0"/>
              <a:t>g</a:t>
            </a:r>
            <a:r>
              <a:rPr spc="-20" dirty="0"/>
              <a:t>r</a:t>
            </a:r>
            <a:r>
              <a:rPr spc="90" dirty="0"/>
              <a:t>a</a:t>
            </a:r>
            <a:r>
              <a:rPr spc="-25" dirty="0"/>
              <a:t>vity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4330" y="801893"/>
            <a:ext cx="2005964" cy="41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</a:pPr>
            <a:r>
              <a:rPr sz="900" spc="-4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consider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test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m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bor</a:t>
            </a:r>
            <a:r>
              <a:rPr sz="900" spc="45" dirty="0">
                <a:latin typeface="Times New Roman"/>
                <a:cs typeface="Times New Roman"/>
              </a:rPr>
              <a:t>der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homogeneous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sphere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den</a:t>
            </a:r>
            <a:r>
              <a:rPr sz="900" spc="5" dirty="0">
                <a:latin typeface="Times New Roman"/>
                <a:cs typeface="Times New Roman"/>
              </a:rPr>
              <a:t>sity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xpanding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10" dirty="0">
                <a:latin typeface="Times New Roman"/>
                <a:cs typeface="Times New Roman"/>
              </a:rPr>
              <a:t>elocity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-340" dirty="0">
                <a:latin typeface="Times New Roman"/>
                <a:cs typeface="Times New Roman"/>
              </a:rPr>
              <a:t>R</a:t>
            </a:r>
            <a:r>
              <a:rPr sz="1350" spc="-67" baseline="15432" dirty="0">
                <a:latin typeface="Times New Roman"/>
                <a:cs typeface="Times New Roman"/>
              </a:rPr>
              <a:t>˙</a:t>
            </a:r>
            <a:r>
              <a:rPr sz="1350" spc="-15" baseline="15432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75690" y="72980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12944" y="0"/>
                </a:moveTo>
                <a:lnTo>
                  <a:pt x="3362" y="8001"/>
                </a:lnTo>
                <a:lnTo>
                  <a:pt x="0" y="23325"/>
                </a:lnTo>
                <a:lnTo>
                  <a:pt x="7372" y="33966"/>
                </a:lnTo>
                <a:lnTo>
                  <a:pt x="21769" y="38065"/>
                </a:lnTo>
                <a:lnTo>
                  <a:pt x="33809" y="31566"/>
                </a:lnTo>
                <a:lnTo>
                  <a:pt x="38683" y="18622"/>
                </a:lnTo>
                <a:lnTo>
                  <a:pt x="37294" y="11560"/>
                </a:lnTo>
                <a:lnTo>
                  <a:pt x="28854" y="2750"/>
                </a:lnTo>
                <a:lnTo>
                  <a:pt x="12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5690" y="72980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683" y="18622"/>
                </a:moveTo>
                <a:lnTo>
                  <a:pt x="33809" y="31566"/>
                </a:lnTo>
                <a:lnTo>
                  <a:pt x="21769" y="38065"/>
                </a:lnTo>
                <a:lnTo>
                  <a:pt x="7372" y="33966"/>
                </a:lnTo>
                <a:lnTo>
                  <a:pt x="0" y="23325"/>
                </a:lnTo>
                <a:lnTo>
                  <a:pt x="3362" y="8001"/>
                </a:lnTo>
                <a:lnTo>
                  <a:pt x="12944" y="0"/>
                </a:lnTo>
                <a:lnTo>
                  <a:pt x="28854" y="2750"/>
                </a:lnTo>
                <a:lnTo>
                  <a:pt x="37294" y="11560"/>
                </a:lnTo>
                <a:lnTo>
                  <a:pt x="38683" y="18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74211" y="645759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410794" y="0"/>
                </a:moveTo>
                <a:lnTo>
                  <a:pt x="344190" y="5379"/>
                </a:lnTo>
                <a:lnTo>
                  <a:pt x="280997" y="20953"/>
                </a:lnTo>
                <a:lnTo>
                  <a:pt x="222062" y="45874"/>
                </a:lnTo>
                <a:lnTo>
                  <a:pt x="168235" y="79293"/>
                </a:lnTo>
                <a:lnTo>
                  <a:pt x="120363" y="120363"/>
                </a:lnTo>
                <a:lnTo>
                  <a:pt x="79293" y="168235"/>
                </a:lnTo>
                <a:lnTo>
                  <a:pt x="45874" y="222062"/>
                </a:lnTo>
                <a:lnTo>
                  <a:pt x="20953" y="280997"/>
                </a:lnTo>
                <a:lnTo>
                  <a:pt x="5379" y="344190"/>
                </a:lnTo>
                <a:lnTo>
                  <a:pt x="0" y="410794"/>
                </a:lnTo>
                <a:lnTo>
                  <a:pt x="1362" y="444470"/>
                </a:lnTo>
                <a:lnTo>
                  <a:pt x="11945" y="509475"/>
                </a:lnTo>
                <a:lnTo>
                  <a:pt x="32298" y="570644"/>
                </a:lnTo>
                <a:lnTo>
                  <a:pt x="61574" y="627131"/>
                </a:lnTo>
                <a:lnTo>
                  <a:pt x="98925" y="678087"/>
                </a:lnTo>
                <a:lnTo>
                  <a:pt x="143502" y="722664"/>
                </a:lnTo>
                <a:lnTo>
                  <a:pt x="194457" y="760014"/>
                </a:lnTo>
                <a:lnTo>
                  <a:pt x="250944" y="789290"/>
                </a:lnTo>
                <a:lnTo>
                  <a:pt x="312114" y="809643"/>
                </a:lnTo>
                <a:lnTo>
                  <a:pt x="377119" y="820226"/>
                </a:lnTo>
                <a:lnTo>
                  <a:pt x="410794" y="821589"/>
                </a:lnTo>
                <a:lnTo>
                  <a:pt x="444470" y="820226"/>
                </a:lnTo>
                <a:lnTo>
                  <a:pt x="509475" y="809643"/>
                </a:lnTo>
                <a:lnTo>
                  <a:pt x="570644" y="789290"/>
                </a:lnTo>
                <a:lnTo>
                  <a:pt x="627131" y="760014"/>
                </a:lnTo>
                <a:lnTo>
                  <a:pt x="678087" y="722664"/>
                </a:lnTo>
                <a:lnTo>
                  <a:pt x="722664" y="678087"/>
                </a:lnTo>
                <a:lnTo>
                  <a:pt x="760014" y="627131"/>
                </a:lnTo>
                <a:lnTo>
                  <a:pt x="789290" y="570644"/>
                </a:lnTo>
                <a:lnTo>
                  <a:pt x="809643" y="509475"/>
                </a:lnTo>
                <a:lnTo>
                  <a:pt x="820226" y="444470"/>
                </a:lnTo>
                <a:lnTo>
                  <a:pt x="821589" y="410794"/>
                </a:lnTo>
                <a:lnTo>
                  <a:pt x="820226" y="377119"/>
                </a:lnTo>
                <a:lnTo>
                  <a:pt x="809643" y="312114"/>
                </a:lnTo>
                <a:lnTo>
                  <a:pt x="789290" y="250944"/>
                </a:lnTo>
                <a:lnTo>
                  <a:pt x="760014" y="194457"/>
                </a:lnTo>
                <a:lnTo>
                  <a:pt x="722664" y="143502"/>
                </a:lnTo>
                <a:lnTo>
                  <a:pt x="678087" y="98925"/>
                </a:lnTo>
                <a:lnTo>
                  <a:pt x="627131" y="61574"/>
                </a:lnTo>
                <a:lnTo>
                  <a:pt x="570644" y="32298"/>
                </a:lnTo>
                <a:lnTo>
                  <a:pt x="509475" y="11945"/>
                </a:lnTo>
                <a:lnTo>
                  <a:pt x="444470" y="1362"/>
                </a:lnTo>
                <a:lnTo>
                  <a:pt x="410794" y="0"/>
                </a:lnTo>
                <a:close/>
              </a:path>
            </a:pathLst>
          </a:custGeom>
          <a:solidFill>
            <a:srgbClr val="000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74211" y="645759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821589" y="410794"/>
                </a:moveTo>
                <a:lnTo>
                  <a:pt x="816209" y="477399"/>
                </a:lnTo>
                <a:lnTo>
                  <a:pt x="800635" y="540592"/>
                </a:lnTo>
                <a:lnTo>
                  <a:pt x="775714" y="599526"/>
                </a:lnTo>
                <a:lnTo>
                  <a:pt x="742295" y="653353"/>
                </a:lnTo>
                <a:lnTo>
                  <a:pt x="701226" y="701226"/>
                </a:lnTo>
                <a:lnTo>
                  <a:pt x="653353" y="742295"/>
                </a:lnTo>
                <a:lnTo>
                  <a:pt x="599526" y="775714"/>
                </a:lnTo>
                <a:lnTo>
                  <a:pt x="540592" y="800635"/>
                </a:lnTo>
                <a:lnTo>
                  <a:pt x="477399" y="816209"/>
                </a:lnTo>
                <a:lnTo>
                  <a:pt x="410794" y="821589"/>
                </a:lnTo>
                <a:lnTo>
                  <a:pt x="377119" y="820226"/>
                </a:lnTo>
                <a:lnTo>
                  <a:pt x="312114" y="809643"/>
                </a:lnTo>
                <a:lnTo>
                  <a:pt x="250944" y="789290"/>
                </a:lnTo>
                <a:lnTo>
                  <a:pt x="194457" y="760014"/>
                </a:lnTo>
                <a:lnTo>
                  <a:pt x="143502" y="722664"/>
                </a:lnTo>
                <a:lnTo>
                  <a:pt x="98925" y="678087"/>
                </a:lnTo>
                <a:lnTo>
                  <a:pt x="61574" y="627131"/>
                </a:lnTo>
                <a:lnTo>
                  <a:pt x="32298" y="570644"/>
                </a:lnTo>
                <a:lnTo>
                  <a:pt x="11945" y="509475"/>
                </a:lnTo>
                <a:lnTo>
                  <a:pt x="1362" y="444470"/>
                </a:lnTo>
                <a:lnTo>
                  <a:pt x="0" y="410794"/>
                </a:lnTo>
                <a:lnTo>
                  <a:pt x="1362" y="377119"/>
                </a:lnTo>
                <a:lnTo>
                  <a:pt x="11945" y="312114"/>
                </a:lnTo>
                <a:lnTo>
                  <a:pt x="32298" y="250944"/>
                </a:lnTo>
                <a:lnTo>
                  <a:pt x="61574" y="194457"/>
                </a:lnTo>
                <a:lnTo>
                  <a:pt x="98925" y="143502"/>
                </a:lnTo>
                <a:lnTo>
                  <a:pt x="143502" y="98925"/>
                </a:lnTo>
                <a:lnTo>
                  <a:pt x="194457" y="61574"/>
                </a:lnTo>
                <a:lnTo>
                  <a:pt x="250944" y="32298"/>
                </a:lnTo>
                <a:lnTo>
                  <a:pt x="312114" y="11945"/>
                </a:lnTo>
                <a:lnTo>
                  <a:pt x="377119" y="1362"/>
                </a:lnTo>
                <a:lnTo>
                  <a:pt x="410794" y="0"/>
                </a:lnTo>
                <a:lnTo>
                  <a:pt x="444470" y="1362"/>
                </a:lnTo>
                <a:lnTo>
                  <a:pt x="509475" y="11945"/>
                </a:lnTo>
                <a:lnTo>
                  <a:pt x="570644" y="32298"/>
                </a:lnTo>
                <a:lnTo>
                  <a:pt x="627131" y="61574"/>
                </a:lnTo>
                <a:lnTo>
                  <a:pt x="678087" y="98925"/>
                </a:lnTo>
                <a:lnTo>
                  <a:pt x="722664" y="143502"/>
                </a:lnTo>
                <a:lnTo>
                  <a:pt x="760014" y="194457"/>
                </a:lnTo>
                <a:lnTo>
                  <a:pt x="789290" y="250944"/>
                </a:lnTo>
                <a:lnTo>
                  <a:pt x="809643" y="312114"/>
                </a:lnTo>
                <a:lnTo>
                  <a:pt x="820226" y="377119"/>
                </a:lnTo>
                <a:lnTo>
                  <a:pt x="821589" y="4107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71688" y="728869"/>
            <a:ext cx="250825" cy="356235"/>
          </a:xfrm>
          <a:custGeom>
            <a:avLst/>
            <a:gdLst/>
            <a:ahLst/>
            <a:cxnLst/>
            <a:rect l="l" t="t" r="r" b="b"/>
            <a:pathLst>
              <a:path w="250825" h="356234">
                <a:moveTo>
                  <a:pt x="0" y="356003"/>
                </a:moveTo>
                <a:lnTo>
                  <a:pt x="250518" y="0"/>
                </a:lnTo>
              </a:path>
            </a:pathLst>
          </a:custGeom>
          <a:ln w="4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263429" y="657719"/>
            <a:ext cx="10858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m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87574" y="947794"/>
            <a:ext cx="10350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M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17205" y="895056"/>
            <a:ext cx="927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R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87242" y="1349825"/>
            <a:ext cx="829944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0" dirty="0">
                <a:latin typeface="Times New Roman"/>
                <a:cs typeface="Times New Roman"/>
              </a:rPr>
              <a:t>M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spc="45" dirty="0">
                <a:latin typeface="Times New Roman"/>
                <a:cs typeface="Times New Roman"/>
              </a:rPr>
              <a:t>4</a:t>
            </a:r>
            <a:r>
              <a:rPr sz="900" i="1" spc="100" dirty="0">
                <a:latin typeface="Times New Roman"/>
                <a:cs typeface="Times New Roman"/>
              </a:rPr>
              <a:t>π</a:t>
            </a:r>
            <a:r>
              <a:rPr sz="900" i="1" spc="204" dirty="0">
                <a:latin typeface="Times New Roman"/>
                <a:cs typeface="Times New Roman"/>
              </a:rPr>
              <a:t>/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513F2-D87E-0144-8EB8-7D2D4CF7D2CC}"/>
              </a:ext>
            </a:extLst>
          </p:cNvPr>
          <p:cNvSpPr txBox="1"/>
          <p:nvPr/>
        </p:nvSpPr>
        <p:spPr>
          <a:xfrm>
            <a:off x="2950429" y="1577995"/>
            <a:ext cx="11993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volume   x  density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Understanding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80" dirty="0"/>
              <a:t>e</a:t>
            </a:r>
            <a:r>
              <a:rPr spc="40" dirty="0"/>
              <a:t>xpansion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</a:t>
            </a:r>
            <a:r>
              <a:rPr spc="-5" dirty="0"/>
              <a:t>within</a:t>
            </a:r>
            <a:r>
              <a:rPr spc="25" dirty="0"/>
              <a:t> </a:t>
            </a:r>
            <a:r>
              <a:rPr spc="60" dirty="0"/>
              <a:t>N</a:t>
            </a:r>
            <a:r>
              <a:rPr spc="10" dirty="0"/>
              <a:t>e</a:t>
            </a:r>
            <a:r>
              <a:rPr spc="30" dirty="0"/>
              <a:t>wtonian</a:t>
            </a:r>
            <a:r>
              <a:rPr spc="25" dirty="0"/>
              <a:t> </a:t>
            </a:r>
            <a:r>
              <a:rPr spc="40" dirty="0"/>
              <a:t>g</a:t>
            </a:r>
            <a:r>
              <a:rPr spc="-20" dirty="0"/>
              <a:t>r</a:t>
            </a:r>
            <a:r>
              <a:rPr spc="90" dirty="0"/>
              <a:t>a</a:t>
            </a:r>
            <a:r>
              <a:rPr spc="-25" dirty="0"/>
              <a:t>vity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801893"/>
            <a:ext cx="2005964" cy="41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</a:pPr>
            <a:r>
              <a:rPr sz="900" spc="-4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consider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test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m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bor</a:t>
            </a:r>
            <a:r>
              <a:rPr sz="900" spc="45" dirty="0">
                <a:latin typeface="Times New Roman"/>
                <a:cs typeface="Times New Roman"/>
              </a:rPr>
              <a:t>der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homogeneous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sphere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den</a:t>
            </a:r>
            <a:r>
              <a:rPr sz="900" spc="5" dirty="0">
                <a:latin typeface="Times New Roman"/>
                <a:cs typeface="Times New Roman"/>
              </a:rPr>
              <a:t>sity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xpanding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10" dirty="0">
                <a:latin typeface="Times New Roman"/>
                <a:cs typeface="Times New Roman"/>
              </a:rPr>
              <a:t>elocity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-340" dirty="0">
                <a:latin typeface="Times New Roman"/>
                <a:cs typeface="Times New Roman"/>
              </a:rPr>
              <a:t>R</a:t>
            </a:r>
            <a:r>
              <a:rPr sz="1350" spc="-67" baseline="15432" dirty="0">
                <a:latin typeface="Times New Roman"/>
                <a:cs typeface="Times New Roman"/>
              </a:rPr>
              <a:t>˙</a:t>
            </a:r>
            <a:r>
              <a:rPr sz="1350" spc="-15" baseline="15432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5690" y="72980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12944" y="0"/>
                </a:moveTo>
                <a:lnTo>
                  <a:pt x="3362" y="8001"/>
                </a:lnTo>
                <a:lnTo>
                  <a:pt x="0" y="23325"/>
                </a:lnTo>
                <a:lnTo>
                  <a:pt x="7372" y="33966"/>
                </a:lnTo>
                <a:lnTo>
                  <a:pt x="21769" y="38065"/>
                </a:lnTo>
                <a:lnTo>
                  <a:pt x="33809" y="31566"/>
                </a:lnTo>
                <a:lnTo>
                  <a:pt x="38683" y="18622"/>
                </a:lnTo>
                <a:lnTo>
                  <a:pt x="37294" y="11560"/>
                </a:lnTo>
                <a:lnTo>
                  <a:pt x="28854" y="2750"/>
                </a:lnTo>
                <a:lnTo>
                  <a:pt x="12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5690" y="72980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683" y="18622"/>
                </a:moveTo>
                <a:lnTo>
                  <a:pt x="33809" y="31566"/>
                </a:lnTo>
                <a:lnTo>
                  <a:pt x="21769" y="38065"/>
                </a:lnTo>
                <a:lnTo>
                  <a:pt x="7372" y="33966"/>
                </a:lnTo>
                <a:lnTo>
                  <a:pt x="0" y="23325"/>
                </a:lnTo>
                <a:lnTo>
                  <a:pt x="3362" y="8001"/>
                </a:lnTo>
                <a:lnTo>
                  <a:pt x="12944" y="0"/>
                </a:lnTo>
                <a:lnTo>
                  <a:pt x="28854" y="2750"/>
                </a:lnTo>
                <a:lnTo>
                  <a:pt x="37294" y="11560"/>
                </a:lnTo>
                <a:lnTo>
                  <a:pt x="38683" y="18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4211" y="645759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410794" y="0"/>
                </a:moveTo>
                <a:lnTo>
                  <a:pt x="344190" y="5379"/>
                </a:lnTo>
                <a:lnTo>
                  <a:pt x="280997" y="20953"/>
                </a:lnTo>
                <a:lnTo>
                  <a:pt x="222062" y="45874"/>
                </a:lnTo>
                <a:lnTo>
                  <a:pt x="168235" y="79293"/>
                </a:lnTo>
                <a:lnTo>
                  <a:pt x="120363" y="120363"/>
                </a:lnTo>
                <a:lnTo>
                  <a:pt x="79293" y="168235"/>
                </a:lnTo>
                <a:lnTo>
                  <a:pt x="45874" y="222062"/>
                </a:lnTo>
                <a:lnTo>
                  <a:pt x="20953" y="280997"/>
                </a:lnTo>
                <a:lnTo>
                  <a:pt x="5379" y="344190"/>
                </a:lnTo>
                <a:lnTo>
                  <a:pt x="0" y="410794"/>
                </a:lnTo>
                <a:lnTo>
                  <a:pt x="1362" y="444470"/>
                </a:lnTo>
                <a:lnTo>
                  <a:pt x="11945" y="509475"/>
                </a:lnTo>
                <a:lnTo>
                  <a:pt x="32298" y="570644"/>
                </a:lnTo>
                <a:lnTo>
                  <a:pt x="61574" y="627131"/>
                </a:lnTo>
                <a:lnTo>
                  <a:pt x="98925" y="678087"/>
                </a:lnTo>
                <a:lnTo>
                  <a:pt x="143502" y="722664"/>
                </a:lnTo>
                <a:lnTo>
                  <a:pt x="194457" y="760014"/>
                </a:lnTo>
                <a:lnTo>
                  <a:pt x="250944" y="789290"/>
                </a:lnTo>
                <a:lnTo>
                  <a:pt x="312114" y="809643"/>
                </a:lnTo>
                <a:lnTo>
                  <a:pt x="377119" y="820226"/>
                </a:lnTo>
                <a:lnTo>
                  <a:pt x="410794" y="821589"/>
                </a:lnTo>
                <a:lnTo>
                  <a:pt x="444470" y="820226"/>
                </a:lnTo>
                <a:lnTo>
                  <a:pt x="509475" y="809643"/>
                </a:lnTo>
                <a:lnTo>
                  <a:pt x="570644" y="789290"/>
                </a:lnTo>
                <a:lnTo>
                  <a:pt x="627131" y="760014"/>
                </a:lnTo>
                <a:lnTo>
                  <a:pt x="678087" y="722664"/>
                </a:lnTo>
                <a:lnTo>
                  <a:pt x="722664" y="678087"/>
                </a:lnTo>
                <a:lnTo>
                  <a:pt x="760014" y="627131"/>
                </a:lnTo>
                <a:lnTo>
                  <a:pt x="789290" y="570644"/>
                </a:lnTo>
                <a:lnTo>
                  <a:pt x="809643" y="509475"/>
                </a:lnTo>
                <a:lnTo>
                  <a:pt x="820226" y="444470"/>
                </a:lnTo>
                <a:lnTo>
                  <a:pt x="821589" y="410794"/>
                </a:lnTo>
                <a:lnTo>
                  <a:pt x="820226" y="377119"/>
                </a:lnTo>
                <a:lnTo>
                  <a:pt x="809643" y="312114"/>
                </a:lnTo>
                <a:lnTo>
                  <a:pt x="789290" y="250944"/>
                </a:lnTo>
                <a:lnTo>
                  <a:pt x="760014" y="194457"/>
                </a:lnTo>
                <a:lnTo>
                  <a:pt x="722664" y="143502"/>
                </a:lnTo>
                <a:lnTo>
                  <a:pt x="678087" y="98925"/>
                </a:lnTo>
                <a:lnTo>
                  <a:pt x="627131" y="61574"/>
                </a:lnTo>
                <a:lnTo>
                  <a:pt x="570644" y="32298"/>
                </a:lnTo>
                <a:lnTo>
                  <a:pt x="509475" y="11945"/>
                </a:lnTo>
                <a:lnTo>
                  <a:pt x="444470" y="1362"/>
                </a:lnTo>
                <a:lnTo>
                  <a:pt x="410794" y="0"/>
                </a:lnTo>
                <a:close/>
              </a:path>
            </a:pathLst>
          </a:custGeom>
          <a:solidFill>
            <a:srgbClr val="000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4211" y="645759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821589" y="410794"/>
                </a:moveTo>
                <a:lnTo>
                  <a:pt x="816209" y="477399"/>
                </a:lnTo>
                <a:lnTo>
                  <a:pt x="800635" y="540592"/>
                </a:lnTo>
                <a:lnTo>
                  <a:pt x="775714" y="599526"/>
                </a:lnTo>
                <a:lnTo>
                  <a:pt x="742295" y="653353"/>
                </a:lnTo>
                <a:lnTo>
                  <a:pt x="701226" y="701226"/>
                </a:lnTo>
                <a:lnTo>
                  <a:pt x="653353" y="742295"/>
                </a:lnTo>
                <a:lnTo>
                  <a:pt x="599526" y="775714"/>
                </a:lnTo>
                <a:lnTo>
                  <a:pt x="540592" y="800635"/>
                </a:lnTo>
                <a:lnTo>
                  <a:pt x="477399" y="816209"/>
                </a:lnTo>
                <a:lnTo>
                  <a:pt x="410794" y="821589"/>
                </a:lnTo>
                <a:lnTo>
                  <a:pt x="377119" y="820226"/>
                </a:lnTo>
                <a:lnTo>
                  <a:pt x="312114" y="809643"/>
                </a:lnTo>
                <a:lnTo>
                  <a:pt x="250944" y="789290"/>
                </a:lnTo>
                <a:lnTo>
                  <a:pt x="194457" y="760014"/>
                </a:lnTo>
                <a:lnTo>
                  <a:pt x="143502" y="722664"/>
                </a:lnTo>
                <a:lnTo>
                  <a:pt x="98925" y="678087"/>
                </a:lnTo>
                <a:lnTo>
                  <a:pt x="61574" y="627131"/>
                </a:lnTo>
                <a:lnTo>
                  <a:pt x="32298" y="570644"/>
                </a:lnTo>
                <a:lnTo>
                  <a:pt x="11945" y="509475"/>
                </a:lnTo>
                <a:lnTo>
                  <a:pt x="1362" y="444470"/>
                </a:lnTo>
                <a:lnTo>
                  <a:pt x="0" y="410794"/>
                </a:lnTo>
                <a:lnTo>
                  <a:pt x="1362" y="377119"/>
                </a:lnTo>
                <a:lnTo>
                  <a:pt x="11945" y="312114"/>
                </a:lnTo>
                <a:lnTo>
                  <a:pt x="32298" y="250944"/>
                </a:lnTo>
                <a:lnTo>
                  <a:pt x="61574" y="194457"/>
                </a:lnTo>
                <a:lnTo>
                  <a:pt x="98925" y="143502"/>
                </a:lnTo>
                <a:lnTo>
                  <a:pt x="143502" y="98925"/>
                </a:lnTo>
                <a:lnTo>
                  <a:pt x="194457" y="61574"/>
                </a:lnTo>
                <a:lnTo>
                  <a:pt x="250944" y="32298"/>
                </a:lnTo>
                <a:lnTo>
                  <a:pt x="312114" y="11945"/>
                </a:lnTo>
                <a:lnTo>
                  <a:pt x="377119" y="1362"/>
                </a:lnTo>
                <a:lnTo>
                  <a:pt x="410794" y="0"/>
                </a:lnTo>
                <a:lnTo>
                  <a:pt x="444470" y="1362"/>
                </a:lnTo>
                <a:lnTo>
                  <a:pt x="509475" y="11945"/>
                </a:lnTo>
                <a:lnTo>
                  <a:pt x="570644" y="32298"/>
                </a:lnTo>
                <a:lnTo>
                  <a:pt x="627131" y="61574"/>
                </a:lnTo>
                <a:lnTo>
                  <a:pt x="678087" y="98925"/>
                </a:lnTo>
                <a:lnTo>
                  <a:pt x="722664" y="143502"/>
                </a:lnTo>
                <a:lnTo>
                  <a:pt x="760014" y="194457"/>
                </a:lnTo>
                <a:lnTo>
                  <a:pt x="789290" y="250944"/>
                </a:lnTo>
                <a:lnTo>
                  <a:pt x="809643" y="312114"/>
                </a:lnTo>
                <a:lnTo>
                  <a:pt x="820226" y="377119"/>
                </a:lnTo>
                <a:lnTo>
                  <a:pt x="821589" y="4107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1688" y="728869"/>
            <a:ext cx="250825" cy="356235"/>
          </a:xfrm>
          <a:custGeom>
            <a:avLst/>
            <a:gdLst/>
            <a:ahLst/>
            <a:cxnLst/>
            <a:rect l="l" t="t" r="r" b="b"/>
            <a:pathLst>
              <a:path w="250825" h="356234">
                <a:moveTo>
                  <a:pt x="0" y="356003"/>
                </a:moveTo>
                <a:lnTo>
                  <a:pt x="250518" y="0"/>
                </a:lnTo>
              </a:path>
            </a:pathLst>
          </a:custGeom>
          <a:ln w="4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63429" y="657719"/>
            <a:ext cx="10858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m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7574" y="947794"/>
            <a:ext cx="10350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M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7205" y="895056"/>
            <a:ext cx="927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R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3810" y="1830514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8302" y="1830514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5982" y="183051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52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9920" y="1830514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7601" y="1830514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425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330" y="1349825"/>
            <a:ext cx="381254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00" i="1" spc="-10" dirty="0">
                <a:latin typeface="Times New Roman"/>
                <a:cs typeface="Times New Roman"/>
              </a:rPr>
              <a:t>M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spc="45" dirty="0">
                <a:latin typeface="Times New Roman"/>
                <a:cs typeface="Times New Roman"/>
              </a:rPr>
              <a:t>4</a:t>
            </a:r>
            <a:r>
              <a:rPr sz="900" i="1" spc="100" dirty="0">
                <a:latin typeface="Times New Roman"/>
                <a:cs typeface="Times New Roman"/>
              </a:rPr>
              <a:t>π</a:t>
            </a:r>
            <a:r>
              <a:rPr sz="900" i="1" spc="204" dirty="0">
                <a:latin typeface="Times New Roman"/>
                <a:cs typeface="Times New Roman"/>
              </a:rPr>
              <a:t>/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latin typeface="Times New Roman"/>
                <a:cs typeface="Times New Roman"/>
              </a:rPr>
              <a:t>Its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is</a:t>
            </a:r>
            <a:endParaRPr sz="900" dirty="0">
              <a:latin typeface="Times New Roman"/>
              <a:cs typeface="Times New Roman"/>
            </a:endParaRPr>
          </a:p>
          <a:p>
            <a:pPr marL="580390" algn="ctr">
              <a:lnSpc>
                <a:spcPts val="844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E 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1350" i="1" spc="135" baseline="37037" dirty="0">
                <a:latin typeface="Times New Roman"/>
                <a:cs typeface="Times New Roman"/>
              </a:rPr>
              <a:t>m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r>
              <a:rPr sz="900" baseline="41666" dirty="0">
                <a:latin typeface="Times New Roman"/>
                <a:cs typeface="Times New Roman"/>
              </a:rPr>
              <a:t> </a:t>
            </a:r>
            <a:r>
              <a:rPr sz="900" spc="-75" baseline="41666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U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1350" i="1" spc="135" baseline="37037" dirty="0">
                <a:latin typeface="Times New Roman"/>
                <a:cs typeface="Times New Roman"/>
              </a:rPr>
              <a:t>m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r>
              <a:rPr sz="900" baseline="41666" dirty="0">
                <a:latin typeface="Times New Roman"/>
                <a:cs typeface="Times New Roman"/>
              </a:rPr>
              <a:t> </a:t>
            </a:r>
            <a:r>
              <a:rPr sz="900" spc="-75" baseline="41666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1350" i="1" spc="60" baseline="37037" dirty="0">
                <a:latin typeface="Times New Roman"/>
                <a:cs typeface="Times New Roman"/>
              </a:rPr>
              <a:t>GmM</a:t>
            </a:r>
            <a:r>
              <a:rPr sz="1350" i="1" baseline="37037" dirty="0">
                <a:latin typeface="Times New Roman"/>
                <a:cs typeface="Times New Roman"/>
              </a:rPr>
              <a:t> </a:t>
            </a:r>
            <a:r>
              <a:rPr sz="1350" i="1" spc="-7" baseline="37037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1350" i="1" spc="135" baseline="37037" dirty="0">
                <a:latin typeface="Times New Roman"/>
                <a:cs typeface="Times New Roman"/>
              </a:rPr>
              <a:t>m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r>
              <a:rPr sz="900" baseline="41666" dirty="0">
                <a:latin typeface="Times New Roman"/>
                <a:cs typeface="Times New Roman"/>
              </a:rPr>
              <a:t> </a:t>
            </a:r>
            <a:r>
              <a:rPr sz="900" spc="-75" baseline="41666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1350" spc="67" baseline="37037" dirty="0">
                <a:latin typeface="Times New Roman"/>
                <a:cs typeface="Times New Roman"/>
              </a:rPr>
              <a:t>4</a:t>
            </a:r>
            <a:r>
              <a:rPr sz="1350" i="1" spc="150" baseline="37037" dirty="0">
                <a:latin typeface="Times New Roman"/>
                <a:cs typeface="Times New Roman"/>
              </a:rPr>
              <a:t>π</a:t>
            </a:r>
            <a:r>
              <a:rPr sz="1350" i="1" spc="67" baseline="37037" dirty="0">
                <a:latin typeface="Times New Roman"/>
                <a:cs typeface="Times New Roman"/>
              </a:rPr>
              <a:t>G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m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endParaRPr sz="900" baseline="41666" dirty="0">
              <a:latin typeface="Times New Roman"/>
              <a:cs typeface="Times New Roman"/>
            </a:endParaRPr>
          </a:p>
          <a:p>
            <a:pPr marL="471170" algn="ctr">
              <a:lnSpc>
                <a:spcPts val="844"/>
              </a:lnSpc>
              <a:tabLst>
                <a:tab pos="1105535" algn="l"/>
                <a:tab pos="1576070" algn="l"/>
                <a:tab pos="1967230" algn="l"/>
                <a:tab pos="2419350" algn="l"/>
              </a:tabLst>
            </a:pPr>
            <a:r>
              <a:rPr sz="900" spc="45" dirty="0">
                <a:latin typeface="Times New Roman"/>
                <a:cs typeface="Times New Roman"/>
              </a:rPr>
              <a:t>2	2	</a:t>
            </a:r>
            <a:r>
              <a:rPr sz="900" i="1" spc="90" dirty="0">
                <a:latin typeface="Times New Roman"/>
                <a:cs typeface="Times New Roman"/>
              </a:rPr>
              <a:t>R	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spc="-5" dirty="0">
                <a:latin typeface="Times New Roman"/>
                <a:cs typeface="Times New Roman"/>
              </a:rPr>
              <a:t> 	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33450" y="2187575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kinetic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2650" y="2187575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potential energy</a:t>
            </a: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>
          <a:xfrm flipV="1">
            <a:off x="1468212" y="1958975"/>
            <a:ext cx="379638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0"/>
          </p:cNvCxnSpPr>
          <p:nvPr/>
        </p:nvCxnSpPr>
        <p:spPr>
          <a:xfrm flipH="1" flipV="1">
            <a:off x="2381250" y="1958975"/>
            <a:ext cx="383106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Understanding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80" dirty="0"/>
              <a:t>e</a:t>
            </a:r>
            <a:r>
              <a:rPr spc="40" dirty="0"/>
              <a:t>xpansion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</a:t>
            </a:r>
            <a:r>
              <a:rPr spc="-5" dirty="0"/>
              <a:t>within</a:t>
            </a:r>
            <a:r>
              <a:rPr spc="25" dirty="0"/>
              <a:t> </a:t>
            </a:r>
            <a:r>
              <a:rPr spc="60" dirty="0"/>
              <a:t>N</a:t>
            </a:r>
            <a:r>
              <a:rPr spc="10" dirty="0"/>
              <a:t>e</a:t>
            </a:r>
            <a:r>
              <a:rPr spc="30" dirty="0"/>
              <a:t>wtonian</a:t>
            </a:r>
            <a:r>
              <a:rPr spc="25" dirty="0"/>
              <a:t> </a:t>
            </a:r>
            <a:r>
              <a:rPr spc="40" dirty="0"/>
              <a:t>g</a:t>
            </a:r>
            <a:r>
              <a:rPr spc="-20" dirty="0"/>
              <a:t>r</a:t>
            </a:r>
            <a:r>
              <a:rPr spc="90" dirty="0"/>
              <a:t>a</a:t>
            </a:r>
            <a:r>
              <a:rPr spc="-25" dirty="0"/>
              <a:t>vity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801893"/>
            <a:ext cx="2005964" cy="41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</a:pPr>
            <a:r>
              <a:rPr sz="900" spc="-4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consider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test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i="1" spc="90" dirty="0">
                <a:latin typeface="Times New Roman"/>
                <a:cs typeface="Times New Roman"/>
              </a:rPr>
              <a:t>m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bor</a:t>
            </a:r>
            <a:r>
              <a:rPr sz="900" spc="45" dirty="0">
                <a:latin typeface="Times New Roman"/>
                <a:cs typeface="Times New Roman"/>
              </a:rPr>
              <a:t>der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homogeneous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sphere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den</a:t>
            </a:r>
            <a:r>
              <a:rPr sz="900" spc="5" dirty="0">
                <a:latin typeface="Times New Roman"/>
                <a:cs typeface="Times New Roman"/>
              </a:rPr>
              <a:t>sity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xpanding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10" dirty="0">
                <a:latin typeface="Times New Roman"/>
                <a:cs typeface="Times New Roman"/>
              </a:rPr>
              <a:t>elocity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-340" dirty="0">
                <a:latin typeface="Times New Roman"/>
                <a:cs typeface="Times New Roman"/>
              </a:rPr>
              <a:t>R</a:t>
            </a:r>
            <a:r>
              <a:rPr sz="1350" spc="-67" baseline="15432" dirty="0">
                <a:latin typeface="Times New Roman"/>
                <a:cs typeface="Times New Roman"/>
              </a:rPr>
              <a:t>˙</a:t>
            </a:r>
            <a:r>
              <a:rPr sz="1350" spc="-15" baseline="15432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5690" y="72980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12944" y="0"/>
                </a:moveTo>
                <a:lnTo>
                  <a:pt x="3362" y="8001"/>
                </a:lnTo>
                <a:lnTo>
                  <a:pt x="0" y="23325"/>
                </a:lnTo>
                <a:lnTo>
                  <a:pt x="7372" y="33966"/>
                </a:lnTo>
                <a:lnTo>
                  <a:pt x="21769" y="38065"/>
                </a:lnTo>
                <a:lnTo>
                  <a:pt x="33809" y="31566"/>
                </a:lnTo>
                <a:lnTo>
                  <a:pt x="38683" y="18622"/>
                </a:lnTo>
                <a:lnTo>
                  <a:pt x="37294" y="11560"/>
                </a:lnTo>
                <a:lnTo>
                  <a:pt x="28854" y="2750"/>
                </a:lnTo>
                <a:lnTo>
                  <a:pt x="12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5690" y="72980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683" y="18622"/>
                </a:moveTo>
                <a:lnTo>
                  <a:pt x="33809" y="31566"/>
                </a:lnTo>
                <a:lnTo>
                  <a:pt x="21769" y="38065"/>
                </a:lnTo>
                <a:lnTo>
                  <a:pt x="7372" y="33966"/>
                </a:lnTo>
                <a:lnTo>
                  <a:pt x="0" y="23325"/>
                </a:lnTo>
                <a:lnTo>
                  <a:pt x="3362" y="8001"/>
                </a:lnTo>
                <a:lnTo>
                  <a:pt x="12944" y="0"/>
                </a:lnTo>
                <a:lnTo>
                  <a:pt x="28854" y="2750"/>
                </a:lnTo>
                <a:lnTo>
                  <a:pt x="37294" y="11560"/>
                </a:lnTo>
                <a:lnTo>
                  <a:pt x="38683" y="18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4211" y="645759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410794" y="0"/>
                </a:moveTo>
                <a:lnTo>
                  <a:pt x="344190" y="5379"/>
                </a:lnTo>
                <a:lnTo>
                  <a:pt x="280997" y="20953"/>
                </a:lnTo>
                <a:lnTo>
                  <a:pt x="222062" y="45874"/>
                </a:lnTo>
                <a:lnTo>
                  <a:pt x="168235" y="79293"/>
                </a:lnTo>
                <a:lnTo>
                  <a:pt x="120363" y="120363"/>
                </a:lnTo>
                <a:lnTo>
                  <a:pt x="79293" y="168235"/>
                </a:lnTo>
                <a:lnTo>
                  <a:pt x="45874" y="222062"/>
                </a:lnTo>
                <a:lnTo>
                  <a:pt x="20953" y="280997"/>
                </a:lnTo>
                <a:lnTo>
                  <a:pt x="5379" y="344190"/>
                </a:lnTo>
                <a:lnTo>
                  <a:pt x="0" y="410794"/>
                </a:lnTo>
                <a:lnTo>
                  <a:pt x="1362" y="444470"/>
                </a:lnTo>
                <a:lnTo>
                  <a:pt x="11945" y="509475"/>
                </a:lnTo>
                <a:lnTo>
                  <a:pt x="32298" y="570644"/>
                </a:lnTo>
                <a:lnTo>
                  <a:pt x="61574" y="627131"/>
                </a:lnTo>
                <a:lnTo>
                  <a:pt x="98925" y="678087"/>
                </a:lnTo>
                <a:lnTo>
                  <a:pt x="143502" y="722664"/>
                </a:lnTo>
                <a:lnTo>
                  <a:pt x="194457" y="760014"/>
                </a:lnTo>
                <a:lnTo>
                  <a:pt x="250944" y="789290"/>
                </a:lnTo>
                <a:lnTo>
                  <a:pt x="312114" y="809643"/>
                </a:lnTo>
                <a:lnTo>
                  <a:pt x="377119" y="820226"/>
                </a:lnTo>
                <a:lnTo>
                  <a:pt x="410794" y="821589"/>
                </a:lnTo>
                <a:lnTo>
                  <a:pt x="444470" y="820226"/>
                </a:lnTo>
                <a:lnTo>
                  <a:pt x="509475" y="809643"/>
                </a:lnTo>
                <a:lnTo>
                  <a:pt x="570644" y="789290"/>
                </a:lnTo>
                <a:lnTo>
                  <a:pt x="627131" y="760014"/>
                </a:lnTo>
                <a:lnTo>
                  <a:pt x="678087" y="722664"/>
                </a:lnTo>
                <a:lnTo>
                  <a:pt x="722664" y="678087"/>
                </a:lnTo>
                <a:lnTo>
                  <a:pt x="760014" y="627131"/>
                </a:lnTo>
                <a:lnTo>
                  <a:pt x="789290" y="570644"/>
                </a:lnTo>
                <a:lnTo>
                  <a:pt x="809643" y="509475"/>
                </a:lnTo>
                <a:lnTo>
                  <a:pt x="820226" y="444470"/>
                </a:lnTo>
                <a:lnTo>
                  <a:pt x="821589" y="410794"/>
                </a:lnTo>
                <a:lnTo>
                  <a:pt x="820226" y="377119"/>
                </a:lnTo>
                <a:lnTo>
                  <a:pt x="809643" y="312114"/>
                </a:lnTo>
                <a:lnTo>
                  <a:pt x="789290" y="250944"/>
                </a:lnTo>
                <a:lnTo>
                  <a:pt x="760014" y="194457"/>
                </a:lnTo>
                <a:lnTo>
                  <a:pt x="722664" y="143502"/>
                </a:lnTo>
                <a:lnTo>
                  <a:pt x="678087" y="98925"/>
                </a:lnTo>
                <a:lnTo>
                  <a:pt x="627131" y="61574"/>
                </a:lnTo>
                <a:lnTo>
                  <a:pt x="570644" y="32298"/>
                </a:lnTo>
                <a:lnTo>
                  <a:pt x="509475" y="11945"/>
                </a:lnTo>
                <a:lnTo>
                  <a:pt x="444470" y="1362"/>
                </a:lnTo>
                <a:lnTo>
                  <a:pt x="410794" y="0"/>
                </a:lnTo>
                <a:close/>
              </a:path>
            </a:pathLst>
          </a:custGeom>
          <a:solidFill>
            <a:srgbClr val="000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4211" y="645759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89" h="821690">
                <a:moveTo>
                  <a:pt x="821589" y="410794"/>
                </a:moveTo>
                <a:lnTo>
                  <a:pt x="816209" y="477399"/>
                </a:lnTo>
                <a:lnTo>
                  <a:pt x="800635" y="540592"/>
                </a:lnTo>
                <a:lnTo>
                  <a:pt x="775714" y="599526"/>
                </a:lnTo>
                <a:lnTo>
                  <a:pt x="742295" y="653353"/>
                </a:lnTo>
                <a:lnTo>
                  <a:pt x="701226" y="701226"/>
                </a:lnTo>
                <a:lnTo>
                  <a:pt x="653353" y="742295"/>
                </a:lnTo>
                <a:lnTo>
                  <a:pt x="599526" y="775714"/>
                </a:lnTo>
                <a:lnTo>
                  <a:pt x="540592" y="800635"/>
                </a:lnTo>
                <a:lnTo>
                  <a:pt x="477399" y="816209"/>
                </a:lnTo>
                <a:lnTo>
                  <a:pt x="410794" y="821589"/>
                </a:lnTo>
                <a:lnTo>
                  <a:pt x="377119" y="820226"/>
                </a:lnTo>
                <a:lnTo>
                  <a:pt x="312114" y="809643"/>
                </a:lnTo>
                <a:lnTo>
                  <a:pt x="250944" y="789290"/>
                </a:lnTo>
                <a:lnTo>
                  <a:pt x="194457" y="760014"/>
                </a:lnTo>
                <a:lnTo>
                  <a:pt x="143502" y="722664"/>
                </a:lnTo>
                <a:lnTo>
                  <a:pt x="98925" y="678087"/>
                </a:lnTo>
                <a:lnTo>
                  <a:pt x="61574" y="627131"/>
                </a:lnTo>
                <a:lnTo>
                  <a:pt x="32298" y="570644"/>
                </a:lnTo>
                <a:lnTo>
                  <a:pt x="11945" y="509475"/>
                </a:lnTo>
                <a:lnTo>
                  <a:pt x="1362" y="444470"/>
                </a:lnTo>
                <a:lnTo>
                  <a:pt x="0" y="410794"/>
                </a:lnTo>
                <a:lnTo>
                  <a:pt x="1362" y="377119"/>
                </a:lnTo>
                <a:lnTo>
                  <a:pt x="11945" y="312114"/>
                </a:lnTo>
                <a:lnTo>
                  <a:pt x="32298" y="250944"/>
                </a:lnTo>
                <a:lnTo>
                  <a:pt x="61574" y="194457"/>
                </a:lnTo>
                <a:lnTo>
                  <a:pt x="98925" y="143502"/>
                </a:lnTo>
                <a:lnTo>
                  <a:pt x="143502" y="98925"/>
                </a:lnTo>
                <a:lnTo>
                  <a:pt x="194457" y="61574"/>
                </a:lnTo>
                <a:lnTo>
                  <a:pt x="250944" y="32298"/>
                </a:lnTo>
                <a:lnTo>
                  <a:pt x="312114" y="11945"/>
                </a:lnTo>
                <a:lnTo>
                  <a:pt x="377119" y="1362"/>
                </a:lnTo>
                <a:lnTo>
                  <a:pt x="410794" y="0"/>
                </a:lnTo>
                <a:lnTo>
                  <a:pt x="444470" y="1362"/>
                </a:lnTo>
                <a:lnTo>
                  <a:pt x="509475" y="11945"/>
                </a:lnTo>
                <a:lnTo>
                  <a:pt x="570644" y="32298"/>
                </a:lnTo>
                <a:lnTo>
                  <a:pt x="627131" y="61574"/>
                </a:lnTo>
                <a:lnTo>
                  <a:pt x="678087" y="98925"/>
                </a:lnTo>
                <a:lnTo>
                  <a:pt x="722664" y="143502"/>
                </a:lnTo>
                <a:lnTo>
                  <a:pt x="760014" y="194457"/>
                </a:lnTo>
                <a:lnTo>
                  <a:pt x="789290" y="250944"/>
                </a:lnTo>
                <a:lnTo>
                  <a:pt x="809643" y="312114"/>
                </a:lnTo>
                <a:lnTo>
                  <a:pt x="820226" y="377119"/>
                </a:lnTo>
                <a:lnTo>
                  <a:pt x="821589" y="4107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1688" y="728869"/>
            <a:ext cx="250825" cy="356235"/>
          </a:xfrm>
          <a:custGeom>
            <a:avLst/>
            <a:gdLst/>
            <a:ahLst/>
            <a:cxnLst/>
            <a:rect l="l" t="t" r="r" b="b"/>
            <a:pathLst>
              <a:path w="250825" h="356234">
                <a:moveTo>
                  <a:pt x="0" y="356003"/>
                </a:moveTo>
                <a:lnTo>
                  <a:pt x="250518" y="0"/>
                </a:lnTo>
              </a:path>
            </a:pathLst>
          </a:custGeom>
          <a:ln w="4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63429" y="657719"/>
            <a:ext cx="10858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m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7574" y="947794"/>
            <a:ext cx="10350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M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7205" y="895056"/>
            <a:ext cx="927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>
                <a:latin typeface="Helvetica"/>
                <a:cs typeface="Helvetica"/>
              </a:rPr>
              <a:t>R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3810" y="1830514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8302" y="1830514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5982" y="183051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52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9920" y="1830514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78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7601" y="1830514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425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330" y="1349825"/>
            <a:ext cx="381254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00" i="1" spc="-10" dirty="0">
                <a:latin typeface="Times New Roman"/>
                <a:cs typeface="Times New Roman"/>
              </a:rPr>
              <a:t>M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spc="45" dirty="0">
                <a:latin typeface="Times New Roman"/>
                <a:cs typeface="Times New Roman"/>
              </a:rPr>
              <a:t>4</a:t>
            </a:r>
            <a:r>
              <a:rPr sz="900" i="1" spc="100" dirty="0">
                <a:latin typeface="Times New Roman"/>
                <a:cs typeface="Times New Roman"/>
              </a:rPr>
              <a:t>π</a:t>
            </a:r>
            <a:r>
              <a:rPr sz="900" i="1" spc="204" dirty="0">
                <a:latin typeface="Times New Roman"/>
                <a:cs typeface="Times New Roman"/>
              </a:rPr>
              <a:t>/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latin typeface="Times New Roman"/>
                <a:cs typeface="Times New Roman"/>
              </a:rPr>
              <a:t>Its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is</a:t>
            </a:r>
            <a:endParaRPr sz="900">
              <a:latin typeface="Times New Roman"/>
              <a:cs typeface="Times New Roman"/>
            </a:endParaRPr>
          </a:p>
          <a:p>
            <a:pPr marL="580390" algn="ctr">
              <a:lnSpc>
                <a:spcPts val="844"/>
              </a:lnSpc>
              <a:spcBef>
                <a:spcPts val="455"/>
              </a:spcBef>
            </a:pPr>
            <a:r>
              <a:rPr sz="900" i="1" spc="40" dirty="0">
                <a:latin typeface="Times New Roman"/>
                <a:cs typeface="Times New Roman"/>
              </a:rPr>
              <a:t>E 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1350" i="1" spc="135" baseline="37037" dirty="0">
                <a:latin typeface="Times New Roman"/>
                <a:cs typeface="Times New Roman"/>
              </a:rPr>
              <a:t>m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r>
              <a:rPr sz="900" baseline="41666" dirty="0">
                <a:latin typeface="Times New Roman"/>
                <a:cs typeface="Times New Roman"/>
              </a:rPr>
              <a:t> </a:t>
            </a:r>
            <a:r>
              <a:rPr sz="900" spc="-75" baseline="41666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U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1350" i="1" spc="135" baseline="37037" dirty="0">
                <a:latin typeface="Times New Roman"/>
                <a:cs typeface="Times New Roman"/>
              </a:rPr>
              <a:t>m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r>
              <a:rPr sz="900" baseline="41666" dirty="0">
                <a:latin typeface="Times New Roman"/>
                <a:cs typeface="Times New Roman"/>
              </a:rPr>
              <a:t> </a:t>
            </a:r>
            <a:r>
              <a:rPr sz="900" spc="-75" baseline="41666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1350" i="1" spc="60" baseline="37037" dirty="0">
                <a:latin typeface="Times New Roman"/>
                <a:cs typeface="Times New Roman"/>
              </a:rPr>
              <a:t>GmM</a:t>
            </a:r>
            <a:r>
              <a:rPr sz="1350" i="1" baseline="37037" dirty="0">
                <a:latin typeface="Times New Roman"/>
                <a:cs typeface="Times New Roman"/>
              </a:rPr>
              <a:t> </a:t>
            </a:r>
            <a:r>
              <a:rPr sz="1350" i="1" spc="-7" baseline="37037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1350" i="1" spc="135" baseline="37037" dirty="0">
                <a:latin typeface="Times New Roman"/>
                <a:cs typeface="Times New Roman"/>
              </a:rPr>
              <a:t>m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spc="-135" dirty="0">
                <a:latin typeface="Times New Roman"/>
                <a:cs typeface="Times New Roman"/>
              </a:rPr>
              <a:t> 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r>
              <a:rPr sz="900" baseline="41666" dirty="0">
                <a:latin typeface="Times New Roman"/>
                <a:cs typeface="Times New Roman"/>
              </a:rPr>
              <a:t> </a:t>
            </a:r>
            <a:r>
              <a:rPr sz="900" spc="-75" baseline="41666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1350" spc="67" baseline="37037" dirty="0">
                <a:latin typeface="Times New Roman"/>
                <a:cs typeface="Times New Roman"/>
              </a:rPr>
              <a:t>4</a:t>
            </a:r>
            <a:r>
              <a:rPr sz="1350" i="1" spc="150" baseline="37037" dirty="0">
                <a:latin typeface="Times New Roman"/>
                <a:cs typeface="Times New Roman"/>
              </a:rPr>
              <a:t>π</a:t>
            </a:r>
            <a:r>
              <a:rPr sz="1350" i="1" spc="67" baseline="37037" dirty="0">
                <a:latin typeface="Times New Roman"/>
                <a:cs typeface="Times New Roman"/>
              </a:rPr>
              <a:t>G</a:t>
            </a:r>
            <a:r>
              <a:rPr sz="1350" i="1" spc="-135" baseline="37037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m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endParaRPr sz="900" baseline="41666">
              <a:latin typeface="Times New Roman"/>
              <a:cs typeface="Times New Roman"/>
            </a:endParaRPr>
          </a:p>
          <a:p>
            <a:pPr marL="471170" algn="ctr">
              <a:lnSpc>
                <a:spcPts val="844"/>
              </a:lnSpc>
              <a:tabLst>
                <a:tab pos="1105535" algn="l"/>
                <a:tab pos="1576070" algn="l"/>
                <a:tab pos="1967230" algn="l"/>
                <a:tab pos="2419350" algn="l"/>
              </a:tabLst>
            </a:pPr>
            <a:r>
              <a:rPr sz="900" spc="45" dirty="0">
                <a:latin typeface="Times New Roman"/>
                <a:cs typeface="Times New Roman"/>
              </a:rPr>
              <a:t>2	2	</a:t>
            </a:r>
            <a:r>
              <a:rPr sz="900" i="1" spc="90" dirty="0">
                <a:latin typeface="Times New Roman"/>
                <a:cs typeface="Times New Roman"/>
              </a:rPr>
              <a:t>R	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spc="-5" dirty="0">
                <a:latin typeface="Times New Roman"/>
                <a:cs typeface="Times New Roman"/>
              </a:rPr>
              <a:t> 	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330" y="1993824"/>
            <a:ext cx="3813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Times New Roman"/>
                <a:cs typeface="Times New Roman"/>
              </a:rPr>
              <a:t>As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55" dirty="0">
                <a:latin typeface="Times New Roman"/>
                <a:cs typeface="Times New Roman"/>
              </a:rPr>
              <a:t>conse</a:t>
            </a:r>
            <a:r>
              <a:rPr sz="900" spc="6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ed,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2</a:t>
            </a:r>
            <a:r>
              <a:rPr sz="900" i="1" spc="120" dirty="0">
                <a:latin typeface="Times New Roman"/>
                <a:cs typeface="Times New Roman"/>
              </a:rPr>
              <a:t>E</a:t>
            </a:r>
            <a:r>
              <a:rPr sz="900" i="1" spc="204" dirty="0">
                <a:latin typeface="Times New Roman"/>
                <a:cs typeface="Times New Roman"/>
              </a:rPr>
              <a:t>/</a:t>
            </a:r>
            <a:r>
              <a:rPr sz="900" i="1" spc="90" dirty="0">
                <a:latin typeface="Times New Roman"/>
                <a:cs typeface="Times New Roman"/>
              </a:rPr>
              <a:t>m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spc="105" dirty="0">
                <a:latin typeface="Times New Roman"/>
                <a:cs typeface="Times New Roman"/>
              </a:rPr>
              <a:t>=: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i="1" spc="-10" dirty="0">
                <a:latin typeface="Times New Roman"/>
                <a:cs typeface="Times New Roman"/>
              </a:rPr>
              <a:t>K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constant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-340" dirty="0">
                <a:latin typeface="Times New Roman"/>
                <a:cs typeface="Times New Roman"/>
              </a:rPr>
              <a:t>R</a:t>
            </a:r>
            <a:r>
              <a:rPr sz="1350" spc="-67" baseline="15432" dirty="0">
                <a:latin typeface="Times New Roman"/>
                <a:cs typeface="Times New Roman"/>
              </a:rPr>
              <a:t>˙</a:t>
            </a:r>
            <a:r>
              <a:rPr sz="1350" spc="-15" baseline="15432" dirty="0">
                <a:latin typeface="Times New Roman"/>
                <a:cs typeface="Times New Roman"/>
              </a:rPr>
              <a:t> </a:t>
            </a:r>
            <a:r>
              <a:rPr sz="900" spc="44" baseline="37037" dirty="0">
                <a:latin typeface="Times New Roman"/>
                <a:cs typeface="Times New Roman"/>
              </a:rPr>
              <a:t>2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5" baseline="37037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8</a:t>
            </a:r>
            <a:r>
              <a:rPr sz="900" i="1" spc="100" dirty="0">
                <a:latin typeface="Times New Roman"/>
                <a:cs typeface="Times New Roman"/>
              </a:rPr>
              <a:t>π</a:t>
            </a:r>
            <a:r>
              <a:rPr sz="900" i="1" spc="55" dirty="0">
                <a:latin typeface="Times New Roman"/>
                <a:cs typeface="Times New Roman"/>
              </a:rPr>
              <a:t>G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spc="112" baseline="37037" dirty="0">
                <a:latin typeface="Times New Roman"/>
                <a:cs typeface="Times New Roman"/>
              </a:rPr>
              <a:t>2</a:t>
            </a:r>
            <a:r>
              <a:rPr sz="900" i="1" spc="204" dirty="0">
                <a:latin typeface="Times New Roman"/>
                <a:cs typeface="Times New Roman"/>
              </a:rPr>
              <a:t>/</a:t>
            </a:r>
            <a:r>
              <a:rPr sz="900" spc="30" dirty="0">
                <a:latin typeface="Times New Roman"/>
                <a:cs typeface="Times New Roman"/>
              </a:rPr>
              <a:t>3.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endParaRPr lang="en-US" sz="900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With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0463" y="2383713"/>
            <a:ext cx="109205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75" baseline="-37037" dirty="0">
                <a:latin typeface="Times New Roman"/>
                <a:cs typeface="Times New Roman"/>
              </a:rPr>
              <a:t>H</a:t>
            </a:r>
            <a:r>
              <a:rPr sz="900" spc="44" baseline="-13888" dirty="0">
                <a:latin typeface="Times New Roman"/>
                <a:cs typeface="Times New Roman"/>
              </a:rPr>
              <a:t>2</a:t>
            </a:r>
            <a:r>
              <a:rPr sz="900" baseline="-13888" dirty="0">
                <a:latin typeface="Times New Roman"/>
                <a:cs typeface="Times New Roman"/>
              </a:rPr>
              <a:t> </a:t>
            </a:r>
            <a:r>
              <a:rPr sz="900" spc="-75" baseline="-13888" dirty="0">
                <a:latin typeface="Times New Roman"/>
                <a:cs typeface="Times New Roman"/>
              </a:rPr>
              <a:t> </a:t>
            </a:r>
            <a:r>
              <a:rPr sz="1350" spc="307" baseline="-37037" dirty="0">
                <a:latin typeface="Times New Roman"/>
                <a:cs typeface="Times New Roman"/>
              </a:rPr>
              <a:t>+</a:t>
            </a:r>
            <a:r>
              <a:rPr sz="1350" spc="142" baseline="-37037" dirty="0">
                <a:latin typeface="Times New Roman"/>
                <a:cs typeface="Times New Roman"/>
              </a:rPr>
              <a:t> </a:t>
            </a:r>
            <a:r>
              <a:rPr sz="900" u="sng" spc="-55" dirty="0">
                <a:latin typeface="Times New Roman"/>
                <a:cs typeface="Times New Roman"/>
              </a:rPr>
              <a:t> </a:t>
            </a:r>
            <a:r>
              <a:rPr sz="900" i="1" u="sng" spc="-10" dirty="0">
                <a:latin typeface="Times New Roman"/>
                <a:cs typeface="Times New Roman"/>
              </a:rPr>
              <a:t>K</a:t>
            </a:r>
            <a:r>
              <a:rPr sz="900" u="sng" spc="-5" dirty="0">
                <a:latin typeface="Times New Roman"/>
                <a:cs typeface="Times New Roman"/>
              </a:rPr>
              <a:t> </a:t>
            </a:r>
            <a:r>
              <a:rPr sz="900" u="sng" spc="5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1350" spc="307" baseline="-37037" dirty="0">
                <a:latin typeface="Times New Roman"/>
                <a:cs typeface="Times New Roman"/>
              </a:rPr>
              <a:t>=</a:t>
            </a:r>
            <a:r>
              <a:rPr sz="1350" baseline="-37037" dirty="0">
                <a:latin typeface="Times New Roman"/>
                <a:cs typeface="Times New Roman"/>
              </a:rPr>
              <a:t> </a:t>
            </a:r>
            <a:r>
              <a:rPr sz="1350" spc="-112" baseline="-37037" dirty="0">
                <a:latin typeface="Times New Roman"/>
                <a:cs typeface="Times New Roman"/>
              </a:rPr>
              <a:t> </a:t>
            </a:r>
            <a:r>
              <a:rPr sz="900" u="sng" spc="45" dirty="0">
                <a:latin typeface="Times New Roman"/>
                <a:cs typeface="Times New Roman"/>
              </a:rPr>
              <a:t>8</a:t>
            </a:r>
            <a:r>
              <a:rPr sz="900" i="1" u="sng" spc="100" dirty="0">
                <a:latin typeface="Times New Roman"/>
                <a:cs typeface="Times New Roman"/>
              </a:rPr>
              <a:t>π</a:t>
            </a:r>
            <a:r>
              <a:rPr sz="900" i="1" u="sng" spc="45" dirty="0">
                <a:latin typeface="Times New Roman"/>
                <a:cs typeface="Times New Roman"/>
              </a:rPr>
              <a:t>G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8266" y="2535091"/>
            <a:ext cx="156210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95" baseline="-15432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2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32291" y="2538561"/>
            <a:ext cx="889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2250" y="2416175"/>
            <a:ext cx="857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35" dirty="0">
                <a:latin typeface="Times New Roman"/>
                <a:cs typeface="Times New Roman"/>
              </a:rPr>
              <a:t>ρ</a:t>
            </a:r>
            <a:endParaRPr sz="900" dirty="0">
              <a:latin typeface="Times New Roman"/>
              <a:cs typeface="Times New Roman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23276"/>
              </p:ext>
            </p:extLst>
          </p:nvPr>
        </p:nvGraphicFramePr>
        <p:xfrm>
          <a:off x="455434" y="2097080"/>
          <a:ext cx="622554" cy="3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4" imgW="723900" imgH="635000" progId="Equation.3">
                  <p:embed/>
                </p:oleObj>
              </mc:Choice>
              <mc:Fallback>
                <p:oleObj name="Equation" r:id="rId4" imgW="7239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434" y="2097080"/>
                        <a:ext cx="622554" cy="358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191072" y="2156894"/>
            <a:ext cx="2144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we obtain the Friedmann equation (1922)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853" y="2506735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Hubble rate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964882" y="2403475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55098" y="2918411"/>
            <a:ext cx="268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     </a:t>
            </a:r>
            <a:r>
              <a:rPr lang="en-US" sz="1200" dirty="0" err="1">
                <a:solidFill>
                  <a:srgbClr val="0000FF"/>
                </a:solidFill>
              </a:rPr>
              <a:t>ρ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mr-IN" sz="1200" dirty="0">
                <a:solidFill>
                  <a:srgbClr val="0000FF"/>
                </a:solidFill>
              </a:rPr>
              <a:t>–</a:t>
            </a:r>
            <a:r>
              <a:rPr lang="en-US" sz="1200" dirty="0">
                <a:solidFill>
                  <a:srgbClr val="0000FF"/>
                </a:solidFill>
              </a:rPr>
              <a:t> is the total energy density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(including massive objects and photons)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6134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Understanding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80" dirty="0"/>
              <a:t>e</a:t>
            </a:r>
            <a:r>
              <a:rPr spc="40" dirty="0"/>
              <a:t>xpansion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</a:t>
            </a:r>
            <a:r>
              <a:rPr spc="-5" dirty="0"/>
              <a:t>within</a:t>
            </a:r>
            <a:r>
              <a:rPr spc="25" dirty="0"/>
              <a:t> </a:t>
            </a:r>
            <a:r>
              <a:rPr spc="60" dirty="0"/>
              <a:t>N</a:t>
            </a:r>
            <a:r>
              <a:rPr spc="10" dirty="0"/>
              <a:t>e</a:t>
            </a:r>
            <a:r>
              <a:rPr spc="30" dirty="0"/>
              <a:t>wtonian</a:t>
            </a:r>
            <a:r>
              <a:rPr spc="25" dirty="0"/>
              <a:t> </a:t>
            </a:r>
            <a:r>
              <a:rPr spc="40" dirty="0"/>
              <a:t>g</a:t>
            </a:r>
            <a:r>
              <a:rPr spc="-20" dirty="0"/>
              <a:t>r</a:t>
            </a:r>
            <a:r>
              <a:rPr spc="90" dirty="0"/>
              <a:t>a</a:t>
            </a:r>
            <a:r>
              <a:rPr spc="-25" dirty="0"/>
              <a:t>vity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4330" y="668397"/>
            <a:ext cx="22993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Due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5" dirty="0">
                <a:latin typeface="Times New Roman"/>
                <a:cs typeface="Times New Roman"/>
              </a:rPr>
              <a:t>xpansion,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decrease</a:t>
            </a:r>
            <a:r>
              <a:rPr sz="900" spc="50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10131" y="990130"/>
            <a:ext cx="2095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3122" y="914453"/>
            <a:ext cx="120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0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54339" y="1060056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7030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56828" y="1059834"/>
            <a:ext cx="123189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latin typeface="Times New Roman"/>
                <a:cs typeface="Times New Roman"/>
              </a:rPr>
              <a:t>4</a:t>
            </a:r>
            <a:r>
              <a:rPr sz="600" i="1" spc="130" dirty="0">
                <a:latin typeface="Times New Roman"/>
                <a:cs typeface="Times New Roman"/>
              </a:rPr>
              <a:t>π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69528" y="114915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101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85772" y="1073804"/>
            <a:ext cx="2425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4" baseline="-50925" dirty="0">
                <a:latin typeface="Times New Roman"/>
                <a:cs typeface="Times New Roman"/>
              </a:rPr>
              <a:t>3 </a:t>
            </a:r>
            <a:r>
              <a:rPr sz="900" spc="67" baseline="-50925" dirty="0">
                <a:latin typeface="Times New Roman"/>
                <a:cs typeface="Times New Roman"/>
              </a:rPr>
              <a:t> </a:t>
            </a:r>
            <a:r>
              <a:rPr sz="1350" i="1" spc="195" baseline="-15432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3353" y="990412"/>
            <a:ext cx="5841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25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3121" y="988158"/>
            <a:ext cx="45656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254" dirty="0">
                <a:latin typeface="Times New Roman"/>
                <a:cs typeface="Times New Roman"/>
              </a:rPr>
              <a:t>ρ</a:t>
            </a:r>
            <a:r>
              <a:rPr sz="900" spc="-45" dirty="0">
                <a:latin typeface="Times New Roman"/>
                <a:cs typeface="Times New Roman"/>
              </a:rPr>
              <a:t>˙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81972" y="1060056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23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69272" y="885964"/>
            <a:ext cx="10795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2300"/>
              </a:lnSpc>
            </a:pPr>
            <a:r>
              <a:rPr sz="1350" i="1" spc="-509" baseline="-15432" dirty="0">
                <a:latin typeface="Times New Roman"/>
                <a:cs typeface="Times New Roman"/>
              </a:rPr>
              <a:t>R</a:t>
            </a:r>
            <a:r>
              <a:rPr sz="900" spc="-40" dirty="0">
                <a:latin typeface="Times New Roman"/>
                <a:cs typeface="Times New Roman"/>
              </a:rPr>
              <a:t>˙ </a:t>
            </a:r>
            <a:r>
              <a:rPr sz="900" i="1" spc="90" dirty="0"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1577975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mass/volume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238250" y="1273175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81250" y="1730375"/>
            <a:ext cx="128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time dependence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during expansion</a:t>
            </a:r>
          </a:p>
        </p:txBody>
      </p:sp>
      <p:cxnSp>
        <p:nvCxnSpPr>
          <p:cNvPr id="41" name="Straight Arrow Connector 40"/>
          <p:cNvCxnSpPr>
            <a:stCxn id="39" idx="0"/>
          </p:cNvCxnSpPr>
          <p:nvPr/>
        </p:nvCxnSpPr>
        <p:spPr>
          <a:xfrm flipH="1" flipV="1">
            <a:off x="2686050" y="1273175"/>
            <a:ext cx="335347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101" y="3259733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6134" y="3272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642" y="325448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9473" y="325447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Understanding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80" dirty="0"/>
              <a:t>e</a:t>
            </a:r>
            <a:r>
              <a:rPr spc="40" dirty="0"/>
              <a:t>xpansion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</a:t>
            </a:r>
            <a:r>
              <a:rPr spc="-5" dirty="0"/>
              <a:t>within</a:t>
            </a:r>
            <a:r>
              <a:rPr spc="25" dirty="0"/>
              <a:t> </a:t>
            </a:r>
            <a:r>
              <a:rPr spc="60" dirty="0"/>
              <a:t>N</a:t>
            </a:r>
            <a:r>
              <a:rPr spc="10" dirty="0"/>
              <a:t>e</a:t>
            </a:r>
            <a:r>
              <a:rPr spc="30" dirty="0"/>
              <a:t>wtonian</a:t>
            </a:r>
            <a:r>
              <a:rPr spc="25" dirty="0"/>
              <a:t> </a:t>
            </a:r>
            <a:r>
              <a:rPr spc="40" dirty="0"/>
              <a:t>g</a:t>
            </a:r>
            <a:r>
              <a:rPr spc="-20" dirty="0"/>
              <a:t>r</a:t>
            </a:r>
            <a:r>
              <a:rPr spc="90" dirty="0"/>
              <a:t>a</a:t>
            </a:r>
            <a:r>
              <a:rPr spc="-25" dirty="0"/>
              <a:t>vity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4330" y="668397"/>
            <a:ext cx="22993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Due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5" dirty="0">
                <a:latin typeface="Times New Roman"/>
                <a:cs typeface="Times New Roman"/>
              </a:rPr>
              <a:t>xpansion,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decrease</a:t>
            </a:r>
            <a:r>
              <a:rPr sz="900" spc="50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10131" y="990130"/>
            <a:ext cx="2095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3122" y="914453"/>
            <a:ext cx="120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0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54339" y="1060056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7030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56828" y="1059834"/>
            <a:ext cx="123189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latin typeface="Times New Roman"/>
                <a:cs typeface="Times New Roman"/>
              </a:rPr>
              <a:t>4</a:t>
            </a:r>
            <a:r>
              <a:rPr sz="600" i="1" spc="130" dirty="0">
                <a:latin typeface="Times New Roman"/>
                <a:cs typeface="Times New Roman"/>
              </a:rPr>
              <a:t>π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69528" y="114915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101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85772" y="1073804"/>
            <a:ext cx="2425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4" baseline="-50925" dirty="0">
                <a:latin typeface="Times New Roman"/>
                <a:cs typeface="Times New Roman"/>
              </a:rPr>
              <a:t>3 </a:t>
            </a:r>
            <a:r>
              <a:rPr sz="900" spc="67" baseline="-50925" dirty="0">
                <a:latin typeface="Times New Roman"/>
                <a:cs typeface="Times New Roman"/>
              </a:rPr>
              <a:t> </a:t>
            </a:r>
            <a:r>
              <a:rPr sz="1350" i="1" spc="195" baseline="-15432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3353" y="990412"/>
            <a:ext cx="5841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25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3121" y="988158"/>
            <a:ext cx="45656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254" dirty="0">
                <a:latin typeface="Times New Roman"/>
                <a:cs typeface="Times New Roman"/>
              </a:rPr>
              <a:t>ρ</a:t>
            </a:r>
            <a:r>
              <a:rPr sz="900" spc="-45" dirty="0">
                <a:latin typeface="Times New Roman"/>
                <a:cs typeface="Times New Roman"/>
              </a:rPr>
              <a:t>˙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81972" y="1060056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23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69272" y="885964"/>
            <a:ext cx="10795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2300"/>
              </a:lnSpc>
            </a:pPr>
            <a:r>
              <a:rPr sz="1350" i="1" spc="-509" baseline="-15432" dirty="0">
                <a:latin typeface="Times New Roman"/>
                <a:cs typeface="Times New Roman"/>
              </a:rPr>
              <a:t>R</a:t>
            </a:r>
            <a:r>
              <a:rPr sz="900" spc="-40" dirty="0">
                <a:latin typeface="Times New Roman"/>
                <a:cs typeface="Times New Roman"/>
              </a:rPr>
              <a:t>˙ </a:t>
            </a:r>
            <a:r>
              <a:rPr sz="900" i="1" spc="90" dirty="0"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7650" y="1349375"/>
            <a:ext cx="33529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If we insert this in the derivative of the </a:t>
            </a:r>
            <a:r>
              <a:rPr lang="en-US" sz="900" dirty="0" err="1"/>
              <a:t>Friedmann</a:t>
            </a:r>
            <a:r>
              <a:rPr lang="en-US" sz="900" dirty="0"/>
              <a:t> equation we find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424"/>
              </p:ext>
            </p:extLst>
          </p:nvPr>
        </p:nvGraphicFramePr>
        <p:xfrm>
          <a:off x="628650" y="1654175"/>
          <a:ext cx="3124200" cy="56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4" imgW="3784600" imgH="685800" progId="Equation.3">
                  <p:embed/>
                </p:oleObj>
              </mc:Choice>
              <mc:Fallback>
                <p:oleObj name="Equation" r:id="rId4" imgW="3784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654175"/>
                        <a:ext cx="3124200" cy="566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eft Brace 37"/>
          <p:cNvSpPr/>
          <p:nvPr/>
        </p:nvSpPr>
        <p:spPr>
          <a:xfrm rot="16200000">
            <a:off x="2114551" y="1920874"/>
            <a:ext cx="76200" cy="6096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177086"/>
              </p:ext>
            </p:extLst>
          </p:nvPr>
        </p:nvGraphicFramePr>
        <p:xfrm>
          <a:off x="1924050" y="2339975"/>
          <a:ext cx="533400" cy="16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6" imgW="673100" imgH="203200" progId="Equation.3">
                  <p:embed/>
                </p:oleObj>
              </mc:Choice>
              <mc:Fallback>
                <p:oleObj name="Equation" r:id="rId6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4050" y="2339975"/>
                        <a:ext cx="533400" cy="161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48027"/>
              </p:ext>
            </p:extLst>
          </p:nvPr>
        </p:nvGraphicFramePr>
        <p:xfrm>
          <a:off x="1695450" y="2720975"/>
          <a:ext cx="914400" cy="40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8" imgW="1079500" imgH="482600" progId="Equation.3">
                  <p:embed/>
                </p:oleObj>
              </mc:Choice>
              <mc:Fallback>
                <p:oleObj name="Equation" r:id="rId8" imgW="1079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5450" y="2720975"/>
                        <a:ext cx="914400" cy="40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00050" y="2492375"/>
            <a:ext cx="42032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We get the second </a:t>
            </a:r>
            <a:r>
              <a:rPr lang="en-US" sz="900" dirty="0" err="1"/>
              <a:t>Friedmann</a:t>
            </a:r>
            <a:r>
              <a:rPr lang="en-US" sz="900" dirty="0"/>
              <a:t> equation (1922). It requires that expansion decelerates.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10" y="3101975"/>
            <a:ext cx="4480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second derivative = acceleration </a:t>
            </a:r>
            <a:r>
              <a:rPr lang="en-US" sz="1100" dirty="0">
                <a:solidFill>
                  <a:srgbClr val="0000FF"/>
                </a:solidFill>
                <a:sym typeface="Wingdings"/>
              </a:rPr>
              <a:t> Newtonian gravity implies deceleration</a:t>
            </a:r>
          </a:p>
          <a:p>
            <a:r>
              <a:rPr lang="en-US" sz="1100" dirty="0">
                <a:solidFill>
                  <a:srgbClr val="0000FF"/>
                </a:solidFill>
                <a:sym typeface="Wingdings"/>
              </a:rPr>
              <a:t>of expansion  (not supported by recent observations)</a:t>
            </a:r>
            <a:endParaRPr lang="en-US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6817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Contents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04" y="1305693"/>
            <a:ext cx="67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solidFill>
                  <a:srgbClr val="EAEAF7"/>
                </a:solidFill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109" y="1291117"/>
            <a:ext cx="12490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3333B2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3333B2"/>
                </a:solidFill>
                <a:latin typeface="Times New Roman"/>
                <a:cs typeface="Times New Roman"/>
              </a:rPr>
              <a:t>si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z</a:t>
            </a:r>
            <a:r>
              <a:rPr sz="900" spc="95" dirty="0">
                <a:solidFill>
                  <a:srgbClr val="3333B2"/>
                </a:solidFill>
                <a:latin typeface="Times New Roman"/>
                <a:cs typeface="Times New Roman"/>
              </a:rPr>
              <a:t>e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3333B2"/>
                </a:solidFill>
                <a:latin typeface="Times New Roman"/>
                <a:cs typeface="Times New Roman"/>
              </a:rPr>
              <a:t>of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3333B2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3333B2"/>
                </a:solidFill>
                <a:latin typeface="Times New Roman"/>
                <a:cs typeface="Times New Roman"/>
              </a:rPr>
              <a:t>Uni</a:t>
            </a:r>
            <a:r>
              <a:rPr sz="900" spc="-30" dirty="0">
                <a:solidFill>
                  <a:srgbClr val="3333B2"/>
                </a:solidFill>
                <a:latin typeface="Times New Roman"/>
                <a:cs typeface="Times New Roman"/>
              </a:rPr>
              <a:t>v</a:t>
            </a:r>
            <a:r>
              <a:rPr sz="900" spc="70" dirty="0">
                <a:solidFill>
                  <a:srgbClr val="3333B2"/>
                </a:solidFill>
                <a:latin typeface="Times New Roman"/>
                <a:cs typeface="Times New Roman"/>
              </a:rPr>
              <a:t>erse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04" y="1942496"/>
            <a:ext cx="67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solidFill>
                  <a:srgbClr val="EAEAF7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109" y="1927920"/>
            <a:ext cx="15798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3333B2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3333B2"/>
                </a:solidFill>
                <a:latin typeface="Times New Roman"/>
                <a:cs typeface="Times New Roman"/>
              </a:rPr>
              <a:t>Expansion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3333B2"/>
                </a:solidFill>
                <a:latin typeface="Times New Roman"/>
                <a:cs typeface="Times New Roman"/>
              </a:rPr>
              <a:t>of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3333B2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3333B2"/>
                </a:solidFill>
                <a:latin typeface="Times New Roman"/>
                <a:cs typeface="Times New Roman"/>
              </a:rPr>
              <a:t>Uni</a:t>
            </a:r>
            <a:r>
              <a:rPr sz="900" spc="-30" dirty="0">
                <a:solidFill>
                  <a:srgbClr val="3333B2"/>
                </a:solidFill>
                <a:latin typeface="Times New Roman"/>
                <a:cs typeface="Times New Roman"/>
              </a:rPr>
              <a:t>v</a:t>
            </a:r>
            <a:r>
              <a:rPr sz="900" spc="70" dirty="0">
                <a:solidFill>
                  <a:srgbClr val="3333B2"/>
                </a:solidFill>
                <a:latin typeface="Times New Roman"/>
                <a:cs typeface="Times New Roman"/>
              </a:rPr>
              <a:t>erse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1ECF-A6AE-DA4E-A415-56BA61BE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115280"/>
            <a:ext cx="1523950" cy="215444"/>
          </a:xfrm>
        </p:spPr>
        <p:txBody>
          <a:bodyPr/>
          <a:lstStyle/>
          <a:p>
            <a:r>
              <a:rPr lang="en-US" sz="1400" b="1" dirty="0"/>
              <a:t>Einstein Equation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3D5E4-3EA7-644A-9C4F-61C79A948695}"/>
              </a:ext>
            </a:extLst>
          </p:cNvPr>
          <p:cNvSpPr/>
          <p:nvPr/>
        </p:nvSpPr>
        <p:spPr>
          <a:xfrm>
            <a:off x="1152525" y="1407210"/>
            <a:ext cx="2305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853751-703D-0A4A-9048-64C769B87BC2}"/>
                  </a:ext>
                </a:extLst>
              </p:cNvPr>
              <p:cNvSpPr txBox="1"/>
              <p:nvPr/>
            </p:nvSpPr>
            <p:spPr>
              <a:xfrm>
                <a:off x="476250" y="663575"/>
                <a:ext cx="2228559" cy="311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400" b="1" i="1" baseline="-250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𝝁𝝂</m:t>
                    </m:r>
                  </m:oMath>
                </a14:m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Rg</a:t>
                </a:r>
                <a14:m>
                  <m:oMath xmlns:m="http://schemas.openxmlformats.org/officeDocument/2006/math">
                    <m:r>
                      <a:rPr lang="en-US" sz="1400" b="1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𝝁𝝂</m:t>
                    </m:r>
                  </m:oMath>
                </a14:m>
                <a:r>
                  <a:rPr lang="en-US" sz="1400" b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lang="en-US" sz="1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1400" b="1" i="1" baseline="-250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𝝁𝝂</m:t>
                    </m:r>
                    <m:r>
                      <a:rPr lang="en-US" sz="1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sz="1400" b="1" i="1" baseline="300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 T</a:t>
                </a:r>
                <a14:m>
                  <m:oMath xmlns:m="http://schemas.openxmlformats.org/officeDocument/2006/math">
                    <m:r>
                      <a:rPr lang="en-US" sz="1400" b="1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𝝁𝝂</m:t>
                    </m:r>
                  </m:oMath>
                </a14:m>
                <a:endParaRPr lang="en-US" sz="1400" b="1" baseline="-25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8853751-703D-0A4A-9048-64C769B87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663575"/>
                <a:ext cx="2228559" cy="311175"/>
              </a:xfrm>
              <a:prstGeom prst="rect">
                <a:avLst/>
              </a:prstGeom>
              <a:blipFill rotWithShape="1">
                <a:blip r:embed="rId2"/>
                <a:stretch>
                  <a:fillRect l="-1913" t="-7692" r="-7322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69AA49-D7E3-CC47-882B-B210EA2D65CD}"/>
                  </a:ext>
                </a:extLst>
              </p:cNvPr>
              <p:cNvSpPr txBox="1"/>
              <p:nvPr/>
            </p:nvSpPr>
            <p:spPr>
              <a:xfrm>
                <a:off x="412534" y="1130211"/>
                <a:ext cx="3949916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 – Ricci tensor/scalar</a:t>
                </a:r>
              </a:p>
              <a:p>
                <a:r>
                  <a:rPr lang="en-US" sz="1400" dirty="0"/>
                  <a:t>g – metric tensor</a:t>
                </a:r>
              </a:p>
              <a:p>
                <a:endParaRPr lang="en-US" sz="1000" dirty="0"/>
              </a:p>
              <a:p>
                <a:r>
                  <a:rPr lang="en-US" sz="1400" dirty="0"/>
                  <a:t>T – stress tensor     (energy momentum density)</a:t>
                </a:r>
              </a:p>
              <a:p>
                <a:endParaRPr lang="en-US" sz="1400" dirty="0"/>
              </a:p>
              <a:p>
                <a:r>
                  <a:rPr lang="en-US" sz="1400" dirty="0"/>
                  <a:t>G – gravitational constant </a:t>
                </a:r>
              </a:p>
              <a:p>
                <a:r>
                  <a:rPr lang="en-US" sz="1400" dirty="0"/>
                  <a:t>c – velocity of light</a:t>
                </a:r>
              </a:p>
              <a:p>
                <a:endParaRPr lang="en-US" sz="1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400" dirty="0"/>
                  <a:t> – cosmological constant</a:t>
                </a:r>
              </a:p>
              <a:p>
                <a:r>
                  <a:rPr lang="en-US" sz="1400" dirty="0"/>
                  <a:t>when T=0  -&gt;       empty space i.e., vacuum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69AA49-D7E3-CC47-882B-B210EA2D6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4" y="1130211"/>
                <a:ext cx="3949916" cy="2185214"/>
              </a:xfrm>
              <a:prstGeom prst="rect">
                <a:avLst/>
              </a:prstGeom>
              <a:blipFill>
                <a:blip r:embed="rId3"/>
                <a:stretch>
                  <a:fillRect l="-319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B89C896A-47DC-6143-81E5-9A12A93CA9E5}"/>
              </a:ext>
            </a:extLst>
          </p:cNvPr>
          <p:cNvSpPr/>
          <p:nvPr/>
        </p:nvSpPr>
        <p:spPr>
          <a:xfrm>
            <a:off x="2132426" y="1130211"/>
            <a:ext cx="228600" cy="539160"/>
          </a:xfrm>
          <a:prstGeom prst="rightBrace">
            <a:avLst>
              <a:gd name="adj1" fmla="val 7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920BA-295C-604E-9D5C-32E5EF8B5BF5}"/>
              </a:ext>
            </a:extLst>
          </p:cNvPr>
          <p:cNvSpPr txBox="1"/>
          <p:nvPr/>
        </p:nvSpPr>
        <p:spPr>
          <a:xfrm>
            <a:off x="2345707" y="1244414"/>
            <a:ext cx="935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spacetime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3348BA9-1D29-8343-8E18-13EFEED11CE1}"/>
              </a:ext>
            </a:extLst>
          </p:cNvPr>
          <p:cNvSpPr/>
          <p:nvPr/>
        </p:nvSpPr>
        <p:spPr>
          <a:xfrm>
            <a:off x="2387492" y="2129934"/>
            <a:ext cx="228600" cy="539160"/>
          </a:xfrm>
          <a:prstGeom prst="rightBrace">
            <a:avLst>
              <a:gd name="adj1" fmla="val 7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C3392-A1E5-C549-A9DB-F94E5366D9CD}"/>
              </a:ext>
            </a:extLst>
          </p:cNvPr>
          <p:cNvSpPr txBox="1"/>
          <p:nvPr/>
        </p:nvSpPr>
        <p:spPr>
          <a:xfrm>
            <a:off x="2616092" y="2245625"/>
            <a:ext cx="1512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conversion factors</a:t>
            </a:r>
          </a:p>
        </p:txBody>
      </p:sp>
    </p:spTree>
    <p:extLst>
      <p:ext uri="{BB962C8B-B14F-4D97-AF65-F5344CB8AC3E}">
        <p14:creationId xmlns:p14="http://schemas.microsoft.com/office/powerpoint/2010/main" val="3641822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DAED-507C-1440-89DF-3BDA498AACF1}"/>
              </a:ext>
            </a:extLst>
          </p:cNvPr>
          <p:cNvSpPr txBox="1"/>
          <p:nvPr/>
        </p:nvSpPr>
        <p:spPr>
          <a:xfrm>
            <a:off x="1797" y="206375"/>
            <a:ext cx="4772397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Wikipedia:</a:t>
            </a:r>
          </a:p>
          <a:p>
            <a:r>
              <a:rPr lang="en-US" sz="1400" dirty="0"/>
              <a:t>In </a:t>
            </a:r>
            <a:r>
              <a:rPr lang="en-US" sz="1400" dirty="0">
                <a:hlinkClick r:id="rId2" tooltip="Differential geometry"/>
              </a:rPr>
              <a:t>differential geometry</a:t>
            </a:r>
            <a:r>
              <a:rPr lang="en-US" sz="1400" dirty="0"/>
              <a:t>, the </a:t>
            </a:r>
            <a:r>
              <a:rPr lang="en-US" sz="1400" b="1" dirty="0"/>
              <a:t>Ricci curvature tensor</a:t>
            </a:r>
            <a:r>
              <a:rPr lang="en-US" sz="1400" dirty="0"/>
              <a:t>, </a:t>
            </a:r>
          </a:p>
          <a:p>
            <a:r>
              <a:rPr lang="en-US" sz="1400" dirty="0"/>
              <a:t>named after </a:t>
            </a:r>
            <a:r>
              <a:rPr lang="en-US" sz="1400" dirty="0">
                <a:hlinkClick r:id="rId3" tooltip="Gregorio Ricci-Curbastro"/>
              </a:rPr>
              <a:t>Gregorio Ricci-Curbastro</a:t>
            </a:r>
            <a:r>
              <a:rPr lang="en-US" sz="1400" dirty="0"/>
              <a:t>, represents the amount </a:t>
            </a:r>
          </a:p>
          <a:p>
            <a:r>
              <a:rPr lang="en-US" sz="1400" dirty="0"/>
              <a:t>by which the </a:t>
            </a:r>
            <a:r>
              <a:rPr lang="en-US" sz="1400" dirty="0">
                <a:hlinkClick r:id="rId4" tooltip="Volume element"/>
              </a:rPr>
              <a:t>volume</a:t>
            </a:r>
            <a:r>
              <a:rPr lang="en-US" sz="1400" dirty="0"/>
              <a:t> of a narrow conical piece of a small  </a:t>
            </a:r>
          </a:p>
          <a:p>
            <a:r>
              <a:rPr lang="en-US" sz="1400" dirty="0">
                <a:hlinkClick r:id="rId5" tooltip="Geodesic"/>
              </a:rPr>
              <a:t>geodesic</a:t>
            </a:r>
            <a:r>
              <a:rPr lang="en-US" sz="1400" dirty="0"/>
              <a:t> </a:t>
            </a:r>
            <a:r>
              <a:rPr lang="en-US" sz="1400" dirty="0">
                <a:hlinkClick r:id="rId6" tooltip="Ball (mathematics)"/>
              </a:rPr>
              <a:t>ball</a:t>
            </a:r>
            <a:r>
              <a:rPr lang="en-US" sz="1400" dirty="0"/>
              <a:t> in a curved </a:t>
            </a:r>
            <a:r>
              <a:rPr lang="en-US" sz="1400" dirty="0">
                <a:hlinkClick r:id="rId7" tooltip="Riemannian manifold"/>
              </a:rPr>
              <a:t>Riemannian manifold</a:t>
            </a:r>
            <a:r>
              <a:rPr lang="en-US" sz="1400" dirty="0"/>
              <a:t> deviates from </a:t>
            </a:r>
          </a:p>
          <a:p>
            <a:r>
              <a:rPr lang="en-US" sz="1400" dirty="0"/>
              <a:t>that of the standard ball in </a:t>
            </a:r>
            <a:r>
              <a:rPr lang="en-US" sz="1400" dirty="0">
                <a:hlinkClick r:id="rId8" tooltip="Euclidean space"/>
              </a:rPr>
              <a:t>Euclidean space</a:t>
            </a:r>
            <a:r>
              <a:rPr lang="en-US" sz="1400" dirty="0"/>
              <a:t>. </a:t>
            </a:r>
          </a:p>
          <a:p>
            <a:r>
              <a:rPr lang="en-US" sz="1400" dirty="0"/>
              <a:t>As such</a:t>
            </a:r>
            <a:r>
              <a:rPr lang="en-US" dirty="0"/>
              <a:t>, </a:t>
            </a:r>
            <a:r>
              <a:rPr lang="en-US" sz="1400" dirty="0"/>
              <a:t>it provides one way of measuring the degree to which</a:t>
            </a:r>
          </a:p>
          <a:p>
            <a:r>
              <a:rPr lang="en-US" sz="1400" dirty="0"/>
              <a:t>the geometry determined by a given </a:t>
            </a:r>
            <a:r>
              <a:rPr lang="en-US" sz="1400" dirty="0">
                <a:hlinkClick r:id="rId9" tooltip="Riemannian metric"/>
              </a:rPr>
              <a:t>Riemannian metric</a:t>
            </a:r>
            <a:r>
              <a:rPr lang="en-US" sz="1400" dirty="0"/>
              <a:t> might </a:t>
            </a:r>
          </a:p>
          <a:p>
            <a:r>
              <a:rPr lang="en-US" sz="1400" dirty="0"/>
              <a:t>differ from that of ordinary Euclidean </a:t>
            </a:r>
            <a:r>
              <a:rPr lang="en-US" sz="1400" i="1" dirty="0"/>
              <a:t>n</a:t>
            </a:r>
            <a:r>
              <a:rPr lang="en-US" sz="1400" dirty="0"/>
              <a:t>-space. The Ricci tensor</a:t>
            </a:r>
          </a:p>
          <a:p>
            <a:r>
              <a:rPr lang="en-US" sz="1400" dirty="0"/>
              <a:t> is defined on any </a:t>
            </a:r>
            <a:r>
              <a:rPr lang="en-US" sz="1400" dirty="0">
                <a:hlinkClick r:id="rId10" tooltip="Pseudo-Riemannian manifold"/>
              </a:rPr>
              <a:t>pseudo-Riemannian manifold</a:t>
            </a:r>
            <a:r>
              <a:rPr lang="en-US" sz="1400" dirty="0"/>
              <a:t>, as a </a:t>
            </a:r>
            <a:r>
              <a:rPr lang="en-US" sz="1400" dirty="0">
                <a:hlinkClick r:id="rId11" tooltip="Trace (mathematics)"/>
              </a:rPr>
              <a:t>trace</a:t>
            </a:r>
            <a:r>
              <a:rPr lang="en-US" sz="1400" dirty="0"/>
              <a:t> </a:t>
            </a:r>
          </a:p>
          <a:p>
            <a:r>
              <a:rPr lang="en-US" sz="1400" dirty="0"/>
              <a:t>of the </a:t>
            </a:r>
            <a:r>
              <a:rPr lang="en-US" sz="1400" dirty="0">
                <a:hlinkClick r:id="rId12" tooltip="Riemann curvature tensor"/>
              </a:rPr>
              <a:t>Riemann curvature tensor</a:t>
            </a:r>
            <a:r>
              <a:rPr lang="en-US" sz="1400" dirty="0"/>
              <a:t>. Like the metric itself, </a:t>
            </a:r>
          </a:p>
          <a:p>
            <a:r>
              <a:rPr lang="en-US" sz="1400" dirty="0"/>
              <a:t>the Ricci tensor is a </a:t>
            </a:r>
            <a:r>
              <a:rPr lang="en-US" sz="1400" dirty="0">
                <a:hlinkClick r:id="rId13" tooltip="Symmetric bilinear form"/>
              </a:rPr>
              <a:t>symmetric bilinear form</a:t>
            </a:r>
            <a:r>
              <a:rPr lang="en-US" sz="1400" dirty="0"/>
              <a:t> on the </a:t>
            </a:r>
          </a:p>
          <a:p>
            <a:r>
              <a:rPr lang="en-US" sz="1400" dirty="0">
                <a:hlinkClick r:id="rId14" tooltip="Tangent space"/>
              </a:rPr>
              <a:t>tangent space</a:t>
            </a:r>
            <a:r>
              <a:rPr lang="en-US" sz="1400" dirty="0"/>
              <a:t> of the manifold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1293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80" dirty="0"/>
              <a:t>e</a:t>
            </a:r>
            <a:r>
              <a:rPr spc="40" dirty="0"/>
              <a:t>xpansion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</a:t>
            </a:r>
            <a:r>
              <a:rPr spc="-5" dirty="0"/>
              <a:t>within</a:t>
            </a:r>
            <a:r>
              <a:rPr spc="25" dirty="0"/>
              <a:t> </a:t>
            </a:r>
            <a:r>
              <a:rPr spc="65" dirty="0"/>
              <a:t>Gene</a:t>
            </a:r>
            <a:r>
              <a:rPr spc="25" dirty="0"/>
              <a:t>r</a:t>
            </a:r>
            <a:r>
              <a:rPr spc="20" dirty="0"/>
              <a:t>al</a:t>
            </a:r>
            <a:r>
              <a:rPr spc="25" dirty="0"/>
              <a:t> </a:t>
            </a:r>
            <a:r>
              <a:rPr dirty="0"/>
              <a:t>relativity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411654"/>
            <a:ext cx="2866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latin typeface="Times New Roman"/>
                <a:cs typeface="Times New Roman"/>
              </a:rPr>
              <a:t>Including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gene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al 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relativity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these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equations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b="1" spc="10" dirty="0">
                <a:latin typeface="Times New Roman"/>
                <a:cs typeface="Times New Roman"/>
              </a:rPr>
              <a:t>modified:</a:t>
            </a:r>
            <a:endParaRPr sz="900" b="1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330" y="1422326"/>
            <a:ext cx="4130040" cy="55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40" dirty="0">
                <a:latin typeface="Times New Roman"/>
                <a:cs typeface="Times New Roman"/>
              </a:rPr>
              <a:t>P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pressure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Λ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cosmological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r>
              <a:rPr lang="en-US" sz="900" spc="20" dirty="0">
                <a:latin typeface="Times New Roman"/>
                <a:cs typeface="Times New Roman"/>
              </a:rPr>
              <a:t> </a:t>
            </a:r>
            <a:r>
              <a:rPr lang="en-US" sz="900" b="1" spc="20" dirty="0">
                <a:latin typeface="Times New Roman"/>
                <a:cs typeface="Times New Roman"/>
              </a:rPr>
              <a:t>pressure contributes to gravity  </a:t>
            </a:r>
            <a:endParaRPr sz="90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37" baseline="-9259" dirty="0">
                <a:latin typeface="Times New Roman"/>
                <a:cs typeface="Times New Roman"/>
              </a:rPr>
              <a:t>E </a:t>
            </a:r>
            <a:r>
              <a:rPr sz="900" i="1" spc="82" baseline="-9259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</a:t>
            </a:r>
            <a:r>
              <a:rPr sz="900" spc="-50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25" dirty="0">
                <a:latin typeface="Times New Roman"/>
                <a:cs typeface="Times New Roman"/>
              </a:rPr>
              <a:t>ordina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37" baseline="-9259" dirty="0">
                <a:latin typeface="Times New Roman"/>
                <a:cs typeface="Times New Roman"/>
              </a:rPr>
              <a:t>E</a:t>
            </a:r>
            <a:r>
              <a:rPr sz="900" i="1" baseline="-9259" dirty="0">
                <a:latin typeface="Times New Roman"/>
                <a:cs typeface="Times New Roman"/>
              </a:rPr>
              <a:t> </a:t>
            </a:r>
            <a:r>
              <a:rPr sz="900" i="1" spc="89" baseline="-9259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85" dirty="0">
                <a:latin typeface="Times New Roman"/>
                <a:cs typeface="Times New Roman"/>
              </a:rPr>
              <a:t>c</a:t>
            </a:r>
            <a:r>
              <a:rPr sz="900" spc="112" baseline="37037" dirty="0">
                <a:latin typeface="Times New Roman"/>
                <a:cs typeface="Times New Roman"/>
              </a:rPr>
              <a:t>2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c</a:t>
            </a:r>
            <a:r>
              <a:rPr sz="900" i="1" spc="7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speed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light.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i="1" spc="-10" dirty="0">
                <a:latin typeface="Times New Roman"/>
                <a:cs typeface="Times New Roman"/>
              </a:rPr>
              <a:t>K 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n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10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n</a:t>
            </a:r>
            <a:r>
              <a:rPr sz="900" spc="45" dirty="0">
                <a:latin typeface="Times New Roman"/>
                <a:cs typeface="Times New Roman"/>
              </a:rPr>
              <a:t>e</a:t>
            </a:r>
            <a:r>
              <a:rPr sz="900" spc="-10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inte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pretation.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cu</a:t>
            </a:r>
            <a:r>
              <a:rPr sz="9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ature</a:t>
            </a:r>
            <a:r>
              <a:rPr sz="9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9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3-dimensional </a:t>
            </a:r>
            <a:r>
              <a:rPr sz="9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space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lang="en-US" sz="900" spc="2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sz="900" spc="20" dirty="0">
                <a:latin typeface="Times New Roman"/>
                <a:cs typeface="Times New Roman"/>
              </a:rPr>
              <a:t>Introducing “density parameters”  we get contributions to the expansion of the universe: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27870"/>
              </p:ext>
            </p:extLst>
          </p:nvPr>
        </p:nvGraphicFramePr>
        <p:xfrm>
          <a:off x="1162050" y="587375"/>
          <a:ext cx="1549400" cy="8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4" imgW="2032000" imgH="1117600" progId="Equation.3">
                  <p:embed/>
                </p:oleObj>
              </mc:Choice>
              <mc:Fallback>
                <p:oleObj name="Equation" r:id="rId4" imgW="20320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050" y="587375"/>
                        <a:ext cx="1549400" cy="852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77801"/>
              </p:ext>
            </p:extLst>
          </p:nvPr>
        </p:nvGraphicFramePr>
        <p:xfrm>
          <a:off x="704850" y="2077646"/>
          <a:ext cx="302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6" imgW="3022600" imgH="393700" progId="Equation.3">
                  <p:embed/>
                </p:oleObj>
              </mc:Choice>
              <mc:Fallback>
                <p:oleObj name="Equation" r:id="rId6" imgW="302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850" y="2077646"/>
                        <a:ext cx="302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88783"/>
              </p:ext>
            </p:extLst>
          </p:nvPr>
        </p:nvGraphicFramePr>
        <p:xfrm>
          <a:off x="1314450" y="2644775"/>
          <a:ext cx="1130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8" imgW="1130300" imgH="215900" progId="Equation.3">
                  <p:embed/>
                </p:oleObj>
              </mc:Choice>
              <mc:Fallback>
                <p:oleObj name="Equation" r:id="rId8" imgW="1130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4450" y="2644775"/>
                        <a:ext cx="1130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1450" y="2416175"/>
            <a:ext cx="1979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the first </a:t>
            </a:r>
            <a:r>
              <a:rPr lang="en-US" sz="900" dirty="0" err="1"/>
              <a:t>Friedmann</a:t>
            </a:r>
            <a:r>
              <a:rPr lang="en-US" sz="900" dirty="0"/>
              <a:t> equation becomes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4250" y="112077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 terms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62250" y="12731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50" y="2949575"/>
            <a:ext cx="139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matter</a:t>
            </a:r>
          </a:p>
          <a:p>
            <a:r>
              <a:rPr lang="en-US" sz="1200" dirty="0">
                <a:solidFill>
                  <a:srgbClr val="0000FF"/>
                </a:solidFill>
              </a:rPr>
              <a:t>(includes radiation)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8650" y="2339975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4050" y="2949575"/>
            <a:ext cx="790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curvature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33650" y="2416175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43250" y="2949575"/>
            <a:ext cx="99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cosmological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constant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371850" y="2416175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/>
              <a:t>Cu</a:t>
            </a:r>
            <a:r>
              <a:rPr spc="50" dirty="0"/>
              <a:t>r</a:t>
            </a:r>
            <a:r>
              <a:rPr spc="-40" dirty="0"/>
              <a:t>v</a:t>
            </a:r>
            <a:r>
              <a:rPr spc="55" dirty="0"/>
              <a:t>ature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1012547"/>
            <a:ext cx="1709420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0" dirty="0">
                <a:latin typeface="Times New Roman"/>
                <a:cs typeface="Times New Roman"/>
              </a:rPr>
              <a:t>K 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&gt;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30" dirty="0">
                <a:latin typeface="Times New Roman"/>
                <a:cs typeface="Times New Roman"/>
              </a:rPr>
              <a:t>Ω</a:t>
            </a:r>
            <a:r>
              <a:rPr sz="900" i="1" spc="-7" baseline="-9259" dirty="0">
                <a:latin typeface="Times New Roman"/>
                <a:cs typeface="Times New Roman"/>
              </a:rPr>
              <a:t>K</a:t>
            </a:r>
            <a:r>
              <a:rPr sz="900" i="1" baseline="-9259" dirty="0">
                <a:latin typeface="Times New Roman"/>
                <a:cs typeface="Times New Roman"/>
              </a:rPr>
              <a:t>  </a:t>
            </a:r>
            <a:r>
              <a:rPr sz="900" i="1" spc="-89" baseline="-9259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&lt;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0):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sphe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ical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spac</a:t>
            </a:r>
            <a:r>
              <a:rPr sz="900" spc="6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30" y="1583082"/>
            <a:ext cx="218567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i="1" spc="-10" dirty="0">
                <a:latin typeface="Times New Roman"/>
                <a:cs typeface="Times New Roman"/>
              </a:rPr>
              <a:t>K </a:t>
            </a:r>
            <a:r>
              <a:rPr sz="900" i="1" spc="5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&lt;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30" dirty="0">
                <a:latin typeface="Times New Roman"/>
                <a:cs typeface="Times New Roman"/>
              </a:rPr>
              <a:t>Ω</a:t>
            </a:r>
            <a:r>
              <a:rPr sz="900" i="1" spc="-7" baseline="-9259" dirty="0">
                <a:latin typeface="Times New Roman"/>
                <a:cs typeface="Times New Roman"/>
              </a:rPr>
              <a:t>K</a:t>
            </a:r>
            <a:r>
              <a:rPr sz="900" i="1" baseline="-9259" dirty="0">
                <a:latin typeface="Times New Roman"/>
                <a:cs typeface="Times New Roman"/>
              </a:rPr>
              <a:t>  </a:t>
            </a:r>
            <a:r>
              <a:rPr sz="900" i="1" spc="82" baseline="-9259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&gt;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0):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pseudo-sphe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ic</a:t>
            </a:r>
            <a:r>
              <a:rPr sz="900" spc="30" dirty="0">
                <a:latin typeface="Times New Roman"/>
                <a:cs typeface="Times New Roman"/>
              </a:rPr>
              <a:t>a</a:t>
            </a:r>
            <a:r>
              <a:rPr sz="900" spc="-55" dirty="0">
                <a:latin typeface="Times New Roman"/>
                <a:cs typeface="Times New Roman"/>
              </a:rPr>
              <a:t>l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space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(saddle),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30" y="2292174"/>
            <a:ext cx="140398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0" dirty="0">
                <a:latin typeface="Times New Roman"/>
                <a:cs typeface="Times New Roman"/>
              </a:rPr>
              <a:t>K 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30" dirty="0">
                <a:latin typeface="Times New Roman"/>
                <a:cs typeface="Times New Roman"/>
              </a:rPr>
              <a:t>Ω</a:t>
            </a:r>
            <a:r>
              <a:rPr sz="900" i="1" spc="-7" baseline="-9259" dirty="0">
                <a:latin typeface="Times New Roman"/>
                <a:cs typeface="Times New Roman"/>
              </a:rPr>
              <a:t>K</a:t>
            </a:r>
            <a:r>
              <a:rPr sz="900" i="1" baseline="-9259" dirty="0">
                <a:latin typeface="Times New Roman"/>
                <a:cs typeface="Times New Roman"/>
              </a:rPr>
              <a:t>  </a:t>
            </a:r>
            <a:r>
              <a:rPr sz="900" i="1" spc="-89" baseline="-9259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0):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flat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spac</a:t>
            </a:r>
            <a:r>
              <a:rPr sz="900" spc="6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8694" y="682239"/>
            <a:ext cx="2159944" cy="194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247650" y="2949575"/>
            <a:ext cx="421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Thee are 3-D representation of a 4-D space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890520" cy="285115"/>
          </a:xfrm>
          <a:custGeom>
            <a:avLst/>
            <a:gdLst/>
            <a:ahLst/>
            <a:cxnLst/>
            <a:rect l="l" t="t" r="r" b="b"/>
            <a:pathLst>
              <a:path w="2890520" h="285115">
                <a:moveTo>
                  <a:pt x="0" y="284911"/>
                </a:moveTo>
                <a:lnTo>
                  <a:pt x="2890075" y="284911"/>
                </a:lnTo>
                <a:lnTo>
                  <a:pt x="2890075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30175"/>
            <a:ext cx="4419498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-5" dirty="0"/>
              <a:t>in</a:t>
            </a:r>
            <a:r>
              <a:rPr spc="25" dirty="0"/>
              <a:t> </a:t>
            </a:r>
            <a:r>
              <a:rPr i="1" spc="35" dirty="0">
                <a:latin typeface="Times New Roman"/>
                <a:cs typeface="Times New Roman"/>
              </a:rPr>
              <a:t>accele</a:t>
            </a:r>
            <a:r>
              <a:rPr i="1" spc="15" dirty="0">
                <a:latin typeface="Times New Roman"/>
                <a:cs typeface="Times New Roman"/>
              </a:rPr>
              <a:t>r</a:t>
            </a:r>
            <a:r>
              <a:rPr i="1" spc="55" dirty="0">
                <a:latin typeface="Times New Roman"/>
                <a:cs typeface="Times New Roman"/>
              </a:rPr>
              <a:t>ated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spc="80" dirty="0"/>
              <a:t>e</a:t>
            </a:r>
            <a:r>
              <a:rPr spc="40" dirty="0"/>
              <a:t>xpansion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30" y="1560255"/>
            <a:ext cx="134302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400"/>
              </a:lnSpc>
            </a:pPr>
            <a:r>
              <a:rPr sz="1350" spc="30" baseline="6172" dirty="0">
                <a:latin typeface="Times New Roman"/>
                <a:cs typeface="Times New Roman"/>
              </a:rPr>
              <a:t>Matte</a:t>
            </a:r>
            <a:r>
              <a:rPr sz="1350" spc="-44" baseline="6172" dirty="0">
                <a:latin typeface="Times New Roman"/>
                <a:cs typeface="Times New Roman"/>
              </a:rPr>
              <a:t>r</a:t>
            </a:r>
            <a:r>
              <a:rPr sz="1350" spc="30" baseline="6172" dirty="0">
                <a:latin typeface="Times New Roman"/>
                <a:cs typeface="Times New Roman"/>
              </a:rPr>
              <a:t>, </a:t>
            </a:r>
            <a:r>
              <a:rPr sz="1350" spc="-44" baseline="6172" dirty="0">
                <a:latin typeface="Times New Roman"/>
                <a:cs typeface="Times New Roman"/>
              </a:rPr>
              <a:t>Ω</a:t>
            </a:r>
            <a:r>
              <a:rPr sz="600" i="1" spc="60" dirty="0">
                <a:latin typeface="Times New Roman"/>
                <a:cs typeface="Times New Roman"/>
              </a:rPr>
              <a:t>m</a:t>
            </a:r>
            <a:r>
              <a:rPr sz="600" i="1" spc="-90" dirty="0">
                <a:latin typeface="Times New Roman"/>
                <a:cs typeface="Times New Roman"/>
              </a:rPr>
              <a:t> </a:t>
            </a:r>
            <a:r>
              <a:rPr sz="1350" spc="30" baseline="6172" dirty="0">
                <a:latin typeface="Times New Roman"/>
                <a:cs typeface="Times New Roman"/>
              </a:rPr>
              <a:t>, </a:t>
            </a:r>
            <a:r>
              <a:rPr sz="1350" spc="97" baseline="6172" dirty="0">
                <a:latin typeface="Times New Roman"/>
                <a:cs typeface="Times New Roman"/>
              </a:rPr>
              <a:t>and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cosmological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constant,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Ω</a:t>
            </a:r>
            <a:r>
              <a:rPr sz="900" spc="-52" baseline="-9259" dirty="0">
                <a:latin typeface="Times New Roman"/>
                <a:cs typeface="Times New Roman"/>
              </a:rPr>
              <a:t>Λ </a:t>
            </a:r>
            <a:r>
              <a:rPr sz="900" spc="35" dirty="0">
                <a:latin typeface="Times New Roman"/>
                <a:cs typeface="Times New Roman"/>
              </a:rPr>
              <a:t>(da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energy).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4267" y="508275"/>
            <a:ext cx="1044898" cy="2084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8557" y="508348"/>
            <a:ext cx="0" cy="2084070"/>
          </a:xfrm>
          <a:custGeom>
            <a:avLst/>
            <a:gdLst/>
            <a:ahLst/>
            <a:cxnLst/>
            <a:rect l="l" t="t" r="r" b="b"/>
            <a:pathLst>
              <a:path h="2084070">
                <a:moveTo>
                  <a:pt x="0" y="0"/>
                </a:moveTo>
                <a:lnTo>
                  <a:pt x="0" y="208378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6730" y="20712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2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6730" y="15503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2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6730" y="508348"/>
            <a:ext cx="1042035" cy="0"/>
          </a:xfrm>
          <a:custGeom>
            <a:avLst/>
            <a:gdLst/>
            <a:ahLst/>
            <a:cxnLst/>
            <a:rect l="l" t="t" r="r" b="b"/>
            <a:pathLst>
              <a:path w="1042035">
                <a:moveTo>
                  <a:pt x="0" y="0"/>
                </a:moveTo>
                <a:lnTo>
                  <a:pt x="104182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9512" y="2701789"/>
            <a:ext cx="41910" cy="40640"/>
          </a:xfrm>
          <a:custGeom>
            <a:avLst/>
            <a:gdLst/>
            <a:ahLst/>
            <a:cxnLst/>
            <a:rect l="l" t="t" r="r" b="b"/>
            <a:pathLst>
              <a:path w="41910" h="40639">
                <a:moveTo>
                  <a:pt x="987" y="32132"/>
                </a:moveTo>
                <a:lnTo>
                  <a:pt x="0" y="32156"/>
                </a:lnTo>
                <a:lnTo>
                  <a:pt x="204" y="40128"/>
                </a:lnTo>
                <a:lnTo>
                  <a:pt x="16275" y="39720"/>
                </a:lnTo>
                <a:lnTo>
                  <a:pt x="15778" y="35430"/>
                </a:lnTo>
                <a:lnTo>
                  <a:pt x="4124" y="35430"/>
                </a:lnTo>
                <a:lnTo>
                  <a:pt x="2821" y="35133"/>
                </a:lnTo>
                <a:lnTo>
                  <a:pt x="1960" y="34486"/>
                </a:lnTo>
                <a:lnTo>
                  <a:pt x="1395" y="34077"/>
                </a:lnTo>
                <a:lnTo>
                  <a:pt x="1074" y="33294"/>
                </a:lnTo>
                <a:lnTo>
                  <a:pt x="987" y="32132"/>
                </a:lnTo>
                <a:close/>
              </a:path>
              <a:path w="41910" h="40639">
                <a:moveTo>
                  <a:pt x="30346" y="2008"/>
                </a:moveTo>
                <a:lnTo>
                  <a:pt x="23751" y="2008"/>
                </a:lnTo>
                <a:lnTo>
                  <a:pt x="26951" y="3312"/>
                </a:lnTo>
                <a:lnTo>
                  <a:pt x="32132" y="8706"/>
                </a:lnTo>
                <a:lnTo>
                  <a:pt x="33489" y="12641"/>
                </a:lnTo>
                <a:lnTo>
                  <a:pt x="33717" y="21547"/>
                </a:lnTo>
                <a:lnTo>
                  <a:pt x="33163" y="24471"/>
                </a:lnTo>
                <a:lnTo>
                  <a:pt x="30745" y="28673"/>
                </a:lnTo>
                <a:lnTo>
                  <a:pt x="28819" y="30322"/>
                </a:lnTo>
                <a:lnTo>
                  <a:pt x="26173" y="31509"/>
                </a:lnTo>
                <a:lnTo>
                  <a:pt x="25692" y="39481"/>
                </a:lnTo>
                <a:lnTo>
                  <a:pt x="41840" y="39073"/>
                </a:lnTo>
                <a:lnTo>
                  <a:pt x="41732" y="34822"/>
                </a:lnTo>
                <a:lnTo>
                  <a:pt x="27963" y="34822"/>
                </a:lnTo>
                <a:lnTo>
                  <a:pt x="28138" y="32822"/>
                </a:lnTo>
                <a:lnTo>
                  <a:pt x="31845" y="31893"/>
                </a:lnTo>
                <a:lnTo>
                  <a:pt x="34812" y="29943"/>
                </a:lnTo>
                <a:lnTo>
                  <a:pt x="39272" y="23999"/>
                </a:lnTo>
                <a:lnTo>
                  <a:pt x="40342" y="20545"/>
                </a:lnTo>
                <a:lnTo>
                  <a:pt x="40158" y="13405"/>
                </a:lnTo>
                <a:lnTo>
                  <a:pt x="39248" y="10486"/>
                </a:lnTo>
                <a:lnTo>
                  <a:pt x="35746" y="5224"/>
                </a:lnTo>
                <a:lnTo>
                  <a:pt x="33299" y="3244"/>
                </a:lnTo>
                <a:lnTo>
                  <a:pt x="30346" y="2008"/>
                </a:lnTo>
                <a:close/>
              </a:path>
              <a:path w="41910" h="40639">
                <a:moveTo>
                  <a:pt x="23586" y="0"/>
                </a:moveTo>
                <a:lnTo>
                  <a:pt x="13838" y="248"/>
                </a:lnTo>
                <a:lnTo>
                  <a:pt x="9086" y="2013"/>
                </a:lnTo>
                <a:lnTo>
                  <a:pt x="2169" y="8765"/>
                </a:lnTo>
                <a:lnTo>
                  <a:pt x="496" y="12846"/>
                </a:lnTo>
                <a:lnTo>
                  <a:pt x="719" y="21445"/>
                </a:lnTo>
                <a:lnTo>
                  <a:pt x="1887" y="24729"/>
                </a:lnTo>
                <a:lnTo>
                  <a:pt x="6386" y="30235"/>
                </a:lnTo>
                <a:lnTo>
                  <a:pt x="9519" y="32141"/>
                </a:lnTo>
                <a:lnTo>
                  <a:pt x="13541" y="33202"/>
                </a:lnTo>
                <a:lnTo>
                  <a:pt x="13590" y="35191"/>
                </a:lnTo>
                <a:lnTo>
                  <a:pt x="4124" y="35430"/>
                </a:lnTo>
                <a:lnTo>
                  <a:pt x="15778" y="35430"/>
                </a:lnTo>
                <a:lnTo>
                  <a:pt x="15355" y="31782"/>
                </a:lnTo>
                <a:lnTo>
                  <a:pt x="12714" y="30901"/>
                </a:lnTo>
                <a:lnTo>
                  <a:pt x="10710" y="29349"/>
                </a:lnTo>
                <a:lnTo>
                  <a:pt x="7996" y="24889"/>
                </a:lnTo>
                <a:lnTo>
                  <a:pt x="7262" y="21878"/>
                </a:lnTo>
                <a:lnTo>
                  <a:pt x="7048" y="13259"/>
                </a:lnTo>
                <a:lnTo>
                  <a:pt x="8225" y="9416"/>
                </a:lnTo>
                <a:lnTo>
                  <a:pt x="13167" y="3682"/>
                </a:lnTo>
                <a:lnTo>
                  <a:pt x="16246" y="2203"/>
                </a:lnTo>
                <a:lnTo>
                  <a:pt x="23751" y="2008"/>
                </a:lnTo>
                <a:lnTo>
                  <a:pt x="30346" y="2008"/>
                </a:lnTo>
                <a:lnTo>
                  <a:pt x="27010" y="612"/>
                </a:lnTo>
                <a:lnTo>
                  <a:pt x="23586" y="0"/>
                </a:lnTo>
                <a:close/>
              </a:path>
              <a:path w="41910" h="40639">
                <a:moveTo>
                  <a:pt x="41636" y="31091"/>
                </a:moveTo>
                <a:lnTo>
                  <a:pt x="40571" y="31120"/>
                </a:lnTo>
                <a:lnTo>
                  <a:pt x="40488" y="32307"/>
                </a:lnTo>
                <a:lnTo>
                  <a:pt x="40109" y="33178"/>
                </a:lnTo>
                <a:lnTo>
                  <a:pt x="38766" y="34282"/>
                </a:lnTo>
                <a:lnTo>
                  <a:pt x="37550" y="34583"/>
                </a:lnTo>
                <a:lnTo>
                  <a:pt x="27963" y="34822"/>
                </a:lnTo>
                <a:lnTo>
                  <a:pt x="41732" y="34822"/>
                </a:lnTo>
                <a:lnTo>
                  <a:pt x="41636" y="310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3286" y="2736908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6065" y="3074"/>
                </a:moveTo>
                <a:lnTo>
                  <a:pt x="1870" y="3074"/>
                </a:lnTo>
                <a:lnTo>
                  <a:pt x="2133" y="3147"/>
                </a:lnTo>
                <a:lnTo>
                  <a:pt x="2522" y="3453"/>
                </a:lnTo>
                <a:lnTo>
                  <a:pt x="3215" y="15691"/>
                </a:lnTo>
                <a:lnTo>
                  <a:pt x="3168" y="16231"/>
                </a:lnTo>
                <a:lnTo>
                  <a:pt x="625" y="17797"/>
                </a:lnTo>
                <a:lnTo>
                  <a:pt x="640" y="18483"/>
                </a:lnTo>
                <a:lnTo>
                  <a:pt x="9269" y="18264"/>
                </a:lnTo>
                <a:lnTo>
                  <a:pt x="9250" y="17603"/>
                </a:lnTo>
                <a:lnTo>
                  <a:pt x="8305" y="17603"/>
                </a:lnTo>
                <a:lnTo>
                  <a:pt x="7673" y="17535"/>
                </a:lnTo>
                <a:lnTo>
                  <a:pt x="6138" y="5943"/>
                </a:lnTo>
                <a:lnTo>
                  <a:pt x="6165" y="5063"/>
                </a:lnTo>
                <a:lnTo>
                  <a:pt x="6666" y="4411"/>
                </a:lnTo>
                <a:lnTo>
                  <a:pt x="6950" y="4178"/>
                </a:lnTo>
                <a:lnTo>
                  <a:pt x="6092" y="4178"/>
                </a:lnTo>
                <a:lnTo>
                  <a:pt x="6065" y="3074"/>
                </a:lnTo>
                <a:close/>
              </a:path>
              <a:path w="30480" h="19050">
                <a:moveTo>
                  <a:pt x="16087" y="2543"/>
                </a:moveTo>
                <a:lnTo>
                  <a:pt x="11506" y="2543"/>
                </a:lnTo>
                <a:lnTo>
                  <a:pt x="12294" y="2933"/>
                </a:lnTo>
                <a:lnTo>
                  <a:pt x="13306" y="4348"/>
                </a:lnTo>
                <a:lnTo>
                  <a:pt x="13534" y="5360"/>
                </a:lnTo>
                <a:lnTo>
                  <a:pt x="13751" y="13925"/>
                </a:lnTo>
                <a:lnTo>
                  <a:pt x="13728" y="16056"/>
                </a:lnTo>
                <a:lnTo>
                  <a:pt x="11034" y="17535"/>
                </a:lnTo>
                <a:lnTo>
                  <a:pt x="11054" y="18216"/>
                </a:lnTo>
                <a:lnTo>
                  <a:pt x="19824" y="17992"/>
                </a:lnTo>
                <a:lnTo>
                  <a:pt x="19814" y="17335"/>
                </a:lnTo>
                <a:lnTo>
                  <a:pt x="18929" y="17335"/>
                </a:lnTo>
                <a:lnTo>
                  <a:pt x="18306" y="17248"/>
                </a:lnTo>
                <a:lnTo>
                  <a:pt x="16706" y="5875"/>
                </a:lnTo>
                <a:lnTo>
                  <a:pt x="16644" y="5360"/>
                </a:lnTo>
                <a:lnTo>
                  <a:pt x="16677" y="4815"/>
                </a:lnTo>
                <a:lnTo>
                  <a:pt x="17598" y="3915"/>
                </a:lnTo>
                <a:lnTo>
                  <a:pt x="16487" y="3915"/>
                </a:lnTo>
                <a:lnTo>
                  <a:pt x="16185" y="2709"/>
                </a:lnTo>
                <a:lnTo>
                  <a:pt x="16087" y="2543"/>
                </a:lnTo>
                <a:close/>
              </a:path>
              <a:path w="30480" h="19050">
                <a:moveTo>
                  <a:pt x="26489" y="2344"/>
                </a:moveTo>
                <a:lnTo>
                  <a:pt x="22183" y="2344"/>
                </a:lnTo>
                <a:lnTo>
                  <a:pt x="22975" y="2728"/>
                </a:lnTo>
                <a:lnTo>
                  <a:pt x="23866" y="4095"/>
                </a:lnTo>
                <a:lnTo>
                  <a:pt x="24056" y="5063"/>
                </a:lnTo>
                <a:lnTo>
                  <a:pt x="24284" y="13925"/>
                </a:lnTo>
                <a:lnTo>
                  <a:pt x="24235" y="15871"/>
                </a:lnTo>
                <a:lnTo>
                  <a:pt x="21555" y="17267"/>
                </a:lnTo>
                <a:lnTo>
                  <a:pt x="21575" y="17948"/>
                </a:lnTo>
                <a:lnTo>
                  <a:pt x="30126" y="17734"/>
                </a:lnTo>
                <a:lnTo>
                  <a:pt x="30107" y="17068"/>
                </a:lnTo>
                <a:lnTo>
                  <a:pt x="29343" y="17068"/>
                </a:lnTo>
                <a:lnTo>
                  <a:pt x="28788" y="16980"/>
                </a:lnTo>
                <a:lnTo>
                  <a:pt x="27236" y="5943"/>
                </a:lnTo>
                <a:lnTo>
                  <a:pt x="27191" y="4708"/>
                </a:lnTo>
                <a:lnTo>
                  <a:pt x="27037" y="3672"/>
                </a:lnTo>
                <a:lnTo>
                  <a:pt x="26489" y="2344"/>
                </a:lnTo>
                <a:close/>
              </a:path>
              <a:path w="30480" h="19050">
                <a:moveTo>
                  <a:pt x="9249" y="17578"/>
                </a:moveTo>
                <a:lnTo>
                  <a:pt x="8305" y="17603"/>
                </a:lnTo>
                <a:lnTo>
                  <a:pt x="9250" y="17603"/>
                </a:lnTo>
                <a:close/>
              </a:path>
              <a:path w="30480" h="19050">
                <a:moveTo>
                  <a:pt x="19814" y="17311"/>
                </a:moveTo>
                <a:lnTo>
                  <a:pt x="18929" y="17335"/>
                </a:lnTo>
                <a:lnTo>
                  <a:pt x="19814" y="17335"/>
                </a:lnTo>
                <a:close/>
              </a:path>
              <a:path w="30480" h="19050">
                <a:moveTo>
                  <a:pt x="30106" y="17048"/>
                </a:moveTo>
                <a:lnTo>
                  <a:pt x="29343" y="17068"/>
                </a:lnTo>
                <a:lnTo>
                  <a:pt x="30107" y="17068"/>
                </a:lnTo>
                <a:close/>
              </a:path>
              <a:path w="30480" h="19050">
                <a:moveTo>
                  <a:pt x="13106" y="262"/>
                </a:moveTo>
                <a:lnTo>
                  <a:pt x="6092" y="4178"/>
                </a:lnTo>
                <a:lnTo>
                  <a:pt x="6950" y="4178"/>
                </a:lnTo>
                <a:lnTo>
                  <a:pt x="7459" y="3759"/>
                </a:lnTo>
                <a:lnTo>
                  <a:pt x="9152" y="2787"/>
                </a:lnTo>
                <a:lnTo>
                  <a:pt x="9828" y="2587"/>
                </a:lnTo>
                <a:lnTo>
                  <a:pt x="11506" y="2543"/>
                </a:lnTo>
                <a:lnTo>
                  <a:pt x="16087" y="2543"/>
                </a:lnTo>
                <a:lnTo>
                  <a:pt x="15641" y="1794"/>
                </a:lnTo>
                <a:lnTo>
                  <a:pt x="14045" y="554"/>
                </a:lnTo>
                <a:lnTo>
                  <a:pt x="13106" y="262"/>
                </a:lnTo>
                <a:close/>
              </a:path>
              <a:path w="30480" h="19050">
                <a:moveTo>
                  <a:pt x="23418" y="0"/>
                </a:moveTo>
                <a:lnTo>
                  <a:pt x="16487" y="3915"/>
                </a:lnTo>
                <a:lnTo>
                  <a:pt x="17598" y="3915"/>
                </a:lnTo>
                <a:lnTo>
                  <a:pt x="18394" y="3283"/>
                </a:lnTo>
                <a:lnTo>
                  <a:pt x="19736" y="2577"/>
                </a:lnTo>
                <a:lnTo>
                  <a:pt x="20412" y="2393"/>
                </a:lnTo>
                <a:lnTo>
                  <a:pt x="22183" y="2344"/>
                </a:lnTo>
                <a:lnTo>
                  <a:pt x="26489" y="2344"/>
                </a:lnTo>
                <a:lnTo>
                  <a:pt x="26298" y="1882"/>
                </a:lnTo>
                <a:lnTo>
                  <a:pt x="25704" y="1123"/>
                </a:lnTo>
                <a:lnTo>
                  <a:pt x="24245" y="214"/>
                </a:lnTo>
                <a:lnTo>
                  <a:pt x="23418" y="0"/>
                </a:lnTo>
                <a:close/>
              </a:path>
              <a:path w="30480" h="19050">
                <a:moveTo>
                  <a:pt x="6000" y="442"/>
                </a:moveTo>
                <a:lnTo>
                  <a:pt x="5183" y="462"/>
                </a:lnTo>
                <a:lnTo>
                  <a:pt x="18" y="2709"/>
                </a:lnTo>
                <a:lnTo>
                  <a:pt x="275" y="3400"/>
                </a:lnTo>
                <a:lnTo>
                  <a:pt x="766" y="3195"/>
                </a:lnTo>
                <a:lnTo>
                  <a:pt x="1184" y="3093"/>
                </a:lnTo>
                <a:lnTo>
                  <a:pt x="1870" y="3074"/>
                </a:lnTo>
                <a:lnTo>
                  <a:pt x="6065" y="3074"/>
                </a:lnTo>
                <a:lnTo>
                  <a:pt x="6000" y="4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8664" y="1525494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5" h="41909">
                <a:moveTo>
                  <a:pt x="39611" y="28182"/>
                </a:moveTo>
                <a:lnTo>
                  <a:pt x="35011" y="28182"/>
                </a:lnTo>
                <a:lnTo>
                  <a:pt x="35094" y="37652"/>
                </a:lnTo>
                <a:lnTo>
                  <a:pt x="34773" y="38946"/>
                </a:lnTo>
                <a:lnTo>
                  <a:pt x="34111" y="39802"/>
                </a:lnTo>
                <a:lnTo>
                  <a:pt x="33693" y="40357"/>
                </a:lnTo>
                <a:lnTo>
                  <a:pt x="32905" y="40663"/>
                </a:lnTo>
                <a:lnTo>
                  <a:pt x="31743" y="40731"/>
                </a:lnTo>
                <a:lnTo>
                  <a:pt x="31747" y="41719"/>
                </a:lnTo>
                <a:lnTo>
                  <a:pt x="39729" y="41651"/>
                </a:lnTo>
                <a:lnTo>
                  <a:pt x="39611" y="28182"/>
                </a:lnTo>
                <a:close/>
              </a:path>
              <a:path w="40005" h="41909">
                <a:moveTo>
                  <a:pt x="20823" y="1186"/>
                </a:moveTo>
                <a:lnTo>
                  <a:pt x="0" y="17593"/>
                </a:lnTo>
                <a:lnTo>
                  <a:pt x="82" y="27341"/>
                </a:lnTo>
                <a:lnTo>
                  <a:pt x="1765" y="32122"/>
                </a:lnTo>
                <a:lnTo>
                  <a:pt x="8400" y="39160"/>
                </a:lnTo>
                <a:lnTo>
                  <a:pt x="12447" y="40897"/>
                </a:lnTo>
                <a:lnTo>
                  <a:pt x="21051" y="40824"/>
                </a:lnTo>
                <a:lnTo>
                  <a:pt x="24354" y="39705"/>
                </a:lnTo>
                <a:lnTo>
                  <a:pt x="29938" y="35303"/>
                </a:lnTo>
                <a:lnTo>
                  <a:pt x="30537" y="34355"/>
                </a:lnTo>
                <a:lnTo>
                  <a:pt x="12977" y="34355"/>
                </a:lnTo>
                <a:lnTo>
                  <a:pt x="9149" y="33114"/>
                </a:lnTo>
                <a:lnTo>
                  <a:pt x="3502" y="28070"/>
                </a:lnTo>
                <a:lnTo>
                  <a:pt x="2076" y="24967"/>
                </a:lnTo>
                <a:lnTo>
                  <a:pt x="2013" y="17462"/>
                </a:lnTo>
                <a:lnTo>
                  <a:pt x="3365" y="14280"/>
                </a:lnTo>
                <a:lnTo>
                  <a:pt x="8847" y="9198"/>
                </a:lnTo>
                <a:lnTo>
                  <a:pt x="12802" y="7904"/>
                </a:lnTo>
                <a:lnTo>
                  <a:pt x="30730" y="7831"/>
                </a:lnTo>
                <a:lnTo>
                  <a:pt x="30128" y="6877"/>
                </a:lnTo>
                <a:lnTo>
                  <a:pt x="24257" y="2310"/>
                </a:lnTo>
                <a:lnTo>
                  <a:pt x="20823" y="1186"/>
                </a:lnTo>
                <a:close/>
              </a:path>
              <a:path w="40005" h="41909">
                <a:moveTo>
                  <a:pt x="39588" y="25575"/>
                </a:moveTo>
                <a:lnTo>
                  <a:pt x="31636" y="26358"/>
                </a:lnTo>
                <a:lnTo>
                  <a:pt x="30711" y="28985"/>
                </a:lnTo>
                <a:lnTo>
                  <a:pt x="29121" y="30964"/>
                </a:lnTo>
                <a:lnTo>
                  <a:pt x="24622" y="33601"/>
                </a:lnTo>
                <a:lnTo>
                  <a:pt x="21601" y="34282"/>
                </a:lnTo>
                <a:lnTo>
                  <a:pt x="12977" y="34355"/>
                </a:lnTo>
                <a:lnTo>
                  <a:pt x="30537" y="34355"/>
                </a:lnTo>
                <a:lnTo>
                  <a:pt x="31898" y="32200"/>
                </a:lnTo>
                <a:lnTo>
                  <a:pt x="33022" y="28197"/>
                </a:lnTo>
                <a:lnTo>
                  <a:pt x="39611" y="28182"/>
                </a:lnTo>
                <a:lnTo>
                  <a:pt x="39588" y="25575"/>
                </a:lnTo>
                <a:close/>
              </a:path>
              <a:path w="40005" h="41909">
                <a:moveTo>
                  <a:pt x="30730" y="7831"/>
                </a:moveTo>
                <a:lnTo>
                  <a:pt x="21713" y="7831"/>
                </a:lnTo>
                <a:lnTo>
                  <a:pt x="24626" y="8434"/>
                </a:lnTo>
                <a:lnTo>
                  <a:pt x="28790" y="10919"/>
                </a:lnTo>
                <a:lnTo>
                  <a:pt x="30400" y="12875"/>
                </a:lnTo>
                <a:lnTo>
                  <a:pt x="31543" y="15540"/>
                </a:lnTo>
                <a:lnTo>
                  <a:pt x="39511" y="16153"/>
                </a:lnTo>
                <a:lnTo>
                  <a:pt x="39490" y="13804"/>
                </a:lnTo>
                <a:lnTo>
                  <a:pt x="34890" y="13804"/>
                </a:lnTo>
                <a:lnTo>
                  <a:pt x="32895" y="13590"/>
                </a:lnTo>
                <a:lnTo>
                  <a:pt x="32025" y="9878"/>
                </a:lnTo>
                <a:lnTo>
                  <a:pt x="30730" y="7831"/>
                </a:lnTo>
                <a:close/>
              </a:path>
              <a:path w="40005" h="41909">
                <a:moveTo>
                  <a:pt x="39370" y="0"/>
                </a:moveTo>
                <a:lnTo>
                  <a:pt x="31388" y="68"/>
                </a:lnTo>
                <a:lnTo>
                  <a:pt x="31397" y="1133"/>
                </a:lnTo>
                <a:lnTo>
                  <a:pt x="32584" y="1240"/>
                </a:lnTo>
                <a:lnTo>
                  <a:pt x="33450" y="1629"/>
                </a:lnTo>
                <a:lnTo>
                  <a:pt x="34530" y="2996"/>
                </a:lnTo>
                <a:lnTo>
                  <a:pt x="34807" y="4212"/>
                </a:lnTo>
                <a:lnTo>
                  <a:pt x="34890" y="13804"/>
                </a:lnTo>
                <a:lnTo>
                  <a:pt x="39490" y="13804"/>
                </a:lnTo>
                <a:lnTo>
                  <a:pt x="393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6122" y="1497438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69" h="26034">
                <a:moveTo>
                  <a:pt x="26266" y="0"/>
                </a:moveTo>
                <a:lnTo>
                  <a:pt x="25546" y="4"/>
                </a:lnTo>
                <a:lnTo>
                  <a:pt x="25526" y="997"/>
                </a:lnTo>
                <a:lnTo>
                  <a:pt x="25298" y="1770"/>
                </a:lnTo>
                <a:lnTo>
                  <a:pt x="24865" y="2329"/>
                </a:lnTo>
                <a:lnTo>
                  <a:pt x="24252" y="3093"/>
                </a:lnTo>
                <a:lnTo>
                  <a:pt x="23245" y="3759"/>
                </a:lnTo>
                <a:lnTo>
                  <a:pt x="0" y="12923"/>
                </a:lnTo>
                <a:lnTo>
                  <a:pt x="9" y="13638"/>
                </a:lnTo>
                <a:lnTo>
                  <a:pt x="25770" y="25969"/>
                </a:lnTo>
                <a:lnTo>
                  <a:pt x="26489" y="25964"/>
                </a:lnTo>
                <a:lnTo>
                  <a:pt x="26444" y="20784"/>
                </a:lnTo>
                <a:lnTo>
                  <a:pt x="23581" y="20784"/>
                </a:lnTo>
                <a:lnTo>
                  <a:pt x="22885" y="20584"/>
                </a:lnTo>
                <a:lnTo>
                  <a:pt x="21873" y="20190"/>
                </a:lnTo>
                <a:lnTo>
                  <a:pt x="6308" y="14290"/>
                </a:lnTo>
                <a:lnTo>
                  <a:pt x="21679" y="8230"/>
                </a:lnTo>
                <a:lnTo>
                  <a:pt x="22720" y="7802"/>
                </a:lnTo>
                <a:lnTo>
                  <a:pt x="23464" y="7587"/>
                </a:lnTo>
                <a:lnTo>
                  <a:pt x="24408" y="7578"/>
                </a:lnTo>
                <a:lnTo>
                  <a:pt x="26329" y="7578"/>
                </a:lnTo>
                <a:lnTo>
                  <a:pt x="26266" y="0"/>
                </a:lnTo>
                <a:close/>
              </a:path>
              <a:path w="26669" h="26034">
                <a:moveTo>
                  <a:pt x="26421" y="18191"/>
                </a:moveTo>
                <a:lnTo>
                  <a:pt x="25697" y="18196"/>
                </a:lnTo>
                <a:lnTo>
                  <a:pt x="25643" y="19188"/>
                </a:lnTo>
                <a:lnTo>
                  <a:pt x="25468" y="19864"/>
                </a:lnTo>
                <a:lnTo>
                  <a:pt x="24855" y="20589"/>
                </a:lnTo>
                <a:lnTo>
                  <a:pt x="24456" y="20774"/>
                </a:lnTo>
                <a:lnTo>
                  <a:pt x="23581" y="20784"/>
                </a:lnTo>
                <a:lnTo>
                  <a:pt x="26444" y="20784"/>
                </a:lnTo>
                <a:lnTo>
                  <a:pt x="26421" y="18191"/>
                </a:lnTo>
                <a:close/>
              </a:path>
              <a:path w="26669" h="26034">
                <a:moveTo>
                  <a:pt x="26329" y="7578"/>
                </a:moveTo>
                <a:lnTo>
                  <a:pt x="24408" y="7578"/>
                </a:lnTo>
                <a:lnTo>
                  <a:pt x="24806" y="7743"/>
                </a:lnTo>
                <a:lnTo>
                  <a:pt x="25395" y="8424"/>
                </a:lnTo>
                <a:lnTo>
                  <a:pt x="25570" y="9037"/>
                </a:lnTo>
                <a:lnTo>
                  <a:pt x="25628" y="9922"/>
                </a:lnTo>
                <a:lnTo>
                  <a:pt x="26348" y="9917"/>
                </a:lnTo>
                <a:lnTo>
                  <a:pt x="26329" y="75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6730" y="508348"/>
            <a:ext cx="0" cy="2084070"/>
          </a:xfrm>
          <a:custGeom>
            <a:avLst/>
            <a:gdLst/>
            <a:ahLst/>
            <a:cxnLst/>
            <a:rect l="l" t="t" r="r" b="b"/>
            <a:pathLst>
              <a:path h="2084070">
                <a:moveTo>
                  <a:pt x="0" y="0"/>
                </a:moveTo>
                <a:lnTo>
                  <a:pt x="0" y="208378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4461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0218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980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1884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3545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9307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5069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0973" y="50834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82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7646" y="508348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64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24461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20218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5980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1884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3545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99307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5069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0973" y="257131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8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18216" y="6125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8216" y="71668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8216" y="82092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8216" y="92516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8216" y="113349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18216" y="123773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18216" y="134183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18216" y="14460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18216" y="165440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8216" y="175864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18216" y="186288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18216" y="196698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18216" y="217545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8216" y="227956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8216" y="238379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8216" y="248803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07739" y="10292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208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07739" y="15503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208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07739" y="20712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208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86730" y="2592133"/>
            <a:ext cx="1042035" cy="0"/>
          </a:xfrm>
          <a:custGeom>
            <a:avLst/>
            <a:gdLst/>
            <a:ahLst/>
            <a:cxnLst/>
            <a:rect l="l" t="t" r="r" b="b"/>
            <a:pathLst>
              <a:path w="1042035">
                <a:moveTo>
                  <a:pt x="0" y="0"/>
                </a:moveTo>
                <a:lnTo>
                  <a:pt x="104182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6730" y="6125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86730" y="71668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86730" y="82092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6730" y="92516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86730" y="113349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86730" y="123773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86730" y="134183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86730" y="14460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86730" y="165440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86730" y="175864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86730" y="186288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86730" y="196698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6730" y="217545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86730" y="227956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86730" y="238379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6730" y="248803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86730" y="10292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2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82512" y="2343431"/>
            <a:ext cx="131445" cy="136525"/>
          </a:xfrm>
          <a:custGeom>
            <a:avLst/>
            <a:gdLst/>
            <a:ahLst/>
            <a:cxnLst/>
            <a:rect l="l" t="t" r="r" b="b"/>
            <a:pathLst>
              <a:path w="131444" h="136525">
                <a:moveTo>
                  <a:pt x="43674" y="0"/>
                </a:moveTo>
                <a:lnTo>
                  <a:pt x="43674" y="2558"/>
                </a:lnTo>
                <a:lnTo>
                  <a:pt x="0" y="46238"/>
                </a:lnTo>
                <a:lnTo>
                  <a:pt x="87368" y="136520"/>
                </a:lnTo>
                <a:lnTo>
                  <a:pt x="131038" y="92826"/>
                </a:lnTo>
                <a:lnTo>
                  <a:pt x="43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71767" y="15303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4144" y="0"/>
                </a:moveTo>
                <a:lnTo>
                  <a:pt x="2407" y="0"/>
                </a:lnTo>
                <a:lnTo>
                  <a:pt x="1573" y="345"/>
                </a:lnTo>
                <a:lnTo>
                  <a:pt x="345" y="1573"/>
                </a:lnTo>
                <a:lnTo>
                  <a:pt x="0" y="2407"/>
                </a:lnTo>
                <a:lnTo>
                  <a:pt x="0" y="4144"/>
                </a:lnTo>
                <a:lnTo>
                  <a:pt x="345" y="4977"/>
                </a:lnTo>
                <a:lnTo>
                  <a:pt x="1573" y="6206"/>
                </a:lnTo>
                <a:lnTo>
                  <a:pt x="2407" y="6551"/>
                </a:lnTo>
                <a:lnTo>
                  <a:pt x="4144" y="6551"/>
                </a:lnTo>
                <a:lnTo>
                  <a:pt x="4977" y="6206"/>
                </a:lnTo>
                <a:lnTo>
                  <a:pt x="6206" y="4977"/>
                </a:lnTo>
                <a:lnTo>
                  <a:pt x="6551" y="4144"/>
                </a:lnTo>
                <a:lnTo>
                  <a:pt x="6551" y="2407"/>
                </a:lnTo>
                <a:lnTo>
                  <a:pt x="6206" y="1573"/>
                </a:lnTo>
                <a:lnTo>
                  <a:pt x="4977" y="345"/>
                </a:lnTo>
                <a:lnTo>
                  <a:pt x="4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88375" y="66963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4">
                <a:moveTo>
                  <a:pt x="4144" y="0"/>
                </a:moveTo>
                <a:lnTo>
                  <a:pt x="2407" y="0"/>
                </a:lnTo>
                <a:lnTo>
                  <a:pt x="1573" y="345"/>
                </a:lnTo>
                <a:lnTo>
                  <a:pt x="345" y="1573"/>
                </a:lnTo>
                <a:lnTo>
                  <a:pt x="0" y="2407"/>
                </a:lnTo>
                <a:lnTo>
                  <a:pt x="0" y="4144"/>
                </a:lnTo>
                <a:lnTo>
                  <a:pt x="345" y="4977"/>
                </a:lnTo>
                <a:lnTo>
                  <a:pt x="1573" y="6206"/>
                </a:lnTo>
                <a:lnTo>
                  <a:pt x="2407" y="6551"/>
                </a:lnTo>
                <a:lnTo>
                  <a:pt x="4144" y="6551"/>
                </a:lnTo>
                <a:lnTo>
                  <a:pt x="4977" y="6206"/>
                </a:lnTo>
                <a:lnTo>
                  <a:pt x="6206" y="4977"/>
                </a:lnTo>
                <a:lnTo>
                  <a:pt x="6551" y="4144"/>
                </a:lnTo>
                <a:lnTo>
                  <a:pt x="6551" y="2407"/>
                </a:lnTo>
                <a:lnTo>
                  <a:pt x="6206" y="1573"/>
                </a:lnTo>
                <a:lnTo>
                  <a:pt x="4977" y="345"/>
                </a:lnTo>
                <a:lnTo>
                  <a:pt x="4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14828" y="76105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13103"/>
                </a:moveTo>
                <a:lnTo>
                  <a:pt x="0" y="13103"/>
                </a:lnTo>
              </a:path>
            </a:pathLst>
          </a:custGeom>
          <a:ln w="27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86250" y="13017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79879" y="77250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86250" y="13017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79879" y="75775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86250" y="20637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86250" y="20637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79879" y="74668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79879" y="73930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79879" y="73193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79879" y="72824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79879" y="72455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79879" y="72086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0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79879" y="7042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11" y="0"/>
                </a:lnTo>
              </a:path>
            </a:pathLst>
          </a:custGeom>
          <a:ln w="12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79879" y="69504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79879" y="68767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79879" y="68398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0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79879" y="67660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1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79879" y="66922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1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79879" y="66185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2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79879" y="65816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2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279879" y="65447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2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79879" y="65078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2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79879" y="64709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3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279879" y="63972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3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79879" y="63603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3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279879" y="63234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279879" y="62865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279879" y="62496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4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79879" y="62127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4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79879" y="61759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4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79879" y="60652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5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279879" y="60283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79879" y="59914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5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279879" y="59546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6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279879" y="59177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6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79879" y="58808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79879" y="58439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6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79879" y="57701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6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79879" y="57333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7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79879" y="56964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7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79879" y="56595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7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79879" y="56226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79879" y="55857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8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79879" y="55488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8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79879" y="55120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8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79879" y="54751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8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79879" y="54382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8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279879" y="54013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9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79879" y="53644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9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79879" y="53275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79879" y="52906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9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79879" y="52538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279879" y="52169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A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79879" y="51800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A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79879" y="51431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A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279879" y="51062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A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79879" y="50693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B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79879" y="50325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B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79879" y="49956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B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79879" y="49587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B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279879" y="49218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B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79879" y="48849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C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279879" y="48480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79879" y="48112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79879" y="47743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279879" y="47374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79879" y="47005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279879" y="46636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D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279879" y="46267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D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279879" y="45898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DF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279879" y="45530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0E2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79879" y="45161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1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79879" y="44792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2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79879" y="44423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5EC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79879" y="44054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8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79879" y="43685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AF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79879" y="43317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DF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279879" y="42948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0FF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79879" y="42579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12FB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79879" y="42210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14FE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279879" y="41841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17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279879" y="41472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1CFF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79879" y="41104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1FF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279879" y="40735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21FF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279879" y="40366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24FF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279879" y="39997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26FF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279879" y="39628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29F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279879" y="39259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2BFF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79879" y="38891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2EFF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79879" y="38522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30F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279879" y="38153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33F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279879" y="37784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36FF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279879" y="37415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38F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79879" y="36677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40F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279879" y="36309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43F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79879" y="35940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45F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279879" y="35571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48F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279879" y="35202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4AF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79879" y="34464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4FF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279879" y="34096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52F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79879" y="33727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54F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279879" y="33358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57F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279879" y="32989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59FF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279879" y="32620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5CF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279879" y="32251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5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279879" y="31883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62FF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575993" y="2533201"/>
            <a:ext cx="104775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450" spc="-25" dirty="0">
                <a:solidFill>
                  <a:srgbClr val="231F20"/>
                </a:solidFill>
                <a:latin typeface="Helvetica"/>
                <a:cs typeface="Helvetica"/>
              </a:rPr>
              <a:t>0.0</a:t>
            </a:r>
            <a:endParaRPr sz="450" dirty="0">
              <a:latin typeface="Helvetica"/>
              <a:cs typeface="Helvetica"/>
            </a:endParaRPr>
          </a:p>
          <a:p>
            <a:pPr marL="169545">
              <a:lnSpc>
                <a:spcPct val="100000"/>
              </a:lnSpc>
              <a:spcBef>
                <a:spcPts val="30"/>
              </a:spcBef>
              <a:tabLst>
                <a:tab pos="690880" algn="l"/>
              </a:tabLst>
            </a:pPr>
            <a:r>
              <a:rPr sz="450" spc="-25" dirty="0">
                <a:solidFill>
                  <a:srgbClr val="231F20"/>
                </a:solidFill>
                <a:latin typeface="Helvetica"/>
                <a:cs typeface="Helvetica"/>
              </a:rPr>
              <a:t>0.0	0.5</a:t>
            </a:r>
            <a:endParaRPr sz="45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00" spc="50" dirty="0">
                <a:latin typeface="Times New Roman"/>
                <a:cs typeface="Times New Roman"/>
              </a:rPr>
              <a:t>Super</a:t>
            </a:r>
            <a:r>
              <a:rPr sz="800" spc="40" dirty="0">
                <a:latin typeface="Times New Roman"/>
                <a:cs typeface="Times New Roman"/>
              </a:rPr>
              <a:t>n</a:t>
            </a:r>
            <a:r>
              <a:rPr sz="800" spc="25" dirty="0">
                <a:latin typeface="Times New Roman"/>
                <a:cs typeface="Times New Roman"/>
              </a:rPr>
              <a:t>o</a:t>
            </a:r>
            <a:r>
              <a:rPr sz="800" spc="-25" dirty="0">
                <a:latin typeface="Times New Roman"/>
                <a:cs typeface="Times New Roman"/>
              </a:rPr>
              <a:t>v</a:t>
            </a:r>
            <a:r>
              <a:rPr sz="800" spc="85" dirty="0">
                <a:latin typeface="Times New Roman"/>
                <a:cs typeface="Times New Roman"/>
              </a:rPr>
              <a:t>a</a:t>
            </a:r>
            <a:r>
              <a:rPr sz="800" spc="20" dirty="0">
                <a:latin typeface="Times New Roman"/>
                <a:cs typeface="Times New Roman"/>
              </a:rPr>
              <a:t> </a:t>
            </a:r>
            <a:r>
              <a:rPr sz="800" spc="30" dirty="0">
                <a:latin typeface="Times New Roman"/>
                <a:cs typeface="Times New Roman"/>
              </a:rPr>
              <a:t>Cosmology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787986" y="1506236"/>
            <a:ext cx="169354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-25" dirty="0">
                <a:solidFill>
                  <a:srgbClr val="231F20"/>
                </a:solidFill>
                <a:latin typeface="Helvetica"/>
                <a:cs typeface="Helvetica"/>
              </a:rPr>
              <a:t>1.0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677595" y="2031733"/>
            <a:ext cx="97790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>
                <a:solidFill>
                  <a:srgbClr val="231F20"/>
                </a:solidFill>
                <a:latin typeface="Helvetica"/>
                <a:cs typeface="Helvetica"/>
              </a:rPr>
              <a:t>0.5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677595" y="1510823"/>
            <a:ext cx="97790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>
                <a:solidFill>
                  <a:srgbClr val="231F20"/>
                </a:solidFill>
                <a:latin typeface="Helvetica"/>
                <a:cs typeface="Helvetica"/>
              </a:rPr>
              <a:t>1.0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677595" y="989773"/>
            <a:ext cx="97790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>
                <a:solidFill>
                  <a:srgbClr val="231F20"/>
                </a:solidFill>
                <a:latin typeface="Helvetica"/>
                <a:cs typeface="Helvetica"/>
              </a:rPr>
              <a:t>1.5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677595" y="483479"/>
            <a:ext cx="97790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>
                <a:solidFill>
                  <a:srgbClr val="231F20"/>
                </a:solidFill>
                <a:latin typeface="Helvetica"/>
                <a:cs typeface="Helvetica"/>
              </a:rPr>
              <a:t>2.0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38" name="object 238"/>
          <p:cNvSpPr txBox="1"/>
          <p:nvPr/>
        </p:nvSpPr>
        <p:spPr>
          <a:xfrm rot="2580000">
            <a:off x="2587163" y="2379677"/>
            <a:ext cx="122179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dirty="0">
                <a:solidFill>
                  <a:srgbClr val="231F20"/>
                </a:solidFill>
                <a:latin typeface="Arial"/>
                <a:cs typeface="Arial"/>
              </a:rPr>
              <a:t>Flat</a:t>
            </a:r>
            <a:endParaRPr sz="45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2075240" y="2407681"/>
            <a:ext cx="15303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dirty="0">
                <a:solidFill>
                  <a:srgbClr val="FFFFFF"/>
                </a:solidFill>
                <a:latin typeface="Arial"/>
                <a:cs typeface="Arial"/>
              </a:rPr>
              <a:t>BAO</a:t>
            </a:r>
            <a:endParaRPr sz="4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 rot="2100000">
            <a:off x="2658017" y="2276937"/>
            <a:ext cx="148232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b="1" spc="-10" dirty="0">
                <a:solidFill>
                  <a:srgbClr val="FFFFFF"/>
                </a:solidFill>
                <a:latin typeface="Arial"/>
                <a:cs typeface="Arial"/>
              </a:rPr>
              <a:t>CMB</a:t>
            </a:r>
            <a:endParaRPr sz="4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135229" y="1614838"/>
            <a:ext cx="13906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FFFFFF"/>
                </a:solidFill>
                <a:latin typeface="Arial"/>
                <a:cs typeface="Arial"/>
              </a:rPr>
              <a:t>SNe</a:t>
            </a:r>
            <a:endParaRPr sz="4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808418" y="636719"/>
            <a:ext cx="345440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400" b="1" spc="5" dirty="0">
                <a:solidFill>
                  <a:srgbClr val="FFFFFF"/>
                </a:solidFill>
                <a:latin typeface="Arial"/>
                <a:cs typeface="Arial"/>
              </a:rPr>
              <a:t> Big </a:t>
            </a: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Bang</a:t>
            </a:r>
            <a:endParaRPr sz="400">
              <a:latin typeface="Arial"/>
              <a:cs typeface="Arial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279879" y="31514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67FF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79879" y="31145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69F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279879" y="30776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6CF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279879" y="30407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6EF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279879" y="30038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71FF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79879" y="29669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73F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79879" y="29301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76FF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79879" y="28932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78FF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79879" y="28563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7BF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279879" y="28194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7DF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79879" y="27825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80F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279879" y="27456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82F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279879" y="27088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85F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279879" y="26719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88F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279879" y="26350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8DF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79879" y="25612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92FF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279879" y="25243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95F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279879" y="24875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97F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279879" y="24506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9AF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279879" y="24137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9CF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279879" y="23768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9FF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279879" y="23399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A1FF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279879" y="23030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A4F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279879" y="22662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A6F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279879" y="22293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A9FF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279879" y="21924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ADFF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79879" y="21186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B4F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279879" y="20817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B6F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279879" y="20448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B9F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279879" y="20080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BBF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279879" y="19711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BEF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279879" y="19342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C0F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279879" y="18973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C3F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279879" y="18604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C5F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279879" y="18235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C8F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279879" y="17867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CAF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279879" y="17129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CFF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279879" y="16760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D3F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279879" y="16391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D8F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79879" y="15654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DDF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279879" y="15285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DFFF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279879" y="14916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E2F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279879" y="14547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E4F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279879" y="14178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E7F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279879" y="13809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E9F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279879" y="13440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ECFF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279879" y="13072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EEF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279879" y="12703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1FC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279879" y="12334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3F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279879" y="119656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6F7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279879" y="11596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9F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279879" y="112279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EE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279879" y="10859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E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79879" y="10490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279879" y="10121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E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279879" y="9752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E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279879" y="9383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D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79879" y="90148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D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79879" y="8646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D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279879" y="82771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279879" y="79083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D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279879" y="7539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09">
                <a:moveTo>
                  <a:pt x="0" y="1844"/>
                </a:moveTo>
                <a:lnTo>
                  <a:pt x="47211" y="1844"/>
                </a:lnTo>
              </a:path>
            </a:pathLst>
          </a:custGeom>
          <a:ln w="4958">
            <a:solidFill>
              <a:srgbClr val="FFD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40716" y="1506236"/>
            <a:ext cx="1640498" cy="129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 txBox="1"/>
          <p:nvPr/>
        </p:nvSpPr>
        <p:spPr>
          <a:xfrm>
            <a:off x="3236849" y="2589772"/>
            <a:ext cx="128270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25" dirty="0">
                <a:latin typeface="Times New Roman"/>
                <a:cs typeface="Times New Roman"/>
              </a:rPr>
              <a:t>0.30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3525109" y="2589772"/>
            <a:ext cx="416559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sz="400" spc="25" dirty="0">
                <a:latin typeface="Times New Roman"/>
                <a:cs typeface="Times New Roman"/>
              </a:rPr>
              <a:t>0.45	0.60</a:t>
            </a:r>
            <a:endParaRPr sz="4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200"/>
              </a:spcBef>
            </a:pPr>
            <a:r>
              <a:rPr sz="675" spc="44" baseline="6172" dirty="0">
                <a:latin typeface="Times New Roman"/>
                <a:cs typeface="Times New Roman"/>
              </a:rPr>
              <a:t>D</a:t>
            </a:r>
            <a:r>
              <a:rPr sz="300" spc="35" dirty="0">
                <a:latin typeface="Times New Roman"/>
                <a:cs typeface="Times New Roman"/>
              </a:rPr>
              <a:t>m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4101627" y="2589772"/>
            <a:ext cx="128270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25" dirty="0">
                <a:latin typeface="Times New Roman"/>
                <a:cs typeface="Times New Roman"/>
              </a:rPr>
              <a:t>0.75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2965884" y="2445232"/>
            <a:ext cx="128270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25" dirty="0">
                <a:latin typeface="Times New Roman"/>
                <a:cs typeface="Times New Roman"/>
              </a:rPr>
              <a:t>0.30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2965884" y="2166271"/>
            <a:ext cx="128270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25" dirty="0">
                <a:latin typeface="Times New Roman"/>
                <a:cs typeface="Times New Roman"/>
              </a:rPr>
              <a:t>0.45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2965884" y="1887310"/>
            <a:ext cx="128270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25" dirty="0">
                <a:latin typeface="Times New Roman"/>
                <a:cs typeface="Times New Roman"/>
              </a:rPr>
              <a:t>0.60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2965884" y="1608350"/>
            <a:ext cx="128270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25" dirty="0">
                <a:latin typeface="Times New Roman"/>
                <a:cs typeface="Times New Roman"/>
              </a:rPr>
              <a:t>0.75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2866410" y="2018180"/>
            <a:ext cx="88900" cy="97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5" baseline="6172" dirty="0">
                <a:latin typeface="Times New Roman"/>
                <a:cs typeface="Times New Roman"/>
              </a:rPr>
              <a:t>D</a:t>
            </a:r>
            <a:r>
              <a:rPr sz="300" dirty="0">
                <a:latin typeface="Times New Roman"/>
                <a:cs typeface="Times New Roman"/>
              </a:rPr>
              <a:t>\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3731256" y="1589234"/>
            <a:ext cx="39814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65" dirty="0">
                <a:latin typeface="Times New Roman"/>
                <a:cs typeface="Times New Roman"/>
              </a:rPr>
              <a:t>+TE+EE</a:t>
            </a:r>
            <a:endParaRPr sz="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30" dirty="0">
                <a:latin typeface="Times New Roman"/>
                <a:cs typeface="Times New Roman"/>
              </a:rPr>
              <a:t>+lensing</a:t>
            </a:r>
            <a:endParaRPr sz="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35" dirty="0">
                <a:latin typeface="Times New Roman"/>
                <a:cs typeface="Times New Roman"/>
              </a:rPr>
              <a:t>+lensing+B</a:t>
            </a:r>
            <a:r>
              <a:rPr sz="400" spc="40" dirty="0">
                <a:latin typeface="Times New Roman"/>
                <a:cs typeface="Times New Roman"/>
              </a:rPr>
              <a:t>A</a:t>
            </a:r>
            <a:r>
              <a:rPr sz="400" spc="45" dirty="0">
                <a:latin typeface="Times New Roman"/>
                <a:cs typeface="Times New Roman"/>
              </a:rPr>
              <a:t>O</a:t>
            </a:r>
            <a:endParaRPr sz="400" dirty="0">
              <a:latin typeface="Times New Roman"/>
              <a:cs typeface="Times New Roman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4297622" y="2461293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40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4297622" y="2341261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44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4297622" y="2221230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48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4297622" y="2101199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52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4297622" y="1981168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56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4297622" y="1861136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60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4297622" y="1741105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64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4297622" y="1621074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Times New Roman"/>
                <a:cs typeface="Times New Roman"/>
              </a:rPr>
              <a:t>68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4366637" y="2021052"/>
            <a:ext cx="88900" cy="920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5" i="1" baseline="6172" dirty="0">
                <a:latin typeface="Times New Roman"/>
                <a:cs typeface="Times New Roman"/>
              </a:rPr>
              <a:t>H</a:t>
            </a:r>
            <a:r>
              <a:rPr sz="300" dirty="0">
                <a:latin typeface="Times New Roman"/>
                <a:cs typeface="Times New Roman"/>
              </a:rPr>
              <a:t>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535976" y="3344515"/>
            <a:ext cx="155638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4290" algn="r">
              <a:lnSpc>
                <a:spcPts val="560"/>
              </a:lnSpc>
            </a:pPr>
            <a:r>
              <a:rPr sz="500" dirty="0">
                <a:latin typeface="Times New Roman"/>
                <a:cs typeface="Times New Roman"/>
              </a:rPr>
              <a:t>(solid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 ometry of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3071952" y="3341650"/>
            <a:ext cx="153606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indent="2540">
              <a:lnSpc>
                <a:spcPts val="560"/>
              </a:lnSpc>
              <a:tabLst>
                <a:tab pos="1485900" algn="l"/>
              </a:tabLst>
            </a:pPr>
            <a:r>
              <a:rPr sz="500" dirty="0">
                <a:latin typeface="Times New Roman"/>
                <a:cs typeface="Times New Roman"/>
              </a:rPr>
              <a:t>contours).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The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red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contours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tightly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constrain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the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ge-    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th our Un</a:t>
            </a:r>
            <a:r>
              <a:rPr sz="500" spc="-1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v</a:t>
            </a:r>
            <a:r>
              <a:rPr sz="500" dirty="0">
                <a:latin typeface="Times New Roman"/>
                <a:cs typeface="Times New Roman"/>
              </a:rPr>
              <a:t>erse to be nearly </a:t>
            </a:r>
            <a:r>
              <a:rPr sz="500" spc="-5" dirty="0">
                <a:latin typeface="Times New Roman"/>
                <a:cs typeface="Times New Roman"/>
              </a:rPr>
              <a:t>flat.</a:t>
            </a:r>
            <a:r>
              <a:rPr sz="500" dirty="0">
                <a:latin typeface="Times New Roman"/>
                <a:cs typeface="Times New Roman"/>
              </a:rPr>
              <a:t>	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TextBox 388"/>
          <p:cNvSpPr txBox="1"/>
          <p:nvPr/>
        </p:nvSpPr>
        <p:spPr>
          <a:xfrm>
            <a:off x="4133850" y="130175"/>
            <a:ext cx="304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8066" y="2416175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curvature effect</a:t>
            </a:r>
          </a:p>
          <a:p>
            <a:r>
              <a:rPr lang="en-US" sz="1200" dirty="0">
                <a:solidFill>
                  <a:srgbClr val="0000FF"/>
                </a:solidFill>
              </a:rPr>
              <a:t>very small  !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-5" dirty="0"/>
              <a:t>in</a:t>
            </a:r>
            <a:r>
              <a:rPr spc="25" dirty="0"/>
              <a:t> </a:t>
            </a:r>
            <a:r>
              <a:rPr i="1" spc="35" dirty="0">
                <a:latin typeface="Times New Roman"/>
                <a:cs typeface="Times New Roman"/>
              </a:rPr>
              <a:t>accele</a:t>
            </a:r>
            <a:r>
              <a:rPr i="1" spc="15" dirty="0">
                <a:latin typeface="Times New Roman"/>
                <a:cs typeface="Times New Roman"/>
              </a:rPr>
              <a:t>r</a:t>
            </a:r>
            <a:r>
              <a:rPr i="1" spc="55" dirty="0">
                <a:latin typeface="Times New Roman"/>
                <a:cs typeface="Times New Roman"/>
              </a:rPr>
              <a:t>ated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spc="80" dirty="0"/>
              <a:t>e</a:t>
            </a:r>
            <a:r>
              <a:rPr spc="40" dirty="0"/>
              <a:t>xpansion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787346"/>
            <a:ext cx="2005964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-55" dirty="0">
                <a:latin typeface="Times New Roman"/>
                <a:cs typeface="Times New Roman"/>
              </a:rPr>
              <a:t>If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pressure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30" dirty="0">
                <a:latin typeface="Times New Roman"/>
                <a:cs typeface="Times New Roman"/>
              </a:rPr>
              <a:t>negati</a:t>
            </a:r>
            <a:r>
              <a:rPr sz="900" spc="15" dirty="0">
                <a:latin typeface="Times New Roman"/>
                <a:cs typeface="Times New Roman"/>
              </a:rPr>
              <a:t>v</a:t>
            </a:r>
            <a:r>
              <a:rPr sz="900" spc="8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00"/>
              </a:lnSpc>
            </a:pPr>
            <a:r>
              <a:rPr sz="900" i="1" spc="40" dirty="0">
                <a:latin typeface="Times New Roman"/>
                <a:cs typeface="Times New Roman"/>
              </a:rPr>
              <a:t>P 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i="1" spc="125" dirty="0">
                <a:latin typeface="Times New Roman"/>
                <a:cs typeface="Times New Roman"/>
              </a:rPr>
              <a:t>w</a:t>
            </a: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37" baseline="-9259" dirty="0">
                <a:latin typeface="Times New Roman"/>
                <a:cs typeface="Times New Roman"/>
              </a:rPr>
              <a:t>E</a:t>
            </a:r>
            <a:r>
              <a:rPr sz="900" i="1" baseline="-9259" dirty="0">
                <a:latin typeface="Times New Roman"/>
                <a:cs typeface="Times New Roman"/>
              </a:rPr>
              <a:t>  </a:t>
            </a:r>
            <a:r>
              <a:rPr sz="900" i="1" spc="-82" baseline="-9259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i="1" spc="40" dirty="0">
                <a:latin typeface="Times New Roman"/>
                <a:cs typeface="Times New Roman"/>
              </a:rPr>
              <a:t>w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&lt;</a:t>
            </a:r>
            <a:r>
              <a:rPr sz="900" i="1" spc="10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i="1" spc="204" dirty="0">
                <a:latin typeface="Times New Roman"/>
                <a:cs typeface="Times New Roman"/>
              </a:rPr>
              <a:t>/</a:t>
            </a: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accele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ated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40" dirty="0">
                <a:latin typeface="Times New Roman"/>
                <a:cs typeface="Times New Roman"/>
              </a:rPr>
              <a:t>xpansion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-445" dirty="0">
                <a:latin typeface="Times New Roman"/>
                <a:cs typeface="Times New Roman"/>
              </a:rPr>
              <a:t>R</a:t>
            </a:r>
            <a:r>
              <a:rPr sz="1350" spc="232" baseline="15432" dirty="0">
                <a:latin typeface="Times New Roman"/>
                <a:cs typeface="Times New Roman"/>
              </a:rPr>
              <a:t>¨</a:t>
            </a:r>
            <a:r>
              <a:rPr sz="900" i="1" spc="100" dirty="0">
                <a:latin typeface="Times New Roman"/>
                <a:cs typeface="Times New Roman"/>
              </a:rPr>
              <a:t>&gt;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0)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without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cosmological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constant.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Such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com-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ponent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25" dirty="0">
                <a:latin typeface="Times New Roman"/>
                <a:cs typeface="Times New Roman"/>
              </a:rPr>
              <a:t> called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FF0000"/>
                </a:solidFill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cosmo-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logical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constant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corresponds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1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1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component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0" dirty="0">
                <a:latin typeface="Times New Roman"/>
                <a:cs typeface="Times New Roman"/>
              </a:rPr>
              <a:t>w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−</a:t>
            </a:r>
            <a:r>
              <a:rPr sz="900" spc="30" dirty="0">
                <a:latin typeface="Times New Roman"/>
                <a:cs typeface="Times New Roman"/>
              </a:rPr>
              <a:t>1.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30" y="2297160"/>
            <a:ext cx="2005964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f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action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t</a:t>
            </a:r>
            <a:r>
              <a:rPr sz="900" spc="70" dirty="0">
                <a:latin typeface="Times New Roman"/>
                <a:cs typeface="Times New Roman"/>
              </a:rPr>
              <a:t>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50" dirty="0">
                <a:latin typeface="Times New Roman"/>
                <a:cs typeface="Times New Roman"/>
              </a:rPr>
              <a:t>ameter</a:t>
            </a:r>
            <a:endParaRPr sz="900">
              <a:latin typeface="Times New Roman"/>
              <a:cs typeface="Times New Roman"/>
            </a:endParaRPr>
          </a:p>
          <a:p>
            <a:pPr marL="12700" marR="1031875">
              <a:lnSpc>
                <a:spcPct val="101000"/>
              </a:lnSpc>
            </a:pPr>
            <a:r>
              <a:rPr sz="900" i="1" spc="40" dirty="0">
                <a:latin typeface="Times New Roman"/>
                <a:cs typeface="Times New Roman"/>
              </a:rPr>
              <a:t>w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(</a:t>
            </a:r>
            <a:r>
              <a:rPr sz="900" spc="-80" dirty="0">
                <a:latin typeface="Times New Roman"/>
                <a:cs typeface="Times New Roman"/>
              </a:rPr>
              <a:t>K</a:t>
            </a:r>
            <a:r>
              <a:rPr sz="900" spc="50" dirty="0">
                <a:latin typeface="Times New Roman"/>
                <a:cs typeface="Times New Roman"/>
              </a:rPr>
              <a:t>essler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et</a:t>
            </a:r>
            <a:r>
              <a:rPr sz="900" spc="20" dirty="0">
                <a:latin typeface="Times New Roman"/>
                <a:cs typeface="Times New Roman"/>
              </a:rPr>
              <a:t> al.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’09).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0095" y="603197"/>
            <a:ext cx="1876694" cy="1441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7608" y="13880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7608" y="13524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7608" y="2209831"/>
            <a:ext cx="377825" cy="532130"/>
          </a:xfrm>
          <a:custGeom>
            <a:avLst/>
            <a:gdLst/>
            <a:ahLst/>
            <a:cxnLst/>
            <a:rect l="l" t="t" r="r" b="b"/>
            <a:pathLst>
              <a:path w="377825" h="532130">
                <a:moveTo>
                  <a:pt x="0" y="0"/>
                </a:moveTo>
                <a:lnTo>
                  <a:pt x="0" y="34283"/>
                </a:lnTo>
                <a:lnTo>
                  <a:pt x="8202" y="38700"/>
                </a:lnTo>
                <a:lnTo>
                  <a:pt x="10515" y="40120"/>
                </a:lnTo>
                <a:lnTo>
                  <a:pt x="16405" y="43222"/>
                </a:lnTo>
                <a:lnTo>
                  <a:pt x="22977" y="47219"/>
                </a:lnTo>
                <a:lnTo>
                  <a:pt x="32756" y="53055"/>
                </a:lnTo>
                <a:lnTo>
                  <a:pt x="34756" y="54370"/>
                </a:lnTo>
                <a:lnTo>
                  <a:pt x="40959" y="58102"/>
                </a:lnTo>
                <a:lnTo>
                  <a:pt x="46011" y="61469"/>
                </a:lnTo>
                <a:lnTo>
                  <a:pt x="49163" y="63467"/>
                </a:lnTo>
                <a:lnTo>
                  <a:pt x="56524" y="68620"/>
                </a:lnTo>
                <a:lnTo>
                  <a:pt x="57366" y="69145"/>
                </a:lnTo>
                <a:lnTo>
                  <a:pt x="66620" y="75717"/>
                </a:lnTo>
                <a:lnTo>
                  <a:pt x="73718" y="80870"/>
                </a:lnTo>
                <a:lnTo>
                  <a:pt x="76297" y="82870"/>
                </a:lnTo>
                <a:lnTo>
                  <a:pt x="81920" y="87129"/>
                </a:lnTo>
                <a:lnTo>
                  <a:pt x="85497" y="89967"/>
                </a:lnTo>
                <a:lnTo>
                  <a:pt x="90123" y="93701"/>
                </a:lnTo>
                <a:lnTo>
                  <a:pt x="94172" y="97118"/>
                </a:lnTo>
                <a:lnTo>
                  <a:pt x="98274" y="100537"/>
                </a:lnTo>
                <a:lnTo>
                  <a:pt x="131084" y="131507"/>
                </a:lnTo>
                <a:lnTo>
                  <a:pt x="139235" y="140288"/>
                </a:lnTo>
                <a:lnTo>
                  <a:pt x="145388" y="146966"/>
                </a:lnTo>
                <a:lnTo>
                  <a:pt x="147437" y="149331"/>
                </a:lnTo>
                <a:lnTo>
                  <a:pt x="151593" y="154065"/>
                </a:lnTo>
                <a:lnTo>
                  <a:pt x="155640" y="159007"/>
                </a:lnTo>
                <a:lnTo>
                  <a:pt x="157480" y="161216"/>
                </a:lnTo>
                <a:lnTo>
                  <a:pt x="163160" y="168315"/>
                </a:lnTo>
                <a:lnTo>
                  <a:pt x="163843" y="169207"/>
                </a:lnTo>
                <a:lnTo>
                  <a:pt x="168786" y="175466"/>
                </a:lnTo>
                <a:lnTo>
                  <a:pt x="171993" y="179883"/>
                </a:lnTo>
                <a:lnTo>
                  <a:pt x="174045" y="182563"/>
                </a:lnTo>
                <a:lnTo>
                  <a:pt x="179144" y="189716"/>
                </a:lnTo>
                <a:lnTo>
                  <a:pt x="180196" y="191241"/>
                </a:lnTo>
                <a:lnTo>
                  <a:pt x="184192" y="196813"/>
                </a:lnTo>
                <a:lnTo>
                  <a:pt x="188399" y="203281"/>
                </a:lnTo>
                <a:lnTo>
                  <a:pt x="188873" y="203966"/>
                </a:lnTo>
                <a:lnTo>
                  <a:pt x="193658" y="211063"/>
                </a:lnTo>
                <a:lnTo>
                  <a:pt x="196601" y="215900"/>
                </a:lnTo>
                <a:lnTo>
                  <a:pt x="198074" y="218214"/>
                </a:lnTo>
                <a:lnTo>
                  <a:pt x="202491" y="225312"/>
                </a:lnTo>
                <a:lnTo>
                  <a:pt x="204752" y="229310"/>
                </a:lnTo>
                <a:lnTo>
                  <a:pt x="206698" y="232411"/>
                </a:lnTo>
                <a:lnTo>
                  <a:pt x="210851" y="239562"/>
                </a:lnTo>
                <a:lnTo>
                  <a:pt x="212955" y="243558"/>
                </a:lnTo>
                <a:lnTo>
                  <a:pt x="214795" y="246661"/>
                </a:lnTo>
                <a:lnTo>
                  <a:pt x="218738" y="253812"/>
                </a:lnTo>
                <a:lnTo>
                  <a:pt x="221157" y="258650"/>
                </a:lnTo>
                <a:lnTo>
                  <a:pt x="222419" y="260911"/>
                </a:lnTo>
                <a:lnTo>
                  <a:pt x="226205" y="268062"/>
                </a:lnTo>
                <a:lnTo>
                  <a:pt x="229360" y="274688"/>
                </a:lnTo>
                <a:lnTo>
                  <a:pt x="229623" y="275161"/>
                </a:lnTo>
                <a:lnTo>
                  <a:pt x="233304" y="282312"/>
                </a:lnTo>
                <a:lnTo>
                  <a:pt x="236565" y="289411"/>
                </a:lnTo>
                <a:lnTo>
                  <a:pt x="237563" y="291566"/>
                </a:lnTo>
                <a:lnTo>
                  <a:pt x="239982" y="296562"/>
                </a:lnTo>
                <a:lnTo>
                  <a:pt x="243243" y="303660"/>
                </a:lnTo>
                <a:lnTo>
                  <a:pt x="245713" y="309548"/>
                </a:lnTo>
                <a:lnTo>
                  <a:pt x="249551" y="317908"/>
                </a:lnTo>
                <a:lnTo>
                  <a:pt x="252549" y="325007"/>
                </a:lnTo>
                <a:lnTo>
                  <a:pt x="253916" y="328584"/>
                </a:lnTo>
                <a:lnTo>
                  <a:pt x="255546" y="332158"/>
                </a:lnTo>
                <a:lnTo>
                  <a:pt x="258542" y="339257"/>
                </a:lnTo>
                <a:lnTo>
                  <a:pt x="261276" y="346408"/>
                </a:lnTo>
                <a:lnTo>
                  <a:pt x="262119" y="348669"/>
                </a:lnTo>
                <a:lnTo>
                  <a:pt x="264168" y="353507"/>
                </a:lnTo>
                <a:lnTo>
                  <a:pt x="267008" y="360658"/>
                </a:lnTo>
                <a:lnTo>
                  <a:pt x="269585" y="367757"/>
                </a:lnTo>
                <a:lnTo>
                  <a:pt x="270321" y="369807"/>
                </a:lnTo>
                <a:lnTo>
                  <a:pt x="272373" y="374908"/>
                </a:lnTo>
                <a:lnTo>
                  <a:pt x="275053" y="382007"/>
                </a:lnTo>
                <a:lnTo>
                  <a:pt x="277526" y="389158"/>
                </a:lnTo>
                <a:lnTo>
                  <a:pt x="278472" y="391998"/>
                </a:lnTo>
                <a:lnTo>
                  <a:pt x="280154" y="396256"/>
                </a:lnTo>
                <a:lnTo>
                  <a:pt x="282783" y="403354"/>
                </a:lnTo>
                <a:lnTo>
                  <a:pt x="285202" y="410506"/>
                </a:lnTo>
                <a:lnTo>
                  <a:pt x="286675" y="415185"/>
                </a:lnTo>
                <a:lnTo>
                  <a:pt x="287621" y="417603"/>
                </a:lnTo>
                <a:lnTo>
                  <a:pt x="290197" y="424754"/>
                </a:lnTo>
                <a:lnTo>
                  <a:pt x="292616" y="431853"/>
                </a:lnTo>
                <a:lnTo>
                  <a:pt x="294825" y="439004"/>
                </a:lnTo>
                <a:lnTo>
                  <a:pt x="297454" y="446103"/>
                </a:lnTo>
                <a:lnTo>
                  <a:pt x="299873" y="453254"/>
                </a:lnTo>
                <a:lnTo>
                  <a:pt x="303080" y="463560"/>
                </a:lnTo>
                <a:lnTo>
                  <a:pt x="304499" y="467504"/>
                </a:lnTo>
                <a:lnTo>
                  <a:pt x="306972" y="474603"/>
                </a:lnTo>
                <a:lnTo>
                  <a:pt x="309285" y="481754"/>
                </a:lnTo>
                <a:lnTo>
                  <a:pt x="311231" y="488274"/>
                </a:lnTo>
                <a:lnTo>
                  <a:pt x="311492" y="488852"/>
                </a:lnTo>
                <a:lnTo>
                  <a:pt x="314122" y="495951"/>
                </a:lnTo>
                <a:lnTo>
                  <a:pt x="316488" y="503102"/>
                </a:lnTo>
                <a:lnTo>
                  <a:pt x="318749" y="510201"/>
                </a:lnTo>
                <a:lnTo>
                  <a:pt x="319433" y="512566"/>
                </a:lnTo>
                <a:lnTo>
                  <a:pt x="321325" y="517352"/>
                </a:lnTo>
                <a:lnTo>
                  <a:pt x="323902" y="524449"/>
                </a:lnTo>
                <a:lnTo>
                  <a:pt x="326321" y="531602"/>
                </a:lnTo>
                <a:lnTo>
                  <a:pt x="376588" y="531600"/>
                </a:lnTo>
                <a:lnTo>
                  <a:pt x="377377" y="503102"/>
                </a:lnTo>
                <a:lnTo>
                  <a:pt x="377325" y="495951"/>
                </a:lnTo>
                <a:lnTo>
                  <a:pt x="375589" y="453254"/>
                </a:lnTo>
                <a:lnTo>
                  <a:pt x="374379" y="439004"/>
                </a:lnTo>
                <a:lnTo>
                  <a:pt x="373748" y="431853"/>
                </a:lnTo>
                <a:lnTo>
                  <a:pt x="368595" y="389840"/>
                </a:lnTo>
                <a:lnTo>
                  <a:pt x="360393" y="346145"/>
                </a:lnTo>
                <a:lnTo>
                  <a:pt x="356976" y="332158"/>
                </a:lnTo>
                <a:lnTo>
                  <a:pt x="355188" y="325007"/>
                </a:lnTo>
                <a:lnTo>
                  <a:pt x="347037" y="296562"/>
                </a:lnTo>
                <a:lnTo>
                  <a:pt x="344830" y="289411"/>
                </a:lnTo>
                <a:lnTo>
                  <a:pt x="344041" y="286938"/>
                </a:lnTo>
                <a:lnTo>
                  <a:pt x="342357" y="282312"/>
                </a:lnTo>
                <a:lnTo>
                  <a:pt x="339780" y="275161"/>
                </a:lnTo>
                <a:lnTo>
                  <a:pt x="337206" y="268062"/>
                </a:lnTo>
                <a:lnTo>
                  <a:pt x="335839" y="264434"/>
                </a:lnTo>
                <a:lnTo>
                  <a:pt x="334418" y="260911"/>
                </a:lnTo>
                <a:lnTo>
                  <a:pt x="331420" y="253812"/>
                </a:lnTo>
                <a:lnTo>
                  <a:pt x="328476" y="246661"/>
                </a:lnTo>
                <a:lnTo>
                  <a:pt x="327634" y="244821"/>
                </a:lnTo>
                <a:lnTo>
                  <a:pt x="325163" y="239562"/>
                </a:lnTo>
                <a:lnTo>
                  <a:pt x="321850" y="232411"/>
                </a:lnTo>
                <a:lnTo>
                  <a:pt x="319431" y="227468"/>
                </a:lnTo>
                <a:lnTo>
                  <a:pt x="318328" y="225312"/>
                </a:lnTo>
                <a:lnTo>
                  <a:pt x="314594" y="218214"/>
                </a:lnTo>
                <a:lnTo>
                  <a:pt x="311229" y="211905"/>
                </a:lnTo>
                <a:lnTo>
                  <a:pt x="310810" y="211063"/>
                </a:lnTo>
                <a:lnTo>
                  <a:pt x="306653" y="203964"/>
                </a:lnTo>
                <a:lnTo>
                  <a:pt x="303080" y="197813"/>
                </a:lnTo>
                <a:lnTo>
                  <a:pt x="302447" y="196813"/>
                </a:lnTo>
                <a:lnTo>
                  <a:pt x="297873" y="189716"/>
                </a:lnTo>
                <a:lnTo>
                  <a:pt x="294877" y="185036"/>
                </a:lnTo>
                <a:lnTo>
                  <a:pt x="293193" y="182563"/>
                </a:lnTo>
                <a:lnTo>
                  <a:pt x="265693" y="146966"/>
                </a:lnTo>
                <a:lnTo>
                  <a:pt x="237878" y="118467"/>
                </a:lnTo>
                <a:lnTo>
                  <a:pt x="237563" y="118151"/>
                </a:lnTo>
                <a:lnTo>
                  <a:pt x="229885" y="111368"/>
                </a:lnTo>
                <a:lnTo>
                  <a:pt x="229360" y="110895"/>
                </a:lnTo>
                <a:lnTo>
                  <a:pt x="221473" y="104217"/>
                </a:lnTo>
                <a:lnTo>
                  <a:pt x="221157" y="104007"/>
                </a:lnTo>
                <a:lnTo>
                  <a:pt x="212955" y="97487"/>
                </a:lnTo>
                <a:lnTo>
                  <a:pt x="212482" y="97118"/>
                </a:lnTo>
                <a:lnTo>
                  <a:pt x="180196" y="74665"/>
                </a:lnTo>
                <a:lnTo>
                  <a:pt x="171993" y="69566"/>
                </a:lnTo>
                <a:lnTo>
                  <a:pt x="170415" y="68620"/>
                </a:lnTo>
                <a:lnTo>
                  <a:pt x="158056" y="61467"/>
                </a:lnTo>
                <a:lnTo>
                  <a:pt x="144861" y="54370"/>
                </a:lnTo>
                <a:lnTo>
                  <a:pt x="139235" y="51582"/>
                </a:lnTo>
                <a:lnTo>
                  <a:pt x="131084" y="47377"/>
                </a:lnTo>
                <a:lnTo>
                  <a:pt x="130769" y="47219"/>
                </a:lnTo>
                <a:lnTo>
                  <a:pt x="122881" y="43643"/>
                </a:lnTo>
                <a:lnTo>
                  <a:pt x="115521" y="40120"/>
                </a:lnTo>
                <a:lnTo>
                  <a:pt x="114679" y="39751"/>
                </a:lnTo>
                <a:lnTo>
                  <a:pt x="106476" y="36334"/>
                </a:lnTo>
                <a:lnTo>
                  <a:pt x="99062" y="33022"/>
                </a:lnTo>
                <a:lnTo>
                  <a:pt x="98274" y="32706"/>
                </a:lnTo>
                <a:lnTo>
                  <a:pt x="90123" y="29551"/>
                </a:lnTo>
                <a:lnTo>
                  <a:pt x="81920" y="26134"/>
                </a:lnTo>
                <a:lnTo>
                  <a:pt x="81238" y="25871"/>
                </a:lnTo>
                <a:lnTo>
                  <a:pt x="73718" y="23242"/>
                </a:lnTo>
                <a:lnTo>
                  <a:pt x="61729" y="18772"/>
                </a:lnTo>
                <a:lnTo>
                  <a:pt x="49163" y="14670"/>
                </a:lnTo>
                <a:lnTo>
                  <a:pt x="40959" y="11727"/>
                </a:lnTo>
                <a:lnTo>
                  <a:pt x="40644" y="11621"/>
                </a:lnTo>
                <a:lnTo>
                  <a:pt x="32756" y="9412"/>
                </a:lnTo>
                <a:lnTo>
                  <a:pt x="24554" y="6941"/>
                </a:lnTo>
                <a:lnTo>
                  <a:pt x="17299" y="4522"/>
                </a:lnTo>
                <a:lnTo>
                  <a:pt x="16405" y="4258"/>
                </a:lnTo>
                <a:lnTo>
                  <a:pt x="8202" y="2209"/>
                </a:lnTo>
                <a:lnTo>
                  <a:pt x="0" y="0"/>
                </a:lnTo>
                <a:close/>
              </a:path>
            </a:pathLst>
          </a:custGeom>
          <a:solidFill>
            <a:srgbClr val="D53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7985" y="2275348"/>
            <a:ext cx="239395" cy="363855"/>
          </a:xfrm>
          <a:custGeom>
            <a:avLst/>
            <a:gdLst/>
            <a:ahLst/>
            <a:cxnLst/>
            <a:rect l="l" t="t" r="r" b="b"/>
            <a:pathLst>
              <a:path w="239394" h="363855">
                <a:moveTo>
                  <a:pt x="6099" y="0"/>
                </a:moveTo>
                <a:lnTo>
                  <a:pt x="0" y="3101"/>
                </a:lnTo>
                <a:lnTo>
                  <a:pt x="4574" y="10200"/>
                </a:lnTo>
                <a:lnTo>
                  <a:pt x="6099" y="11779"/>
                </a:lnTo>
                <a:lnTo>
                  <a:pt x="10990" y="17351"/>
                </a:lnTo>
                <a:lnTo>
                  <a:pt x="14301" y="20664"/>
                </a:lnTo>
                <a:lnTo>
                  <a:pt x="17720" y="24450"/>
                </a:lnTo>
                <a:lnTo>
                  <a:pt x="22504" y="29393"/>
                </a:lnTo>
                <a:lnTo>
                  <a:pt x="24450" y="31601"/>
                </a:lnTo>
                <a:lnTo>
                  <a:pt x="30708" y="38278"/>
                </a:lnTo>
                <a:lnTo>
                  <a:pt x="31024" y="38700"/>
                </a:lnTo>
                <a:lnTo>
                  <a:pt x="38857" y="46954"/>
                </a:lnTo>
                <a:lnTo>
                  <a:pt x="44483" y="52949"/>
                </a:lnTo>
                <a:lnTo>
                  <a:pt x="47060" y="55841"/>
                </a:lnTo>
                <a:lnTo>
                  <a:pt x="50900" y="60100"/>
                </a:lnTo>
                <a:lnTo>
                  <a:pt x="55263" y="65253"/>
                </a:lnTo>
                <a:lnTo>
                  <a:pt x="56945" y="67199"/>
                </a:lnTo>
                <a:lnTo>
                  <a:pt x="62834" y="74298"/>
                </a:lnTo>
                <a:lnTo>
                  <a:pt x="63465" y="75087"/>
                </a:lnTo>
                <a:lnTo>
                  <a:pt x="68830" y="81449"/>
                </a:lnTo>
                <a:lnTo>
                  <a:pt x="71616" y="85077"/>
                </a:lnTo>
                <a:lnTo>
                  <a:pt x="74456" y="88548"/>
                </a:lnTo>
                <a:lnTo>
                  <a:pt x="79715" y="95699"/>
                </a:lnTo>
                <a:lnTo>
                  <a:pt x="79819" y="95857"/>
                </a:lnTo>
                <a:lnTo>
                  <a:pt x="85235" y="102796"/>
                </a:lnTo>
                <a:lnTo>
                  <a:pt x="88021" y="106793"/>
                </a:lnTo>
                <a:lnTo>
                  <a:pt x="90388" y="109949"/>
                </a:lnTo>
                <a:lnTo>
                  <a:pt x="95278" y="117046"/>
                </a:lnTo>
                <a:lnTo>
                  <a:pt x="96224" y="118519"/>
                </a:lnTo>
                <a:lnTo>
                  <a:pt x="100273" y="124198"/>
                </a:lnTo>
                <a:lnTo>
                  <a:pt x="104375" y="130771"/>
                </a:lnTo>
                <a:lnTo>
                  <a:pt x="104796" y="131296"/>
                </a:lnTo>
                <a:lnTo>
                  <a:pt x="109580" y="138446"/>
                </a:lnTo>
                <a:lnTo>
                  <a:pt x="112577" y="143548"/>
                </a:lnTo>
                <a:lnTo>
                  <a:pt x="113944" y="145545"/>
                </a:lnTo>
                <a:lnTo>
                  <a:pt x="118361" y="152696"/>
                </a:lnTo>
                <a:lnTo>
                  <a:pt x="120780" y="157009"/>
                </a:lnTo>
                <a:lnTo>
                  <a:pt x="122568" y="159795"/>
                </a:lnTo>
                <a:lnTo>
                  <a:pt x="126721" y="166894"/>
                </a:lnTo>
                <a:lnTo>
                  <a:pt x="128982" y="171153"/>
                </a:lnTo>
                <a:lnTo>
                  <a:pt x="130719" y="174045"/>
                </a:lnTo>
                <a:lnTo>
                  <a:pt x="134714" y="181144"/>
                </a:lnTo>
                <a:lnTo>
                  <a:pt x="137185" y="186034"/>
                </a:lnTo>
                <a:lnTo>
                  <a:pt x="138446" y="188295"/>
                </a:lnTo>
                <a:lnTo>
                  <a:pt x="142338" y="195394"/>
                </a:lnTo>
                <a:lnTo>
                  <a:pt x="145336" y="201651"/>
                </a:lnTo>
                <a:lnTo>
                  <a:pt x="145861" y="202545"/>
                </a:lnTo>
                <a:lnTo>
                  <a:pt x="149701" y="209644"/>
                </a:lnTo>
                <a:lnTo>
                  <a:pt x="153012" y="216794"/>
                </a:lnTo>
                <a:lnTo>
                  <a:pt x="153538" y="217898"/>
                </a:lnTo>
                <a:lnTo>
                  <a:pt x="156746" y="223893"/>
                </a:lnTo>
                <a:lnTo>
                  <a:pt x="160111" y="231044"/>
                </a:lnTo>
                <a:lnTo>
                  <a:pt x="161741" y="234830"/>
                </a:lnTo>
                <a:lnTo>
                  <a:pt x="163475" y="238141"/>
                </a:lnTo>
                <a:lnTo>
                  <a:pt x="166894" y="245294"/>
                </a:lnTo>
                <a:lnTo>
                  <a:pt x="169892" y="252391"/>
                </a:lnTo>
                <a:lnTo>
                  <a:pt x="173520" y="259490"/>
                </a:lnTo>
                <a:lnTo>
                  <a:pt x="176622" y="266641"/>
                </a:lnTo>
                <a:lnTo>
                  <a:pt x="178094" y="270321"/>
                </a:lnTo>
                <a:lnTo>
                  <a:pt x="179883" y="273740"/>
                </a:lnTo>
                <a:lnTo>
                  <a:pt x="183194" y="280891"/>
                </a:lnTo>
                <a:lnTo>
                  <a:pt x="186086" y="287990"/>
                </a:lnTo>
                <a:lnTo>
                  <a:pt x="186297" y="288620"/>
                </a:lnTo>
                <a:lnTo>
                  <a:pt x="189610" y="295141"/>
                </a:lnTo>
                <a:lnTo>
                  <a:pt x="192712" y="302240"/>
                </a:lnTo>
                <a:lnTo>
                  <a:pt x="194500" y="306762"/>
                </a:lnTo>
                <a:lnTo>
                  <a:pt x="195919" y="309390"/>
                </a:lnTo>
                <a:lnTo>
                  <a:pt x="199389" y="316489"/>
                </a:lnTo>
                <a:lnTo>
                  <a:pt x="202333" y="323640"/>
                </a:lnTo>
                <a:lnTo>
                  <a:pt x="202702" y="324429"/>
                </a:lnTo>
                <a:lnTo>
                  <a:pt x="206277" y="330739"/>
                </a:lnTo>
                <a:lnTo>
                  <a:pt x="209644" y="337836"/>
                </a:lnTo>
                <a:lnTo>
                  <a:pt x="210853" y="340728"/>
                </a:lnTo>
                <a:lnTo>
                  <a:pt x="213797" y="344989"/>
                </a:lnTo>
                <a:lnTo>
                  <a:pt x="217846" y="352086"/>
                </a:lnTo>
                <a:lnTo>
                  <a:pt x="219056" y="354505"/>
                </a:lnTo>
                <a:lnTo>
                  <a:pt x="223997" y="359237"/>
                </a:lnTo>
                <a:lnTo>
                  <a:pt x="227258" y="363338"/>
                </a:lnTo>
                <a:lnTo>
                  <a:pt x="235461" y="360289"/>
                </a:lnTo>
                <a:lnTo>
                  <a:pt x="235776" y="359237"/>
                </a:lnTo>
                <a:lnTo>
                  <a:pt x="237353" y="352086"/>
                </a:lnTo>
                <a:lnTo>
                  <a:pt x="238247" y="344989"/>
                </a:lnTo>
                <a:lnTo>
                  <a:pt x="238668" y="337836"/>
                </a:lnTo>
                <a:lnTo>
                  <a:pt x="238774" y="330739"/>
                </a:lnTo>
                <a:lnTo>
                  <a:pt x="238616" y="323640"/>
                </a:lnTo>
                <a:lnTo>
                  <a:pt x="233882" y="280891"/>
                </a:lnTo>
                <a:lnTo>
                  <a:pt x="223997" y="238141"/>
                </a:lnTo>
                <a:lnTo>
                  <a:pt x="210853" y="198707"/>
                </a:lnTo>
                <a:lnTo>
                  <a:pt x="206436" y="188295"/>
                </a:lnTo>
                <a:lnTo>
                  <a:pt x="203439" y="181144"/>
                </a:lnTo>
                <a:lnTo>
                  <a:pt x="202702" y="179462"/>
                </a:lnTo>
                <a:lnTo>
                  <a:pt x="200020" y="174045"/>
                </a:lnTo>
                <a:lnTo>
                  <a:pt x="194500" y="162687"/>
                </a:lnTo>
                <a:lnTo>
                  <a:pt x="192921" y="159795"/>
                </a:lnTo>
                <a:lnTo>
                  <a:pt x="188977" y="152696"/>
                </a:lnTo>
                <a:lnTo>
                  <a:pt x="186297" y="147701"/>
                </a:lnTo>
                <a:lnTo>
                  <a:pt x="184982" y="145545"/>
                </a:lnTo>
                <a:lnTo>
                  <a:pt x="180617" y="138446"/>
                </a:lnTo>
                <a:lnTo>
                  <a:pt x="178094" y="134293"/>
                </a:lnTo>
                <a:lnTo>
                  <a:pt x="171363" y="124198"/>
                </a:lnTo>
                <a:lnTo>
                  <a:pt x="169944" y="122095"/>
                </a:lnTo>
                <a:lnTo>
                  <a:pt x="166210" y="117046"/>
                </a:lnTo>
                <a:lnTo>
                  <a:pt x="161741" y="110843"/>
                </a:lnTo>
                <a:lnTo>
                  <a:pt x="161005" y="109949"/>
                </a:lnTo>
                <a:lnTo>
                  <a:pt x="153538" y="100640"/>
                </a:lnTo>
                <a:lnTo>
                  <a:pt x="145336" y="91125"/>
                </a:lnTo>
                <a:lnTo>
                  <a:pt x="137185" y="82237"/>
                </a:lnTo>
                <a:lnTo>
                  <a:pt x="136397" y="81449"/>
                </a:lnTo>
                <a:lnTo>
                  <a:pt x="129352" y="74298"/>
                </a:lnTo>
                <a:lnTo>
                  <a:pt x="128982" y="73929"/>
                </a:lnTo>
                <a:lnTo>
                  <a:pt x="121726" y="67199"/>
                </a:lnTo>
                <a:lnTo>
                  <a:pt x="120780" y="66305"/>
                </a:lnTo>
                <a:lnTo>
                  <a:pt x="96120" y="45850"/>
                </a:lnTo>
                <a:lnTo>
                  <a:pt x="88021" y="40067"/>
                </a:lnTo>
                <a:lnTo>
                  <a:pt x="86075" y="38700"/>
                </a:lnTo>
                <a:lnTo>
                  <a:pt x="75402" y="31601"/>
                </a:lnTo>
                <a:lnTo>
                  <a:pt x="71616" y="29236"/>
                </a:lnTo>
                <a:lnTo>
                  <a:pt x="64098" y="24450"/>
                </a:lnTo>
                <a:lnTo>
                  <a:pt x="30708" y="7623"/>
                </a:lnTo>
                <a:lnTo>
                  <a:pt x="22506" y="4101"/>
                </a:lnTo>
                <a:lnTo>
                  <a:pt x="19718" y="3101"/>
                </a:lnTo>
                <a:lnTo>
                  <a:pt x="14301" y="1472"/>
                </a:lnTo>
                <a:lnTo>
                  <a:pt x="6099" y="0"/>
                </a:lnTo>
                <a:close/>
              </a:path>
            </a:pathLst>
          </a:custGeom>
          <a:solidFill>
            <a:srgbClr val="F0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7608" y="2741433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1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7608" y="604618"/>
            <a:ext cx="0" cy="2137410"/>
          </a:xfrm>
          <a:custGeom>
            <a:avLst/>
            <a:gdLst/>
            <a:ahLst/>
            <a:cxnLst/>
            <a:rect l="l" t="t" r="r" b="b"/>
            <a:pathLst>
              <a:path h="2137410">
                <a:moveTo>
                  <a:pt x="0" y="0"/>
                </a:moveTo>
                <a:lnTo>
                  <a:pt x="0" y="2136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5225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1042" y="0"/>
                </a:moveTo>
                <a:lnTo>
                  <a:pt x="5522" y="1841"/>
                </a:lnTo>
                <a:lnTo>
                  <a:pt x="1841" y="7362"/>
                </a:lnTo>
                <a:lnTo>
                  <a:pt x="0" y="16564"/>
                </a:lnTo>
                <a:lnTo>
                  <a:pt x="0" y="22085"/>
                </a:lnTo>
                <a:lnTo>
                  <a:pt x="1841" y="31339"/>
                </a:lnTo>
                <a:lnTo>
                  <a:pt x="5522" y="36859"/>
                </a:lnTo>
                <a:lnTo>
                  <a:pt x="11042" y="38700"/>
                </a:lnTo>
                <a:lnTo>
                  <a:pt x="14722" y="38700"/>
                </a:lnTo>
                <a:lnTo>
                  <a:pt x="20296" y="36859"/>
                </a:lnTo>
                <a:lnTo>
                  <a:pt x="23977" y="31339"/>
                </a:lnTo>
                <a:lnTo>
                  <a:pt x="25819" y="22085"/>
                </a:lnTo>
                <a:lnTo>
                  <a:pt x="25819" y="16564"/>
                </a:lnTo>
                <a:lnTo>
                  <a:pt x="23977" y="7362"/>
                </a:lnTo>
                <a:lnTo>
                  <a:pt x="20296" y="1841"/>
                </a:lnTo>
                <a:lnTo>
                  <a:pt x="14722" y="0"/>
                </a:lnTo>
                <a:lnTo>
                  <a:pt x="11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3926" y="28210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841" y="0"/>
                </a:moveTo>
                <a:lnTo>
                  <a:pt x="0" y="1840"/>
                </a:lnTo>
                <a:lnTo>
                  <a:pt x="1841" y="3680"/>
                </a:lnTo>
                <a:lnTo>
                  <a:pt x="3682" y="1840"/>
                </a:lnTo>
                <a:lnTo>
                  <a:pt x="18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0542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1042" y="0"/>
                </a:moveTo>
                <a:lnTo>
                  <a:pt x="5520" y="1841"/>
                </a:lnTo>
                <a:lnTo>
                  <a:pt x="1840" y="7362"/>
                </a:lnTo>
                <a:lnTo>
                  <a:pt x="0" y="16564"/>
                </a:lnTo>
                <a:lnTo>
                  <a:pt x="0" y="22085"/>
                </a:lnTo>
                <a:lnTo>
                  <a:pt x="1840" y="31339"/>
                </a:lnTo>
                <a:lnTo>
                  <a:pt x="5520" y="36859"/>
                </a:lnTo>
                <a:lnTo>
                  <a:pt x="11042" y="38700"/>
                </a:lnTo>
                <a:lnTo>
                  <a:pt x="14722" y="38700"/>
                </a:lnTo>
                <a:lnTo>
                  <a:pt x="20243" y="36859"/>
                </a:lnTo>
                <a:lnTo>
                  <a:pt x="23925" y="31339"/>
                </a:lnTo>
                <a:lnTo>
                  <a:pt x="25765" y="22085"/>
                </a:lnTo>
                <a:lnTo>
                  <a:pt x="25765" y="16564"/>
                </a:lnTo>
                <a:lnTo>
                  <a:pt x="23925" y="7362"/>
                </a:lnTo>
                <a:lnTo>
                  <a:pt x="20243" y="1841"/>
                </a:lnTo>
                <a:lnTo>
                  <a:pt x="14722" y="0"/>
                </a:lnTo>
                <a:lnTo>
                  <a:pt x="11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81451" y="2727183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2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39019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1094" y="0"/>
                </a:moveTo>
                <a:lnTo>
                  <a:pt x="5572" y="1841"/>
                </a:lnTo>
                <a:lnTo>
                  <a:pt x="1840" y="7362"/>
                </a:lnTo>
                <a:lnTo>
                  <a:pt x="0" y="16564"/>
                </a:lnTo>
                <a:lnTo>
                  <a:pt x="0" y="22085"/>
                </a:lnTo>
                <a:lnTo>
                  <a:pt x="1840" y="31339"/>
                </a:lnTo>
                <a:lnTo>
                  <a:pt x="5572" y="36859"/>
                </a:lnTo>
                <a:lnTo>
                  <a:pt x="11094" y="38700"/>
                </a:lnTo>
                <a:lnTo>
                  <a:pt x="14774" y="38700"/>
                </a:lnTo>
                <a:lnTo>
                  <a:pt x="20295" y="36859"/>
                </a:lnTo>
                <a:lnTo>
                  <a:pt x="23977" y="31339"/>
                </a:lnTo>
                <a:lnTo>
                  <a:pt x="25817" y="22085"/>
                </a:lnTo>
                <a:lnTo>
                  <a:pt x="25817" y="16564"/>
                </a:lnTo>
                <a:lnTo>
                  <a:pt x="23977" y="7362"/>
                </a:lnTo>
                <a:lnTo>
                  <a:pt x="20295" y="1841"/>
                </a:lnTo>
                <a:lnTo>
                  <a:pt x="14774" y="0"/>
                </a:lnTo>
                <a:lnTo>
                  <a:pt x="110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7719" y="28210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892" y="0"/>
                </a:moveTo>
                <a:lnTo>
                  <a:pt x="0" y="1840"/>
                </a:lnTo>
                <a:lnTo>
                  <a:pt x="1892" y="3680"/>
                </a:lnTo>
                <a:lnTo>
                  <a:pt x="3732" y="1840"/>
                </a:lnTo>
                <a:lnTo>
                  <a:pt x="18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4334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840" y="9202"/>
                </a:moveTo>
                <a:lnTo>
                  <a:pt x="1840" y="7362"/>
                </a:lnTo>
                <a:lnTo>
                  <a:pt x="3682" y="3682"/>
                </a:lnTo>
                <a:lnTo>
                  <a:pt x="5522" y="1841"/>
                </a:lnTo>
                <a:lnTo>
                  <a:pt x="9202" y="0"/>
                </a:lnTo>
                <a:lnTo>
                  <a:pt x="16562" y="0"/>
                </a:lnTo>
                <a:lnTo>
                  <a:pt x="20296" y="1841"/>
                </a:lnTo>
                <a:lnTo>
                  <a:pt x="22137" y="3682"/>
                </a:lnTo>
                <a:lnTo>
                  <a:pt x="23977" y="7362"/>
                </a:lnTo>
                <a:lnTo>
                  <a:pt x="23977" y="11042"/>
                </a:lnTo>
                <a:lnTo>
                  <a:pt x="22137" y="14722"/>
                </a:lnTo>
                <a:lnTo>
                  <a:pt x="18404" y="20245"/>
                </a:lnTo>
                <a:lnTo>
                  <a:pt x="0" y="38700"/>
                </a:lnTo>
                <a:lnTo>
                  <a:pt x="25817" y="38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5244" y="2727183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2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2862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1042" y="0"/>
                </a:moveTo>
                <a:lnTo>
                  <a:pt x="5522" y="1841"/>
                </a:lnTo>
                <a:lnTo>
                  <a:pt x="1841" y="7362"/>
                </a:lnTo>
                <a:lnTo>
                  <a:pt x="0" y="16564"/>
                </a:lnTo>
                <a:lnTo>
                  <a:pt x="0" y="22085"/>
                </a:lnTo>
                <a:lnTo>
                  <a:pt x="1841" y="31339"/>
                </a:lnTo>
                <a:lnTo>
                  <a:pt x="5522" y="36859"/>
                </a:lnTo>
                <a:lnTo>
                  <a:pt x="11042" y="38700"/>
                </a:lnTo>
                <a:lnTo>
                  <a:pt x="14722" y="38700"/>
                </a:lnTo>
                <a:lnTo>
                  <a:pt x="20245" y="36859"/>
                </a:lnTo>
                <a:lnTo>
                  <a:pt x="23925" y="31339"/>
                </a:lnTo>
                <a:lnTo>
                  <a:pt x="25819" y="22085"/>
                </a:lnTo>
                <a:lnTo>
                  <a:pt x="25819" y="16564"/>
                </a:lnTo>
                <a:lnTo>
                  <a:pt x="23925" y="7362"/>
                </a:lnTo>
                <a:lnTo>
                  <a:pt x="20245" y="1841"/>
                </a:lnTo>
                <a:lnTo>
                  <a:pt x="14722" y="0"/>
                </a:lnTo>
                <a:lnTo>
                  <a:pt x="11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1564" y="28210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840" y="0"/>
                </a:moveTo>
                <a:lnTo>
                  <a:pt x="0" y="1840"/>
                </a:lnTo>
                <a:lnTo>
                  <a:pt x="1840" y="3680"/>
                </a:lnTo>
                <a:lnTo>
                  <a:pt x="3680" y="1840"/>
                </a:lnTo>
                <a:lnTo>
                  <a:pt x="18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8127" y="278602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18455" y="0"/>
                </a:moveTo>
                <a:lnTo>
                  <a:pt x="0" y="25765"/>
                </a:lnTo>
                <a:lnTo>
                  <a:pt x="27657" y="257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6582" y="2786021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9035" y="2727183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2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66655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1042" y="0"/>
                </a:moveTo>
                <a:lnTo>
                  <a:pt x="5520" y="1841"/>
                </a:lnTo>
                <a:lnTo>
                  <a:pt x="1840" y="7362"/>
                </a:lnTo>
                <a:lnTo>
                  <a:pt x="0" y="16564"/>
                </a:lnTo>
                <a:lnTo>
                  <a:pt x="0" y="22085"/>
                </a:lnTo>
                <a:lnTo>
                  <a:pt x="1840" y="31339"/>
                </a:lnTo>
                <a:lnTo>
                  <a:pt x="5520" y="36859"/>
                </a:lnTo>
                <a:lnTo>
                  <a:pt x="11042" y="38700"/>
                </a:lnTo>
                <a:lnTo>
                  <a:pt x="14774" y="38700"/>
                </a:lnTo>
                <a:lnTo>
                  <a:pt x="20296" y="36859"/>
                </a:lnTo>
                <a:lnTo>
                  <a:pt x="23977" y="31339"/>
                </a:lnTo>
                <a:lnTo>
                  <a:pt x="25817" y="22085"/>
                </a:lnTo>
                <a:lnTo>
                  <a:pt x="25817" y="16564"/>
                </a:lnTo>
                <a:lnTo>
                  <a:pt x="23977" y="7362"/>
                </a:lnTo>
                <a:lnTo>
                  <a:pt x="20296" y="1841"/>
                </a:lnTo>
                <a:lnTo>
                  <a:pt x="14774" y="0"/>
                </a:lnTo>
                <a:lnTo>
                  <a:pt x="11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5355" y="28210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840" y="0"/>
                </a:moveTo>
                <a:lnTo>
                  <a:pt x="0" y="1840"/>
                </a:lnTo>
                <a:lnTo>
                  <a:pt x="1840" y="3680"/>
                </a:lnTo>
                <a:lnTo>
                  <a:pt x="3680" y="1840"/>
                </a:lnTo>
                <a:lnTo>
                  <a:pt x="18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3810" y="2786021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30" h="38735">
                <a:moveTo>
                  <a:pt x="22085" y="5522"/>
                </a:moveTo>
                <a:lnTo>
                  <a:pt x="20245" y="1840"/>
                </a:lnTo>
                <a:lnTo>
                  <a:pt x="14722" y="0"/>
                </a:lnTo>
                <a:lnTo>
                  <a:pt x="11042" y="0"/>
                </a:lnTo>
                <a:lnTo>
                  <a:pt x="5522" y="1840"/>
                </a:lnTo>
                <a:lnTo>
                  <a:pt x="1841" y="7362"/>
                </a:lnTo>
                <a:lnTo>
                  <a:pt x="0" y="16564"/>
                </a:lnTo>
                <a:lnTo>
                  <a:pt x="0" y="25765"/>
                </a:lnTo>
                <a:lnTo>
                  <a:pt x="1841" y="33179"/>
                </a:lnTo>
                <a:lnTo>
                  <a:pt x="5522" y="36859"/>
                </a:lnTo>
                <a:lnTo>
                  <a:pt x="11042" y="38700"/>
                </a:lnTo>
                <a:lnTo>
                  <a:pt x="12882" y="38700"/>
                </a:lnTo>
                <a:lnTo>
                  <a:pt x="18404" y="36859"/>
                </a:lnTo>
                <a:lnTo>
                  <a:pt x="22085" y="33179"/>
                </a:lnTo>
                <a:lnTo>
                  <a:pt x="23925" y="27605"/>
                </a:lnTo>
                <a:lnTo>
                  <a:pt x="23925" y="25765"/>
                </a:lnTo>
                <a:lnTo>
                  <a:pt x="0" y="257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2880" y="2727183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2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0498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1042" y="0"/>
                </a:moveTo>
                <a:lnTo>
                  <a:pt x="5522" y="1841"/>
                </a:lnTo>
                <a:lnTo>
                  <a:pt x="1841" y="7362"/>
                </a:lnTo>
                <a:lnTo>
                  <a:pt x="0" y="16564"/>
                </a:lnTo>
                <a:lnTo>
                  <a:pt x="0" y="22085"/>
                </a:lnTo>
                <a:lnTo>
                  <a:pt x="1841" y="31339"/>
                </a:lnTo>
                <a:lnTo>
                  <a:pt x="5522" y="36859"/>
                </a:lnTo>
                <a:lnTo>
                  <a:pt x="11042" y="38700"/>
                </a:lnTo>
                <a:lnTo>
                  <a:pt x="14724" y="38700"/>
                </a:lnTo>
                <a:lnTo>
                  <a:pt x="20245" y="36859"/>
                </a:lnTo>
                <a:lnTo>
                  <a:pt x="23925" y="31339"/>
                </a:lnTo>
                <a:lnTo>
                  <a:pt x="25765" y="22085"/>
                </a:lnTo>
                <a:lnTo>
                  <a:pt x="25765" y="16564"/>
                </a:lnTo>
                <a:lnTo>
                  <a:pt x="23925" y="7362"/>
                </a:lnTo>
                <a:lnTo>
                  <a:pt x="20245" y="1841"/>
                </a:lnTo>
                <a:lnTo>
                  <a:pt x="14724" y="0"/>
                </a:lnTo>
                <a:lnTo>
                  <a:pt x="11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69200" y="28210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840" y="0"/>
                </a:moveTo>
                <a:lnTo>
                  <a:pt x="0" y="1840"/>
                </a:lnTo>
                <a:lnTo>
                  <a:pt x="1840" y="3680"/>
                </a:lnTo>
                <a:lnTo>
                  <a:pt x="3680" y="1840"/>
                </a:lnTo>
                <a:lnTo>
                  <a:pt x="18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85763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9200" y="0"/>
                </a:moveTo>
                <a:lnTo>
                  <a:pt x="3680" y="1841"/>
                </a:lnTo>
                <a:lnTo>
                  <a:pt x="1840" y="5522"/>
                </a:lnTo>
                <a:lnTo>
                  <a:pt x="1840" y="9202"/>
                </a:lnTo>
                <a:lnTo>
                  <a:pt x="3680" y="12882"/>
                </a:lnTo>
                <a:lnTo>
                  <a:pt x="7360" y="14722"/>
                </a:lnTo>
                <a:lnTo>
                  <a:pt x="14774" y="16564"/>
                </a:lnTo>
                <a:lnTo>
                  <a:pt x="20295" y="18404"/>
                </a:lnTo>
                <a:lnTo>
                  <a:pt x="23977" y="22085"/>
                </a:lnTo>
                <a:lnTo>
                  <a:pt x="25817" y="25765"/>
                </a:lnTo>
                <a:lnTo>
                  <a:pt x="25817" y="31339"/>
                </a:lnTo>
                <a:lnTo>
                  <a:pt x="23977" y="35019"/>
                </a:lnTo>
                <a:lnTo>
                  <a:pt x="22137" y="36859"/>
                </a:lnTo>
                <a:lnTo>
                  <a:pt x="16614" y="38700"/>
                </a:lnTo>
                <a:lnTo>
                  <a:pt x="9200" y="38700"/>
                </a:lnTo>
                <a:lnTo>
                  <a:pt x="3680" y="36859"/>
                </a:lnTo>
                <a:lnTo>
                  <a:pt x="1840" y="35019"/>
                </a:lnTo>
                <a:lnTo>
                  <a:pt x="0" y="31339"/>
                </a:lnTo>
                <a:lnTo>
                  <a:pt x="0" y="25765"/>
                </a:lnTo>
                <a:lnTo>
                  <a:pt x="1840" y="22085"/>
                </a:lnTo>
                <a:lnTo>
                  <a:pt x="5520" y="18404"/>
                </a:lnTo>
                <a:lnTo>
                  <a:pt x="11040" y="16564"/>
                </a:lnTo>
                <a:lnTo>
                  <a:pt x="18455" y="14722"/>
                </a:lnTo>
                <a:lnTo>
                  <a:pt x="22137" y="12882"/>
                </a:lnTo>
                <a:lnTo>
                  <a:pt x="23977" y="9202"/>
                </a:lnTo>
                <a:lnTo>
                  <a:pt x="23977" y="5522"/>
                </a:lnTo>
                <a:lnTo>
                  <a:pt x="22137" y="1841"/>
                </a:lnTo>
                <a:lnTo>
                  <a:pt x="16614" y="0"/>
                </a:lnTo>
                <a:lnTo>
                  <a:pt x="9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6672" y="604091"/>
            <a:ext cx="0" cy="2137410"/>
          </a:xfrm>
          <a:custGeom>
            <a:avLst/>
            <a:gdLst/>
            <a:ahLst/>
            <a:cxnLst/>
            <a:rect l="l" t="t" r="r" b="b"/>
            <a:pathLst>
              <a:path h="2137410">
                <a:moveTo>
                  <a:pt x="0" y="0"/>
                </a:moveTo>
                <a:lnTo>
                  <a:pt x="0" y="21373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80095" y="2027847"/>
            <a:ext cx="1588283" cy="89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17608" y="210035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7608" y="206475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91944" y="2727183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2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49564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11042" y="0"/>
                </a:moveTo>
                <a:lnTo>
                  <a:pt x="5520" y="1841"/>
                </a:lnTo>
                <a:lnTo>
                  <a:pt x="1840" y="7362"/>
                </a:lnTo>
                <a:lnTo>
                  <a:pt x="0" y="16564"/>
                </a:lnTo>
                <a:lnTo>
                  <a:pt x="0" y="22085"/>
                </a:lnTo>
                <a:lnTo>
                  <a:pt x="1840" y="31339"/>
                </a:lnTo>
                <a:lnTo>
                  <a:pt x="5520" y="36859"/>
                </a:lnTo>
                <a:lnTo>
                  <a:pt x="11042" y="38700"/>
                </a:lnTo>
                <a:lnTo>
                  <a:pt x="14722" y="38700"/>
                </a:lnTo>
                <a:lnTo>
                  <a:pt x="20243" y="36859"/>
                </a:lnTo>
                <a:lnTo>
                  <a:pt x="23925" y="31339"/>
                </a:lnTo>
                <a:lnTo>
                  <a:pt x="25765" y="22085"/>
                </a:lnTo>
                <a:lnTo>
                  <a:pt x="25765" y="16564"/>
                </a:lnTo>
                <a:lnTo>
                  <a:pt x="23925" y="7362"/>
                </a:lnTo>
                <a:lnTo>
                  <a:pt x="20243" y="1841"/>
                </a:lnTo>
                <a:lnTo>
                  <a:pt x="14722" y="0"/>
                </a:lnTo>
                <a:lnTo>
                  <a:pt x="11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8264" y="28210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840" y="0"/>
                </a:moveTo>
                <a:lnTo>
                  <a:pt x="0" y="1840"/>
                </a:lnTo>
                <a:lnTo>
                  <a:pt x="1840" y="3680"/>
                </a:lnTo>
                <a:lnTo>
                  <a:pt x="3680" y="1840"/>
                </a:lnTo>
                <a:lnTo>
                  <a:pt x="18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04827" y="2786021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5" h="38735">
                <a:moveTo>
                  <a:pt x="9202" y="0"/>
                </a:moveTo>
                <a:lnTo>
                  <a:pt x="3680" y="1841"/>
                </a:lnTo>
                <a:lnTo>
                  <a:pt x="1840" y="5522"/>
                </a:lnTo>
                <a:lnTo>
                  <a:pt x="1840" y="9202"/>
                </a:lnTo>
                <a:lnTo>
                  <a:pt x="3680" y="12882"/>
                </a:lnTo>
                <a:lnTo>
                  <a:pt x="7362" y="14722"/>
                </a:lnTo>
                <a:lnTo>
                  <a:pt x="14774" y="16564"/>
                </a:lnTo>
                <a:lnTo>
                  <a:pt x="20296" y="18404"/>
                </a:lnTo>
                <a:lnTo>
                  <a:pt x="23977" y="22085"/>
                </a:lnTo>
                <a:lnTo>
                  <a:pt x="25817" y="25765"/>
                </a:lnTo>
                <a:lnTo>
                  <a:pt x="25817" y="31339"/>
                </a:lnTo>
                <a:lnTo>
                  <a:pt x="23977" y="35019"/>
                </a:lnTo>
                <a:lnTo>
                  <a:pt x="22137" y="36859"/>
                </a:lnTo>
                <a:lnTo>
                  <a:pt x="16616" y="38700"/>
                </a:lnTo>
                <a:lnTo>
                  <a:pt x="9202" y="38700"/>
                </a:lnTo>
                <a:lnTo>
                  <a:pt x="3680" y="36859"/>
                </a:lnTo>
                <a:lnTo>
                  <a:pt x="1840" y="35019"/>
                </a:lnTo>
                <a:lnTo>
                  <a:pt x="0" y="31339"/>
                </a:lnTo>
                <a:lnTo>
                  <a:pt x="0" y="25765"/>
                </a:lnTo>
                <a:lnTo>
                  <a:pt x="1840" y="22085"/>
                </a:lnTo>
                <a:lnTo>
                  <a:pt x="5520" y="18404"/>
                </a:lnTo>
                <a:lnTo>
                  <a:pt x="11042" y="16564"/>
                </a:lnTo>
                <a:lnTo>
                  <a:pt x="18456" y="14722"/>
                </a:lnTo>
                <a:lnTo>
                  <a:pt x="22137" y="12882"/>
                </a:lnTo>
                <a:lnTo>
                  <a:pt x="23977" y="9202"/>
                </a:lnTo>
                <a:lnTo>
                  <a:pt x="23977" y="5522"/>
                </a:lnTo>
                <a:lnTo>
                  <a:pt x="22137" y="1841"/>
                </a:lnTo>
                <a:lnTo>
                  <a:pt x="16616" y="0"/>
                </a:lnTo>
                <a:lnTo>
                  <a:pt x="9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55736" y="604091"/>
            <a:ext cx="0" cy="2137410"/>
          </a:xfrm>
          <a:custGeom>
            <a:avLst/>
            <a:gdLst/>
            <a:ahLst/>
            <a:cxnLst/>
            <a:rect l="l" t="t" r="r" b="b"/>
            <a:pathLst>
              <a:path h="2137410">
                <a:moveTo>
                  <a:pt x="0" y="0"/>
                </a:moveTo>
                <a:lnTo>
                  <a:pt x="0" y="21373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16556" y="2027847"/>
            <a:ext cx="1679459" cy="899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39384" y="2563338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3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9384" y="2207202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3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47533" y="270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47533" y="26701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47533" y="26345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7533" y="259898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7533" y="25277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47533" y="249214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47533" y="245649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47533" y="242089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47533" y="234964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47533" y="23140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47533" y="227845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47533" y="224285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0" y="2949575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One can get accelerating expansion of the universe without the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cosmological constant. The negative pressure becomes dark energy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404" y="928595"/>
            <a:ext cx="36315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Times New Roman"/>
                <a:cs typeface="Times New Roman"/>
              </a:rPr>
              <a:t>Looking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objects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looking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into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past.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	We can not observe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	We can never observe universe at a 		constant time</a:t>
            </a:r>
          </a:p>
          <a:p>
            <a:r>
              <a:rPr lang="en-US" dirty="0"/>
              <a:t>	</a:t>
            </a:r>
          </a:p>
          <a:p>
            <a:endParaRPr dirty="0"/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8404" y="928595"/>
            <a:ext cx="416242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Times New Roman"/>
                <a:cs typeface="Times New Roman"/>
              </a:rPr>
              <a:t>Looking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objects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looking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into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past.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xpanding.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More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distant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recede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from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us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55" dirty="0">
                <a:latin typeface="Times New Roman"/>
                <a:cs typeface="Times New Roman"/>
              </a:rPr>
              <a:t>aster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more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close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one</a:t>
            </a:r>
            <a:r>
              <a:rPr sz="900" spc="40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pc="5" dirty="0"/>
              <a:t>Looking</a:t>
            </a:r>
            <a:r>
              <a:rPr spc="20" dirty="0"/>
              <a:t> </a:t>
            </a:r>
            <a:r>
              <a:rPr spc="45" dirty="0"/>
              <a:t>at</a:t>
            </a:r>
            <a:r>
              <a:rPr spc="20" dirty="0"/>
              <a:t> </a:t>
            </a:r>
            <a:r>
              <a:rPr spc="-85" dirty="0"/>
              <a:t>f</a:t>
            </a:r>
            <a:r>
              <a:rPr spc="45" dirty="0"/>
              <a:t>ar</a:t>
            </a:r>
            <a:r>
              <a:rPr spc="20" dirty="0"/>
              <a:t> </a:t>
            </a:r>
            <a:r>
              <a:rPr spc="75" dirty="0"/>
              <a:t>a</a:t>
            </a:r>
            <a:r>
              <a:rPr spc="-25" dirty="0"/>
              <a:t>w</a:t>
            </a:r>
            <a:r>
              <a:rPr spc="65" dirty="0"/>
              <a:t>a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40" dirty="0"/>
              <a:t>objects</a:t>
            </a:r>
            <a:r>
              <a:rPr spc="20" dirty="0"/>
              <a:t> </a:t>
            </a:r>
            <a:r>
              <a:rPr spc="-5" dirty="0"/>
              <a:t>in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-5" dirty="0"/>
              <a:t>Uni</a:t>
            </a:r>
            <a:r>
              <a:rPr spc="-30" dirty="0"/>
              <a:t>v</a:t>
            </a:r>
            <a:r>
              <a:rPr spc="70" dirty="0"/>
              <a:t>erse</a:t>
            </a:r>
            <a:r>
              <a:rPr spc="20" dirty="0"/>
              <a:t> </a:t>
            </a:r>
            <a:r>
              <a:rPr spc="-20" dirty="0"/>
              <a:t>w</a:t>
            </a:r>
            <a:r>
              <a:rPr spc="95" dirty="0"/>
              <a:t>e</a:t>
            </a:r>
            <a:r>
              <a:rPr spc="20" dirty="0"/>
              <a:t> </a:t>
            </a:r>
            <a:r>
              <a:rPr spc="60" dirty="0"/>
              <a:t>are</a:t>
            </a:r>
            <a:r>
              <a:rPr spc="20" dirty="0"/>
              <a:t> </a:t>
            </a:r>
            <a:r>
              <a:rPr spc="10" dirty="0"/>
              <a:t>looking</a:t>
            </a:r>
            <a:r>
              <a:rPr spc="20" dirty="0"/>
              <a:t> </a:t>
            </a:r>
            <a:r>
              <a:rPr spc="10" dirty="0"/>
              <a:t>into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50" dirty="0"/>
              <a:t>past.</a:t>
            </a:r>
          </a:p>
          <a:p>
            <a:pPr marL="228600"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 marR="5080">
              <a:lnSpc>
                <a:spcPct val="101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-5" dirty="0"/>
              <a:t>Uni</a:t>
            </a:r>
            <a:r>
              <a:rPr spc="-30" dirty="0"/>
              <a:t>v</a:t>
            </a:r>
            <a:r>
              <a:rPr spc="70" dirty="0"/>
              <a:t>erse</a:t>
            </a:r>
            <a:r>
              <a:rPr spc="20" dirty="0"/>
              <a:t> is </a:t>
            </a:r>
            <a:r>
              <a:rPr spc="65" dirty="0"/>
              <a:t>e</a:t>
            </a:r>
            <a:r>
              <a:rPr spc="30" dirty="0"/>
              <a:t>xpanding.</a:t>
            </a:r>
            <a:r>
              <a:rPr spc="80" dirty="0"/>
              <a:t> </a:t>
            </a:r>
            <a:r>
              <a:rPr spc="15" dirty="0"/>
              <a:t>More</a:t>
            </a:r>
            <a:r>
              <a:rPr spc="20" dirty="0"/>
              <a:t> </a:t>
            </a:r>
            <a:r>
              <a:rPr spc="30" dirty="0"/>
              <a:t>distant</a:t>
            </a:r>
            <a:r>
              <a:rPr spc="20" dirty="0"/>
              <a:t> </a:t>
            </a:r>
            <a:r>
              <a:rPr spc="40" dirty="0"/>
              <a:t>galaxies</a:t>
            </a:r>
            <a:r>
              <a:rPr spc="20" dirty="0"/>
              <a:t> </a:t>
            </a:r>
            <a:r>
              <a:rPr spc="60" dirty="0"/>
              <a:t>recede</a:t>
            </a:r>
            <a:r>
              <a:rPr spc="20" dirty="0"/>
              <a:t> </a:t>
            </a:r>
            <a:r>
              <a:rPr spc="5" dirty="0"/>
              <a:t>from</a:t>
            </a:r>
            <a:r>
              <a:rPr spc="20" dirty="0"/>
              <a:t> </a:t>
            </a:r>
            <a:r>
              <a:rPr spc="70" dirty="0"/>
              <a:t>us</a:t>
            </a:r>
            <a:r>
              <a:rPr spc="20" dirty="0"/>
              <a:t> </a:t>
            </a:r>
            <a:r>
              <a:rPr spc="-85" dirty="0"/>
              <a:t>f</a:t>
            </a:r>
            <a:r>
              <a:rPr spc="55" dirty="0"/>
              <a:t>aster</a:t>
            </a:r>
            <a:r>
              <a:rPr spc="20" dirty="0"/>
              <a:t> </a:t>
            </a:r>
            <a:r>
              <a:rPr spc="45" dirty="0"/>
              <a:t>than</a:t>
            </a:r>
            <a:r>
              <a:rPr spc="20" dirty="0"/>
              <a:t> </a:t>
            </a:r>
            <a:r>
              <a:rPr spc="45" dirty="0"/>
              <a:t>more</a:t>
            </a:r>
            <a:r>
              <a:rPr spc="20" dirty="0"/>
              <a:t> </a:t>
            </a:r>
            <a:r>
              <a:rPr spc="45" dirty="0"/>
              <a:t>close</a:t>
            </a:r>
            <a:r>
              <a:rPr spc="20" dirty="0"/>
              <a:t> </a:t>
            </a:r>
            <a:r>
              <a:rPr spc="25" dirty="0"/>
              <a:t>b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70" dirty="0"/>
              <a:t>one</a:t>
            </a:r>
            <a:r>
              <a:rPr spc="40" dirty="0"/>
              <a:t>s</a:t>
            </a:r>
            <a:r>
              <a:rPr spc="20" dirty="0"/>
              <a:t>.</a:t>
            </a:r>
          </a:p>
          <a:p>
            <a:pPr marL="228600"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 marR="109220">
              <a:lnSpc>
                <a:spcPct val="101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45" dirty="0"/>
              <a:t>distance</a:t>
            </a:r>
            <a:r>
              <a:rPr spc="20" dirty="0"/>
              <a:t> to </a:t>
            </a:r>
            <a:r>
              <a:rPr spc="95" dirty="0"/>
              <a:t>a</a:t>
            </a:r>
            <a:r>
              <a:rPr spc="20" dirty="0"/>
              <a:t> </a:t>
            </a:r>
            <a:r>
              <a:rPr spc="25" dirty="0"/>
              <a:t>galax</a:t>
            </a:r>
            <a:r>
              <a:rPr spc="-60" dirty="0"/>
              <a:t>y</a:t>
            </a:r>
            <a:r>
              <a:rPr spc="20" dirty="0"/>
              <a:t>, or </a:t>
            </a:r>
            <a:r>
              <a:rPr spc="45" dirty="0"/>
              <a:t>the</a:t>
            </a:r>
            <a:r>
              <a:rPr spc="20" dirty="0"/>
              <a:t> time </a:t>
            </a:r>
            <a:r>
              <a:rPr spc="45" dirty="0"/>
              <a:t>at</a:t>
            </a:r>
            <a:r>
              <a:rPr spc="20" dirty="0"/>
              <a:t> </a:t>
            </a:r>
            <a:r>
              <a:rPr spc="15" dirty="0"/>
              <a:t>which</a:t>
            </a:r>
            <a:r>
              <a:rPr spc="20" dirty="0"/>
              <a:t> </a:t>
            </a:r>
            <a:r>
              <a:rPr spc="10" dirty="0"/>
              <a:t>its</a:t>
            </a:r>
            <a:r>
              <a:rPr spc="20" dirty="0"/>
              <a:t> </a:t>
            </a:r>
            <a:r>
              <a:rPr spc="-5" dirty="0"/>
              <a:t>light</a:t>
            </a:r>
            <a:r>
              <a:rPr spc="20" dirty="0"/>
              <a:t> </a:t>
            </a:r>
            <a:r>
              <a:rPr spc="15" dirty="0"/>
              <a:t>which</a:t>
            </a:r>
            <a:r>
              <a:rPr spc="20" dirty="0"/>
              <a:t> is </a:t>
            </a:r>
            <a:r>
              <a:rPr spc="15" dirty="0"/>
              <a:t>currently</a:t>
            </a:r>
            <a:r>
              <a:rPr spc="20" dirty="0"/>
              <a:t> </a:t>
            </a:r>
            <a:r>
              <a:rPr spc="35" dirty="0"/>
              <a:t>reaching</a:t>
            </a:r>
            <a:r>
              <a:rPr spc="20" dirty="0"/>
              <a:t> </a:t>
            </a:r>
            <a:r>
              <a:rPr spc="70" dirty="0"/>
              <a:t>us</a:t>
            </a:r>
            <a:r>
              <a:rPr spc="20" dirty="0"/>
              <a:t> </a:t>
            </a:r>
            <a:r>
              <a:rPr spc="80" dirty="0"/>
              <a:t>has</a:t>
            </a:r>
            <a:r>
              <a:rPr spc="20" dirty="0"/>
              <a:t> </a:t>
            </a:r>
            <a:r>
              <a:rPr spc="70" dirty="0"/>
              <a:t>been</a:t>
            </a:r>
            <a:r>
              <a:rPr spc="20" dirty="0"/>
              <a:t> </a:t>
            </a:r>
            <a:r>
              <a:rPr spc="30" dirty="0"/>
              <a:t>emitted</a:t>
            </a:r>
            <a:r>
              <a:rPr spc="20" dirty="0"/>
              <a:t> is </a:t>
            </a:r>
            <a:r>
              <a:rPr spc="45" dirty="0"/>
              <a:t>dete</a:t>
            </a:r>
            <a:r>
              <a:rPr spc="50" dirty="0"/>
              <a:t>r</a:t>
            </a:r>
            <a:r>
              <a:rPr spc="35" dirty="0"/>
              <a:t>mined</a:t>
            </a:r>
            <a:r>
              <a:rPr spc="20" dirty="0"/>
              <a:t> </a:t>
            </a:r>
            <a:r>
              <a:rPr spc="25" dirty="0"/>
              <a:t>b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10" dirty="0"/>
              <a:t>its</a:t>
            </a:r>
            <a:r>
              <a:rPr spc="20" dirty="0"/>
              <a:t> redshift.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pc="5" dirty="0"/>
              <a:t>Looking</a:t>
            </a:r>
            <a:r>
              <a:rPr spc="20" dirty="0"/>
              <a:t> </a:t>
            </a:r>
            <a:r>
              <a:rPr spc="45" dirty="0"/>
              <a:t>at</a:t>
            </a:r>
            <a:r>
              <a:rPr spc="20" dirty="0"/>
              <a:t> </a:t>
            </a:r>
            <a:r>
              <a:rPr spc="-85" dirty="0"/>
              <a:t>f</a:t>
            </a:r>
            <a:r>
              <a:rPr spc="45" dirty="0"/>
              <a:t>ar</a:t>
            </a:r>
            <a:r>
              <a:rPr spc="20" dirty="0"/>
              <a:t> </a:t>
            </a:r>
            <a:r>
              <a:rPr spc="75" dirty="0"/>
              <a:t>a</a:t>
            </a:r>
            <a:r>
              <a:rPr spc="-25" dirty="0"/>
              <a:t>w</a:t>
            </a:r>
            <a:r>
              <a:rPr spc="65" dirty="0"/>
              <a:t>a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40" dirty="0"/>
              <a:t>objects</a:t>
            </a:r>
            <a:r>
              <a:rPr spc="20" dirty="0"/>
              <a:t> </a:t>
            </a:r>
            <a:r>
              <a:rPr spc="-5" dirty="0"/>
              <a:t>in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-5" dirty="0"/>
              <a:t>Uni</a:t>
            </a:r>
            <a:r>
              <a:rPr spc="-30" dirty="0"/>
              <a:t>v</a:t>
            </a:r>
            <a:r>
              <a:rPr spc="70" dirty="0"/>
              <a:t>erse</a:t>
            </a:r>
            <a:r>
              <a:rPr spc="20" dirty="0"/>
              <a:t> </a:t>
            </a:r>
            <a:r>
              <a:rPr spc="-20" dirty="0"/>
              <a:t>w</a:t>
            </a:r>
            <a:r>
              <a:rPr spc="95" dirty="0"/>
              <a:t>e</a:t>
            </a:r>
            <a:r>
              <a:rPr spc="20" dirty="0"/>
              <a:t> </a:t>
            </a:r>
            <a:r>
              <a:rPr spc="60" dirty="0"/>
              <a:t>are</a:t>
            </a:r>
            <a:r>
              <a:rPr spc="20" dirty="0"/>
              <a:t> </a:t>
            </a:r>
            <a:r>
              <a:rPr spc="10" dirty="0"/>
              <a:t>looking</a:t>
            </a:r>
            <a:r>
              <a:rPr spc="20" dirty="0"/>
              <a:t> </a:t>
            </a:r>
            <a:r>
              <a:rPr spc="10" dirty="0"/>
              <a:t>into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50" dirty="0"/>
              <a:t>past.</a:t>
            </a:r>
          </a:p>
          <a:p>
            <a:pPr marL="228600"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 marR="5080">
              <a:lnSpc>
                <a:spcPct val="101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-5" dirty="0"/>
              <a:t>Uni</a:t>
            </a:r>
            <a:r>
              <a:rPr spc="-30" dirty="0"/>
              <a:t>v</a:t>
            </a:r>
            <a:r>
              <a:rPr spc="70" dirty="0"/>
              <a:t>erse</a:t>
            </a:r>
            <a:r>
              <a:rPr spc="20" dirty="0"/>
              <a:t> is </a:t>
            </a:r>
            <a:r>
              <a:rPr spc="65" dirty="0"/>
              <a:t>e</a:t>
            </a:r>
            <a:r>
              <a:rPr spc="30" dirty="0"/>
              <a:t>xpanding.</a:t>
            </a:r>
            <a:r>
              <a:rPr spc="80" dirty="0"/>
              <a:t> </a:t>
            </a:r>
            <a:r>
              <a:rPr spc="15" dirty="0"/>
              <a:t>More</a:t>
            </a:r>
            <a:r>
              <a:rPr spc="20" dirty="0"/>
              <a:t> </a:t>
            </a:r>
            <a:r>
              <a:rPr spc="30" dirty="0"/>
              <a:t>distant</a:t>
            </a:r>
            <a:r>
              <a:rPr spc="20" dirty="0"/>
              <a:t> </a:t>
            </a:r>
            <a:r>
              <a:rPr spc="40" dirty="0"/>
              <a:t>galaxies</a:t>
            </a:r>
            <a:r>
              <a:rPr spc="20" dirty="0"/>
              <a:t> </a:t>
            </a:r>
            <a:r>
              <a:rPr spc="60" dirty="0"/>
              <a:t>recede</a:t>
            </a:r>
            <a:r>
              <a:rPr spc="20" dirty="0"/>
              <a:t> </a:t>
            </a:r>
            <a:r>
              <a:rPr spc="5" dirty="0"/>
              <a:t>from</a:t>
            </a:r>
            <a:r>
              <a:rPr spc="20" dirty="0"/>
              <a:t> </a:t>
            </a:r>
            <a:r>
              <a:rPr spc="70" dirty="0"/>
              <a:t>us</a:t>
            </a:r>
            <a:r>
              <a:rPr spc="20" dirty="0"/>
              <a:t> </a:t>
            </a:r>
            <a:r>
              <a:rPr spc="-85" dirty="0"/>
              <a:t>f</a:t>
            </a:r>
            <a:r>
              <a:rPr spc="55" dirty="0"/>
              <a:t>aster</a:t>
            </a:r>
            <a:r>
              <a:rPr spc="20" dirty="0"/>
              <a:t> </a:t>
            </a:r>
            <a:r>
              <a:rPr spc="45" dirty="0"/>
              <a:t>than</a:t>
            </a:r>
            <a:r>
              <a:rPr spc="20" dirty="0"/>
              <a:t> </a:t>
            </a:r>
            <a:r>
              <a:rPr spc="45" dirty="0"/>
              <a:t>more</a:t>
            </a:r>
            <a:r>
              <a:rPr spc="20" dirty="0"/>
              <a:t> </a:t>
            </a:r>
            <a:r>
              <a:rPr spc="45" dirty="0"/>
              <a:t>close</a:t>
            </a:r>
            <a:r>
              <a:rPr spc="20" dirty="0"/>
              <a:t> </a:t>
            </a:r>
            <a:r>
              <a:rPr spc="25" dirty="0"/>
              <a:t>b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70" dirty="0"/>
              <a:t>one</a:t>
            </a:r>
            <a:r>
              <a:rPr spc="40" dirty="0"/>
              <a:t>s</a:t>
            </a:r>
            <a:r>
              <a:rPr spc="20" dirty="0"/>
              <a:t>.</a:t>
            </a:r>
          </a:p>
          <a:p>
            <a:pPr marL="228600"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 marR="109220">
              <a:lnSpc>
                <a:spcPct val="101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45" dirty="0"/>
              <a:t>distance</a:t>
            </a:r>
            <a:r>
              <a:rPr spc="20" dirty="0"/>
              <a:t> to </a:t>
            </a:r>
            <a:r>
              <a:rPr spc="95" dirty="0"/>
              <a:t>a</a:t>
            </a:r>
            <a:r>
              <a:rPr spc="20" dirty="0"/>
              <a:t> </a:t>
            </a:r>
            <a:r>
              <a:rPr spc="25" dirty="0"/>
              <a:t>galax</a:t>
            </a:r>
            <a:r>
              <a:rPr spc="-60" dirty="0"/>
              <a:t>y</a:t>
            </a:r>
            <a:r>
              <a:rPr spc="20" dirty="0"/>
              <a:t>, or </a:t>
            </a:r>
            <a:r>
              <a:rPr spc="45" dirty="0"/>
              <a:t>the</a:t>
            </a:r>
            <a:r>
              <a:rPr spc="20" dirty="0"/>
              <a:t> time </a:t>
            </a:r>
            <a:r>
              <a:rPr spc="45" dirty="0"/>
              <a:t>at</a:t>
            </a:r>
            <a:r>
              <a:rPr spc="20" dirty="0"/>
              <a:t> </a:t>
            </a:r>
            <a:r>
              <a:rPr spc="15" dirty="0"/>
              <a:t>which</a:t>
            </a:r>
            <a:r>
              <a:rPr spc="20" dirty="0"/>
              <a:t> </a:t>
            </a:r>
            <a:r>
              <a:rPr spc="10" dirty="0"/>
              <a:t>its</a:t>
            </a:r>
            <a:r>
              <a:rPr spc="20" dirty="0"/>
              <a:t> </a:t>
            </a:r>
            <a:r>
              <a:rPr spc="-5" dirty="0"/>
              <a:t>light</a:t>
            </a:r>
            <a:r>
              <a:rPr spc="20" dirty="0"/>
              <a:t> </a:t>
            </a:r>
            <a:r>
              <a:rPr spc="15" dirty="0"/>
              <a:t>which</a:t>
            </a:r>
            <a:r>
              <a:rPr spc="20" dirty="0"/>
              <a:t> is </a:t>
            </a:r>
            <a:r>
              <a:rPr spc="15" dirty="0"/>
              <a:t>currently</a:t>
            </a:r>
            <a:r>
              <a:rPr spc="20" dirty="0"/>
              <a:t> </a:t>
            </a:r>
            <a:r>
              <a:rPr spc="35" dirty="0"/>
              <a:t>reaching</a:t>
            </a:r>
            <a:r>
              <a:rPr spc="20" dirty="0"/>
              <a:t> </a:t>
            </a:r>
            <a:r>
              <a:rPr spc="70" dirty="0"/>
              <a:t>us</a:t>
            </a:r>
            <a:r>
              <a:rPr spc="20" dirty="0"/>
              <a:t> </a:t>
            </a:r>
            <a:r>
              <a:rPr spc="80" dirty="0"/>
              <a:t>has</a:t>
            </a:r>
            <a:r>
              <a:rPr spc="20" dirty="0"/>
              <a:t> </a:t>
            </a:r>
            <a:r>
              <a:rPr spc="70" dirty="0"/>
              <a:t>been</a:t>
            </a:r>
            <a:r>
              <a:rPr spc="20" dirty="0"/>
              <a:t> </a:t>
            </a:r>
            <a:r>
              <a:rPr spc="30" dirty="0"/>
              <a:t>emitted</a:t>
            </a:r>
            <a:r>
              <a:rPr spc="20" dirty="0"/>
              <a:t> is </a:t>
            </a:r>
            <a:r>
              <a:rPr spc="45" dirty="0"/>
              <a:t>dete</a:t>
            </a:r>
            <a:r>
              <a:rPr spc="50" dirty="0"/>
              <a:t>r</a:t>
            </a:r>
            <a:r>
              <a:rPr spc="35" dirty="0"/>
              <a:t>mined</a:t>
            </a:r>
            <a:r>
              <a:rPr spc="20" dirty="0"/>
              <a:t> </a:t>
            </a:r>
            <a:r>
              <a:rPr spc="25" dirty="0"/>
              <a:t>b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10" dirty="0"/>
              <a:t>its</a:t>
            </a:r>
            <a:r>
              <a:rPr spc="20" dirty="0"/>
              <a:t> redshift.</a:t>
            </a:r>
          </a:p>
          <a:p>
            <a:pPr marL="228600">
              <a:lnSpc>
                <a:spcPct val="100000"/>
              </a:lnSpc>
              <a:spcBef>
                <a:spcPts val="14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30" dirty="0"/>
              <a:t>Hu</a:t>
            </a:r>
            <a:r>
              <a:rPr spc="15" dirty="0"/>
              <a:t>b</a:t>
            </a:r>
            <a:r>
              <a:rPr spc="25" dirty="0"/>
              <a:t>b</a:t>
            </a:r>
            <a:r>
              <a:rPr spc="20" dirty="0"/>
              <a:t>le </a:t>
            </a:r>
            <a:r>
              <a:rPr spc="30" dirty="0"/>
              <a:t>diag</a:t>
            </a:r>
            <a:r>
              <a:rPr spc="-15" dirty="0"/>
              <a:t>r</a:t>
            </a:r>
            <a:r>
              <a:rPr spc="70" dirty="0"/>
              <a:t>am</a:t>
            </a:r>
            <a:r>
              <a:rPr spc="20" dirty="0"/>
              <a:t> </a:t>
            </a:r>
            <a:r>
              <a:rPr spc="-5" dirty="0"/>
              <a:t>gi</a:t>
            </a:r>
            <a:r>
              <a:rPr spc="-30" dirty="0"/>
              <a:t>v</a:t>
            </a:r>
            <a:r>
              <a:rPr spc="95" dirty="0"/>
              <a:t>es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45" dirty="0"/>
              <a:t>distance</a:t>
            </a:r>
            <a:r>
              <a:rPr spc="20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40" dirty="0"/>
              <a:t>objects</a:t>
            </a:r>
            <a:r>
              <a:rPr spc="20" dirty="0"/>
              <a:t> </a:t>
            </a:r>
            <a:r>
              <a:rPr spc="95" dirty="0"/>
              <a:t>as</a:t>
            </a:r>
            <a:r>
              <a:rPr spc="20" dirty="0"/>
              <a:t> </a:t>
            </a:r>
            <a:r>
              <a:rPr spc="15" dirty="0"/>
              <a:t>function</a:t>
            </a:r>
            <a:r>
              <a:rPr spc="20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15" dirty="0"/>
              <a:t>their</a:t>
            </a:r>
            <a:r>
              <a:rPr spc="20" dirty="0"/>
              <a:t> redshift.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Distances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538921"/>
            <a:ext cx="16046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Radius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Ea</a:t>
            </a:r>
            <a:r>
              <a:rPr sz="900" spc="6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th: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lang="en-US" sz="900" i="1" spc="10" dirty="0">
                <a:latin typeface="Times New Roman"/>
                <a:cs typeface="Times New Roman"/>
              </a:rPr>
              <a:t> ~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6000km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4000" y="755480"/>
            <a:ext cx="2160121" cy="2160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pc="5" dirty="0"/>
              <a:t>Looking</a:t>
            </a:r>
            <a:r>
              <a:rPr spc="20" dirty="0"/>
              <a:t> </a:t>
            </a:r>
            <a:r>
              <a:rPr spc="45" dirty="0"/>
              <a:t>at</a:t>
            </a:r>
            <a:r>
              <a:rPr spc="20" dirty="0"/>
              <a:t> </a:t>
            </a:r>
            <a:r>
              <a:rPr spc="-85" dirty="0"/>
              <a:t>f</a:t>
            </a:r>
            <a:r>
              <a:rPr spc="45" dirty="0"/>
              <a:t>ar</a:t>
            </a:r>
            <a:r>
              <a:rPr spc="20" dirty="0"/>
              <a:t> </a:t>
            </a:r>
            <a:r>
              <a:rPr spc="75" dirty="0"/>
              <a:t>a</a:t>
            </a:r>
            <a:r>
              <a:rPr spc="-25" dirty="0"/>
              <a:t>w</a:t>
            </a:r>
            <a:r>
              <a:rPr spc="65" dirty="0"/>
              <a:t>a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40" dirty="0"/>
              <a:t>objects</a:t>
            </a:r>
            <a:r>
              <a:rPr spc="20" dirty="0"/>
              <a:t> </a:t>
            </a:r>
            <a:r>
              <a:rPr spc="-5" dirty="0"/>
              <a:t>in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-5" dirty="0"/>
              <a:t>Uni</a:t>
            </a:r>
            <a:r>
              <a:rPr spc="-30" dirty="0"/>
              <a:t>v</a:t>
            </a:r>
            <a:r>
              <a:rPr spc="70" dirty="0"/>
              <a:t>erse</a:t>
            </a:r>
            <a:r>
              <a:rPr spc="20" dirty="0"/>
              <a:t> </a:t>
            </a:r>
            <a:r>
              <a:rPr spc="-20" dirty="0"/>
              <a:t>w</a:t>
            </a:r>
            <a:r>
              <a:rPr spc="95" dirty="0"/>
              <a:t>e</a:t>
            </a:r>
            <a:r>
              <a:rPr spc="20" dirty="0"/>
              <a:t> </a:t>
            </a:r>
            <a:r>
              <a:rPr spc="60" dirty="0"/>
              <a:t>are</a:t>
            </a:r>
            <a:r>
              <a:rPr spc="20" dirty="0"/>
              <a:t> </a:t>
            </a:r>
            <a:r>
              <a:rPr spc="10" dirty="0"/>
              <a:t>looking</a:t>
            </a:r>
            <a:r>
              <a:rPr spc="20" dirty="0"/>
              <a:t> </a:t>
            </a:r>
            <a:r>
              <a:rPr spc="10" dirty="0"/>
              <a:t>into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50" dirty="0"/>
              <a:t>past.</a:t>
            </a:r>
          </a:p>
          <a:p>
            <a:pPr marL="228600"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 marR="5080">
              <a:lnSpc>
                <a:spcPct val="101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-5" dirty="0"/>
              <a:t>Uni</a:t>
            </a:r>
            <a:r>
              <a:rPr spc="-30" dirty="0"/>
              <a:t>v</a:t>
            </a:r>
            <a:r>
              <a:rPr spc="70" dirty="0"/>
              <a:t>erse</a:t>
            </a:r>
            <a:r>
              <a:rPr spc="20" dirty="0"/>
              <a:t> is </a:t>
            </a:r>
            <a:r>
              <a:rPr spc="65" dirty="0"/>
              <a:t>e</a:t>
            </a:r>
            <a:r>
              <a:rPr spc="30" dirty="0"/>
              <a:t>xpanding.</a:t>
            </a:r>
            <a:r>
              <a:rPr spc="80" dirty="0"/>
              <a:t> </a:t>
            </a:r>
            <a:r>
              <a:rPr spc="15" dirty="0"/>
              <a:t>More</a:t>
            </a:r>
            <a:r>
              <a:rPr spc="20" dirty="0"/>
              <a:t> </a:t>
            </a:r>
            <a:r>
              <a:rPr spc="30" dirty="0"/>
              <a:t>distant</a:t>
            </a:r>
            <a:r>
              <a:rPr spc="20" dirty="0"/>
              <a:t> </a:t>
            </a:r>
            <a:r>
              <a:rPr spc="40" dirty="0"/>
              <a:t>galaxies</a:t>
            </a:r>
            <a:r>
              <a:rPr spc="20" dirty="0"/>
              <a:t> </a:t>
            </a:r>
            <a:r>
              <a:rPr spc="60" dirty="0"/>
              <a:t>recede</a:t>
            </a:r>
            <a:r>
              <a:rPr spc="20" dirty="0"/>
              <a:t> </a:t>
            </a:r>
            <a:r>
              <a:rPr spc="5" dirty="0"/>
              <a:t>from</a:t>
            </a:r>
            <a:r>
              <a:rPr spc="20" dirty="0"/>
              <a:t> </a:t>
            </a:r>
            <a:r>
              <a:rPr spc="70" dirty="0"/>
              <a:t>us</a:t>
            </a:r>
            <a:r>
              <a:rPr spc="20" dirty="0"/>
              <a:t> </a:t>
            </a:r>
            <a:r>
              <a:rPr spc="-85" dirty="0"/>
              <a:t>f</a:t>
            </a:r>
            <a:r>
              <a:rPr spc="55" dirty="0"/>
              <a:t>aster</a:t>
            </a:r>
            <a:r>
              <a:rPr spc="20" dirty="0"/>
              <a:t> </a:t>
            </a:r>
            <a:r>
              <a:rPr spc="45" dirty="0"/>
              <a:t>than</a:t>
            </a:r>
            <a:r>
              <a:rPr spc="20" dirty="0"/>
              <a:t> </a:t>
            </a:r>
            <a:r>
              <a:rPr spc="45" dirty="0"/>
              <a:t>more</a:t>
            </a:r>
            <a:r>
              <a:rPr spc="20" dirty="0"/>
              <a:t> </a:t>
            </a:r>
            <a:r>
              <a:rPr spc="45" dirty="0"/>
              <a:t>close</a:t>
            </a:r>
            <a:r>
              <a:rPr spc="20" dirty="0"/>
              <a:t> </a:t>
            </a:r>
            <a:r>
              <a:rPr spc="25" dirty="0"/>
              <a:t>b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70" dirty="0"/>
              <a:t>one</a:t>
            </a:r>
            <a:r>
              <a:rPr spc="40" dirty="0"/>
              <a:t>s</a:t>
            </a:r>
            <a:r>
              <a:rPr spc="20" dirty="0"/>
              <a:t>.</a:t>
            </a:r>
          </a:p>
          <a:p>
            <a:pPr marL="228600"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 marR="109220">
              <a:lnSpc>
                <a:spcPct val="101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45" dirty="0"/>
              <a:t>distance</a:t>
            </a:r>
            <a:r>
              <a:rPr spc="20" dirty="0"/>
              <a:t> to </a:t>
            </a:r>
            <a:r>
              <a:rPr spc="95" dirty="0"/>
              <a:t>a</a:t>
            </a:r>
            <a:r>
              <a:rPr spc="20" dirty="0"/>
              <a:t> </a:t>
            </a:r>
            <a:r>
              <a:rPr spc="25" dirty="0"/>
              <a:t>galax</a:t>
            </a:r>
            <a:r>
              <a:rPr spc="-60" dirty="0"/>
              <a:t>y</a:t>
            </a:r>
            <a:r>
              <a:rPr spc="20" dirty="0"/>
              <a:t>, or </a:t>
            </a:r>
            <a:r>
              <a:rPr spc="45" dirty="0"/>
              <a:t>the</a:t>
            </a:r>
            <a:r>
              <a:rPr spc="20" dirty="0"/>
              <a:t> time </a:t>
            </a:r>
            <a:r>
              <a:rPr spc="45" dirty="0"/>
              <a:t>at</a:t>
            </a:r>
            <a:r>
              <a:rPr spc="20" dirty="0"/>
              <a:t> </a:t>
            </a:r>
            <a:r>
              <a:rPr spc="15" dirty="0"/>
              <a:t>which</a:t>
            </a:r>
            <a:r>
              <a:rPr spc="20" dirty="0"/>
              <a:t> </a:t>
            </a:r>
            <a:r>
              <a:rPr spc="10" dirty="0"/>
              <a:t>its</a:t>
            </a:r>
            <a:r>
              <a:rPr spc="20" dirty="0"/>
              <a:t> </a:t>
            </a:r>
            <a:r>
              <a:rPr spc="-5" dirty="0"/>
              <a:t>light</a:t>
            </a:r>
            <a:r>
              <a:rPr spc="20" dirty="0"/>
              <a:t> </a:t>
            </a:r>
            <a:r>
              <a:rPr spc="15" dirty="0"/>
              <a:t>which</a:t>
            </a:r>
            <a:r>
              <a:rPr spc="20" dirty="0"/>
              <a:t> is </a:t>
            </a:r>
            <a:r>
              <a:rPr spc="15" dirty="0"/>
              <a:t>currently</a:t>
            </a:r>
            <a:r>
              <a:rPr spc="20" dirty="0"/>
              <a:t> </a:t>
            </a:r>
            <a:r>
              <a:rPr spc="35" dirty="0"/>
              <a:t>reaching</a:t>
            </a:r>
            <a:r>
              <a:rPr spc="20" dirty="0"/>
              <a:t> </a:t>
            </a:r>
            <a:r>
              <a:rPr spc="70" dirty="0"/>
              <a:t>us</a:t>
            </a:r>
            <a:r>
              <a:rPr spc="20" dirty="0"/>
              <a:t> </a:t>
            </a:r>
            <a:r>
              <a:rPr spc="80" dirty="0"/>
              <a:t>has</a:t>
            </a:r>
            <a:r>
              <a:rPr spc="20" dirty="0"/>
              <a:t> </a:t>
            </a:r>
            <a:r>
              <a:rPr spc="70" dirty="0"/>
              <a:t>been</a:t>
            </a:r>
            <a:r>
              <a:rPr spc="20" dirty="0"/>
              <a:t> </a:t>
            </a:r>
            <a:r>
              <a:rPr spc="30" dirty="0"/>
              <a:t>emitted</a:t>
            </a:r>
            <a:r>
              <a:rPr spc="20" dirty="0"/>
              <a:t> is </a:t>
            </a:r>
            <a:r>
              <a:rPr spc="45" dirty="0"/>
              <a:t>dete</a:t>
            </a:r>
            <a:r>
              <a:rPr spc="50" dirty="0"/>
              <a:t>r</a:t>
            </a:r>
            <a:r>
              <a:rPr spc="35" dirty="0"/>
              <a:t>mined</a:t>
            </a:r>
            <a:r>
              <a:rPr spc="20" dirty="0"/>
              <a:t> </a:t>
            </a:r>
            <a:r>
              <a:rPr spc="25" dirty="0"/>
              <a:t>b</a:t>
            </a:r>
            <a:r>
              <a:rPr spc="-5" dirty="0"/>
              <a:t>y</a:t>
            </a:r>
            <a:r>
              <a:rPr spc="20" dirty="0"/>
              <a:t> </a:t>
            </a:r>
            <a:r>
              <a:rPr spc="10" dirty="0"/>
              <a:t>its</a:t>
            </a:r>
            <a:r>
              <a:rPr spc="20" dirty="0"/>
              <a:t> redshift.</a:t>
            </a:r>
          </a:p>
          <a:p>
            <a:pPr marL="228600">
              <a:lnSpc>
                <a:spcPct val="100000"/>
              </a:lnSpc>
              <a:spcBef>
                <a:spcPts val="14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pc="45" dirty="0"/>
              <a:t>The</a:t>
            </a:r>
            <a:r>
              <a:rPr spc="20" dirty="0"/>
              <a:t> </a:t>
            </a:r>
            <a:r>
              <a:rPr spc="30" dirty="0"/>
              <a:t>Hu</a:t>
            </a:r>
            <a:r>
              <a:rPr spc="15" dirty="0"/>
              <a:t>b</a:t>
            </a:r>
            <a:r>
              <a:rPr spc="25" dirty="0"/>
              <a:t>b</a:t>
            </a:r>
            <a:r>
              <a:rPr spc="20" dirty="0"/>
              <a:t>le </a:t>
            </a:r>
            <a:r>
              <a:rPr spc="30" dirty="0"/>
              <a:t>diag</a:t>
            </a:r>
            <a:r>
              <a:rPr spc="-15" dirty="0"/>
              <a:t>r</a:t>
            </a:r>
            <a:r>
              <a:rPr spc="70" dirty="0"/>
              <a:t>am</a:t>
            </a:r>
            <a:r>
              <a:rPr spc="20" dirty="0"/>
              <a:t> </a:t>
            </a:r>
            <a:r>
              <a:rPr spc="-5" dirty="0"/>
              <a:t>gi</a:t>
            </a:r>
            <a:r>
              <a:rPr spc="-30" dirty="0"/>
              <a:t>v</a:t>
            </a:r>
            <a:r>
              <a:rPr spc="95" dirty="0"/>
              <a:t>es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45" dirty="0"/>
              <a:t>distance</a:t>
            </a:r>
            <a:r>
              <a:rPr spc="20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40" dirty="0"/>
              <a:t>objects</a:t>
            </a:r>
            <a:r>
              <a:rPr spc="20" dirty="0"/>
              <a:t> </a:t>
            </a:r>
            <a:r>
              <a:rPr spc="95" dirty="0"/>
              <a:t>as</a:t>
            </a:r>
            <a:r>
              <a:rPr spc="20" dirty="0"/>
              <a:t> </a:t>
            </a:r>
            <a:r>
              <a:rPr spc="15" dirty="0"/>
              <a:t>function</a:t>
            </a:r>
            <a:r>
              <a:rPr spc="20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15" dirty="0"/>
              <a:t>their</a:t>
            </a:r>
            <a:r>
              <a:rPr spc="20" dirty="0"/>
              <a:t> redshift.</a:t>
            </a:r>
          </a:p>
          <a:p>
            <a:pPr marL="228600">
              <a:lnSpc>
                <a:spcPct val="100000"/>
              </a:lnSpc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241300" marR="197485">
              <a:lnSpc>
                <a:spcPct val="101000"/>
              </a:lnSpc>
            </a:pPr>
            <a:r>
              <a:rPr spc="50" dirty="0"/>
              <a:t>Recent</a:t>
            </a:r>
            <a:r>
              <a:rPr spc="20" dirty="0"/>
              <a:t> </a:t>
            </a:r>
            <a:r>
              <a:rPr spc="60" dirty="0"/>
              <a:t>obse</a:t>
            </a:r>
            <a:r>
              <a:rPr spc="70" dirty="0"/>
              <a:t>r</a:t>
            </a:r>
            <a:r>
              <a:rPr spc="-30" dirty="0"/>
              <a:t>v</a:t>
            </a:r>
            <a:r>
              <a:rPr spc="35" dirty="0"/>
              <a:t>ations</a:t>
            </a:r>
            <a:r>
              <a:rPr spc="20" dirty="0"/>
              <a:t> </a:t>
            </a:r>
            <a:r>
              <a:rPr spc="75" dirty="0"/>
              <a:t>h</a:t>
            </a:r>
            <a:r>
              <a:rPr spc="45" dirty="0"/>
              <a:t>a</a:t>
            </a:r>
            <a:r>
              <a:rPr spc="-30" dirty="0"/>
              <a:t>v</a:t>
            </a:r>
            <a:r>
              <a:rPr spc="95" dirty="0"/>
              <a:t>e</a:t>
            </a:r>
            <a:r>
              <a:rPr spc="20" dirty="0"/>
              <a:t> </a:t>
            </a:r>
            <a:r>
              <a:rPr spc="60" dirty="0"/>
              <a:t>sh</a:t>
            </a:r>
            <a:r>
              <a:rPr spc="50" dirty="0"/>
              <a:t>o</a:t>
            </a:r>
            <a:r>
              <a:rPr spc="20" dirty="0"/>
              <a:t>wn </a:t>
            </a:r>
            <a:r>
              <a:rPr spc="30" dirty="0"/>
              <a:t>that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65" dirty="0"/>
              <a:t>e</a:t>
            </a:r>
            <a:r>
              <a:rPr spc="40" dirty="0"/>
              <a:t>xpansion</a:t>
            </a:r>
            <a:r>
              <a:rPr spc="20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45" dirty="0"/>
              <a:t>the</a:t>
            </a:r>
            <a:r>
              <a:rPr spc="20" dirty="0"/>
              <a:t> </a:t>
            </a:r>
            <a:r>
              <a:rPr spc="-5" dirty="0"/>
              <a:t>Uni</a:t>
            </a:r>
            <a:r>
              <a:rPr spc="-30" dirty="0"/>
              <a:t>v</a:t>
            </a:r>
            <a:r>
              <a:rPr spc="70" dirty="0"/>
              <a:t>erse</a:t>
            </a:r>
            <a:r>
              <a:rPr spc="20" dirty="0"/>
              <a:t> is</a:t>
            </a:r>
            <a:r>
              <a:rPr spc="15" dirty="0"/>
              <a:t> </a:t>
            </a:r>
            <a:r>
              <a:rPr spc="45" dirty="0"/>
              <a:t>accele</a:t>
            </a:r>
            <a:r>
              <a:rPr spc="25" dirty="0"/>
              <a:t>r</a:t>
            </a:r>
            <a:r>
              <a:rPr spc="50" dirty="0"/>
              <a:t>ated.</a:t>
            </a:r>
            <a:r>
              <a:rPr spc="80" dirty="0"/>
              <a:t> </a:t>
            </a:r>
            <a:r>
              <a:rPr spc="40" dirty="0"/>
              <a:t>Understanding</a:t>
            </a:r>
            <a:r>
              <a:rPr spc="20" dirty="0"/>
              <a:t> this </a:t>
            </a:r>
            <a:r>
              <a:rPr spc="-5" dirty="0"/>
              <a:t>within</a:t>
            </a:r>
            <a:r>
              <a:rPr spc="20" dirty="0"/>
              <a:t> </a:t>
            </a:r>
            <a:r>
              <a:rPr spc="55" dirty="0"/>
              <a:t>gene</a:t>
            </a:r>
            <a:r>
              <a:rPr spc="30" dirty="0"/>
              <a:t>r</a:t>
            </a:r>
            <a:r>
              <a:rPr spc="20" dirty="0"/>
              <a:t>al </a:t>
            </a:r>
            <a:r>
              <a:rPr dirty="0"/>
              <a:t>relativity</a:t>
            </a:r>
            <a:r>
              <a:rPr spc="20" dirty="0"/>
              <a:t> </a:t>
            </a:r>
            <a:r>
              <a:rPr spc="35" dirty="0"/>
              <a:t>requires</a:t>
            </a:r>
            <a:r>
              <a:rPr spc="20" dirty="0"/>
              <a:t> </a:t>
            </a:r>
            <a:r>
              <a:rPr spc="-150" dirty="0"/>
              <a:t>’</a:t>
            </a:r>
            <a:r>
              <a:rPr spc="50" dirty="0"/>
              <a:t>da</a:t>
            </a:r>
            <a:r>
              <a:rPr spc="45" dirty="0"/>
              <a:t>r</a:t>
            </a:r>
            <a:r>
              <a:rPr spc="-5" dirty="0"/>
              <a:t>k</a:t>
            </a:r>
            <a:r>
              <a:rPr spc="20" dirty="0"/>
              <a:t> </a:t>
            </a:r>
            <a:r>
              <a:rPr spc="25" dirty="0"/>
              <a:t>energy’.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80674"/>
            <a:ext cx="6857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Dist</a:t>
            </a:r>
            <a:r>
              <a:rPr lang="en-US" sz="1100" b="1" spc="5" dirty="0">
                <a:latin typeface="Times New Roman"/>
                <a:cs typeface="Times New Roman"/>
              </a:rPr>
              <a:t>ances</a:t>
            </a:r>
            <a:endParaRPr sz="11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" y="282575"/>
            <a:ext cx="46101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lang="en-US" sz="1200" spc="20" dirty="0">
                <a:latin typeface="Times New Roman"/>
                <a:cs typeface="Times New Roman"/>
              </a:rPr>
              <a:t>The s</a:t>
            </a:r>
            <a:r>
              <a:rPr sz="1200" spc="20" dirty="0">
                <a:latin typeface="Times New Roman"/>
                <a:cs typeface="Times New Roman"/>
              </a:rPr>
              <a:t>olar </a:t>
            </a:r>
            <a:r>
              <a:rPr sz="1200" spc="50" dirty="0">
                <a:latin typeface="Times New Roman"/>
                <a:cs typeface="Times New Roman"/>
              </a:rPr>
              <a:t>system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lang="en-US" sz="1200" i="1" spc="10" dirty="0">
                <a:latin typeface="Times New Roman"/>
                <a:cs typeface="Times New Roman"/>
              </a:rPr>
              <a:t> ~</a:t>
            </a:r>
            <a:r>
              <a:rPr sz="1200" spc="45" dirty="0">
                <a:latin typeface="Times New Roman"/>
                <a:cs typeface="Times New Roman"/>
              </a:rPr>
              <a:t>7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×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10</a:t>
            </a:r>
            <a:r>
              <a:rPr sz="1200" spc="112" baseline="37037" dirty="0">
                <a:latin typeface="Times New Roman"/>
                <a:cs typeface="Times New Roman"/>
              </a:rPr>
              <a:t>9</a:t>
            </a:r>
            <a:r>
              <a:rPr sz="1200" spc="15" dirty="0">
                <a:latin typeface="Times New Roman"/>
                <a:cs typeface="Times New Roman"/>
              </a:rPr>
              <a:t>km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lang="en-US" sz="1200" i="1" spc="10" dirty="0">
                <a:latin typeface="Times New Roman"/>
                <a:cs typeface="Times New Roman"/>
              </a:rPr>
              <a:t> ~</a:t>
            </a:r>
            <a:r>
              <a:rPr sz="1200" spc="55" dirty="0">
                <a:latin typeface="Times New Roman"/>
                <a:cs typeface="Times New Roman"/>
              </a:rPr>
              <a:t>50au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=50</a:t>
            </a:r>
            <a:r>
              <a:rPr sz="1200" spc="20" dirty="0">
                <a:latin typeface="Times New Roman"/>
                <a:cs typeface="Times New Roman"/>
              </a:rPr>
              <a:t> ’astronomical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units’)</a:t>
            </a:r>
            <a:endParaRPr lang="en-US" sz="1200" dirty="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</a:pPr>
            <a:r>
              <a:rPr lang="en-US" sz="1200" spc="30" dirty="0">
                <a:latin typeface="Times New Roman"/>
                <a:cs typeface="Times New Roman"/>
              </a:rPr>
              <a:t>1 au ~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1</a:t>
            </a:r>
            <a:r>
              <a:rPr sz="1200" i="1" spc="25" dirty="0">
                <a:latin typeface="Times New Roman"/>
                <a:cs typeface="Times New Roman"/>
              </a:rPr>
              <a:t>.</a:t>
            </a:r>
            <a:r>
              <a:rPr sz="1200" spc="45" dirty="0">
                <a:latin typeface="Times New Roman"/>
                <a:cs typeface="Times New Roman"/>
              </a:rPr>
              <a:t>5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×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10</a:t>
            </a:r>
            <a:r>
              <a:rPr sz="1200" spc="112" baseline="37037" dirty="0">
                <a:latin typeface="Times New Roman"/>
                <a:cs typeface="Times New Roman"/>
              </a:rPr>
              <a:t>8</a:t>
            </a:r>
            <a:r>
              <a:rPr sz="1200" spc="15" dirty="0">
                <a:latin typeface="Times New Roman"/>
                <a:cs typeface="Times New Roman"/>
              </a:rPr>
              <a:t>km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lang="en-US" sz="1200" spc="20" dirty="0">
                <a:latin typeface="Times New Roman"/>
                <a:cs typeface="Times New Roman"/>
              </a:rPr>
              <a:t>- </a:t>
            </a:r>
            <a:r>
              <a:rPr sz="1200" spc="4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v</a:t>
            </a:r>
            <a:r>
              <a:rPr sz="1200" spc="5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r</a:t>
            </a:r>
            <a:r>
              <a:rPr sz="1200" spc="75" dirty="0">
                <a:latin typeface="Times New Roman"/>
                <a:cs typeface="Times New Roman"/>
              </a:rPr>
              <a:t>age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distance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bet</a:t>
            </a:r>
            <a:r>
              <a:rPr sz="1200" spc="40" dirty="0">
                <a:latin typeface="Times New Roman"/>
                <a:cs typeface="Times New Roman"/>
              </a:rPr>
              <a:t>w</a:t>
            </a:r>
            <a:r>
              <a:rPr sz="1200" spc="75" dirty="0">
                <a:latin typeface="Times New Roman"/>
                <a:cs typeface="Times New Roman"/>
              </a:rPr>
              <a:t>een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ea</a:t>
            </a:r>
            <a:r>
              <a:rPr sz="1200" spc="85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th </a:t>
            </a:r>
            <a:r>
              <a:rPr sz="1200" spc="65" dirty="0">
                <a:latin typeface="Times New Roman"/>
                <a:cs typeface="Times New Roman"/>
              </a:rPr>
              <a:t>and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sun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050" y="892175"/>
            <a:ext cx="3453910" cy="194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022" y="3449945"/>
            <a:ext cx="3010600" cy="6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2533650" y="2949575"/>
            <a:ext cx="1276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wikipedia</a:t>
            </a:r>
            <a:endParaRPr lang="en-US" sz="1200" dirty="0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Distances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332416"/>
            <a:ext cx="363727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40" dirty="0">
                <a:latin typeface="Times New Roman"/>
                <a:cs typeface="Times New Roman"/>
              </a:rPr>
              <a:t>Milky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(visi</a:t>
            </a:r>
            <a:r>
              <a:rPr sz="900" spc="-1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-10" dirty="0">
                <a:latin typeface="Times New Roman"/>
                <a:cs typeface="Times New Roman"/>
              </a:rPr>
              <a:t>)</a:t>
            </a:r>
            <a:r>
              <a:rPr lang="en-US" sz="900" i="1" spc="10" dirty="0">
                <a:latin typeface="Times New Roman"/>
                <a:cs typeface="Times New Roman"/>
              </a:rPr>
              <a:t>  ~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1</a:t>
            </a:r>
            <a:r>
              <a:rPr sz="900" spc="112" baseline="37037" dirty="0">
                <a:latin typeface="Times New Roman"/>
                <a:cs typeface="Times New Roman"/>
              </a:rPr>
              <a:t>8</a:t>
            </a:r>
            <a:r>
              <a:rPr sz="900" spc="15" dirty="0">
                <a:latin typeface="Times New Roman"/>
                <a:cs typeface="Times New Roman"/>
              </a:rPr>
              <a:t>km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lang="en-US" sz="900" i="1" spc="10" dirty="0">
                <a:latin typeface="Times New Roman"/>
                <a:cs typeface="Times New Roman"/>
              </a:rPr>
              <a:t> ~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5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light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70" dirty="0">
                <a:latin typeface="Times New Roman"/>
                <a:cs typeface="Times New Roman"/>
              </a:rPr>
              <a:t>ears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lang="en-US" sz="900" i="1" spc="10" dirty="0">
                <a:latin typeface="Times New Roman"/>
                <a:cs typeface="Times New Roman"/>
              </a:rPr>
              <a:t>  ~</a:t>
            </a:r>
            <a:r>
              <a:rPr sz="900" spc="45" dirty="0">
                <a:latin typeface="Times New Roman"/>
                <a:cs typeface="Times New Roman"/>
              </a:rPr>
              <a:t>30</a:t>
            </a:r>
            <a:r>
              <a:rPr sz="900" i="1" spc="150" baseline="37037" dirty="0">
                <a:latin typeface="Times New Roman"/>
                <a:cs typeface="Times New Roman"/>
              </a:rPr>
              <a:t>t</a:t>
            </a:r>
            <a:r>
              <a:rPr sz="900" spc="55" dirty="0">
                <a:latin typeface="Times New Roman"/>
                <a:cs typeface="Times New Roman"/>
              </a:rPr>
              <a:t>000</a:t>
            </a:r>
            <a:r>
              <a:rPr lang="en-US" sz="900" spc="5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parsec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31" y="617568"/>
            <a:ext cx="2160023" cy="2160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0C7CD-5684-464D-877F-AF144C6DCE8C}"/>
              </a:ext>
            </a:extLst>
          </p:cNvPr>
          <p:cNvSpPr txBox="1"/>
          <p:nvPr/>
        </p:nvSpPr>
        <p:spPr>
          <a:xfrm>
            <a:off x="2783037" y="2500592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an actual image</a:t>
            </a:r>
          </a:p>
          <a:p>
            <a:r>
              <a:rPr lang="en-US" sz="1200" dirty="0"/>
              <a:t>Sun lies in the plane </a:t>
            </a:r>
          </a:p>
          <a:p>
            <a:r>
              <a:rPr lang="en-US" sz="1200" dirty="0"/>
              <a:t>of our galaxy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Distances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332416"/>
            <a:ext cx="363727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40" dirty="0">
                <a:latin typeface="Times New Roman"/>
                <a:cs typeface="Times New Roman"/>
              </a:rPr>
              <a:t>Milky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(visi</a:t>
            </a:r>
            <a:r>
              <a:rPr sz="900" spc="-1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-10" dirty="0">
                <a:latin typeface="Times New Roman"/>
                <a:cs typeface="Times New Roman"/>
              </a:rPr>
              <a:t>)</a:t>
            </a:r>
            <a:r>
              <a:rPr lang="en-US" sz="900" i="1" spc="10" dirty="0">
                <a:latin typeface="Times New Roman"/>
                <a:cs typeface="Times New Roman"/>
              </a:rPr>
              <a:t> ~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1</a:t>
            </a:r>
            <a:r>
              <a:rPr sz="900" spc="112" baseline="37037" dirty="0">
                <a:latin typeface="Times New Roman"/>
                <a:cs typeface="Times New Roman"/>
              </a:rPr>
              <a:t>8</a:t>
            </a:r>
            <a:r>
              <a:rPr sz="900" spc="15" dirty="0">
                <a:latin typeface="Times New Roman"/>
                <a:cs typeface="Times New Roman"/>
              </a:rPr>
              <a:t>km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lang="en-US" sz="900" i="1" spc="10" dirty="0">
                <a:latin typeface="Times New Roman"/>
                <a:cs typeface="Times New Roman"/>
              </a:rPr>
              <a:t> ~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5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light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70" dirty="0">
                <a:latin typeface="Times New Roman"/>
                <a:cs typeface="Times New Roman"/>
              </a:rPr>
              <a:t>ears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lang="en-US" sz="900" i="1" spc="10" dirty="0">
                <a:latin typeface="Times New Roman"/>
                <a:cs typeface="Times New Roman"/>
              </a:rPr>
              <a:t> ~</a:t>
            </a:r>
            <a:r>
              <a:rPr sz="900" spc="45" dirty="0">
                <a:latin typeface="Times New Roman"/>
                <a:cs typeface="Times New Roman"/>
              </a:rPr>
              <a:t>30</a:t>
            </a:r>
            <a:r>
              <a:rPr sz="900" i="1" spc="150" baseline="37037" dirty="0">
                <a:latin typeface="Times New Roman"/>
                <a:cs typeface="Times New Roman"/>
              </a:rPr>
              <a:t>t</a:t>
            </a:r>
            <a:r>
              <a:rPr sz="900" spc="55" dirty="0">
                <a:latin typeface="Times New Roman"/>
                <a:cs typeface="Times New Roman"/>
              </a:rPr>
              <a:t>000</a:t>
            </a:r>
            <a:r>
              <a:rPr lang="en-US" sz="900" spc="5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parsec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31" y="617568"/>
            <a:ext cx="2160023" cy="2160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5831" y="589300"/>
            <a:ext cx="1325594" cy="2120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9850" y="2797175"/>
            <a:ext cx="1682979" cy="414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 indent="-154305">
              <a:lnSpc>
                <a:spcPct val="154000"/>
              </a:lnSpc>
            </a:pPr>
            <a:r>
              <a:rPr lang="en-US" sz="900" spc="7" dirty="0">
                <a:latin typeface="Times New Roman"/>
                <a:cs typeface="Times New Roman"/>
              </a:rPr>
              <a:t>1”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i="1" spc="142" baseline="37037" dirty="0">
                <a:latin typeface="Times New Roman"/>
                <a:cs typeface="Times New Roman"/>
              </a:rPr>
              <a:t>o</a:t>
            </a:r>
            <a:r>
              <a:rPr sz="900" i="1" spc="204" dirty="0">
                <a:latin typeface="Times New Roman"/>
                <a:cs typeface="Times New Roman"/>
              </a:rPr>
              <a:t>/</a:t>
            </a:r>
            <a:r>
              <a:rPr sz="900" spc="45" dirty="0">
                <a:latin typeface="Times New Roman"/>
                <a:cs typeface="Times New Roman"/>
              </a:rPr>
              <a:t>3600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1arc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second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endParaRPr lang="en-US" sz="900" spc="60" dirty="0">
              <a:latin typeface="Times New Roman"/>
              <a:cs typeface="Times New Roman"/>
            </a:endParaRPr>
          </a:p>
          <a:p>
            <a:pPr marL="166370" marR="5080" indent="-154305">
              <a:lnSpc>
                <a:spcPct val="154000"/>
              </a:lnSpc>
            </a:pPr>
            <a:r>
              <a:rPr lang="en-US" sz="900" spc="60" dirty="0">
                <a:latin typeface="Times New Roman"/>
                <a:cs typeface="Times New Roman"/>
              </a:rPr>
              <a:t>1 </a:t>
            </a:r>
            <a:r>
              <a:rPr sz="900" spc="60" dirty="0">
                <a:latin typeface="Times New Roman"/>
                <a:cs typeface="Times New Roman"/>
              </a:rPr>
              <a:t>parsec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lang="en-US" sz="900" i="1" spc="10" dirty="0">
                <a:latin typeface="Times New Roman"/>
                <a:cs typeface="Times New Roman"/>
              </a:rPr>
              <a:t>~</a:t>
            </a:r>
            <a:r>
              <a:rPr sz="900" i="1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3.26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light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70" dirty="0">
                <a:latin typeface="Times New Roman"/>
                <a:cs typeface="Times New Roman"/>
              </a:rPr>
              <a:t>ears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Distances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449408"/>
            <a:ext cx="411099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si</a:t>
            </a:r>
            <a:r>
              <a:rPr sz="900" spc="20" dirty="0">
                <a:latin typeface="Times New Roman"/>
                <a:cs typeface="Times New Roman"/>
              </a:rPr>
              <a:t>z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’visi</a:t>
            </a:r>
            <a:r>
              <a:rPr sz="900" spc="-40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35" dirty="0">
                <a:latin typeface="Times New Roman"/>
                <a:cs typeface="Times New Roman"/>
              </a:rPr>
              <a:t>erse’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(Hu</a:t>
            </a:r>
            <a:r>
              <a:rPr sz="900" spc="10" dirty="0">
                <a:latin typeface="Times New Roman"/>
                <a:cs typeface="Times New Roman"/>
              </a:rPr>
              <a:t>b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45" dirty="0">
                <a:latin typeface="Times New Roman"/>
                <a:cs typeface="Times New Roman"/>
              </a:rPr>
              <a:t>scale)</a:t>
            </a:r>
            <a:r>
              <a:rPr lang="en-US" sz="900" spc="20" dirty="0">
                <a:latin typeface="Times New Roman"/>
                <a:cs typeface="Times New Roman"/>
              </a:rPr>
              <a:t> ~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28000</a:t>
            </a:r>
            <a:r>
              <a:rPr lang="en-US" sz="900" spc="3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Mpc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8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×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1</a:t>
            </a:r>
            <a:r>
              <a:rPr sz="900" spc="112" baseline="37037" dirty="0">
                <a:latin typeface="Times New Roman"/>
                <a:cs typeface="Times New Roman"/>
              </a:rPr>
              <a:t>0</a:t>
            </a:r>
            <a:r>
              <a:rPr lang="en-US" sz="900" spc="112" baseline="37037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parsec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30" y="607036"/>
            <a:ext cx="420497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latin typeface="Times New Roman"/>
                <a:cs typeface="Times New Roman"/>
              </a:rPr>
              <a:t>Contains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5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i="1" spc="100" dirty="0">
                <a:latin typeface="Times New Roman"/>
                <a:cs typeface="Times New Roman"/>
              </a:rPr>
              <a:t>×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lang="en-US" sz="900" spc="45" baseline="30000" dirty="0">
                <a:latin typeface="Times New Roman"/>
                <a:cs typeface="Times New Roman"/>
              </a:rPr>
              <a:t>12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40" dirty="0">
                <a:latin typeface="Times New Roman"/>
                <a:cs typeface="Times New Roman"/>
              </a:rPr>
              <a:t>galaxies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40" dirty="0">
                <a:latin typeface="Times New Roman"/>
                <a:cs typeface="Times New Roman"/>
              </a:rPr>
              <a:t>Milky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W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lang="en-US" sz="900" baseline="30000" dirty="0">
                <a:latin typeface="Times New Roman"/>
                <a:cs typeface="Times New Roman"/>
              </a:rPr>
              <a:t>12</a:t>
            </a:r>
            <a:r>
              <a:rPr lang="en-US" sz="90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M</a:t>
            </a:r>
            <a:r>
              <a:rPr lang="en-US" sz="900" i="1" spc="-10" dirty="0">
                <a:latin typeface="Times New Roman"/>
                <a:cs typeface="Times New Roman"/>
              </a:rPr>
              <a:t>(Sun)</a:t>
            </a:r>
            <a:r>
              <a:rPr sz="900" i="1" dirty="0">
                <a:latin typeface="Times New Roman"/>
                <a:cs typeface="Times New Roman"/>
              </a:rPr>
              <a:t>  </a:t>
            </a:r>
            <a:r>
              <a:rPr sz="900" i="1" spc="-50" dirty="0">
                <a:latin typeface="Times New Roman"/>
                <a:cs typeface="Times New Roman"/>
              </a:rPr>
              <a:t> 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6069" y="673016"/>
            <a:ext cx="984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420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4006" y="846678"/>
            <a:ext cx="2880055" cy="1872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78368" y="2756900"/>
            <a:ext cx="165163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115">
              <a:lnSpc>
                <a:spcPct val="101000"/>
              </a:lnSpc>
            </a:pPr>
            <a:r>
              <a:rPr sz="900" spc="55" dirty="0">
                <a:latin typeface="Times New Roman"/>
                <a:cs typeface="Times New Roman"/>
              </a:rPr>
              <a:t>Each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point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represents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galaxy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(Sloan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digital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sky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su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5" dirty="0">
                <a:latin typeface="Times New Roman"/>
                <a:cs typeface="Times New Roman"/>
              </a:rPr>
              <a:t>e</a:t>
            </a:r>
            <a:r>
              <a:rPr sz="900" spc="-9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50" dirty="0">
                <a:latin typeface="Times New Roman"/>
                <a:cs typeface="Times New Roman"/>
              </a:rPr>
              <a:t>SDSS)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-10" dirty="0"/>
              <a:t>Uni</a:t>
            </a:r>
            <a:r>
              <a:rPr spc="-40" dirty="0"/>
              <a:t>v</a:t>
            </a:r>
            <a:r>
              <a:rPr spc="80" dirty="0"/>
              <a:t>erse</a:t>
            </a:r>
            <a:r>
              <a:rPr spc="25" dirty="0"/>
              <a:t> is </a:t>
            </a:r>
            <a:r>
              <a:rPr spc="80" dirty="0"/>
              <a:t>e</a:t>
            </a:r>
            <a:r>
              <a:rPr spc="40" dirty="0"/>
              <a:t>xpanding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542236"/>
            <a:ext cx="269494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20" dirty="0">
                <a:latin typeface="Times New Roman"/>
                <a:cs typeface="Times New Roman"/>
              </a:rPr>
              <a:t>As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45" dirty="0">
                <a:latin typeface="Times New Roman"/>
                <a:cs typeface="Times New Roman"/>
              </a:rPr>
              <a:t>ou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kn</a:t>
            </a:r>
            <a:r>
              <a:rPr sz="900" spc="15" dirty="0">
                <a:latin typeface="Times New Roman"/>
                <a:cs typeface="Times New Roman"/>
              </a:rPr>
              <a:t>o</a:t>
            </a:r>
            <a:r>
              <a:rPr sz="900" spc="-65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55" dirty="0">
                <a:latin typeface="Times New Roman"/>
                <a:cs typeface="Times New Roman"/>
              </a:rPr>
              <a:t>N</a:t>
            </a:r>
            <a:r>
              <a:rPr sz="900" spc="1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wtonian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15" dirty="0">
                <a:latin typeface="Times New Roman"/>
                <a:cs typeface="Times New Roman"/>
              </a:rPr>
              <a:t>vity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70" dirty="0">
                <a:latin typeface="Times New Roman"/>
                <a:cs typeface="Times New Roman"/>
              </a:rPr>
              <a:t>an</a:t>
            </a:r>
            <a:r>
              <a:rPr sz="900" spc="20" dirty="0">
                <a:latin typeface="Times New Roman"/>
                <a:cs typeface="Times New Roman"/>
              </a:rPr>
              <a:t> att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15" dirty="0">
                <a:latin typeface="Times New Roman"/>
                <a:cs typeface="Times New Roman"/>
              </a:rPr>
              <a:t>acti</a:t>
            </a:r>
            <a:r>
              <a:rPr sz="900" spc="-5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orc</a:t>
            </a:r>
            <a:r>
              <a:rPr sz="900" spc="3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. </a:t>
            </a:r>
            <a:r>
              <a:rPr sz="900" spc="55" dirty="0">
                <a:latin typeface="Times New Roman"/>
                <a:cs typeface="Times New Roman"/>
              </a:rPr>
              <a:t>Each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20" dirty="0">
                <a:latin typeface="Times New Roman"/>
                <a:cs typeface="Times New Roman"/>
              </a:rPr>
              <a:t> is att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55" dirty="0">
                <a:latin typeface="Times New Roman"/>
                <a:cs typeface="Times New Roman"/>
              </a:rPr>
              <a:t>acted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other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0" dirty="0">
                <a:latin typeface="Times New Roman"/>
                <a:cs typeface="Times New Roman"/>
              </a:rPr>
              <a:t>mas</a:t>
            </a:r>
            <a:r>
              <a:rPr sz="900" spc="50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2364</Words>
  <Application>Microsoft Macintosh PowerPoint</Application>
  <PresentationFormat>Custom</PresentationFormat>
  <Paragraphs>337</Paragraphs>
  <Slides>40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Comic Sans MS</vt:lpstr>
      <vt:lpstr>Helvetica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Contents</vt:lpstr>
      <vt:lpstr>Distances</vt:lpstr>
      <vt:lpstr>PowerPoint Presentation</vt:lpstr>
      <vt:lpstr>Distances</vt:lpstr>
      <vt:lpstr>Distances</vt:lpstr>
      <vt:lpstr>Distances</vt:lpstr>
      <vt:lpstr>The Universe is expanding</vt:lpstr>
      <vt:lpstr>The Universe is expanding</vt:lpstr>
      <vt:lpstr>The Universe is expanding</vt:lpstr>
      <vt:lpstr>The Universe is expanding</vt:lpstr>
      <vt:lpstr>The Universe is expanding</vt:lpstr>
      <vt:lpstr>PowerPoint Presentation</vt:lpstr>
      <vt:lpstr>The Universe is expanding</vt:lpstr>
      <vt:lpstr>The Universe is expanding</vt:lpstr>
      <vt:lpstr>The Universe is expanding</vt:lpstr>
      <vt:lpstr>The Universe is expanding</vt:lpstr>
      <vt:lpstr>Standard candles</vt:lpstr>
      <vt:lpstr>SNIa light curve</vt:lpstr>
      <vt:lpstr>The Universe is in accelerated expansion</vt:lpstr>
      <vt:lpstr>The Universe is in accelerated expansion</vt:lpstr>
      <vt:lpstr>PowerPoint Presentation</vt:lpstr>
      <vt:lpstr>Nobel Prize in Physics 2011</vt:lpstr>
      <vt:lpstr>Understanding the expansion of the Universe within Newtonian gravity</vt:lpstr>
      <vt:lpstr>Understanding the expansion of the Universe within Newtonian gravity</vt:lpstr>
      <vt:lpstr>Understanding the expansion of the Universe within Newtonian gravity</vt:lpstr>
      <vt:lpstr>Understanding the expansion of the Universe within Newtonian gravity</vt:lpstr>
      <vt:lpstr>Understanding the expansion of the Universe within Newtonian gravity</vt:lpstr>
      <vt:lpstr>Einstein Equation</vt:lpstr>
      <vt:lpstr>PowerPoint Presentation</vt:lpstr>
      <vt:lpstr>The expansion of the Universe within General relativity</vt:lpstr>
      <vt:lpstr>Curvature</vt:lpstr>
      <vt:lpstr>The Universe is in accelerated expansion</vt:lpstr>
      <vt:lpstr>The Universe is in accelerated expansion</vt:lpstr>
      <vt:lpstr>Conclusions</vt:lpstr>
      <vt:lpstr>Conclusions</vt:lpstr>
      <vt:lpstr>Conclusions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 I: Measuring and weighing the Universe </dc:title>
  <dc:subject>Cosmology</dc:subject>
  <dc:creator>Ruth Durrer</dc:creator>
  <cp:lastModifiedBy>Microsoft Office User</cp:lastModifiedBy>
  <cp:revision>82</cp:revision>
  <dcterms:created xsi:type="dcterms:W3CDTF">2016-10-27T14:00:32Z</dcterms:created>
  <dcterms:modified xsi:type="dcterms:W3CDTF">2022-11-07T19:04:33Z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2016-07-31T00:00:00Z</vt:filetime>
  </property>
  <property fmtid="{D5CDD505-2E9C-101B-9397-08002B2CF9AE}" pid="3" name="LastSaved">
    <vt:filetime>2016-10-27T00:00:00Z</vt:filetime>
  </property>
</Properties>
</file>