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68"/>
  </p:notesMasterIdLst>
  <p:sldIdLst>
    <p:sldId id="34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315" r:id="rId12"/>
    <p:sldId id="266" r:id="rId13"/>
    <p:sldId id="267" r:id="rId14"/>
    <p:sldId id="316" r:id="rId15"/>
    <p:sldId id="317" r:id="rId16"/>
    <p:sldId id="270" r:id="rId17"/>
    <p:sldId id="318" r:id="rId18"/>
    <p:sldId id="276" r:id="rId19"/>
    <p:sldId id="319" r:id="rId20"/>
    <p:sldId id="320" r:id="rId21"/>
    <p:sldId id="321" r:id="rId22"/>
    <p:sldId id="277" r:id="rId23"/>
    <p:sldId id="278" r:id="rId24"/>
    <p:sldId id="279" r:id="rId25"/>
    <p:sldId id="280" r:id="rId26"/>
    <p:sldId id="322" r:id="rId27"/>
    <p:sldId id="323" r:id="rId28"/>
    <p:sldId id="283" r:id="rId29"/>
    <p:sldId id="284" r:id="rId30"/>
    <p:sldId id="285" r:id="rId31"/>
    <p:sldId id="286" r:id="rId32"/>
    <p:sldId id="348" r:id="rId33"/>
    <p:sldId id="287" r:id="rId34"/>
    <p:sldId id="288" r:id="rId35"/>
    <p:sldId id="332" r:id="rId36"/>
    <p:sldId id="289" r:id="rId37"/>
    <p:sldId id="290" r:id="rId38"/>
    <p:sldId id="291" r:id="rId39"/>
    <p:sldId id="292" r:id="rId40"/>
    <p:sldId id="293" r:id="rId41"/>
    <p:sldId id="346" r:id="rId42"/>
    <p:sldId id="303" r:id="rId43"/>
    <p:sldId id="304" r:id="rId44"/>
    <p:sldId id="306" r:id="rId45"/>
    <p:sldId id="324" r:id="rId46"/>
    <p:sldId id="325" r:id="rId47"/>
    <p:sldId id="309" r:id="rId48"/>
    <p:sldId id="326" r:id="rId49"/>
    <p:sldId id="314" r:id="rId50"/>
    <p:sldId id="327" r:id="rId51"/>
    <p:sldId id="328" r:id="rId52"/>
    <p:sldId id="329" r:id="rId53"/>
    <p:sldId id="330" r:id="rId54"/>
    <p:sldId id="349" r:id="rId55"/>
    <p:sldId id="334" r:id="rId56"/>
    <p:sldId id="335" r:id="rId57"/>
    <p:sldId id="336" r:id="rId58"/>
    <p:sldId id="337" r:id="rId59"/>
    <p:sldId id="338" r:id="rId60"/>
    <p:sldId id="339" r:id="rId61"/>
    <p:sldId id="340" r:id="rId62"/>
    <p:sldId id="341" r:id="rId63"/>
    <p:sldId id="342" r:id="rId64"/>
    <p:sldId id="343" r:id="rId65"/>
    <p:sldId id="344" r:id="rId66"/>
    <p:sldId id="345" r:id="rId67"/>
  </p:sldIdLst>
  <p:sldSz cx="4610100" cy="3460750"/>
  <p:notesSz cx="4610100" cy="3460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/>
    <p:restoredTop sz="94349"/>
  </p:normalViewPr>
  <p:slideViewPr>
    <p:cSldViewPr>
      <p:cViewPr>
        <p:scale>
          <a:sx n="204" d="100"/>
          <a:sy n="204" d="100"/>
        </p:scale>
        <p:origin x="1896" y="3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611438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A2535-FF29-7844-BC4F-3295F42413FC}" type="datetimeFigureOut">
              <a:rPr lang="en-US" smtClean="0"/>
              <a:t>11/9/22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41450" y="260350"/>
            <a:ext cx="1727200" cy="129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0375" y="1644650"/>
            <a:ext cx="3689350" cy="1557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611438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A2A81-12FB-E945-A6F4-C00E87C4C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6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256184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9128969" indent="-18898403" defTabSz="256184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0566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61132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69169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922264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2900E24-0555-7B42-BAE1-DC8CF0CC62AD}" type="slidenum">
              <a:rPr lang="en-US" sz="600">
                <a:latin typeface="Calibri" charset="0"/>
              </a:rPr>
              <a:pPr eaLnBrk="1" hangingPunct="1"/>
              <a:t>35</a:t>
            </a:fld>
            <a:endParaRPr lang="en-US" sz="600">
              <a:latin typeface="Calibri" charset="0"/>
            </a:endParaRPr>
          </a:p>
        </p:txBody>
      </p:sp>
      <p:sp>
        <p:nvSpPr>
          <p:cNvPr id="88067" name="Rectangle 7"/>
          <p:cNvSpPr txBox="1">
            <a:spLocks noGrp="1" noChangeArrowheads="1"/>
          </p:cNvSpPr>
          <p:nvPr/>
        </p:nvSpPr>
        <p:spPr bwMode="auto">
          <a:xfrm>
            <a:off x="2612390" y="3287712"/>
            <a:ext cx="199771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113" tIns="23057" rIns="46113" bIns="23057"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E3441615-FA01-444A-BEEE-3F1B17AC139D}" type="slidenum">
              <a:rPr lang="en-US" sz="600">
                <a:latin typeface="Times" charset="0"/>
              </a:rPr>
              <a:pPr algn="r" eaLnBrk="1" hangingPunct="1"/>
              <a:t>35</a:t>
            </a:fld>
            <a:endParaRPr lang="en-US" sz="600">
              <a:latin typeface="Times" charset="0"/>
            </a:endParaRPr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41450" y="258763"/>
            <a:ext cx="1728788" cy="129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6935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9E6B7-7D62-E24B-B042-EC9C71D0587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69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D7E6B-8C48-644D-BBC7-5B8D4A1BD8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263" y="566377"/>
            <a:ext cx="3457575" cy="1204854"/>
          </a:xfrm>
        </p:spPr>
        <p:txBody>
          <a:bodyPr anchor="b"/>
          <a:lstStyle>
            <a:lvl1pPr algn="ctr">
              <a:defRPr sz="226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2BD9BC-9CA4-AC49-8600-581297C89A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1817695"/>
            <a:ext cx="3457575" cy="835547"/>
          </a:xfrm>
        </p:spPr>
        <p:txBody>
          <a:bodyPr/>
          <a:lstStyle>
            <a:lvl1pPr marL="0" indent="0" algn="ctr">
              <a:buNone/>
              <a:defRPr sz="907"/>
            </a:lvl1pPr>
            <a:lvl2pPr marL="172867" indent="0" algn="ctr">
              <a:buNone/>
              <a:defRPr sz="756"/>
            </a:lvl2pPr>
            <a:lvl3pPr marL="345735" indent="0" algn="ctr">
              <a:buNone/>
              <a:defRPr sz="681"/>
            </a:lvl3pPr>
            <a:lvl4pPr marL="518602" indent="0" algn="ctr">
              <a:buNone/>
              <a:defRPr sz="605"/>
            </a:lvl4pPr>
            <a:lvl5pPr marL="691469" indent="0" algn="ctr">
              <a:buNone/>
              <a:defRPr sz="605"/>
            </a:lvl5pPr>
            <a:lvl6pPr marL="864337" indent="0" algn="ctr">
              <a:buNone/>
              <a:defRPr sz="605"/>
            </a:lvl6pPr>
            <a:lvl7pPr marL="1037204" indent="0" algn="ctr">
              <a:buNone/>
              <a:defRPr sz="605"/>
            </a:lvl7pPr>
            <a:lvl8pPr marL="1210071" indent="0" algn="ctr">
              <a:buNone/>
              <a:defRPr sz="605"/>
            </a:lvl8pPr>
            <a:lvl9pPr marL="1382939" indent="0" algn="ctr">
              <a:buNone/>
              <a:defRPr sz="60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5FA68-7420-F047-9350-6252205DA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15"/>
              <a:t>Ruth</a:t>
            </a:r>
            <a:r>
              <a:rPr lang="en-US" spc="10"/>
              <a:t> Durrer</a:t>
            </a:r>
            <a:r>
              <a:rPr lang="en-US"/>
              <a:t> </a:t>
            </a:r>
            <a:r>
              <a:rPr lang="en-US" spc="25"/>
              <a:t> </a:t>
            </a:r>
            <a:r>
              <a:rPr lang="en-US" spc="-5"/>
              <a:t>(Uni</a:t>
            </a:r>
            <a:r>
              <a:rPr lang="en-US" spc="-20"/>
              <a:t>v</a:t>
            </a:r>
            <a:r>
              <a:rPr lang="en-US" spc="20"/>
              <a:t>ersité</a:t>
            </a:r>
            <a:r>
              <a:rPr lang="en-US" spc="10"/>
              <a:t> </a:t>
            </a:r>
            <a:r>
              <a:rPr lang="en-US" spc="40"/>
              <a:t>de</a:t>
            </a:r>
            <a:r>
              <a:rPr lang="en-US" spc="10"/>
              <a:t> </a:t>
            </a:r>
            <a:r>
              <a:rPr lang="en-US" spc="30"/>
              <a:t>Genè</a:t>
            </a:r>
            <a:r>
              <a:rPr lang="en-US" spc="15"/>
              <a:t>v</a:t>
            </a:r>
            <a:r>
              <a:rPr lang="en-US" spc="25"/>
              <a:t>e)</a:t>
            </a:r>
            <a:endParaRPr lang="en-US" spc="25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7F10F-44D2-6A46-ADCB-3C67D1A26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20"/>
              <a:t>Cosmology</a:t>
            </a:r>
            <a:r>
              <a:rPr lang="en-US" spc="10"/>
              <a:t> </a:t>
            </a:r>
            <a:r>
              <a:rPr lang="en-US" spc="-30"/>
              <a:t>II</a:t>
            </a:r>
            <a:endParaRPr lang="en-US" spc="-3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69339-FE56-AE49-A73C-9ADF2758C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tabLst>
                <a:tab pos="580390" algn="l"/>
              </a:tabLst>
            </a:pPr>
            <a:r>
              <a:rPr lang="en-US" spc="-45"/>
              <a:t>A</a:t>
            </a:r>
            <a:r>
              <a:rPr lang="en-US" spc="25"/>
              <a:t>ugust</a:t>
            </a:r>
            <a:r>
              <a:rPr lang="en-US" spc="10"/>
              <a:t> </a:t>
            </a:r>
            <a:r>
              <a:rPr lang="en-US" spc="15"/>
              <a:t>3,</a:t>
            </a:r>
            <a:r>
              <a:rPr lang="en-US" spc="10"/>
              <a:t> </a:t>
            </a:r>
            <a:r>
              <a:rPr lang="en-US" spc="25"/>
              <a:t>2016</a:t>
            </a:r>
            <a:r>
              <a:rPr lang="en-US"/>
              <a:t>	</a:t>
            </a:r>
            <a:fld id="{81D60167-4931-47E6-BA6A-407CBD079E47}" type="slidenum">
              <a:rPr spc="25" smtClean="0"/>
              <a:t>‹#›</a:t>
            </a:fld>
            <a:r>
              <a:rPr spc="10"/>
              <a:t> </a:t>
            </a:r>
            <a:r>
              <a:rPr spc="-5"/>
              <a:t>/</a:t>
            </a:r>
            <a:r>
              <a:rPr spc="10"/>
              <a:t> </a:t>
            </a:r>
            <a:r>
              <a:rPr spc="25"/>
              <a:t>23</a:t>
            </a:r>
            <a:endParaRPr spc="25" dirty="0"/>
          </a:p>
        </p:txBody>
      </p:sp>
    </p:spTree>
    <p:extLst>
      <p:ext uri="{BB962C8B-B14F-4D97-AF65-F5344CB8AC3E}">
        <p14:creationId xmlns:p14="http://schemas.microsoft.com/office/powerpoint/2010/main" val="1259691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42125-51BB-6340-A323-731AD4C4A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BF5EC2-86A6-F64C-B7BD-02A351A603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AB4E5-7036-3F4A-83CC-5C590B5ED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15"/>
              <a:t>Ruth</a:t>
            </a:r>
            <a:r>
              <a:rPr lang="en-US" spc="10"/>
              <a:t> Durrer</a:t>
            </a:r>
            <a:r>
              <a:rPr lang="en-US"/>
              <a:t> </a:t>
            </a:r>
            <a:r>
              <a:rPr lang="en-US" spc="25"/>
              <a:t> </a:t>
            </a:r>
            <a:r>
              <a:rPr lang="en-US" spc="-5"/>
              <a:t>(Uni</a:t>
            </a:r>
            <a:r>
              <a:rPr lang="en-US" spc="-20"/>
              <a:t>v</a:t>
            </a:r>
            <a:r>
              <a:rPr lang="en-US" spc="20"/>
              <a:t>ersité</a:t>
            </a:r>
            <a:r>
              <a:rPr lang="en-US" spc="10"/>
              <a:t> </a:t>
            </a:r>
            <a:r>
              <a:rPr lang="en-US" spc="40"/>
              <a:t>de</a:t>
            </a:r>
            <a:r>
              <a:rPr lang="en-US" spc="10"/>
              <a:t> </a:t>
            </a:r>
            <a:r>
              <a:rPr lang="en-US" spc="30"/>
              <a:t>Genè</a:t>
            </a:r>
            <a:r>
              <a:rPr lang="en-US" spc="15"/>
              <a:t>v</a:t>
            </a:r>
            <a:r>
              <a:rPr lang="en-US" spc="25"/>
              <a:t>e)</a:t>
            </a:r>
            <a:endParaRPr lang="en-US" spc="25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0CE60-6FF6-484C-8F76-29A4B8E5F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20"/>
              <a:t>Cosmology</a:t>
            </a:r>
            <a:r>
              <a:rPr lang="en-US" spc="10"/>
              <a:t> </a:t>
            </a:r>
            <a:r>
              <a:rPr lang="en-US" spc="-30"/>
              <a:t>II</a:t>
            </a:r>
            <a:endParaRPr lang="en-US" spc="-3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8D985-2165-814C-B2E4-42B30452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tabLst>
                <a:tab pos="580390" algn="l"/>
              </a:tabLst>
            </a:pPr>
            <a:r>
              <a:rPr lang="en-US" spc="-45"/>
              <a:t>A</a:t>
            </a:r>
            <a:r>
              <a:rPr lang="en-US" spc="25"/>
              <a:t>ugust</a:t>
            </a:r>
            <a:r>
              <a:rPr lang="en-US" spc="10"/>
              <a:t> </a:t>
            </a:r>
            <a:r>
              <a:rPr lang="en-US" spc="15"/>
              <a:t>3,</a:t>
            </a:r>
            <a:r>
              <a:rPr lang="en-US" spc="10"/>
              <a:t> </a:t>
            </a:r>
            <a:r>
              <a:rPr lang="en-US" spc="25"/>
              <a:t>2016</a:t>
            </a:r>
            <a:r>
              <a:rPr lang="en-US"/>
              <a:t>	</a:t>
            </a:r>
            <a:fld id="{81D60167-4931-47E6-BA6A-407CBD079E47}" type="slidenum">
              <a:rPr spc="25" smtClean="0"/>
              <a:t>‹#›</a:t>
            </a:fld>
            <a:r>
              <a:rPr spc="10"/>
              <a:t> </a:t>
            </a:r>
            <a:r>
              <a:rPr spc="-5"/>
              <a:t>/</a:t>
            </a:r>
            <a:r>
              <a:rPr spc="10"/>
              <a:t> </a:t>
            </a:r>
            <a:r>
              <a:rPr spc="25"/>
              <a:t>23</a:t>
            </a:r>
            <a:endParaRPr spc="25" dirty="0"/>
          </a:p>
        </p:txBody>
      </p:sp>
    </p:spTree>
    <p:extLst>
      <p:ext uri="{BB962C8B-B14F-4D97-AF65-F5344CB8AC3E}">
        <p14:creationId xmlns:p14="http://schemas.microsoft.com/office/powerpoint/2010/main" val="2687697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176F5E-D4BB-E24D-9130-0A67F6B73D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3299103" y="184253"/>
            <a:ext cx="994053" cy="29328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E07551-3779-8646-83F8-34391566B2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16944" y="184253"/>
            <a:ext cx="2924532" cy="29328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08B83-3BD6-5C4E-A697-4670A2589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15"/>
              <a:t>Ruth</a:t>
            </a:r>
            <a:r>
              <a:rPr lang="en-US" spc="10"/>
              <a:t> Durrer</a:t>
            </a:r>
            <a:r>
              <a:rPr lang="en-US"/>
              <a:t> </a:t>
            </a:r>
            <a:r>
              <a:rPr lang="en-US" spc="25"/>
              <a:t> </a:t>
            </a:r>
            <a:r>
              <a:rPr lang="en-US" spc="-5"/>
              <a:t>(Uni</a:t>
            </a:r>
            <a:r>
              <a:rPr lang="en-US" spc="-20"/>
              <a:t>v</a:t>
            </a:r>
            <a:r>
              <a:rPr lang="en-US" spc="20"/>
              <a:t>ersité</a:t>
            </a:r>
            <a:r>
              <a:rPr lang="en-US" spc="10"/>
              <a:t> </a:t>
            </a:r>
            <a:r>
              <a:rPr lang="en-US" spc="40"/>
              <a:t>de</a:t>
            </a:r>
            <a:r>
              <a:rPr lang="en-US" spc="10"/>
              <a:t> </a:t>
            </a:r>
            <a:r>
              <a:rPr lang="en-US" spc="30"/>
              <a:t>Genè</a:t>
            </a:r>
            <a:r>
              <a:rPr lang="en-US" spc="15"/>
              <a:t>v</a:t>
            </a:r>
            <a:r>
              <a:rPr lang="en-US" spc="25"/>
              <a:t>e)</a:t>
            </a:r>
            <a:endParaRPr lang="en-US" spc="25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9880F-DB98-D04E-A60D-C8EE916EA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20"/>
              <a:t>Cosmology</a:t>
            </a:r>
            <a:r>
              <a:rPr lang="en-US" spc="10"/>
              <a:t> </a:t>
            </a:r>
            <a:r>
              <a:rPr lang="en-US" spc="-30"/>
              <a:t>II</a:t>
            </a:r>
            <a:endParaRPr lang="en-US" spc="-3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08587-C4FC-7F42-996E-3C20F8556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tabLst>
                <a:tab pos="580390" algn="l"/>
              </a:tabLst>
            </a:pPr>
            <a:r>
              <a:rPr lang="en-US" spc="-45"/>
              <a:t>A</a:t>
            </a:r>
            <a:r>
              <a:rPr lang="en-US" spc="25"/>
              <a:t>ugust</a:t>
            </a:r>
            <a:r>
              <a:rPr lang="en-US" spc="10"/>
              <a:t> </a:t>
            </a:r>
            <a:r>
              <a:rPr lang="en-US" spc="15"/>
              <a:t>3,</a:t>
            </a:r>
            <a:r>
              <a:rPr lang="en-US" spc="10"/>
              <a:t> </a:t>
            </a:r>
            <a:r>
              <a:rPr lang="en-US" spc="25"/>
              <a:t>2016</a:t>
            </a:r>
            <a:r>
              <a:rPr lang="en-US"/>
              <a:t>	</a:t>
            </a:r>
            <a:fld id="{81D60167-4931-47E6-BA6A-407CBD079E47}" type="slidenum">
              <a:rPr spc="25" smtClean="0"/>
              <a:t>‹#›</a:t>
            </a:fld>
            <a:r>
              <a:rPr spc="10"/>
              <a:t> </a:t>
            </a:r>
            <a:r>
              <a:rPr spc="-5"/>
              <a:t>/</a:t>
            </a:r>
            <a:r>
              <a:rPr spc="10"/>
              <a:t> </a:t>
            </a:r>
            <a:r>
              <a:rPr spc="25"/>
              <a:t>23</a:t>
            </a:r>
            <a:endParaRPr spc="25" dirty="0"/>
          </a:p>
        </p:txBody>
      </p:sp>
    </p:spTree>
    <p:extLst>
      <p:ext uri="{BB962C8B-B14F-4D97-AF65-F5344CB8AC3E}">
        <p14:creationId xmlns:p14="http://schemas.microsoft.com/office/powerpoint/2010/main" val="2332134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20" dirty="0"/>
              <a:t>Cosmology</a:t>
            </a:r>
            <a:r>
              <a:rPr spc="10" dirty="0"/>
              <a:t> </a:t>
            </a:r>
            <a:r>
              <a:rPr spc="-30" dirty="0"/>
              <a:t>II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5" dirty="0"/>
              <a:t>Ruth</a:t>
            </a:r>
            <a:r>
              <a:rPr spc="10" dirty="0"/>
              <a:t> Durrer</a:t>
            </a:r>
            <a:r>
              <a:rPr dirty="0"/>
              <a:t> </a:t>
            </a:r>
            <a:r>
              <a:rPr spc="25" dirty="0"/>
              <a:t> </a:t>
            </a:r>
            <a:r>
              <a:rPr spc="-5" dirty="0"/>
              <a:t>(Uni</a:t>
            </a:r>
            <a:r>
              <a:rPr spc="-20" dirty="0"/>
              <a:t>v</a:t>
            </a:r>
            <a:r>
              <a:rPr spc="20" dirty="0"/>
              <a:t>ersité</a:t>
            </a:r>
            <a:r>
              <a:rPr spc="10" dirty="0"/>
              <a:t> </a:t>
            </a:r>
            <a:r>
              <a:rPr spc="40" dirty="0"/>
              <a:t>de</a:t>
            </a:r>
            <a:r>
              <a:rPr spc="10" dirty="0"/>
              <a:t> </a:t>
            </a:r>
            <a:r>
              <a:rPr spc="30" dirty="0"/>
              <a:t>Genè</a:t>
            </a:r>
            <a:r>
              <a:rPr spc="15" dirty="0"/>
              <a:t>v</a:t>
            </a:r>
            <a:r>
              <a:rPr spc="25" dirty="0"/>
              <a:t>e)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tabLst>
                <a:tab pos="580390" algn="l"/>
              </a:tabLst>
            </a:pPr>
            <a:r>
              <a:rPr spc="-45" dirty="0"/>
              <a:t>A</a:t>
            </a:r>
            <a:r>
              <a:rPr spc="25" dirty="0"/>
              <a:t>ugust</a:t>
            </a:r>
            <a:r>
              <a:rPr spc="10" dirty="0"/>
              <a:t> </a:t>
            </a:r>
            <a:r>
              <a:rPr spc="15" dirty="0"/>
              <a:t>3,</a:t>
            </a:r>
            <a:r>
              <a:rPr spc="10" dirty="0"/>
              <a:t> </a:t>
            </a:r>
            <a:r>
              <a:rPr spc="25" dirty="0"/>
              <a:t>2016</a:t>
            </a:r>
            <a:r>
              <a:rPr dirty="0"/>
              <a:t>	</a:t>
            </a:r>
            <a:fld id="{81D60167-4931-47E6-BA6A-407CBD079E47}" type="slidenum">
              <a:rPr spc="25" dirty="0"/>
              <a:t>‹#›</a:t>
            </a:fld>
            <a:r>
              <a:rPr spc="10" dirty="0"/>
              <a:t> </a:t>
            </a:r>
            <a:r>
              <a:rPr spc="-5" dirty="0"/>
              <a:t>/</a:t>
            </a:r>
            <a:r>
              <a:rPr spc="10" dirty="0"/>
              <a:t> </a:t>
            </a:r>
            <a:r>
              <a:rPr spc="25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337267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4B206-150F-D245-AC34-A681DD513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93D50-67D3-5B4C-9064-52748F6C2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D5471-184F-2D4E-A99A-365DFA400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15"/>
              <a:t>Ruth</a:t>
            </a:r>
            <a:r>
              <a:rPr lang="en-US" spc="10"/>
              <a:t> Durrer</a:t>
            </a:r>
            <a:r>
              <a:rPr lang="en-US"/>
              <a:t> </a:t>
            </a:r>
            <a:r>
              <a:rPr lang="en-US" spc="25"/>
              <a:t> </a:t>
            </a:r>
            <a:r>
              <a:rPr lang="en-US" spc="-5"/>
              <a:t>(Uni</a:t>
            </a:r>
            <a:r>
              <a:rPr lang="en-US" spc="-20"/>
              <a:t>v</a:t>
            </a:r>
            <a:r>
              <a:rPr lang="en-US" spc="20"/>
              <a:t>ersité</a:t>
            </a:r>
            <a:r>
              <a:rPr lang="en-US" spc="10"/>
              <a:t> </a:t>
            </a:r>
            <a:r>
              <a:rPr lang="en-US" spc="40"/>
              <a:t>de</a:t>
            </a:r>
            <a:r>
              <a:rPr lang="en-US" spc="10"/>
              <a:t> </a:t>
            </a:r>
            <a:r>
              <a:rPr lang="en-US" spc="30"/>
              <a:t>Genè</a:t>
            </a:r>
            <a:r>
              <a:rPr lang="en-US" spc="15"/>
              <a:t>v</a:t>
            </a:r>
            <a:r>
              <a:rPr lang="en-US" spc="25"/>
              <a:t>e)</a:t>
            </a:r>
            <a:endParaRPr lang="en-US" spc="25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B5E54-CD85-4F44-B56C-9D814F632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20"/>
              <a:t>Cosmology</a:t>
            </a:r>
            <a:r>
              <a:rPr lang="en-US" spc="10"/>
              <a:t> </a:t>
            </a:r>
            <a:r>
              <a:rPr lang="en-US" spc="-30"/>
              <a:t>II</a:t>
            </a:r>
            <a:endParaRPr lang="en-US" spc="-3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DFAB6-D28C-CF4B-B98F-ACABB0303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tabLst>
                <a:tab pos="580390" algn="l"/>
              </a:tabLst>
            </a:pPr>
            <a:r>
              <a:rPr lang="en-US" spc="-45"/>
              <a:t>A</a:t>
            </a:r>
            <a:r>
              <a:rPr lang="en-US" spc="25"/>
              <a:t>ugust</a:t>
            </a:r>
            <a:r>
              <a:rPr lang="en-US" spc="10"/>
              <a:t> </a:t>
            </a:r>
            <a:r>
              <a:rPr lang="en-US" spc="15"/>
              <a:t>3,</a:t>
            </a:r>
            <a:r>
              <a:rPr lang="en-US" spc="10"/>
              <a:t> </a:t>
            </a:r>
            <a:r>
              <a:rPr lang="en-US" spc="25"/>
              <a:t>2016</a:t>
            </a:r>
            <a:r>
              <a:rPr lang="en-US"/>
              <a:t>	</a:t>
            </a:r>
            <a:fld id="{81D60167-4931-47E6-BA6A-407CBD079E47}" type="slidenum">
              <a:rPr spc="25" smtClean="0"/>
              <a:t>‹#›</a:t>
            </a:fld>
            <a:r>
              <a:rPr spc="10"/>
              <a:t> </a:t>
            </a:r>
            <a:r>
              <a:rPr spc="-5"/>
              <a:t>/</a:t>
            </a:r>
            <a:r>
              <a:rPr spc="10"/>
              <a:t> </a:t>
            </a:r>
            <a:r>
              <a:rPr spc="25"/>
              <a:t>23</a:t>
            </a:r>
            <a:endParaRPr spc="25" dirty="0"/>
          </a:p>
        </p:txBody>
      </p:sp>
    </p:spTree>
    <p:extLst>
      <p:ext uri="{BB962C8B-B14F-4D97-AF65-F5344CB8AC3E}">
        <p14:creationId xmlns:p14="http://schemas.microsoft.com/office/powerpoint/2010/main" val="3431638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EF6DE-47F7-FA41-B414-85F239D9A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543" y="862785"/>
            <a:ext cx="3976211" cy="1439576"/>
          </a:xfrm>
        </p:spPr>
        <p:txBody>
          <a:bodyPr anchor="b"/>
          <a:lstStyle>
            <a:lvl1pPr>
              <a:defRPr sz="226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747F0-832F-9C4B-A5F5-DE4F70988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4543" y="2315979"/>
            <a:ext cx="3976211" cy="757039"/>
          </a:xfrm>
        </p:spPr>
        <p:txBody>
          <a:bodyPr/>
          <a:lstStyle>
            <a:lvl1pPr marL="0" indent="0">
              <a:buNone/>
              <a:defRPr sz="907">
                <a:solidFill>
                  <a:schemeClr val="tx1">
                    <a:tint val="75000"/>
                  </a:schemeClr>
                </a:solidFill>
              </a:defRPr>
            </a:lvl1pPr>
            <a:lvl2pPr marL="172867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2pPr>
            <a:lvl3pPr marL="345735" indent="0">
              <a:buNone/>
              <a:defRPr sz="681">
                <a:solidFill>
                  <a:schemeClr val="tx1">
                    <a:tint val="75000"/>
                  </a:schemeClr>
                </a:solidFill>
              </a:defRPr>
            </a:lvl3pPr>
            <a:lvl4pPr marL="518602" indent="0">
              <a:buNone/>
              <a:defRPr sz="605">
                <a:solidFill>
                  <a:schemeClr val="tx1">
                    <a:tint val="75000"/>
                  </a:schemeClr>
                </a:solidFill>
              </a:defRPr>
            </a:lvl4pPr>
            <a:lvl5pPr marL="691469" indent="0">
              <a:buNone/>
              <a:defRPr sz="605">
                <a:solidFill>
                  <a:schemeClr val="tx1">
                    <a:tint val="75000"/>
                  </a:schemeClr>
                </a:solidFill>
              </a:defRPr>
            </a:lvl5pPr>
            <a:lvl6pPr marL="864337" indent="0">
              <a:buNone/>
              <a:defRPr sz="605">
                <a:solidFill>
                  <a:schemeClr val="tx1">
                    <a:tint val="75000"/>
                  </a:schemeClr>
                </a:solidFill>
              </a:defRPr>
            </a:lvl6pPr>
            <a:lvl7pPr marL="1037204" indent="0">
              <a:buNone/>
              <a:defRPr sz="605">
                <a:solidFill>
                  <a:schemeClr val="tx1">
                    <a:tint val="75000"/>
                  </a:schemeClr>
                </a:solidFill>
              </a:defRPr>
            </a:lvl7pPr>
            <a:lvl8pPr marL="1210071" indent="0">
              <a:buNone/>
              <a:defRPr sz="605">
                <a:solidFill>
                  <a:schemeClr val="tx1">
                    <a:tint val="75000"/>
                  </a:schemeClr>
                </a:solidFill>
              </a:defRPr>
            </a:lvl8pPr>
            <a:lvl9pPr marL="1382939" indent="0">
              <a:buNone/>
              <a:defRPr sz="60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B54AF-FC77-FB4A-93DF-2D3EB8C29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15"/>
              <a:t>Ruth</a:t>
            </a:r>
            <a:r>
              <a:rPr lang="en-US" spc="10"/>
              <a:t> Durrer</a:t>
            </a:r>
            <a:r>
              <a:rPr lang="en-US"/>
              <a:t> </a:t>
            </a:r>
            <a:r>
              <a:rPr lang="en-US" spc="25"/>
              <a:t> </a:t>
            </a:r>
            <a:r>
              <a:rPr lang="en-US" spc="-5"/>
              <a:t>(Uni</a:t>
            </a:r>
            <a:r>
              <a:rPr lang="en-US" spc="-20"/>
              <a:t>v</a:t>
            </a:r>
            <a:r>
              <a:rPr lang="en-US" spc="20"/>
              <a:t>ersité</a:t>
            </a:r>
            <a:r>
              <a:rPr lang="en-US" spc="10"/>
              <a:t> </a:t>
            </a:r>
            <a:r>
              <a:rPr lang="en-US" spc="40"/>
              <a:t>de</a:t>
            </a:r>
            <a:r>
              <a:rPr lang="en-US" spc="10"/>
              <a:t> </a:t>
            </a:r>
            <a:r>
              <a:rPr lang="en-US" spc="30"/>
              <a:t>Genè</a:t>
            </a:r>
            <a:r>
              <a:rPr lang="en-US" spc="15"/>
              <a:t>v</a:t>
            </a:r>
            <a:r>
              <a:rPr lang="en-US" spc="25"/>
              <a:t>e)</a:t>
            </a:r>
            <a:endParaRPr lang="en-US" spc="25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168CE-5203-A14E-A08A-36A014F41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20"/>
              <a:t>Cosmology</a:t>
            </a:r>
            <a:r>
              <a:rPr lang="en-US" spc="10"/>
              <a:t> </a:t>
            </a:r>
            <a:r>
              <a:rPr lang="en-US" spc="-30"/>
              <a:t>II</a:t>
            </a:r>
            <a:endParaRPr lang="en-US" spc="-3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93396-085C-8C40-8A05-9B4A7FD17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tabLst>
                <a:tab pos="580390" algn="l"/>
              </a:tabLst>
            </a:pPr>
            <a:r>
              <a:rPr lang="en-US" spc="-45"/>
              <a:t>A</a:t>
            </a:r>
            <a:r>
              <a:rPr lang="en-US" spc="25"/>
              <a:t>ugust</a:t>
            </a:r>
            <a:r>
              <a:rPr lang="en-US" spc="10"/>
              <a:t> </a:t>
            </a:r>
            <a:r>
              <a:rPr lang="en-US" spc="15"/>
              <a:t>3,</a:t>
            </a:r>
            <a:r>
              <a:rPr lang="en-US" spc="10"/>
              <a:t> </a:t>
            </a:r>
            <a:r>
              <a:rPr lang="en-US" spc="25"/>
              <a:t>2016</a:t>
            </a:r>
            <a:r>
              <a:rPr lang="en-US"/>
              <a:t>	</a:t>
            </a:r>
            <a:fld id="{81D60167-4931-47E6-BA6A-407CBD079E47}" type="slidenum">
              <a:rPr spc="25" smtClean="0"/>
              <a:t>‹#›</a:t>
            </a:fld>
            <a:r>
              <a:rPr spc="10"/>
              <a:t> </a:t>
            </a:r>
            <a:r>
              <a:rPr spc="-5"/>
              <a:t>/</a:t>
            </a:r>
            <a:r>
              <a:rPr spc="10"/>
              <a:t> </a:t>
            </a:r>
            <a:r>
              <a:rPr spc="25"/>
              <a:t>23</a:t>
            </a:r>
            <a:endParaRPr spc="25" dirty="0"/>
          </a:p>
        </p:txBody>
      </p:sp>
    </p:spTree>
    <p:extLst>
      <p:ext uri="{BB962C8B-B14F-4D97-AF65-F5344CB8AC3E}">
        <p14:creationId xmlns:p14="http://schemas.microsoft.com/office/powerpoint/2010/main" val="2733394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DAF84-463C-7042-90D8-4A0EA6A1B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27B20-01C1-F04B-A58D-350ED51330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6944" y="921265"/>
            <a:ext cx="1959293" cy="21958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91592-0AC5-424A-AD58-E661F805F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33863" y="921265"/>
            <a:ext cx="1959293" cy="21958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2F0FD7-1141-3542-829F-033F448D7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15"/>
              <a:t>Ruth</a:t>
            </a:r>
            <a:r>
              <a:rPr lang="en-US" spc="10"/>
              <a:t> Durrer</a:t>
            </a:r>
            <a:r>
              <a:rPr lang="en-US"/>
              <a:t> </a:t>
            </a:r>
            <a:r>
              <a:rPr lang="en-US" spc="25"/>
              <a:t> </a:t>
            </a:r>
            <a:r>
              <a:rPr lang="en-US" spc="-5"/>
              <a:t>(Uni</a:t>
            </a:r>
            <a:r>
              <a:rPr lang="en-US" spc="-20"/>
              <a:t>v</a:t>
            </a:r>
            <a:r>
              <a:rPr lang="en-US" spc="20"/>
              <a:t>ersité</a:t>
            </a:r>
            <a:r>
              <a:rPr lang="en-US" spc="10"/>
              <a:t> </a:t>
            </a:r>
            <a:r>
              <a:rPr lang="en-US" spc="40"/>
              <a:t>de</a:t>
            </a:r>
            <a:r>
              <a:rPr lang="en-US" spc="10"/>
              <a:t> </a:t>
            </a:r>
            <a:r>
              <a:rPr lang="en-US" spc="30"/>
              <a:t>Genè</a:t>
            </a:r>
            <a:r>
              <a:rPr lang="en-US" spc="15"/>
              <a:t>v</a:t>
            </a:r>
            <a:r>
              <a:rPr lang="en-US" spc="25"/>
              <a:t>e)</a:t>
            </a:r>
            <a:endParaRPr lang="en-US" spc="25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7794AB-CA4B-674E-9603-87498D136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20"/>
              <a:t>Cosmology</a:t>
            </a:r>
            <a:r>
              <a:rPr lang="en-US" spc="10"/>
              <a:t> </a:t>
            </a:r>
            <a:r>
              <a:rPr lang="en-US" spc="-30"/>
              <a:t>II</a:t>
            </a:r>
            <a:endParaRPr lang="en-US" spc="-3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5B887-609D-7948-AEA0-BD43FAB27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tabLst>
                <a:tab pos="580390" algn="l"/>
              </a:tabLst>
            </a:pPr>
            <a:r>
              <a:rPr lang="en-US" spc="-45"/>
              <a:t>A</a:t>
            </a:r>
            <a:r>
              <a:rPr lang="en-US" spc="25"/>
              <a:t>ugust</a:t>
            </a:r>
            <a:r>
              <a:rPr lang="en-US" spc="10"/>
              <a:t> </a:t>
            </a:r>
            <a:r>
              <a:rPr lang="en-US" spc="15"/>
              <a:t>3,</a:t>
            </a:r>
            <a:r>
              <a:rPr lang="en-US" spc="10"/>
              <a:t> </a:t>
            </a:r>
            <a:r>
              <a:rPr lang="en-US" spc="25"/>
              <a:t>2016</a:t>
            </a:r>
            <a:r>
              <a:rPr lang="en-US"/>
              <a:t>	</a:t>
            </a:r>
            <a:fld id="{81D60167-4931-47E6-BA6A-407CBD079E47}" type="slidenum">
              <a:rPr spc="25" smtClean="0"/>
              <a:t>‹#›</a:t>
            </a:fld>
            <a:r>
              <a:rPr spc="10"/>
              <a:t> </a:t>
            </a:r>
            <a:r>
              <a:rPr spc="-5"/>
              <a:t>/</a:t>
            </a:r>
            <a:r>
              <a:rPr spc="10"/>
              <a:t> </a:t>
            </a:r>
            <a:r>
              <a:rPr spc="25"/>
              <a:t>23</a:t>
            </a:r>
            <a:endParaRPr spc="25" dirty="0"/>
          </a:p>
        </p:txBody>
      </p:sp>
    </p:spTree>
    <p:extLst>
      <p:ext uri="{BB962C8B-B14F-4D97-AF65-F5344CB8AC3E}">
        <p14:creationId xmlns:p14="http://schemas.microsoft.com/office/powerpoint/2010/main" val="3436344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F258A-705A-2F42-87F7-927C2FB36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45" y="184253"/>
            <a:ext cx="3976211" cy="66891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7CB01-30A1-1247-A6C7-9A4E5D51E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545" y="848365"/>
            <a:ext cx="1950288" cy="415770"/>
          </a:xfrm>
        </p:spPr>
        <p:txBody>
          <a:bodyPr anchor="b"/>
          <a:lstStyle>
            <a:lvl1pPr marL="0" indent="0">
              <a:buNone/>
              <a:defRPr sz="907" b="1"/>
            </a:lvl1pPr>
            <a:lvl2pPr marL="172867" indent="0">
              <a:buNone/>
              <a:defRPr sz="756" b="1"/>
            </a:lvl2pPr>
            <a:lvl3pPr marL="345735" indent="0">
              <a:buNone/>
              <a:defRPr sz="681" b="1"/>
            </a:lvl3pPr>
            <a:lvl4pPr marL="518602" indent="0">
              <a:buNone/>
              <a:defRPr sz="605" b="1"/>
            </a:lvl4pPr>
            <a:lvl5pPr marL="691469" indent="0">
              <a:buNone/>
              <a:defRPr sz="605" b="1"/>
            </a:lvl5pPr>
            <a:lvl6pPr marL="864337" indent="0">
              <a:buNone/>
              <a:defRPr sz="605" b="1"/>
            </a:lvl6pPr>
            <a:lvl7pPr marL="1037204" indent="0">
              <a:buNone/>
              <a:defRPr sz="605" b="1"/>
            </a:lvl7pPr>
            <a:lvl8pPr marL="1210071" indent="0">
              <a:buNone/>
              <a:defRPr sz="605" b="1"/>
            </a:lvl8pPr>
            <a:lvl9pPr marL="1382939" indent="0">
              <a:buNone/>
              <a:defRPr sz="6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ABF774-6852-374E-A2AD-A58A3B408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7545" y="1264135"/>
            <a:ext cx="1950288" cy="18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7230E1-076A-E54D-AD05-9413A47935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333863" y="848365"/>
            <a:ext cx="1959893" cy="415770"/>
          </a:xfrm>
        </p:spPr>
        <p:txBody>
          <a:bodyPr anchor="b"/>
          <a:lstStyle>
            <a:lvl1pPr marL="0" indent="0">
              <a:buNone/>
              <a:defRPr sz="907" b="1"/>
            </a:lvl1pPr>
            <a:lvl2pPr marL="172867" indent="0">
              <a:buNone/>
              <a:defRPr sz="756" b="1"/>
            </a:lvl2pPr>
            <a:lvl3pPr marL="345735" indent="0">
              <a:buNone/>
              <a:defRPr sz="681" b="1"/>
            </a:lvl3pPr>
            <a:lvl4pPr marL="518602" indent="0">
              <a:buNone/>
              <a:defRPr sz="605" b="1"/>
            </a:lvl4pPr>
            <a:lvl5pPr marL="691469" indent="0">
              <a:buNone/>
              <a:defRPr sz="605" b="1"/>
            </a:lvl5pPr>
            <a:lvl6pPr marL="864337" indent="0">
              <a:buNone/>
              <a:defRPr sz="605" b="1"/>
            </a:lvl6pPr>
            <a:lvl7pPr marL="1037204" indent="0">
              <a:buNone/>
              <a:defRPr sz="605" b="1"/>
            </a:lvl7pPr>
            <a:lvl8pPr marL="1210071" indent="0">
              <a:buNone/>
              <a:defRPr sz="605" b="1"/>
            </a:lvl8pPr>
            <a:lvl9pPr marL="1382939" indent="0">
              <a:buNone/>
              <a:defRPr sz="6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A5B29C-2DD1-DF43-8932-4F6A6E3FCD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333863" y="1264135"/>
            <a:ext cx="1959893" cy="18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B43EE0-4BE6-4644-BECB-8F8459919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15"/>
              <a:t>Ruth</a:t>
            </a:r>
            <a:r>
              <a:rPr lang="en-US" spc="10"/>
              <a:t> Durrer</a:t>
            </a:r>
            <a:r>
              <a:rPr lang="en-US"/>
              <a:t> </a:t>
            </a:r>
            <a:r>
              <a:rPr lang="en-US" spc="25"/>
              <a:t> </a:t>
            </a:r>
            <a:r>
              <a:rPr lang="en-US" spc="-5"/>
              <a:t>(Uni</a:t>
            </a:r>
            <a:r>
              <a:rPr lang="en-US" spc="-20"/>
              <a:t>v</a:t>
            </a:r>
            <a:r>
              <a:rPr lang="en-US" spc="20"/>
              <a:t>ersité</a:t>
            </a:r>
            <a:r>
              <a:rPr lang="en-US" spc="10"/>
              <a:t> </a:t>
            </a:r>
            <a:r>
              <a:rPr lang="en-US" spc="40"/>
              <a:t>de</a:t>
            </a:r>
            <a:r>
              <a:rPr lang="en-US" spc="10"/>
              <a:t> </a:t>
            </a:r>
            <a:r>
              <a:rPr lang="en-US" spc="30"/>
              <a:t>Genè</a:t>
            </a:r>
            <a:r>
              <a:rPr lang="en-US" spc="15"/>
              <a:t>v</a:t>
            </a:r>
            <a:r>
              <a:rPr lang="en-US" spc="25"/>
              <a:t>e)</a:t>
            </a:r>
            <a:endParaRPr lang="en-US" spc="25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1185DD-158D-D64F-B310-CF4E3F8B9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20"/>
              <a:t>Cosmology</a:t>
            </a:r>
            <a:r>
              <a:rPr lang="en-US" spc="10"/>
              <a:t> </a:t>
            </a:r>
            <a:r>
              <a:rPr lang="en-US" spc="-30"/>
              <a:t>II</a:t>
            </a:r>
            <a:endParaRPr lang="en-US" spc="-3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AAC664-79F0-3049-B757-DDF3330BA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tabLst>
                <a:tab pos="580390" algn="l"/>
              </a:tabLst>
            </a:pPr>
            <a:r>
              <a:rPr lang="en-US" spc="-45"/>
              <a:t>A</a:t>
            </a:r>
            <a:r>
              <a:rPr lang="en-US" spc="25"/>
              <a:t>ugust</a:t>
            </a:r>
            <a:r>
              <a:rPr lang="en-US" spc="10"/>
              <a:t> </a:t>
            </a:r>
            <a:r>
              <a:rPr lang="en-US" spc="15"/>
              <a:t>3,</a:t>
            </a:r>
            <a:r>
              <a:rPr lang="en-US" spc="10"/>
              <a:t> </a:t>
            </a:r>
            <a:r>
              <a:rPr lang="en-US" spc="25"/>
              <a:t>2016</a:t>
            </a:r>
            <a:r>
              <a:rPr lang="en-US"/>
              <a:t>	</a:t>
            </a:r>
            <a:fld id="{81D60167-4931-47E6-BA6A-407CBD079E47}" type="slidenum">
              <a:rPr spc="25" smtClean="0"/>
              <a:t>‹#›</a:t>
            </a:fld>
            <a:r>
              <a:rPr spc="10"/>
              <a:t> </a:t>
            </a:r>
            <a:r>
              <a:rPr spc="-5"/>
              <a:t>/</a:t>
            </a:r>
            <a:r>
              <a:rPr spc="10"/>
              <a:t> </a:t>
            </a:r>
            <a:r>
              <a:rPr spc="25"/>
              <a:t>23</a:t>
            </a:r>
            <a:endParaRPr spc="25" dirty="0"/>
          </a:p>
        </p:txBody>
      </p:sp>
    </p:spTree>
    <p:extLst>
      <p:ext uri="{BB962C8B-B14F-4D97-AF65-F5344CB8AC3E}">
        <p14:creationId xmlns:p14="http://schemas.microsoft.com/office/powerpoint/2010/main" val="92285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6BC4B-AED0-F04B-8063-1020013C8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9CE8B8-B165-794D-82C7-07D5A90C0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15"/>
              <a:t>Ruth</a:t>
            </a:r>
            <a:r>
              <a:rPr lang="en-US" spc="10"/>
              <a:t> Durrer</a:t>
            </a:r>
            <a:r>
              <a:rPr lang="en-US"/>
              <a:t> </a:t>
            </a:r>
            <a:r>
              <a:rPr lang="en-US" spc="25"/>
              <a:t> </a:t>
            </a:r>
            <a:r>
              <a:rPr lang="en-US" spc="-5"/>
              <a:t>(Uni</a:t>
            </a:r>
            <a:r>
              <a:rPr lang="en-US" spc="-20"/>
              <a:t>v</a:t>
            </a:r>
            <a:r>
              <a:rPr lang="en-US" spc="20"/>
              <a:t>ersité</a:t>
            </a:r>
            <a:r>
              <a:rPr lang="en-US" spc="10"/>
              <a:t> </a:t>
            </a:r>
            <a:r>
              <a:rPr lang="en-US" spc="40"/>
              <a:t>de</a:t>
            </a:r>
            <a:r>
              <a:rPr lang="en-US" spc="10"/>
              <a:t> </a:t>
            </a:r>
            <a:r>
              <a:rPr lang="en-US" spc="30"/>
              <a:t>Genè</a:t>
            </a:r>
            <a:r>
              <a:rPr lang="en-US" spc="15"/>
              <a:t>v</a:t>
            </a:r>
            <a:r>
              <a:rPr lang="en-US" spc="25"/>
              <a:t>e)</a:t>
            </a:r>
            <a:endParaRPr lang="en-US" spc="25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E71221-6371-D849-8FE5-4A6F6E64D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20"/>
              <a:t>Cosmology</a:t>
            </a:r>
            <a:r>
              <a:rPr lang="en-US" spc="10"/>
              <a:t> </a:t>
            </a:r>
            <a:r>
              <a:rPr lang="en-US" spc="-30"/>
              <a:t>II</a:t>
            </a:r>
            <a:endParaRPr lang="en-US" spc="-3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268834-6A86-664B-A364-58B0E2AFF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tabLst>
                <a:tab pos="580390" algn="l"/>
              </a:tabLst>
            </a:pPr>
            <a:r>
              <a:rPr lang="en-US" spc="-45"/>
              <a:t>A</a:t>
            </a:r>
            <a:r>
              <a:rPr lang="en-US" spc="25"/>
              <a:t>ugust</a:t>
            </a:r>
            <a:r>
              <a:rPr lang="en-US" spc="10"/>
              <a:t> </a:t>
            </a:r>
            <a:r>
              <a:rPr lang="en-US" spc="15"/>
              <a:t>3,</a:t>
            </a:r>
            <a:r>
              <a:rPr lang="en-US" spc="10"/>
              <a:t> </a:t>
            </a:r>
            <a:r>
              <a:rPr lang="en-US" spc="25"/>
              <a:t>2016</a:t>
            </a:r>
            <a:r>
              <a:rPr lang="en-US"/>
              <a:t>	</a:t>
            </a:r>
            <a:fld id="{81D60167-4931-47E6-BA6A-407CBD079E47}" type="slidenum">
              <a:rPr spc="25" smtClean="0"/>
              <a:t>‹#›</a:t>
            </a:fld>
            <a:r>
              <a:rPr spc="10"/>
              <a:t> </a:t>
            </a:r>
            <a:r>
              <a:rPr spc="-5"/>
              <a:t>/</a:t>
            </a:r>
            <a:r>
              <a:rPr spc="10"/>
              <a:t> </a:t>
            </a:r>
            <a:r>
              <a:rPr spc="25"/>
              <a:t>23</a:t>
            </a:r>
            <a:endParaRPr spc="25" dirty="0"/>
          </a:p>
        </p:txBody>
      </p:sp>
    </p:spTree>
    <p:extLst>
      <p:ext uri="{BB962C8B-B14F-4D97-AF65-F5344CB8AC3E}">
        <p14:creationId xmlns:p14="http://schemas.microsoft.com/office/powerpoint/2010/main" val="299634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0D132F-6FE8-AC49-A623-38E445687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15"/>
              <a:t>Ruth</a:t>
            </a:r>
            <a:r>
              <a:rPr lang="en-US" spc="10"/>
              <a:t> Durrer</a:t>
            </a:r>
            <a:r>
              <a:rPr lang="en-US"/>
              <a:t> </a:t>
            </a:r>
            <a:r>
              <a:rPr lang="en-US" spc="25"/>
              <a:t> </a:t>
            </a:r>
            <a:r>
              <a:rPr lang="en-US" spc="-5"/>
              <a:t>(Uni</a:t>
            </a:r>
            <a:r>
              <a:rPr lang="en-US" spc="-20"/>
              <a:t>v</a:t>
            </a:r>
            <a:r>
              <a:rPr lang="en-US" spc="20"/>
              <a:t>ersité</a:t>
            </a:r>
            <a:r>
              <a:rPr lang="en-US" spc="10"/>
              <a:t> </a:t>
            </a:r>
            <a:r>
              <a:rPr lang="en-US" spc="40"/>
              <a:t>de</a:t>
            </a:r>
            <a:r>
              <a:rPr lang="en-US" spc="10"/>
              <a:t> </a:t>
            </a:r>
            <a:r>
              <a:rPr lang="en-US" spc="30"/>
              <a:t>Genè</a:t>
            </a:r>
            <a:r>
              <a:rPr lang="en-US" spc="15"/>
              <a:t>v</a:t>
            </a:r>
            <a:r>
              <a:rPr lang="en-US" spc="25"/>
              <a:t>e)</a:t>
            </a:r>
            <a:endParaRPr lang="en-US" spc="25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F879E3-0E2C-834B-BD6D-878E3E72C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20"/>
              <a:t>Cosmology</a:t>
            </a:r>
            <a:r>
              <a:rPr lang="en-US" spc="10"/>
              <a:t> </a:t>
            </a:r>
            <a:r>
              <a:rPr lang="en-US" spc="-30"/>
              <a:t>II</a:t>
            </a:r>
            <a:endParaRPr lang="en-US" spc="-3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59DAD-9685-7444-ADEF-C312B10C9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tabLst>
                <a:tab pos="580390" algn="l"/>
              </a:tabLst>
            </a:pPr>
            <a:r>
              <a:rPr lang="en-US" spc="-45"/>
              <a:t>A</a:t>
            </a:r>
            <a:r>
              <a:rPr lang="en-US" spc="25"/>
              <a:t>ugust</a:t>
            </a:r>
            <a:r>
              <a:rPr lang="en-US" spc="10"/>
              <a:t> </a:t>
            </a:r>
            <a:r>
              <a:rPr lang="en-US" spc="15"/>
              <a:t>3,</a:t>
            </a:r>
            <a:r>
              <a:rPr lang="en-US" spc="10"/>
              <a:t> </a:t>
            </a:r>
            <a:r>
              <a:rPr lang="en-US" spc="25"/>
              <a:t>2016</a:t>
            </a:r>
            <a:r>
              <a:rPr lang="en-US"/>
              <a:t>	</a:t>
            </a:r>
            <a:fld id="{81D60167-4931-47E6-BA6A-407CBD079E47}" type="slidenum">
              <a:rPr spc="25" smtClean="0"/>
              <a:t>‹#›</a:t>
            </a:fld>
            <a:r>
              <a:rPr spc="10"/>
              <a:t> </a:t>
            </a:r>
            <a:r>
              <a:rPr spc="-5"/>
              <a:t>/</a:t>
            </a:r>
            <a:r>
              <a:rPr spc="10"/>
              <a:t> </a:t>
            </a:r>
            <a:r>
              <a:rPr spc="25"/>
              <a:t>23</a:t>
            </a:r>
            <a:endParaRPr spc="25" dirty="0"/>
          </a:p>
        </p:txBody>
      </p:sp>
    </p:spTree>
    <p:extLst>
      <p:ext uri="{BB962C8B-B14F-4D97-AF65-F5344CB8AC3E}">
        <p14:creationId xmlns:p14="http://schemas.microsoft.com/office/powerpoint/2010/main" val="2025445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9269A-C7D4-2F47-84EF-8BE30165C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45" y="230717"/>
            <a:ext cx="1486877" cy="807508"/>
          </a:xfrm>
        </p:spPr>
        <p:txBody>
          <a:bodyPr anchor="b"/>
          <a:lstStyle>
            <a:lvl1pPr>
              <a:defRPr sz="121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B92E7-3128-424D-AD13-2F9692484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893" y="498284"/>
            <a:ext cx="2333863" cy="2459376"/>
          </a:xfrm>
        </p:spPr>
        <p:txBody>
          <a:bodyPr/>
          <a:lstStyle>
            <a:lvl1pPr>
              <a:defRPr sz="1210"/>
            </a:lvl1pPr>
            <a:lvl2pPr>
              <a:defRPr sz="1059"/>
            </a:lvl2pPr>
            <a:lvl3pPr>
              <a:defRPr sz="907"/>
            </a:lvl3pPr>
            <a:lvl4pPr>
              <a:defRPr sz="756"/>
            </a:lvl4pPr>
            <a:lvl5pPr>
              <a:defRPr sz="756"/>
            </a:lvl5pPr>
            <a:lvl6pPr>
              <a:defRPr sz="756"/>
            </a:lvl6pPr>
            <a:lvl7pPr>
              <a:defRPr sz="756"/>
            </a:lvl7pPr>
            <a:lvl8pPr>
              <a:defRPr sz="756"/>
            </a:lvl8pPr>
            <a:lvl9pPr>
              <a:defRPr sz="7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42BA1D-98B4-4D4B-ACC2-34D5F65ED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7545" y="1038225"/>
            <a:ext cx="1486877" cy="1923440"/>
          </a:xfrm>
        </p:spPr>
        <p:txBody>
          <a:bodyPr/>
          <a:lstStyle>
            <a:lvl1pPr marL="0" indent="0">
              <a:buNone/>
              <a:defRPr sz="605"/>
            </a:lvl1pPr>
            <a:lvl2pPr marL="172867" indent="0">
              <a:buNone/>
              <a:defRPr sz="529"/>
            </a:lvl2pPr>
            <a:lvl3pPr marL="345735" indent="0">
              <a:buNone/>
              <a:defRPr sz="454"/>
            </a:lvl3pPr>
            <a:lvl4pPr marL="518602" indent="0">
              <a:buNone/>
              <a:defRPr sz="378"/>
            </a:lvl4pPr>
            <a:lvl5pPr marL="691469" indent="0">
              <a:buNone/>
              <a:defRPr sz="378"/>
            </a:lvl5pPr>
            <a:lvl6pPr marL="864337" indent="0">
              <a:buNone/>
              <a:defRPr sz="378"/>
            </a:lvl6pPr>
            <a:lvl7pPr marL="1037204" indent="0">
              <a:buNone/>
              <a:defRPr sz="378"/>
            </a:lvl7pPr>
            <a:lvl8pPr marL="1210071" indent="0">
              <a:buNone/>
              <a:defRPr sz="378"/>
            </a:lvl8pPr>
            <a:lvl9pPr marL="1382939" indent="0">
              <a:buNone/>
              <a:defRPr sz="3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BBC46-33ED-504F-9E15-A232AFBAB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15"/>
              <a:t>Ruth</a:t>
            </a:r>
            <a:r>
              <a:rPr lang="en-US" spc="10"/>
              <a:t> Durrer</a:t>
            </a:r>
            <a:r>
              <a:rPr lang="en-US"/>
              <a:t> </a:t>
            </a:r>
            <a:r>
              <a:rPr lang="en-US" spc="25"/>
              <a:t> </a:t>
            </a:r>
            <a:r>
              <a:rPr lang="en-US" spc="-5"/>
              <a:t>(Uni</a:t>
            </a:r>
            <a:r>
              <a:rPr lang="en-US" spc="-20"/>
              <a:t>v</a:t>
            </a:r>
            <a:r>
              <a:rPr lang="en-US" spc="20"/>
              <a:t>ersité</a:t>
            </a:r>
            <a:r>
              <a:rPr lang="en-US" spc="10"/>
              <a:t> </a:t>
            </a:r>
            <a:r>
              <a:rPr lang="en-US" spc="40"/>
              <a:t>de</a:t>
            </a:r>
            <a:r>
              <a:rPr lang="en-US" spc="10"/>
              <a:t> </a:t>
            </a:r>
            <a:r>
              <a:rPr lang="en-US" spc="30"/>
              <a:t>Genè</a:t>
            </a:r>
            <a:r>
              <a:rPr lang="en-US" spc="15"/>
              <a:t>v</a:t>
            </a:r>
            <a:r>
              <a:rPr lang="en-US" spc="25"/>
              <a:t>e)</a:t>
            </a:r>
            <a:endParaRPr lang="en-US" spc="25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448F91-0759-4A4D-84F5-D8268627A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20"/>
              <a:t>Cosmology</a:t>
            </a:r>
            <a:r>
              <a:rPr lang="en-US" spc="10"/>
              <a:t> </a:t>
            </a:r>
            <a:r>
              <a:rPr lang="en-US" spc="-30"/>
              <a:t>II</a:t>
            </a:r>
            <a:endParaRPr lang="en-US" spc="-3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2DAD0-869D-1449-9AA3-14802B4C9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tabLst>
                <a:tab pos="580390" algn="l"/>
              </a:tabLst>
            </a:pPr>
            <a:r>
              <a:rPr lang="en-US" spc="-45"/>
              <a:t>A</a:t>
            </a:r>
            <a:r>
              <a:rPr lang="en-US" spc="25"/>
              <a:t>ugust</a:t>
            </a:r>
            <a:r>
              <a:rPr lang="en-US" spc="10"/>
              <a:t> </a:t>
            </a:r>
            <a:r>
              <a:rPr lang="en-US" spc="15"/>
              <a:t>3,</a:t>
            </a:r>
            <a:r>
              <a:rPr lang="en-US" spc="10"/>
              <a:t> </a:t>
            </a:r>
            <a:r>
              <a:rPr lang="en-US" spc="25"/>
              <a:t>2016</a:t>
            </a:r>
            <a:r>
              <a:rPr lang="en-US"/>
              <a:t>	</a:t>
            </a:r>
            <a:fld id="{81D60167-4931-47E6-BA6A-407CBD079E47}" type="slidenum">
              <a:rPr spc="25" smtClean="0"/>
              <a:t>‹#›</a:t>
            </a:fld>
            <a:r>
              <a:rPr spc="10"/>
              <a:t> </a:t>
            </a:r>
            <a:r>
              <a:rPr spc="-5"/>
              <a:t>/</a:t>
            </a:r>
            <a:r>
              <a:rPr spc="10"/>
              <a:t> </a:t>
            </a:r>
            <a:r>
              <a:rPr spc="25"/>
              <a:t>23</a:t>
            </a:r>
            <a:endParaRPr spc="25" dirty="0"/>
          </a:p>
        </p:txBody>
      </p:sp>
    </p:spTree>
    <p:extLst>
      <p:ext uri="{BB962C8B-B14F-4D97-AF65-F5344CB8AC3E}">
        <p14:creationId xmlns:p14="http://schemas.microsoft.com/office/powerpoint/2010/main" val="267203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80B72-9480-6946-80E1-C05689700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45" y="230717"/>
            <a:ext cx="1486877" cy="807508"/>
          </a:xfrm>
        </p:spPr>
        <p:txBody>
          <a:bodyPr anchor="b"/>
          <a:lstStyle>
            <a:lvl1pPr>
              <a:defRPr sz="121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4EEEA3-08C4-B74D-8BA2-68D84A16A6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959893" y="498284"/>
            <a:ext cx="2333863" cy="2459376"/>
          </a:xfrm>
        </p:spPr>
        <p:txBody>
          <a:bodyPr/>
          <a:lstStyle>
            <a:lvl1pPr marL="0" indent="0">
              <a:buNone/>
              <a:defRPr sz="1210"/>
            </a:lvl1pPr>
            <a:lvl2pPr marL="172867" indent="0">
              <a:buNone/>
              <a:defRPr sz="1059"/>
            </a:lvl2pPr>
            <a:lvl3pPr marL="345735" indent="0">
              <a:buNone/>
              <a:defRPr sz="907"/>
            </a:lvl3pPr>
            <a:lvl4pPr marL="518602" indent="0">
              <a:buNone/>
              <a:defRPr sz="756"/>
            </a:lvl4pPr>
            <a:lvl5pPr marL="691469" indent="0">
              <a:buNone/>
              <a:defRPr sz="756"/>
            </a:lvl5pPr>
            <a:lvl6pPr marL="864337" indent="0">
              <a:buNone/>
              <a:defRPr sz="756"/>
            </a:lvl6pPr>
            <a:lvl7pPr marL="1037204" indent="0">
              <a:buNone/>
              <a:defRPr sz="756"/>
            </a:lvl7pPr>
            <a:lvl8pPr marL="1210071" indent="0">
              <a:buNone/>
              <a:defRPr sz="756"/>
            </a:lvl8pPr>
            <a:lvl9pPr marL="1382939" indent="0">
              <a:buNone/>
              <a:defRPr sz="756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AE4B6-A27B-A841-A836-8FAA93649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7545" y="1038225"/>
            <a:ext cx="1486877" cy="1923440"/>
          </a:xfrm>
        </p:spPr>
        <p:txBody>
          <a:bodyPr/>
          <a:lstStyle>
            <a:lvl1pPr marL="0" indent="0">
              <a:buNone/>
              <a:defRPr sz="605"/>
            </a:lvl1pPr>
            <a:lvl2pPr marL="172867" indent="0">
              <a:buNone/>
              <a:defRPr sz="529"/>
            </a:lvl2pPr>
            <a:lvl3pPr marL="345735" indent="0">
              <a:buNone/>
              <a:defRPr sz="454"/>
            </a:lvl3pPr>
            <a:lvl4pPr marL="518602" indent="0">
              <a:buNone/>
              <a:defRPr sz="378"/>
            </a:lvl4pPr>
            <a:lvl5pPr marL="691469" indent="0">
              <a:buNone/>
              <a:defRPr sz="378"/>
            </a:lvl5pPr>
            <a:lvl6pPr marL="864337" indent="0">
              <a:buNone/>
              <a:defRPr sz="378"/>
            </a:lvl6pPr>
            <a:lvl7pPr marL="1037204" indent="0">
              <a:buNone/>
              <a:defRPr sz="378"/>
            </a:lvl7pPr>
            <a:lvl8pPr marL="1210071" indent="0">
              <a:buNone/>
              <a:defRPr sz="378"/>
            </a:lvl8pPr>
            <a:lvl9pPr marL="1382939" indent="0">
              <a:buNone/>
              <a:defRPr sz="3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9469C-E132-D34E-8B53-E6F07E40B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15"/>
              <a:t>Ruth</a:t>
            </a:r>
            <a:r>
              <a:rPr lang="en-US" spc="10"/>
              <a:t> Durrer</a:t>
            </a:r>
            <a:r>
              <a:rPr lang="en-US"/>
              <a:t> </a:t>
            </a:r>
            <a:r>
              <a:rPr lang="en-US" spc="25"/>
              <a:t> </a:t>
            </a:r>
            <a:r>
              <a:rPr lang="en-US" spc="-5"/>
              <a:t>(Uni</a:t>
            </a:r>
            <a:r>
              <a:rPr lang="en-US" spc="-20"/>
              <a:t>v</a:t>
            </a:r>
            <a:r>
              <a:rPr lang="en-US" spc="20"/>
              <a:t>ersité</a:t>
            </a:r>
            <a:r>
              <a:rPr lang="en-US" spc="10"/>
              <a:t> </a:t>
            </a:r>
            <a:r>
              <a:rPr lang="en-US" spc="40"/>
              <a:t>de</a:t>
            </a:r>
            <a:r>
              <a:rPr lang="en-US" spc="10"/>
              <a:t> </a:t>
            </a:r>
            <a:r>
              <a:rPr lang="en-US" spc="30"/>
              <a:t>Genè</a:t>
            </a:r>
            <a:r>
              <a:rPr lang="en-US" spc="15"/>
              <a:t>v</a:t>
            </a:r>
            <a:r>
              <a:rPr lang="en-US" spc="25"/>
              <a:t>e)</a:t>
            </a:r>
            <a:endParaRPr lang="en-US" spc="25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FA6E6-F3CE-704D-A15E-0B9997645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20"/>
              <a:t>Cosmology</a:t>
            </a:r>
            <a:r>
              <a:rPr lang="en-US" spc="10"/>
              <a:t> </a:t>
            </a:r>
            <a:r>
              <a:rPr lang="en-US" spc="-30"/>
              <a:t>II</a:t>
            </a:r>
            <a:endParaRPr lang="en-US" spc="-3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68AF48-D392-D744-9B0D-38A09B9A1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tabLst>
                <a:tab pos="580390" algn="l"/>
              </a:tabLst>
            </a:pPr>
            <a:r>
              <a:rPr lang="en-US" spc="-45"/>
              <a:t>A</a:t>
            </a:r>
            <a:r>
              <a:rPr lang="en-US" spc="25"/>
              <a:t>ugust</a:t>
            </a:r>
            <a:r>
              <a:rPr lang="en-US" spc="10"/>
              <a:t> </a:t>
            </a:r>
            <a:r>
              <a:rPr lang="en-US" spc="15"/>
              <a:t>3,</a:t>
            </a:r>
            <a:r>
              <a:rPr lang="en-US" spc="10"/>
              <a:t> </a:t>
            </a:r>
            <a:r>
              <a:rPr lang="en-US" spc="25"/>
              <a:t>2016</a:t>
            </a:r>
            <a:r>
              <a:rPr lang="en-US"/>
              <a:t>	</a:t>
            </a:r>
            <a:fld id="{81D60167-4931-47E6-BA6A-407CBD079E47}" type="slidenum">
              <a:rPr spc="25" smtClean="0"/>
              <a:t>‹#›</a:t>
            </a:fld>
            <a:r>
              <a:rPr spc="10"/>
              <a:t> </a:t>
            </a:r>
            <a:r>
              <a:rPr spc="-5"/>
              <a:t>/</a:t>
            </a:r>
            <a:r>
              <a:rPr spc="10"/>
              <a:t> </a:t>
            </a:r>
            <a:r>
              <a:rPr spc="25"/>
              <a:t>23</a:t>
            </a:r>
            <a:endParaRPr spc="25" dirty="0"/>
          </a:p>
        </p:txBody>
      </p:sp>
    </p:spTree>
    <p:extLst>
      <p:ext uri="{BB962C8B-B14F-4D97-AF65-F5344CB8AC3E}">
        <p14:creationId xmlns:p14="http://schemas.microsoft.com/office/powerpoint/2010/main" val="3063192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723B72-B6BC-4541-BF2F-1E5A5D41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945" y="184253"/>
            <a:ext cx="3976211" cy="668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0301B-A370-F64E-BF38-53B4EE889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945" y="921265"/>
            <a:ext cx="3976211" cy="2195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FB423-E14F-1845-8495-B0B86FE8EF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6944" y="3207603"/>
            <a:ext cx="1037273" cy="1842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pc="15"/>
              <a:t>Ruth</a:t>
            </a:r>
            <a:r>
              <a:rPr lang="en-US" spc="10"/>
              <a:t> Durrer</a:t>
            </a:r>
            <a:r>
              <a:rPr lang="en-US"/>
              <a:t> </a:t>
            </a:r>
            <a:r>
              <a:rPr lang="en-US" spc="25"/>
              <a:t> </a:t>
            </a:r>
            <a:r>
              <a:rPr lang="en-US" spc="-5"/>
              <a:t>(Uni</a:t>
            </a:r>
            <a:r>
              <a:rPr lang="en-US" spc="-20"/>
              <a:t>v</a:t>
            </a:r>
            <a:r>
              <a:rPr lang="en-US" spc="20"/>
              <a:t>ersité</a:t>
            </a:r>
            <a:r>
              <a:rPr lang="en-US" spc="10"/>
              <a:t> </a:t>
            </a:r>
            <a:r>
              <a:rPr lang="en-US" spc="40"/>
              <a:t>de</a:t>
            </a:r>
            <a:r>
              <a:rPr lang="en-US" spc="10"/>
              <a:t> </a:t>
            </a:r>
            <a:r>
              <a:rPr lang="en-US" spc="30"/>
              <a:t>Genè</a:t>
            </a:r>
            <a:r>
              <a:rPr lang="en-US" spc="15"/>
              <a:t>v</a:t>
            </a:r>
            <a:r>
              <a:rPr lang="en-US" spc="25"/>
              <a:t>e)</a:t>
            </a:r>
            <a:endParaRPr lang="en-US" spc="25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10642-2FC1-B94E-94C2-29BF813A94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7096" y="3207603"/>
            <a:ext cx="1555909" cy="1842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pc="20"/>
              <a:t>Cosmology</a:t>
            </a:r>
            <a:r>
              <a:rPr lang="en-US" spc="10"/>
              <a:t> </a:t>
            </a:r>
            <a:r>
              <a:rPr lang="en-US" spc="-30"/>
              <a:t>II</a:t>
            </a:r>
            <a:endParaRPr lang="en-US" spc="-3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BB650-1876-D745-8FC3-EEBD1183A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55883" y="3207603"/>
            <a:ext cx="1037273" cy="1842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ct val="100000"/>
              </a:lnSpc>
              <a:tabLst>
                <a:tab pos="580390" algn="l"/>
              </a:tabLst>
            </a:pPr>
            <a:r>
              <a:rPr lang="en-US" spc="-45"/>
              <a:t>A</a:t>
            </a:r>
            <a:r>
              <a:rPr lang="en-US" spc="25"/>
              <a:t>ugust</a:t>
            </a:r>
            <a:r>
              <a:rPr lang="en-US" spc="10"/>
              <a:t> </a:t>
            </a:r>
            <a:r>
              <a:rPr lang="en-US" spc="15"/>
              <a:t>3,</a:t>
            </a:r>
            <a:r>
              <a:rPr lang="en-US" spc="10"/>
              <a:t> </a:t>
            </a:r>
            <a:r>
              <a:rPr lang="en-US" spc="25"/>
              <a:t>2016</a:t>
            </a:r>
            <a:r>
              <a:rPr lang="en-US"/>
              <a:t>	</a:t>
            </a:r>
            <a:fld id="{81D60167-4931-47E6-BA6A-407CBD079E47}" type="slidenum">
              <a:rPr spc="25" smtClean="0"/>
              <a:t>‹#›</a:t>
            </a:fld>
            <a:r>
              <a:rPr spc="10"/>
              <a:t> </a:t>
            </a:r>
            <a:r>
              <a:rPr spc="-5"/>
              <a:t>/</a:t>
            </a:r>
            <a:r>
              <a:rPr spc="10"/>
              <a:t> </a:t>
            </a:r>
            <a:r>
              <a:rPr spc="25"/>
              <a:t>23</a:t>
            </a:r>
            <a:endParaRPr spc="25" dirty="0"/>
          </a:p>
        </p:txBody>
      </p:sp>
    </p:spTree>
    <p:extLst>
      <p:ext uri="{BB962C8B-B14F-4D97-AF65-F5344CB8AC3E}">
        <p14:creationId xmlns:p14="http://schemas.microsoft.com/office/powerpoint/2010/main" val="338530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345735" rtl="0" eaLnBrk="1" latinLnBrk="0" hangingPunct="1">
        <a:lnSpc>
          <a:spcPct val="90000"/>
        </a:lnSpc>
        <a:spcBef>
          <a:spcPct val="0"/>
        </a:spcBef>
        <a:buNone/>
        <a:defRPr sz="16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6434" indent="-86434" algn="l" defTabSz="345735" rtl="0" eaLnBrk="1" latinLnBrk="0" hangingPunct="1">
        <a:lnSpc>
          <a:spcPct val="90000"/>
        </a:lnSpc>
        <a:spcBef>
          <a:spcPts val="378"/>
        </a:spcBef>
        <a:buFont typeface="Arial" panose="020B0604020202020204" pitchFamily="34" charset="0"/>
        <a:buChar char="•"/>
        <a:defRPr sz="1059" kern="1200">
          <a:solidFill>
            <a:schemeClr val="tx1"/>
          </a:solidFill>
          <a:latin typeface="+mn-lt"/>
          <a:ea typeface="+mn-ea"/>
          <a:cs typeface="+mn-cs"/>
        </a:defRPr>
      </a:lvl1pPr>
      <a:lvl2pPr marL="259301" indent="-86434" algn="l" defTabSz="345735" rtl="0" eaLnBrk="1" latinLnBrk="0" hangingPunct="1">
        <a:lnSpc>
          <a:spcPct val="90000"/>
        </a:lnSpc>
        <a:spcBef>
          <a:spcPts val="189"/>
        </a:spcBef>
        <a:buFont typeface="Arial" panose="020B0604020202020204" pitchFamily="34" charset="0"/>
        <a:buChar char="•"/>
        <a:defRPr sz="907" kern="1200">
          <a:solidFill>
            <a:schemeClr val="tx1"/>
          </a:solidFill>
          <a:latin typeface="+mn-lt"/>
          <a:ea typeface="+mn-ea"/>
          <a:cs typeface="+mn-cs"/>
        </a:defRPr>
      </a:lvl2pPr>
      <a:lvl3pPr marL="432168" indent="-86434" algn="l" defTabSz="345735" rtl="0" eaLnBrk="1" latinLnBrk="0" hangingPunct="1">
        <a:lnSpc>
          <a:spcPct val="90000"/>
        </a:lnSpc>
        <a:spcBef>
          <a:spcPts val="189"/>
        </a:spcBef>
        <a:buFont typeface="Arial" panose="020B0604020202020204" pitchFamily="34" charset="0"/>
        <a:buChar char="•"/>
        <a:defRPr sz="756" kern="1200">
          <a:solidFill>
            <a:schemeClr val="tx1"/>
          </a:solidFill>
          <a:latin typeface="+mn-lt"/>
          <a:ea typeface="+mn-ea"/>
          <a:cs typeface="+mn-cs"/>
        </a:defRPr>
      </a:lvl3pPr>
      <a:lvl4pPr marL="605036" indent="-86434" algn="l" defTabSz="345735" rtl="0" eaLnBrk="1" latinLnBrk="0" hangingPunct="1">
        <a:lnSpc>
          <a:spcPct val="90000"/>
        </a:lnSpc>
        <a:spcBef>
          <a:spcPts val="189"/>
        </a:spcBef>
        <a:buFont typeface="Arial" panose="020B0604020202020204" pitchFamily="34" charset="0"/>
        <a:buChar char="•"/>
        <a:defRPr sz="681" kern="1200">
          <a:solidFill>
            <a:schemeClr val="tx1"/>
          </a:solidFill>
          <a:latin typeface="+mn-lt"/>
          <a:ea typeface="+mn-ea"/>
          <a:cs typeface="+mn-cs"/>
        </a:defRPr>
      </a:lvl4pPr>
      <a:lvl5pPr marL="777903" indent="-86434" algn="l" defTabSz="345735" rtl="0" eaLnBrk="1" latinLnBrk="0" hangingPunct="1">
        <a:lnSpc>
          <a:spcPct val="90000"/>
        </a:lnSpc>
        <a:spcBef>
          <a:spcPts val="189"/>
        </a:spcBef>
        <a:buFont typeface="Arial" panose="020B0604020202020204" pitchFamily="34" charset="0"/>
        <a:buChar char="•"/>
        <a:defRPr sz="681" kern="1200">
          <a:solidFill>
            <a:schemeClr val="tx1"/>
          </a:solidFill>
          <a:latin typeface="+mn-lt"/>
          <a:ea typeface="+mn-ea"/>
          <a:cs typeface="+mn-cs"/>
        </a:defRPr>
      </a:lvl5pPr>
      <a:lvl6pPr marL="950770" indent="-86434" algn="l" defTabSz="345735" rtl="0" eaLnBrk="1" latinLnBrk="0" hangingPunct="1">
        <a:lnSpc>
          <a:spcPct val="90000"/>
        </a:lnSpc>
        <a:spcBef>
          <a:spcPts val="189"/>
        </a:spcBef>
        <a:buFont typeface="Arial" panose="020B0604020202020204" pitchFamily="34" charset="0"/>
        <a:buChar char="•"/>
        <a:defRPr sz="681" kern="1200">
          <a:solidFill>
            <a:schemeClr val="tx1"/>
          </a:solidFill>
          <a:latin typeface="+mn-lt"/>
          <a:ea typeface="+mn-ea"/>
          <a:cs typeface="+mn-cs"/>
        </a:defRPr>
      </a:lvl6pPr>
      <a:lvl7pPr marL="1123638" indent="-86434" algn="l" defTabSz="345735" rtl="0" eaLnBrk="1" latinLnBrk="0" hangingPunct="1">
        <a:lnSpc>
          <a:spcPct val="90000"/>
        </a:lnSpc>
        <a:spcBef>
          <a:spcPts val="189"/>
        </a:spcBef>
        <a:buFont typeface="Arial" panose="020B0604020202020204" pitchFamily="34" charset="0"/>
        <a:buChar char="•"/>
        <a:defRPr sz="681" kern="1200">
          <a:solidFill>
            <a:schemeClr val="tx1"/>
          </a:solidFill>
          <a:latin typeface="+mn-lt"/>
          <a:ea typeface="+mn-ea"/>
          <a:cs typeface="+mn-cs"/>
        </a:defRPr>
      </a:lvl7pPr>
      <a:lvl8pPr marL="1296505" indent="-86434" algn="l" defTabSz="345735" rtl="0" eaLnBrk="1" latinLnBrk="0" hangingPunct="1">
        <a:lnSpc>
          <a:spcPct val="90000"/>
        </a:lnSpc>
        <a:spcBef>
          <a:spcPts val="189"/>
        </a:spcBef>
        <a:buFont typeface="Arial" panose="020B0604020202020204" pitchFamily="34" charset="0"/>
        <a:buChar char="•"/>
        <a:defRPr sz="681" kern="1200">
          <a:solidFill>
            <a:schemeClr val="tx1"/>
          </a:solidFill>
          <a:latin typeface="+mn-lt"/>
          <a:ea typeface="+mn-ea"/>
          <a:cs typeface="+mn-cs"/>
        </a:defRPr>
      </a:lvl8pPr>
      <a:lvl9pPr marL="1469372" indent="-86434" algn="l" defTabSz="345735" rtl="0" eaLnBrk="1" latinLnBrk="0" hangingPunct="1">
        <a:lnSpc>
          <a:spcPct val="90000"/>
        </a:lnSpc>
        <a:spcBef>
          <a:spcPts val="189"/>
        </a:spcBef>
        <a:buFont typeface="Arial" panose="020B0604020202020204" pitchFamily="34" charset="0"/>
        <a:buChar char="•"/>
        <a:defRPr sz="6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5735" rtl="0" eaLnBrk="1" latinLnBrk="0" hangingPunct="1">
        <a:defRPr sz="681" kern="1200">
          <a:solidFill>
            <a:schemeClr val="tx1"/>
          </a:solidFill>
          <a:latin typeface="+mn-lt"/>
          <a:ea typeface="+mn-ea"/>
          <a:cs typeface="+mn-cs"/>
        </a:defRPr>
      </a:lvl1pPr>
      <a:lvl2pPr marL="172867" algn="l" defTabSz="345735" rtl="0" eaLnBrk="1" latinLnBrk="0" hangingPunct="1">
        <a:defRPr sz="681" kern="1200">
          <a:solidFill>
            <a:schemeClr val="tx1"/>
          </a:solidFill>
          <a:latin typeface="+mn-lt"/>
          <a:ea typeface="+mn-ea"/>
          <a:cs typeface="+mn-cs"/>
        </a:defRPr>
      </a:lvl2pPr>
      <a:lvl3pPr marL="345735" algn="l" defTabSz="345735" rtl="0" eaLnBrk="1" latinLnBrk="0" hangingPunct="1">
        <a:defRPr sz="681" kern="1200">
          <a:solidFill>
            <a:schemeClr val="tx1"/>
          </a:solidFill>
          <a:latin typeface="+mn-lt"/>
          <a:ea typeface="+mn-ea"/>
          <a:cs typeface="+mn-cs"/>
        </a:defRPr>
      </a:lvl3pPr>
      <a:lvl4pPr marL="518602" algn="l" defTabSz="345735" rtl="0" eaLnBrk="1" latinLnBrk="0" hangingPunct="1">
        <a:defRPr sz="681" kern="1200">
          <a:solidFill>
            <a:schemeClr val="tx1"/>
          </a:solidFill>
          <a:latin typeface="+mn-lt"/>
          <a:ea typeface="+mn-ea"/>
          <a:cs typeface="+mn-cs"/>
        </a:defRPr>
      </a:lvl4pPr>
      <a:lvl5pPr marL="691469" algn="l" defTabSz="345735" rtl="0" eaLnBrk="1" latinLnBrk="0" hangingPunct="1">
        <a:defRPr sz="681" kern="1200">
          <a:solidFill>
            <a:schemeClr val="tx1"/>
          </a:solidFill>
          <a:latin typeface="+mn-lt"/>
          <a:ea typeface="+mn-ea"/>
          <a:cs typeface="+mn-cs"/>
        </a:defRPr>
      </a:lvl5pPr>
      <a:lvl6pPr marL="864337" algn="l" defTabSz="345735" rtl="0" eaLnBrk="1" latinLnBrk="0" hangingPunct="1">
        <a:defRPr sz="681" kern="1200">
          <a:solidFill>
            <a:schemeClr val="tx1"/>
          </a:solidFill>
          <a:latin typeface="+mn-lt"/>
          <a:ea typeface="+mn-ea"/>
          <a:cs typeface="+mn-cs"/>
        </a:defRPr>
      </a:lvl6pPr>
      <a:lvl7pPr marL="1037204" algn="l" defTabSz="345735" rtl="0" eaLnBrk="1" latinLnBrk="0" hangingPunct="1">
        <a:defRPr sz="681" kern="1200">
          <a:solidFill>
            <a:schemeClr val="tx1"/>
          </a:solidFill>
          <a:latin typeface="+mn-lt"/>
          <a:ea typeface="+mn-ea"/>
          <a:cs typeface="+mn-cs"/>
        </a:defRPr>
      </a:lvl7pPr>
      <a:lvl8pPr marL="1210071" algn="l" defTabSz="345735" rtl="0" eaLnBrk="1" latinLnBrk="0" hangingPunct="1">
        <a:defRPr sz="681" kern="1200">
          <a:solidFill>
            <a:schemeClr val="tx1"/>
          </a:solidFill>
          <a:latin typeface="+mn-lt"/>
          <a:ea typeface="+mn-ea"/>
          <a:cs typeface="+mn-cs"/>
        </a:defRPr>
      </a:lvl8pPr>
      <a:lvl9pPr marL="1382939" algn="l" defTabSz="345735" rtl="0" eaLnBrk="1" latinLnBrk="0" hangingPunct="1">
        <a:defRPr sz="6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3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E565EC-4047-DA42-8FFF-FDF810E46526}"/>
              </a:ext>
            </a:extLst>
          </p:cNvPr>
          <p:cNvSpPr txBox="1"/>
          <p:nvPr/>
        </p:nvSpPr>
        <p:spPr>
          <a:xfrm>
            <a:off x="1543050" y="892175"/>
            <a:ext cx="1063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Lecture 31</a:t>
            </a:r>
          </a:p>
        </p:txBody>
      </p:sp>
    </p:spTree>
    <p:extLst>
      <p:ext uri="{BB962C8B-B14F-4D97-AF65-F5344CB8AC3E}">
        <p14:creationId xmlns:p14="http://schemas.microsoft.com/office/powerpoint/2010/main" val="1526685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5485" y="14989"/>
            <a:ext cx="3976211" cy="668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r>
              <a:rPr spc="40" dirty="0"/>
              <a:t>Recombination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38404" y="572573"/>
            <a:ext cx="4139565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45" dirty="0">
                <a:latin typeface="Times New Roman"/>
                <a:cs typeface="Times New Roman"/>
              </a:rPr>
              <a:t>Since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photon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(</a:t>
            </a:r>
            <a:r>
              <a:rPr sz="900" spc="-15" dirty="0">
                <a:latin typeface="Times New Roman"/>
                <a:cs typeface="Times New Roman"/>
              </a:rPr>
              <a:t>r</a:t>
            </a:r>
            <a:r>
              <a:rPr sz="900" spc="20" dirty="0">
                <a:latin typeface="Times New Roman"/>
                <a:cs typeface="Times New Roman"/>
              </a:rPr>
              <a:t>adiation) </a:t>
            </a:r>
            <a:r>
              <a:rPr sz="900" spc="40" dirty="0">
                <a:latin typeface="Times New Roman"/>
                <a:cs typeface="Times New Roman"/>
              </a:rPr>
              <a:t>energy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density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scales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30" dirty="0">
                <a:latin typeface="Times New Roman"/>
                <a:cs typeface="Times New Roman"/>
              </a:rPr>
              <a:t>li</a:t>
            </a:r>
            <a:r>
              <a:rPr sz="900" spc="-70" dirty="0">
                <a:latin typeface="Times New Roman"/>
                <a:cs typeface="Times New Roman"/>
              </a:rPr>
              <a:t>k</a:t>
            </a:r>
            <a:r>
              <a:rPr sz="900" spc="95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i="1" spc="45" dirty="0">
                <a:latin typeface="Times New Roman"/>
                <a:cs typeface="Times New Roman"/>
              </a:rPr>
              <a:t>T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spc="44" baseline="37037" dirty="0">
                <a:latin typeface="Times New Roman"/>
                <a:cs typeface="Times New Roman"/>
              </a:rPr>
              <a:t>4</a:t>
            </a:r>
            <a:r>
              <a:rPr sz="900" baseline="37037" dirty="0">
                <a:latin typeface="Times New Roman"/>
                <a:cs typeface="Times New Roman"/>
              </a:rPr>
              <a:t> </a:t>
            </a:r>
            <a:r>
              <a:rPr sz="900" spc="7" baseline="37037" dirty="0">
                <a:latin typeface="Times New Roman"/>
                <a:cs typeface="Times New Roman"/>
              </a:rPr>
              <a:t> </a:t>
            </a:r>
            <a:r>
              <a:rPr sz="900" i="1" spc="-190" dirty="0">
                <a:latin typeface="メイリオ"/>
                <a:cs typeface="メイリオ"/>
              </a:rPr>
              <a:t>∝</a:t>
            </a:r>
            <a:r>
              <a:rPr sz="900" i="1" spc="-50" dirty="0">
                <a:latin typeface="メイリオ"/>
                <a:cs typeface="メイリオ"/>
              </a:rPr>
              <a:t> </a:t>
            </a:r>
            <a:r>
              <a:rPr sz="900" i="1" spc="130" dirty="0">
                <a:latin typeface="Times New Roman"/>
                <a:cs typeface="Times New Roman"/>
              </a:rPr>
              <a:t>R</a:t>
            </a:r>
            <a:r>
              <a:rPr sz="900" i="1" spc="247" baseline="37037" dirty="0">
                <a:latin typeface="Times New Roman"/>
                <a:cs typeface="Times New Roman"/>
              </a:rPr>
              <a:t>−</a:t>
            </a:r>
            <a:r>
              <a:rPr sz="900" spc="44" baseline="37037" dirty="0">
                <a:latin typeface="Times New Roman"/>
                <a:cs typeface="Times New Roman"/>
              </a:rPr>
              <a:t>4</a:t>
            </a:r>
            <a:r>
              <a:rPr sz="900" baseline="37037" dirty="0">
                <a:latin typeface="Times New Roman"/>
                <a:cs typeface="Times New Roman"/>
              </a:rPr>
              <a:t> </a:t>
            </a:r>
            <a:r>
              <a:rPr sz="900" spc="7" baseline="37037" dirty="0">
                <a:latin typeface="Times New Roman"/>
                <a:cs typeface="Times New Roman"/>
              </a:rPr>
              <a:t> </a:t>
            </a:r>
            <a:r>
              <a:rPr sz="900" i="1" spc="-190" dirty="0">
                <a:latin typeface="メイリオ"/>
                <a:cs typeface="メイリオ"/>
              </a:rPr>
              <a:t>∝</a:t>
            </a:r>
            <a:r>
              <a:rPr sz="900" i="1" spc="-50" dirty="0">
                <a:latin typeface="メイリオ"/>
                <a:cs typeface="メイリオ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(</a:t>
            </a:r>
            <a:r>
              <a:rPr sz="900" i="1" spc="95" dirty="0">
                <a:latin typeface="Times New Roman"/>
                <a:cs typeface="Times New Roman"/>
              </a:rPr>
              <a:t>z</a:t>
            </a:r>
            <a:r>
              <a:rPr sz="900" i="1" spc="40" dirty="0">
                <a:latin typeface="Times New Roman"/>
                <a:cs typeface="Times New Roman"/>
              </a:rPr>
              <a:t> </a:t>
            </a:r>
            <a:r>
              <a:rPr sz="900" spc="204" dirty="0">
                <a:latin typeface="Times New Roman"/>
                <a:cs typeface="Times New Roman"/>
              </a:rPr>
              <a:t>+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1</a:t>
            </a:r>
            <a:r>
              <a:rPr sz="900" spc="55" dirty="0">
                <a:latin typeface="Times New Roman"/>
                <a:cs typeface="Times New Roman"/>
              </a:rPr>
              <a:t>)</a:t>
            </a:r>
            <a:r>
              <a:rPr sz="900" spc="44" baseline="37037" dirty="0">
                <a:latin typeface="Times New Roman"/>
                <a:cs typeface="Times New Roman"/>
              </a:rPr>
              <a:t>4</a:t>
            </a:r>
            <a:r>
              <a:rPr sz="900" baseline="37037" dirty="0">
                <a:latin typeface="Times New Roman"/>
                <a:cs typeface="Times New Roman"/>
              </a:rPr>
              <a:t> </a:t>
            </a:r>
            <a:r>
              <a:rPr sz="900" spc="-7" baseline="37037" dirty="0">
                <a:latin typeface="Times New Roman"/>
                <a:cs typeface="Times New Roman"/>
              </a:rPr>
              <a:t> </a:t>
            </a:r>
            <a:r>
              <a:rPr sz="900" spc="5" dirty="0">
                <a:latin typeface="Times New Roman"/>
                <a:cs typeface="Times New Roman"/>
              </a:rPr>
              <a:t>while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8404" y="711117"/>
            <a:ext cx="3762375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matter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density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scales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30" dirty="0">
                <a:latin typeface="Times New Roman"/>
                <a:cs typeface="Times New Roman"/>
              </a:rPr>
              <a:t>li</a:t>
            </a:r>
            <a:r>
              <a:rPr sz="900" spc="-70" dirty="0">
                <a:latin typeface="Times New Roman"/>
                <a:cs typeface="Times New Roman"/>
              </a:rPr>
              <a:t>k</a:t>
            </a:r>
            <a:r>
              <a:rPr sz="900" spc="95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i="1" spc="70" dirty="0">
                <a:latin typeface="Times New Roman"/>
                <a:cs typeface="Times New Roman"/>
              </a:rPr>
              <a:t>mn</a:t>
            </a:r>
            <a:r>
              <a:rPr sz="900" i="1" spc="45" dirty="0">
                <a:latin typeface="Times New Roman"/>
                <a:cs typeface="Times New Roman"/>
              </a:rPr>
              <a:t> </a:t>
            </a:r>
            <a:r>
              <a:rPr sz="900" i="1" spc="-190" dirty="0">
                <a:latin typeface="メイリオ"/>
                <a:cs typeface="メイリオ"/>
              </a:rPr>
              <a:t>∝</a:t>
            </a:r>
            <a:r>
              <a:rPr sz="900" i="1" spc="-50" dirty="0">
                <a:latin typeface="メイリオ"/>
                <a:cs typeface="メイリオ"/>
              </a:rPr>
              <a:t> </a:t>
            </a:r>
            <a:r>
              <a:rPr sz="900" i="1" spc="130" dirty="0">
                <a:latin typeface="Times New Roman"/>
                <a:cs typeface="Times New Roman"/>
              </a:rPr>
              <a:t>R</a:t>
            </a:r>
            <a:r>
              <a:rPr sz="900" i="1" spc="247" baseline="37037" dirty="0">
                <a:latin typeface="Times New Roman"/>
                <a:cs typeface="Times New Roman"/>
              </a:rPr>
              <a:t>−</a:t>
            </a:r>
            <a:r>
              <a:rPr sz="900" spc="44" baseline="37037" dirty="0">
                <a:latin typeface="Times New Roman"/>
                <a:cs typeface="Times New Roman"/>
              </a:rPr>
              <a:t>3</a:t>
            </a:r>
            <a:r>
              <a:rPr sz="900" baseline="37037" dirty="0">
                <a:latin typeface="Times New Roman"/>
                <a:cs typeface="Times New Roman"/>
              </a:rPr>
              <a:t> </a:t>
            </a:r>
            <a:r>
              <a:rPr sz="900" spc="7" baseline="37037" dirty="0">
                <a:latin typeface="Times New Roman"/>
                <a:cs typeface="Times New Roman"/>
              </a:rPr>
              <a:t> </a:t>
            </a:r>
            <a:r>
              <a:rPr sz="900" i="1" spc="-190" dirty="0">
                <a:latin typeface="メイリオ"/>
                <a:cs typeface="メイリオ"/>
              </a:rPr>
              <a:t>∝</a:t>
            </a:r>
            <a:r>
              <a:rPr sz="900" i="1" spc="-50" dirty="0">
                <a:latin typeface="メイリオ"/>
                <a:cs typeface="メイリオ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(</a:t>
            </a:r>
            <a:r>
              <a:rPr sz="900" i="1" spc="95" dirty="0">
                <a:latin typeface="Times New Roman"/>
                <a:cs typeface="Times New Roman"/>
              </a:rPr>
              <a:t>z</a:t>
            </a:r>
            <a:r>
              <a:rPr sz="900" i="1" spc="40" dirty="0">
                <a:latin typeface="Times New Roman"/>
                <a:cs typeface="Times New Roman"/>
              </a:rPr>
              <a:t> </a:t>
            </a:r>
            <a:r>
              <a:rPr sz="900" spc="204" dirty="0">
                <a:latin typeface="Times New Roman"/>
                <a:cs typeface="Times New Roman"/>
              </a:rPr>
              <a:t>+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1</a:t>
            </a:r>
            <a:r>
              <a:rPr sz="900" spc="55" dirty="0">
                <a:latin typeface="Times New Roman"/>
                <a:cs typeface="Times New Roman"/>
              </a:rPr>
              <a:t>)</a:t>
            </a:r>
            <a:r>
              <a:rPr sz="900" spc="112" baseline="37037" dirty="0">
                <a:latin typeface="Times New Roman"/>
                <a:cs typeface="Times New Roman"/>
              </a:rPr>
              <a:t>3</a:t>
            </a:r>
            <a:r>
              <a:rPr sz="900" spc="20" dirty="0">
                <a:latin typeface="Times New Roman"/>
                <a:cs typeface="Times New Roman"/>
              </a:rPr>
              <a:t>, </a:t>
            </a:r>
            <a:r>
              <a:rPr sz="900" spc="45" dirty="0">
                <a:latin typeface="Times New Roman"/>
                <a:cs typeface="Times New Roman"/>
              </a:rPr>
              <a:t>at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50" dirty="0">
                <a:latin typeface="Times New Roman"/>
                <a:cs typeface="Times New Roman"/>
              </a:rPr>
              <a:t>e</a:t>
            </a:r>
            <a:r>
              <a:rPr sz="900" spc="60" dirty="0">
                <a:latin typeface="Times New Roman"/>
                <a:cs typeface="Times New Roman"/>
              </a:rPr>
              <a:t>r</a:t>
            </a:r>
            <a:r>
              <a:rPr sz="900" spc="-5" dirty="0">
                <a:latin typeface="Times New Roman"/>
                <a:cs typeface="Times New Roman"/>
              </a:rPr>
              <a:t>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ea</a:t>
            </a:r>
            <a:r>
              <a:rPr sz="900" spc="60" dirty="0">
                <a:latin typeface="Times New Roman"/>
                <a:cs typeface="Times New Roman"/>
              </a:rPr>
              <a:t>r</a:t>
            </a:r>
            <a:r>
              <a:rPr sz="900" spc="-30" dirty="0">
                <a:latin typeface="Times New Roman"/>
                <a:cs typeface="Times New Roman"/>
              </a:rPr>
              <a:t>ly</a:t>
            </a:r>
            <a:r>
              <a:rPr sz="900" spc="20" dirty="0">
                <a:latin typeface="Times New Roman"/>
                <a:cs typeface="Times New Roman"/>
              </a:rPr>
              <a:t> tim</a:t>
            </a:r>
            <a:r>
              <a:rPr sz="900" spc="5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,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8404" y="849661"/>
            <a:ext cx="2922270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latin typeface="Times New Roman"/>
                <a:cs typeface="Times New Roman"/>
              </a:rPr>
              <a:t>Uni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70" dirty="0">
                <a:latin typeface="Times New Roman"/>
                <a:cs typeface="Times New Roman"/>
              </a:rPr>
              <a:t>erse</a:t>
            </a:r>
            <a:r>
              <a:rPr sz="900" spc="20" dirty="0">
                <a:latin typeface="Times New Roman"/>
                <a:cs typeface="Times New Roman"/>
              </a:rPr>
              <a:t> is </a:t>
            </a:r>
            <a:r>
              <a:rPr sz="900" spc="-15" dirty="0">
                <a:latin typeface="Times New Roman"/>
                <a:cs typeface="Times New Roman"/>
              </a:rPr>
              <a:t>r</a:t>
            </a:r>
            <a:r>
              <a:rPr sz="900" spc="25" dirty="0">
                <a:latin typeface="Times New Roman"/>
                <a:cs typeface="Times New Roman"/>
              </a:rPr>
              <a:t>adiation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dominated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(</a:t>
            </a:r>
            <a:r>
              <a:rPr sz="900" i="1" spc="95" dirty="0">
                <a:latin typeface="Times New Roman"/>
                <a:cs typeface="Times New Roman"/>
              </a:rPr>
              <a:t>z</a:t>
            </a:r>
            <a:r>
              <a:rPr sz="900" i="1" spc="60" dirty="0">
                <a:latin typeface="Times New Roman"/>
                <a:cs typeface="Times New Roman"/>
              </a:rPr>
              <a:t> </a:t>
            </a:r>
            <a:r>
              <a:rPr sz="900" i="1" spc="247" baseline="23148" dirty="0">
                <a:latin typeface="Times New Roman"/>
                <a:cs typeface="Times New Roman"/>
              </a:rPr>
              <a:t>&gt;</a:t>
            </a:r>
            <a:r>
              <a:rPr sz="900" i="1" spc="104" baseline="23148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4000,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i="1" spc="-5" dirty="0">
                <a:latin typeface="Times New Roman"/>
                <a:cs typeface="Times New Roman"/>
              </a:rPr>
              <a:t>t</a:t>
            </a:r>
            <a:r>
              <a:rPr sz="900" i="1" spc="75" dirty="0">
                <a:latin typeface="Times New Roman"/>
                <a:cs typeface="Times New Roman"/>
              </a:rPr>
              <a:t> </a:t>
            </a:r>
            <a:r>
              <a:rPr sz="900" i="1" spc="247" baseline="23148" dirty="0">
                <a:latin typeface="Times New Roman"/>
                <a:cs typeface="Times New Roman"/>
              </a:rPr>
              <a:t>&lt;</a:t>
            </a:r>
            <a:r>
              <a:rPr sz="900" i="1" spc="104" baseline="23148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10</a:t>
            </a:r>
            <a:r>
              <a:rPr sz="900" spc="44" baseline="37037" dirty="0">
                <a:latin typeface="Times New Roman"/>
                <a:cs typeface="Times New Roman"/>
              </a:rPr>
              <a:t>4</a:t>
            </a:r>
            <a:r>
              <a:rPr sz="900" baseline="37037" dirty="0">
                <a:latin typeface="Times New Roman"/>
                <a:cs typeface="Times New Roman"/>
              </a:rPr>
              <a:t> </a:t>
            </a:r>
            <a:r>
              <a:rPr sz="900" spc="-7" baseline="37037" dirty="0">
                <a:latin typeface="Times New Roman"/>
                <a:cs typeface="Times New Roman"/>
              </a:rPr>
              <a:t> </a:t>
            </a:r>
            <a:r>
              <a:rPr sz="900" spc="-25" dirty="0">
                <a:latin typeface="Times New Roman"/>
                <a:cs typeface="Times New Roman"/>
              </a:rPr>
              <a:t>y</a:t>
            </a:r>
            <a:r>
              <a:rPr sz="900" spc="50" dirty="0">
                <a:latin typeface="Times New Roman"/>
                <a:cs typeface="Times New Roman"/>
              </a:rPr>
              <a:t>ears).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8404" y="1189255"/>
            <a:ext cx="4150995" cy="13616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5090">
              <a:lnSpc>
                <a:spcPct val="101000"/>
              </a:lnSpc>
            </a:pPr>
            <a:r>
              <a:rPr sz="900" spc="-30" dirty="0">
                <a:latin typeface="Times New Roman"/>
                <a:cs typeface="Times New Roman"/>
              </a:rPr>
              <a:t>At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i="1" spc="45" dirty="0">
                <a:latin typeface="Times New Roman"/>
                <a:cs typeface="Times New Roman"/>
              </a:rPr>
              <a:t>T</a:t>
            </a:r>
            <a:r>
              <a:rPr sz="900" i="1" dirty="0">
                <a:latin typeface="Times New Roman"/>
                <a:cs typeface="Times New Roman"/>
              </a:rPr>
              <a:t> </a:t>
            </a:r>
            <a:r>
              <a:rPr sz="900" i="1" spc="-70" dirty="0">
                <a:latin typeface="Times New Roman"/>
                <a:cs typeface="Times New Roman"/>
              </a:rPr>
              <a:t> </a:t>
            </a:r>
            <a:r>
              <a:rPr lang="en-US" sz="900" i="1" spc="-80" dirty="0">
                <a:latin typeface="メイリオ"/>
                <a:cs typeface="メイリオ"/>
              </a:rPr>
              <a:t>~</a:t>
            </a:r>
            <a:r>
              <a:rPr sz="900" i="1" spc="-50" dirty="0">
                <a:latin typeface="メイリオ"/>
                <a:cs typeface="メイリオ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3000K </a:t>
            </a:r>
            <a:r>
              <a:rPr sz="900" spc="-10" dirty="0">
                <a:latin typeface="Times New Roman"/>
                <a:cs typeface="Times New Roman"/>
              </a:rPr>
              <a:t>(</a:t>
            </a:r>
            <a:r>
              <a:rPr sz="900" i="1" spc="-5" dirty="0">
                <a:latin typeface="Times New Roman"/>
                <a:cs typeface="Times New Roman"/>
              </a:rPr>
              <a:t>t</a:t>
            </a:r>
            <a:r>
              <a:rPr sz="900" i="1" spc="110" dirty="0">
                <a:latin typeface="Times New Roman"/>
                <a:cs typeface="Times New Roman"/>
              </a:rPr>
              <a:t> </a:t>
            </a:r>
            <a:r>
              <a:rPr lang="en-US" sz="900" i="1" spc="-80" dirty="0">
                <a:latin typeface="メイリオ"/>
                <a:cs typeface="メイリオ"/>
              </a:rPr>
              <a:t>~</a:t>
            </a:r>
            <a:r>
              <a:rPr sz="900" i="1" spc="-50" dirty="0">
                <a:latin typeface="メイリオ"/>
                <a:cs typeface="メイリオ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300</a:t>
            </a:r>
            <a:r>
              <a:rPr lang="en-US" sz="900" i="1" spc="150" baseline="37037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0</a:t>
            </a:r>
            <a:r>
              <a:rPr sz="900" spc="10" dirty="0">
                <a:latin typeface="Times New Roman"/>
                <a:cs typeface="Times New Roman"/>
              </a:rPr>
              <a:t>y</a:t>
            </a:r>
            <a:r>
              <a:rPr sz="900" spc="55" dirty="0">
                <a:latin typeface="Times New Roman"/>
                <a:cs typeface="Times New Roman"/>
              </a:rPr>
              <a:t>ears)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Uni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70" dirty="0">
                <a:latin typeface="Times New Roman"/>
                <a:cs typeface="Times New Roman"/>
              </a:rPr>
              <a:t>erse</a:t>
            </a:r>
            <a:r>
              <a:rPr sz="900" spc="20" dirty="0">
                <a:latin typeface="Times New Roman"/>
                <a:cs typeface="Times New Roman"/>
              </a:rPr>
              <a:t> is </a:t>
            </a:r>
            <a:r>
              <a:rPr sz="900" spc="-25" dirty="0">
                <a:latin typeface="Times New Roman"/>
                <a:cs typeface="Times New Roman"/>
              </a:rPr>
              <a:t>’cold’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0" dirty="0">
                <a:latin typeface="Times New Roman"/>
                <a:cs typeface="Times New Roman"/>
              </a:rPr>
              <a:t>enough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that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protons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and</a:t>
            </a:r>
            <a:r>
              <a:rPr sz="900" spc="3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electrons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can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combine</a:t>
            </a:r>
            <a:r>
              <a:rPr sz="900" spc="20" dirty="0">
                <a:latin typeface="Times New Roman"/>
                <a:cs typeface="Times New Roman"/>
              </a:rPr>
              <a:t> to </a:t>
            </a:r>
            <a:r>
              <a:rPr sz="900" spc="35" dirty="0">
                <a:latin typeface="Times New Roman"/>
                <a:cs typeface="Times New Roman"/>
              </a:rPr>
              <a:t>neut</a:t>
            </a:r>
            <a:r>
              <a:rPr sz="900" spc="20" dirty="0">
                <a:latin typeface="Times New Roman"/>
                <a:cs typeface="Times New Roman"/>
              </a:rPr>
              <a:t>ral </a:t>
            </a:r>
            <a:r>
              <a:rPr sz="900" spc="15" dirty="0">
                <a:latin typeface="Times New Roman"/>
                <a:cs typeface="Times New Roman"/>
              </a:rPr>
              <a:t>h</a:t>
            </a:r>
            <a:r>
              <a:rPr sz="900" spc="35" dirty="0">
                <a:latin typeface="Times New Roman"/>
                <a:cs typeface="Times New Roman"/>
              </a:rPr>
              <a:t>ydrogen.</a:t>
            </a: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12700" marR="5080">
              <a:lnSpc>
                <a:spcPct val="101000"/>
              </a:lnSpc>
            </a:pPr>
            <a:r>
              <a:rPr sz="900" spc="-5" dirty="0">
                <a:latin typeface="Times New Roman"/>
                <a:cs typeface="Times New Roman"/>
              </a:rPr>
              <a:t>After</a:t>
            </a:r>
            <a:r>
              <a:rPr sz="900" spc="20" dirty="0">
                <a:latin typeface="Times New Roman"/>
                <a:cs typeface="Times New Roman"/>
              </a:rPr>
              <a:t> thi</a:t>
            </a:r>
            <a:r>
              <a:rPr sz="900" spc="5" dirty="0">
                <a:latin typeface="Times New Roman"/>
                <a:cs typeface="Times New Roman"/>
              </a:rPr>
              <a:t>s</a:t>
            </a:r>
            <a:r>
              <a:rPr sz="900" spc="20" dirty="0">
                <a:latin typeface="Times New Roman"/>
                <a:cs typeface="Times New Roman"/>
              </a:rPr>
              <a:t>, </a:t>
            </a:r>
            <a:r>
              <a:rPr sz="900" spc="40" dirty="0">
                <a:latin typeface="Times New Roman"/>
                <a:cs typeface="Times New Roman"/>
              </a:rPr>
              <a:t>photons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no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longer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scatter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with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matter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b</a:t>
            </a:r>
            <a:r>
              <a:rPr sz="900" spc="20" dirty="0">
                <a:latin typeface="Times New Roman"/>
                <a:cs typeface="Times New Roman"/>
              </a:rPr>
              <a:t>ut </a:t>
            </a:r>
            <a:r>
              <a:rPr sz="900" spc="50" dirty="0">
                <a:latin typeface="Times New Roman"/>
                <a:cs typeface="Times New Roman"/>
              </a:rPr>
              <a:t>propagate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10" dirty="0">
                <a:latin typeface="Times New Roman"/>
                <a:cs typeface="Times New Roman"/>
              </a:rPr>
              <a:t>freel</a:t>
            </a:r>
            <a:r>
              <a:rPr sz="900" spc="-75" dirty="0">
                <a:latin typeface="Times New Roman"/>
                <a:cs typeface="Times New Roman"/>
              </a:rPr>
              <a:t>y</a:t>
            </a:r>
            <a:r>
              <a:rPr sz="900" spc="20" dirty="0">
                <a:latin typeface="Times New Roman"/>
                <a:cs typeface="Times New Roman"/>
              </a:rPr>
              <a:t>.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The</a:t>
            </a:r>
            <a:r>
              <a:rPr sz="900" spc="5" dirty="0">
                <a:latin typeface="Times New Roman"/>
                <a:cs typeface="Times New Roman"/>
              </a:rPr>
              <a:t>i</a:t>
            </a:r>
            <a:r>
              <a:rPr sz="900" spc="-5" dirty="0">
                <a:latin typeface="Times New Roman"/>
                <a:cs typeface="Times New Roman"/>
              </a:rPr>
              <a:t>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energy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(and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hence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tempe</a:t>
            </a:r>
            <a:r>
              <a:rPr sz="900" spc="20" dirty="0">
                <a:latin typeface="Times New Roman"/>
                <a:cs typeface="Times New Roman"/>
              </a:rPr>
              <a:t>r</a:t>
            </a:r>
            <a:r>
              <a:rPr sz="900" spc="35" dirty="0">
                <a:latin typeface="Times New Roman"/>
                <a:cs typeface="Times New Roman"/>
              </a:rPr>
              <a:t>ature)</a:t>
            </a:r>
            <a:r>
              <a:rPr sz="900" spc="20" dirty="0">
                <a:latin typeface="Times New Roman"/>
                <a:cs typeface="Times New Roman"/>
              </a:rPr>
              <a:t> is </a:t>
            </a:r>
            <a:r>
              <a:rPr sz="900" spc="30" dirty="0">
                <a:latin typeface="Times New Roman"/>
                <a:cs typeface="Times New Roman"/>
              </a:rPr>
              <a:t>redshifted</a:t>
            </a:r>
            <a:r>
              <a:rPr sz="900" spc="20" dirty="0">
                <a:latin typeface="Times New Roman"/>
                <a:cs typeface="Times New Roman"/>
              </a:rPr>
              <a:t> to </a:t>
            </a:r>
            <a:r>
              <a:rPr sz="900" i="1" spc="45" dirty="0">
                <a:latin typeface="Times New Roman"/>
                <a:cs typeface="Times New Roman"/>
              </a:rPr>
              <a:t>T</a:t>
            </a:r>
            <a:r>
              <a:rPr sz="900" spc="44" baseline="-9259" dirty="0">
                <a:latin typeface="Times New Roman"/>
                <a:cs typeface="Times New Roman"/>
              </a:rPr>
              <a:t>0</a:t>
            </a:r>
            <a:r>
              <a:rPr sz="900" baseline="-9259" dirty="0">
                <a:latin typeface="Times New Roman"/>
                <a:cs typeface="Times New Roman"/>
              </a:rPr>
              <a:t> </a:t>
            </a:r>
            <a:r>
              <a:rPr sz="900" spc="7" baseline="-9259" dirty="0">
                <a:latin typeface="Times New Roman"/>
                <a:cs typeface="Times New Roman"/>
              </a:rPr>
              <a:t> </a:t>
            </a:r>
            <a:r>
              <a:rPr sz="900" spc="204" dirty="0">
                <a:latin typeface="Times New Roman"/>
                <a:cs typeface="Times New Roman"/>
              </a:rPr>
              <a:t>=</a:t>
            </a:r>
            <a:r>
              <a:rPr sz="900" spc="3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2</a:t>
            </a:r>
            <a:r>
              <a:rPr sz="900" i="1" spc="25" dirty="0">
                <a:latin typeface="Times New Roman"/>
                <a:cs typeface="Times New Roman"/>
              </a:rPr>
              <a:t>.</a:t>
            </a:r>
            <a:r>
              <a:rPr sz="900" spc="20" dirty="0">
                <a:latin typeface="Times New Roman"/>
                <a:cs typeface="Times New Roman"/>
              </a:rPr>
              <a:t>728K </a:t>
            </a:r>
            <a:r>
              <a:rPr sz="900" spc="45" dirty="0">
                <a:latin typeface="Times New Roman"/>
                <a:cs typeface="Times New Roman"/>
              </a:rPr>
              <a:t>tod</a:t>
            </a:r>
            <a:r>
              <a:rPr sz="900" spc="15" dirty="0">
                <a:latin typeface="Times New Roman"/>
                <a:cs typeface="Times New Roman"/>
              </a:rPr>
              <a:t>a</a:t>
            </a:r>
            <a:r>
              <a:rPr sz="900" spc="-95" dirty="0">
                <a:latin typeface="Times New Roman"/>
                <a:cs typeface="Times New Roman"/>
              </a:rPr>
              <a:t>y</a:t>
            </a:r>
            <a:r>
              <a:rPr sz="900" spc="20" dirty="0">
                <a:latin typeface="Times New Roman"/>
                <a:cs typeface="Times New Roman"/>
              </a:rPr>
              <a:t>, </a:t>
            </a:r>
            <a:r>
              <a:rPr sz="900" spc="35" dirty="0">
                <a:latin typeface="Times New Roman"/>
                <a:cs typeface="Times New Roman"/>
              </a:rPr>
              <a:t>corresponding</a:t>
            </a:r>
            <a:r>
              <a:rPr sz="900" spc="20" dirty="0">
                <a:latin typeface="Times New Roman"/>
                <a:cs typeface="Times New Roman"/>
              </a:rPr>
              <a:t> to</a:t>
            </a:r>
            <a:r>
              <a:rPr sz="900" spc="10" dirty="0">
                <a:latin typeface="Times New Roman"/>
                <a:cs typeface="Times New Roman"/>
              </a:rPr>
              <a:t> </a:t>
            </a:r>
            <a:r>
              <a:rPr sz="900" spc="95" dirty="0">
                <a:latin typeface="Times New Roman"/>
                <a:cs typeface="Times New Roman"/>
              </a:rPr>
              <a:t>a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density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about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400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photons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per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c</a:t>
            </a:r>
            <a:r>
              <a:rPr sz="900" spc="50" dirty="0">
                <a:latin typeface="Times New Roman"/>
                <a:cs typeface="Times New Roman"/>
              </a:rPr>
              <a:t>m</a:t>
            </a:r>
            <a:r>
              <a:rPr sz="900" spc="112" baseline="37037" dirty="0">
                <a:latin typeface="Times New Roman"/>
                <a:cs typeface="Times New Roman"/>
              </a:rPr>
              <a:t>3</a:t>
            </a:r>
            <a:r>
              <a:rPr sz="900" spc="20" dirty="0">
                <a:latin typeface="Times New Roman"/>
                <a:cs typeface="Times New Roman"/>
              </a:rPr>
              <a:t>.</a:t>
            </a: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12700" marR="163830">
              <a:lnSpc>
                <a:spcPct val="101000"/>
              </a:lnSpc>
            </a:pPr>
            <a:r>
              <a:rPr sz="900" spc="20" dirty="0">
                <a:latin typeface="Times New Roman"/>
                <a:cs typeface="Times New Roman"/>
              </a:rPr>
              <a:t>This </a:t>
            </a:r>
            <a:r>
              <a:rPr sz="900" spc="35" dirty="0">
                <a:latin typeface="Times New Roman"/>
                <a:cs typeface="Times New Roman"/>
              </a:rPr>
              <a:t>cosmic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15" dirty="0">
                <a:latin typeface="Times New Roman"/>
                <a:cs typeface="Times New Roman"/>
              </a:rPr>
              <a:t>micr</a:t>
            </a:r>
            <a:r>
              <a:rPr sz="900" dirty="0">
                <a:latin typeface="Times New Roman"/>
                <a:cs typeface="Times New Roman"/>
              </a:rPr>
              <a:t>o</a:t>
            </a:r>
            <a:r>
              <a:rPr sz="900" spc="-25" dirty="0">
                <a:latin typeface="Times New Roman"/>
                <a:cs typeface="Times New Roman"/>
              </a:rPr>
              <a:t>w</a:t>
            </a:r>
            <a:r>
              <a:rPr sz="900" spc="75" dirty="0">
                <a:latin typeface="Times New Roman"/>
                <a:cs typeface="Times New Roman"/>
              </a:rPr>
              <a:t>a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95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ba</a:t>
            </a:r>
            <a:r>
              <a:rPr sz="900" spc="40" dirty="0">
                <a:latin typeface="Times New Roman"/>
                <a:cs typeface="Times New Roman"/>
              </a:rPr>
              <a:t>c</a:t>
            </a:r>
            <a:r>
              <a:rPr sz="900" spc="20" dirty="0">
                <a:latin typeface="Times New Roman"/>
                <a:cs typeface="Times New Roman"/>
              </a:rPr>
              <a:t>k</a:t>
            </a:r>
            <a:r>
              <a:rPr sz="900" spc="10" dirty="0">
                <a:latin typeface="Times New Roman"/>
                <a:cs typeface="Times New Roman"/>
              </a:rPr>
              <a:t>g</a:t>
            </a:r>
            <a:r>
              <a:rPr sz="900" spc="35" dirty="0">
                <a:latin typeface="Times New Roman"/>
                <a:cs typeface="Times New Roman"/>
              </a:rPr>
              <a:t>round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can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70" dirty="0">
                <a:latin typeface="Times New Roman"/>
                <a:cs typeface="Times New Roman"/>
              </a:rPr>
              <a:t>be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obse</a:t>
            </a:r>
            <a:r>
              <a:rPr sz="900" spc="70" dirty="0">
                <a:latin typeface="Times New Roman"/>
                <a:cs typeface="Times New Roman"/>
              </a:rPr>
              <a:t>r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70" dirty="0">
                <a:latin typeface="Times New Roman"/>
                <a:cs typeface="Times New Roman"/>
              </a:rPr>
              <a:t>ed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tod</a:t>
            </a:r>
            <a:r>
              <a:rPr sz="900" spc="15" dirty="0">
                <a:latin typeface="Times New Roman"/>
                <a:cs typeface="Times New Roman"/>
              </a:rPr>
              <a:t>a</a:t>
            </a:r>
            <a:r>
              <a:rPr sz="900" spc="-5" dirty="0">
                <a:latin typeface="Times New Roman"/>
                <a:cs typeface="Times New Roman"/>
              </a:rPr>
              <a:t>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in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(1–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400)GHz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-15" dirty="0">
                <a:latin typeface="Times New Roman"/>
                <a:cs typeface="Times New Roman"/>
              </a:rPr>
              <a:t>r</a:t>
            </a:r>
            <a:r>
              <a:rPr sz="900" spc="70" dirty="0">
                <a:latin typeface="Times New Roman"/>
                <a:cs typeface="Times New Roman"/>
              </a:rPr>
              <a:t>ang</a:t>
            </a:r>
            <a:r>
              <a:rPr sz="900" spc="50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.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-30" dirty="0">
                <a:latin typeface="Times New Roman"/>
                <a:cs typeface="Times New Roman"/>
              </a:rPr>
              <a:t>It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80" dirty="0">
                <a:latin typeface="Times New Roman"/>
                <a:cs typeface="Times New Roman"/>
              </a:rPr>
              <a:t>has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95" dirty="0">
                <a:latin typeface="Times New Roman"/>
                <a:cs typeface="Times New Roman"/>
              </a:rPr>
              <a:t>a</a:t>
            </a:r>
            <a:r>
              <a:rPr sz="900" spc="20" dirty="0">
                <a:latin typeface="Times New Roman"/>
                <a:cs typeface="Times New Roman"/>
              </a:rPr>
              <a:t> per</a:t>
            </a:r>
            <a:r>
              <a:rPr sz="900" spc="-15" dirty="0">
                <a:latin typeface="Times New Roman"/>
                <a:cs typeface="Times New Roman"/>
              </a:rPr>
              <a:t>f</a:t>
            </a:r>
            <a:r>
              <a:rPr sz="900" spc="45" dirty="0">
                <a:latin typeface="Times New Roman"/>
                <a:cs typeface="Times New Roman"/>
              </a:rPr>
              <a:t>ect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bla</a:t>
            </a:r>
            <a:r>
              <a:rPr sz="900" spc="15" dirty="0">
                <a:latin typeface="Times New Roman"/>
                <a:cs typeface="Times New Roman"/>
              </a:rPr>
              <a:t>c</a:t>
            </a:r>
            <a:r>
              <a:rPr sz="900" spc="25" dirty="0">
                <a:latin typeface="Times New Roman"/>
                <a:cs typeface="Times New Roman"/>
              </a:rPr>
              <a:t>kbody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spectr</a:t>
            </a:r>
            <a:r>
              <a:rPr sz="900" spc="35" dirty="0">
                <a:latin typeface="Times New Roman"/>
                <a:cs typeface="Times New Roman"/>
              </a:rPr>
              <a:t>um.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5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35976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71952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r>
              <a:rPr spc="40" dirty="0"/>
              <a:t>Recombination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38404" y="572573"/>
            <a:ext cx="4139565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45" dirty="0">
                <a:latin typeface="Times New Roman"/>
                <a:cs typeface="Times New Roman"/>
              </a:rPr>
              <a:t>Since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photon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(</a:t>
            </a:r>
            <a:r>
              <a:rPr sz="900" spc="-15" dirty="0">
                <a:latin typeface="Times New Roman"/>
                <a:cs typeface="Times New Roman"/>
              </a:rPr>
              <a:t>r</a:t>
            </a:r>
            <a:r>
              <a:rPr sz="900" spc="20" dirty="0">
                <a:latin typeface="Times New Roman"/>
                <a:cs typeface="Times New Roman"/>
              </a:rPr>
              <a:t>adiation) </a:t>
            </a:r>
            <a:r>
              <a:rPr sz="900" spc="40" dirty="0">
                <a:latin typeface="Times New Roman"/>
                <a:cs typeface="Times New Roman"/>
              </a:rPr>
              <a:t>energy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density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scales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30" dirty="0">
                <a:latin typeface="Times New Roman"/>
                <a:cs typeface="Times New Roman"/>
              </a:rPr>
              <a:t>li</a:t>
            </a:r>
            <a:r>
              <a:rPr sz="900" spc="-70" dirty="0">
                <a:latin typeface="Times New Roman"/>
                <a:cs typeface="Times New Roman"/>
              </a:rPr>
              <a:t>k</a:t>
            </a:r>
            <a:r>
              <a:rPr sz="900" spc="95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i="1" spc="45" dirty="0">
                <a:latin typeface="Times New Roman"/>
                <a:cs typeface="Times New Roman"/>
              </a:rPr>
              <a:t>T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spc="44" baseline="37037" dirty="0">
                <a:latin typeface="Times New Roman"/>
                <a:cs typeface="Times New Roman"/>
              </a:rPr>
              <a:t>4</a:t>
            </a:r>
            <a:r>
              <a:rPr sz="900" baseline="37037" dirty="0">
                <a:latin typeface="Times New Roman"/>
                <a:cs typeface="Times New Roman"/>
              </a:rPr>
              <a:t> </a:t>
            </a:r>
            <a:r>
              <a:rPr sz="900" spc="7" baseline="37037" dirty="0">
                <a:latin typeface="Times New Roman"/>
                <a:cs typeface="Times New Roman"/>
              </a:rPr>
              <a:t> </a:t>
            </a:r>
            <a:r>
              <a:rPr sz="900" i="1" spc="-190" dirty="0">
                <a:latin typeface="メイリオ"/>
                <a:cs typeface="メイリオ"/>
              </a:rPr>
              <a:t>∝</a:t>
            </a:r>
            <a:r>
              <a:rPr sz="900" i="1" spc="-50" dirty="0">
                <a:latin typeface="メイリオ"/>
                <a:cs typeface="メイリオ"/>
              </a:rPr>
              <a:t> </a:t>
            </a:r>
            <a:r>
              <a:rPr sz="900" i="1" spc="130" dirty="0">
                <a:latin typeface="Times New Roman"/>
                <a:cs typeface="Times New Roman"/>
              </a:rPr>
              <a:t>R</a:t>
            </a:r>
            <a:r>
              <a:rPr sz="900" i="1" spc="247" baseline="37037" dirty="0">
                <a:latin typeface="Times New Roman"/>
                <a:cs typeface="Times New Roman"/>
              </a:rPr>
              <a:t>−</a:t>
            </a:r>
            <a:r>
              <a:rPr sz="900" spc="44" baseline="37037" dirty="0">
                <a:latin typeface="Times New Roman"/>
                <a:cs typeface="Times New Roman"/>
              </a:rPr>
              <a:t>4</a:t>
            </a:r>
            <a:r>
              <a:rPr sz="900" baseline="37037" dirty="0">
                <a:latin typeface="Times New Roman"/>
                <a:cs typeface="Times New Roman"/>
              </a:rPr>
              <a:t> </a:t>
            </a:r>
            <a:r>
              <a:rPr sz="900" spc="7" baseline="37037" dirty="0">
                <a:latin typeface="Times New Roman"/>
                <a:cs typeface="Times New Roman"/>
              </a:rPr>
              <a:t> </a:t>
            </a:r>
            <a:r>
              <a:rPr sz="900" i="1" spc="-190" dirty="0">
                <a:latin typeface="メイリオ"/>
                <a:cs typeface="メイリオ"/>
              </a:rPr>
              <a:t>∝</a:t>
            </a:r>
            <a:r>
              <a:rPr sz="900" i="1" spc="-50" dirty="0">
                <a:latin typeface="メイリオ"/>
                <a:cs typeface="メイリオ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(</a:t>
            </a:r>
            <a:r>
              <a:rPr sz="900" i="1" spc="95" dirty="0">
                <a:latin typeface="Times New Roman"/>
                <a:cs typeface="Times New Roman"/>
              </a:rPr>
              <a:t>z</a:t>
            </a:r>
            <a:r>
              <a:rPr sz="900" i="1" spc="40" dirty="0">
                <a:latin typeface="Times New Roman"/>
                <a:cs typeface="Times New Roman"/>
              </a:rPr>
              <a:t> </a:t>
            </a:r>
            <a:r>
              <a:rPr sz="900" spc="204" dirty="0">
                <a:latin typeface="Times New Roman"/>
                <a:cs typeface="Times New Roman"/>
              </a:rPr>
              <a:t>+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1</a:t>
            </a:r>
            <a:r>
              <a:rPr sz="900" spc="55" dirty="0">
                <a:latin typeface="Times New Roman"/>
                <a:cs typeface="Times New Roman"/>
              </a:rPr>
              <a:t>)</a:t>
            </a:r>
            <a:r>
              <a:rPr sz="900" spc="44" baseline="37037" dirty="0">
                <a:latin typeface="Times New Roman"/>
                <a:cs typeface="Times New Roman"/>
              </a:rPr>
              <a:t>4</a:t>
            </a:r>
            <a:r>
              <a:rPr sz="900" baseline="37037" dirty="0">
                <a:latin typeface="Times New Roman"/>
                <a:cs typeface="Times New Roman"/>
              </a:rPr>
              <a:t> </a:t>
            </a:r>
            <a:r>
              <a:rPr sz="900" spc="-7" baseline="37037" dirty="0">
                <a:latin typeface="Times New Roman"/>
                <a:cs typeface="Times New Roman"/>
              </a:rPr>
              <a:t> </a:t>
            </a:r>
            <a:r>
              <a:rPr sz="900" spc="5" dirty="0">
                <a:latin typeface="Times New Roman"/>
                <a:cs typeface="Times New Roman"/>
              </a:rPr>
              <a:t>while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8404" y="711117"/>
            <a:ext cx="3762375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matter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density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scales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30" dirty="0">
                <a:latin typeface="Times New Roman"/>
                <a:cs typeface="Times New Roman"/>
              </a:rPr>
              <a:t>li</a:t>
            </a:r>
            <a:r>
              <a:rPr sz="900" spc="-70" dirty="0">
                <a:latin typeface="Times New Roman"/>
                <a:cs typeface="Times New Roman"/>
              </a:rPr>
              <a:t>k</a:t>
            </a:r>
            <a:r>
              <a:rPr sz="900" spc="95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i="1" spc="70" dirty="0">
                <a:latin typeface="Times New Roman"/>
                <a:cs typeface="Times New Roman"/>
              </a:rPr>
              <a:t>mn</a:t>
            </a:r>
            <a:r>
              <a:rPr sz="900" i="1" spc="45" dirty="0">
                <a:latin typeface="Times New Roman"/>
                <a:cs typeface="Times New Roman"/>
              </a:rPr>
              <a:t> </a:t>
            </a:r>
            <a:r>
              <a:rPr sz="900" i="1" spc="-190" dirty="0">
                <a:latin typeface="メイリオ"/>
                <a:cs typeface="メイリオ"/>
              </a:rPr>
              <a:t>∝</a:t>
            </a:r>
            <a:r>
              <a:rPr sz="900" i="1" spc="-50" dirty="0">
                <a:latin typeface="メイリオ"/>
                <a:cs typeface="メイリオ"/>
              </a:rPr>
              <a:t> </a:t>
            </a:r>
            <a:r>
              <a:rPr sz="900" i="1" spc="130" dirty="0">
                <a:latin typeface="Times New Roman"/>
                <a:cs typeface="Times New Roman"/>
              </a:rPr>
              <a:t>R</a:t>
            </a:r>
            <a:r>
              <a:rPr sz="900" i="1" spc="247" baseline="37037" dirty="0">
                <a:latin typeface="Times New Roman"/>
                <a:cs typeface="Times New Roman"/>
              </a:rPr>
              <a:t>−</a:t>
            </a:r>
            <a:r>
              <a:rPr sz="900" spc="44" baseline="37037" dirty="0">
                <a:latin typeface="Times New Roman"/>
                <a:cs typeface="Times New Roman"/>
              </a:rPr>
              <a:t>3</a:t>
            </a:r>
            <a:r>
              <a:rPr sz="900" baseline="37037" dirty="0">
                <a:latin typeface="Times New Roman"/>
                <a:cs typeface="Times New Roman"/>
              </a:rPr>
              <a:t> </a:t>
            </a:r>
            <a:r>
              <a:rPr sz="900" spc="7" baseline="37037" dirty="0">
                <a:latin typeface="Times New Roman"/>
                <a:cs typeface="Times New Roman"/>
              </a:rPr>
              <a:t> </a:t>
            </a:r>
            <a:r>
              <a:rPr sz="900" i="1" spc="-190" dirty="0">
                <a:latin typeface="メイリオ"/>
                <a:cs typeface="メイリオ"/>
              </a:rPr>
              <a:t>∝</a:t>
            </a:r>
            <a:r>
              <a:rPr sz="900" i="1" spc="-50" dirty="0">
                <a:latin typeface="メイリオ"/>
                <a:cs typeface="メイリオ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(</a:t>
            </a:r>
            <a:r>
              <a:rPr sz="900" i="1" spc="95" dirty="0">
                <a:latin typeface="Times New Roman"/>
                <a:cs typeface="Times New Roman"/>
              </a:rPr>
              <a:t>z</a:t>
            </a:r>
            <a:r>
              <a:rPr sz="900" i="1" spc="40" dirty="0">
                <a:latin typeface="Times New Roman"/>
                <a:cs typeface="Times New Roman"/>
              </a:rPr>
              <a:t> </a:t>
            </a:r>
            <a:r>
              <a:rPr sz="900" spc="204" dirty="0">
                <a:latin typeface="Times New Roman"/>
                <a:cs typeface="Times New Roman"/>
              </a:rPr>
              <a:t>+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1</a:t>
            </a:r>
            <a:r>
              <a:rPr sz="900" spc="55" dirty="0">
                <a:latin typeface="Times New Roman"/>
                <a:cs typeface="Times New Roman"/>
              </a:rPr>
              <a:t>)</a:t>
            </a:r>
            <a:r>
              <a:rPr sz="900" spc="112" baseline="37037" dirty="0">
                <a:latin typeface="Times New Roman"/>
                <a:cs typeface="Times New Roman"/>
              </a:rPr>
              <a:t>3</a:t>
            </a:r>
            <a:r>
              <a:rPr sz="900" spc="20" dirty="0">
                <a:latin typeface="Times New Roman"/>
                <a:cs typeface="Times New Roman"/>
              </a:rPr>
              <a:t>, </a:t>
            </a:r>
            <a:r>
              <a:rPr sz="900" spc="45" dirty="0">
                <a:latin typeface="Times New Roman"/>
                <a:cs typeface="Times New Roman"/>
              </a:rPr>
              <a:t>at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50" dirty="0">
                <a:latin typeface="Times New Roman"/>
                <a:cs typeface="Times New Roman"/>
              </a:rPr>
              <a:t>e</a:t>
            </a:r>
            <a:r>
              <a:rPr sz="900" spc="60" dirty="0">
                <a:latin typeface="Times New Roman"/>
                <a:cs typeface="Times New Roman"/>
              </a:rPr>
              <a:t>r</a:t>
            </a:r>
            <a:r>
              <a:rPr sz="900" spc="-5" dirty="0">
                <a:latin typeface="Times New Roman"/>
                <a:cs typeface="Times New Roman"/>
              </a:rPr>
              <a:t>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ea</a:t>
            </a:r>
            <a:r>
              <a:rPr sz="900" spc="60" dirty="0">
                <a:latin typeface="Times New Roman"/>
                <a:cs typeface="Times New Roman"/>
              </a:rPr>
              <a:t>r</a:t>
            </a:r>
            <a:r>
              <a:rPr sz="900" spc="-30" dirty="0">
                <a:latin typeface="Times New Roman"/>
                <a:cs typeface="Times New Roman"/>
              </a:rPr>
              <a:t>ly</a:t>
            </a:r>
            <a:r>
              <a:rPr sz="900" spc="20" dirty="0">
                <a:latin typeface="Times New Roman"/>
                <a:cs typeface="Times New Roman"/>
              </a:rPr>
              <a:t> tim</a:t>
            </a:r>
            <a:r>
              <a:rPr sz="900" spc="5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,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8404" y="849661"/>
            <a:ext cx="2922270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latin typeface="Times New Roman"/>
                <a:cs typeface="Times New Roman"/>
              </a:rPr>
              <a:t>Uni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70" dirty="0">
                <a:latin typeface="Times New Roman"/>
                <a:cs typeface="Times New Roman"/>
              </a:rPr>
              <a:t>erse</a:t>
            </a:r>
            <a:r>
              <a:rPr sz="900" spc="20" dirty="0">
                <a:latin typeface="Times New Roman"/>
                <a:cs typeface="Times New Roman"/>
              </a:rPr>
              <a:t> is </a:t>
            </a:r>
            <a:r>
              <a:rPr sz="900" spc="-15" dirty="0">
                <a:latin typeface="Times New Roman"/>
                <a:cs typeface="Times New Roman"/>
              </a:rPr>
              <a:t>r</a:t>
            </a:r>
            <a:r>
              <a:rPr sz="900" spc="25" dirty="0">
                <a:latin typeface="Times New Roman"/>
                <a:cs typeface="Times New Roman"/>
              </a:rPr>
              <a:t>adiation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dominated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(</a:t>
            </a:r>
            <a:r>
              <a:rPr sz="900" i="1" spc="95" dirty="0">
                <a:latin typeface="Times New Roman"/>
                <a:cs typeface="Times New Roman"/>
              </a:rPr>
              <a:t>z</a:t>
            </a:r>
            <a:r>
              <a:rPr sz="900" i="1" spc="60" dirty="0">
                <a:latin typeface="Times New Roman"/>
                <a:cs typeface="Times New Roman"/>
              </a:rPr>
              <a:t> </a:t>
            </a:r>
            <a:r>
              <a:rPr sz="900" i="1" spc="247" baseline="23148" dirty="0">
                <a:latin typeface="Times New Roman"/>
                <a:cs typeface="Times New Roman"/>
              </a:rPr>
              <a:t>&gt;</a:t>
            </a:r>
            <a:r>
              <a:rPr sz="900" i="1" spc="104" baseline="23148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4000,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i="1" spc="-5" dirty="0">
                <a:latin typeface="Times New Roman"/>
                <a:cs typeface="Times New Roman"/>
              </a:rPr>
              <a:t>t</a:t>
            </a:r>
            <a:r>
              <a:rPr sz="900" i="1" spc="75" dirty="0">
                <a:latin typeface="Times New Roman"/>
                <a:cs typeface="Times New Roman"/>
              </a:rPr>
              <a:t> </a:t>
            </a:r>
            <a:r>
              <a:rPr sz="900" i="1" spc="247" baseline="23148" dirty="0">
                <a:latin typeface="Times New Roman"/>
                <a:cs typeface="Times New Roman"/>
              </a:rPr>
              <a:t>&lt;</a:t>
            </a:r>
            <a:r>
              <a:rPr sz="900" i="1" spc="104" baseline="23148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10</a:t>
            </a:r>
            <a:r>
              <a:rPr sz="900" spc="44" baseline="37037" dirty="0">
                <a:latin typeface="Times New Roman"/>
                <a:cs typeface="Times New Roman"/>
              </a:rPr>
              <a:t>4</a:t>
            </a:r>
            <a:r>
              <a:rPr sz="900" baseline="37037" dirty="0">
                <a:latin typeface="Times New Roman"/>
                <a:cs typeface="Times New Roman"/>
              </a:rPr>
              <a:t> </a:t>
            </a:r>
            <a:r>
              <a:rPr sz="900" spc="-7" baseline="37037" dirty="0">
                <a:latin typeface="Times New Roman"/>
                <a:cs typeface="Times New Roman"/>
              </a:rPr>
              <a:t> </a:t>
            </a:r>
            <a:r>
              <a:rPr sz="900" spc="-25" dirty="0">
                <a:latin typeface="Times New Roman"/>
                <a:cs typeface="Times New Roman"/>
              </a:rPr>
              <a:t>y</a:t>
            </a:r>
            <a:r>
              <a:rPr sz="900" spc="50" dirty="0">
                <a:latin typeface="Times New Roman"/>
                <a:cs typeface="Times New Roman"/>
              </a:rPr>
              <a:t>ears).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8404" y="1189255"/>
            <a:ext cx="4150995" cy="20610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5090">
              <a:lnSpc>
                <a:spcPct val="101000"/>
              </a:lnSpc>
            </a:pPr>
            <a:r>
              <a:rPr sz="900" spc="-30" dirty="0">
                <a:latin typeface="Times New Roman"/>
                <a:cs typeface="Times New Roman"/>
              </a:rPr>
              <a:t>At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i="1" spc="45" dirty="0">
                <a:latin typeface="Times New Roman"/>
                <a:cs typeface="Times New Roman"/>
              </a:rPr>
              <a:t>T</a:t>
            </a:r>
            <a:r>
              <a:rPr sz="900" i="1" dirty="0">
                <a:latin typeface="Times New Roman"/>
                <a:cs typeface="Times New Roman"/>
              </a:rPr>
              <a:t> </a:t>
            </a:r>
            <a:r>
              <a:rPr sz="900" i="1" spc="-70" dirty="0">
                <a:latin typeface="Times New Roman"/>
                <a:cs typeface="Times New Roman"/>
              </a:rPr>
              <a:t> </a:t>
            </a:r>
            <a:r>
              <a:rPr lang="en-US" sz="900" i="1" spc="-80" dirty="0">
                <a:latin typeface="メイリオ"/>
                <a:cs typeface="メイリオ"/>
              </a:rPr>
              <a:t>~</a:t>
            </a:r>
            <a:r>
              <a:rPr sz="900" i="1" spc="-50" dirty="0">
                <a:latin typeface="メイリオ"/>
                <a:cs typeface="メイリオ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3000K </a:t>
            </a:r>
            <a:r>
              <a:rPr sz="900" spc="-10" dirty="0">
                <a:latin typeface="Times New Roman"/>
                <a:cs typeface="Times New Roman"/>
              </a:rPr>
              <a:t>(</a:t>
            </a:r>
            <a:r>
              <a:rPr sz="900" i="1" spc="-5" dirty="0">
                <a:latin typeface="Times New Roman"/>
                <a:cs typeface="Times New Roman"/>
              </a:rPr>
              <a:t>t</a:t>
            </a:r>
            <a:r>
              <a:rPr sz="900" i="1" spc="110" dirty="0">
                <a:latin typeface="Times New Roman"/>
                <a:cs typeface="Times New Roman"/>
              </a:rPr>
              <a:t> </a:t>
            </a:r>
            <a:r>
              <a:rPr lang="en-US" sz="900" i="1" spc="-80" dirty="0">
                <a:latin typeface="メイリオ"/>
                <a:cs typeface="メイリオ"/>
              </a:rPr>
              <a:t>~</a:t>
            </a:r>
            <a:r>
              <a:rPr sz="900" i="1" spc="-50" dirty="0">
                <a:latin typeface="メイリオ"/>
                <a:cs typeface="メイリオ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300</a:t>
            </a:r>
            <a:r>
              <a:rPr lang="en-US" sz="900" i="1" spc="150" baseline="37037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0</a:t>
            </a:r>
            <a:r>
              <a:rPr sz="900" spc="10" dirty="0">
                <a:latin typeface="Times New Roman"/>
                <a:cs typeface="Times New Roman"/>
              </a:rPr>
              <a:t>y</a:t>
            </a:r>
            <a:r>
              <a:rPr sz="900" spc="55" dirty="0">
                <a:latin typeface="Times New Roman"/>
                <a:cs typeface="Times New Roman"/>
              </a:rPr>
              <a:t>ears)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Uni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70" dirty="0">
                <a:latin typeface="Times New Roman"/>
                <a:cs typeface="Times New Roman"/>
              </a:rPr>
              <a:t>erse</a:t>
            </a:r>
            <a:r>
              <a:rPr sz="900" spc="20" dirty="0">
                <a:latin typeface="Times New Roman"/>
                <a:cs typeface="Times New Roman"/>
              </a:rPr>
              <a:t> is </a:t>
            </a:r>
            <a:r>
              <a:rPr sz="900" spc="-25" dirty="0">
                <a:latin typeface="Times New Roman"/>
                <a:cs typeface="Times New Roman"/>
              </a:rPr>
              <a:t>’cold’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0" dirty="0">
                <a:latin typeface="Times New Roman"/>
                <a:cs typeface="Times New Roman"/>
              </a:rPr>
              <a:t>enough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that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protons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and</a:t>
            </a:r>
            <a:r>
              <a:rPr sz="900" spc="3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electrons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can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combine</a:t>
            </a:r>
            <a:r>
              <a:rPr sz="900" spc="20" dirty="0">
                <a:latin typeface="Times New Roman"/>
                <a:cs typeface="Times New Roman"/>
              </a:rPr>
              <a:t> to </a:t>
            </a:r>
            <a:r>
              <a:rPr sz="900" spc="35" dirty="0">
                <a:latin typeface="Times New Roman"/>
                <a:cs typeface="Times New Roman"/>
              </a:rPr>
              <a:t>neut</a:t>
            </a:r>
            <a:r>
              <a:rPr sz="900" spc="20" dirty="0">
                <a:latin typeface="Times New Roman"/>
                <a:cs typeface="Times New Roman"/>
              </a:rPr>
              <a:t>ral </a:t>
            </a:r>
            <a:r>
              <a:rPr sz="900" spc="15" dirty="0">
                <a:latin typeface="Times New Roman"/>
                <a:cs typeface="Times New Roman"/>
              </a:rPr>
              <a:t>h</a:t>
            </a:r>
            <a:r>
              <a:rPr sz="900" spc="35" dirty="0">
                <a:latin typeface="Times New Roman"/>
                <a:cs typeface="Times New Roman"/>
              </a:rPr>
              <a:t>ydrogen.</a:t>
            </a: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12700" marR="5080">
              <a:lnSpc>
                <a:spcPct val="101000"/>
              </a:lnSpc>
            </a:pPr>
            <a:r>
              <a:rPr sz="900" spc="-5" dirty="0">
                <a:latin typeface="Times New Roman"/>
                <a:cs typeface="Times New Roman"/>
              </a:rPr>
              <a:t>After</a:t>
            </a:r>
            <a:r>
              <a:rPr sz="900" spc="20" dirty="0">
                <a:latin typeface="Times New Roman"/>
                <a:cs typeface="Times New Roman"/>
              </a:rPr>
              <a:t> thi</a:t>
            </a:r>
            <a:r>
              <a:rPr sz="900" spc="5" dirty="0">
                <a:latin typeface="Times New Roman"/>
                <a:cs typeface="Times New Roman"/>
              </a:rPr>
              <a:t>s</a:t>
            </a:r>
            <a:r>
              <a:rPr sz="900" spc="20" dirty="0">
                <a:latin typeface="Times New Roman"/>
                <a:cs typeface="Times New Roman"/>
              </a:rPr>
              <a:t>, </a:t>
            </a:r>
            <a:r>
              <a:rPr sz="900" spc="40" dirty="0">
                <a:latin typeface="Times New Roman"/>
                <a:cs typeface="Times New Roman"/>
              </a:rPr>
              <a:t>photons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no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longer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scatter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with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matter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b</a:t>
            </a:r>
            <a:r>
              <a:rPr sz="900" spc="20" dirty="0">
                <a:latin typeface="Times New Roman"/>
                <a:cs typeface="Times New Roman"/>
              </a:rPr>
              <a:t>ut </a:t>
            </a:r>
            <a:r>
              <a:rPr sz="900" spc="50" dirty="0">
                <a:latin typeface="Times New Roman"/>
                <a:cs typeface="Times New Roman"/>
              </a:rPr>
              <a:t>propagate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10" dirty="0">
                <a:latin typeface="Times New Roman"/>
                <a:cs typeface="Times New Roman"/>
              </a:rPr>
              <a:t>freel</a:t>
            </a:r>
            <a:r>
              <a:rPr sz="900" spc="-75" dirty="0">
                <a:latin typeface="Times New Roman"/>
                <a:cs typeface="Times New Roman"/>
              </a:rPr>
              <a:t>y</a:t>
            </a:r>
            <a:r>
              <a:rPr sz="900" spc="20" dirty="0">
                <a:latin typeface="Times New Roman"/>
                <a:cs typeface="Times New Roman"/>
              </a:rPr>
              <a:t>.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The</a:t>
            </a:r>
            <a:r>
              <a:rPr sz="900" spc="5" dirty="0">
                <a:latin typeface="Times New Roman"/>
                <a:cs typeface="Times New Roman"/>
              </a:rPr>
              <a:t>i</a:t>
            </a:r>
            <a:r>
              <a:rPr sz="900" spc="-5" dirty="0">
                <a:latin typeface="Times New Roman"/>
                <a:cs typeface="Times New Roman"/>
              </a:rPr>
              <a:t>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energy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(and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hence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tempe</a:t>
            </a:r>
            <a:r>
              <a:rPr sz="900" spc="20" dirty="0">
                <a:latin typeface="Times New Roman"/>
                <a:cs typeface="Times New Roman"/>
              </a:rPr>
              <a:t>r</a:t>
            </a:r>
            <a:r>
              <a:rPr sz="900" spc="35" dirty="0">
                <a:latin typeface="Times New Roman"/>
                <a:cs typeface="Times New Roman"/>
              </a:rPr>
              <a:t>ature)</a:t>
            </a:r>
            <a:r>
              <a:rPr sz="900" spc="20" dirty="0">
                <a:latin typeface="Times New Roman"/>
                <a:cs typeface="Times New Roman"/>
              </a:rPr>
              <a:t> is </a:t>
            </a:r>
            <a:r>
              <a:rPr sz="900" spc="30" dirty="0">
                <a:latin typeface="Times New Roman"/>
                <a:cs typeface="Times New Roman"/>
              </a:rPr>
              <a:t>redshifted</a:t>
            </a:r>
            <a:r>
              <a:rPr sz="900" spc="20" dirty="0">
                <a:latin typeface="Times New Roman"/>
                <a:cs typeface="Times New Roman"/>
              </a:rPr>
              <a:t> to </a:t>
            </a:r>
            <a:r>
              <a:rPr sz="900" i="1" spc="45" dirty="0">
                <a:latin typeface="Times New Roman"/>
                <a:cs typeface="Times New Roman"/>
              </a:rPr>
              <a:t>T</a:t>
            </a:r>
            <a:r>
              <a:rPr sz="900" spc="44" baseline="-9259" dirty="0">
                <a:latin typeface="Times New Roman"/>
                <a:cs typeface="Times New Roman"/>
              </a:rPr>
              <a:t>0</a:t>
            </a:r>
            <a:r>
              <a:rPr sz="900" baseline="-9259" dirty="0">
                <a:latin typeface="Times New Roman"/>
                <a:cs typeface="Times New Roman"/>
              </a:rPr>
              <a:t> </a:t>
            </a:r>
            <a:r>
              <a:rPr sz="900" spc="7" baseline="-9259" dirty="0">
                <a:latin typeface="Times New Roman"/>
                <a:cs typeface="Times New Roman"/>
              </a:rPr>
              <a:t> </a:t>
            </a:r>
            <a:r>
              <a:rPr sz="900" spc="204" dirty="0">
                <a:latin typeface="Times New Roman"/>
                <a:cs typeface="Times New Roman"/>
              </a:rPr>
              <a:t>=</a:t>
            </a:r>
            <a:r>
              <a:rPr sz="900" spc="3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2</a:t>
            </a:r>
            <a:r>
              <a:rPr sz="900" i="1" spc="25" dirty="0">
                <a:latin typeface="Times New Roman"/>
                <a:cs typeface="Times New Roman"/>
              </a:rPr>
              <a:t>.</a:t>
            </a:r>
            <a:r>
              <a:rPr sz="900" spc="20" dirty="0">
                <a:latin typeface="Times New Roman"/>
                <a:cs typeface="Times New Roman"/>
              </a:rPr>
              <a:t>728K </a:t>
            </a:r>
            <a:r>
              <a:rPr sz="900" spc="45" dirty="0">
                <a:latin typeface="Times New Roman"/>
                <a:cs typeface="Times New Roman"/>
              </a:rPr>
              <a:t>tod</a:t>
            </a:r>
            <a:r>
              <a:rPr sz="900" spc="15" dirty="0">
                <a:latin typeface="Times New Roman"/>
                <a:cs typeface="Times New Roman"/>
              </a:rPr>
              <a:t>a</a:t>
            </a:r>
            <a:r>
              <a:rPr sz="900" spc="-95" dirty="0">
                <a:latin typeface="Times New Roman"/>
                <a:cs typeface="Times New Roman"/>
              </a:rPr>
              <a:t>y</a:t>
            </a:r>
            <a:r>
              <a:rPr sz="900" spc="20" dirty="0">
                <a:latin typeface="Times New Roman"/>
                <a:cs typeface="Times New Roman"/>
              </a:rPr>
              <a:t>, </a:t>
            </a:r>
            <a:r>
              <a:rPr sz="900" spc="35" dirty="0">
                <a:latin typeface="Times New Roman"/>
                <a:cs typeface="Times New Roman"/>
              </a:rPr>
              <a:t>corresponding</a:t>
            </a:r>
            <a:r>
              <a:rPr sz="900" spc="20" dirty="0">
                <a:latin typeface="Times New Roman"/>
                <a:cs typeface="Times New Roman"/>
              </a:rPr>
              <a:t> to</a:t>
            </a:r>
            <a:r>
              <a:rPr sz="900" spc="10" dirty="0">
                <a:latin typeface="Times New Roman"/>
                <a:cs typeface="Times New Roman"/>
              </a:rPr>
              <a:t> </a:t>
            </a:r>
            <a:r>
              <a:rPr sz="900" spc="95" dirty="0">
                <a:latin typeface="Times New Roman"/>
                <a:cs typeface="Times New Roman"/>
              </a:rPr>
              <a:t>a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density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about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400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photons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per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c</a:t>
            </a:r>
            <a:r>
              <a:rPr sz="900" spc="50" dirty="0">
                <a:latin typeface="Times New Roman"/>
                <a:cs typeface="Times New Roman"/>
              </a:rPr>
              <a:t>m</a:t>
            </a:r>
            <a:r>
              <a:rPr sz="900" spc="112" baseline="37037" dirty="0">
                <a:latin typeface="Times New Roman"/>
                <a:cs typeface="Times New Roman"/>
              </a:rPr>
              <a:t>3</a:t>
            </a:r>
            <a:r>
              <a:rPr sz="900" spc="20" dirty="0">
                <a:latin typeface="Times New Roman"/>
                <a:cs typeface="Times New Roman"/>
              </a:rPr>
              <a:t>.</a:t>
            </a: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12700" marR="163830">
              <a:lnSpc>
                <a:spcPct val="101000"/>
              </a:lnSpc>
            </a:pPr>
            <a:r>
              <a:rPr sz="900" spc="20" dirty="0">
                <a:latin typeface="Times New Roman"/>
                <a:cs typeface="Times New Roman"/>
              </a:rPr>
              <a:t>This </a:t>
            </a:r>
            <a:r>
              <a:rPr sz="900" spc="35" dirty="0">
                <a:latin typeface="Times New Roman"/>
                <a:cs typeface="Times New Roman"/>
              </a:rPr>
              <a:t>cosmic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15" dirty="0">
                <a:latin typeface="Times New Roman"/>
                <a:cs typeface="Times New Roman"/>
              </a:rPr>
              <a:t>micr</a:t>
            </a:r>
            <a:r>
              <a:rPr sz="900" dirty="0">
                <a:latin typeface="Times New Roman"/>
                <a:cs typeface="Times New Roman"/>
              </a:rPr>
              <a:t>o</a:t>
            </a:r>
            <a:r>
              <a:rPr sz="900" spc="-25" dirty="0">
                <a:latin typeface="Times New Roman"/>
                <a:cs typeface="Times New Roman"/>
              </a:rPr>
              <a:t>w</a:t>
            </a:r>
            <a:r>
              <a:rPr sz="900" spc="75" dirty="0">
                <a:latin typeface="Times New Roman"/>
                <a:cs typeface="Times New Roman"/>
              </a:rPr>
              <a:t>a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95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ba</a:t>
            </a:r>
            <a:r>
              <a:rPr sz="900" spc="40" dirty="0">
                <a:latin typeface="Times New Roman"/>
                <a:cs typeface="Times New Roman"/>
              </a:rPr>
              <a:t>c</a:t>
            </a:r>
            <a:r>
              <a:rPr sz="900" spc="20" dirty="0">
                <a:latin typeface="Times New Roman"/>
                <a:cs typeface="Times New Roman"/>
              </a:rPr>
              <a:t>k</a:t>
            </a:r>
            <a:r>
              <a:rPr sz="900" spc="10" dirty="0">
                <a:latin typeface="Times New Roman"/>
                <a:cs typeface="Times New Roman"/>
              </a:rPr>
              <a:t>g</a:t>
            </a:r>
            <a:r>
              <a:rPr sz="900" spc="35" dirty="0">
                <a:latin typeface="Times New Roman"/>
                <a:cs typeface="Times New Roman"/>
              </a:rPr>
              <a:t>round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can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70" dirty="0">
                <a:latin typeface="Times New Roman"/>
                <a:cs typeface="Times New Roman"/>
              </a:rPr>
              <a:t>be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obse</a:t>
            </a:r>
            <a:r>
              <a:rPr sz="900" spc="70" dirty="0">
                <a:latin typeface="Times New Roman"/>
                <a:cs typeface="Times New Roman"/>
              </a:rPr>
              <a:t>r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70" dirty="0">
                <a:latin typeface="Times New Roman"/>
                <a:cs typeface="Times New Roman"/>
              </a:rPr>
              <a:t>ed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tod</a:t>
            </a:r>
            <a:r>
              <a:rPr sz="900" spc="15" dirty="0">
                <a:latin typeface="Times New Roman"/>
                <a:cs typeface="Times New Roman"/>
              </a:rPr>
              <a:t>a</a:t>
            </a:r>
            <a:r>
              <a:rPr sz="900" spc="-5" dirty="0">
                <a:latin typeface="Times New Roman"/>
                <a:cs typeface="Times New Roman"/>
              </a:rPr>
              <a:t>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in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(1–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400)GHz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-15" dirty="0">
                <a:latin typeface="Times New Roman"/>
                <a:cs typeface="Times New Roman"/>
              </a:rPr>
              <a:t>r</a:t>
            </a:r>
            <a:r>
              <a:rPr sz="900" spc="70" dirty="0">
                <a:latin typeface="Times New Roman"/>
                <a:cs typeface="Times New Roman"/>
              </a:rPr>
              <a:t>ang</a:t>
            </a:r>
            <a:r>
              <a:rPr sz="900" spc="50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.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-30" dirty="0">
                <a:latin typeface="Times New Roman"/>
                <a:cs typeface="Times New Roman"/>
              </a:rPr>
              <a:t>It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80" dirty="0">
                <a:latin typeface="Times New Roman"/>
                <a:cs typeface="Times New Roman"/>
              </a:rPr>
              <a:t>has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95" dirty="0">
                <a:latin typeface="Times New Roman"/>
                <a:cs typeface="Times New Roman"/>
              </a:rPr>
              <a:t>a</a:t>
            </a:r>
            <a:r>
              <a:rPr sz="900" spc="20" dirty="0">
                <a:latin typeface="Times New Roman"/>
                <a:cs typeface="Times New Roman"/>
              </a:rPr>
              <a:t> per</a:t>
            </a:r>
            <a:r>
              <a:rPr sz="900" spc="-15" dirty="0">
                <a:latin typeface="Times New Roman"/>
                <a:cs typeface="Times New Roman"/>
              </a:rPr>
              <a:t>f</a:t>
            </a:r>
            <a:r>
              <a:rPr sz="900" spc="45" dirty="0">
                <a:latin typeface="Times New Roman"/>
                <a:cs typeface="Times New Roman"/>
              </a:rPr>
              <a:t>ect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bla</a:t>
            </a:r>
            <a:r>
              <a:rPr sz="900" spc="15" dirty="0">
                <a:latin typeface="Times New Roman"/>
                <a:cs typeface="Times New Roman"/>
              </a:rPr>
              <a:t>c</a:t>
            </a:r>
            <a:r>
              <a:rPr sz="900" spc="25" dirty="0">
                <a:latin typeface="Times New Roman"/>
                <a:cs typeface="Times New Roman"/>
              </a:rPr>
              <a:t>kbody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spectr</a:t>
            </a:r>
            <a:r>
              <a:rPr sz="900" spc="35" dirty="0">
                <a:latin typeface="Times New Roman"/>
                <a:cs typeface="Times New Roman"/>
              </a:rPr>
              <a:t>um.</a:t>
            </a:r>
            <a:endParaRPr lang="en-US" sz="900" spc="35" dirty="0">
              <a:latin typeface="Times New Roman"/>
              <a:cs typeface="Times New Roman"/>
            </a:endParaRPr>
          </a:p>
          <a:p>
            <a:pPr marL="12700" marR="163830">
              <a:lnSpc>
                <a:spcPct val="101000"/>
              </a:lnSpc>
            </a:pPr>
            <a:endParaRPr lang="en-US" sz="900" spc="35" dirty="0">
              <a:latin typeface="Times New Roman"/>
              <a:cs typeface="Times New Roman"/>
            </a:endParaRPr>
          </a:p>
          <a:p>
            <a:pPr marL="12700" marR="163830">
              <a:lnSpc>
                <a:spcPct val="101000"/>
              </a:lnSpc>
            </a:pPr>
            <a:r>
              <a:rPr lang="en-US" sz="900" dirty="0"/>
              <a:t>It represents a ’photo’ of the Universe when it was about 300’000 years young, corresponding to a redshift of </a:t>
            </a:r>
            <a:r>
              <a:rPr lang="en-US" sz="900" i="1" dirty="0"/>
              <a:t>z </a:t>
            </a:r>
            <a:r>
              <a:rPr lang="en-US" sz="900" dirty="0"/>
              <a:t>≃ 1100. </a:t>
            </a:r>
          </a:p>
          <a:p>
            <a:pPr marL="12700" marR="163830">
              <a:lnSpc>
                <a:spcPct val="101000"/>
              </a:lnSpc>
            </a:pPr>
            <a:r>
              <a:rPr lang="en-US" sz="900" dirty="0">
                <a:effectLst/>
              </a:rPr>
              <a:t> T</a:t>
            </a:r>
            <a:r>
              <a:rPr lang="en-US" sz="900" dirty="0">
                <a:solidFill>
                  <a:srgbClr val="0000FF"/>
                </a:solidFill>
                <a:effectLst/>
              </a:rPr>
              <a:t>he universe  density was z</a:t>
            </a:r>
            <a:r>
              <a:rPr lang="en-US" sz="900" baseline="30000" dirty="0">
                <a:solidFill>
                  <a:srgbClr val="0000FF"/>
                </a:solidFill>
                <a:effectLst/>
              </a:rPr>
              <a:t>3</a:t>
            </a:r>
            <a:r>
              <a:rPr lang="en-US" sz="900" dirty="0">
                <a:solidFill>
                  <a:srgbClr val="0000FF"/>
                </a:solidFill>
                <a:effectLst/>
              </a:rPr>
              <a:t> time denser then now !</a:t>
            </a:r>
          </a:p>
          <a:p>
            <a:pPr marL="12700" marR="163830">
              <a:lnSpc>
                <a:spcPct val="101000"/>
              </a:lnSpc>
            </a:pP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5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35976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71952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0125520"/>
      </p:ext>
    </p:extLst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r>
              <a:rPr spc="50" dirty="0"/>
              <a:t>The</a:t>
            </a:r>
            <a:r>
              <a:rPr spc="25" dirty="0"/>
              <a:t> </a:t>
            </a:r>
            <a:r>
              <a:rPr spc="40" dirty="0"/>
              <a:t>cosmic</a:t>
            </a:r>
            <a:r>
              <a:rPr spc="25" dirty="0"/>
              <a:t> </a:t>
            </a:r>
            <a:r>
              <a:rPr spc="15" dirty="0"/>
              <a:t>micr</a:t>
            </a:r>
            <a:r>
              <a:rPr spc="-5" dirty="0"/>
              <a:t>o</a:t>
            </a:r>
            <a:r>
              <a:rPr spc="-30" dirty="0"/>
              <a:t>w</a:t>
            </a:r>
            <a:r>
              <a:rPr spc="90" dirty="0"/>
              <a:t>a</a:t>
            </a:r>
            <a:r>
              <a:rPr spc="-40" dirty="0"/>
              <a:t>v</a:t>
            </a:r>
            <a:r>
              <a:rPr spc="114" dirty="0"/>
              <a:t>e</a:t>
            </a:r>
            <a:r>
              <a:rPr spc="25" dirty="0"/>
              <a:t> </a:t>
            </a:r>
            <a:r>
              <a:rPr spc="75" dirty="0"/>
              <a:t>ba</a:t>
            </a:r>
            <a:r>
              <a:rPr spc="45" dirty="0"/>
              <a:t>c</a:t>
            </a:r>
            <a:r>
              <a:rPr spc="20" dirty="0"/>
              <a:t>k</a:t>
            </a:r>
            <a:r>
              <a:rPr spc="5" dirty="0"/>
              <a:t>g</a:t>
            </a:r>
            <a:r>
              <a:rPr spc="30" dirty="0"/>
              <a:t>round:</a:t>
            </a:r>
            <a:r>
              <a:rPr spc="100" dirty="0"/>
              <a:t> </a:t>
            </a:r>
            <a:r>
              <a:rPr spc="50" dirty="0"/>
              <a:t>the</a:t>
            </a:r>
            <a:r>
              <a:rPr spc="25" dirty="0"/>
              <a:t> </a:t>
            </a:r>
            <a:r>
              <a:rPr spc="55" dirty="0"/>
              <a:t>spectr</a:t>
            </a:r>
            <a:r>
              <a:rPr spc="45" dirty="0"/>
              <a:t>um</a:t>
            </a:r>
          </a:p>
        </p:txBody>
      </p:sp>
      <p:sp>
        <p:nvSpPr>
          <p:cNvPr id="4" name="object 4"/>
          <p:cNvSpPr/>
          <p:nvPr/>
        </p:nvSpPr>
        <p:spPr>
          <a:xfrm>
            <a:off x="755891" y="493088"/>
            <a:ext cx="3096280" cy="1935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39024" y="2446728"/>
            <a:ext cx="2124075" cy="7029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7780" algn="ctr">
              <a:lnSpc>
                <a:spcPct val="100000"/>
              </a:lnSpc>
            </a:pPr>
            <a:r>
              <a:rPr sz="900" spc="-5" dirty="0">
                <a:latin typeface="Times New Roman"/>
                <a:cs typeface="Times New Roman"/>
              </a:rPr>
              <a:t>(Fi</a:t>
            </a:r>
            <a:r>
              <a:rPr sz="900" spc="-35" dirty="0">
                <a:latin typeface="Times New Roman"/>
                <a:cs typeface="Times New Roman"/>
              </a:rPr>
              <a:t>x</a:t>
            </a:r>
            <a:r>
              <a:rPr sz="900" spc="70" dirty="0">
                <a:latin typeface="Times New Roman"/>
                <a:cs typeface="Times New Roman"/>
              </a:rPr>
              <a:t>en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et</a:t>
            </a:r>
            <a:r>
              <a:rPr sz="900" spc="20" dirty="0">
                <a:latin typeface="Times New Roman"/>
                <a:cs typeface="Times New Roman"/>
              </a:rPr>
              <a:t> al.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1996)</a:t>
            </a:r>
            <a:endParaRPr sz="900" dirty="0">
              <a:latin typeface="Times New Roman"/>
              <a:cs typeface="Times New Roman"/>
            </a:endParaRPr>
          </a:p>
          <a:p>
            <a:pPr marL="12700" marR="5080" indent="5715">
              <a:lnSpc>
                <a:spcPct val="101000"/>
              </a:lnSpc>
              <a:spcBef>
                <a:spcPts val="565"/>
              </a:spcBef>
            </a:pPr>
            <a:r>
              <a:rPr sz="900" spc="25" dirty="0">
                <a:latin typeface="Times New Roman"/>
                <a:cs typeface="Times New Roman"/>
              </a:rPr>
              <a:t>Nobel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P</a:t>
            </a:r>
            <a:r>
              <a:rPr sz="900" spc="45" dirty="0">
                <a:latin typeface="Times New Roman"/>
                <a:cs typeface="Times New Roman"/>
              </a:rPr>
              <a:t>r</a:t>
            </a:r>
            <a:r>
              <a:rPr sz="900" spc="-5" dirty="0">
                <a:latin typeface="Times New Roman"/>
                <a:cs typeface="Times New Roman"/>
              </a:rPr>
              <a:t>i</a:t>
            </a:r>
            <a:r>
              <a:rPr sz="900" spc="-20" dirty="0">
                <a:latin typeface="Times New Roman"/>
                <a:cs typeface="Times New Roman"/>
              </a:rPr>
              <a:t>z</a:t>
            </a:r>
            <a:r>
              <a:rPr sz="900" spc="95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1978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85" dirty="0">
                <a:latin typeface="Times New Roman"/>
                <a:cs typeface="Times New Roman"/>
              </a:rPr>
              <a:t>f</a:t>
            </a:r>
            <a:r>
              <a:rPr sz="900" spc="20" dirty="0">
                <a:latin typeface="Times New Roman"/>
                <a:cs typeface="Times New Roman"/>
              </a:rPr>
              <a:t>or </a:t>
            </a:r>
            <a:r>
              <a:rPr sz="900" spc="50" dirty="0">
                <a:latin typeface="Times New Roman"/>
                <a:cs typeface="Times New Roman"/>
              </a:rPr>
              <a:t>P</a:t>
            </a:r>
            <a:r>
              <a:rPr sz="900" spc="55" dirty="0">
                <a:latin typeface="Times New Roman"/>
                <a:cs typeface="Times New Roman"/>
              </a:rPr>
              <a:t>enzias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and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15" dirty="0">
                <a:latin typeface="Times New Roman"/>
                <a:cs typeface="Times New Roman"/>
              </a:rPr>
              <a:t>Wilson,</a:t>
            </a:r>
            <a:r>
              <a:rPr sz="900" spc="5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Nobel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P</a:t>
            </a:r>
            <a:r>
              <a:rPr sz="900" spc="45" dirty="0">
                <a:latin typeface="Times New Roman"/>
                <a:cs typeface="Times New Roman"/>
              </a:rPr>
              <a:t>r</a:t>
            </a:r>
            <a:r>
              <a:rPr sz="900" spc="-5" dirty="0">
                <a:latin typeface="Times New Roman"/>
                <a:cs typeface="Times New Roman"/>
              </a:rPr>
              <a:t>i</a:t>
            </a:r>
            <a:r>
              <a:rPr sz="900" spc="-20" dirty="0">
                <a:latin typeface="Times New Roman"/>
                <a:cs typeface="Times New Roman"/>
              </a:rPr>
              <a:t>z</a:t>
            </a:r>
            <a:r>
              <a:rPr sz="900" spc="95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2006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85" dirty="0">
                <a:latin typeface="Times New Roman"/>
                <a:cs typeface="Times New Roman"/>
              </a:rPr>
              <a:t>f</a:t>
            </a:r>
            <a:r>
              <a:rPr sz="900" spc="20" dirty="0">
                <a:latin typeface="Times New Roman"/>
                <a:cs typeface="Times New Roman"/>
              </a:rPr>
              <a:t>or </a:t>
            </a:r>
            <a:r>
              <a:rPr sz="900" spc="30" dirty="0">
                <a:latin typeface="Times New Roman"/>
                <a:cs typeface="Times New Roman"/>
              </a:rPr>
              <a:t>Mather</a:t>
            </a:r>
            <a:r>
              <a:rPr lang="en-US" sz="900" spc="30" dirty="0">
                <a:latin typeface="Times New Roman"/>
                <a:cs typeface="Times New Roman"/>
              </a:rPr>
              <a:t>  (Kobe satelite)</a:t>
            </a:r>
            <a:endParaRPr sz="900" dirty="0">
              <a:latin typeface="Times New Roman"/>
              <a:cs typeface="Times New Roman"/>
            </a:endParaRPr>
          </a:p>
          <a:p>
            <a:pPr marL="5715" algn="ctr">
              <a:lnSpc>
                <a:spcPct val="100000"/>
              </a:lnSpc>
              <a:spcBef>
                <a:spcPts val="575"/>
              </a:spcBef>
            </a:pPr>
            <a:r>
              <a:rPr sz="900" i="1" spc="45" dirty="0">
                <a:latin typeface="Times New Roman"/>
                <a:cs typeface="Times New Roman"/>
              </a:rPr>
              <a:t>T</a:t>
            </a:r>
            <a:r>
              <a:rPr sz="900" spc="44" baseline="-9259" dirty="0">
                <a:latin typeface="Times New Roman"/>
                <a:cs typeface="Times New Roman"/>
              </a:rPr>
              <a:t>0 </a:t>
            </a:r>
            <a:r>
              <a:rPr sz="900" spc="7" baseline="-9259" dirty="0">
                <a:latin typeface="Times New Roman"/>
                <a:cs typeface="Times New Roman"/>
              </a:rPr>
              <a:t> </a:t>
            </a:r>
            <a:r>
              <a:rPr sz="900" spc="204" dirty="0">
                <a:latin typeface="Times New Roman"/>
                <a:cs typeface="Times New Roman"/>
              </a:rPr>
              <a:t>=</a:t>
            </a:r>
            <a:r>
              <a:rPr sz="900" spc="3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2</a:t>
            </a:r>
            <a:r>
              <a:rPr sz="900" i="1" spc="25" dirty="0">
                <a:latin typeface="Times New Roman"/>
                <a:cs typeface="Times New Roman"/>
              </a:rPr>
              <a:t>.</a:t>
            </a:r>
            <a:r>
              <a:rPr sz="900" spc="20" dirty="0">
                <a:latin typeface="Times New Roman"/>
                <a:cs typeface="Times New Roman"/>
              </a:rPr>
              <a:t>728K </a:t>
            </a:r>
            <a:r>
              <a:rPr lang="en-US" sz="900" i="1" spc="-80" dirty="0">
                <a:latin typeface="メイリオ"/>
                <a:cs typeface="メイリオ"/>
              </a:rPr>
              <a:t>~ </a:t>
            </a:r>
            <a:r>
              <a:rPr sz="900" i="1" spc="-10" dirty="0">
                <a:latin typeface="メイリオ"/>
                <a:cs typeface="メイリオ"/>
              </a:rPr>
              <a:t>−</a:t>
            </a:r>
            <a:r>
              <a:rPr sz="900" spc="45" dirty="0">
                <a:latin typeface="Times New Roman"/>
                <a:cs typeface="Times New Roman"/>
              </a:rPr>
              <a:t>270</a:t>
            </a:r>
            <a:r>
              <a:rPr sz="900" i="1" spc="25" dirty="0">
                <a:latin typeface="Times New Roman"/>
                <a:cs typeface="Times New Roman"/>
              </a:rPr>
              <a:t>.</a:t>
            </a:r>
            <a:r>
              <a:rPr sz="900" spc="45" dirty="0">
                <a:latin typeface="Times New Roman"/>
                <a:cs typeface="Times New Roman"/>
              </a:rPr>
              <a:t>5</a:t>
            </a:r>
            <a:r>
              <a:rPr sz="900" i="1" spc="44" baseline="37037" dirty="0">
                <a:latin typeface="Times New Roman"/>
                <a:cs typeface="Times New Roman"/>
              </a:rPr>
              <a:t>o</a:t>
            </a:r>
            <a:r>
              <a:rPr sz="900" i="1" spc="-127" baseline="37037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C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860" y="3178175"/>
            <a:ext cx="4598239" cy="358775"/>
          </a:xfrm>
          <a:custGeom>
            <a:avLst/>
            <a:gdLst/>
            <a:ahLst/>
            <a:cxnLst/>
            <a:rect l="l" t="t" r="r" b="b"/>
            <a:pathLst>
              <a:path w="1536065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r>
              <a:rPr lang="en-US" sz="1200" dirty="0"/>
              <a:t>Best measurement of a black body spectrum, not achievable in the lab</a:t>
            </a:r>
            <a:endParaRPr sz="1200" dirty="0"/>
          </a:p>
        </p:txBody>
      </p:sp>
      <p:sp>
        <p:nvSpPr>
          <p:cNvPr id="7" name="object 7"/>
          <p:cNvSpPr/>
          <p:nvPr/>
        </p:nvSpPr>
        <p:spPr>
          <a:xfrm>
            <a:off x="1535976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71952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r>
              <a:rPr spc="50" dirty="0"/>
              <a:t>The</a:t>
            </a:r>
            <a:r>
              <a:rPr spc="25" dirty="0"/>
              <a:t> </a:t>
            </a:r>
            <a:r>
              <a:rPr spc="40" dirty="0"/>
              <a:t>cosmic</a:t>
            </a:r>
            <a:r>
              <a:rPr spc="25" dirty="0"/>
              <a:t> </a:t>
            </a:r>
            <a:r>
              <a:rPr spc="15" dirty="0"/>
              <a:t>micr</a:t>
            </a:r>
            <a:r>
              <a:rPr spc="-5" dirty="0"/>
              <a:t>o</a:t>
            </a:r>
            <a:r>
              <a:rPr spc="-30" dirty="0"/>
              <a:t>w</a:t>
            </a:r>
            <a:r>
              <a:rPr spc="90" dirty="0"/>
              <a:t>a</a:t>
            </a:r>
            <a:r>
              <a:rPr spc="-40" dirty="0"/>
              <a:t>v</a:t>
            </a:r>
            <a:r>
              <a:rPr spc="114" dirty="0"/>
              <a:t>e</a:t>
            </a:r>
            <a:r>
              <a:rPr spc="25" dirty="0"/>
              <a:t> </a:t>
            </a:r>
            <a:r>
              <a:rPr spc="75" dirty="0"/>
              <a:t>ba</a:t>
            </a:r>
            <a:r>
              <a:rPr spc="45" dirty="0"/>
              <a:t>c</a:t>
            </a:r>
            <a:r>
              <a:rPr spc="20" dirty="0"/>
              <a:t>k</a:t>
            </a:r>
            <a:r>
              <a:rPr spc="5" dirty="0"/>
              <a:t>g</a:t>
            </a:r>
            <a:r>
              <a:rPr spc="30" dirty="0"/>
              <a:t>round:</a:t>
            </a:r>
            <a:r>
              <a:rPr spc="100" dirty="0"/>
              <a:t> </a:t>
            </a:r>
            <a:r>
              <a:rPr spc="40" dirty="0"/>
              <a:t>anisotropies</a:t>
            </a:r>
          </a:p>
        </p:txBody>
      </p:sp>
      <p:sp>
        <p:nvSpPr>
          <p:cNvPr id="4" name="object 4"/>
          <p:cNvSpPr/>
          <p:nvPr/>
        </p:nvSpPr>
        <p:spPr>
          <a:xfrm>
            <a:off x="117030" y="414883"/>
            <a:ext cx="2122923" cy="28258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05050" y="739775"/>
            <a:ext cx="2209800" cy="1818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000"/>
              </a:lnSpc>
            </a:pPr>
            <a:r>
              <a:rPr sz="900" spc="25" dirty="0">
                <a:latin typeface="Times New Roman"/>
                <a:cs typeface="Times New Roman"/>
              </a:rPr>
              <a:t>Map</a:t>
            </a:r>
            <a:r>
              <a:rPr sz="900" spc="10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</a:t>
            </a:r>
            <a:r>
              <a:rPr sz="900" spc="10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100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CMB</a:t>
            </a:r>
            <a:r>
              <a:rPr sz="900" spc="10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tempe</a:t>
            </a:r>
            <a:r>
              <a:rPr sz="900" spc="20" dirty="0">
                <a:latin typeface="Times New Roman"/>
                <a:cs typeface="Times New Roman"/>
              </a:rPr>
              <a:t>r</a:t>
            </a:r>
            <a:r>
              <a:rPr sz="900" spc="35" dirty="0">
                <a:latin typeface="Times New Roman"/>
                <a:cs typeface="Times New Roman"/>
              </a:rPr>
              <a:t>ature: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10" dirty="0">
                <a:latin typeface="Times New Roman"/>
                <a:cs typeface="Times New Roman"/>
              </a:rPr>
              <a:t> </a:t>
            </a:r>
            <a:endParaRPr lang="en-US" sz="900" spc="10" dirty="0">
              <a:latin typeface="Times New Roman"/>
              <a:cs typeface="Times New Roman"/>
            </a:endParaRPr>
          </a:p>
          <a:p>
            <a:pPr marL="12700" marR="5080">
              <a:lnSpc>
                <a:spcPct val="101000"/>
              </a:lnSpc>
            </a:pPr>
            <a:r>
              <a:rPr sz="900" spc="35" dirty="0">
                <a:latin typeface="Times New Roman"/>
                <a:cs typeface="Times New Roman"/>
              </a:rPr>
              <a:t>per</a:t>
            </a:r>
            <a:r>
              <a:rPr sz="900" spc="-85" dirty="0">
                <a:latin typeface="Times New Roman"/>
                <a:cs typeface="Times New Roman"/>
              </a:rPr>
              <a:t>f</a:t>
            </a:r>
            <a:r>
              <a:rPr sz="900" spc="15" dirty="0">
                <a:latin typeface="Times New Roman"/>
                <a:cs typeface="Times New Roman"/>
              </a:rPr>
              <a:t>ectly</a:t>
            </a:r>
            <a:r>
              <a:rPr sz="900" spc="20" dirty="0">
                <a:latin typeface="Times New Roman"/>
                <a:cs typeface="Times New Roman"/>
              </a:rPr>
              <a:t> isotropic.</a:t>
            </a:r>
            <a:r>
              <a:rPr lang="en-US" sz="900" spc="20" dirty="0">
                <a:latin typeface="Times New Roman"/>
                <a:cs typeface="Times New Roman"/>
              </a:rPr>
              <a:t> Galaxy is in the middle.</a:t>
            </a:r>
          </a:p>
          <a:p>
            <a:pPr marL="12700" marR="5080">
              <a:lnSpc>
                <a:spcPct val="101000"/>
              </a:lnSpc>
            </a:pPr>
            <a:endParaRPr lang="en-US" sz="900" spc="20" dirty="0">
              <a:latin typeface="Times New Roman"/>
              <a:cs typeface="Times New Roman"/>
            </a:endParaRPr>
          </a:p>
          <a:p>
            <a:pPr marL="12700" marR="5080">
              <a:lnSpc>
                <a:spcPct val="101000"/>
              </a:lnSpc>
            </a:pPr>
            <a:endParaRPr lang="en-US" sz="900" spc="20" dirty="0">
              <a:latin typeface="Times New Roman"/>
              <a:cs typeface="Times New Roman"/>
            </a:endParaRPr>
          </a:p>
          <a:p>
            <a:pPr marL="12700" marR="5080">
              <a:lnSpc>
                <a:spcPct val="101000"/>
              </a:lnSpc>
            </a:pPr>
            <a:endParaRPr lang="en-US" sz="900" spc="20" dirty="0">
              <a:latin typeface="Times New Roman"/>
              <a:cs typeface="Times New Roman"/>
            </a:endParaRPr>
          </a:p>
          <a:p>
            <a:pPr marL="12700" marR="5080">
              <a:lnSpc>
                <a:spcPct val="101000"/>
              </a:lnSpc>
            </a:pPr>
            <a:endParaRPr lang="en-US" sz="900" dirty="0">
              <a:latin typeface="Times New Roman"/>
              <a:cs typeface="Times New Roman"/>
            </a:endParaRPr>
          </a:p>
          <a:p>
            <a:pPr marL="12700" marR="5080">
              <a:lnSpc>
                <a:spcPct val="101000"/>
              </a:lnSpc>
            </a:pPr>
            <a:r>
              <a:rPr lang="en-US" sz="900" dirty="0">
                <a:latin typeface="Times New Roman"/>
                <a:cs typeface="Times New Roman"/>
              </a:rPr>
              <a:t>After subtraction of the constant blackbody radiation of 2.7K we see a dipole behavior. This dipole comes from a motion </a:t>
            </a:r>
            <a:r>
              <a:rPr lang="en-US" sz="900" dirty="0" err="1">
                <a:latin typeface="Times New Roman"/>
                <a:cs typeface="Times New Roman"/>
              </a:rPr>
              <a:t>wrt</a:t>
            </a:r>
            <a:r>
              <a:rPr lang="en-US" sz="900" dirty="0">
                <a:latin typeface="Times New Roman"/>
                <a:cs typeface="Times New Roman"/>
              </a:rPr>
              <a:t> of the sphere of emission of the radiation (motion of Earth </a:t>
            </a:r>
            <a:r>
              <a:rPr lang="en-US" sz="900" dirty="0" err="1">
                <a:latin typeface="Times New Roman"/>
                <a:cs typeface="Times New Roman"/>
              </a:rPr>
              <a:t>wrt</a:t>
            </a:r>
            <a:r>
              <a:rPr lang="en-US" sz="900" dirty="0">
                <a:latin typeface="Times New Roman"/>
                <a:cs typeface="Times New Roman"/>
              </a:rPr>
              <a:t> center of galaxy and around a Sun)</a:t>
            </a:r>
          </a:p>
          <a:p>
            <a:pPr marL="12700" marR="5080">
              <a:lnSpc>
                <a:spcPct val="101000"/>
              </a:lnSpc>
            </a:pPr>
            <a:endParaRPr lang="en-US" sz="900" dirty="0">
              <a:latin typeface="Times New Roman"/>
              <a:cs typeface="Times New Roman"/>
            </a:endParaRPr>
          </a:p>
          <a:p>
            <a:pPr marL="12700" marR="5080">
              <a:lnSpc>
                <a:spcPct val="101000"/>
              </a:lnSpc>
            </a:pPr>
            <a:endParaRPr sz="9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r>
              <a:rPr spc="50" dirty="0"/>
              <a:t>The</a:t>
            </a:r>
            <a:r>
              <a:rPr spc="25" dirty="0"/>
              <a:t> </a:t>
            </a:r>
            <a:r>
              <a:rPr spc="40" dirty="0"/>
              <a:t>cosmic</a:t>
            </a:r>
            <a:r>
              <a:rPr spc="25" dirty="0"/>
              <a:t> </a:t>
            </a:r>
            <a:r>
              <a:rPr spc="15" dirty="0"/>
              <a:t>micr</a:t>
            </a:r>
            <a:r>
              <a:rPr spc="-5" dirty="0"/>
              <a:t>o</a:t>
            </a:r>
            <a:r>
              <a:rPr spc="-30" dirty="0"/>
              <a:t>w</a:t>
            </a:r>
            <a:r>
              <a:rPr spc="90" dirty="0"/>
              <a:t>a</a:t>
            </a:r>
            <a:r>
              <a:rPr spc="-40" dirty="0"/>
              <a:t>v</a:t>
            </a:r>
            <a:r>
              <a:rPr spc="114" dirty="0"/>
              <a:t>e</a:t>
            </a:r>
            <a:r>
              <a:rPr spc="25" dirty="0"/>
              <a:t> </a:t>
            </a:r>
            <a:r>
              <a:rPr spc="75" dirty="0"/>
              <a:t>ba</a:t>
            </a:r>
            <a:r>
              <a:rPr spc="45" dirty="0"/>
              <a:t>c</a:t>
            </a:r>
            <a:r>
              <a:rPr spc="20" dirty="0"/>
              <a:t>k</a:t>
            </a:r>
            <a:r>
              <a:rPr spc="5" dirty="0"/>
              <a:t>g</a:t>
            </a:r>
            <a:r>
              <a:rPr spc="30" dirty="0"/>
              <a:t>round:</a:t>
            </a:r>
            <a:r>
              <a:rPr spc="100" dirty="0"/>
              <a:t> </a:t>
            </a:r>
            <a:r>
              <a:rPr spc="40" dirty="0"/>
              <a:t>anisotropies</a:t>
            </a:r>
          </a:p>
        </p:txBody>
      </p:sp>
      <p:sp>
        <p:nvSpPr>
          <p:cNvPr id="4" name="object 4"/>
          <p:cNvSpPr/>
          <p:nvPr/>
        </p:nvSpPr>
        <p:spPr>
          <a:xfrm>
            <a:off x="117030" y="414883"/>
            <a:ext cx="2122923" cy="28258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05050" y="739775"/>
            <a:ext cx="1825625" cy="2657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000"/>
              </a:lnSpc>
            </a:pPr>
            <a:r>
              <a:rPr sz="900" spc="25" dirty="0">
                <a:latin typeface="Times New Roman"/>
                <a:cs typeface="Times New Roman"/>
              </a:rPr>
              <a:t>Map</a:t>
            </a:r>
            <a:r>
              <a:rPr sz="900" spc="10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</a:t>
            </a:r>
            <a:r>
              <a:rPr sz="900" spc="10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100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CMB</a:t>
            </a:r>
            <a:r>
              <a:rPr sz="900" spc="10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tempe</a:t>
            </a:r>
            <a:r>
              <a:rPr sz="900" spc="20" dirty="0">
                <a:latin typeface="Times New Roman"/>
                <a:cs typeface="Times New Roman"/>
              </a:rPr>
              <a:t>r</a:t>
            </a:r>
            <a:r>
              <a:rPr sz="900" spc="35" dirty="0">
                <a:latin typeface="Times New Roman"/>
                <a:cs typeface="Times New Roman"/>
              </a:rPr>
              <a:t>ature: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10" dirty="0">
                <a:latin typeface="Times New Roman"/>
                <a:cs typeface="Times New Roman"/>
              </a:rPr>
              <a:t> </a:t>
            </a:r>
            <a:endParaRPr lang="en-US" sz="900" spc="10" dirty="0">
              <a:latin typeface="Times New Roman"/>
              <a:cs typeface="Times New Roman"/>
            </a:endParaRPr>
          </a:p>
          <a:p>
            <a:pPr marL="12700" marR="5080">
              <a:lnSpc>
                <a:spcPct val="101000"/>
              </a:lnSpc>
            </a:pPr>
            <a:r>
              <a:rPr sz="900" spc="35" dirty="0">
                <a:latin typeface="Times New Roman"/>
                <a:cs typeface="Times New Roman"/>
              </a:rPr>
              <a:t>per</a:t>
            </a:r>
            <a:r>
              <a:rPr sz="900" spc="-85" dirty="0">
                <a:latin typeface="Times New Roman"/>
                <a:cs typeface="Times New Roman"/>
              </a:rPr>
              <a:t>f</a:t>
            </a:r>
            <a:r>
              <a:rPr sz="900" spc="15" dirty="0">
                <a:latin typeface="Times New Roman"/>
                <a:cs typeface="Times New Roman"/>
              </a:rPr>
              <a:t>ectly</a:t>
            </a:r>
            <a:r>
              <a:rPr sz="900" spc="20" dirty="0">
                <a:latin typeface="Times New Roman"/>
                <a:cs typeface="Times New Roman"/>
              </a:rPr>
              <a:t> isotropic.</a:t>
            </a:r>
            <a:endParaRPr lang="en-US" sz="900" spc="20" dirty="0">
              <a:latin typeface="Times New Roman"/>
              <a:cs typeface="Times New Roman"/>
            </a:endParaRPr>
          </a:p>
          <a:p>
            <a:pPr marL="12700" marR="5080">
              <a:lnSpc>
                <a:spcPct val="101000"/>
              </a:lnSpc>
            </a:pPr>
            <a:endParaRPr lang="en-US" sz="900" spc="20" dirty="0">
              <a:latin typeface="Times New Roman"/>
              <a:cs typeface="Times New Roman"/>
            </a:endParaRPr>
          </a:p>
          <a:p>
            <a:pPr marL="12700" marR="5080">
              <a:lnSpc>
                <a:spcPct val="101000"/>
              </a:lnSpc>
            </a:pPr>
            <a:endParaRPr lang="en-US" sz="900" spc="20" dirty="0">
              <a:latin typeface="Times New Roman"/>
              <a:cs typeface="Times New Roman"/>
            </a:endParaRPr>
          </a:p>
          <a:p>
            <a:pPr marL="12700" marR="5080">
              <a:lnSpc>
                <a:spcPct val="101000"/>
              </a:lnSpc>
            </a:pPr>
            <a:endParaRPr lang="en-US" sz="900" spc="20" dirty="0">
              <a:latin typeface="Times New Roman"/>
              <a:cs typeface="Times New Roman"/>
            </a:endParaRPr>
          </a:p>
          <a:p>
            <a:pPr marL="12700" marR="5080">
              <a:lnSpc>
                <a:spcPct val="101000"/>
              </a:lnSpc>
            </a:pPr>
            <a:r>
              <a:rPr lang="en-US" sz="900" dirty="0">
                <a:latin typeface="Times New Roman"/>
                <a:cs typeface="Times New Roman"/>
              </a:rPr>
              <a:t>Subtracting the monopole and dipole of amplitude ∼ 10</a:t>
            </a:r>
            <a:r>
              <a:rPr lang="en-US" sz="900" baseline="30000" dirty="0">
                <a:latin typeface="Times New Roman"/>
                <a:cs typeface="Times New Roman"/>
              </a:rPr>
              <a:t>−3 </a:t>
            </a:r>
            <a:r>
              <a:rPr lang="en-US" sz="900" dirty="0">
                <a:latin typeface="Times New Roman"/>
                <a:cs typeface="Times New Roman"/>
              </a:rPr>
              <a:t>becomes visible. It is mainly due to the motion of the solar system with respect of the sphere of emission (last scattering surface). </a:t>
            </a:r>
          </a:p>
          <a:p>
            <a:pPr marL="12700" marR="5080">
              <a:lnSpc>
                <a:spcPct val="101000"/>
              </a:lnSpc>
            </a:pPr>
            <a:r>
              <a:rPr lang="en-US" sz="900" dirty="0">
                <a:latin typeface="Times New Roman"/>
                <a:cs typeface="Times New Roman"/>
              </a:rPr>
              <a:t>This is an origin of an estimate that Earth is moving around the center of the galaxy with velocity of ~300 km/s</a:t>
            </a:r>
          </a:p>
          <a:p>
            <a:pPr marL="12700" marR="5080">
              <a:lnSpc>
                <a:spcPct val="101000"/>
              </a:lnSpc>
            </a:pPr>
            <a:r>
              <a:rPr lang="en-US" sz="900" dirty="0">
                <a:latin typeface="Times New Roman"/>
                <a:cs typeface="Times New Roman"/>
              </a:rPr>
              <a:t>10</a:t>
            </a:r>
            <a:r>
              <a:rPr lang="en-US" sz="900" baseline="30000" dirty="0">
                <a:latin typeface="Times New Roman"/>
                <a:cs typeface="Times New Roman"/>
              </a:rPr>
              <a:t>-3</a:t>
            </a:r>
            <a:r>
              <a:rPr lang="en-US" sz="900" dirty="0">
                <a:latin typeface="Times New Roman"/>
                <a:cs typeface="Times New Roman"/>
              </a:rPr>
              <a:t> x velocity of light.</a:t>
            </a:r>
          </a:p>
          <a:p>
            <a:pPr marL="12700" marR="5080">
              <a:lnSpc>
                <a:spcPct val="101000"/>
              </a:lnSpc>
            </a:pPr>
            <a:endParaRPr lang="en-US" sz="900" dirty="0">
              <a:latin typeface="Times New Roman"/>
              <a:cs typeface="Times New Roman"/>
            </a:endParaRPr>
          </a:p>
          <a:p>
            <a:pPr marL="12700" marR="5080">
              <a:lnSpc>
                <a:spcPct val="101000"/>
              </a:lnSpc>
            </a:pPr>
            <a:endParaRPr lang="en-US" sz="900" dirty="0">
              <a:latin typeface="Times New Roman"/>
              <a:cs typeface="Times New Roman"/>
            </a:endParaRPr>
          </a:p>
          <a:p>
            <a:pPr marL="12700" marR="5080">
              <a:lnSpc>
                <a:spcPct val="101000"/>
              </a:lnSpc>
            </a:pPr>
            <a:endParaRPr lang="en-US" sz="900" dirty="0">
              <a:latin typeface="Times New Roman"/>
              <a:cs typeface="Times New Roman"/>
            </a:endParaRPr>
          </a:p>
          <a:p>
            <a:pPr marL="12700" marR="5080">
              <a:lnSpc>
                <a:spcPct val="101000"/>
              </a:lnSpc>
            </a:pPr>
            <a:endParaRPr lang="en-US" sz="900" dirty="0">
              <a:latin typeface="Times New Roman"/>
              <a:cs typeface="Times New Roman"/>
            </a:endParaRPr>
          </a:p>
          <a:p>
            <a:pPr marL="12700" marR="5080">
              <a:lnSpc>
                <a:spcPct val="101000"/>
              </a:lnSpc>
            </a:pPr>
            <a:endParaRPr sz="9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8761707"/>
      </p:ext>
    </p:extLst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r>
              <a:rPr spc="50" dirty="0"/>
              <a:t>The</a:t>
            </a:r>
            <a:r>
              <a:rPr spc="25" dirty="0"/>
              <a:t> </a:t>
            </a:r>
            <a:r>
              <a:rPr spc="40" dirty="0"/>
              <a:t>cosmic</a:t>
            </a:r>
            <a:r>
              <a:rPr spc="25" dirty="0"/>
              <a:t> </a:t>
            </a:r>
            <a:r>
              <a:rPr spc="15" dirty="0"/>
              <a:t>micr</a:t>
            </a:r>
            <a:r>
              <a:rPr spc="-5" dirty="0"/>
              <a:t>o</a:t>
            </a:r>
            <a:r>
              <a:rPr spc="-30" dirty="0"/>
              <a:t>w</a:t>
            </a:r>
            <a:r>
              <a:rPr spc="90" dirty="0"/>
              <a:t>a</a:t>
            </a:r>
            <a:r>
              <a:rPr spc="-40" dirty="0"/>
              <a:t>v</a:t>
            </a:r>
            <a:r>
              <a:rPr spc="114" dirty="0"/>
              <a:t>e</a:t>
            </a:r>
            <a:r>
              <a:rPr spc="25" dirty="0"/>
              <a:t> </a:t>
            </a:r>
            <a:r>
              <a:rPr spc="75" dirty="0"/>
              <a:t>ba</a:t>
            </a:r>
            <a:r>
              <a:rPr spc="45" dirty="0"/>
              <a:t>c</a:t>
            </a:r>
            <a:r>
              <a:rPr spc="20" dirty="0"/>
              <a:t>k</a:t>
            </a:r>
            <a:r>
              <a:rPr spc="5" dirty="0"/>
              <a:t>g</a:t>
            </a:r>
            <a:r>
              <a:rPr spc="30" dirty="0"/>
              <a:t>round:</a:t>
            </a:r>
            <a:r>
              <a:rPr spc="100" dirty="0"/>
              <a:t> </a:t>
            </a:r>
            <a:r>
              <a:rPr spc="40" dirty="0"/>
              <a:t>anisotropies</a:t>
            </a:r>
          </a:p>
        </p:txBody>
      </p:sp>
      <p:sp>
        <p:nvSpPr>
          <p:cNvPr id="4" name="object 4"/>
          <p:cNvSpPr/>
          <p:nvPr/>
        </p:nvSpPr>
        <p:spPr>
          <a:xfrm>
            <a:off x="117030" y="414883"/>
            <a:ext cx="2122923" cy="28258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05050" y="739775"/>
            <a:ext cx="1825625" cy="2937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000"/>
              </a:lnSpc>
            </a:pPr>
            <a:r>
              <a:rPr sz="900" spc="25" dirty="0">
                <a:latin typeface="Times New Roman"/>
                <a:cs typeface="Times New Roman"/>
              </a:rPr>
              <a:t>Map</a:t>
            </a:r>
            <a:r>
              <a:rPr sz="900" spc="10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</a:t>
            </a:r>
            <a:r>
              <a:rPr sz="900" spc="10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100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CMB</a:t>
            </a:r>
            <a:r>
              <a:rPr sz="900" spc="10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tempe</a:t>
            </a:r>
            <a:r>
              <a:rPr sz="900" spc="20" dirty="0">
                <a:latin typeface="Times New Roman"/>
                <a:cs typeface="Times New Roman"/>
              </a:rPr>
              <a:t>r</a:t>
            </a:r>
            <a:r>
              <a:rPr sz="900" spc="35" dirty="0">
                <a:latin typeface="Times New Roman"/>
                <a:cs typeface="Times New Roman"/>
              </a:rPr>
              <a:t>ature: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10" dirty="0">
                <a:latin typeface="Times New Roman"/>
                <a:cs typeface="Times New Roman"/>
              </a:rPr>
              <a:t> </a:t>
            </a:r>
            <a:endParaRPr lang="en-US" sz="900" spc="10" dirty="0">
              <a:latin typeface="Times New Roman"/>
              <a:cs typeface="Times New Roman"/>
            </a:endParaRPr>
          </a:p>
          <a:p>
            <a:pPr marL="12700" marR="5080">
              <a:lnSpc>
                <a:spcPct val="101000"/>
              </a:lnSpc>
            </a:pPr>
            <a:r>
              <a:rPr sz="900" spc="35" dirty="0">
                <a:latin typeface="Times New Roman"/>
                <a:cs typeface="Times New Roman"/>
              </a:rPr>
              <a:t>per</a:t>
            </a:r>
            <a:r>
              <a:rPr sz="900" spc="-85" dirty="0">
                <a:latin typeface="Times New Roman"/>
                <a:cs typeface="Times New Roman"/>
              </a:rPr>
              <a:t>f</a:t>
            </a:r>
            <a:r>
              <a:rPr sz="900" spc="15" dirty="0">
                <a:latin typeface="Times New Roman"/>
                <a:cs typeface="Times New Roman"/>
              </a:rPr>
              <a:t>ectly</a:t>
            </a:r>
            <a:r>
              <a:rPr sz="900" spc="20" dirty="0">
                <a:latin typeface="Times New Roman"/>
                <a:cs typeface="Times New Roman"/>
              </a:rPr>
              <a:t> isotropic.</a:t>
            </a:r>
            <a:endParaRPr lang="en-US" sz="900" spc="20" dirty="0">
              <a:latin typeface="Times New Roman"/>
              <a:cs typeface="Times New Roman"/>
            </a:endParaRPr>
          </a:p>
          <a:p>
            <a:pPr marL="12700" marR="5080">
              <a:lnSpc>
                <a:spcPct val="101000"/>
              </a:lnSpc>
            </a:pPr>
            <a:endParaRPr lang="en-US" sz="900" spc="20" dirty="0">
              <a:latin typeface="Times New Roman"/>
              <a:cs typeface="Times New Roman"/>
            </a:endParaRPr>
          </a:p>
          <a:p>
            <a:pPr marL="12700" marR="5080">
              <a:lnSpc>
                <a:spcPct val="101000"/>
              </a:lnSpc>
            </a:pPr>
            <a:endParaRPr lang="en-US" sz="900" spc="20" dirty="0">
              <a:latin typeface="Times New Roman"/>
              <a:cs typeface="Times New Roman"/>
            </a:endParaRPr>
          </a:p>
          <a:p>
            <a:pPr marL="12700" marR="5080">
              <a:lnSpc>
                <a:spcPct val="101000"/>
              </a:lnSpc>
            </a:pPr>
            <a:endParaRPr lang="en-US" sz="900" spc="20" dirty="0">
              <a:latin typeface="Times New Roman"/>
              <a:cs typeface="Times New Roman"/>
            </a:endParaRPr>
          </a:p>
          <a:p>
            <a:pPr marL="12700" marR="5080">
              <a:lnSpc>
                <a:spcPct val="101000"/>
              </a:lnSpc>
            </a:pPr>
            <a:r>
              <a:rPr lang="en-US" sz="900" dirty="0">
                <a:latin typeface="Times New Roman"/>
                <a:cs typeface="Times New Roman"/>
              </a:rPr>
              <a:t>Subtracting the monopole and dipole  amplitude ∼ 10</a:t>
            </a:r>
            <a:r>
              <a:rPr lang="en-US" sz="900" baseline="30000" dirty="0">
                <a:latin typeface="Times New Roman"/>
                <a:cs typeface="Times New Roman"/>
              </a:rPr>
              <a:t>−3 </a:t>
            </a:r>
            <a:r>
              <a:rPr lang="en-US" sz="900" dirty="0">
                <a:latin typeface="Times New Roman"/>
                <a:cs typeface="Times New Roman"/>
              </a:rPr>
              <a:t>becomes visible. It is mainly due to the motion of the solar system with respect of the sphere of emission (last scattering surface). </a:t>
            </a:r>
          </a:p>
          <a:p>
            <a:pPr marL="12700" marR="5080">
              <a:lnSpc>
                <a:spcPct val="101000"/>
              </a:lnSpc>
            </a:pPr>
            <a:endParaRPr lang="en-US" sz="900" dirty="0">
              <a:latin typeface="Times New Roman"/>
              <a:cs typeface="Times New Roman"/>
            </a:endParaRPr>
          </a:p>
          <a:p>
            <a:pPr marL="12700" marR="5080">
              <a:lnSpc>
                <a:spcPct val="101000"/>
              </a:lnSpc>
            </a:pPr>
            <a:endParaRPr lang="en-US" sz="900" dirty="0">
              <a:latin typeface="Times New Roman"/>
              <a:cs typeface="Times New Roman"/>
            </a:endParaRPr>
          </a:p>
          <a:p>
            <a:pPr marL="12700" marR="5080">
              <a:lnSpc>
                <a:spcPct val="101000"/>
              </a:lnSpc>
            </a:pPr>
            <a:endParaRPr lang="en-US" sz="900" dirty="0">
              <a:latin typeface="Times New Roman"/>
              <a:cs typeface="Times New Roman"/>
            </a:endParaRPr>
          </a:p>
          <a:p>
            <a:pPr marL="12700" marR="5080">
              <a:lnSpc>
                <a:spcPct val="101000"/>
              </a:lnSpc>
            </a:pPr>
            <a:r>
              <a:rPr lang="en-US" sz="900" dirty="0">
                <a:solidFill>
                  <a:srgbClr val="FF0000"/>
                </a:solidFill>
              </a:rPr>
              <a:t>And what is this? </a:t>
            </a:r>
            <a:r>
              <a:rPr lang="en-US" sz="900" dirty="0"/>
              <a:t>Left over after subtracting the dipole. Fluctuations of amplitude ∼ 10</a:t>
            </a:r>
            <a:r>
              <a:rPr lang="en-US" sz="900" baseline="30000" dirty="0"/>
              <a:t>−5</a:t>
            </a:r>
            <a:r>
              <a:rPr lang="en-US" sz="900" dirty="0"/>
              <a:t>. </a:t>
            </a:r>
          </a:p>
          <a:p>
            <a:pPr marL="12700" marR="5080">
              <a:lnSpc>
                <a:spcPct val="101000"/>
              </a:lnSpc>
            </a:pPr>
            <a:r>
              <a:rPr lang="en-US" sz="900" dirty="0"/>
              <a:t>These remaining fluctuations come from our galaxy but also from outside sources.</a:t>
            </a:r>
          </a:p>
          <a:p>
            <a:pPr marL="12700" marR="5080">
              <a:lnSpc>
                <a:spcPct val="101000"/>
              </a:lnSpc>
            </a:pPr>
            <a:endParaRPr lang="en-US" sz="900" dirty="0">
              <a:latin typeface="Times New Roman"/>
              <a:cs typeface="Times New Roman"/>
            </a:endParaRPr>
          </a:p>
          <a:p>
            <a:pPr marL="12700" marR="5080">
              <a:lnSpc>
                <a:spcPct val="101000"/>
              </a:lnSpc>
            </a:pPr>
            <a:endParaRPr sz="9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6264810"/>
      </p:ext>
    </p:extLst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r>
              <a:rPr spc="50" dirty="0"/>
              <a:t>The</a:t>
            </a:r>
            <a:r>
              <a:rPr spc="25" dirty="0"/>
              <a:t> </a:t>
            </a:r>
            <a:r>
              <a:rPr spc="40" dirty="0"/>
              <a:t>cosmic</a:t>
            </a:r>
            <a:r>
              <a:rPr spc="25" dirty="0"/>
              <a:t> </a:t>
            </a:r>
            <a:r>
              <a:rPr spc="15" dirty="0"/>
              <a:t>micr</a:t>
            </a:r>
            <a:r>
              <a:rPr spc="-5" dirty="0"/>
              <a:t>o</a:t>
            </a:r>
            <a:r>
              <a:rPr spc="-30" dirty="0"/>
              <a:t>w</a:t>
            </a:r>
            <a:r>
              <a:rPr spc="90" dirty="0"/>
              <a:t>a</a:t>
            </a:r>
            <a:r>
              <a:rPr spc="-40" dirty="0"/>
              <a:t>v</a:t>
            </a:r>
            <a:r>
              <a:rPr spc="114" dirty="0"/>
              <a:t>e</a:t>
            </a:r>
            <a:r>
              <a:rPr spc="25" dirty="0"/>
              <a:t> </a:t>
            </a:r>
            <a:r>
              <a:rPr spc="75" dirty="0"/>
              <a:t>ba</a:t>
            </a:r>
            <a:r>
              <a:rPr spc="45" dirty="0"/>
              <a:t>c</a:t>
            </a:r>
            <a:r>
              <a:rPr spc="20" dirty="0"/>
              <a:t>k</a:t>
            </a:r>
            <a:r>
              <a:rPr spc="5" dirty="0"/>
              <a:t>g</a:t>
            </a:r>
            <a:r>
              <a:rPr spc="30" dirty="0"/>
              <a:t>round:</a:t>
            </a:r>
            <a:r>
              <a:rPr spc="100" dirty="0"/>
              <a:t> </a:t>
            </a:r>
            <a:r>
              <a:rPr spc="40" dirty="0"/>
              <a:t>anisotropies</a:t>
            </a:r>
          </a:p>
        </p:txBody>
      </p:sp>
      <p:sp>
        <p:nvSpPr>
          <p:cNvPr id="4" name="object 4"/>
          <p:cNvSpPr/>
          <p:nvPr/>
        </p:nvSpPr>
        <p:spPr>
          <a:xfrm>
            <a:off x="144005" y="519538"/>
            <a:ext cx="4320159" cy="23760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11451" y="2933811"/>
            <a:ext cx="985519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35" dirty="0">
                <a:latin typeface="Times New Roman"/>
                <a:cs typeface="Times New Roman"/>
              </a:rPr>
              <a:t>ESA/Plan</a:t>
            </a:r>
            <a:r>
              <a:rPr sz="900" spc="10" dirty="0">
                <a:latin typeface="Times New Roman"/>
                <a:cs typeface="Times New Roman"/>
              </a:rPr>
              <a:t>c</a:t>
            </a:r>
            <a:r>
              <a:rPr sz="900" spc="-5" dirty="0">
                <a:latin typeface="Times New Roman"/>
                <a:cs typeface="Times New Roman"/>
              </a:rPr>
              <a:t>k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(2015)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050" y="3183751"/>
            <a:ext cx="35060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After subtraction of monopole, dipole and our galaxy</a:t>
            </a:r>
          </a:p>
        </p:txBody>
      </p:sp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30200"/>
            <a:ext cx="4457700" cy="2390775"/>
          </a:xfrm>
          <a:prstGeom prst="rect">
            <a:avLst/>
          </a:prstGeom>
        </p:spPr>
      </p:pic>
      <p:sp>
        <p:nvSpPr>
          <p:cNvPr id="6" name="object 286"/>
          <p:cNvSpPr txBox="1"/>
          <p:nvPr/>
        </p:nvSpPr>
        <p:spPr>
          <a:xfrm>
            <a:off x="95250" y="2797175"/>
            <a:ext cx="44196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15" dirty="0">
                <a:latin typeface="Times New Roman"/>
                <a:cs typeface="Times New Roman"/>
              </a:rPr>
              <a:t>S</a:t>
            </a:r>
            <a:r>
              <a:rPr sz="1200" spc="15" dirty="0">
                <a:latin typeface="Times New Roman"/>
                <a:cs typeface="Times New Roman"/>
              </a:rPr>
              <a:t>p</a:t>
            </a:r>
            <a:r>
              <a:rPr sz="1000" spc="15" dirty="0">
                <a:latin typeface="Times New Roman"/>
                <a:cs typeface="Times New Roman"/>
              </a:rPr>
              <a:t>ectrum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5" dirty="0">
                <a:latin typeface="Times New Roman"/>
                <a:cs typeface="Times New Roman"/>
              </a:rPr>
              <a:t>fitted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to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the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i="1" spc="15" dirty="0">
                <a:latin typeface="Times New Roman"/>
                <a:cs typeface="Times New Roman"/>
              </a:rPr>
              <a:t>Plan</a:t>
            </a:r>
            <a:r>
              <a:rPr sz="1000" i="1" dirty="0">
                <a:latin typeface="Times New Roman"/>
                <a:cs typeface="Times New Roman"/>
              </a:rPr>
              <a:t>c</a:t>
            </a:r>
            <a:r>
              <a:rPr sz="1000" i="1" spc="15" dirty="0">
                <a:latin typeface="Times New Roman"/>
                <a:cs typeface="Times New Roman"/>
              </a:rPr>
              <a:t>k</a:t>
            </a:r>
            <a:r>
              <a:rPr sz="1000" i="1" spc="35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TT</a:t>
            </a:r>
            <a:r>
              <a:rPr sz="1000" spc="55" dirty="0">
                <a:latin typeface="Times New Roman"/>
                <a:cs typeface="Times New Roman"/>
              </a:rPr>
              <a:t>+</a:t>
            </a:r>
            <a:r>
              <a:rPr sz="1000" spc="5" dirty="0">
                <a:latin typeface="Times New Roman"/>
                <a:cs typeface="Times New Roman"/>
              </a:rPr>
              <a:t>l</a:t>
            </a:r>
            <a:r>
              <a:rPr sz="1000" dirty="0">
                <a:latin typeface="Times New Roman"/>
                <a:cs typeface="Times New Roman"/>
              </a:rPr>
              <a:t>o</a:t>
            </a:r>
            <a:r>
              <a:rPr sz="1000" spc="20" dirty="0">
                <a:latin typeface="Times New Roman"/>
                <a:cs typeface="Times New Roman"/>
              </a:rPr>
              <a:t>wP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5" dirty="0">
                <a:latin typeface="Times New Roman"/>
                <a:cs typeface="Times New Roman"/>
              </a:rPr>
              <a:t>lik</a:t>
            </a:r>
            <a:r>
              <a:rPr sz="1000" spc="15" dirty="0">
                <a:latin typeface="Times New Roman"/>
                <a:cs typeface="Times New Roman"/>
              </a:rPr>
              <a:t>elihood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is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plotted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in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the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15" dirty="0">
                <a:latin typeface="Times New Roman"/>
                <a:cs typeface="Times New Roman"/>
              </a:rPr>
              <a:t>upper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panel.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15" dirty="0">
                <a:latin typeface="Times New Roman"/>
                <a:cs typeface="Times New Roman"/>
              </a:rPr>
              <a:t>Residuals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15" dirty="0">
                <a:latin typeface="Times New Roman"/>
                <a:cs typeface="Times New Roman"/>
              </a:rPr>
              <a:t>with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respect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to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this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15" dirty="0">
                <a:latin typeface="Times New Roman"/>
                <a:cs typeface="Times New Roman"/>
              </a:rPr>
              <a:t>model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are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15" dirty="0">
                <a:latin typeface="Times New Roman"/>
                <a:cs typeface="Times New Roman"/>
              </a:rPr>
              <a:t>sh</a:t>
            </a:r>
            <a:r>
              <a:rPr sz="1000" dirty="0">
                <a:latin typeface="Times New Roman"/>
                <a:cs typeface="Times New Roman"/>
              </a:rPr>
              <a:t>o</a:t>
            </a:r>
            <a:r>
              <a:rPr sz="1000" spc="20" dirty="0">
                <a:latin typeface="Times New Roman"/>
                <a:cs typeface="Times New Roman"/>
              </a:rPr>
              <a:t>wn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in</a:t>
            </a:r>
            <a:r>
              <a:rPr lang="en-US" sz="1000" spc="10" dirty="0">
                <a:latin typeface="Times New Roman"/>
                <a:cs typeface="Times New Roman"/>
              </a:rPr>
              <a:t> the </a:t>
            </a:r>
            <a:r>
              <a:rPr lang="en-US" sz="1000" spc="5" dirty="0">
                <a:latin typeface="Times New Roman"/>
                <a:cs typeface="Times New Roman"/>
              </a:rPr>
              <a:t>l</a:t>
            </a:r>
            <a:r>
              <a:rPr lang="en-US" sz="1000" dirty="0">
                <a:latin typeface="Times New Roman"/>
                <a:cs typeface="Times New Roman"/>
              </a:rPr>
              <a:t>o</a:t>
            </a:r>
            <a:r>
              <a:rPr lang="en-US" sz="1000" spc="15" dirty="0">
                <a:latin typeface="Times New Roman"/>
                <a:cs typeface="Times New Roman"/>
              </a:rPr>
              <a:t>wer</a:t>
            </a:r>
            <a:r>
              <a:rPr lang="en-US" sz="1000" spc="10" dirty="0">
                <a:latin typeface="Times New Roman"/>
                <a:cs typeface="Times New Roman"/>
              </a:rPr>
              <a:t> panel. </a:t>
            </a:r>
            <a:r>
              <a:rPr lang="en-US" sz="1000" spc="15" dirty="0">
                <a:latin typeface="Times New Roman"/>
                <a:cs typeface="Times New Roman"/>
              </a:rPr>
              <a:t>The</a:t>
            </a:r>
            <a:r>
              <a:rPr lang="en-US" sz="1000" spc="10" dirty="0">
                <a:latin typeface="Times New Roman"/>
                <a:cs typeface="Times New Roman"/>
              </a:rPr>
              <a:t> error bars </a:t>
            </a:r>
            <a:r>
              <a:rPr lang="en-US" sz="1000" spc="15" dirty="0">
                <a:latin typeface="Times New Roman"/>
                <a:cs typeface="Times New Roman"/>
              </a:rPr>
              <a:t>sh</a:t>
            </a:r>
            <a:r>
              <a:rPr lang="en-US" sz="1000" dirty="0">
                <a:latin typeface="Times New Roman"/>
                <a:cs typeface="Times New Roman"/>
              </a:rPr>
              <a:t>o</a:t>
            </a:r>
            <a:r>
              <a:rPr lang="en-US" sz="1000" spc="25" dirty="0">
                <a:latin typeface="Times New Roman"/>
                <a:cs typeface="Times New Roman"/>
              </a:rPr>
              <a:t>w</a:t>
            </a:r>
            <a:r>
              <a:rPr lang="en-US" sz="1000" spc="10" dirty="0">
                <a:latin typeface="Times New Roman"/>
                <a:cs typeface="Times New Roman"/>
              </a:rPr>
              <a:t> </a:t>
            </a:r>
            <a:r>
              <a:rPr lang="en-US" sz="1000" spc="65" dirty="0">
                <a:latin typeface="Times New Roman"/>
                <a:cs typeface="Times New Roman"/>
              </a:rPr>
              <a:t>±</a:t>
            </a:r>
            <a:r>
              <a:rPr lang="en-US" sz="1000" spc="15" dirty="0">
                <a:latin typeface="Times New Roman"/>
                <a:cs typeface="Times New Roman"/>
              </a:rPr>
              <a:t>1</a:t>
            </a:r>
            <a:r>
              <a:rPr lang="en-US" sz="1000" spc="-35" dirty="0">
                <a:latin typeface="Times New Roman"/>
                <a:cs typeface="Times New Roman"/>
              </a:rPr>
              <a:t> error </a:t>
            </a:r>
            <a:r>
              <a:rPr lang="en-US" sz="1000" spc="10" dirty="0">
                <a:latin typeface="Times New Roman"/>
                <a:cs typeface="Times New Roman"/>
              </a:rPr>
              <a:t>uncertainties</a:t>
            </a:r>
            <a:r>
              <a:rPr lang="en-US" sz="1200" spc="10" dirty="0">
                <a:latin typeface="Times New Roman"/>
                <a:cs typeface="Times New Roman"/>
              </a:rPr>
              <a:t>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787" y="53975"/>
            <a:ext cx="44091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Fourier transform on the sphere </a:t>
            </a:r>
            <a:r>
              <a:rPr lang="mr-IN" sz="1200" dirty="0">
                <a:solidFill>
                  <a:srgbClr val="0000FF"/>
                </a:solidFill>
              </a:rPr>
              <a:t>–</a:t>
            </a:r>
            <a:r>
              <a:rPr lang="en-US" sz="1200" dirty="0">
                <a:solidFill>
                  <a:srgbClr val="0000FF"/>
                </a:solidFill>
              </a:rPr>
              <a:t> spherical harmonic functions </a:t>
            </a:r>
            <a:r>
              <a:rPr lang="en-US" sz="1200" dirty="0" err="1">
                <a:solidFill>
                  <a:srgbClr val="0000FF"/>
                </a:solidFill>
              </a:rPr>
              <a:t>Y</a:t>
            </a:r>
            <a:r>
              <a:rPr lang="en-US" sz="1200" baseline="-25000" dirty="0" err="1">
                <a:solidFill>
                  <a:srgbClr val="0000FF"/>
                </a:solidFill>
              </a:rPr>
              <a:t>lm</a:t>
            </a:r>
            <a:r>
              <a:rPr lang="en-US" sz="1200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6206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592" y="-226223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3850" y="-233943"/>
            <a:ext cx="3976211" cy="668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r>
              <a:rPr spc="50" dirty="0"/>
              <a:t>The</a:t>
            </a:r>
            <a:r>
              <a:rPr spc="25" dirty="0"/>
              <a:t> </a:t>
            </a:r>
            <a:r>
              <a:rPr spc="40" dirty="0"/>
              <a:t>cosmic</a:t>
            </a:r>
            <a:r>
              <a:rPr spc="25" dirty="0"/>
              <a:t> </a:t>
            </a:r>
            <a:r>
              <a:rPr spc="15" dirty="0"/>
              <a:t>micr</a:t>
            </a:r>
            <a:r>
              <a:rPr spc="-5" dirty="0"/>
              <a:t>o</a:t>
            </a:r>
            <a:r>
              <a:rPr spc="-30" dirty="0"/>
              <a:t>w</a:t>
            </a:r>
            <a:r>
              <a:rPr spc="90" dirty="0"/>
              <a:t>a</a:t>
            </a:r>
            <a:r>
              <a:rPr spc="-40" dirty="0"/>
              <a:t>v</a:t>
            </a:r>
            <a:r>
              <a:rPr spc="114" dirty="0"/>
              <a:t>e</a:t>
            </a:r>
            <a:r>
              <a:rPr spc="25" dirty="0"/>
              <a:t> </a:t>
            </a:r>
            <a:r>
              <a:rPr spc="75" dirty="0"/>
              <a:t>ba</a:t>
            </a:r>
            <a:r>
              <a:rPr spc="45" dirty="0"/>
              <a:t>c</a:t>
            </a:r>
            <a:r>
              <a:rPr spc="20" dirty="0"/>
              <a:t>k</a:t>
            </a:r>
            <a:r>
              <a:rPr spc="5" dirty="0"/>
              <a:t>g</a:t>
            </a:r>
            <a:r>
              <a:rPr spc="30" dirty="0"/>
              <a:t>round:</a:t>
            </a:r>
            <a:r>
              <a:rPr spc="100" dirty="0"/>
              <a:t> </a:t>
            </a:r>
            <a:r>
              <a:rPr spc="40" dirty="0"/>
              <a:t>anisotropies</a:t>
            </a:r>
          </a:p>
        </p:txBody>
      </p:sp>
      <p:sp>
        <p:nvSpPr>
          <p:cNvPr id="4" name="object 4"/>
          <p:cNvSpPr/>
          <p:nvPr/>
        </p:nvSpPr>
        <p:spPr>
          <a:xfrm>
            <a:off x="3124631" y="540742"/>
            <a:ext cx="1079864" cy="10847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3850" y="434975"/>
            <a:ext cx="4157979" cy="13543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509395" algn="just">
              <a:lnSpc>
                <a:spcPct val="101000"/>
              </a:lnSpc>
            </a:pPr>
            <a:r>
              <a:rPr lang="en-US" sz="900" spc="45" dirty="0">
                <a:latin typeface="Times New Roman"/>
                <a:cs typeface="Times New Roman"/>
              </a:rPr>
              <a:t>- </a:t>
            </a:r>
            <a:r>
              <a:rPr sz="900" spc="45" dirty="0">
                <a:latin typeface="Times New Roman"/>
                <a:cs typeface="Times New Roman"/>
              </a:rPr>
              <a:t>The </a:t>
            </a:r>
            <a:r>
              <a:rPr sz="900" spc="-10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matter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100" dirty="0">
                <a:latin typeface="Times New Roman"/>
                <a:cs typeface="Times New Roman"/>
              </a:rPr>
              <a:t> </a:t>
            </a:r>
            <a:r>
              <a:rPr sz="900" spc="15" dirty="0">
                <a:latin typeface="Times New Roman"/>
                <a:cs typeface="Times New Roman"/>
              </a:rPr>
              <a:t>dist</a:t>
            </a:r>
            <a:r>
              <a:rPr sz="900" spc="25" dirty="0">
                <a:latin typeface="Times New Roman"/>
                <a:cs typeface="Times New Roman"/>
              </a:rPr>
              <a:t>r</a:t>
            </a:r>
            <a:r>
              <a:rPr sz="900" spc="-5" dirty="0">
                <a:latin typeface="Times New Roman"/>
                <a:cs typeface="Times New Roman"/>
              </a:rPr>
              <a:t>i</a:t>
            </a:r>
            <a:r>
              <a:rPr sz="900" spc="-25" dirty="0">
                <a:latin typeface="Times New Roman"/>
                <a:cs typeface="Times New Roman"/>
              </a:rPr>
              <a:t>b</a:t>
            </a:r>
            <a:r>
              <a:rPr sz="900" spc="-5" dirty="0">
                <a:latin typeface="Times New Roman"/>
                <a:cs typeface="Times New Roman"/>
              </a:rPr>
              <a:t>ut</a:t>
            </a:r>
            <a:r>
              <a:rPr sz="900" spc="-10" dirty="0">
                <a:latin typeface="Times New Roman"/>
                <a:cs typeface="Times New Roman"/>
              </a:rPr>
              <a:t>i</a:t>
            </a:r>
            <a:r>
              <a:rPr sz="900" spc="45" dirty="0">
                <a:latin typeface="Times New Roman"/>
                <a:cs typeface="Times New Roman"/>
              </a:rPr>
              <a:t>on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10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in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10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10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obse</a:t>
            </a:r>
            <a:r>
              <a:rPr sz="900" spc="70" dirty="0">
                <a:latin typeface="Times New Roman"/>
                <a:cs typeface="Times New Roman"/>
              </a:rPr>
              <a:t>r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70" dirty="0">
                <a:latin typeface="Times New Roman"/>
                <a:cs typeface="Times New Roman"/>
              </a:rPr>
              <a:t>ed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10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Uni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70" dirty="0">
                <a:latin typeface="Times New Roman"/>
                <a:cs typeface="Times New Roman"/>
              </a:rPr>
              <a:t>erse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100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is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not</a:t>
            </a:r>
            <a:r>
              <a:rPr sz="900" spc="50" dirty="0">
                <a:latin typeface="Times New Roman"/>
                <a:cs typeface="Times New Roman"/>
              </a:rPr>
              <a:t> 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50" dirty="0">
                <a:latin typeface="Times New Roman"/>
                <a:cs typeface="Times New Roman"/>
              </a:rPr>
              <a:t>e</a:t>
            </a:r>
            <a:r>
              <a:rPr sz="900" spc="60" dirty="0">
                <a:latin typeface="Times New Roman"/>
                <a:cs typeface="Times New Roman"/>
              </a:rPr>
              <a:t>r</a:t>
            </a:r>
            <a:r>
              <a:rPr sz="900" spc="-5" dirty="0">
                <a:latin typeface="Times New Roman"/>
                <a:cs typeface="Times New Roman"/>
              </a:rPr>
              <a:t>y</a:t>
            </a:r>
            <a:r>
              <a:rPr sz="900" spc="50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homogeneous</a:t>
            </a:r>
            <a:r>
              <a:rPr sz="900" spc="5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and</a:t>
            </a:r>
            <a:r>
              <a:rPr sz="900" spc="50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isotropic.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 </a:t>
            </a:r>
            <a:r>
              <a:rPr sz="900" spc="-30" dirty="0">
                <a:latin typeface="Times New Roman"/>
                <a:cs typeface="Times New Roman"/>
              </a:rPr>
              <a:t>It</a:t>
            </a:r>
            <a:r>
              <a:rPr sz="900" spc="50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is</a:t>
            </a:r>
            <a:r>
              <a:rPr sz="900" spc="5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in</a:t>
            </a:r>
            <a:r>
              <a:rPr sz="900" spc="50" dirty="0">
                <a:latin typeface="Times New Roman"/>
                <a:cs typeface="Times New Roman"/>
              </a:rPr>
              <a:t> </a:t>
            </a:r>
            <a:r>
              <a:rPr sz="900" spc="-85" dirty="0">
                <a:latin typeface="Times New Roman"/>
                <a:cs typeface="Times New Roman"/>
              </a:rPr>
              <a:t>f</a:t>
            </a:r>
            <a:r>
              <a:rPr sz="900" spc="25" dirty="0">
                <a:latin typeface="Times New Roman"/>
                <a:cs typeface="Times New Roman"/>
              </a:rPr>
              <a:t>o</a:t>
            </a:r>
            <a:r>
              <a:rPr sz="900" spc="30" dirty="0">
                <a:latin typeface="Times New Roman"/>
                <a:cs typeface="Times New Roman"/>
              </a:rPr>
              <a:t>r</a:t>
            </a:r>
            <a:r>
              <a:rPr sz="900" spc="40" dirty="0">
                <a:latin typeface="Times New Roman"/>
                <a:cs typeface="Times New Roman"/>
              </a:rPr>
              <a:t>m</a:t>
            </a:r>
            <a:r>
              <a:rPr sz="900" spc="5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 </a:t>
            </a:r>
            <a:r>
              <a:rPr sz="900" spc="40" dirty="0">
                <a:latin typeface="Times New Roman"/>
                <a:cs typeface="Times New Roman"/>
              </a:rPr>
              <a:t>galaxie</a:t>
            </a:r>
            <a:r>
              <a:rPr sz="900" spc="20" dirty="0">
                <a:latin typeface="Times New Roman"/>
                <a:cs typeface="Times New Roman"/>
              </a:rPr>
              <a:t>s, </a:t>
            </a:r>
            <a:r>
              <a:rPr sz="900" spc="40" dirty="0">
                <a:latin typeface="Times New Roman"/>
                <a:cs typeface="Times New Roman"/>
              </a:rPr>
              <a:t>cluster</a:t>
            </a:r>
            <a:r>
              <a:rPr sz="900" spc="25" dirty="0">
                <a:latin typeface="Times New Roman"/>
                <a:cs typeface="Times New Roman"/>
              </a:rPr>
              <a:t>s</a:t>
            </a:r>
            <a:r>
              <a:rPr sz="900" spc="20" dirty="0">
                <a:latin typeface="Times New Roman"/>
                <a:cs typeface="Times New Roman"/>
              </a:rPr>
              <a:t>, </a:t>
            </a:r>
            <a:r>
              <a:rPr sz="900" spc="25" dirty="0">
                <a:latin typeface="Times New Roman"/>
                <a:cs typeface="Times New Roman"/>
              </a:rPr>
              <a:t>filament</a:t>
            </a:r>
            <a:r>
              <a:rPr sz="900" spc="5" dirty="0">
                <a:latin typeface="Times New Roman"/>
                <a:cs typeface="Times New Roman"/>
              </a:rPr>
              <a:t>s</a:t>
            </a:r>
            <a:r>
              <a:rPr sz="900" spc="20" dirty="0">
                <a:latin typeface="Times New Roman"/>
                <a:cs typeface="Times New Roman"/>
              </a:rPr>
              <a:t>, 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30" dirty="0">
                <a:latin typeface="Times New Roman"/>
                <a:cs typeface="Times New Roman"/>
              </a:rPr>
              <a:t>oid</a:t>
            </a:r>
            <a:r>
              <a:rPr sz="900" spc="15" dirty="0">
                <a:latin typeface="Times New Roman"/>
                <a:cs typeface="Times New Roman"/>
              </a:rPr>
              <a:t>s</a:t>
            </a:r>
            <a:r>
              <a:rPr sz="900" spc="20" dirty="0">
                <a:latin typeface="Times New Roman"/>
                <a:cs typeface="Times New Roman"/>
              </a:rPr>
              <a:t>.</a:t>
            </a:r>
            <a:endParaRPr sz="900" dirty="0">
              <a:latin typeface="Times New Roman"/>
              <a:cs typeface="Times New Roman"/>
            </a:endParaRPr>
          </a:p>
          <a:p>
            <a:pPr marL="12700" marR="1509395" algn="just">
              <a:lnSpc>
                <a:spcPct val="101000"/>
              </a:lnSpc>
            </a:pP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6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idea</a:t>
            </a:r>
            <a:r>
              <a:rPr sz="900" spc="60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is</a:t>
            </a:r>
            <a:r>
              <a:rPr sz="900" spc="6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that</a:t>
            </a:r>
            <a:r>
              <a:rPr sz="900" spc="6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these</a:t>
            </a:r>
            <a:r>
              <a:rPr sz="900" spc="6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large</a:t>
            </a:r>
            <a:r>
              <a:rPr sz="900" spc="60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scale</a:t>
            </a:r>
            <a:r>
              <a:rPr sz="900" spc="6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st</a:t>
            </a:r>
            <a:r>
              <a:rPr sz="900" spc="40" dirty="0">
                <a:latin typeface="Times New Roman"/>
                <a:cs typeface="Times New Roman"/>
              </a:rPr>
              <a:t>r</a:t>
            </a:r>
            <a:r>
              <a:rPr sz="900" spc="45" dirty="0">
                <a:latin typeface="Times New Roman"/>
                <a:cs typeface="Times New Roman"/>
              </a:rPr>
              <a:t>uctures</a:t>
            </a:r>
            <a:r>
              <a:rPr sz="900" spc="60" dirty="0">
                <a:latin typeface="Times New Roman"/>
                <a:cs typeface="Times New Roman"/>
              </a:rPr>
              <a:t> </a:t>
            </a:r>
            <a:r>
              <a:rPr sz="900" spc="-85" dirty="0">
                <a:latin typeface="Times New Roman"/>
                <a:cs typeface="Times New Roman"/>
              </a:rPr>
              <a:t>f</a:t>
            </a:r>
            <a:r>
              <a:rPr sz="900" spc="25" dirty="0">
                <a:latin typeface="Times New Roman"/>
                <a:cs typeface="Times New Roman"/>
              </a:rPr>
              <a:t>o</a:t>
            </a:r>
            <a:r>
              <a:rPr sz="900" spc="30" dirty="0">
                <a:latin typeface="Times New Roman"/>
                <a:cs typeface="Times New Roman"/>
              </a:rPr>
              <a:t>r</a:t>
            </a:r>
            <a:r>
              <a:rPr sz="900" spc="60" dirty="0">
                <a:latin typeface="Times New Roman"/>
                <a:cs typeface="Times New Roman"/>
              </a:rPr>
              <a:t>med</a:t>
            </a:r>
            <a:r>
              <a:rPr sz="900" spc="25" dirty="0">
                <a:latin typeface="Times New Roman"/>
                <a:cs typeface="Times New Roman"/>
              </a:rPr>
              <a:t> b</a:t>
            </a:r>
            <a:r>
              <a:rPr sz="900" spc="-5" dirty="0">
                <a:latin typeface="Times New Roman"/>
                <a:cs typeface="Times New Roman"/>
              </a:rPr>
              <a:t>y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g</a:t>
            </a:r>
            <a:r>
              <a:rPr sz="900" spc="-15" dirty="0">
                <a:latin typeface="Times New Roman"/>
                <a:cs typeface="Times New Roman"/>
              </a:rPr>
              <a:t>r</a:t>
            </a:r>
            <a:r>
              <a:rPr sz="900" spc="75" dirty="0">
                <a:latin typeface="Times New Roman"/>
                <a:cs typeface="Times New Roman"/>
              </a:rPr>
              <a:t>a</a:t>
            </a:r>
            <a:r>
              <a:rPr sz="900" spc="10" dirty="0">
                <a:latin typeface="Times New Roman"/>
                <a:cs typeface="Times New Roman"/>
              </a:rPr>
              <a:t>vitational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 </a:t>
            </a:r>
            <a:r>
              <a:rPr sz="900" spc="5" dirty="0">
                <a:latin typeface="Times New Roman"/>
                <a:cs typeface="Times New Roman"/>
              </a:rPr>
              <a:t>instability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 </a:t>
            </a:r>
            <a:r>
              <a:rPr sz="900" spc="5" dirty="0">
                <a:latin typeface="Times New Roman"/>
                <a:cs typeface="Times New Roman"/>
              </a:rPr>
              <a:t>from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small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initial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 </a:t>
            </a:r>
            <a:r>
              <a:rPr sz="900" spc="15" dirty="0">
                <a:latin typeface="Times New Roman"/>
                <a:cs typeface="Times New Roman"/>
              </a:rPr>
              <a:t>fluctua-</a:t>
            </a:r>
            <a:r>
              <a:rPr sz="900" spc="1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tions</a:t>
            </a:r>
            <a:r>
              <a:rPr sz="900" spc="90" dirty="0">
                <a:latin typeface="Times New Roman"/>
                <a:cs typeface="Times New Roman"/>
              </a:rPr>
              <a:t> </a:t>
            </a:r>
            <a:r>
              <a:rPr sz="900" spc="15" dirty="0">
                <a:latin typeface="Times New Roman"/>
                <a:cs typeface="Times New Roman"/>
              </a:rPr>
              <a:t>which</a:t>
            </a:r>
            <a:r>
              <a:rPr sz="900" spc="90" dirty="0">
                <a:latin typeface="Times New Roman"/>
                <a:cs typeface="Times New Roman"/>
              </a:rPr>
              <a:t> </a:t>
            </a:r>
            <a:r>
              <a:rPr sz="900" spc="75" dirty="0">
                <a:latin typeface="Times New Roman"/>
                <a:cs typeface="Times New Roman"/>
              </a:rPr>
              <a:t>h</a:t>
            </a:r>
            <a:r>
              <a:rPr sz="900" spc="45" dirty="0">
                <a:latin typeface="Times New Roman"/>
                <a:cs typeface="Times New Roman"/>
              </a:rPr>
              <a:t>a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95" dirty="0">
                <a:latin typeface="Times New Roman"/>
                <a:cs typeface="Times New Roman"/>
              </a:rPr>
              <a:t>e</a:t>
            </a:r>
            <a:r>
              <a:rPr sz="900" spc="90" dirty="0">
                <a:latin typeface="Times New Roman"/>
                <a:cs typeface="Times New Roman"/>
              </a:rPr>
              <a:t> </a:t>
            </a:r>
            <a:r>
              <a:rPr sz="900" spc="70" dirty="0">
                <a:latin typeface="Times New Roman"/>
                <a:cs typeface="Times New Roman"/>
              </a:rPr>
              <a:t>been</a:t>
            </a:r>
            <a:r>
              <a:rPr sz="900" spc="9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set</a:t>
            </a:r>
            <a:r>
              <a:rPr sz="900" spc="9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up</a:t>
            </a:r>
            <a:r>
              <a:rPr sz="900" spc="90" dirty="0">
                <a:latin typeface="Times New Roman"/>
                <a:cs typeface="Times New Roman"/>
              </a:rPr>
              <a:t> 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50" dirty="0">
                <a:latin typeface="Times New Roman"/>
                <a:cs typeface="Times New Roman"/>
              </a:rPr>
              <a:t>e</a:t>
            </a:r>
            <a:r>
              <a:rPr sz="900" spc="60" dirty="0">
                <a:latin typeface="Times New Roman"/>
                <a:cs typeface="Times New Roman"/>
              </a:rPr>
              <a:t>r</a:t>
            </a:r>
            <a:r>
              <a:rPr sz="900" spc="-5" dirty="0">
                <a:latin typeface="Times New Roman"/>
                <a:cs typeface="Times New Roman"/>
              </a:rPr>
              <a:t>y</a:t>
            </a:r>
            <a:r>
              <a:rPr sz="900" spc="9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ea</a:t>
            </a:r>
            <a:r>
              <a:rPr sz="900" spc="60" dirty="0">
                <a:latin typeface="Times New Roman"/>
                <a:cs typeface="Times New Roman"/>
              </a:rPr>
              <a:t>r</a:t>
            </a:r>
            <a:r>
              <a:rPr sz="900" spc="-30" dirty="0">
                <a:latin typeface="Times New Roman"/>
                <a:cs typeface="Times New Roman"/>
              </a:rPr>
              <a:t>ly</a:t>
            </a:r>
            <a:r>
              <a:rPr sz="900" spc="9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in</a:t>
            </a:r>
            <a:r>
              <a:rPr sz="900" spc="9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9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Uni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70" dirty="0">
                <a:latin typeface="Times New Roman"/>
                <a:cs typeface="Times New Roman"/>
              </a:rPr>
              <a:t>erse</a:t>
            </a:r>
            <a:r>
              <a:rPr sz="900" spc="20" dirty="0">
                <a:latin typeface="Times New Roman"/>
                <a:cs typeface="Times New Roman"/>
              </a:rPr>
              <a:t> (du</a:t>
            </a:r>
            <a:r>
              <a:rPr sz="900" spc="25" dirty="0">
                <a:latin typeface="Times New Roman"/>
                <a:cs typeface="Times New Roman"/>
              </a:rPr>
              <a:t>r</a:t>
            </a:r>
            <a:r>
              <a:rPr sz="900" spc="10" dirty="0">
                <a:latin typeface="Times New Roman"/>
                <a:cs typeface="Times New Roman"/>
              </a:rPr>
              <a:t>ing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inflation).</a:t>
            </a:r>
            <a:endParaRPr lang="en-US" sz="900" dirty="0">
              <a:latin typeface="Times New Roman"/>
              <a:cs typeface="Times New Roman"/>
            </a:endParaRPr>
          </a:p>
          <a:p>
            <a:pPr marL="12700" marR="1509395" algn="just">
              <a:lnSpc>
                <a:spcPct val="101000"/>
              </a:lnSpc>
            </a:pPr>
            <a:endParaRPr sz="9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755"/>
              </a:spcBef>
            </a:pPr>
            <a:endParaRPr sz="900" dirty="0">
              <a:latin typeface="メイリオ"/>
              <a:cs typeface="メイリオ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5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35976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71952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775" y="-128176"/>
            <a:ext cx="3976211" cy="668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r>
              <a:rPr spc="50" dirty="0"/>
              <a:t>The</a:t>
            </a:r>
            <a:r>
              <a:rPr spc="25" dirty="0"/>
              <a:t> </a:t>
            </a:r>
            <a:r>
              <a:rPr spc="40" dirty="0"/>
              <a:t>cosmic</a:t>
            </a:r>
            <a:r>
              <a:rPr spc="25" dirty="0"/>
              <a:t> </a:t>
            </a:r>
            <a:r>
              <a:rPr spc="15" dirty="0"/>
              <a:t>micr</a:t>
            </a:r>
            <a:r>
              <a:rPr spc="-5" dirty="0"/>
              <a:t>o</a:t>
            </a:r>
            <a:r>
              <a:rPr spc="-30" dirty="0"/>
              <a:t>w</a:t>
            </a:r>
            <a:r>
              <a:rPr spc="90" dirty="0"/>
              <a:t>a</a:t>
            </a:r>
            <a:r>
              <a:rPr spc="-40" dirty="0"/>
              <a:t>v</a:t>
            </a:r>
            <a:r>
              <a:rPr spc="114" dirty="0"/>
              <a:t>e</a:t>
            </a:r>
            <a:r>
              <a:rPr spc="25" dirty="0"/>
              <a:t> </a:t>
            </a:r>
            <a:r>
              <a:rPr spc="75" dirty="0"/>
              <a:t>ba</a:t>
            </a:r>
            <a:r>
              <a:rPr spc="45" dirty="0"/>
              <a:t>c</a:t>
            </a:r>
            <a:r>
              <a:rPr spc="20" dirty="0"/>
              <a:t>k</a:t>
            </a:r>
            <a:r>
              <a:rPr spc="5" dirty="0"/>
              <a:t>g</a:t>
            </a:r>
            <a:r>
              <a:rPr spc="30" dirty="0"/>
              <a:t>round:</a:t>
            </a:r>
            <a:r>
              <a:rPr spc="100" dirty="0"/>
              <a:t> </a:t>
            </a:r>
            <a:r>
              <a:rPr spc="40" dirty="0"/>
              <a:t>anisotropies</a:t>
            </a:r>
          </a:p>
        </p:txBody>
      </p:sp>
      <p:sp>
        <p:nvSpPr>
          <p:cNvPr id="4" name="object 4"/>
          <p:cNvSpPr/>
          <p:nvPr/>
        </p:nvSpPr>
        <p:spPr>
          <a:xfrm>
            <a:off x="3124631" y="540742"/>
            <a:ext cx="1079864" cy="10847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89711" y="482701"/>
            <a:ext cx="4157979" cy="15897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509395" algn="just">
              <a:lnSpc>
                <a:spcPct val="101000"/>
              </a:lnSpc>
            </a:pPr>
            <a:r>
              <a:rPr lang="en-US" sz="900" spc="45" dirty="0">
                <a:latin typeface="Times New Roman"/>
                <a:cs typeface="Times New Roman"/>
              </a:rPr>
              <a:t>- </a:t>
            </a:r>
            <a:r>
              <a:rPr sz="900" spc="45" dirty="0">
                <a:latin typeface="Times New Roman"/>
                <a:cs typeface="Times New Roman"/>
              </a:rPr>
              <a:t>The </a:t>
            </a:r>
            <a:r>
              <a:rPr sz="900" spc="-10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matter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100" dirty="0">
                <a:latin typeface="Times New Roman"/>
                <a:cs typeface="Times New Roman"/>
              </a:rPr>
              <a:t> </a:t>
            </a:r>
            <a:r>
              <a:rPr sz="900" spc="15" dirty="0">
                <a:latin typeface="Times New Roman"/>
                <a:cs typeface="Times New Roman"/>
              </a:rPr>
              <a:t>dist</a:t>
            </a:r>
            <a:r>
              <a:rPr sz="900" spc="25" dirty="0">
                <a:latin typeface="Times New Roman"/>
                <a:cs typeface="Times New Roman"/>
              </a:rPr>
              <a:t>r</a:t>
            </a:r>
            <a:r>
              <a:rPr sz="900" spc="-5" dirty="0">
                <a:latin typeface="Times New Roman"/>
                <a:cs typeface="Times New Roman"/>
              </a:rPr>
              <a:t>i</a:t>
            </a:r>
            <a:r>
              <a:rPr sz="900" spc="-25" dirty="0">
                <a:latin typeface="Times New Roman"/>
                <a:cs typeface="Times New Roman"/>
              </a:rPr>
              <a:t>b</a:t>
            </a:r>
            <a:r>
              <a:rPr sz="900" spc="-5" dirty="0">
                <a:latin typeface="Times New Roman"/>
                <a:cs typeface="Times New Roman"/>
              </a:rPr>
              <a:t>ut</a:t>
            </a:r>
            <a:r>
              <a:rPr sz="900" spc="-10" dirty="0">
                <a:latin typeface="Times New Roman"/>
                <a:cs typeface="Times New Roman"/>
              </a:rPr>
              <a:t>i</a:t>
            </a:r>
            <a:r>
              <a:rPr sz="900" spc="45" dirty="0">
                <a:latin typeface="Times New Roman"/>
                <a:cs typeface="Times New Roman"/>
              </a:rPr>
              <a:t>on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10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in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10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10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obse</a:t>
            </a:r>
            <a:r>
              <a:rPr sz="900" spc="70" dirty="0">
                <a:latin typeface="Times New Roman"/>
                <a:cs typeface="Times New Roman"/>
              </a:rPr>
              <a:t>r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70" dirty="0">
                <a:latin typeface="Times New Roman"/>
                <a:cs typeface="Times New Roman"/>
              </a:rPr>
              <a:t>ed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10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Uni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70" dirty="0">
                <a:latin typeface="Times New Roman"/>
                <a:cs typeface="Times New Roman"/>
              </a:rPr>
              <a:t>erse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100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is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not</a:t>
            </a:r>
            <a:r>
              <a:rPr sz="900" spc="50" dirty="0">
                <a:latin typeface="Times New Roman"/>
                <a:cs typeface="Times New Roman"/>
              </a:rPr>
              <a:t> 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50" dirty="0">
                <a:latin typeface="Times New Roman"/>
                <a:cs typeface="Times New Roman"/>
              </a:rPr>
              <a:t>e</a:t>
            </a:r>
            <a:r>
              <a:rPr sz="900" spc="60" dirty="0">
                <a:latin typeface="Times New Roman"/>
                <a:cs typeface="Times New Roman"/>
              </a:rPr>
              <a:t>r</a:t>
            </a:r>
            <a:r>
              <a:rPr sz="900" spc="-5" dirty="0">
                <a:latin typeface="Times New Roman"/>
                <a:cs typeface="Times New Roman"/>
              </a:rPr>
              <a:t>y</a:t>
            </a:r>
            <a:r>
              <a:rPr sz="900" spc="50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homogeneous</a:t>
            </a:r>
            <a:r>
              <a:rPr sz="900" spc="5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and</a:t>
            </a:r>
            <a:r>
              <a:rPr sz="900" spc="50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isotropic.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 </a:t>
            </a:r>
            <a:r>
              <a:rPr sz="900" spc="-30" dirty="0">
                <a:latin typeface="Times New Roman"/>
                <a:cs typeface="Times New Roman"/>
              </a:rPr>
              <a:t>It</a:t>
            </a:r>
            <a:r>
              <a:rPr sz="900" spc="50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is</a:t>
            </a:r>
            <a:r>
              <a:rPr sz="900" spc="5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in</a:t>
            </a:r>
            <a:r>
              <a:rPr sz="900" spc="50" dirty="0">
                <a:latin typeface="Times New Roman"/>
                <a:cs typeface="Times New Roman"/>
              </a:rPr>
              <a:t> </a:t>
            </a:r>
            <a:r>
              <a:rPr sz="900" spc="-85" dirty="0">
                <a:latin typeface="Times New Roman"/>
                <a:cs typeface="Times New Roman"/>
              </a:rPr>
              <a:t>f</a:t>
            </a:r>
            <a:r>
              <a:rPr sz="900" spc="25" dirty="0">
                <a:latin typeface="Times New Roman"/>
                <a:cs typeface="Times New Roman"/>
              </a:rPr>
              <a:t>o</a:t>
            </a:r>
            <a:r>
              <a:rPr sz="900" spc="30" dirty="0">
                <a:latin typeface="Times New Roman"/>
                <a:cs typeface="Times New Roman"/>
              </a:rPr>
              <a:t>r</a:t>
            </a:r>
            <a:r>
              <a:rPr sz="900" spc="40" dirty="0">
                <a:latin typeface="Times New Roman"/>
                <a:cs typeface="Times New Roman"/>
              </a:rPr>
              <a:t>m</a:t>
            </a:r>
            <a:r>
              <a:rPr sz="900" spc="5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 </a:t>
            </a:r>
            <a:r>
              <a:rPr sz="900" spc="40" dirty="0">
                <a:latin typeface="Times New Roman"/>
                <a:cs typeface="Times New Roman"/>
              </a:rPr>
              <a:t>galaxie</a:t>
            </a:r>
            <a:r>
              <a:rPr sz="900" spc="20" dirty="0">
                <a:latin typeface="Times New Roman"/>
                <a:cs typeface="Times New Roman"/>
              </a:rPr>
              <a:t>s, </a:t>
            </a:r>
            <a:r>
              <a:rPr sz="900" spc="40" dirty="0">
                <a:latin typeface="Times New Roman"/>
                <a:cs typeface="Times New Roman"/>
              </a:rPr>
              <a:t>cluster</a:t>
            </a:r>
            <a:r>
              <a:rPr sz="900" spc="25" dirty="0">
                <a:latin typeface="Times New Roman"/>
                <a:cs typeface="Times New Roman"/>
              </a:rPr>
              <a:t>s</a:t>
            </a:r>
            <a:r>
              <a:rPr sz="900" spc="20" dirty="0">
                <a:latin typeface="Times New Roman"/>
                <a:cs typeface="Times New Roman"/>
              </a:rPr>
              <a:t>, </a:t>
            </a:r>
            <a:r>
              <a:rPr sz="900" spc="25" dirty="0">
                <a:latin typeface="Times New Roman"/>
                <a:cs typeface="Times New Roman"/>
              </a:rPr>
              <a:t>filament</a:t>
            </a:r>
            <a:r>
              <a:rPr sz="900" spc="5" dirty="0">
                <a:latin typeface="Times New Roman"/>
                <a:cs typeface="Times New Roman"/>
              </a:rPr>
              <a:t>s</a:t>
            </a:r>
            <a:r>
              <a:rPr sz="900" spc="20" dirty="0">
                <a:latin typeface="Times New Roman"/>
                <a:cs typeface="Times New Roman"/>
              </a:rPr>
              <a:t>, 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30" dirty="0">
                <a:latin typeface="Times New Roman"/>
                <a:cs typeface="Times New Roman"/>
              </a:rPr>
              <a:t>oid</a:t>
            </a:r>
            <a:r>
              <a:rPr sz="900" spc="15" dirty="0">
                <a:latin typeface="Times New Roman"/>
                <a:cs typeface="Times New Roman"/>
              </a:rPr>
              <a:t>s</a:t>
            </a:r>
            <a:r>
              <a:rPr sz="900" spc="20" dirty="0">
                <a:latin typeface="Times New Roman"/>
                <a:cs typeface="Times New Roman"/>
              </a:rPr>
              <a:t>.</a:t>
            </a:r>
            <a:endParaRPr sz="900" dirty="0">
              <a:latin typeface="Times New Roman"/>
              <a:cs typeface="Times New Roman"/>
            </a:endParaRPr>
          </a:p>
          <a:p>
            <a:pPr marL="12700" marR="1509395" algn="just">
              <a:lnSpc>
                <a:spcPct val="101000"/>
              </a:lnSpc>
            </a:pP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6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idea</a:t>
            </a:r>
            <a:r>
              <a:rPr sz="900" spc="60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is</a:t>
            </a:r>
            <a:r>
              <a:rPr sz="900" spc="6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that</a:t>
            </a:r>
            <a:r>
              <a:rPr sz="900" spc="6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these</a:t>
            </a:r>
            <a:r>
              <a:rPr sz="900" spc="6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large</a:t>
            </a:r>
            <a:r>
              <a:rPr sz="900" spc="60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scale</a:t>
            </a:r>
            <a:r>
              <a:rPr sz="900" spc="6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st</a:t>
            </a:r>
            <a:r>
              <a:rPr sz="900" spc="40" dirty="0">
                <a:latin typeface="Times New Roman"/>
                <a:cs typeface="Times New Roman"/>
              </a:rPr>
              <a:t>r</a:t>
            </a:r>
            <a:r>
              <a:rPr sz="900" spc="45" dirty="0">
                <a:latin typeface="Times New Roman"/>
                <a:cs typeface="Times New Roman"/>
              </a:rPr>
              <a:t>uctures</a:t>
            </a:r>
            <a:r>
              <a:rPr sz="900" spc="60" dirty="0">
                <a:latin typeface="Times New Roman"/>
                <a:cs typeface="Times New Roman"/>
              </a:rPr>
              <a:t> </a:t>
            </a:r>
            <a:r>
              <a:rPr sz="900" spc="-85" dirty="0">
                <a:latin typeface="Times New Roman"/>
                <a:cs typeface="Times New Roman"/>
              </a:rPr>
              <a:t>f</a:t>
            </a:r>
            <a:r>
              <a:rPr sz="900" spc="25" dirty="0">
                <a:latin typeface="Times New Roman"/>
                <a:cs typeface="Times New Roman"/>
              </a:rPr>
              <a:t>o</a:t>
            </a:r>
            <a:r>
              <a:rPr sz="900" spc="30" dirty="0">
                <a:latin typeface="Times New Roman"/>
                <a:cs typeface="Times New Roman"/>
              </a:rPr>
              <a:t>r</a:t>
            </a:r>
            <a:r>
              <a:rPr sz="900" spc="60" dirty="0">
                <a:latin typeface="Times New Roman"/>
                <a:cs typeface="Times New Roman"/>
              </a:rPr>
              <a:t>med</a:t>
            </a:r>
            <a:r>
              <a:rPr sz="900" spc="25" dirty="0">
                <a:latin typeface="Times New Roman"/>
                <a:cs typeface="Times New Roman"/>
              </a:rPr>
              <a:t> b</a:t>
            </a:r>
            <a:r>
              <a:rPr sz="900" spc="-5" dirty="0">
                <a:latin typeface="Times New Roman"/>
                <a:cs typeface="Times New Roman"/>
              </a:rPr>
              <a:t>y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g</a:t>
            </a:r>
            <a:r>
              <a:rPr sz="900" spc="-15" dirty="0">
                <a:latin typeface="Times New Roman"/>
                <a:cs typeface="Times New Roman"/>
              </a:rPr>
              <a:t>r</a:t>
            </a:r>
            <a:r>
              <a:rPr sz="900" spc="75" dirty="0">
                <a:latin typeface="Times New Roman"/>
                <a:cs typeface="Times New Roman"/>
              </a:rPr>
              <a:t>a</a:t>
            </a:r>
            <a:r>
              <a:rPr sz="900" spc="10" dirty="0">
                <a:latin typeface="Times New Roman"/>
                <a:cs typeface="Times New Roman"/>
              </a:rPr>
              <a:t>vitational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 </a:t>
            </a:r>
            <a:r>
              <a:rPr sz="900" spc="5" dirty="0">
                <a:latin typeface="Times New Roman"/>
                <a:cs typeface="Times New Roman"/>
              </a:rPr>
              <a:t>instability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 </a:t>
            </a:r>
            <a:r>
              <a:rPr sz="900" spc="5" dirty="0">
                <a:latin typeface="Times New Roman"/>
                <a:cs typeface="Times New Roman"/>
              </a:rPr>
              <a:t>from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small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initial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 </a:t>
            </a:r>
            <a:r>
              <a:rPr sz="900" spc="15" dirty="0">
                <a:latin typeface="Times New Roman"/>
                <a:cs typeface="Times New Roman"/>
              </a:rPr>
              <a:t>fluctua-</a:t>
            </a:r>
            <a:r>
              <a:rPr sz="900" spc="1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tions</a:t>
            </a:r>
            <a:r>
              <a:rPr sz="900" spc="90" dirty="0">
                <a:latin typeface="Times New Roman"/>
                <a:cs typeface="Times New Roman"/>
              </a:rPr>
              <a:t> </a:t>
            </a:r>
            <a:r>
              <a:rPr sz="900" spc="15" dirty="0">
                <a:latin typeface="Times New Roman"/>
                <a:cs typeface="Times New Roman"/>
              </a:rPr>
              <a:t>which</a:t>
            </a:r>
            <a:r>
              <a:rPr sz="900" spc="90" dirty="0">
                <a:latin typeface="Times New Roman"/>
                <a:cs typeface="Times New Roman"/>
              </a:rPr>
              <a:t> </a:t>
            </a:r>
            <a:r>
              <a:rPr sz="900" spc="75" dirty="0">
                <a:latin typeface="Times New Roman"/>
                <a:cs typeface="Times New Roman"/>
              </a:rPr>
              <a:t>h</a:t>
            </a:r>
            <a:r>
              <a:rPr sz="900" spc="45" dirty="0">
                <a:latin typeface="Times New Roman"/>
                <a:cs typeface="Times New Roman"/>
              </a:rPr>
              <a:t>a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95" dirty="0">
                <a:latin typeface="Times New Roman"/>
                <a:cs typeface="Times New Roman"/>
              </a:rPr>
              <a:t>e</a:t>
            </a:r>
            <a:r>
              <a:rPr sz="900" spc="90" dirty="0">
                <a:latin typeface="Times New Roman"/>
                <a:cs typeface="Times New Roman"/>
              </a:rPr>
              <a:t> </a:t>
            </a:r>
            <a:r>
              <a:rPr sz="900" spc="70" dirty="0">
                <a:latin typeface="Times New Roman"/>
                <a:cs typeface="Times New Roman"/>
              </a:rPr>
              <a:t>been</a:t>
            </a:r>
            <a:r>
              <a:rPr sz="900" spc="9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set</a:t>
            </a:r>
            <a:r>
              <a:rPr sz="900" spc="9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up</a:t>
            </a:r>
            <a:r>
              <a:rPr sz="900" spc="90" dirty="0">
                <a:latin typeface="Times New Roman"/>
                <a:cs typeface="Times New Roman"/>
              </a:rPr>
              <a:t> 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50" dirty="0">
                <a:latin typeface="Times New Roman"/>
                <a:cs typeface="Times New Roman"/>
              </a:rPr>
              <a:t>e</a:t>
            </a:r>
            <a:r>
              <a:rPr sz="900" spc="60" dirty="0">
                <a:latin typeface="Times New Roman"/>
                <a:cs typeface="Times New Roman"/>
              </a:rPr>
              <a:t>r</a:t>
            </a:r>
            <a:r>
              <a:rPr sz="900" spc="-5" dirty="0">
                <a:latin typeface="Times New Roman"/>
                <a:cs typeface="Times New Roman"/>
              </a:rPr>
              <a:t>y</a:t>
            </a:r>
            <a:r>
              <a:rPr sz="900" spc="9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ea</a:t>
            </a:r>
            <a:r>
              <a:rPr sz="900" spc="60" dirty="0">
                <a:latin typeface="Times New Roman"/>
                <a:cs typeface="Times New Roman"/>
              </a:rPr>
              <a:t>r</a:t>
            </a:r>
            <a:r>
              <a:rPr sz="900" spc="-30" dirty="0">
                <a:latin typeface="Times New Roman"/>
                <a:cs typeface="Times New Roman"/>
              </a:rPr>
              <a:t>ly</a:t>
            </a:r>
            <a:r>
              <a:rPr sz="900" spc="9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in</a:t>
            </a:r>
            <a:r>
              <a:rPr sz="900" spc="9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9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Uni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70" dirty="0">
                <a:latin typeface="Times New Roman"/>
                <a:cs typeface="Times New Roman"/>
              </a:rPr>
              <a:t>erse</a:t>
            </a:r>
            <a:r>
              <a:rPr sz="900" spc="20" dirty="0">
                <a:latin typeface="Times New Roman"/>
                <a:cs typeface="Times New Roman"/>
              </a:rPr>
              <a:t> (du</a:t>
            </a:r>
            <a:r>
              <a:rPr sz="900" spc="25" dirty="0">
                <a:latin typeface="Times New Roman"/>
                <a:cs typeface="Times New Roman"/>
              </a:rPr>
              <a:t>r</a:t>
            </a:r>
            <a:r>
              <a:rPr sz="900" spc="10" dirty="0">
                <a:latin typeface="Times New Roman"/>
                <a:cs typeface="Times New Roman"/>
              </a:rPr>
              <a:t>ing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inflation).</a:t>
            </a:r>
            <a:endParaRPr lang="en-US" sz="900" dirty="0">
              <a:latin typeface="Times New Roman"/>
              <a:cs typeface="Times New Roman"/>
            </a:endParaRPr>
          </a:p>
          <a:p>
            <a:pPr marL="12700" marR="1509395" algn="just">
              <a:lnSpc>
                <a:spcPct val="101000"/>
              </a:lnSpc>
            </a:pPr>
            <a:endParaRPr sz="900" dirty="0">
              <a:latin typeface="Times New Roman"/>
              <a:cs typeface="Times New Roman"/>
            </a:endParaRPr>
          </a:p>
          <a:p>
            <a:pPr marL="184150" indent="-171450" algn="just">
              <a:lnSpc>
                <a:spcPct val="100000"/>
              </a:lnSpc>
              <a:spcBef>
                <a:spcPts val="755"/>
              </a:spcBef>
              <a:buFontTx/>
              <a:buChar char="-"/>
            </a:pPr>
            <a:r>
              <a:rPr sz="900" spc="60" dirty="0">
                <a:latin typeface="Times New Roman"/>
                <a:cs typeface="Times New Roman"/>
              </a:rPr>
              <a:t>These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initial</a:t>
            </a:r>
            <a:r>
              <a:rPr sz="900" spc="20" dirty="0">
                <a:latin typeface="Times New Roman"/>
                <a:cs typeface="Times New Roman"/>
              </a:rPr>
              <a:t> fluctuations </a:t>
            </a:r>
            <a:r>
              <a:rPr sz="900" spc="60" dirty="0">
                <a:latin typeface="Times New Roman"/>
                <a:cs typeface="Times New Roman"/>
              </a:rPr>
              <a:t>are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also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" dirty="0">
                <a:latin typeface="Times New Roman"/>
                <a:cs typeface="Times New Roman"/>
              </a:rPr>
              <a:t>imp</a:t>
            </a:r>
            <a:r>
              <a:rPr sz="900" spc="15" dirty="0">
                <a:latin typeface="Times New Roman"/>
                <a:cs typeface="Times New Roman"/>
              </a:rPr>
              <a:t>r</a:t>
            </a:r>
            <a:r>
              <a:rPr sz="900" spc="25" dirty="0">
                <a:latin typeface="Times New Roman"/>
                <a:cs typeface="Times New Roman"/>
              </a:rPr>
              <a:t>inted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in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CM</a:t>
            </a:r>
            <a:r>
              <a:rPr sz="900" spc="-30" dirty="0">
                <a:latin typeface="Times New Roman"/>
                <a:cs typeface="Times New Roman"/>
              </a:rPr>
              <a:t>B</a:t>
            </a:r>
            <a:r>
              <a:rPr sz="900" spc="20" dirty="0">
                <a:latin typeface="Times New Roman"/>
                <a:cs typeface="Times New Roman"/>
              </a:rPr>
              <a:t>.</a:t>
            </a:r>
            <a:endParaRPr lang="en-US" sz="900" spc="20" dirty="0">
              <a:latin typeface="Times New Roman"/>
              <a:cs typeface="Times New Roman"/>
            </a:endParaRPr>
          </a:p>
          <a:p>
            <a:pPr marL="184150" indent="-171450" algn="just">
              <a:lnSpc>
                <a:spcPct val="100000"/>
              </a:lnSpc>
              <a:spcBef>
                <a:spcPts val="755"/>
              </a:spcBef>
              <a:buFontTx/>
              <a:buChar char="-"/>
            </a:pP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5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35976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71952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8627127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229" y="196405"/>
            <a:ext cx="4476115" cy="82550"/>
          </a:xfrm>
          <a:custGeom>
            <a:avLst/>
            <a:gdLst/>
            <a:ahLst/>
            <a:cxnLst/>
            <a:rect l="l" t="t" r="r" b="b"/>
            <a:pathLst>
              <a:path w="4476115" h="82550">
                <a:moveTo>
                  <a:pt x="4424787" y="0"/>
                </a:moveTo>
                <a:lnTo>
                  <a:pt x="41300" y="896"/>
                </a:lnTo>
                <a:lnTo>
                  <a:pt x="7786" y="23856"/>
                </a:lnTo>
                <a:lnTo>
                  <a:pt x="0" y="50800"/>
                </a:lnTo>
                <a:lnTo>
                  <a:pt x="0" y="82384"/>
                </a:lnTo>
                <a:lnTo>
                  <a:pt x="4475587" y="82384"/>
                </a:lnTo>
                <a:lnTo>
                  <a:pt x="4474690" y="41300"/>
                </a:lnTo>
                <a:lnTo>
                  <a:pt x="4451731" y="7786"/>
                </a:lnTo>
                <a:lnTo>
                  <a:pt x="4424787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6575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78317" y="480631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7831" y="531431"/>
            <a:ext cx="4323185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41817" y="234266"/>
            <a:ext cx="50800" cy="2590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41817" y="297767"/>
            <a:ext cx="50800" cy="1955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229" y="240830"/>
            <a:ext cx="4476115" cy="303530"/>
          </a:xfrm>
          <a:custGeom>
            <a:avLst/>
            <a:gdLst/>
            <a:ahLst/>
            <a:cxnLst/>
            <a:rect l="l" t="t" r="r" b="b"/>
            <a:pathLst>
              <a:path w="4476115" h="303530">
                <a:moveTo>
                  <a:pt x="4475587" y="0"/>
                </a:moveTo>
                <a:lnTo>
                  <a:pt x="0" y="0"/>
                </a:lnTo>
                <a:lnTo>
                  <a:pt x="0" y="252501"/>
                </a:lnTo>
                <a:lnTo>
                  <a:pt x="16636" y="290015"/>
                </a:lnTo>
                <a:lnTo>
                  <a:pt x="4424787" y="303301"/>
                </a:lnTo>
                <a:lnTo>
                  <a:pt x="4439030" y="301256"/>
                </a:lnTo>
                <a:lnTo>
                  <a:pt x="4470151" y="275298"/>
                </a:lnTo>
                <a:lnTo>
                  <a:pt x="4475587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41817" y="285067"/>
            <a:ext cx="0" cy="227329"/>
          </a:xfrm>
          <a:custGeom>
            <a:avLst/>
            <a:gdLst/>
            <a:ahLst/>
            <a:cxnLst/>
            <a:rect l="l" t="t" r="r" b="b"/>
            <a:pathLst>
              <a:path h="227329">
                <a:moveTo>
                  <a:pt x="0" y="22731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41817" y="272367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41817" y="259667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41817" y="246967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41817" y="227917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46722" y="299114"/>
            <a:ext cx="3314700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35" dirty="0">
                <a:latin typeface="Times New Roman"/>
                <a:cs typeface="Times New Roman"/>
              </a:rPr>
              <a:t>Cosmology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45" dirty="0">
                <a:latin typeface="Times New Roman"/>
                <a:cs typeface="Times New Roman"/>
              </a:rPr>
              <a:t>II: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Times New Roman"/>
                <a:cs typeface="Times New Roman"/>
              </a:rPr>
              <a:t>The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CM</a:t>
            </a:r>
            <a:r>
              <a:rPr sz="1100" spc="-35" dirty="0">
                <a:latin typeface="Times New Roman"/>
                <a:cs typeface="Times New Roman"/>
              </a:rPr>
              <a:t>B</a:t>
            </a:r>
            <a:r>
              <a:rPr sz="1100" spc="25" dirty="0">
                <a:latin typeface="Times New Roman"/>
                <a:cs typeface="Times New Roman"/>
              </a:rPr>
              <a:t>, </a:t>
            </a:r>
            <a:r>
              <a:rPr sz="1100" spc="60" dirty="0">
                <a:latin typeface="Times New Roman"/>
                <a:cs typeface="Times New Roman"/>
              </a:rPr>
              <a:t>da</a:t>
            </a:r>
            <a:r>
              <a:rPr sz="1100" spc="50" dirty="0">
                <a:latin typeface="Times New Roman"/>
                <a:cs typeface="Times New Roman"/>
              </a:rPr>
              <a:t>r</a:t>
            </a:r>
            <a:r>
              <a:rPr sz="1100" spc="-10" dirty="0">
                <a:latin typeface="Times New Roman"/>
                <a:cs typeface="Times New Roman"/>
              </a:rPr>
              <a:t>k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45" dirty="0">
                <a:latin typeface="Times New Roman"/>
                <a:cs typeface="Times New Roman"/>
              </a:rPr>
              <a:t>matter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70" dirty="0">
                <a:latin typeface="Times New Roman"/>
                <a:cs typeface="Times New Roman"/>
              </a:rPr>
              <a:t>and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60" dirty="0">
                <a:latin typeface="Times New Roman"/>
                <a:cs typeface="Times New Roman"/>
              </a:rPr>
              <a:t>da</a:t>
            </a:r>
            <a:r>
              <a:rPr sz="1100" spc="50" dirty="0">
                <a:latin typeface="Times New Roman"/>
                <a:cs typeface="Times New Roman"/>
              </a:rPr>
              <a:t>r</a:t>
            </a:r>
            <a:r>
              <a:rPr sz="1100" spc="-10" dirty="0">
                <a:latin typeface="Times New Roman"/>
                <a:cs typeface="Times New Roman"/>
              </a:rPr>
              <a:t>k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Times New Roman"/>
                <a:cs typeface="Times New Roman"/>
              </a:rPr>
              <a:t>energy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643" y="-5119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284" y="-128176"/>
            <a:ext cx="3976211" cy="668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r>
              <a:rPr spc="50" dirty="0"/>
              <a:t>The</a:t>
            </a:r>
            <a:r>
              <a:rPr spc="25" dirty="0"/>
              <a:t> </a:t>
            </a:r>
            <a:r>
              <a:rPr spc="40" dirty="0"/>
              <a:t>cosmic</a:t>
            </a:r>
            <a:r>
              <a:rPr spc="25" dirty="0"/>
              <a:t> </a:t>
            </a:r>
            <a:r>
              <a:rPr spc="15" dirty="0"/>
              <a:t>micr</a:t>
            </a:r>
            <a:r>
              <a:rPr spc="-5" dirty="0"/>
              <a:t>o</a:t>
            </a:r>
            <a:r>
              <a:rPr spc="-30" dirty="0"/>
              <a:t>w</a:t>
            </a:r>
            <a:r>
              <a:rPr spc="90" dirty="0"/>
              <a:t>a</a:t>
            </a:r>
            <a:r>
              <a:rPr spc="-40" dirty="0"/>
              <a:t>v</a:t>
            </a:r>
            <a:r>
              <a:rPr spc="114" dirty="0"/>
              <a:t>e</a:t>
            </a:r>
            <a:r>
              <a:rPr spc="25" dirty="0"/>
              <a:t> </a:t>
            </a:r>
            <a:r>
              <a:rPr spc="75" dirty="0"/>
              <a:t>ba</a:t>
            </a:r>
            <a:r>
              <a:rPr spc="45" dirty="0"/>
              <a:t>c</a:t>
            </a:r>
            <a:r>
              <a:rPr spc="20" dirty="0"/>
              <a:t>k</a:t>
            </a:r>
            <a:r>
              <a:rPr spc="5" dirty="0"/>
              <a:t>g</a:t>
            </a:r>
            <a:r>
              <a:rPr spc="30" dirty="0"/>
              <a:t>round:</a:t>
            </a:r>
            <a:r>
              <a:rPr spc="100" dirty="0"/>
              <a:t> </a:t>
            </a:r>
            <a:r>
              <a:rPr spc="40" dirty="0"/>
              <a:t>anisotropies</a:t>
            </a:r>
          </a:p>
        </p:txBody>
      </p:sp>
      <p:sp>
        <p:nvSpPr>
          <p:cNvPr id="4" name="object 4"/>
          <p:cNvSpPr/>
          <p:nvPr/>
        </p:nvSpPr>
        <p:spPr>
          <a:xfrm>
            <a:off x="3124631" y="540742"/>
            <a:ext cx="1079864" cy="10847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3850" y="514587"/>
            <a:ext cx="4157979" cy="20469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509395" algn="just">
              <a:lnSpc>
                <a:spcPct val="101000"/>
              </a:lnSpc>
            </a:pPr>
            <a:r>
              <a:rPr lang="en-US" sz="900" spc="45" dirty="0">
                <a:latin typeface="Times New Roman"/>
                <a:cs typeface="Times New Roman"/>
              </a:rPr>
              <a:t>- </a:t>
            </a:r>
            <a:r>
              <a:rPr sz="900" spc="45" dirty="0">
                <a:latin typeface="Times New Roman"/>
                <a:cs typeface="Times New Roman"/>
              </a:rPr>
              <a:t>The </a:t>
            </a:r>
            <a:r>
              <a:rPr sz="900" spc="-10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matter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100" dirty="0">
                <a:latin typeface="Times New Roman"/>
                <a:cs typeface="Times New Roman"/>
              </a:rPr>
              <a:t> </a:t>
            </a:r>
            <a:r>
              <a:rPr sz="900" spc="15" dirty="0">
                <a:latin typeface="Times New Roman"/>
                <a:cs typeface="Times New Roman"/>
              </a:rPr>
              <a:t>dist</a:t>
            </a:r>
            <a:r>
              <a:rPr sz="900" spc="25" dirty="0">
                <a:latin typeface="Times New Roman"/>
                <a:cs typeface="Times New Roman"/>
              </a:rPr>
              <a:t>r</a:t>
            </a:r>
            <a:r>
              <a:rPr sz="900" spc="-5" dirty="0">
                <a:latin typeface="Times New Roman"/>
                <a:cs typeface="Times New Roman"/>
              </a:rPr>
              <a:t>i</a:t>
            </a:r>
            <a:r>
              <a:rPr sz="900" spc="-25" dirty="0">
                <a:latin typeface="Times New Roman"/>
                <a:cs typeface="Times New Roman"/>
              </a:rPr>
              <a:t>b</a:t>
            </a:r>
            <a:r>
              <a:rPr sz="900" spc="-5" dirty="0">
                <a:latin typeface="Times New Roman"/>
                <a:cs typeface="Times New Roman"/>
              </a:rPr>
              <a:t>ut</a:t>
            </a:r>
            <a:r>
              <a:rPr sz="900" spc="-10" dirty="0">
                <a:latin typeface="Times New Roman"/>
                <a:cs typeface="Times New Roman"/>
              </a:rPr>
              <a:t>i</a:t>
            </a:r>
            <a:r>
              <a:rPr sz="900" spc="45" dirty="0">
                <a:latin typeface="Times New Roman"/>
                <a:cs typeface="Times New Roman"/>
              </a:rPr>
              <a:t>on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10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in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10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10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obse</a:t>
            </a:r>
            <a:r>
              <a:rPr sz="900" spc="70" dirty="0">
                <a:latin typeface="Times New Roman"/>
                <a:cs typeface="Times New Roman"/>
              </a:rPr>
              <a:t>r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70" dirty="0">
                <a:latin typeface="Times New Roman"/>
                <a:cs typeface="Times New Roman"/>
              </a:rPr>
              <a:t>ed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10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Uni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70" dirty="0">
                <a:latin typeface="Times New Roman"/>
                <a:cs typeface="Times New Roman"/>
              </a:rPr>
              <a:t>erse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100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is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not</a:t>
            </a:r>
            <a:r>
              <a:rPr sz="900" spc="50" dirty="0">
                <a:latin typeface="Times New Roman"/>
                <a:cs typeface="Times New Roman"/>
              </a:rPr>
              <a:t> 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50" dirty="0">
                <a:latin typeface="Times New Roman"/>
                <a:cs typeface="Times New Roman"/>
              </a:rPr>
              <a:t>e</a:t>
            </a:r>
            <a:r>
              <a:rPr sz="900" spc="60" dirty="0">
                <a:latin typeface="Times New Roman"/>
                <a:cs typeface="Times New Roman"/>
              </a:rPr>
              <a:t>r</a:t>
            </a:r>
            <a:r>
              <a:rPr sz="900" spc="-5" dirty="0">
                <a:latin typeface="Times New Roman"/>
                <a:cs typeface="Times New Roman"/>
              </a:rPr>
              <a:t>y</a:t>
            </a:r>
            <a:r>
              <a:rPr sz="900" spc="50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homogeneous</a:t>
            </a:r>
            <a:r>
              <a:rPr sz="900" spc="5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and</a:t>
            </a:r>
            <a:r>
              <a:rPr sz="900" spc="50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isotropic.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 </a:t>
            </a:r>
            <a:r>
              <a:rPr sz="900" spc="-30" dirty="0">
                <a:latin typeface="Times New Roman"/>
                <a:cs typeface="Times New Roman"/>
              </a:rPr>
              <a:t>It</a:t>
            </a:r>
            <a:r>
              <a:rPr sz="900" spc="50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is</a:t>
            </a:r>
            <a:r>
              <a:rPr sz="900" spc="5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in</a:t>
            </a:r>
            <a:r>
              <a:rPr sz="900" spc="50" dirty="0">
                <a:latin typeface="Times New Roman"/>
                <a:cs typeface="Times New Roman"/>
              </a:rPr>
              <a:t> </a:t>
            </a:r>
            <a:r>
              <a:rPr sz="900" spc="-85" dirty="0">
                <a:latin typeface="Times New Roman"/>
                <a:cs typeface="Times New Roman"/>
              </a:rPr>
              <a:t>f</a:t>
            </a:r>
            <a:r>
              <a:rPr sz="900" spc="25" dirty="0">
                <a:latin typeface="Times New Roman"/>
                <a:cs typeface="Times New Roman"/>
              </a:rPr>
              <a:t>o</a:t>
            </a:r>
            <a:r>
              <a:rPr sz="900" spc="30" dirty="0">
                <a:latin typeface="Times New Roman"/>
                <a:cs typeface="Times New Roman"/>
              </a:rPr>
              <a:t>r</a:t>
            </a:r>
            <a:r>
              <a:rPr sz="900" spc="40" dirty="0">
                <a:latin typeface="Times New Roman"/>
                <a:cs typeface="Times New Roman"/>
              </a:rPr>
              <a:t>m</a:t>
            </a:r>
            <a:r>
              <a:rPr sz="900" spc="5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 </a:t>
            </a:r>
            <a:r>
              <a:rPr sz="900" spc="40" dirty="0">
                <a:latin typeface="Times New Roman"/>
                <a:cs typeface="Times New Roman"/>
              </a:rPr>
              <a:t>galaxie</a:t>
            </a:r>
            <a:r>
              <a:rPr sz="900" spc="20" dirty="0">
                <a:latin typeface="Times New Roman"/>
                <a:cs typeface="Times New Roman"/>
              </a:rPr>
              <a:t>s, </a:t>
            </a:r>
            <a:r>
              <a:rPr sz="900" spc="40" dirty="0">
                <a:latin typeface="Times New Roman"/>
                <a:cs typeface="Times New Roman"/>
              </a:rPr>
              <a:t>cluster</a:t>
            </a:r>
            <a:r>
              <a:rPr sz="900" spc="25" dirty="0">
                <a:latin typeface="Times New Roman"/>
                <a:cs typeface="Times New Roman"/>
              </a:rPr>
              <a:t>s</a:t>
            </a:r>
            <a:r>
              <a:rPr sz="900" spc="20" dirty="0">
                <a:latin typeface="Times New Roman"/>
                <a:cs typeface="Times New Roman"/>
              </a:rPr>
              <a:t>, </a:t>
            </a:r>
            <a:r>
              <a:rPr sz="900" spc="25" dirty="0">
                <a:latin typeface="Times New Roman"/>
                <a:cs typeface="Times New Roman"/>
              </a:rPr>
              <a:t>filament</a:t>
            </a:r>
            <a:r>
              <a:rPr sz="900" spc="5" dirty="0">
                <a:latin typeface="Times New Roman"/>
                <a:cs typeface="Times New Roman"/>
              </a:rPr>
              <a:t>s</a:t>
            </a:r>
            <a:r>
              <a:rPr sz="900" spc="20" dirty="0">
                <a:latin typeface="Times New Roman"/>
                <a:cs typeface="Times New Roman"/>
              </a:rPr>
              <a:t>, 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30" dirty="0">
                <a:latin typeface="Times New Roman"/>
                <a:cs typeface="Times New Roman"/>
              </a:rPr>
              <a:t>oid</a:t>
            </a:r>
            <a:r>
              <a:rPr sz="900" spc="15" dirty="0">
                <a:latin typeface="Times New Roman"/>
                <a:cs typeface="Times New Roman"/>
              </a:rPr>
              <a:t>s</a:t>
            </a:r>
            <a:r>
              <a:rPr sz="900" spc="20" dirty="0">
                <a:latin typeface="Times New Roman"/>
                <a:cs typeface="Times New Roman"/>
              </a:rPr>
              <a:t>.</a:t>
            </a:r>
            <a:endParaRPr sz="900" dirty="0">
              <a:latin typeface="Times New Roman"/>
              <a:cs typeface="Times New Roman"/>
            </a:endParaRPr>
          </a:p>
          <a:p>
            <a:pPr marL="12700" marR="1509395" algn="just">
              <a:lnSpc>
                <a:spcPct val="101000"/>
              </a:lnSpc>
            </a:pP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6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idea</a:t>
            </a:r>
            <a:r>
              <a:rPr sz="900" spc="60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is</a:t>
            </a:r>
            <a:r>
              <a:rPr sz="900" spc="6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that</a:t>
            </a:r>
            <a:r>
              <a:rPr sz="900" spc="6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these</a:t>
            </a:r>
            <a:r>
              <a:rPr sz="900" spc="6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large</a:t>
            </a:r>
            <a:r>
              <a:rPr sz="900" spc="60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scale</a:t>
            </a:r>
            <a:r>
              <a:rPr sz="900" spc="6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st</a:t>
            </a:r>
            <a:r>
              <a:rPr sz="900" spc="40" dirty="0">
                <a:latin typeface="Times New Roman"/>
                <a:cs typeface="Times New Roman"/>
              </a:rPr>
              <a:t>r</a:t>
            </a:r>
            <a:r>
              <a:rPr sz="900" spc="45" dirty="0">
                <a:latin typeface="Times New Roman"/>
                <a:cs typeface="Times New Roman"/>
              </a:rPr>
              <a:t>uctures</a:t>
            </a:r>
            <a:r>
              <a:rPr sz="900" spc="60" dirty="0">
                <a:latin typeface="Times New Roman"/>
                <a:cs typeface="Times New Roman"/>
              </a:rPr>
              <a:t> </a:t>
            </a:r>
            <a:r>
              <a:rPr sz="900" spc="-85" dirty="0">
                <a:latin typeface="Times New Roman"/>
                <a:cs typeface="Times New Roman"/>
              </a:rPr>
              <a:t>f</a:t>
            </a:r>
            <a:r>
              <a:rPr sz="900" spc="25" dirty="0">
                <a:latin typeface="Times New Roman"/>
                <a:cs typeface="Times New Roman"/>
              </a:rPr>
              <a:t>o</a:t>
            </a:r>
            <a:r>
              <a:rPr sz="900" spc="30" dirty="0">
                <a:latin typeface="Times New Roman"/>
                <a:cs typeface="Times New Roman"/>
              </a:rPr>
              <a:t>r</a:t>
            </a:r>
            <a:r>
              <a:rPr sz="900" spc="60" dirty="0">
                <a:latin typeface="Times New Roman"/>
                <a:cs typeface="Times New Roman"/>
              </a:rPr>
              <a:t>med</a:t>
            </a:r>
            <a:r>
              <a:rPr sz="900" spc="25" dirty="0">
                <a:latin typeface="Times New Roman"/>
                <a:cs typeface="Times New Roman"/>
              </a:rPr>
              <a:t> b</a:t>
            </a:r>
            <a:r>
              <a:rPr sz="900" spc="-5" dirty="0">
                <a:latin typeface="Times New Roman"/>
                <a:cs typeface="Times New Roman"/>
              </a:rPr>
              <a:t>y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g</a:t>
            </a:r>
            <a:r>
              <a:rPr sz="900" spc="-15" dirty="0">
                <a:latin typeface="Times New Roman"/>
                <a:cs typeface="Times New Roman"/>
              </a:rPr>
              <a:t>r</a:t>
            </a:r>
            <a:r>
              <a:rPr sz="900" spc="75" dirty="0">
                <a:latin typeface="Times New Roman"/>
                <a:cs typeface="Times New Roman"/>
              </a:rPr>
              <a:t>a</a:t>
            </a:r>
            <a:r>
              <a:rPr sz="900" spc="10" dirty="0">
                <a:latin typeface="Times New Roman"/>
                <a:cs typeface="Times New Roman"/>
              </a:rPr>
              <a:t>vitational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 </a:t>
            </a:r>
            <a:r>
              <a:rPr sz="900" spc="5" dirty="0">
                <a:latin typeface="Times New Roman"/>
                <a:cs typeface="Times New Roman"/>
              </a:rPr>
              <a:t>instability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 </a:t>
            </a:r>
            <a:r>
              <a:rPr sz="900" spc="5" dirty="0">
                <a:latin typeface="Times New Roman"/>
                <a:cs typeface="Times New Roman"/>
              </a:rPr>
              <a:t>from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small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initial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 </a:t>
            </a:r>
            <a:r>
              <a:rPr sz="900" spc="15" dirty="0">
                <a:latin typeface="Times New Roman"/>
                <a:cs typeface="Times New Roman"/>
              </a:rPr>
              <a:t>fluctua-</a:t>
            </a:r>
            <a:r>
              <a:rPr sz="900" spc="1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tions</a:t>
            </a:r>
            <a:r>
              <a:rPr sz="900" spc="90" dirty="0">
                <a:latin typeface="Times New Roman"/>
                <a:cs typeface="Times New Roman"/>
              </a:rPr>
              <a:t> </a:t>
            </a:r>
            <a:r>
              <a:rPr sz="900" spc="15" dirty="0">
                <a:latin typeface="Times New Roman"/>
                <a:cs typeface="Times New Roman"/>
              </a:rPr>
              <a:t>which</a:t>
            </a:r>
            <a:r>
              <a:rPr sz="900" spc="90" dirty="0">
                <a:latin typeface="Times New Roman"/>
                <a:cs typeface="Times New Roman"/>
              </a:rPr>
              <a:t> </a:t>
            </a:r>
            <a:r>
              <a:rPr sz="900" spc="75" dirty="0">
                <a:latin typeface="Times New Roman"/>
                <a:cs typeface="Times New Roman"/>
              </a:rPr>
              <a:t>h</a:t>
            </a:r>
            <a:r>
              <a:rPr sz="900" spc="45" dirty="0">
                <a:latin typeface="Times New Roman"/>
                <a:cs typeface="Times New Roman"/>
              </a:rPr>
              <a:t>a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95" dirty="0">
                <a:latin typeface="Times New Roman"/>
                <a:cs typeface="Times New Roman"/>
              </a:rPr>
              <a:t>e</a:t>
            </a:r>
            <a:r>
              <a:rPr sz="900" spc="90" dirty="0">
                <a:latin typeface="Times New Roman"/>
                <a:cs typeface="Times New Roman"/>
              </a:rPr>
              <a:t> </a:t>
            </a:r>
            <a:r>
              <a:rPr sz="900" spc="70" dirty="0">
                <a:latin typeface="Times New Roman"/>
                <a:cs typeface="Times New Roman"/>
              </a:rPr>
              <a:t>been</a:t>
            </a:r>
            <a:r>
              <a:rPr sz="900" spc="9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set</a:t>
            </a:r>
            <a:r>
              <a:rPr sz="900" spc="9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up</a:t>
            </a:r>
            <a:r>
              <a:rPr sz="900" spc="90" dirty="0">
                <a:latin typeface="Times New Roman"/>
                <a:cs typeface="Times New Roman"/>
              </a:rPr>
              <a:t> 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50" dirty="0">
                <a:latin typeface="Times New Roman"/>
                <a:cs typeface="Times New Roman"/>
              </a:rPr>
              <a:t>e</a:t>
            </a:r>
            <a:r>
              <a:rPr sz="900" spc="60" dirty="0">
                <a:latin typeface="Times New Roman"/>
                <a:cs typeface="Times New Roman"/>
              </a:rPr>
              <a:t>r</a:t>
            </a:r>
            <a:r>
              <a:rPr sz="900" spc="-5" dirty="0">
                <a:latin typeface="Times New Roman"/>
                <a:cs typeface="Times New Roman"/>
              </a:rPr>
              <a:t>y</a:t>
            </a:r>
            <a:r>
              <a:rPr sz="900" spc="9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ea</a:t>
            </a:r>
            <a:r>
              <a:rPr sz="900" spc="60" dirty="0">
                <a:latin typeface="Times New Roman"/>
                <a:cs typeface="Times New Roman"/>
              </a:rPr>
              <a:t>r</a:t>
            </a:r>
            <a:r>
              <a:rPr sz="900" spc="-30" dirty="0">
                <a:latin typeface="Times New Roman"/>
                <a:cs typeface="Times New Roman"/>
              </a:rPr>
              <a:t>ly</a:t>
            </a:r>
            <a:r>
              <a:rPr sz="900" spc="9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in</a:t>
            </a:r>
            <a:r>
              <a:rPr sz="900" spc="9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9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Uni- 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70" dirty="0">
                <a:latin typeface="Times New Roman"/>
                <a:cs typeface="Times New Roman"/>
              </a:rPr>
              <a:t>erse</a:t>
            </a:r>
            <a:r>
              <a:rPr sz="900" spc="20" dirty="0">
                <a:latin typeface="Times New Roman"/>
                <a:cs typeface="Times New Roman"/>
              </a:rPr>
              <a:t> (du</a:t>
            </a:r>
            <a:r>
              <a:rPr sz="900" spc="25" dirty="0">
                <a:latin typeface="Times New Roman"/>
                <a:cs typeface="Times New Roman"/>
              </a:rPr>
              <a:t>r</a:t>
            </a:r>
            <a:r>
              <a:rPr sz="900" spc="10" dirty="0">
                <a:latin typeface="Times New Roman"/>
                <a:cs typeface="Times New Roman"/>
              </a:rPr>
              <a:t>ing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inflation).</a:t>
            </a:r>
            <a:endParaRPr lang="en-US" sz="900" dirty="0">
              <a:latin typeface="Times New Roman"/>
              <a:cs typeface="Times New Roman"/>
            </a:endParaRPr>
          </a:p>
          <a:p>
            <a:pPr marL="12700" marR="1509395" algn="just">
              <a:lnSpc>
                <a:spcPct val="101000"/>
              </a:lnSpc>
            </a:pPr>
            <a:endParaRPr sz="9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755"/>
              </a:spcBef>
            </a:pPr>
            <a:r>
              <a:rPr lang="en-US" sz="900" spc="60" dirty="0">
                <a:latin typeface="Times New Roman"/>
                <a:cs typeface="Times New Roman"/>
              </a:rPr>
              <a:t>- </a:t>
            </a:r>
            <a:r>
              <a:rPr sz="900" spc="60" dirty="0">
                <a:latin typeface="Times New Roman"/>
                <a:cs typeface="Times New Roman"/>
              </a:rPr>
              <a:t>These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initial</a:t>
            </a:r>
            <a:r>
              <a:rPr sz="900" spc="20" dirty="0">
                <a:latin typeface="Times New Roman"/>
                <a:cs typeface="Times New Roman"/>
              </a:rPr>
              <a:t> fluctuations </a:t>
            </a:r>
            <a:r>
              <a:rPr sz="900" spc="60" dirty="0">
                <a:latin typeface="Times New Roman"/>
                <a:cs typeface="Times New Roman"/>
              </a:rPr>
              <a:t>are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also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" dirty="0">
                <a:latin typeface="Times New Roman"/>
                <a:cs typeface="Times New Roman"/>
              </a:rPr>
              <a:t>imp</a:t>
            </a:r>
            <a:r>
              <a:rPr sz="900" spc="15" dirty="0">
                <a:latin typeface="Times New Roman"/>
                <a:cs typeface="Times New Roman"/>
              </a:rPr>
              <a:t>r</a:t>
            </a:r>
            <a:r>
              <a:rPr sz="900" spc="25" dirty="0">
                <a:latin typeface="Times New Roman"/>
                <a:cs typeface="Times New Roman"/>
              </a:rPr>
              <a:t>inted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in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CM</a:t>
            </a:r>
            <a:r>
              <a:rPr sz="900" spc="-30" dirty="0">
                <a:latin typeface="Times New Roman"/>
                <a:cs typeface="Times New Roman"/>
              </a:rPr>
              <a:t>B</a:t>
            </a:r>
            <a:r>
              <a:rPr sz="900" spc="20" dirty="0">
                <a:latin typeface="Times New Roman"/>
                <a:cs typeface="Times New Roman"/>
              </a:rPr>
              <a:t>.</a:t>
            </a:r>
            <a:endParaRPr lang="en-US" sz="900" spc="2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755"/>
              </a:spcBef>
            </a:pPr>
            <a:endParaRPr sz="900" dirty="0">
              <a:latin typeface="Times New Roman"/>
              <a:cs typeface="Times New Roman"/>
            </a:endParaRPr>
          </a:p>
          <a:p>
            <a:pPr marL="12700" marR="5080">
              <a:lnSpc>
                <a:spcPct val="101000"/>
              </a:lnSpc>
              <a:spcBef>
                <a:spcPts val="295"/>
              </a:spcBef>
            </a:pPr>
            <a:r>
              <a:rPr lang="en-US" sz="900" spc="55" dirty="0">
                <a:latin typeface="Times New Roman"/>
                <a:cs typeface="Times New Roman"/>
              </a:rPr>
              <a:t>- </a:t>
            </a:r>
            <a:r>
              <a:rPr sz="900" spc="55" dirty="0">
                <a:latin typeface="Times New Roman"/>
                <a:cs typeface="Times New Roman"/>
              </a:rPr>
              <a:t>Once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95" dirty="0">
                <a:latin typeface="Times New Roman"/>
                <a:cs typeface="Times New Roman"/>
              </a:rPr>
              <a:t>a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gi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70" dirty="0">
                <a:latin typeface="Times New Roman"/>
                <a:cs typeface="Times New Roman"/>
              </a:rPr>
              <a:t>en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scale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0" dirty="0">
                <a:latin typeface="Times New Roman"/>
                <a:cs typeface="Times New Roman"/>
              </a:rPr>
              <a:t>enters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ho</a:t>
            </a:r>
            <a:r>
              <a:rPr sz="900" spc="25" dirty="0">
                <a:latin typeface="Times New Roman"/>
                <a:cs typeface="Times New Roman"/>
              </a:rPr>
              <a:t>r</a:t>
            </a:r>
            <a:r>
              <a:rPr sz="900" spc="-5" dirty="0">
                <a:latin typeface="Times New Roman"/>
                <a:cs typeface="Times New Roman"/>
              </a:rPr>
              <a:t>i</a:t>
            </a:r>
            <a:r>
              <a:rPr sz="900" spc="-20" dirty="0">
                <a:latin typeface="Times New Roman"/>
                <a:cs typeface="Times New Roman"/>
              </a:rPr>
              <a:t>z</a:t>
            </a:r>
            <a:r>
              <a:rPr sz="900" spc="35" dirty="0">
                <a:latin typeface="Times New Roman"/>
                <a:cs typeface="Times New Roman"/>
              </a:rPr>
              <a:t>on,</a:t>
            </a:r>
            <a:r>
              <a:rPr sz="900" spc="20" dirty="0">
                <a:latin typeface="Times New Roman"/>
                <a:cs typeface="Times New Roman"/>
              </a:rPr>
              <a:t> fluctuations </a:t>
            </a:r>
            <a:r>
              <a:rPr sz="900" spc="45" dirty="0">
                <a:latin typeface="Times New Roman"/>
                <a:cs typeface="Times New Roman"/>
              </a:rPr>
              <a:t>on</a:t>
            </a:r>
            <a:r>
              <a:rPr sz="900" spc="20" dirty="0">
                <a:latin typeface="Times New Roman"/>
                <a:cs typeface="Times New Roman"/>
              </a:rPr>
              <a:t> this </a:t>
            </a:r>
            <a:r>
              <a:rPr sz="900" spc="55" dirty="0">
                <a:latin typeface="Times New Roman"/>
                <a:cs typeface="Times New Roman"/>
              </a:rPr>
              <a:t>scale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begin</a:t>
            </a:r>
            <a:r>
              <a:rPr sz="900" spc="20" dirty="0">
                <a:latin typeface="Times New Roman"/>
                <a:cs typeface="Times New Roman"/>
              </a:rPr>
              <a:t> to oscillate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-30" dirty="0">
                <a:latin typeface="Times New Roman"/>
                <a:cs typeface="Times New Roman"/>
              </a:rPr>
              <a:t>li</a:t>
            </a:r>
            <a:r>
              <a:rPr sz="900" spc="-70" dirty="0">
                <a:latin typeface="Times New Roman"/>
                <a:cs typeface="Times New Roman"/>
              </a:rPr>
              <a:t>k</a:t>
            </a:r>
            <a:r>
              <a:rPr sz="900" spc="95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acoustic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25" dirty="0">
                <a:latin typeface="Times New Roman"/>
                <a:cs typeface="Times New Roman"/>
              </a:rPr>
              <a:t>w</a:t>
            </a:r>
            <a:r>
              <a:rPr sz="900" spc="75" dirty="0">
                <a:latin typeface="Times New Roman"/>
                <a:cs typeface="Times New Roman"/>
              </a:rPr>
              <a:t>a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95" dirty="0">
                <a:latin typeface="Times New Roman"/>
                <a:cs typeface="Times New Roman"/>
              </a:rPr>
              <a:t>es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(sound).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first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peak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0" dirty="0">
                <a:latin typeface="Times New Roman"/>
                <a:cs typeface="Times New Roman"/>
              </a:rPr>
              <a:t>corresponds</a:t>
            </a:r>
            <a:r>
              <a:rPr sz="900" spc="20" dirty="0">
                <a:latin typeface="Times New Roman"/>
                <a:cs typeface="Times New Roman"/>
              </a:rPr>
              <a:t> to fluctuations </a:t>
            </a:r>
            <a:r>
              <a:rPr sz="900" spc="15" dirty="0">
                <a:latin typeface="Times New Roman"/>
                <a:cs typeface="Times New Roman"/>
              </a:rPr>
              <a:t>which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75" dirty="0">
                <a:latin typeface="Times New Roman"/>
                <a:cs typeface="Times New Roman"/>
              </a:rPr>
              <a:t>h</a:t>
            </a:r>
            <a:r>
              <a:rPr sz="900" spc="45" dirty="0">
                <a:latin typeface="Times New Roman"/>
                <a:cs typeface="Times New Roman"/>
              </a:rPr>
              <a:t>a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95" dirty="0">
                <a:latin typeface="Times New Roman"/>
                <a:cs typeface="Times New Roman"/>
              </a:rPr>
              <a:t>e</a:t>
            </a:r>
            <a:r>
              <a:rPr sz="900" spc="5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had</a:t>
            </a:r>
            <a:r>
              <a:rPr sz="900" spc="20" dirty="0">
                <a:latin typeface="Times New Roman"/>
                <a:cs typeface="Times New Roman"/>
              </a:rPr>
              <a:t> time to </a:t>
            </a:r>
            <a:r>
              <a:rPr sz="900" spc="45" dirty="0">
                <a:latin typeface="Times New Roman"/>
                <a:cs typeface="Times New Roman"/>
              </a:rPr>
              <a:t>ma</a:t>
            </a:r>
            <a:r>
              <a:rPr sz="900" spc="20" dirty="0">
                <a:latin typeface="Times New Roman"/>
                <a:cs typeface="Times New Roman"/>
              </a:rPr>
              <a:t>k</a:t>
            </a:r>
            <a:r>
              <a:rPr sz="900" spc="95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e</a:t>
            </a:r>
            <a:r>
              <a:rPr sz="900" spc="10" dirty="0">
                <a:latin typeface="Times New Roman"/>
                <a:cs typeface="Times New Roman"/>
              </a:rPr>
              <a:t>xactly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1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cont</a:t>
            </a:r>
            <a:r>
              <a:rPr sz="900" spc="10" dirty="0">
                <a:latin typeface="Times New Roman"/>
                <a:cs typeface="Times New Roman"/>
              </a:rPr>
              <a:t>r</a:t>
            </a:r>
            <a:r>
              <a:rPr sz="900" spc="25" dirty="0">
                <a:latin typeface="Times New Roman"/>
                <a:cs typeface="Times New Roman"/>
              </a:rPr>
              <a:t>action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since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ho</a:t>
            </a:r>
            <a:r>
              <a:rPr sz="900" spc="25" dirty="0">
                <a:latin typeface="Times New Roman"/>
                <a:cs typeface="Times New Roman"/>
              </a:rPr>
              <a:t>r</a:t>
            </a:r>
            <a:r>
              <a:rPr sz="900" spc="-5" dirty="0">
                <a:latin typeface="Times New Roman"/>
                <a:cs typeface="Times New Roman"/>
              </a:rPr>
              <a:t>i</a:t>
            </a:r>
            <a:r>
              <a:rPr sz="900" spc="-20" dirty="0">
                <a:latin typeface="Times New Roman"/>
                <a:cs typeface="Times New Roman"/>
              </a:rPr>
              <a:t>z</a:t>
            </a:r>
            <a:r>
              <a:rPr sz="900" spc="45" dirty="0">
                <a:latin typeface="Times New Roman"/>
                <a:cs typeface="Times New Roman"/>
              </a:rPr>
              <a:t>on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ent</a:t>
            </a:r>
            <a:r>
              <a:rPr sz="900" spc="55" dirty="0">
                <a:latin typeface="Times New Roman"/>
                <a:cs typeface="Times New Roman"/>
              </a:rPr>
              <a:t>r</a:t>
            </a:r>
            <a:r>
              <a:rPr sz="900" spc="-5" dirty="0">
                <a:latin typeface="Times New Roman"/>
                <a:cs typeface="Times New Roman"/>
              </a:rPr>
              <a:t>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until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decoupling.</a:t>
            </a:r>
            <a:endParaRPr lang="en-US" sz="900" spc="3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5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35976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71952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353091"/>
      </p:ext>
    </p:extLst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9060" y="-128176"/>
            <a:ext cx="3976211" cy="668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r>
              <a:rPr spc="50" dirty="0"/>
              <a:t>The</a:t>
            </a:r>
            <a:r>
              <a:rPr spc="25" dirty="0"/>
              <a:t> </a:t>
            </a:r>
            <a:r>
              <a:rPr spc="40" dirty="0"/>
              <a:t>cosmic</a:t>
            </a:r>
            <a:r>
              <a:rPr spc="25" dirty="0"/>
              <a:t> </a:t>
            </a:r>
            <a:r>
              <a:rPr spc="15" dirty="0"/>
              <a:t>micr</a:t>
            </a:r>
            <a:r>
              <a:rPr spc="-5" dirty="0"/>
              <a:t>o</a:t>
            </a:r>
            <a:r>
              <a:rPr spc="-30" dirty="0"/>
              <a:t>w</a:t>
            </a:r>
            <a:r>
              <a:rPr spc="90" dirty="0"/>
              <a:t>a</a:t>
            </a:r>
            <a:r>
              <a:rPr spc="-40" dirty="0"/>
              <a:t>v</a:t>
            </a:r>
            <a:r>
              <a:rPr spc="114" dirty="0"/>
              <a:t>e</a:t>
            </a:r>
            <a:r>
              <a:rPr spc="25" dirty="0"/>
              <a:t> </a:t>
            </a:r>
            <a:r>
              <a:rPr spc="75" dirty="0"/>
              <a:t>ba</a:t>
            </a:r>
            <a:r>
              <a:rPr spc="45" dirty="0"/>
              <a:t>c</a:t>
            </a:r>
            <a:r>
              <a:rPr spc="20" dirty="0"/>
              <a:t>k</a:t>
            </a:r>
            <a:r>
              <a:rPr spc="5" dirty="0"/>
              <a:t>g</a:t>
            </a:r>
            <a:r>
              <a:rPr spc="30" dirty="0"/>
              <a:t>round:</a:t>
            </a:r>
            <a:r>
              <a:rPr spc="100" dirty="0"/>
              <a:t> </a:t>
            </a:r>
            <a:r>
              <a:rPr spc="40" dirty="0"/>
              <a:t>anisotropies</a:t>
            </a:r>
          </a:p>
        </p:txBody>
      </p:sp>
      <p:sp>
        <p:nvSpPr>
          <p:cNvPr id="4" name="object 4"/>
          <p:cNvSpPr/>
          <p:nvPr/>
        </p:nvSpPr>
        <p:spPr>
          <a:xfrm>
            <a:off x="3124631" y="540742"/>
            <a:ext cx="1079864" cy="10847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11890" y="511175"/>
            <a:ext cx="4157979" cy="2633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509395" algn="just">
              <a:lnSpc>
                <a:spcPct val="101000"/>
              </a:lnSpc>
            </a:pPr>
            <a:r>
              <a:rPr lang="en-US" sz="900" spc="45" dirty="0">
                <a:latin typeface="Times New Roman"/>
                <a:cs typeface="Times New Roman"/>
              </a:rPr>
              <a:t>- </a:t>
            </a:r>
            <a:r>
              <a:rPr sz="900" spc="45" dirty="0">
                <a:latin typeface="Times New Roman"/>
                <a:cs typeface="Times New Roman"/>
              </a:rPr>
              <a:t>The </a:t>
            </a:r>
            <a:r>
              <a:rPr sz="900" spc="-10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matter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100" dirty="0">
                <a:latin typeface="Times New Roman"/>
                <a:cs typeface="Times New Roman"/>
              </a:rPr>
              <a:t> </a:t>
            </a:r>
            <a:r>
              <a:rPr sz="900" spc="15" dirty="0">
                <a:latin typeface="Times New Roman"/>
                <a:cs typeface="Times New Roman"/>
              </a:rPr>
              <a:t>dist</a:t>
            </a:r>
            <a:r>
              <a:rPr sz="900" spc="25" dirty="0">
                <a:latin typeface="Times New Roman"/>
                <a:cs typeface="Times New Roman"/>
              </a:rPr>
              <a:t>r</a:t>
            </a:r>
            <a:r>
              <a:rPr sz="900" spc="-5" dirty="0">
                <a:latin typeface="Times New Roman"/>
                <a:cs typeface="Times New Roman"/>
              </a:rPr>
              <a:t>i</a:t>
            </a:r>
            <a:r>
              <a:rPr sz="900" spc="-25" dirty="0">
                <a:latin typeface="Times New Roman"/>
                <a:cs typeface="Times New Roman"/>
              </a:rPr>
              <a:t>b</a:t>
            </a:r>
            <a:r>
              <a:rPr sz="900" spc="-5" dirty="0">
                <a:latin typeface="Times New Roman"/>
                <a:cs typeface="Times New Roman"/>
              </a:rPr>
              <a:t>ut</a:t>
            </a:r>
            <a:r>
              <a:rPr sz="900" spc="-10" dirty="0">
                <a:latin typeface="Times New Roman"/>
                <a:cs typeface="Times New Roman"/>
              </a:rPr>
              <a:t>i</a:t>
            </a:r>
            <a:r>
              <a:rPr sz="900" spc="45" dirty="0">
                <a:latin typeface="Times New Roman"/>
                <a:cs typeface="Times New Roman"/>
              </a:rPr>
              <a:t>on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10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in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10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10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obse</a:t>
            </a:r>
            <a:r>
              <a:rPr sz="900" spc="70" dirty="0">
                <a:latin typeface="Times New Roman"/>
                <a:cs typeface="Times New Roman"/>
              </a:rPr>
              <a:t>r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70" dirty="0">
                <a:latin typeface="Times New Roman"/>
                <a:cs typeface="Times New Roman"/>
              </a:rPr>
              <a:t>ed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10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Uni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70" dirty="0">
                <a:latin typeface="Times New Roman"/>
                <a:cs typeface="Times New Roman"/>
              </a:rPr>
              <a:t>erse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100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is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not</a:t>
            </a:r>
            <a:r>
              <a:rPr sz="900" spc="50" dirty="0">
                <a:latin typeface="Times New Roman"/>
                <a:cs typeface="Times New Roman"/>
              </a:rPr>
              <a:t> 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50" dirty="0">
                <a:latin typeface="Times New Roman"/>
                <a:cs typeface="Times New Roman"/>
              </a:rPr>
              <a:t>e</a:t>
            </a:r>
            <a:r>
              <a:rPr sz="900" spc="60" dirty="0">
                <a:latin typeface="Times New Roman"/>
                <a:cs typeface="Times New Roman"/>
              </a:rPr>
              <a:t>r</a:t>
            </a:r>
            <a:r>
              <a:rPr sz="900" spc="-5" dirty="0">
                <a:latin typeface="Times New Roman"/>
                <a:cs typeface="Times New Roman"/>
              </a:rPr>
              <a:t>y</a:t>
            </a:r>
            <a:r>
              <a:rPr sz="900" spc="50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homogeneous</a:t>
            </a:r>
            <a:r>
              <a:rPr sz="900" spc="5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and</a:t>
            </a:r>
            <a:r>
              <a:rPr sz="900" spc="50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isotropic.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 </a:t>
            </a:r>
            <a:r>
              <a:rPr sz="900" spc="-30" dirty="0">
                <a:latin typeface="Times New Roman"/>
                <a:cs typeface="Times New Roman"/>
              </a:rPr>
              <a:t>It</a:t>
            </a:r>
            <a:r>
              <a:rPr sz="900" spc="50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is</a:t>
            </a:r>
            <a:r>
              <a:rPr sz="900" spc="5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in</a:t>
            </a:r>
            <a:r>
              <a:rPr sz="900" spc="50" dirty="0">
                <a:latin typeface="Times New Roman"/>
                <a:cs typeface="Times New Roman"/>
              </a:rPr>
              <a:t> </a:t>
            </a:r>
            <a:r>
              <a:rPr sz="900" spc="-85" dirty="0">
                <a:latin typeface="Times New Roman"/>
                <a:cs typeface="Times New Roman"/>
              </a:rPr>
              <a:t>f</a:t>
            </a:r>
            <a:r>
              <a:rPr sz="900" spc="25" dirty="0">
                <a:latin typeface="Times New Roman"/>
                <a:cs typeface="Times New Roman"/>
              </a:rPr>
              <a:t>o</a:t>
            </a:r>
            <a:r>
              <a:rPr sz="900" spc="30" dirty="0">
                <a:latin typeface="Times New Roman"/>
                <a:cs typeface="Times New Roman"/>
              </a:rPr>
              <a:t>r</a:t>
            </a:r>
            <a:r>
              <a:rPr sz="900" spc="40" dirty="0">
                <a:latin typeface="Times New Roman"/>
                <a:cs typeface="Times New Roman"/>
              </a:rPr>
              <a:t>m</a:t>
            </a:r>
            <a:r>
              <a:rPr sz="900" spc="5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 </a:t>
            </a:r>
            <a:r>
              <a:rPr sz="900" spc="40" dirty="0">
                <a:latin typeface="Times New Roman"/>
                <a:cs typeface="Times New Roman"/>
              </a:rPr>
              <a:t>galaxie</a:t>
            </a:r>
            <a:r>
              <a:rPr sz="900" spc="20" dirty="0">
                <a:latin typeface="Times New Roman"/>
                <a:cs typeface="Times New Roman"/>
              </a:rPr>
              <a:t>s, </a:t>
            </a:r>
            <a:r>
              <a:rPr sz="900" spc="40" dirty="0">
                <a:latin typeface="Times New Roman"/>
                <a:cs typeface="Times New Roman"/>
              </a:rPr>
              <a:t>cluster</a:t>
            </a:r>
            <a:r>
              <a:rPr sz="900" spc="25" dirty="0">
                <a:latin typeface="Times New Roman"/>
                <a:cs typeface="Times New Roman"/>
              </a:rPr>
              <a:t>s</a:t>
            </a:r>
            <a:r>
              <a:rPr sz="900" spc="20" dirty="0">
                <a:latin typeface="Times New Roman"/>
                <a:cs typeface="Times New Roman"/>
              </a:rPr>
              <a:t>, </a:t>
            </a:r>
            <a:r>
              <a:rPr sz="900" spc="25" dirty="0">
                <a:latin typeface="Times New Roman"/>
                <a:cs typeface="Times New Roman"/>
              </a:rPr>
              <a:t>filament</a:t>
            </a:r>
            <a:r>
              <a:rPr sz="900" spc="5" dirty="0">
                <a:latin typeface="Times New Roman"/>
                <a:cs typeface="Times New Roman"/>
              </a:rPr>
              <a:t>s</a:t>
            </a:r>
            <a:r>
              <a:rPr sz="900" spc="20" dirty="0">
                <a:latin typeface="Times New Roman"/>
                <a:cs typeface="Times New Roman"/>
              </a:rPr>
              <a:t>, 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30" dirty="0">
                <a:latin typeface="Times New Roman"/>
                <a:cs typeface="Times New Roman"/>
              </a:rPr>
              <a:t>oid</a:t>
            </a:r>
            <a:r>
              <a:rPr sz="900" spc="15" dirty="0">
                <a:latin typeface="Times New Roman"/>
                <a:cs typeface="Times New Roman"/>
              </a:rPr>
              <a:t>s</a:t>
            </a:r>
            <a:r>
              <a:rPr sz="900" spc="20" dirty="0">
                <a:latin typeface="Times New Roman"/>
                <a:cs typeface="Times New Roman"/>
              </a:rPr>
              <a:t>.</a:t>
            </a:r>
            <a:endParaRPr sz="900" dirty="0">
              <a:latin typeface="Times New Roman"/>
              <a:cs typeface="Times New Roman"/>
            </a:endParaRPr>
          </a:p>
          <a:p>
            <a:pPr marL="12700" marR="1509395" algn="just">
              <a:lnSpc>
                <a:spcPct val="101000"/>
              </a:lnSpc>
            </a:pP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6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idea</a:t>
            </a:r>
            <a:r>
              <a:rPr sz="900" spc="60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is</a:t>
            </a:r>
            <a:r>
              <a:rPr sz="900" spc="6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that</a:t>
            </a:r>
            <a:r>
              <a:rPr sz="900" spc="6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these</a:t>
            </a:r>
            <a:r>
              <a:rPr sz="900" spc="6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large</a:t>
            </a:r>
            <a:r>
              <a:rPr sz="900" spc="60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scale</a:t>
            </a:r>
            <a:r>
              <a:rPr sz="900" spc="6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st</a:t>
            </a:r>
            <a:r>
              <a:rPr sz="900" spc="40" dirty="0">
                <a:latin typeface="Times New Roman"/>
                <a:cs typeface="Times New Roman"/>
              </a:rPr>
              <a:t>r</a:t>
            </a:r>
            <a:r>
              <a:rPr sz="900" spc="45" dirty="0">
                <a:latin typeface="Times New Roman"/>
                <a:cs typeface="Times New Roman"/>
              </a:rPr>
              <a:t>uctures</a:t>
            </a:r>
            <a:r>
              <a:rPr sz="900" spc="60" dirty="0">
                <a:latin typeface="Times New Roman"/>
                <a:cs typeface="Times New Roman"/>
              </a:rPr>
              <a:t> </a:t>
            </a:r>
            <a:r>
              <a:rPr sz="900" spc="-85" dirty="0">
                <a:latin typeface="Times New Roman"/>
                <a:cs typeface="Times New Roman"/>
              </a:rPr>
              <a:t>f</a:t>
            </a:r>
            <a:r>
              <a:rPr sz="900" spc="25" dirty="0">
                <a:latin typeface="Times New Roman"/>
                <a:cs typeface="Times New Roman"/>
              </a:rPr>
              <a:t>o</a:t>
            </a:r>
            <a:r>
              <a:rPr sz="900" spc="30" dirty="0">
                <a:latin typeface="Times New Roman"/>
                <a:cs typeface="Times New Roman"/>
              </a:rPr>
              <a:t>r</a:t>
            </a:r>
            <a:r>
              <a:rPr sz="900" spc="60" dirty="0">
                <a:latin typeface="Times New Roman"/>
                <a:cs typeface="Times New Roman"/>
              </a:rPr>
              <a:t>med</a:t>
            </a:r>
            <a:r>
              <a:rPr sz="900" spc="25" dirty="0">
                <a:latin typeface="Times New Roman"/>
                <a:cs typeface="Times New Roman"/>
              </a:rPr>
              <a:t> b</a:t>
            </a:r>
            <a:r>
              <a:rPr sz="900" spc="-5" dirty="0">
                <a:latin typeface="Times New Roman"/>
                <a:cs typeface="Times New Roman"/>
              </a:rPr>
              <a:t>y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g</a:t>
            </a:r>
            <a:r>
              <a:rPr sz="900" spc="-15" dirty="0">
                <a:latin typeface="Times New Roman"/>
                <a:cs typeface="Times New Roman"/>
              </a:rPr>
              <a:t>r</a:t>
            </a:r>
            <a:r>
              <a:rPr sz="900" spc="75" dirty="0">
                <a:latin typeface="Times New Roman"/>
                <a:cs typeface="Times New Roman"/>
              </a:rPr>
              <a:t>a</a:t>
            </a:r>
            <a:r>
              <a:rPr sz="900" spc="10" dirty="0">
                <a:latin typeface="Times New Roman"/>
                <a:cs typeface="Times New Roman"/>
              </a:rPr>
              <a:t>vitational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 </a:t>
            </a:r>
            <a:r>
              <a:rPr sz="900" spc="5" dirty="0">
                <a:latin typeface="Times New Roman"/>
                <a:cs typeface="Times New Roman"/>
              </a:rPr>
              <a:t>instability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 </a:t>
            </a:r>
            <a:r>
              <a:rPr sz="900" spc="5" dirty="0">
                <a:latin typeface="Times New Roman"/>
                <a:cs typeface="Times New Roman"/>
              </a:rPr>
              <a:t>from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small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initial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 </a:t>
            </a:r>
            <a:r>
              <a:rPr sz="900" spc="15" dirty="0">
                <a:latin typeface="Times New Roman"/>
                <a:cs typeface="Times New Roman"/>
              </a:rPr>
              <a:t>fluctua-</a:t>
            </a:r>
            <a:r>
              <a:rPr sz="900" spc="1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tions</a:t>
            </a:r>
            <a:r>
              <a:rPr sz="900" spc="90" dirty="0">
                <a:latin typeface="Times New Roman"/>
                <a:cs typeface="Times New Roman"/>
              </a:rPr>
              <a:t> </a:t>
            </a:r>
            <a:r>
              <a:rPr sz="900" spc="15" dirty="0">
                <a:latin typeface="Times New Roman"/>
                <a:cs typeface="Times New Roman"/>
              </a:rPr>
              <a:t>which</a:t>
            </a:r>
            <a:r>
              <a:rPr sz="900" spc="90" dirty="0">
                <a:latin typeface="Times New Roman"/>
                <a:cs typeface="Times New Roman"/>
              </a:rPr>
              <a:t> </a:t>
            </a:r>
            <a:r>
              <a:rPr sz="900" spc="75" dirty="0">
                <a:latin typeface="Times New Roman"/>
                <a:cs typeface="Times New Roman"/>
              </a:rPr>
              <a:t>h</a:t>
            </a:r>
            <a:r>
              <a:rPr sz="900" spc="45" dirty="0">
                <a:latin typeface="Times New Roman"/>
                <a:cs typeface="Times New Roman"/>
              </a:rPr>
              <a:t>a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95" dirty="0">
                <a:latin typeface="Times New Roman"/>
                <a:cs typeface="Times New Roman"/>
              </a:rPr>
              <a:t>e</a:t>
            </a:r>
            <a:r>
              <a:rPr sz="900" spc="90" dirty="0">
                <a:latin typeface="Times New Roman"/>
                <a:cs typeface="Times New Roman"/>
              </a:rPr>
              <a:t> </a:t>
            </a:r>
            <a:r>
              <a:rPr sz="900" spc="70" dirty="0">
                <a:latin typeface="Times New Roman"/>
                <a:cs typeface="Times New Roman"/>
              </a:rPr>
              <a:t>been</a:t>
            </a:r>
            <a:r>
              <a:rPr sz="900" spc="9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set</a:t>
            </a:r>
            <a:r>
              <a:rPr sz="900" spc="9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up</a:t>
            </a:r>
            <a:r>
              <a:rPr sz="900" spc="90" dirty="0">
                <a:latin typeface="Times New Roman"/>
                <a:cs typeface="Times New Roman"/>
              </a:rPr>
              <a:t> 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50" dirty="0">
                <a:latin typeface="Times New Roman"/>
                <a:cs typeface="Times New Roman"/>
              </a:rPr>
              <a:t>e</a:t>
            </a:r>
            <a:r>
              <a:rPr sz="900" spc="60" dirty="0">
                <a:latin typeface="Times New Roman"/>
                <a:cs typeface="Times New Roman"/>
              </a:rPr>
              <a:t>r</a:t>
            </a:r>
            <a:r>
              <a:rPr sz="900" spc="-5" dirty="0">
                <a:latin typeface="Times New Roman"/>
                <a:cs typeface="Times New Roman"/>
              </a:rPr>
              <a:t>y</a:t>
            </a:r>
            <a:r>
              <a:rPr sz="900" spc="9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ea</a:t>
            </a:r>
            <a:r>
              <a:rPr sz="900" spc="60" dirty="0">
                <a:latin typeface="Times New Roman"/>
                <a:cs typeface="Times New Roman"/>
              </a:rPr>
              <a:t>r</a:t>
            </a:r>
            <a:r>
              <a:rPr sz="900" spc="-30" dirty="0">
                <a:latin typeface="Times New Roman"/>
                <a:cs typeface="Times New Roman"/>
              </a:rPr>
              <a:t>ly</a:t>
            </a:r>
            <a:r>
              <a:rPr sz="900" spc="9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in</a:t>
            </a:r>
            <a:r>
              <a:rPr sz="900" spc="9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9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Uni- 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70" dirty="0">
                <a:latin typeface="Times New Roman"/>
                <a:cs typeface="Times New Roman"/>
              </a:rPr>
              <a:t>erse</a:t>
            </a:r>
            <a:r>
              <a:rPr sz="900" spc="20" dirty="0">
                <a:latin typeface="Times New Roman"/>
                <a:cs typeface="Times New Roman"/>
              </a:rPr>
              <a:t> (du</a:t>
            </a:r>
            <a:r>
              <a:rPr sz="900" spc="25" dirty="0">
                <a:latin typeface="Times New Roman"/>
                <a:cs typeface="Times New Roman"/>
              </a:rPr>
              <a:t>r</a:t>
            </a:r>
            <a:r>
              <a:rPr sz="900" spc="10" dirty="0">
                <a:latin typeface="Times New Roman"/>
                <a:cs typeface="Times New Roman"/>
              </a:rPr>
              <a:t>ing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inflation).</a:t>
            </a:r>
          </a:p>
          <a:p>
            <a:pPr marL="12700" algn="just">
              <a:lnSpc>
                <a:spcPct val="100000"/>
              </a:lnSpc>
              <a:spcBef>
                <a:spcPts val="755"/>
              </a:spcBef>
            </a:pPr>
            <a:r>
              <a:rPr lang="en-US" sz="900" spc="60" dirty="0">
                <a:latin typeface="Times New Roman"/>
                <a:cs typeface="Times New Roman"/>
              </a:rPr>
              <a:t>- </a:t>
            </a:r>
            <a:r>
              <a:rPr sz="900" spc="60" dirty="0">
                <a:latin typeface="Times New Roman"/>
                <a:cs typeface="Times New Roman"/>
              </a:rPr>
              <a:t>These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initial</a:t>
            </a:r>
            <a:r>
              <a:rPr sz="900" spc="20" dirty="0">
                <a:latin typeface="Times New Roman"/>
                <a:cs typeface="Times New Roman"/>
              </a:rPr>
              <a:t> fluctuations </a:t>
            </a:r>
            <a:r>
              <a:rPr sz="900" spc="60" dirty="0">
                <a:latin typeface="Times New Roman"/>
                <a:cs typeface="Times New Roman"/>
              </a:rPr>
              <a:t>are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also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" dirty="0">
                <a:latin typeface="Times New Roman"/>
                <a:cs typeface="Times New Roman"/>
              </a:rPr>
              <a:t>imp</a:t>
            </a:r>
            <a:r>
              <a:rPr sz="900" spc="15" dirty="0">
                <a:latin typeface="Times New Roman"/>
                <a:cs typeface="Times New Roman"/>
              </a:rPr>
              <a:t>r</a:t>
            </a:r>
            <a:r>
              <a:rPr sz="900" spc="25" dirty="0">
                <a:latin typeface="Times New Roman"/>
                <a:cs typeface="Times New Roman"/>
              </a:rPr>
              <a:t>inted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in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CM</a:t>
            </a:r>
            <a:r>
              <a:rPr sz="900" spc="-30" dirty="0">
                <a:latin typeface="Times New Roman"/>
                <a:cs typeface="Times New Roman"/>
              </a:rPr>
              <a:t>B</a:t>
            </a:r>
            <a:r>
              <a:rPr sz="900" spc="20" dirty="0">
                <a:latin typeface="Times New Roman"/>
                <a:cs typeface="Times New Roman"/>
              </a:rPr>
              <a:t>.</a:t>
            </a:r>
            <a:endParaRPr sz="900" dirty="0">
              <a:latin typeface="Times New Roman"/>
              <a:cs typeface="Times New Roman"/>
            </a:endParaRPr>
          </a:p>
          <a:p>
            <a:pPr marL="12700" marR="5080">
              <a:lnSpc>
                <a:spcPct val="101000"/>
              </a:lnSpc>
              <a:spcBef>
                <a:spcPts val="295"/>
              </a:spcBef>
            </a:pPr>
            <a:r>
              <a:rPr lang="en-US" sz="900" spc="55" dirty="0">
                <a:latin typeface="Times New Roman"/>
                <a:cs typeface="Times New Roman"/>
              </a:rPr>
              <a:t>- </a:t>
            </a:r>
            <a:r>
              <a:rPr sz="900" spc="55" dirty="0">
                <a:latin typeface="Times New Roman"/>
                <a:cs typeface="Times New Roman"/>
              </a:rPr>
              <a:t>Once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95" dirty="0">
                <a:latin typeface="Times New Roman"/>
                <a:cs typeface="Times New Roman"/>
              </a:rPr>
              <a:t>a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gi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70" dirty="0">
                <a:latin typeface="Times New Roman"/>
                <a:cs typeface="Times New Roman"/>
              </a:rPr>
              <a:t>en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scale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0" dirty="0">
                <a:latin typeface="Times New Roman"/>
                <a:cs typeface="Times New Roman"/>
              </a:rPr>
              <a:t>enters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ho</a:t>
            </a:r>
            <a:r>
              <a:rPr sz="900" spc="25" dirty="0">
                <a:latin typeface="Times New Roman"/>
                <a:cs typeface="Times New Roman"/>
              </a:rPr>
              <a:t>r</a:t>
            </a:r>
            <a:r>
              <a:rPr sz="900" spc="-5" dirty="0">
                <a:latin typeface="Times New Roman"/>
                <a:cs typeface="Times New Roman"/>
              </a:rPr>
              <a:t>i</a:t>
            </a:r>
            <a:r>
              <a:rPr sz="900" spc="-20" dirty="0">
                <a:latin typeface="Times New Roman"/>
                <a:cs typeface="Times New Roman"/>
              </a:rPr>
              <a:t>z</a:t>
            </a:r>
            <a:r>
              <a:rPr sz="900" spc="35" dirty="0">
                <a:latin typeface="Times New Roman"/>
                <a:cs typeface="Times New Roman"/>
              </a:rPr>
              <a:t>on,</a:t>
            </a:r>
            <a:r>
              <a:rPr sz="900" spc="20" dirty="0">
                <a:latin typeface="Times New Roman"/>
                <a:cs typeface="Times New Roman"/>
              </a:rPr>
              <a:t> fluctuations </a:t>
            </a:r>
            <a:r>
              <a:rPr sz="900" spc="45" dirty="0">
                <a:latin typeface="Times New Roman"/>
                <a:cs typeface="Times New Roman"/>
              </a:rPr>
              <a:t>on</a:t>
            </a:r>
            <a:r>
              <a:rPr sz="900" spc="20" dirty="0">
                <a:latin typeface="Times New Roman"/>
                <a:cs typeface="Times New Roman"/>
              </a:rPr>
              <a:t> this </a:t>
            </a:r>
            <a:r>
              <a:rPr sz="900" spc="55" dirty="0">
                <a:latin typeface="Times New Roman"/>
                <a:cs typeface="Times New Roman"/>
              </a:rPr>
              <a:t>scale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begin</a:t>
            </a:r>
            <a:r>
              <a:rPr sz="900" spc="20" dirty="0">
                <a:latin typeface="Times New Roman"/>
                <a:cs typeface="Times New Roman"/>
              </a:rPr>
              <a:t> to oscillate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-30" dirty="0">
                <a:latin typeface="Times New Roman"/>
                <a:cs typeface="Times New Roman"/>
              </a:rPr>
              <a:t>li</a:t>
            </a:r>
            <a:r>
              <a:rPr sz="900" spc="-70" dirty="0">
                <a:latin typeface="Times New Roman"/>
                <a:cs typeface="Times New Roman"/>
              </a:rPr>
              <a:t>k</a:t>
            </a:r>
            <a:r>
              <a:rPr sz="900" spc="95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acoustic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25" dirty="0">
                <a:latin typeface="Times New Roman"/>
                <a:cs typeface="Times New Roman"/>
              </a:rPr>
              <a:t>w</a:t>
            </a:r>
            <a:r>
              <a:rPr sz="900" spc="75" dirty="0">
                <a:latin typeface="Times New Roman"/>
                <a:cs typeface="Times New Roman"/>
              </a:rPr>
              <a:t>a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95" dirty="0">
                <a:latin typeface="Times New Roman"/>
                <a:cs typeface="Times New Roman"/>
              </a:rPr>
              <a:t>es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(sound).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first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peak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0" dirty="0">
                <a:latin typeface="Times New Roman"/>
                <a:cs typeface="Times New Roman"/>
              </a:rPr>
              <a:t>corresponds</a:t>
            </a:r>
            <a:r>
              <a:rPr sz="900" spc="20" dirty="0">
                <a:latin typeface="Times New Roman"/>
                <a:cs typeface="Times New Roman"/>
              </a:rPr>
              <a:t> to fluctuations </a:t>
            </a:r>
            <a:r>
              <a:rPr sz="900" spc="15" dirty="0">
                <a:latin typeface="Times New Roman"/>
                <a:cs typeface="Times New Roman"/>
              </a:rPr>
              <a:t>which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75" dirty="0">
                <a:latin typeface="Times New Roman"/>
                <a:cs typeface="Times New Roman"/>
              </a:rPr>
              <a:t>h</a:t>
            </a:r>
            <a:r>
              <a:rPr sz="900" spc="45" dirty="0">
                <a:latin typeface="Times New Roman"/>
                <a:cs typeface="Times New Roman"/>
              </a:rPr>
              <a:t>a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95" dirty="0">
                <a:latin typeface="Times New Roman"/>
                <a:cs typeface="Times New Roman"/>
              </a:rPr>
              <a:t>e</a:t>
            </a:r>
            <a:r>
              <a:rPr sz="900" spc="5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had</a:t>
            </a:r>
            <a:r>
              <a:rPr sz="900" spc="20" dirty="0">
                <a:latin typeface="Times New Roman"/>
                <a:cs typeface="Times New Roman"/>
              </a:rPr>
              <a:t> time to </a:t>
            </a:r>
            <a:r>
              <a:rPr sz="900" spc="45" dirty="0">
                <a:latin typeface="Times New Roman"/>
                <a:cs typeface="Times New Roman"/>
              </a:rPr>
              <a:t>ma</a:t>
            </a:r>
            <a:r>
              <a:rPr sz="900" spc="20" dirty="0">
                <a:latin typeface="Times New Roman"/>
                <a:cs typeface="Times New Roman"/>
              </a:rPr>
              <a:t>k</a:t>
            </a:r>
            <a:r>
              <a:rPr sz="900" spc="95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e</a:t>
            </a:r>
            <a:r>
              <a:rPr sz="900" spc="10" dirty="0">
                <a:latin typeface="Times New Roman"/>
                <a:cs typeface="Times New Roman"/>
              </a:rPr>
              <a:t>xactly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1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cont</a:t>
            </a:r>
            <a:r>
              <a:rPr sz="900" spc="10" dirty="0">
                <a:latin typeface="Times New Roman"/>
                <a:cs typeface="Times New Roman"/>
              </a:rPr>
              <a:t>r</a:t>
            </a:r>
            <a:r>
              <a:rPr sz="900" spc="25" dirty="0">
                <a:latin typeface="Times New Roman"/>
                <a:cs typeface="Times New Roman"/>
              </a:rPr>
              <a:t>action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since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ho</a:t>
            </a:r>
            <a:r>
              <a:rPr sz="900" spc="25" dirty="0">
                <a:latin typeface="Times New Roman"/>
                <a:cs typeface="Times New Roman"/>
              </a:rPr>
              <a:t>r</a:t>
            </a:r>
            <a:r>
              <a:rPr sz="900" spc="-5" dirty="0">
                <a:latin typeface="Times New Roman"/>
                <a:cs typeface="Times New Roman"/>
              </a:rPr>
              <a:t>i</a:t>
            </a:r>
            <a:r>
              <a:rPr sz="900" spc="-20" dirty="0">
                <a:latin typeface="Times New Roman"/>
                <a:cs typeface="Times New Roman"/>
              </a:rPr>
              <a:t>z</a:t>
            </a:r>
            <a:r>
              <a:rPr sz="900" spc="45" dirty="0">
                <a:latin typeface="Times New Roman"/>
                <a:cs typeface="Times New Roman"/>
              </a:rPr>
              <a:t>on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ent</a:t>
            </a:r>
            <a:r>
              <a:rPr sz="900" spc="55" dirty="0">
                <a:latin typeface="Times New Roman"/>
                <a:cs typeface="Times New Roman"/>
              </a:rPr>
              <a:t>r</a:t>
            </a:r>
            <a:r>
              <a:rPr sz="900" spc="-5" dirty="0">
                <a:latin typeface="Times New Roman"/>
                <a:cs typeface="Times New Roman"/>
              </a:rPr>
              <a:t>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until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decoupling.</a:t>
            </a:r>
            <a:endParaRPr lang="en-US" sz="900" spc="30" dirty="0">
              <a:latin typeface="Times New Roman"/>
              <a:cs typeface="Times New Roman"/>
            </a:endParaRPr>
          </a:p>
          <a:p>
            <a:pPr marL="12700" marR="5080">
              <a:lnSpc>
                <a:spcPct val="101000"/>
              </a:lnSpc>
              <a:spcBef>
                <a:spcPts val="295"/>
              </a:spcBef>
            </a:pPr>
            <a:endParaRPr sz="900" dirty="0">
              <a:latin typeface="Times New Roman"/>
              <a:cs typeface="Times New Roman"/>
            </a:endParaRPr>
          </a:p>
          <a:p>
            <a:pPr marL="12700" marR="65405" algn="just">
              <a:lnSpc>
                <a:spcPct val="101000"/>
              </a:lnSpc>
              <a:spcBef>
                <a:spcPts val="295"/>
              </a:spcBef>
            </a:pPr>
            <a:r>
              <a:rPr lang="en-US" sz="900" spc="45" dirty="0">
                <a:latin typeface="Times New Roman"/>
                <a:cs typeface="Times New Roman"/>
              </a:rPr>
              <a:t>-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second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peak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peak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0" dirty="0">
                <a:latin typeface="Times New Roman"/>
                <a:cs typeface="Times New Roman"/>
              </a:rPr>
              <a:t>corresponds</a:t>
            </a:r>
            <a:r>
              <a:rPr sz="900" spc="20" dirty="0">
                <a:latin typeface="Times New Roman"/>
                <a:cs typeface="Times New Roman"/>
              </a:rPr>
              <a:t> to fluctuations </a:t>
            </a:r>
            <a:r>
              <a:rPr sz="900" spc="15" dirty="0">
                <a:latin typeface="Times New Roman"/>
                <a:cs typeface="Times New Roman"/>
              </a:rPr>
              <a:t>which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75" dirty="0">
                <a:latin typeface="Times New Roman"/>
                <a:cs typeface="Times New Roman"/>
              </a:rPr>
              <a:t>h</a:t>
            </a:r>
            <a:r>
              <a:rPr sz="900" spc="45" dirty="0">
                <a:latin typeface="Times New Roman"/>
                <a:cs typeface="Times New Roman"/>
              </a:rPr>
              <a:t>a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95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had</a:t>
            </a:r>
            <a:r>
              <a:rPr sz="900" spc="20" dirty="0">
                <a:latin typeface="Times New Roman"/>
                <a:cs typeface="Times New Roman"/>
              </a:rPr>
              <a:t> time to </a:t>
            </a:r>
            <a:r>
              <a:rPr sz="900" spc="45" dirty="0">
                <a:latin typeface="Times New Roman"/>
                <a:cs typeface="Times New Roman"/>
              </a:rPr>
              <a:t>ma</a:t>
            </a:r>
            <a:r>
              <a:rPr sz="900" spc="20" dirty="0">
                <a:latin typeface="Times New Roman"/>
                <a:cs typeface="Times New Roman"/>
              </a:rPr>
              <a:t>k</a:t>
            </a:r>
            <a:r>
              <a:rPr sz="900" spc="95" dirty="0">
                <a:latin typeface="Times New Roman"/>
                <a:cs typeface="Times New Roman"/>
              </a:rPr>
              <a:t>e</a:t>
            </a:r>
            <a:r>
              <a:rPr sz="900" spc="5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e</a:t>
            </a:r>
            <a:r>
              <a:rPr sz="900" spc="10" dirty="0">
                <a:latin typeface="Times New Roman"/>
                <a:cs typeface="Times New Roman"/>
              </a:rPr>
              <a:t>xactly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1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cont</a:t>
            </a:r>
            <a:r>
              <a:rPr sz="900" spc="10" dirty="0">
                <a:latin typeface="Times New Roman"/>
                <a:cs typeface="Times New Roman"/>
              </a:rPr>
              <a:t>r</a:t>
            </a:r>
            <a:r>
              <a:rPr sz="900" spc="25" dirty="0">
                <a:latin typeface="Times New Roman"/>
                <a:cs typeface="Times New Roman"/>
              </a:rPr>
              <a:t>action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and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1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e</a:t>
            </a:r>
            <a:r>
              <a:rPr sz="900" spc="40" dirty="0">
                <a:latin typeface="Times New Roman"/>
                <a:cs typeface="Times New Roman"/>
              </a:rPr>
              <a:t>xpansion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since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ho</a:t>
            </a:r>
            <a:r>
              <a:rPr sz="900" spc="25" dirty="0">
                <a:latin typeface="Times New Roman"/>
                <a:cs typeface="Times New Roman"/>
              </a:rPr>
              <a:t>r</a:t>
            </a:r>
            <a:r>
              <a:rPr sz="900" spc="-5" dirty="0">
                <a:latin typeface="Times New Roman"/>
                <a:cs typeface="Times New Roman"/>
              </a:rPr>
              <a:t>i</a:t>
            </a:r>
            <a:r>
              <a:rPr sz="900" spc="-20" dirty="0">
                <a:latin typeface="Times New Roman"/>
                <a:cs typeface="Times New Roman"/>
              </a:rPr>
              <a:t>z</a:t>
            </a:r>
            <a:r>
              <a:rPr sz="900" spc="45" dirty="0">
                <a:latin typeface="Times New Roman"/>
                <a:cs typeface="Times New Roman"/>
              </a:rPr>
              <a:t>on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ent</a:t>
            </a:r>
            <a:r>
              <a:rPr sz="900" spc="55" dirty="0">
                <a:latin typeface="Times New Roman"/>
                <a:cs typeface="Times New Roman"/>
              </a:rPr>
              <a:t>r</a:t>
            </a:r>
            <a:r>
              <a:rPr sz="900" spc="-5" dirty="0">
                <a:latin typeface="Times New Roman"/>
                <a:cs typeface="Times New Roman"/>
              </a:rPr>
              <a:t>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until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decoupling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(under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density).</a:t>
            </a:r>
            <a:endParaRPr sz="900" dirty="0">
              <a:latin typeface="Times New Roman"/>
              <a:cs typeface="Times New Roman"/>
            </a:endParaRPr>
          </a:p>
          <a:p>
            <a:pPr marL="12700" marR="40005">
              <a:lnSpc>
                <a:spcPct val="101000"/>
              </a:lnSpc>
              <a:spcBef>
                <a:spcPts val="295"/>
              </a:spcBef>
            </a:pP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" dirty="0">
                <a:latin typeface="Times New Roman"/>
                <a:cs typeface="Times New Roman"/>
              </a:rPr>
              <a:t>third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peak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0" dirty="0">
                <a:latin typeface="Times New Roman"/>
                <a:cs typeface="Times New Roman"/>
              </a:rPr>
              <a:t>corresponds</a:t>
            </a:r>
            <a:r>
              <a:rPr sz="900" spc="20" dirty="0">
                <a:latin typeface="Times New Roman"/>
                <a:cs typeface="Times New Roman"/>
              </a:rPr>
              <a:t> to fluctuations </a:t>
            </a:r>
            <a:r>
              <a:rPr sz="900" spc="15" dirty="0">
                <a:latin typeface="Times New Roman"/>
                <a:cs typeface="Times New Roman"/>
              </a:rPr>
              <a:t>which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75" dirty="0">
                <a:latin typeface="Times New Roman"/>
                <a:cs typeface="Times New Roman"/>
              </a:rPr>
              <a:t>h</a:t>
            </a:r>
            <a:r>
              <a:rPr sz="900" spc="45" dirty="0">
                <a:latin typeface="Times New Roman"/>
                <a:cs typeface="Times New Roman"/>
              </a:rPr>
              <a:t>a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95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had</a:t>
            </a:r>
            <a:r>
              <a:rPr sz="900" spc="20" dirty="0">
                <a:latin typeface="Times New Roman"/>
                <a:cs typeface="Times New Roman"/>
              </a:rPr>
              <a:t> time to </a:t>
            </a:r>
            <a:r>
              <a:rPr sz="900" spc="45" dirty="0">
                <a:latin typeface="Times New Roman"/>
                <a:cs typeface="Times New Roman"/>
              </a:rPr>
              <a:t>ma</a:t>
            </a:r>
            <a:r>
              <a:rPr sz="900" spc="20" dirty="0">
                <a:latin typeface="Times New Roman"/>
                <a:cs typeface="Times New Roman"/>
              </a:rPr>
              <a:t>k</a:t>
            </a:r>
            <a:r>
              <a:rPr sz="900" spc="95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e</a:t>
            </a:r>
            <a:r>
              <a:rPr sz="900" spc="10" dirty="0">
                <a:latin typeface="Times New Roman"/>
                <a:cs typeface="Times New Roman"/>
              </a:rPr>
              <a:t>xactly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2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cont</a:t>
            </a:r>
            <a:r>
              <a:rPr sz="900" spc="10" dirty="0">
                <a:latin typeface="Times New Roman"/>
                <a:cs typeface="Times New Roman"/>
              </a:rPr>
              <a:t>r</a:t>
            </a:r>
            <a:r>
              <a:rPr sz="900" spc="40" dirty="0">
                <a:latin typeface="Times New Roman"/>
                <a:cs typeface="Times New Roman"/>
              </a:rPr>
              <a:t>actions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(and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1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e</a:t>
            </a:r>
            <a:r>
              <a:rPr sz="900" spc="35" dirty="0">
                <a:latin typeface="Times New Roman"/>
                <a:cs typeface="Times New Roman"/>
              </a:rPr>
              <a:t>xpansion)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since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ho</a:t>
            </a:r>
            <a:r>
              <a:rPr sz="900" spc="25" dirty="0">
                <a:latin typeface="Times New Roman"/>
                <a:cs typeface="Times New Roman"/>
              </a:rPr>
              <a:t>r</a:t>
            </a:r>
            <a:r>
              <a:rPr sz="900" spc="-5" dirty="0">
                <a:latin typeface="Times New Roman"/>
                <a:cs typeface="Times New Roman"/>
              </a:rPr>
              <a:t>i</a:t>
            </a:r>
            <a:r>
              <a:rPr sz="900" spc="-20" dirty="0">
                <a:latin typeface="Times New Roman"/>
                <a:cs typeface="Times New Roman"/>
              </a:rPr>
              <a:t>z</a:t>
            </a:r>
            <a:r>
              <a:rPr sz="900" spc="45" dirty="0">
                <a:latin typeface="Times New Roman"/>
                <a:cs typeface="Times New Roman"/>
              </a:rPr>
              <a:t>on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ent</a:t>
            </a:r>
            <a:r>
              <a:rPr sz="900" spc="55" dirty="0">
                <a:latin typeface="Times New Roman"/>
                <a:cs typeface="Times New Roman"/>
              </a:rPr>
              <a:t>r</a:t>
            </a:r>
            <a:r>
              <a:rPr sz="900" spc="-5" dirty="0">
                <a:latin typeface="Times New Roman"/>
                <a:cs typeface="Times New Roman"/>
              </a:rPr>
              <a:t>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until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decoupling.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endParaRPr sz="900" dirty="0">
              <a:latin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661759584"/>
      </p:ext>
    </p:extLst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266" y="9979"/>
            <a:ext cx="4316095" cy="3237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615">
              <a:lnSpc>
                <a:spcPct val="100000"/>
              </a:lnSpc>
            </a:pPr>
            <a:r>
              <a:rPr sz="1100" spc="45" dirty="0">
                <a:latin typeface="Times New Roman"/>
                <a:cs typeface="Times New Roman"/>
              </a:rPr>
              <a:t>Combined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CMB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65" dirty="0">
                <a:latin typeface="Times New Roman"/>
                <a:cs typeface="Times New Roman"/>
              </a:rPr>
              <a:t>data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1971" y="369406"/>
            <a:ext cx="3959225" cy="2877820"/>
          </a:xfrm>
          <a:custGeom>
            <a:avLst/>
            <a:gdLst/>
            <a:ahLst/>
            <a:cxnLst/>
            <a:rect l="l" t="t" r="r" b="b"/>
            <a:pathLst>
              <a:path w="3959225" h="2877820">
                <a:moveTo>
                  <a:pt x="0" y="2877205"/>
                </a:moveTo>
                <a:lnTo>
                  <a:pt x="3958916" y="2877205"/>
                </a:lnTo>
                <a:lnTo>
                  <a:pt x="3958916" y="0"/>
                </a:lnTo>
                <a:lnTo>
                  <a:pt x="0" y="0"/>
                </a:lnTo>
                <a:lnTo>
                  <a:pt x="0" y="28772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1205" y="476635"/>
            <a:ext cx="3282950" cy="2385695"/>
          </a:xfrm>
          <a:custGeom>
            <a:avLst/>
            <a:gdLst/>
            <a:ahLst/>
            <a:cxnLst/>
            <a:rect l="l" t="t" r="r" b="b"/>
            <a:pathLst>
              <a:path w="3282950" h="2385695">
                <a:moveTo>
                  <a:pt x="0" y="2385259"/>
                </a:moveTo>
                <a:lnTo>
                  <a:pt x="3282723" y="2385259"/>
                </a:lnTo>
                <a:lnTo>
                  <a:pt x="3282723" y="0"/>
                </a:lnTo>
                <a:lnTo>
                  <a:pt x="0" y="0"/>
                </a:lnTo>
                <a:lnTo>
                  <a:pt x="0" y="23852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5233" y="1324702"/>
            <a:ext cx="0" cy="791210"/>
          </a:xfrm>
          <a:custGeom>
            <a:avLst/>
            <a:gdLst/>
            <a:ahLst/>
            <a:cxnLst/>
            <a:rect l="l" t="t" r="r" b="b"/>
            <a:pathLst>
              <a:path h="791210">
                <a:moveTo>
                  <a:pt x="0" y="790599"/>
                </a:moveTo>
                <a:lnTo>
                  <a:pt x="0" y="0"/>
                </a:lnTo>
              </a:path>
            </a:pathLst>
          </a:custGeom>
          <a:ln w="735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8860" y="1015821"/>
            <a:ext cx="0" cy="558800"/>
          </a:xfrm>
          <a:custGeom>
            <a:avLst/>
            <a:gdLst/>
            <a:ahLst/>
            <a:cxnLst/>
            <a:rect l="l" t="t" r="r" b="b"/>
            <a:pathLst>
              <a:path h="558800">
                <a:moveTo>
                  <a:pt x="0" y="558610"/>
                </a:moveTo>
                <a:lnTo>
                  <a:pt x="0" y="0"/>
                </a:lnTo>
              </a:path>
            </a:pathLst>
          </a:custGeom>
          <a:ln w="735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2247" y="1240950"/>
            <a:ext cx="0" cy="466090"/>
          </a:xfrm>
          <a:custGeom>
            <a:avLst/>
            <a:gdLst/>
            <a:ahLst/>
            <a:cxnLst/>
            <a:rect l="l" t="t" r="r" b="b"/>
            <a:pathLst>
              <a:path h="466089">
                <a:moveTo>
                  <a:pt x="0" y="465678"/>
                </a:moveTo>
                <a:lnTo>
                  <a:pt x="0" y="0"/>
                </a:lnTo>
              </a:path>
            </a:pathLst>
          </a:custGeom>
          <a:ln w="735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5468" y="997601"/>
            <a:ext cx="0" cy="405130"/>
          </a:xfrm>
          <a:custGeom>
            <a:avLst/>
            <a:gdLst/>
            <a:ahLst/>
            <a:cxnLst/>
            <a:rect l="l" t="t" r="r" b="b"/>
            <a:pathLst>
              <a:path h="405130">
                <a:moveTo>
                  <a:pt x="0" y="404517"/>
                </a:moveTo>
                <a:lnTo>
                  <a:pt x="0" y="0"/>
                </a:lnTo>
              </a:path>
            </a:pathLst>
          </a:custGeom>
          <a:ln w="735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8561" y="1360457"/>
            <a:ext cx="0" cy="621030"/>
          </a:xfrm>
          <a:custGeom>
            <a:avLst/>
            <a:gdLst/>
            <a:ahLst/>
            <a:cxnLst/>
            <a:rect l="l" t="t" r="r" b="b"/>
            <a:pathLst>
              <a:path h="621030">
                <a:moveTo>
                  <a:pt x="0" y="0"/>
                </a:moveTo>
                <a:lnTo>
                  <a:pt x="0" y="620533"/>
                </a:lnTo>
              </a:path>
            </a:pathLst>
          </a:custGeom>
          <a:ln w="735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1552" y="1121710"/>
            <a:ext cx="0" cy="535940"/>
          </a:xfrm>
          <a:custGeom>
            <a:avLst/>
            <a:gdLst/>
            <a:ahLst/>
            <a:cxnLst/>
            <a:rect l="l" t="t" r="r" b="b"/>
            <a:pathLst>
              <a:path h="535939">
                <a:moveTo>
                  <a:pt x="0" y="0"/>
                </a:moveTo>
                <a:lnTo>
                  <a:pt x="0" y="535375"/>
                </a:lnTo>
              </a:path>
            </a:pathLst>
          </a:custGeom>
          <a:ln w="735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4459" y="1365677"/>
            <a:ext cx="0" cy="466090"/>
          </a:xfrm>
          <a:custGeom>
            <a:avLst/>
            <a:gdLst/>
            <a:ahLst/>
            <a:cxnLst/>
            <a:rect l="l" t="t" r="r" b="b"/>
            <a:pathLst>
              <a:path h="466089">
                <a:moveTo>
                  <a:pt x="0" y="0"/>
                </a:moveTo>
                <a:lnTo>
                  <a:pt x="0" y="465945"/>
                </a:lnTo>
              </a:path>
            </a:pathLst>
          </a:custGeom>
          <a:ln w="735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8687" y="1385573"/>
            <a:ext cx="0" cy="252095"/>
          </a:xfrm>
          <a:custGeom>
            <a:avLst/>
            <a:gdLst/>
            <a:ahLst/>
            <a:cxnLst/>
            <a:rect l="l" t="t" r="r" b="b"/>
            <a:pathLst>
              <a:path h="252094">
                <a:moveTo>
                  <a:pt x="0" y="0"/>
                </a:moveTo>
                <a:lnTo>
                  <a:pt x="0" y="251633"/>
                </a:lnTo>
              </a:path>
            </a:pathLst>
          </a:custGeom>
          <a:ln w="735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4123" y="1339944"/>
            <a:ext cx="0" cy="212725"/>
          </a:xfrm>
          <a:custGeom>
            <a:avLst/>
            <a:gdLst/>
            <a:ahLst/>
            <a:cxnLst/>
            <a:rect l="l" t="t" r="r" b="b"/>
            <a:pathLst>
              <a:path h="212725">
                <a:moveTo>
                  <a:pt x="0" y="0"/>
                </a:moveTo>
                <a:lnTo>
                  <a:pt x="0" y="212478"/>
                </a:lnTo>
              </a:path>
            </a:pathLst>
          </a:custGeom>
          <a:ln w="735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9373" y="1375378"/>
            <a:ext cx="0" cy="214629"/>
          </a:xfrm>
          <a:custGeom>
            <a:avLst/>
            <a:gdLst/>
            <a:ahLst/>
            <a:cxnLst/>
            <a:rect l="l" t="t" r="r" b="b"/>
            <a:pathLst>
              <a:path h="214630">
                <a:moveTo>
                  <a:pt x="0" y="0"/>
                </a:moveTo>
                <a:lnTo>
                  <a:pt x="0" y="214276"/>
                </a:lnTo>
              </a:path>
            </a:pathLst>
          </a:custGeom>
          <a:ln w="735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5721" y="1341472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6897"/>
                </a:lnTo>
              </a:path>
            </a:pathLst>
          </a:custGeom>
          <a:ln w="735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3083" y="1412632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428"/>
                </a:lnTo>
              </a:path>
            </a:pathLst>
          </a:custGeom>
          <a:ln w="735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1384" y="1461665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730"/>
                </a:lnTo>
              </a:path>
            </a:pathLst>
          </a:custGeom>
          <a:ln w="735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1687" y="1344074"/>
            <a:ext cx="0" cy="80010"/>
          </a:xfrm>
          <a:custGeom>
            <a:avLst/>
            <a:gdLst/>
            <a:ahLst/>
            <a:cxnLst/>
            <a:rect l="l" t="t" r="r" b="b"/>
            <a:pathLst>
              <a:path h="80009">
                <a:moveTo>
                  <a:pt x="0" y="0"/>
                </a:moveTo>
                <a:lnTo>
                  <a:pt x="0" y="79868"/>
                </a:lnTo>
              </a:path>
            </a:pathLst>
          </a:custGeom>
          <a:ln w="735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8135" y="1280793"/>
            <a:ext cx="0" cy="45720"/>
          </a:xfrm>
          <a:custGeom>
            <a:avLst/>
            <a:gdLst/>
            <a:ahLst/>
            <a:cxnLst/>
            <a:rect l="l" t="t" r="r" b="b"/>
            <a:pathLst>
              <a:path h="45719">
                <a:moveTo>
                  <a:pt x="0" y="0"/>
                </a:moveTo>
                <a:lnTo>
                  <a:pt x="0" y="45340"/>
                </a:lnTo>
              </a:path>
            </a:pathLst>
          </a:custGeom>
          <a:ln w="735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8995" y="1234792"/>
            <a:ext cx="0" cy="40640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0"/>
                </a:moveTo>
                <a:lnTo>
                  <a:pt x="0" y="40033"/>
                </a:lnTo>
              </a:path>
            </a:pathLst>
          </a:custGeom>
          <a:ln w="735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4055" y="1215393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081"/>
                </a:lnTo>
              </a:path>
            </a:pathLst>
          </a:custGeom>
          <a:ln w="735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03160" y="1079902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0" y="0"/>
                </a:moveTo>
                <a:lnTo>
                  <a:pt x="0" y="22871"/>
                </a:lnTo>
              </a:path>
            </a:pathLst>
          </a:custGeom>
          <a:ln w="735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7614" y="926015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8584"/>
                </a:lnTo>
              </a:path>
            </a:pathLst>
          </a:custGeom>
          <a:ln w="735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09011" y="830131"/>
            <a:ext cx="0" cy="17780"/>
          </a:xfrm>
          <a:custGeom>
            <a:avLst/>
            <a:gdLst/>
            <a:ahLst/>
            <a:cxnLst/>
            <a:rect l="l" t="t" r="r" b="b"/>
            <a:pathLst>
              <a:path h="17780">
                <a:moveTo>
                  <a:pt x="0" y="0"/>
                </a:moveTo>
                <a:lnTo>
                  <a:pt x="0" y="17223"/>
                </a:lnTo>
              </a:path>
            </a:pathLst>
          </a:custGeom>
          <a:ln w="735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58162" y="745344"/>
            <a:ext cx="0" cy="15875"/>
          </a:xfrm>
          <a:custGeom>
            <a:avLst/>
            <a:gdLst/>
            <a:ahLst/>
            <a:cxnLst/>
            <a:rect l="l" t="t" r="r" b="b"/>
            <a:pathLst>
              <a:path h="15875">
                <a:moveTo>
                  <a:pt x="0" y="0"/>
                </a:moveTo>
                <a:lnTo>
                  <a:pt x="0" y="15447"/>
                </a:lnTo>
              </a:path>
            </a:pathLst>
          </a:custGeom>
          <a:ln w="735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01876" y="704449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53" y="0"/>
                </a:lnTo>
              </a:path>
            </a:pathLst>
          </a:custGeom>
          <a:ln w="1404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47828" y="692225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53" y="0"/>
                </a:lnTo>
              </a:path>
            </a:pathLst>
          </a:custGeom>
          <a:ln w="1280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92570" y="746310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53" y="0"/>
                </a:lnTo>
              </a:path>
            </a:pathLst>
          </a:custGeom>
          <a:ln w="733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36270" y="817389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53" y="0"/>
                </a:lnTo>
              </a:path>
            </a:pathLst>
          </a:custGeom>
          <a:ln w="692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79060" y="923252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53" y="0"/>
                </a:lnTo>
              </a:path>
            </a:pathLst>
          </a:custGeom>
          <a:ln w="663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21042" y="1043654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53" y="0"/>
                </a:lnTo>
              </a:path>
            </a:pathLst>
          </a:custGeom>
          <a:ln w="639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62300" y="1127192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53" y="0"/>
                </a:lnTo>
              </a:path>
            </a:pathLst>
          </a:custGeom>
          <a:ln w="599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02904" y="1158602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53" y="0"/>
                </a:lnTo>
              </a:path>
            </a:pathLst>
          </a:custGeom>
          <a:ln w="587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42911" y="1109621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53" y="0"/>
                </a:lnTo>
              </a:path>
            </a:pathLst>
          </a:custGeom>
          <a:ln w="554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82369" y="1052711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53" y="0"/>
                </a:lnTo>
              </a:path>
            </a:pathLst>
          </a:custGeom>
          <a:ln w="536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02938" y="1007585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2606" y="0"/>
                </a:lnTo>
              </a:path>
            </a:pathLst>
          </a:custGeom>
          <a:ln w="540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02938" y="1011293"/>
            <a:ext cx="64769" cy="0"/>
          </a:xfrm>
          <a:custGeom>
            <a:avLst/>
            <a:gdLst/>
            <a:ahLst/>
            <a:cxnLst/>
            <a:rect l="l" t="t" r="r" b="b"/>
            <a:pathLst>
              <a:path w="64769">
                <a:moveTo>
                  <a:pt x="0" y="0"/>
                </a:moveTo>
                <a:lnTo>
                  <a:pt x="64220" y="0"/>
                </a:lnTo>
              </a:path>
            </a:pathLst>
          </a:custGeom>
          <a:ln w="539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79468" y="1026783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22" y="0"/>
                </a:lnTo>
              </a:path>
            </a:pathLst>
          </a:custGeom>
          <a:ln w="857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09636" y="1136456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53" y="0"/>
                </a:lnTo>
              </a:path>
            </a:pathLst>
          </a:custGeom>
          <a:ln w="467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46187" y="1130605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53" y="0"/>
                </a:lnTo>
              </a:path>
            </a:pathLst>
          </a:custGeom>
          <a:ln w="465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53963" y="1033143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53" y="0"/>
                </a:lnTo>
              </a:path>
            </a:pathLst>
          </a:custGeom>
          <a:ln w="454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35580" y="1033857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557" y="0"/>
                </a:lnTo>
              </a:path>
            </a:pathLst>
          </a:custGeom>
          <a:ln w="426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996211" y="1353586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53" y="0"/>
                </a:lnTo>
              </a:path>
            </a:pathLst>
          </a:custGeom>
          <a:ln w="456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029915" y="1347448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53" y="0"/>
                </a:lnTo>
              </a:path>
            </a:pathLst>
          </a:custGeom>
          <a:ln w="45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096731" y="1299842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53" y="0"/>
                </a:lnTo>
              </a:path>
            </a:pathLst>
          </a:custGeom>
          <a:ln w="450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44414" y="1310816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22" y="0"/>
                </a:lnTo>
              </a:path>
            </a:pathLst>
          </a:custGeom>
          <a:ln w="964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274486" y="1479771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22" y="0"/>
                </a:lnTo>
              </a:path>
            </a:pathLst>
          </a:custGeom>
          <a:ln w="1193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324988" y="1503151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53" y="0"/>
                </a:lnTo>
              </a:path>
            </a:pathLst>
          </a:custGeom>
          <a:ln w="496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356956" y="1472506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53" y="0"/>
                </a:lnTo>
              </a:path>
            </a:pathLst>
          </a:custGeom>
          <a:ln w="471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370393" y="1471037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22" y="0"/>
                </a:lnTo>
              </a:path>
            </a:pathLst>
          </a:custGeom>
          <a:ln w="1217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451994" y="1461569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53" y="0"/>
                </a:lnTo>
              </a:path>
            </a:pathLst>
          </a:custGeom>
          <a:ln w="491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496288" y="1522421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22" y="0"/>
                </a:lnTo>
              </a:path>
            </a:pathLst>
          </a:custGeom>
          <a:ln w="86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576833" y="1644016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53" y="0"/>
                </a:lnTo>
              </a:path>
            </a:pathLst>
          </a:custGeom>
          <a:ln w="563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607728" y="1693378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53" y="0"/>
                </a:lnTo>
              </a:path>
            </a:pathLst>
          </a:custGeom>
          <a:ln w="597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638504" y="1724599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98" y="0"/>
                </a:lnTo>
              </a:path>
            </a:pathLst>
          </a:custGeom>
          <a:ln w="63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620121" y="1728948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95" y="0"/>
                </a:lnTo>
              </a:path>
            </a:pathLst>
          </a:custGeom>
          <a:ln w="649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699707" y="173747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785" y="0"/>
                </a:lnTo>
              </a:path>
            </a:pathLst>
          </a:custGeom>
          <a:ln w="713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760463" y="1747087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53" y="0"/>
                </a:lnTo>
              </a:path>
            </a:pathLst>
          </a:custGeom>
          <a:ln w="1297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790679" y="1771884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53" y="0"/>
                </a:lnTo>
              </a:path>
            </a:pathLst>
          </a:custGeom>
          <a:ln w="139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824466" y="1790627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0" y="0"/>
                </a:moveTo>
                <a:lnTo>
                  <a:pt x="0" y="15007"/>
                </a:lnTo>
              </a:path>
            </a:pathLst>
          </a:custGeom>
          <a:ln w="735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854475" y="1842744"/>
            <a:ext cx="0" cy="17780"/>
          </a:xfrm>
          <a:custGeom>
            <a:avLst/>
            <a:gdLst/>
            <a:ahLst/>
            <a:cxnLst/>
            <a:rect l="l" t="t" r="r" b="b"/>
            <a:pathLst>
              <a:path h="17780">
                <a:moveTo>
                  <a:pt x="0" y="0"/>
                </a:moveTo>
                <a:lnTo>
                  <a:pt x="0" y="17239"/>
                </a:lnTo>
              </a:path>
            </a:pathLst>
          </a:custGeom>
          <a:ln w="735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884383" y="1882765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371"/>
                </a:lnTo>
              </a:path>
            </a:pathLst>
          </a:custGeom>
          <a:ln w="735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914192" y="1898563"/>
            <a:ext cx="0" cy="20955"/>
          </a:xfrm>
          <a:custGeom>
            <a:avLst/>
            <a:gdLst/>
            <a:ahLst/>
            <a:cxnLst/>
            <a:rect l="l" t="t" r="r" b="b"/>
            <a:pathLst>
              <a:path h="20955">
                <a:moveTo>
                  <a:pt x="0" y="0"/>
                </a:moveTo>
                <a:lnTo>
                  <a:pt x="0" y="20733"/>
                </a:lnTo>
              </a:path>
            </a:pathLst>
          </a:custGeom>
          <a:ln w="735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943904" y="1937416"/>
            <a:ext cx="0" cy="24130"/>
          </a:xfrm>
          <a:custGeom>
            <a:avLst/>
            <a:gdLst/>
            <a:ahLst/>
            <a:cxnLst/>
            <a:rect l="l" t="t" r="r" b="b"/>
            <a:pathLst>
              <a:path h="24130">
                <a:moveTo>
                  <a:pt x="0" y="0"/>
                </a:moveTo>
                <a:lnTo>
                  <a:pt x="0" y="24038"/>
                </a:lnTo>
              </a:path>
            </a:pathLst>
          </a:custGeom>
          <a:ln w="735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973521" y="1919083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211"/>
                </a:lnTo>
              </a:path>
            </a:pathLst>
          </a:custGeom>
          <a:ln w="735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003045" y="1907798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0"/>
                </a:moveTo>
                <a:lnTo>
                  <a:pt x="0" y="25293"/>
                </a:lnTo>
              </a:path>
            </a:pathLst>
          </a:custGeom>
          <a:ln w="735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32479" y="1939320"/>
            <a:ext cx="0" cy="29845"/>
          </a:xfrm>
          <a:custGeom>
            <a:avLst/>
            <a:gdLst/>
            <a:ahLst/>
            <a:cxnLst/>
            <a:rect l="l" t="t" r="r" b="b"/>
            <a:pathLst>
              <a:path h="29844">
                <a:moveTo>
                  <a:pt x="0" y="0"/>
                </a:moveTo>
                <a:lnTo>
                  <a:pt x="0" y="29592"/>
                </a:lnTo>
              </a:path>
            </a:pathLst>
          </a:custGeom>
          <a:ln w="735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061822" y="1929795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0"/>
                </a:moveTo>
                <a:lnTo>
                  <a:pt x="0" y="30631"/>
                </a:lnTo>
              </a:path>
            </a:pathLst>
          </a:custGeom>
          <a:ln w="735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091076" y="1945298"/>
            <a:ext cx="0" cy="34290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0"/>
                </a:moveTo>
                <a:lnTo>
                  <a:pt x="0" y="33829"/>
                </a:lnTo>
              </a:path>
            </a:pathLst>
          </a:custGeom>
          <a:ln w="735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120245" y="1976481"/>
            <a:ext cx="0" cy="39370"/>
          </a:xfrm>
          <a:custGeom>
            <a:avLst/>
            <a:gdLst/>
            <a:ahLst/>
            <a:cxnLst/>
            <a:rect l="l" t="t" r="r" b="b"/>
            <a:pathLst>
              <a:path h="39369">
                <a:moveTo>
                  <a:pt x="0" y="0"/>
                </a:moveTo>
                <a:lnTo>
                  <a:pt x="0" y="38985"/>
                </a:lnTo>
              </a:path>
            </a:pathLst>
          </a:custGeom>
          <a:ln w="735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149329" y="1998664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3923"/>
                </a:lnTo>
              </a:path>
            </a:pathLst>
          </a:custGeom>
          <a:ln w="735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178328" y="2033458"/>
            <a:ext cx="0" cy="52069"/>
          </a:xfrm>
          <a:custGeom>
            <a:avLst/>
            <a:gdLst/>
            <a:ahLst/>
            <a:cxnLst/>
            <a:rect l="l" t="t" r="r" b="b"/>
            <a:pathLst>
              <a:path h="52069">
                <a:moveTo>
                  <a:pt x="0" y="0"/>
                </a:moveTo>
                <a:lnTo>
                  <a:pt x="0" y="51545"/>
                </a:lnTo>
              </a:path>
            </a:pathLst>
          </a:custGeom>
          <a:ln w="735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210040" y="2119132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0"/>
                </a:moveTo>
                <a:lnTo>
                  <a:pt x="0" y="63956"/>
                </a:lnTo>
              </a:path>
            </a:pathLst>
          </a:custGeom>
          <a:ln w="735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250008" y="2193541"/>
            <a:ext cx="0" cy="75565"/>
          </a:xfrm>
          <a:custGeom>
            <a:avLst/>
            <a:gdLst/>
            <a:ahLst/>
            <a:cxnLst/>
            <a:rect l="l" t="t" r="r" b="b"/>
            <a:pathLst>
              <a:path h="75564">
                <a:moveTo>
                  <a:pt x="0" y="0"/>
                </a:moveTo>
                <a:lnTo>
                  <a:pt x="0" y="74947"/>
                </a:lnTo>
              </a:path>
            </a:pathLst>
          </a:custGeom>
          <a:ln w="735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305524" y="2131207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0"/>
                </a:moveTo>
                <a:lnTo>
                  <a:pt x="0" y="59718"/>
                </a:lnTo>
              </a:path>
            </a:pathLst>
          </a:custGeom>
          <a:ln w="735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393758" y="2198961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182"/>
                </a:lnTo>
              </a:path>
            </a:pathLst>
          </a:custGeom>
          <a:ln w="735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38860" y="1213186"/>
            <a:ext cx="0" cy="565150"/>
          </a:xfrm>
          <a:custGeom>
            <a:avLst/>
            <a:gdLst/>
            <a:ahLst/>
            <a:cxnLst/>
            <a:rect l="l" t="t" r="r" b="b"/>
            <a:pathLst>
              <a:path h="565150">
                <a:moveTo>
                  <a:pt x="0" y="564831"/>
                </a:moveTo>
                <a:lnTo>
                  <a:pt x="0" y="0"/>
                </a:lnTo>
              </a:path>
            </a:pathLst>
          </a:custGeom>
          <a:ln w="7353">
            <a:solidFill>
              <a:srgbClr val="1E9E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43875" y="1228090"/>
            <a:ext cx="0" cy="224790"/>
          </a:xfrm>
          <a:custGeom>
            <a:avLst/>
            <a:gdLst/>
            <a:ahLst/>
            <a:cxnLst/>
            <a:rect l="l" t="t" r="r" b="b"/>
            <a:pathLst>
              <a:path h="224790">
                <a:moveTo>
                  <a:pt x="0" y="224434"/>
                </a:moveTo>
                <a:lnTo>
                  <a:pt x="0" y="0"/>
                </a:lnTo>
              </a:path>
            </a:pathLst>
          </a:custGeom>
          <a:ln w="7353">
            <a:solidFill>
              <a:srgbClr val="1E9E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51552" y="1341235"/>
            <a:ext cx="0" cy="179705"/>
          </a:xfrm>
          <a:custGeom>
            <a:avLst/>
            <a:gdLst/>
            <a:ahLst/>
            <a:cxnLst/>
            <a:rect l="l" t="t" r="r" b="b"/>
            <a:pathLst>
              <a:path h="179705">
                <a:moveTo>
                  <a:pt x="0" y="179218"/>
                </a:moveTo>
                <a:lnTo>
                  <a:pt x="0" y="0"/>
                </a:lnTo>
              </a:path>
            </a:pathLst>
          </a:custGeom>
          <a:ln w="7353">
            <a:solidFill>
              <a:srgbClr val="1E9E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60066" y="1361838"/>
            <a:ext cx="0" cy="153670"/>
          </a:xfrm>
          <a:custGeom>
            <a:avLst/>
            <a:gdLst/>
            <a:ahLst/>
            <a:cxnLst/>
            <a:rect l="l" t="t" r="r" b="b"/>
            <a:pathLst>
              <a:path h="153669">
                <a:moveTo>
                  <a:pt x="0" y="153567"/>
                </a:moveTo>
                <a:lnTo>
                  <a:pt x="0" y="0"/>
                </a:lnTo>
              </a:path>
            </a:pathLst>
          </a:custGeom>
          <a:ln w="7353">
            <a:solidFill>
              <a:srgbClr val="1E9E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69373" y="1355893"/>
            <a:ext cx="0" cy="112395"/>
          </a:xfrm>
          <a:custGeom>
            <a:avLst/>
            <a:gdLst/>
            <a:ahLst/>
            <a:cxnLst/>
            <a:rect l="l" t="t" r="r" b="b"/>
            <a:pathLst>
              <a:path h="112394">
                <a:moveTo>
                  <a:pt x="0" y="111843"/>
                </a:moveTo>
                <a:lnTo>
                  <a:pt x="0" y="0"/>
                </a:lnTo>
              </a:path>
            </a:pathLst>
          </a:custGeom>
          <a:ln w="7353">
            <a:solidFill>
              <a:srgbClr val="1E9E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79434" y="1377845"/>
            <a:ext cx="0" cy="111125"/>
          </a:xfrm>
          <a:custGeom>
            <a:avLst/>
            <a:gdLst/>
            <a:ahLst/>
            <a:cxnLst/>
            <a:rect l="l" t="t" r="r" b="b"/>
            <a:pathLst>
              <a:path h="111125">
                <a:moveTo>
                  <a:pt x="0" y="110894"/>
                </a:moveTo>
                <a:lnTo>
                  <a:pt x="0" y="0"/>
                </a:lnTo>
              </a:path>
            </a:pathLst>
          </a:custGeom>
          <a:ln w="7353">
            <a:solidFill>
              <a:srgbClr val="1E9E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90215" y="1434203"/>
            <a:ext cx="0" cy="111760"/>
          </a:xfrm>
          <a:custGeom>
            <a:avLst/>
            <a:gdLst/>
            <a:ahLst/>
            <a:cxnLst/>
            <a:rect l="l" t="t" r="r" b="b"/>
            <a:pathLst>
              <a:path h="111759">
                <a:moveTo>
                  <a:pt x="0" y="111264"/>
                </a:moveTo>
                <a:lnTo>
                  <a:pt x="0" y="0"/>
                </a:lnTo>
              </a:path>
            </a:pathLst>
          </a:custGeom>
          <a:ln w="7353">
            <a:solidFill>
              <a:srgbClr val="1E9E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02810" y="1332804"/>
            <a:ext cx="0" cy="73660"/>
          </a:xfrm>
          <a:custGeom>
            <a:avLst/>
            <a:gdLst/>
            <a:ahLst/>
            <a:cxnLst/>
            <a:rect l="l" t="t" r="r" b="b"/>
            <a:pathLst>
              <a:path h="73659">
                <a:moveTo>
                  <a:pt x="0" y="73422"/>
                </a:moveTo>
                <a:lnTo>
                  <a:pt x="0" y="0"/>
                </a:lnTo>
              </a:path>
            </a:pathLst>
          </a:custGeom>
          <a:ln w="7353">
            <a:solidFill>
              <a:srgbClr val="1E9E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15987" y="1293882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66083"/>
                </a:moveTo>
                <a:lnTo>
                  <a:pt x="0" y="0"/>
                </a:lnTo>
              </a:path>
            </a:pathLst>
          </a:custGeom>
          <a:ln w="7353">
            <a:solidFill>
              <a:srgbClr val="1E9E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30776" y="1204331"/>
            <a:ext cx="0" cy="45085"/>
          </a:xfrm>
          <a:custGeom>
            <a:avLst/>
            <a:gdLst/>
            <a:ahLst/>
            <a:cxnLst/>
            <a:rect l="l" t="t" r="r" b="b"/>
            <a:pathLst>
              <a:path h="45084">
                <a:moveTo>
                  <a:pt x="0" y="45082"/>
                </a:moveTo>
                <a:lnTo>
                  <a:pt x="0" y="0"/>
                </a:lnTo>
              </a:path>
            </a:pathLst>
          </a:custGeom>
          <a:ln w="7353">
            <a:solidFill>
              <a:srgbClr val="1E9E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47066" y="1229009"/>
            <a:ext cx="0" cy="50165"/>
          </a:xfrm>
          <a:custGeom>
            <a:avLst/>
            <a:gdLst/>
            <a:ahLst/>
            <a:cxnLst/>
            <a:rect l="l" t="t" r="r" b="b"/>
            <a:pathLst>
              <a:path h="50165">
                <a:moveTo>
                  <a:pt x="0" y="50097"/>
                </a:moveTo>
                <a:lnTo>
                  <a:pt x="0" y="0"/>
                </a:lnTo>
              </a:path>
            </a:pathLst>
          </a:custGeom>
          <a:ln w="7353">
            <a:solidFill>
              <a:srgbClr val="1E9E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62824" y="1176691"/>
            <a:ext cx="0" cy="45720"/>
          </a:xfrm>
          <a:custGeom>
            <a:avLst/>
            <a:gdLst/>
            <a:ahLst/>
            <a:cxnLst/>
            <a:rect l="l" t="t" r="r" b="b"/>
            <a:pathLst>
              <a:path h="45719">
                <a:moveTo>
                  <a:pt x="0" y="45319"/>
                </a:moveTo>
                <a:lnTo>
                  <a:pt x="0" y="0"/>
                </a:lnTo>
              </a:path>
            </a:pathLst>
          </a:custGeom>
          <a:ln w="7353">
            <a:solidFill>
              <a:srgbClr val="1E9E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80028" y="1119105"/>
            <a:ext cx="0" cy="36830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36384"/>
                </a:moveTo>
                <a:lnTo>
                  <a:pt x="0" y="0"/>
                </a:lnTo>
              </a:path>
            </a:pathLst>
          </a:custGeom>
          <a:ln w="7353">
            <a:solidFill>
              <a:srgbClr val="1E9E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99512" y="1087393"/>
            <a:ext cx="0" cy="34290"/>
          </a:xfrm>
          <a:custGeom>
            <a:avLst/>
            <a:gdLst/>
            <a:ahLst/>
            <a:cxnLst/>
            <a:rect l="l" t="t" r="r" b="b"/>
            <a:pathLst>
              <a:path h="34290">
                <a:moveTo>
                  <a:pt x="0" y="34064"/>
                </a:moveTo>
                <a:lnTo>
                  <a:pt x="0" y="0"/>
                </a:lnTo>
              </a:path>
            </a:pathLst>
          </a:custGeom>
          <a:ln w="7353">
            <a:solidFill>
              <a:srgbClr val="1E9E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19354" y="1019352"/>
            <a:ext cx="0" cy="31115"/>
          </a:xfrm>
          <a:custGeom>
            <a:avLst/>
            <a:gdLst/>
            <a:ahLst/>
            <a:cxnLst/>
            <a:rect l="l" t="t" r="r" b="b"/>
            <a:pathLst>
              <a:path h="31115">
                <a:moveTo>
                  <a:pt x="0" y="30599"/>
                </a:moveTo>
                <a:lnTo>
                  <a:pt x="0" y="0"/>
                </a:lnTo>
              </a:path>
            </a:pathLst>
          </a:custGeom>
          <a:ln w="7353">
            <a:solidFill>
              <a:srgbClr val="1E9E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39568" y="977463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28323"/>
                </a:moveTo>
                <a:lnTo>
                  <a:pt x="0" y="0"/>
                </a:lnTo>
              </a:path>
            </a:pathLst>
          </a:custGeom>
          <a:ln w="7353">
            <a:solidFill>
              <a:srgbClr val="1E9E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61011" y="906440"/>
            <a:ext cx="0" cy="24765"/>
          </a:xfrm>
          <a:custGeom>
            <a:avLst/>
            <a:gdLst/>
            <a:ahLst/>
            <a:cxnLst/>
            <a:rect l="l" t="t" r="r" b="b"/>
            <a:pathLst>
              <a:path h="24765">
                <a:moveTo>
                  <a:pt x="0" y="24459"/>
                </a:moveTo>
                <a:lnTo>
                  <a:pt x="0" y="0"/>
                </a:lnTo>
              </a:path>
            </a:pathLst>
          </a:custGeom>
          <a:ln w="7353">
            <a:solidFill>
              <a:srgbClr val="1E9E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84461" y="869326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0" y="22495"/>
                </a:moveTo>
                <a:lnTo>
                  <a:pt x="0" y="0"/>
                </a:lnTo>
              </a:path>
            </a:pathLst>
          </a:custGeom>
          <a:ln w="7353">
            <a:solidFill>
              <a:srgbClr val="1E9E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09011" y="800398"/>
            <a:ext cx="0" cy="20320"/>
          </a:xfrm>
          <a:custGeom>
            <a:avLst/>
            <a:gdLst/>
            <a:ahLst/>
            <a:cxnLst/>
            <a:rect l="l" t="t" r="r" b="b"/>
            <a:pathLst>
              <a:path h="20319">
                <a:moveTo>
                  <a:pt x="0" y="20327"/>
                </a:moveTo>
                <a:lnTo>
                  <a:pt x="0" y="0"/>
                </a:lnTo>
              </a:path>
            </a:pathLst>
          </a:custGeom>
          <a:ln w="7353">
            <a:solidFill>
              <a:srgbClr val="1E9E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33832" y="770922"/>
            <a:ext cx="0" cy="19685"/>
          </a:xfrm>
          <a:custGeom>
            <a:avLst/>
            <a:gdLst/>
            <a:ahLst/>
            <a:cxnLst/>
            <a:rect l="l" t="t" r="r" b="b"/>
            <a:pathLst>
              <a:path h="19684">
                <a:moveTo>
                  <a:pt x="0" y="19466"/>
                </a:moveTo>
                <a:lnTo>
                  <a:pt x="0" y="0"/>
                </a:lnTo>
              </a:path>
            </a:pathLst>
          </a:custGeom>
          <a:ln w="7353">
            <a:solidFill>
              <a:srgbClr val="1E9E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60493" y="733275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485"/>
                </a:moveTo>
                <a:lnTo>
                  <a:pt x="0" y="0"/>
                </a:lnTo>
              </a:path>
            </a:pathLst>
          </a:custGeom>
          <a:ln w="7353">
            <a:solidFill>
              <a:srgbClr val="1E9E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88916" y="700586"/>
            <a:ext cx="0" cy="16510"/>
          </a:xfrm>
          <a:custGeom>
            <a:avLst/>
            <a:gdLst/>
            <a:ahLst/>
            <a:cxnLst/>
            <a:rect l="l" t="t" r="r" b="b"/>
            <a:pathLst>
              <a:path h="16509">
                <a:moveTo>
                  <a:pt x="0" y="16059"/>
                </a:moveTo>
                <a:lnTo>
                  <a:pt x="0" y="0"/>
                </a:lnTo>
              </a:path>
            </a:pathLst>
          </a:custGeom>
          <a:ln w="7353">
            <a:solidFill>
              <a:srgbClr val="1E9E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018285" y="684974"/>
            <a:ext cx="0" cy="15240"/>
          </a:xfrm>
          <a:custGeom>
            <a:avLst/>
            <a:gdLst/>
            <a:ahLst/>
            <a:cxnLst/>
            <a:rect l="l" t="t" r="r" b="b"/>
            <a:pathLst>
              <a:path h="15240">
                <a:moveTo>
                  <a:pt x="0" y="14966"/>
                </a:moveTo>
                <a:lnTo>
                  <a:pt x="0" y="0"/>
                </a:lnTo>
              </a:path>
            </a:pathLst>
          </a:custGeom>
          <a:ln w="7353">
            <a:solidFill>
              <a:srgbClr val="1E9E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044902" y="689064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53" y="0"/>
                </a:lnTo>
              </a:path>
            </a:pathLst>
          </a:custGeom>
          <a:ln w="13896">
            <a:solidFill>
              <a:srgbClr val="1E9E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077540" y="715014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53" y="0"/>
                </a:lnTo>
              </a:path>
            </a:pathLst>
          </a:custGeom>
          <a:ln w="12702">
            <a:solidFill>
              <a:srgbClr val="1E9E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112426" y="751891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53" y="0"/>
                </a:lnTo>
              </a:path>
            </a:pathLst>
          </a:custGeom>
          <a:ln w="11794">
            <a:solidFill>
              <a:srgbClr val="1E9E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148782" y="836501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53" y="0"/>
                </a:lnTo>
              </a:path>
            </a:pathLst>
          </a:custGeom>
          <a:ln w="11480">
            <a:solidFill>
              <a:srgbClr val="1E9E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187926" y="934297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53" y="0"/>
                </a:lnTo>
              </a:path>
            </a:pathLst>
          </a:custGeom>
          <a:ln w="10775">
            <a:solidFill>
              <a:srgbClr val="1E9E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229750" y="1048721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53" y="0"/>
                </a:lnTo>
              </a:path>
            </a:pathLst>
          </a:custGeom>
          <a:ln w="10702">
            <a:solidFill>
              <a:srgbClr val="1E9E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274810" y="1140683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53" y="0"/>
                </a:lnTo>
              </a:path>
            </a:pathLst>
          </a:custGeom>
          <a:ln w="10927">
            <a:solidFill>
              <a:srgbClr val="1E9E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324914" y="1129462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53" y="0"/>
                </a:lnTo>
              </a:path>
            </a:pathLst>
          </a:custGeom>
          <a:ln w="10550">
            <a:solidFill>
              <a:srgbClr val="1E9E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380472" y="1041244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53" y="0"/>
                </a:lnTo>
              </a:path>
            </a:pathLst>
          </a:custGeom>
          <a:ln w="9662">
            <a:solidFill>
              <a:srgbClr val="1E9E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439379" y="1005793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53" y="0"/>
                </a:lnTo>
              </a:path>
            </a:pathLst>
          </a:custGeom>
          <a:ln w="10227">
            <a:solidFill>
              <a:srgbClr val="1E9E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499683" y="1015323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53" y="0"/>
                </a:lnTo>
              </a:path>
            </a:pathLst>
          </a:custGeom>
          <a:ln w="11285">
            <a:solidFill>
              <a:srgbClr val="1E9E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563844" y="1084898"/>
            <a:ext cx="0" cy="15240"/>
          </a:xfrm>
          <a:custGeom>
            <a:avLst/>
            <a:gdLst/>
            <a:ahLst/>
            <a:cxnLst/>
            <a:rect l="l" t="t" r="r" b="b"/>
            <a:pathLst>
              <a:path h="15240">
                <a:moveTo>
                  <a:pt x="0" y="15134"/>
                </a:moveTo>
                <a:lnTo>
                  <a:pt x="0" y="0"/>
                </a:lnTo>
              </a:path>
            </a:pathLst>
          </a:custGeom>
          <a:ln w="7353">
            <a:solidFill>
              <a:srgbClr val="1E9E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623368" y="1139454"/>
            <a:ext cx="0" cy="21590"/>
          </a:xfrm>
          <a:custGeom>
            <a:avLst/>
            <a:gdLst/>
            <a:ahLst/>
            <a:cxnLst/>
            <a:rect l="l" t="t" r="r" b="b"/>
            <a:pathLst>
              <a:path h="21590">
                <a:moveTo>
                  <a:pt x="0" y="21148"/>
                </a:moveTo>
                <a:lnTo>
                  <a:pt x="0" y="0"/>
                </a:lnTo>
              </a:path>
            </a:pathLst>
          </a:custGeom>
          <a:ln w="7353">
            <a:solidFill>
              <a:srgbClr val="1E9E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682016" y="1081113"/>
            <a:ext cx="0" cy="24130"/>
          </a:xfrm>
          <a:custGeom>
            <a:avLst/>
            <a:gdLst/>
            <a:ahLst/>
            <a:cxnLst/>
            <a:rect l="l" t="t" r="r" b="b"/>
            <a:pathLst>
              <a:path h="24130">
                <a:moveTo>
                  <a:pt x="0" y="23909"/>
                </a:moveTo>
                <a:lnTo>
                  <a:pt x="0" y="0"/>
                </a:lnTo>
              </a:path>
            </a:pathLst>
          </a:custGeom>
          <a:ln w="7353">
            <a:solidFill>
              <a:srgbClr val="1E9E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739861" y="1016272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27013"/>
                </a:moveTo>
                <a:lnTo>
                  <a:pt x="0" y="0"/>
                </a:lnTo>
              </a:path>
            </a:pathLst>
          </a:custGeom>
          <a:ln w="7353">
            <a:solidFill>
              <a:srgbClr val="1E9E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796965" y="974468"/>
            <a:ext cx="0" cy="32384"/>
          </a:xfrm>
          <a:custGeom>
            <a:avLst/>
            <a:gdLst/>
            <a:ahLst/>
            <a:cxnLst/>
            <a:rect l="l" t="t" r="r" b="b"/>
            <a:pathLst>
              <a:path h="32384">
                <a:moveTo>
                  <a:pt x="0" y="31793"/>
                </a:moveTo>
                <a:lnTo>
                  <a:pt x="0" y="0"/>
                </a:lnTo>
              </a:path>
            </a:pathLst>
          </a:custGeom>
          <a:ln w="7353">
            <a:solidFill>
              <a:srgbClr val="1E9E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853380" y="1043332"/>
            <a:ext cx="0" cy="50165"/>
          </a:xfrm>
          <a:custGeom>
            <a:avLst/>
            <a:gdLst/>
            <a:ahLst/>
            <a:cxnLst/>
            <a:rect l="l" t="t" r="r" b="b"/>
            <a:pathLst>
              <a:path h="50165">
                <a:moveTo>
                  <a:pt x="0" y="49804"/>
                </a:moveTo>
                <a:lnTo>
                  <a:pt x="0" y="0"/>
                </a:lnTo>
              </a:path>
            </a:pathLst>
          </a:custGeom>
          <a:ln w="7353">
            <a:solidFill>
              <a:srgbClr val="1E9E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909154" y="1089703"/>
            <a:ext cx="0" cy="74295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73906"/>
                </a:moveTo>
                <a:lnTo>
                  <a:pt x="0" y="0"/>
                </a:lnTo>
              </a:path>
            </a:pathLst>
          </a:custGeom>
          <a:ln w="7353">
            <a:solidFill>
              <a:srgbClr val="1E9E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964328" y="1199671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137081"/>
                </a:moveTo>
                <a:lnTo>
                  <a:pt x="0" y="0"/>
                </a:lnTo>
              </a:path>
            </a:pathLst>
          </a:custGeom>
          <a:ln w="7353">
            <a:solidFill>
              <a:srgbClr val="1E9E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046044" y="1269478"/>
            <a:ext cx="0" cy="189865"/>
          </a:xfrm>
          <a:custGeom>
            <a:avLst/>
            <a:gdLst/>
            <a:ahLst/>
            <a:cxnLst/>
            <a:rect l="l" t="t" r="r" b="b"/>
            <a:pathLst>
              <a:path h="189865">
                <a:moveTo>
                  <a:pt x="0" y="189606"/>
                </a:moveTo>
                <a:lnTo>
                  <a:pt x="0" y="0"/>
                </a:lnTo>
              </a:path>
            </a:pathLst>
          </a:custGeom>
          <a:ln w="7353">
            <a:solidFill>
              <a:srgbClr val="1E9E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153212" y="1194932"/>
            <a:ext cx="0" cy="328295"/>
          </a:xfrm>
          <a:custGeom>
            <a:avLst/>
            <a:gdLst/>
            <a:ahLst/>
            <a:cxnLst/>
            <a:rect l="l" t="t" r="r" b="b"/>
            <a:pathLst>
              <a:path h="328294">
                <a:moveTo>
                  <a:pt x="0" y="328291"/>
                </a:moveTo>
                <a:lnTo>
                  <a:pt x="0" y="0"/>
                </a:lnTo>
              </a:path>
            </a:pathLst>
          </a:custGeom>
          <a:ln w="7353">
            <a:solidFill>
              <a:srgbClr val="1E9E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521612" y="1033535"/>
            <a:ext cx="0" cy="38735"/>
          </a:xfrm>
          <a:custGeom>
            <a:avLst/>
            <a:gdLst/>
            <a:ahLst/>
            <a:cxnLst/>
            <a:rect l="l" t="t" r="r" b="b"/>
            <a:pathLst>
              <a:path h="38734">
                <a:moveTo>
                  <a:pt x="0" y="0"/>
                </a:moveTo>
                <a:lnTo>
                  <a:pt x="0" y="38582"/>
                </a:lnTo>
              </a:path>
            </a:pathLst>
          </a:custGeom>
          <a:ln w="7353">
            <a:solidFill>
              <a:srgbClr val="2B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641051" y="1133641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0" y="0"/>
                </a:moveTo>
                <a:lnTo>
                  <a:pt x="0" y="34467"/>
                </a:lnTo>
              </a:path>
            </a:pathLst>
          </a:custGeom>
          <a:ln w="7353">
            <a:solidFill>
              <a:srgbClr val="2B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757067" y="1014897"/>
            <a:ext cx="0" cy="31115"/>
          </a:xfrm>
          <a:custGeom>
            <a:avLst/>
            <a:gdLst/>
            <a:ahLst/>
            <a:cxnLst/>
            <a:rect l="l" t="t" r="r" b="b"/>
            <a:pathLst>
              <a:path h="31115">
                <a:moveTo>
                  <a:pt x="0" y="0"/>
                </a:moveTo>
                <a:lnTo>
                  <a:pt x="0" y="30863"/>
                </a:lnTo>
              </a:path>
            </a:pathLst>
          </a:custGeom>
          <a:ln w="7353">
            <a:solidFill>
              <a:srgbClr val="2B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870177" y="1094676"/>
            <a:ext cx="0" cy="29845"/>
          </a:xfrm>
          <a:custGeom>
            <a:avLst/>
            <a:gdLst/>
            <a:ahLst/>
            <a:cxnLst/>
            <a:rect l="l" t="t" r="r" b="b"/>
            <a:pathLst>
              <a:path h="29844">
                <a:moveTo>
                  <a:pt x="0" y="0"/>
                </a:moveTo>
                <a:lnTo>
                  <a:pt x="0" y="29710"/>
                </a:lnTo>
              </a:path>
            </a:pathLst>
          </a:custGeom>
          <a:ln w="7353">
            <a:solidFill>
              <a:srgbClr val="2B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980769" y="1301093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371"/>
                </a:lnTo>
              </a:path>
            </a:pathLst>
          </a:custGeom>
          <a:ln w="7353">
            <a:solidFill>
              <a:srgbClr val="2B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089146" y="1282995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0"/>
                </a:moveTo>
                <a:lnTo>
                  <a:pt x="0" y="27301"/>
                </a:lnTo>
              </a:path>
            </a:pathLst>
          </a:custGeom>
          <a:ln w="7353">
            <a:solidFill>
              <a:srgbClr val="2B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195551" y="1335600"/>
            <a:ext cx="0" cy="26034"/>
          </a:xfrm>
          <a:custGeom>
            <a:avLst/>
            <a:gdLst/>
            <a:ahLst/>
            <a:cxnLst/>
            <a:rect l="l" t="t" r="r" b="b"/>
            <a:pathLst>
              <a:path h="26034">
                <a:moveTo>
                  <a:pt x="0" y="0"/>
                </a:moveTo>
                <a:lnTo>
                  <a:pt x="0" y="25889"/>
                </a:lnTo>
              </a:path>
            </a:pathLst>
          </a:custGeom>
          <a:ln w="7353">
            <a:solidFill>
              <a:srgbClr val="2B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300180" y="1471824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0"/>
                </a:moveTo>
                <a:lnTo>
                  <a:pt x="0" y="26296"/>
                </a:lnTo>
              </a:path>
            </a:pathLst>
          </a:custGeom>
          <a:ln w="7353">
            <a:solidFill>
              <a:srgbClr val="2B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403199" y="1429387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0"/>
                </a:moveTo>
                <a:lnTo>
                  <a:pt x="0" y="25208"/>
                </a:lnTo>
              </a:path>
            </a:pathLst>
          </a:custGeom>
          <a:ln w="7353">
            <a:solidFill>
              <a:srgbClr val="2B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504745" y="1506955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0"/>
                </a:moveTo>
                <a:lnTo>
                  <a:pt x="0" y="25363"/>
                </a:lnTo>
              </a:path>
            </a:pathLst>
          </a:custGeom>
          <a:ln w="7353">
            <a:solidFill>
              <a:srgbClr val="2B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604937" y="1641422"/>
            <a:ext cx="0" cy="24130"/>
          </a:xfrm>
          <a:custGeom>
            <a:avLst/>
            <a:gdLst/>
            <a:ahLst/>
            <a:cxnLst/>
            <a:rect l="l" t="t" r="r" b="b"/>
            <a:pathLst>
              <a:path h="24130">
                <a:moveTo>
                  <a:pt x="0" y="0"/>
                </a:moveTo>
                <a:lnTo>
                  <a:pt x="0" y="24001"/>
                </a:lnTo>
              </a:path>
            </a:pathLst>
          </a:custGeom>
          <a:ln w="7353">
            <a:solidFill>
              <a:srgbClr val="2B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703876" y="1723583"/>
            <a:ext cx="0" cy="24130"/>
          </a:xfrm>
          <a:custGeom>
            <a:avLst/>
            <a:gdLst/>
            <a:ahLst/>
            <a:cxnLst/>
            <a:rect l="l" t="t" r="r" b="b"/>
            <a:pathLst>
              <a:path h="24130">
                <a:moveTo>
                  <a:pt x="0" y="0"/>
                </a:moveTo>
                <a:lnTo>
                  <a:pt x="0" y="23692"/>
                </a:lnTo>
              </a:path>
            </a:pathLst>
          </a:custGeom>
          <a:ln w="7353">
            <a:solidFill>
              <a:srgbClr val="2B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801650" y="1752791"/>
            <a:ext cx="0" cy="23495"/>
          </a:xfrm>
          <a:custGeom>
            <a:avLst/>
            <a:gdLst/>
            <a:ahLst/>
            <a:cxnLst/>
            <a:rect l="l" t="t" r="r" b="b"/>
            <a:pathLst>
              <a:path h="23494">
                <a:moveTo>
                  <a:pt x="0" y="0"/>
                </a:moveTo>
                <a:lnTo>
                  <a:pt x="0" y="23075"/>
                </a:lnTo>
              </a:path>
            </a:pathLst>
          </a:custGeom>
          <a:ln w="7353">
            <a:solidFill>
              <a:srgbClr val="2B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898338" y="188614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0"/>
                </a:moveTo>
                <a:lnTo>
                  <a:pt x="0" y="25339"/>
                </a:lnTo>
              </a:path>
            </a:pathLst>
          </a:custGeom>
          <a:ln w="7353">
            <a:solidFill>
              <a:srgbClr val="2B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994007" y="1919571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0"/>
                </a:moveTo>
                <a:lnTo>
                  <a:pt x="0" y="25997"/>
                </a:lnTo>
              </a:path>
            </a:pathLst>
          </a:custGeom>
          <a:ln w="7353">
            <a:solidFill>
              <a:srgbClr val="2B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088720" y="1959943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0"/>
                </a:moveTo>
                <a:lnTo>
                  <a:pt x="0" y="25609"/>
                </a:lnTo>
              </a:path>
            </a:pathLst>
          </a:custGeom>
          <a:ln w="7353">
            <a:solidFill>
              <a:srgbClr val="2B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229114" y="2119915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67"/>
                </a:lnTo>
              </a:path>
            </a:pathLst>
          </a:custGeom>
          <a:ln w="7353">
            <a:solidFill>
              <a:srgbClr val="2B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413421" y="2262815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0"/>
                </a:moveTo>
                <a:lnTo>
                  <a:pt x="0" y="25895"/>
                </a:lnTo>
              </a:path>
            </a:pathLst>
          </a:custGeom>
          <a:ln w="7353">
            <a:solidFill>
              <a:srgbClr val="2B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594731" y="2437006"/>
            <a:ext cx="0" cy="36195"/>
          </a:xfrm>
          <a:custGeom>
            <a:avLst/>
            <a:gdLst/>
            <a:ahLst/>
            <a:cxnLst/>
            <a:rect l="l" t="t" r="r" b="b"/>
            <a:pathLst>
              <a:path h="36194">
                <a:moveTo>
                  <a:pt x="0" y="0"/>
                </a:moveTo>
                <a:lnTo>
                  <a:pt x="0" y="36011"/>
                </a:lnTo>
              </a:path>
            </a:pathLst>
          </a:custGeom>
          <a:ln w="7353">
            <a:solidFill>
              <a:srgbClr val="2B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773311" y="2536182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4461"/>
                </a:lnTo>
              </a:path>
            </a:pathLst>
          </a:custGeom>
          <a:ln w="7353">
            <a:solidFill>
              <a:srgbClr val="2B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622777" y="1125962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26111"/>
                </a:moveTo>
                <a:lnTo>
                  <a:pt x="0" y="0"/>
                </a:lnTo>
              </a:path>
            </a:pathLst>
          </a:custGeom>
          <a:ln w="7353">
            <a:solidFill>
              <a:srgbClr val="FFC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681434" y="1094277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26310"/>
                </a:moveTo>
                <a:lnTo>
                  <a:pt x="0" y="0"/>
                </a:lnTo>
              </a:path>
            </a:pathLst>
          </a:custGeom>
          <a:ln w="7353">
            <a:solidFill>
              <a:srgbClr val="FFC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739287" y="1010276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1998"/>
                </a:moveTo>
                <a:lnTo>
                  <a:pt x="0" y="0"/>
                </a:lnTo>
              </a:path>
            </a:pathLst>
          </a:custGeom>
          <a:ln w="7353">
            <a:solidFill>
              <a:srgbClr val="FFC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796397" y="987613"/>
            <a:ext cx="0" cy="21590"/>
          </a:xfrm>
          <a:custGeom>
            <a:avLst/>
            <a:gdLst/>
            <a:ahLst/>
            <a:cxnLst/>
            <a:rect l="l" t="t" r="r" b="b"/>
            <a:pathLst>
              <a:path h="21590">
                <a:moveTo>
                  <a:pt x="0" y="21136"/>
                </a:moveTo>
                <a:lnTo>
                  <a:pt x="0" y="0"/>
                </a:lnTo>
              </a:path>
            </a:pathLst>
          </a:custGeom>
          <a:ln w="7353">
            <a:solidFill>
              <a:srgbClr val="FFC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852819" y="1055965"/>
            <a:ext cx="0" cy="19685"/>
          </a:xfrm>
          <a:custGeom>
            <a:avLst/>
            <a:gdLst/>
            <a:ahLst/>
            <a:cxnLst/>
            <a:rect l="l" t="t" r="r" b="b"/>
            <a:pathLst>
              <a:path h="19684">
                <a:moveTo>
                  <a:pt x="0" y="19275"/>
                </a:moveTo>
                <a:lnTo>
                  <a:pt x="0" y="0"/>
                </a:lnTo>
              </a:path>
            </a:pathLst>
          </a:custGeom>
          <a:ln w="7353">
            <a:solidFill>
              <a:srgbClr val="FFC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908599" y="1175037"/>
            <a:ext cx="0" cy="19685"/>
          </a:xfrm>
          <a:custGeom>
            <a:avLst/>
            <a:gdLst/>
            <a:ahLst/>
            <a:cxnLst/>
            <a:rect l="l" t="t" r="r" b="b"/>
            <a:pathLst>
              <a:path h="19684">
                <a:moveTo>
                  <a:pt x="0" y="19066"/>
                </a:moveTo>
                <a:lnTo>
                  <a:pt x="0" y="0"/>
                </a:lnTo>
              </a:path>
            </a:pathLst>
          </a:custGeom>
          <a:ln w="7353">
            <a:solidFill>
              <a:srgbClr val="FFC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963779" y="1301198"/>
            <a:ext cx="0" cy="20320"/>
          </a:xfrm>
          <a:custGeom>
            <a:avLst/>
            <a:gdLst/>
            <a:ahLst/>
            <a:cxnLst/>
            <a:rect l="l" t="t" r="r" b="b"/>
            <a:pathLst>
              <a:path h="20319">
                <a:moveTo>
                  <a:pt x="0" y="20262"/>
                </a:moveTo>
                <a:lnTo>
                  <a:pt x="0" y="0"/>
                </a:lnTo>
              </a:path>
            </a:pathLst>
          </a:custGeom>
          <a:ln w="7353">
            <a:solidFill>
              <a:srgbClr val="FFC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018396" y="1327866"/>
            <a:ext cx="0" cy="20955"/>
          </a:xfrm>
          <a:custGeom>
            <a:avLst/>
            <a:gdLst/>
            <a:ahLst/>
            <a:cxnLst/>
            <a:rect l="l" t="t" r="r" b="b"/>
            <a:pathLst>
              <a:path h="20955">
                <a:moveTo>
                  <a:pt x="0" y="20536"/>
                </a:moveTo>
                <a:lnTo>
                  <a:pt x="0" y="0"/>
                </a:lnTo>
              </a:path>
            </a:pathLst>
          </a:custGeom>
          <a:ln w="7353">
            <a:solidFill>
              <a:srgbClr val="FFC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072482" y="1278526"/>
            <a:ext cx="0" cy="19685"/>
          </a:xfrm>
          <a:custGeom>
            <a:avLst/>
            <a:gdLst/>
            <a:ahLst/>
            <a:cxnLst/>
            <a:rect l="l" t="t" r="r" b="b"/>
            <a:pathLst>
              <a:path h="19684">
                <a:moveTo>
                  <a:pt x="0" y="19376"/>
                </a:moveTo>
                <a:lnTo>
                  <a:pt x="0" y="0"/>
                </a:lnTo>
              </a:path>
            </a:pathLst>
          </a:custGeom>
          <a:ln w="7353">
            <a:solidFill>
              <a:srgbClr val="FFC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126068" y="1286096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8547"/>
                </a:moveTo>
                <a:lnTo>
                  <a:pt x="0" y="0"/>
                </a:lnTo>
              </a:path>
            </a:pathLst>
          </a:custGeom>
          <a:ln w="7353">
            <a:solidFill>
              <a:srgbClr val="FFC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179178" y="1302698"/>
            <a:ext cx="0" cy="20955"/>
          </a:xfrm>
          <a:custGeom>
            <a:avLst/>
            <a:gdLst/>
            <a:ahLst/>
            <a:cxnLst/>
            <a:rect l="l" t="t" r="r" b="b"/>
            <a:pathLst>
              <a:path h="20955">
                <a:moveTo>
                  <a:pt x="0" y="20469"/>
                </a:moveTo>
                <a:lnTo>
                  <a:pt x="0" y="0"/>
                </a:lnTo>
              </a:path>
            </a:pathLst>
          </a:custGeom>
          <a:ln w="7353">
            <a:solidFill>
              <a:srgbClr val="FFC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231839" y="1384787"/>
            <a:ext cx="0" cy="20320"/>
          </a:xfrm>
          <a:custGeom>
            <a:avLst/>
            <a:gdLst/>
            <a:ahLst/>
            <a:cxnLst/>
            <a:rect l="l" t="t" r="r" b="b"/>
            <a:pathLst>
              <a:path h="20319">
                <a:moveTo>
                  <a:pt x="0" y="19793"/>
                </a:moveTo>
                <a:lnTo>
                  <a:pt x="0" y="0"/>
                </a:lnTo>
              </a:path>
            </a:pathLst>
          </a:custGeom>
          <a:ln w="7353">
            <a:solidFill>
              <a:srgbClr val="FFC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284072" y="1455532"/>
            <a:ext cx="0" cy="19685"/>
          </a:xfrm>
          <a:custGeom>
            <a:avLst/>
            <a:gdLst/>
            <a:ahLst/>
            <a:cxnLst/>
            <a:rect l="l" t="t" r="r" b="b"/>
            <a:pathLst>
              <a:path h="19684">
                <a:moveTo>
                  <a:pt x="0" y="19193"/>
                </a:moveTo>
                <a:lnTo>
                  <a:pt x="0" y="0"/>
                </a:lnTo>
              </a:path>
            </a:pathLst>
          </a:custGeom>
          <a:ln w="7353">
            <a:solidFill>
              <a:srgbClr val="FFC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335896" y="1480705"/>
            <a:ext cx="0" cy="20320"/>
          </a:xfrm>
          <a:custGeom>
            <a:avLst/>
            <a:gdLst/>
            <a:ahLst/>
            <a:cxnLst/>
            <a:rect l="l" t="t" r="r" b="b"/>
            <a:pathLst>
              <a:path h="20319">
                <a:moveTo>
                  <a:pt x="0" y="19935"/>
                </a:moveTo>
                <a:lnTo>
                  <a:pt x="0" y="0"/>
                </a:lnTo>
              </a:path>
            </a:pathLst>
          </a:custGeom>
          <a:ln w="7353">
            <a:solidFill>
              <a:srgbClr val="FFC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387331" y="1465586"/>
            <a:ext cx="0" cy="17780"/>
          </a:xfrm>
          <a:custGeom>
            <a:avLst/>
            <a:gdLst/>
            <a:ahLst/>
            <a:cxnLst/>
            <a:rect l="l" t="t" r="r" b="b"/>
            <a:pathLst>
              <a:path h="17780">
                <a:moveTo>
                  <a:pt x="0" y="17384"/>
                </a:moveTo>
                <a:lnTo>
                  <a:pt x="0" y="0"/>
                </a:lnTo>
              </a:path>
            </a:pathLst>
          </a:custGeom>
          <a:ln w="7353">
            <a:solidFill>
              <a:srgbClr val="FFC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438393" y="1420577"/>
            <a:ext cx="0" cy="17780"/>
          </a:xfrm>
          <a:custGeom>
            <a:avLst/>
            <a:gdLst/>
            <a:ahLst/>
            <a:cxnLst/>
            <a:rect l="l" t="t" r="r" b="b"/>
            <a:pathLst>
              <a:path h="17780">
                <a:moveTo>
                  <a:pt x="0" y="17626"/>
                </a:moveTo>
                <a:lnTo>
                  <a:pt x="0" y="0"/>
                </a:lnTo>
              </a:path>
            </a:pathLst>
          </a:custGeom>
          <a:ln w="7353">
            <a:solidFill>
              <a:srgbClr val="FFC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489097" y="1486142"/>
            <a:ext cx="0" cy="15240"/>
          </a:xfrm>
          <a:custGeom>
            <a:avLst/>
            <a:gdLst/>
            <a:ahLst/>
            <a:cxnLst/>
            <a:rect l="l" t="t" r="r" b="b"/>
            <a:pathLst>
              <a:path h="15240">
                <a:moveTo>
                  <a:pt x="0" y="15209"/>
                </a:moveTo>
                <a:lnTo>
                  <a:pt x="0" y="0"/>
                </a:lnTo>
              </a:path>
            </a:pathLst>
          </a:custGeom>
          <a:ln w="7353">
            <a:solidFill>
              <a:srgbClr val="FFC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539459" y="1540442"/>
            <a:ext cx="0" cy="17145"/>
          </a:xfrm>
          <a:custGeom>
            <a:avLst/>
            <a:gdLst/>
            <a:ahLst/>
            <a:cxnLst/>
            <a:rect l="l" t="t" r="r" b="b"/>
            <a:pathLst>
              <a:path h="17144">
                <a:moveTo>
                  <a:pt x="0" y="16652"/>
                </a:moveTo>
                <a:lnTo>
                  <a:pt x="0" y="0"/>
                </a:lnTo>
              </a:path>
            </a:pathLst>
          </a:custGeom>
          <a:ln w="7353">
            <a:solidFill>
              <a:srgbClr val="FFC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589491" y="1653241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8955"/>
                </a:moveTo>
                <a:lnTo>
                  <a:pt x="0" y="0"/>
                </a:lnTo>
              </a:path>
            </a:pathLst>
          </a:custGeom>
          <a:ln w="7353">
            <a:solidFill>
              <a:srgbClr val="FFC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639208" y="1720793"/>
            <a:ext cx="0" cy="18415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0" y="17954"/>
                </a:moveTo>
                <a:lnTo>
                  <a:pt x="0" y="0"/>
                </a:lnTo>
              </a:path>
            </a:pathLst>
          </a:custGeom>
          <a:ln w="7353">
            <a:solidFill>
              <a:srgbClr val="FFC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688619" y="1726870"/>
            <a:ext cx="0" cy="17145"/>
          </a:xfrm>
          <a:custGeom>
            <a:avLst/>
            <a:gdLst/>
            <a:ahLst/>
            <a:cxnLst/>
            <a:rect l="l" t="t" r="r" b="b"/>
            <a:pathLst>
              <a:path h="17144">
                <a:moveTo>
                  <a:pt x="0" y="16831"/>
                </a:moveTo>
                <a:lnTo>
                  <a:pt x="0" y="0"/>
                </a:lnTo>
              </a:path>
            </a:pathLst>
          </a:custGeom>
          <a:ln w="7353">
            <a:solidFill>
              <a:srgbClr val="FFC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737735" y="1721533"/>
            <a:ext cx="0" cy="17145"/>
          </a:xfrm>
          <a:custGeom>
            <a:avLst/>
            <a:gdLst/>
            <a:ahLst/>
            <a:cxnLst/>
            <a:rect l="l" t="t" r="r" b="b"/>
            <a:pathLst>
              <a:path h="17144">
                <a:moveTo>
                  <a:pt x="0" y="16708"/>
                </a:moveTo>
                <a:lnTo>
                  <a:pt x="0" y="0"/>
                </a:lnTo>
              </a:path>
            </a:pathLst>
          </a:custGeom>
          <a:ln w="7353">
            <a:solidFill>
              <a:srgbClr val="FFC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786568" y="1727576"/>
            <a:ext cx="0" cy="18415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0" y="17801"/>
                </a:moveTo>
                <a:lnTo>
                  <a:pt x="0" y="0"/>
                </a:lnTo>
              </a:path>
            </a:pathLst>
          </a:custGeom>
          <a:ln w="7353">
            <a:solidFill>
              <a:srgbClr val="FFC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835126" y="1787292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8772"/>
                </a:moveTo>
                <a:lnTo>
                  <a:pt x="0" y="0"/>
                </a:lnTo>
              </a:path>
            </a:pathLst>
          </a:custGeom>
          <a:ln w="7353">
            <a:solidFill>
              <a:srgbClr val="FFC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883419" y="1868034"/>
            <a:ext cx="0" cy="20320"/>
          </a:xfrm>
          <a:custGeom>
            <a:avLst/>
            <a:gdLst/>
            <a:ahLst/>
            <a:cxnLst/>
            <a:rect l="l" t="t" r="r" b="b"/>
            <a:pathLst>
              <a:path h="20319">
                <a:moveTo>
                  <a:pt x="0" y="19771"/>
                </a:moveTo>
                <a:lnTo>
                  <a:pt x="0" y="0"/>
                </a:lnTo>
              </a:path>
            </a:pathLst>
          </a:custGeom>
          <a:ln w="7353">
            <a:solidFill>
              <a:srgbClr val="FFC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931456" y="1929234"/>
            <a:ext cx="0" cy="20320"/>
          </a:xfrm>
          <a:custGeom>
            <a:avLst/>
            <a:gdLst/>
            <a:ahLst/>
            <a:cxnLst/>
            <a:rect l="l" t="t" r="r" b="b"/>
            <a:pathLst>
              <a:path h="20319">
                <a:moveTo>
                  <a:pt x="0" y="20164"/>
                </a:moveTo>
                <a:lnTo>
                  <a:pt x="0" y="0"/>
                </a:lnTo>
              </a:path>
            </a:pathLst>
          </a:custGeom>
          <a:ln w="7353">
            <a:solidFill>
              <a:srgbClr val="FFC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979243" y="1921670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1900"/>
                </a:moveTo>
                <a:lnTo>
                  <a:pt x="0" y="0"/>
                </a:lnTo>
              </a:path>
            </a:pathLst>
          </a:custGeom>
          <a:ln w="7353">
            <a:solidFill>
              <a:srgbClr val="FFC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026788" y="1917068"/>
            <a:ext cx="0" cy="22860"/>
          </a:xfrm>
          <a:custGeom>
            <a:avLst/>
            <a:gdLst/>
            <a:ahLst/>
            <a:cxnLst/>
            <a:rect l="l" t="t" r="r" b="b"/>
            <a:pathLst>
              <a:path h="22860">
                <a:moveTo>
                  <a:pt x="0" y="22619"/>
                </a:moveTo>
                <a:lnTo>
                  <a:pt x="0" y="0"/>
                </a:lnTo>
              </a:path>
            </a:pathLst>
          </a:custGeom>
          <a:ln w="7353">
            <a:solidFill>
              <a:srgbClr val="FFC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074100" y="1945792"/>
            <a:ext cx="0" cy="22860"/>
          </a:xfrm>
          <a:custGeom>
            <a:avLst/>
            <a:gdLst/>
            <a:ahLst/>
            <a:cxnLst/>
            <a:rect l="l" t="t" r="r" b="b"/>
            <a:pathLst>
              <a:path h="22860">
                <a:moveTo>
                  <a:pt x="0" y="22698"/>
                </a:moveTo>
                <a:lnTo>
                  <a:pt x="0" y="0"/>
                </a:lnTo>
              </a:path>
            </a:pathLst>
          </a:custGeom>
          <a:ln w="7353">
            <a:solidFill>
              <a:srgbClr val="FFC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121184" y="2017598"/>
            <a:ext cx="0" cy="24130"/>
          </a:xfrm>
          <a:custGeom>
            <a:avLst/>
            <a:gdLst/>
            <a:ahLst/>
            <a:cxnLst/>
            <a:rect l="l" t="t" r="r" b="b"/>
            <a:pathLst>
              <a:path h="24130">
                <a:moveTo>
                  <a:pt x="0" y="23886"/>
                </a:moveTo>
                <a:lnTo>
                  <a:pt x="0" y="0"/>
                </a:lnTo>
              </a:path>
            </a:pathLst>
          </a:custGeom>
          <a:ln w="7353">
            <a:solidFill>
              <a:srgbClr val="FFC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168047" y="2073491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26622"/>
                </a:moveTo>
                <a:lnTo>
                  <a:pt x="0" y="0"/>
                </a:lnTo>
              </a:path>
            </a:pathLst>
          </a:custGeom>
          <a:ln w="7353">
            <a:solidFill>
              <a:srgbClr val="FFC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214696" y="2159484"/>
            <a:ext cx="0" cy="29209"/>
          </a:xfrm>
          <a:custGeom>
            <a:avLst/>
            <a:gdLst/>
            <a:ahLst/>
            <a:cxnLst/>
            <a:rect l="l" t="t" r="r" b="b"/>
            <a:pathLst>
              <a:path h="29210">
                <a:moveTo>
                  <a:pt x="0" y="28924"/>
                </a:moveTo>
                <a:lnTo>
                  <a:pt x="0" y="0"/>
                </a:lnTo>
              </a:path>
            </a:pathLst>
          </a:custGeom>
          <a:ln w="7353">
            <a:solidFill>
              <a:srgbClr val="FFC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261134" y="2178837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30902"/>
                </a:moveTo>
                <a:lnTo>
                  <a:pt x="0" y="0"/>
                </a:lnTo>
              </a:path>
            </a:pathLst>
          </a:custGeom>
          <a:ln w="7353">
            <a:solidFill>
              <a:srgbClr val="FFC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307370" y="2203781"/>
            <a:ext cx="0" cy="32384"/>
          </a:xfrm>
          <a:custGeom>
            <a:avLst/>
            <a:gdLst/>
            <a:ahLst/>
            <a:cxnLst/>
            <a:rect l="l" t="t" r="r" b="b"/>
            <a:pathLst>
              <a:path h="32385">
                <a:moveTo>
                  <a:pt x="0" y="32265"/>
                </a:moveTo>
                <a:lnTo>
                  <a:pt x="0" y="0"/>
                </a:lnTo>
              </a:path>
            </a:pathLst>
          </a:custGeom>
          <a:ln w="7353">
            <a:solidFill>
              <a:srgbClr val="FFC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353406" y="2217514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0" y="34785"/>
                </a:moveTo>
                <a:lnTo>
                  <a:pt x="0" y="0"/>
                </a:lnTo>
              </a:path>
            </a:pathLst>
          </a:custGeom>
          <a:ln w="7353">
            <a:solidFill>
              <a:srgbClr val="FFC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399249" y="2254585"/>
            <a:ext cx="0" cy="36830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36356"/>
                </a:moveTo>
                <a:lnTo>
                  <a:pt x="0" y="0"/>
                </a:lnTo>
              </a:path>
            </a:pathLst>
          </a:custGeom>
          <a:ln w="7353">
            <a:solidFill>
              <a:srgbClr val="FFC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444904" y="2322909"/>
            <a:ext cx="0" cy="42545"/>
          </a:xfrm>
          <a:custGeom>
            <a:avLst/>
            <a:gdLst/>
            <a:ahLst/>
            <a:cxnLst/>
            <a:rect l="l" t="t" r="r" b="b"/>
            <a:pathLst>
              <a:path h="42544">
                <a:moveTo>
                  <a:pt x="0" y="42465"/>
                </a:moveTo>
                <a:lnTo>
                  <a:pt x="0" y="0"/>
                </a:lnTo>
              </a:path>
            </a:pathLst>
          </a:custGeom>
          <a:ln w="7353">
            <a:solidFill>
              <a:srgbClr val="FFC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490374" y="2344989"/>
            <a:ext cx="0" cy="46990"/>
          </a:xfrm>
          <a:custGeom>
            <a:avLst/>
            <a:gdLst/>
            <a:ahLst/>
            <a:cxnLst/>
            <a:rect l="l" t="t" r="r" b="b"/>
            <a:pathLst>
              <a:path h="46989">
                <a:moveTo>
                  <a:pt x="0" y="46745"/>
                </a:moveTo>
                <a:lnTo>
                  <a:pt x="0" y="0"/>
                </a:lnTo>
              </a:path>
            </a:pathLst>
          </a:custGeom>
          <a:ln w="7353">
            <a:solidFill>
              <a:srgbClr val="FFC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535665" y="2424456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54283"/>
                </a:moveTo>
                <a:lnTo>
                  <a:pt x="0" y="0"/>
                </a:lnTo>
              </a:path>
            </a:pathLst>
          </a:custGeom>
          <a:ln w="7353">
            <a:solidFill>
              <a:srgbClr val="FFC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580780" y="2413496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53951"/>
                </a:moveTo>
                <a:lnTo>
                  <a:pt x="0" y="0"/>
                </a:lnTo>
              </a:path>
            </a:pathLst>
          </a:custGeom>
          <a:ln w="7353">
            <a:solidFill>
              <a:srgbClr val="FFC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625724" y="2428431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57638"/>
                </a:moveTo>
                <a:lnTo>
                  <a:pt x="0" y="0"/>
                </a:lnTo>
              </a:path>
            </a:pathLst>
          </a:custGeom>
          <a:ln w="7353">
            <a:solidFill>
              <a:srgbClr val="FFC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670500" y="2483476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66426"/>
                </a:moveTo>
                <a:lnTo>
                  <a:pt x="0" y="0"/>
                </a:lnTo>
              </a:path>
            </a:pathLst>
          </a:custGeom>
          <a:ln w="7353">
            <a:solidFill>
              <a:srgbClr val="FFC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715112" y="2523831"/>
            <a:ext cx="0" cy="75565"/>
          </a:xfrm>
          <a:custGeom>
            <a:avLst/>
            <a:gdLst/>
            <a:ahLst/>
            <a:cxnLst/>
            <a:rect l="l" t="t" r="r" b="b"/>
            <a:pathLst>
              <a:path h="75564">
                <a:moveTo>
                  <a:pt x="0" y="75559"/>
                </a:moveTo>
                <a:lnTo>
                  <a:pt x="0" y="0"/>
                </a:lnTo>
              </a:path>
            </a:pathLst>
          </a:custGeom>
          <a:ln w="7353">
            <a:solidFill>
              <a:srgbClr val="FFC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759563" y="2608783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5184"/>
                </a:moveTo>
                <a:lnTo>
                  <a:pt x="0" y="0"/>
                </a:lnTo>
              </a:path>
            </a:pathLst>
          </a:custGeom>
          <a:ln w="7353">
            <a:solidFill>
              <a:srgbClr val="FFC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803857" y="2673965"/>
            <a:ext cx="0" cy="116205"/>
          </a:xfrm>
          <a:custGeom>
            <a:avLst/>
            <a:gdLst/>
            <a:ahLst/>
            <a:cxnLst/>
            <a:rect l="l" t="t" r="r" b="b"/>
            <a:pathLst>
              <a:path h="116205">
                <a:moveTo>
                  <a:pt x="0" y="115690"/>
                </a:moveTo>
                <a:lnTo>
                  <a:pt x="0" y="0"/>
                </a:lnTo>
              </a:path>
            </a:pathLst>
          </a:custGeom>
          <a:ln w="7353">
            <a:solidFill>
              <a:srgbClr val="FFC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847998" y="2681500"/>
            <a:ext cx="0" cy="121285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120799"/>
                </a:moveTo>
                <a:lnTo>
                  <a:pt x="0" y="0"/>
                </a:lnTo>
              </a:path>
            </a:pathLst>
          </a:custGeom>
          <a:ln w="7353">
            <a:solidFill>
              <a:srgbClr val="FFC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891988" y="2704038"/>
            <a:ext cx="0" cy="134620"/>
          </a:xfrm>
          <a:custGeom>
            <a:avLst/>
            <a:gdLst/>
            <a:ahLst/>
            <a:cxnLst/>
            <a:rect l="l" t="t" r="r" b="b"/>
            <a:pathLst>
              <a:path h="134619">
                <a:moveTo>
                  <a:pt x="0" y="134275"/>
                </a:moveTo>
                <a:lnTo>
                  <a:pt x="0" y="0"/>
                </a:lnTo>
              </a:path>
            </a:pathLst>
          </a:custGeom>
          <a:ln w="7353">
            <a:solidFill>
              <a:srgbClr val="FFC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001876" y="704449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53" y="0"/>
                </a:lnTo>
              </a:path>
            </a:pathLst>
          </a:custGeom>
          <a:ln w="1404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047828" y="692225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53" y="0"/>
                </a:lnTo>
              </a:path>
            </a:pathLst>
          </a:custGeom>
          <a:ln w="1280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760463" y="1747087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53" y="0"/>
                </a:lnTo>
              </a:path>
            </a:pathLst>
          </a:custGeom>
          <a:ln w="1297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2790679" y="1771884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353" y="0"/>
                </a:lnTo>
              </a:path>
            </a:pathLst>
          </a:custGeom>
          <a:ln w="139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35233" y="699349"/>
            <a:ext cx="3279140" cy="2063114"/>
          </a:xfrm>
          <a:custGeom>
            <a:avLst/>
            <a:gdLst/>
            <a:ahLst/>
            <a:cxnLst/>
            <a:rect l="l" t="t" r="r" b="b"/>
            <a:pathLst>
              <a:path w="3279140" h="2063114">
                <a:moveTo>
                  <a:pt x="0" y="617623"/>
                </a:moveTo>
                <a:lnTo>
                  <a:pt x="13327" y="698797"/>
                </a:lnTo>
                <a:lnTo>
                  <a:pt x="27550" y="725630"/>
                </a:lnTo>
                <a:lnTo>
                  <a:pt x="32842" y="722851"/>
                </a:lnTo>
                <a:lnTo>
                  <a:pt x="64196" y="660706"/>
                </a:lnTo>
                <a:lnTo>
                  <a:pt x="90324" y="592452"/>
                </a:lnTo>
                <a:lnTo>
                  <a:pt x="149486" y="435536"/>
                </a:lnTo>
                <a:lnTo>
                  <a:pt x="206935" y="285844"/>
                </a:lnTo>
                <a:lnTo>
                  <a:pt x="235896" y="214605"/>
                </a:lnTo>
                <a:lnTo>
                  <a:pt x="257473" y="165581"/>
                </a:lnTo>
                <a:lnTo>
                  <a:pt x="277010" y="125332"/>
                </a:lnTo>
                <a:lnTo>
                  <a:pt x="308858" y="70297"/>
                </a:lnTo>
                <a:lnTo>
                  <a:pt x="335312" y="35357"/>
                </a:lnTo>
                <a:lnTo>
                  <a:pt x="368815" y="7757"/>
                </a:lnTo>
                <a:lnTo>
                  <a:pt x="398638" y="0"/>
                </a:lnTo>
                <a:lnTo>
                  <a:pt x="407478" y="988"/>
                </a:lnTo>
                <a:lnTo>
                  <a:pt x="445264" y="22849"/>
                </a:lnTo>
                <a:lnTo>
                  <a:pt x="478044" y="65485"/>
                </a:lnTo>
                <a:lnTo>
                  <a:pt x="504713" y="116166"/>
                </a:lnTo>
                <a:lnTo>
                  <a:pt x="535167" y="190176"/>
                </a:lnTo>
                <a:lnTo>
                  <a:pt x="555688" y="247495"/>
                </a:lnTo>
                <a:lnTo>
                  <a:pt x="600199" y="374189"/>
                </a:lnTo>
                <a:lnTo>
                  <a:pt x="613525" y="406089"/>
                </a:lnTo>
                <a:lnTo>
                  <a:pt x="633382" y="441598"/>
                </a:lnTo>
                <a:lnTo>
                  <a:pt x="660928" y="459971"/>
                </a:lnTo>
                <a:lnTo>
                  <a:pt x="667444" y="458859"/>
                </a:lnTo>
                <a:lnTo>
                  <a:pt x="701084" y="427850"/>
                </a:lnTo>
                <a:lnTo>
                  <a:pt x="753340" y="350163"/>
                </a:lnTo>
                <a:lnTo>
                  <a:pt x="765949" y="334685"/>
                </a:lnTo>
                <a:lnTo>
                  <a:pt x="797249" y="309167"/>
                </a:lnTo>
                <a:lnTo>
                  <a:pt x="823308" y="304044"/>
                </a:lnTo>
                <a:lnTo>
                  <a:pt x="831950" y="305623"/>
                </a:lnTo>
                <a:lnTo>
                  <a:pt x="874830" y="335408"/>
                </a:lnTo>
                <a:lnTo>
                  <a:pt x="911173" y="380217"/>
                </a:lnTo>
                <a:lnTo>
                  <a:pt x="936400" y="412262"/>
                </a:lnTo>
                <a:lnTo>
                  <a:pt x="967405" y="439459"/>
                </a:lnTo>
                <a:lnTo>
                  <a:pt x="982814" y="444228"/>
                </a:lnTo>
                <a:lnTo>
                  <a:pt x="989906" y="444141"/>
                </a:lnTo>
                <a:lnTo>
                  <a:pt x="1034536" y="413972"/>
                </a:lnTo>
                <a:lnTo>
                  <a:pt x="1087931" y="349515"/>
                </a:lnTo>
                <a:lnTo>
                  <a:pt x="1101754" y="335769"/>
                </a:lnTo>
                <a:lnTo>
                  <a:pt x="1113239" y="326604"/>
                </a:lnTo>
                <a:lnTo>
                  <a:pt x="1123551" y="320361"/>
                </a:lnTo>
                <a:lnTo>
                  <a:pt x="1133840" y="316290"/>
                </a:lnTo>
                <a:lnTo>
                  <a:pt x="1142965" y="314528"/>
                </a:lnTo>
                <a:lnTo>
                  <a:pt x="1152073" y="314668"/>
                </a:lnTo>
                <a:lnTo>
                  <a:pt x="1188328" y="334342"/>
                </a:lnTo>
                <a:lnTo>
                  <a:pt x="1220949" y="378319"/>
                </a:lnTo>
                <a:lnTo>
                  <a:pt x="1247783" y="430998"/>
                </a:lnTo>
                <a:lnTo>
                  <a:pt x="1266704" y="474777"/>
                </a:lnTo>
                <a:lnTo>
                  <a:pt x="1314254" y="587603"/>
                </a:lnTo>
                <a:lnTo>
                  <a:pt x="1326349" y="611098"/>
                </a:lnTo>
                <a:lnTo>
                  <a:pt x="1353737" y="646922"/>
                </a:lnTo>
                <a:lnTo>
                  <a:pt x="1375548" y="655375"/>
                </a:lnTo>
                <a:lnTo>
                  <a:pt x="1382075" y="654657"/>
                </a:lnTo>
                <a:lnTo>
                  <a:pt x="1421076" y="630484"/>
                </a:lnTo>
                <a:lnTo>
                  <a:pt x="1444780" y="610492"/>
                </a:lnTo>
                <a:lnTo>
                  <a:pt x="1457669" y="601382"/>
                </a:lnTo>
                <a:lnTo>
                  <a:pt x="1469458" y="595093"/>
                </a:lnTo>
                <a:lnTo>
                  <a:pt x="1479086" y="591810"/>
                </a:lnTo>
                <a:lnTo>
                  <a:pt x="1488700" y="590276"/>
                </a:lnTo>
                <a:lnTo>
                  <a:pt x="1497232" y="590531"/>
                </a:lnTo>
                <a:lnTo>
                  <a:pt x="1533360" y="609115"/>
                </a:lnTo>
                <a:lnTo>
                  <a:pt x="1569277" y="653338"/>
                </a:lnTo>
                <a:lnTo>
                  <a:pt x="1631126" y="754560"/>
                </a:lnTo>
                <a:lnTo>
                  <a:pt x="1642592" y="769921"/>
                </a:lnTo>
                <a:lnTo>
                  <a:pt x="1678945" y="797478"/>
                </a:lnTo>
                <a:lnTo>
                  <a:pt x="1687226" y="798756"/>
                </a:lnTo>
                <a:lnTo>
                  <a:pt x="1695498" y="798328"/>
                </a:lnTo>
                <a:lnTo>
                  <a:pt x="1704791" y="796034"/>
                </a:lnTo>
                <a:lnTo>
                  <a:pt x="1715103" y="791668"/>
                </a:lnTo>
                <a:lnTo>
                  <a:pt x="1728484" y="784047"/>
                </a:lnTo>
                <a:lnTo>
                  <a:pt x="1769499" y="759245"/>
                </a:lnTo>
                <a:lnTo>
                  <a:pt x="1780737" y="754892"/>
                </a:lnTo>
                <a:lnTo>
                  <a:pt x="1790937" y="752659"/>
                </a:lnTo>
                <a:lnTo>
                  <a:pt x="1800105" y="752192"/>
                </a:lnTo>
                <a:lnTo>
                  <a:pt x="1810278" y="753572"/>
                </a:lnTo>
                <a:lnTo>
                  <a:pt x="1846785" y="776247"/>
                </a:lnTo>
                <a:lnTo>
                  <a:pt x="1881100" y="822533"/>
                </a:lnTo>
                <a:lnTo>
                  <a:pt x="1914258" y="884583"/>
                </a:lnTo>
                <a:lnTo>
                  <a:pt x="1956253" y="967915"/>
                </a:lnTo>
                <a:lnTo>
                  <a:pt x="1969206" y="989785"/>
                </a:lnTo>
                <a:lnTo>
                  <a:pt x="2000008" y="1026442"/>
                </a:lnTo>
                <a:lnTo>
                  <a:pt x="2037606" y="1039572"/>
                </a:lnTo>
                <a:lnTo>
                  <a:pt x="2049443" y="1038513"/>
                </a:lnTo>
                <a:lnTo>
                  <a:pt x="2067167" y="1034938"/>
                </a:lnTo>
                <a:lnTo>
                  <a:pt x="2090740" y="1030591"/>
                </a:lnTo>
                <a:lnTo>
                  <a:pt x="2135738" y="1038513"/>
                </a:lnTo>
                <a:lnTo>
                  <a:pt x="2167874" y="1063704"/>
                </a:lnTo>
                <a:lnTo>
                  <a:pt x="2196987" y="1099525"/>
                </a:lnTo>
                <a:lnTo>
                  <a:pt x="2251075" y="1178833"/>
                </a:lnTo>
                <a:lnTo>
                  <a:pt x="2266469" y="1198388"/>
                </a:lnTo>
                <a:lnTo>
                  <a:pt x="2301011" y="1228623"/>
                </a:lnTo>
                <a:lnTo>
                  <a:pt x="2353537" y="1239676"/>
                </a:lnTo>
                <a:lnTo>
                  <a:pt x="2383014" y="1239901"/>
                </a:lnTo>
                <a:lnTo>
                  <a:pt x="2396296" y="1241622"/>
                </a:lnTo>
                <a:lnTo>
                  <a:pt x="2441698" y="1263725"/>
                </a:lnTo>
                <a:lnTo>
                  <a:pt x="2479373" y="1304985"/>
                </a:lnTo>
                <a:lnTo>
                  <a:pt x="2515031" y="1359230"/>
                </a:lnTo>
                <a:lnTo>
                  <a:pt x="2552432" y="1420170"/>
                </a:lnTo>
                <a:lnTo>
                  <a:pt x="2569217" y="1444681"/>
                </a:lnTo>
                <a:lnTo>
                  <a:pt x="2597133" y="1477215"/>
                </a:lnTo>
                <a:lnTo>
                  <a:pt x="2636089" y="1503659"/>
                </a:lnTo>
                <a:lnTo>
                  <a:pt x="2704382" y="1528512"/>
                </a:lnTo>
                <a:lnTo>
                  <a:pt x="2718172" y="1536016"/>
                </a:lnTo>
                <a:lnTo>
                  <a:pt x="2764016" y="1574368"/>
                </a:lnTo>
                <a:lnTo>
                  <a:pt x="2813315" y="1633716"/>
                </a:lnTo>
                <a:lnTo>
                  <a:pt x="2847877" y="1675845"/>
                </a:lnTo>
                <a:lnTo>
                  <a:pt x="2881431" y="1708598"/>
                </a:lnTo>
                <a:lnTo>
                  <a:pt x="2932932" y="1740159"/>
                </a:lnTo>
                <a:lnTo>
                  <a:pt x="2977025" y="1761945"/>
                </a:lnTo>
                <a:lnTo>
                  <a:pt x="2993181" y="1772204"/>
                </a:lnTo>
                <a:lnTo>
                  <a:pt x="3023640" y="1797277"/>
                </a:lnTo>
                <a:lnTo>
                  <a:pt x="3056700" y="1833849"/>
                </a:lnTo>
                <a:lnTo>
                  <a:pt x="3146496" y="1953112"/>
                </a:lnTo>
                <a:lnTo>
                  <a:pt x="3163316" y="1972229"/>
                </a:lnTo>
                <a:lnTo>
                  <a:pt x="3180115" y="1989049"/>
                </a:lnTo>
                <a:lnTo>
                  <a:pt x="3196892" y="2003559"/>
                </a:lnTo>
                <a:lnTo>
                  <a:pt x="3218051" y="2019603"/>
                </a:lnTo>
                <a:lnTo>
                  <a:pt x="3278695" y="2062090"/>
                </a:lnTo>
              </a:path>
            </a:pathLst>
          </a:custGeom>
          <a:ln w="7359">
            <a:solidFill>
              <a:srgbClr val="7F7F7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19874" y="676120"/>
            <a:ext cx="3309411" cy="22011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31205" y="1015822"/>
            <a:ext cx="29845" cy="0"/>
          </a:xfrm>
          <a:custGeom>
            <a:avLst/>
            <a:gdLst/>
            <a:ahLst/>
            <a:cxnLst/>
            <a:rect l="l" t="t" r="r" b="b"/>
            <a:pathLst>
              <a:path w="29845">
                <a:moveTo>
                  <a:pt x="0" y="0"/>
                </a:moveTo>
                <a:lnTo>
                  <a:pt x="29716" y="0"/>
                </a:lnTo>
              </a:path>
            </a:pathLst>
          </a:custGeom>
          <a:ln w="368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31205" y="997602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324" y="0"/>
                </a:lnTo>
              </a:path>
            </a:pathLst>
          </a:custGeom>
          <a:ln w="368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29491" y="1121711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22" y="0"/>
                </a:lnTo>
              </a:path>
            </a:pathLst>
          </a:custGeom>
          <a:ln w="368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377189" y="2254585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22" y="0"/>
                </a:lnTo>
              </a:path>
            </a:pathLst>
          </a:custGeom>
          <a:ln w="3175">
            <a:solidFill>
              <a:srgbClr val="FFC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35233" y="2832447"/>
            <a:ext cx="0" cy="29845"/>
          </a:xfrm>
          <a:custGeom>
            <a:avLst/>
            <a:gdLst/>
            <a:ahLst/>
            <a:cxnLst/>
            <a:rect l="l" t="t" r="r" b="b"/>
            <a:pathLst>
              <a:path h="29844">
                <a:moveTo>
                  <a:pt x="0" y="14723"/>
                </a:moveTo>
                <a:lnTo>
                  <a:pt x="0" y="14723"/>
                </a:lnTo>
              </a:path>
            </a:pathLst>
          </a:custGeom>
          <a:ln w="307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35233" y="476634"/>
            <a:ext cx="0" cy="29845"/>
          </a:xfrm>
          <a:custGeom>
            <a:avLst/>
            <a:gdLst/>
            <a:ahLst/>
            <a:cxnLst/>
            <a:rect l="l" t="t" r="r" b="b"/>
            <a:pathLst>
              <a:path h="29845">
                <a:moveTo>
                  <a:pt x="0" y="0"/>
                </a:moveTo>
                <a:lnTo>
                  <a:pt x="0" y="29448"/>
                </a:lnTo>
              </a:path>
            </a:pathLst>
          </a:custGeom>
          <a:ln w="36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842168" y="2832447"/>
            <a:ext cx="0" cy="29845"/>
          </a:xfrm>
          <a:custGeom>
            <a:avLst/>
            <a:gdLst/>
            <a:ahLst/>
            <a:cxnLst/>
            <a:rect l="l" t="t" r="r" b="b"/>
            <a:pathLst>
              <a:path h="29844">
                <a:moveTo>
                  <a:pt x="0" y="14723"/>
                </a:moveTo>
                <a:lnTo>
                  <a:pt x="0" y="14723"/>
                </a:lnTo>
              </a:path>
            </a:pathLst>
          </a:custGeom>
          <a:ln w="307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842168" y="476634"/>
            <a:ext cx="0" cy="29845"/>
          </a:xfrm>
          <a:custGeom>
            <a:avLst/>
            <a:gdLst/>
            <a:ahLst/>
            <a:cxnLst/>
            <a:rect l="l" t="t" r="r" b="b"/>
            <a:pathLst>
              <a:path h="29845">
                <a:moveTo>
                  <a:pt x="0" y="0"/>
                </a:moveTo>
                <a:lnTo>
                  <a:pt x="0" y="29448"/>
                </a:lnTo>
              </a:path>
            </a:pathLst>
          </a:custGeom>
          <a:ln w="36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409978" y="2832447"/>
            <a:ext cx="0" cy="29845"/>
          </a:xfrm>
          <a:custGeom>
            <a:avLst/>
            <a:gdLst/>
            <a:ahLst/>
            <a:cxnLst/>
            <a:rect l="l" t="t" r="r" b="b"/>
            <a:pathLst>
              <a:path h="29844">
                <a:moveTo>
                  <a:pt x="0" y="14723"/>
                </a:moveTo>
                <a:lnTo>
                  <a:pt x="0" y="14723"/>
                </a:lnTo>
              </a:path>
            </a:pathLst>
          </a:custGeom>
          <a:ln w="307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409978" y="476634"/>
            <a:ext cx="0" cy="29845"/>
          </a:xfrm>
          <a:custGeom>
            <a:avLst/>
            <a:gdLst/>
            <a:ahLst/>
            <a:cxnLst/>
            <a:rect l="l" t="t" r="r" b="b"/>
            <a:pathLst>
              <a:path h="29845">
                <a:moveTo>
                  <a:pt x="0" y="0"/>
                </a:moveTo>
                <a:lnTo>
                  <a:pt x="0" y="29448"/>
                </a:lnTo>
              </a:path>
            </a:pathLst>
          </a:custGeom>
          <a:ln w="36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 txBox="1"/>
          <p:nvPr/>
        </p:nvSpPr>
        <p:spPr>
          <a:xfrm>
            <a:off x="591530" y="2880676"/>
            <a:ext cx="92456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25170" algn="l"/>
              </a:tabLst>
            </a:pPr>
            <a:r>
              <a:rPr sz="1000" spc="-15" dirty="0">
                <a:latin typeface="Times New Roman"/>
                <a:cs typeface="Times New Roman"/>
              </a:rPr>
              <a:t>2 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Times New Roman"/>
                <a:cs typeface="Times New Roman"/>
              </a:rPr>
              <a:t>100</a:t>
            </a:r>
            <a:r>
              <a:rPr sz="1000" dirty="0">
                <a:latin typeface="Times New Roman"/>
                <a:cs typeface="Times New Roman"/>
              </a:rPr>
              <a:t>	</a:t>
            </a:r>
            <a:r>
              <a:rPr sz="1000" spc="-15" dirty="0">
                <a:latin typeface="Times New Roman"/>
                <a:cs typeface="Times New Roman"/>
              </a:rPr>
              <a:t>500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1991156" y="2832447"/>
            <a:ext cx="0" cy="29845"/>
          </a:xfrm>
          <a:custGeom>
            <a:avLst/>
            <a:gdLst/>
            <a:ahLst/>
            <a:cxnLst/>
            <a:rect l="l" t="t" r="r" b="b"/>
            <a:pathLst>
              <a:path h="29844">
                <a:moveTo>
                  <a:pt x="0" y="14723"/>
                </a:moveTo>
                <a:lnTo>
                  <a:pt x="0" y="14723"/>
                </a:lnTo>
              </a:path>
            </a:pathLst>
          </a:custGeom>
          <a:ln w="307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991156" y="476634"/>
            <a:ext cx="0" cy="29845"/>
          </a:xfrm>
          <a:custGeom>
            <a:avLst/>
            <a:gdLst/>
            <a:ahLst/>
            <a:cxnLst/>
            <a:rect l="l" t="t" r="r" b="b"/>
            <a:pathLst>
              <a:path h="29845">
                <a:moveTo>
                  <a:pt x="0" y="0"/>
                </a:moveTo>
                <a:lnTo>
                  <a:pt x="0" y="29448"/>
                </a:lnTo>
              </a:path>
            </a:pathLst>
          </a:custGeom>
          <a:ln w="36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514320" y="2832447"/>
            <a:ext cx="0" cy="29845"/>
          </a:xfrm>
          <a:custGeom>
            <a:avLst/>
            <a:gdLst/>
            <a:ahLst/>
            <a:cxnLst/>
            <a:rect l="l" t="t" r="r" b="b"/>
            <a:pathLst>
              <a:path h="29844">
                <a:moveTo>
                  <a:pt x="0" y="14723"/>
                </a:moveTo>
                <a:lnTo>
                  <a:pt x="0" y="14723"/>
                </a:lnTo>
              </a:path>
            </a:pathLst>
          </a:custGeom>
          <a:ln w="307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514320" y="476634"/>
            <a:ext cx="0" cy="29845"/>
          </a:xfrm>
          <a:custGeom>
            <a:avLst/>
            <a:gdLst/>
            <a:ahLst/>
            <a:cxnLst/>
            <a:rect l="l" t="t" r="r" b="b"/>
            <a:pathLst>
              <a:path h="29845">
                <a:moveTo>
                  <a:pt x="0" y="0"/>
                </a:moveTo>
                <a:lnTo>
                  <a:pt x="0" y="29448"/>
                </a:lnTo>
              </a:path>
            </a:pathLst>
          </a:custGeom>
          <a:ln w="36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3003045" y="2832447"/>
            <a:ext cx="0" cy="29845"/>
          </a:xfrm>
          <a:custGeom>
            <a:avLst/>
            <a:gdLst/>
            <a:ahLst/>
            <a:cxnLst/>
            <a:rect l="l" t="t" r="r" b="b"/>
            <a:pathLst>
              <a:path h="29844">
                <a:moveTo>
                  <a:pt x="0" y="14723"/>
                </a:moveTo>
                <a:lnTo>
                  <a:pt x="0" y="14723"/>
                </a:lnTo>
              </a:path>
            </a:pathLst>
          </a:custGeom>
          <a:ln w="307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3003045" y="476634"/>
            <a:ext cx="0" cy="29845"/>
          </a:xfrm>
          <a:custGeom>
            <a:avLst/>
            <a:gdLst/>
            <a:ahLst/>
            <a:cxnLst/>
            <a:rect l="l" t="t" r="r" b="b"/>
            <a:pathLst>
              <a:path h="29845">
                <a:moveTo>
                  <a:pt x="0" y="0"/>
                </a:moveTo>
                <a:lnTo>
                  <a:pt x="0" y="29448"/>
                </a:lnTo>
              </a:path>
            </a:pathLst>
          </a:custGeom>
          <a:ln w="36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3467661" y="2832447"/>
            <a:ext cx="0" cy="29845"/>
          </a:xfrm>
          <a:custGeom>
            <a:avLst/>
            <a:gdLst/>
            <a:ahLst/>
            <a:cxnLst/>
            <a:rect l="l" t="t" r="r" b="b"/>
            <a:pathLst>
              <a:path h="29844">
                <a:moveTo>
                  <a:pt x="0" y="14723"/>
                </a:moveTo>
                <a:lnTo>
                  <a:pt x="0" y="14723"/>
                </a:lnTo>
              </a:path>
            </a:pathLst>
          </a:custGeom>
          <a:ln w="307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3467661" y="476634"/>
            <a:ext cx="0" cy="29845"/>
          </a:xfrm>
          <a:custGeom>
            <a:avLst/>
            <a:gdLst/>
            <a:ahLst/>
            <a:cxnLst/>
            <a:rect l="l" t="t" r="r" b="b"/>
            <a:pathLst>
              <a:path h="29845">
                <a:moveTo>
                  <a:pt x="0" y="0"/>
                </a:moveTo>
                <a:lnTo>
                  <a:pt x="0" y="29448"/>
                </a:lnTo>
              </a:path>
            </a:pathLst>
          </a:custGeom>
          <a:ln w="36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3913927" y="2832447"/>
            <a:ext cx="0" cy="29845"/>
          </a:xfrm>
          <a:custGeom>
            <a:avLst/>
            <a:gdLst/>
            <a:ahLst/>
            <a:cxnLst/>
            <a:rect l="l" t="t" r="r" b="b"/>
            <a:pathLst>
              <a:path h="29844">
                <a:moveTo>
                  <a:pt x="0" y="14723"/>
                </a:moveTo>
                <a:lnTo>
                  <a:pt x="0" y="14723"/>
                </a:lnTo>
              </a:path>
            </a:pathLst>
          </a:custGeom>
          <a:ln w="307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3913927" y="476634"/>
            <a:ext cx="0" cy="2385695"/>
          </a:xfrm>
          <a:custGeom>
            <a:avLst/>
            <a:gdLst/>
            <a:ahLst/>
            <a:cxnLst/>
            <a:rect l="l" t="t" r="r" b="b"/>
            <a:pathLst>
              <a:path h="2385695">
                <a:moveTo>
                  <a:pt x="0" y="0"/>
                </a:moveTo>
                <a:lnTo>
                  <a:pt x="0" y="2385260"/>
                </a:lnTo>
              </a:path>
            </a:pathLst>
          </a:custGeom>
          <a:ln w="36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 txBox="1"/>
          <p:nvPr/>
        </p:nvSpPr>
        <p:spPr>
          <a:xfrm>
            <a:off x="1854444" y="2880676"/>
            <a:ext cx="2196465" cy="371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65"/>
              </a:lnSpc>
              <a:tabLst>
                <a:tab pos="535305" algn="l"/>
                <a:tab pos="1024255" algn="l"/>
                <a:tab pos="1489075" algn="l"/>
                <a:tab pos="1934845" algn="l"/>
              </a:tabLst>
            </a:pPr>
            <a:r>
              <a:rPr sz="1000" spc="-15" dirty="0">
                <a:latin typeface="Times New Roman"/>
                <a:cs typeface="Times New Roman"/>
              </a:rPr>
              <a:t>1000	1500	2000	2500	3000</a:t>
            </a:r>
            <a:endParaRPr sz="1000" dirty="0">
              <a:latin typeface="Times New Roman"/>
              <a:cs typeface="Times New Roman"/>
            </a:endParaRPr>
          </a:p>
          <a:p>
            <a:pPr marL="380365">
              <a:lnSpc>
                <a:spcPts val="1705"/>
              </a:lnSpc>
            </a:pPr>
            <a:r>
              <a:rPr lang="en-US" sz="1450" i="1" spc="105" dirty="0">
                <a:latin typeface="Times New Roman"/>
                <a:cs typeface="Times New Roman"/>
              </a:rPr>
              <a:t>l</a:t>
            </a:r>
            <a:endParaRPr sz="1450" dirty="0">
              <a:latin typeface="Times New Roman"/>
              <a:cs typeface="Times New Roman"/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631205" y="2244168"/>
            <a:ext cx="29845" cy="0"/>
          </a:xfrm>
          <a:custGeom>
            <a:avLst/>
            <a:gdLst/>
            <a:ahLst/>
            <a:cxnLst/>
            <a:rect l="l" t="t" r="r" b="b"/>
            <a:pathLst>
              <a:path w="29845">
                <a:moveTo>
                  <a:pt x="0" y="0"/>
                </a:moveTo>
                <a:lnTo>
                  <a:pt x="29415" y="0"/>
                </a:lnTo>
              </a:path>
            </a:pathLst>
          </a:custGeom>
          <a:ln w="3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3884512" y="2244168"/>
            <a:ext cx="29845" cy="0"/>
          </a:xfrm>
          <a:custGeom>
            <a:avLst/>
            <a:gdLst/>
            <a:ahLst/>
            <a:cxnLst/>
            <a:rect l="l" t="t" r="r" b="b"/>
            <a:pathLst>
              <a:path w="29845">
                <a:moveTo>
                  <a:pt x="0" y="0"/>
                </a:moveTo>
                <a:lnTo>
                  <a:pt x="29415" y="0"/>
                </a:lnTo>
              </a:path>
            </a:pathLst>
          </a:custGeom>
          <a:ln w="3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 txBox="1"/>
          <p:nvPr/>
        </p:nvSpPr>
        <p:spPr>
          <a:xfrm>
            <a:off x="405177" y="2168358"/>
            <a:ext cx="194945" cy="17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Times New Roman"/>
                <a:cs typeface="Times New Roman"/>
              </a:rPr>
              <a:t>10</a:t>
            </a:r>
            <a:r>
              <a:rPr sz="1050" baseline="31746" dirty="0">
                <a:latin typeface="Times New Roman"/>
                <a:cs typeface="Times New Roman"/>
              </a:rPr>
              <a:t>2</a:t>
            </a:r>
            <a:endParaRPr sz="1050" baseline="31746">
              <a:latin typeface="Times New Roman"/>
              <a:cs typeface="Times New Roman"/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631205" y="1360401"/>
            <a:ext cx="29845" cy="0"/>
          </a:xfrm>
          <a:custGeom>
            <a:avLst/>
            <a:gdLst/>
            <a:ahLst/>
            <a:cxnLst/>
            <a:rect l="l" t="t" r="r" b="b"/>
            <a:pathLst>
              <a:path w="29845">
                <a:moveTo>
                  <a:pt x="0" y="0"/>
                </a:moveTo>
                <a:lnTo>
                  <a:pt x="29415" y="0"/>
                </a:lnTo>
              </a:path>
            </a:pathLst>
          </a:custGeom>
          <a:ln w="3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3884512" y="1360401"/>
            <a:ext cx="29845" cy="0"/>
          </a:xfrm>
          <a:custGeom>
            <a:avLst/>
            <a:gdLst/>
            <a:ahLst/>
            <a:cxnLst/>
            <a:rect l="l" t="t" r="r" b="b"/>
            <a:pathLst>
              <a:path w="29845">
                <a:moveTo>
                  <a:pt x="0" y="0"/>
                </a:moveTo>
                <a:lnTo>
                  <a:pt x="29415" y="0"/>
                </a:lnTo>
              </a:path>
            </a:pathLst>
          </a:custGeom>
          <a:ln w="3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 txBox="1"/>
          <p:nvPr/>
        </p:nvSpPr>
        <p:spPr>
          <a:xfrm>
            <a:off x="405177" y="1284592"/>
            <a:ext cx="194945" cy="17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Times New Roman"/>
                <a:cs typeface="Times New Roman"/>
              </a:rPr>
              <a:t>10</a:t>
            </a:r>
            <a:r>
              <a:rPr sz="1050" baseline="31746" dirty="0">
                <a:latin typeface="Times New Roman"/>
                <a:cs typeface="Times New Roman"/>
              </a:rPr>
              <a:t>3</a:t>
            </a:r>
            <a:endParaRPr sz="1050" baseline="31746">
              <a:latin typeface="Times New Roman"/>
              <a:cs typeface="Times New Roman"/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631205" y="476634"/>
            <a:ext cx="3282950" cy="0"/>
          </a:xfrm>
          <a:custGeom>
            <a:avLst/>
            <a:gdLst/>
            <a:ahLst/>
            <a:cxnLst/>
            <a:rect l="l" t="t" r="r" b="b"/>
            <a:pathLst>
              <a:path w="3282950">
                <a:moveTo>
                  <a:pt x="0" y="0"/>
                </a:moveTo>
                <a:lnTo>
                  <a:pt x="3282722" y="0"/>
                </a:lnTo>
              </a:path>
            </a:pathLst>
          </a:custGeom>
          <a:ln w="3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 txBox="1"/>
          <p:nvPr/>
        </p:nvSpPr>
        <p:spPr>
          <a:xfrm>
            <a:off x="405177" y="400826"/>
            <a:ext cx="194945" cy="17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Times New Roman"/>
                <a:cs typeface="Times New Roman"/>
              </a:rPr>
              <a:t>10</a:t>
            </a:r>
            <a:r>
              <a:rPr sz="1050" baseline="31746" dirty="0">
                <a:latin typeface="Times New Roman"/>
                <a:cs typeface="Times New Roman"/>
              </a:rPr>
              <a:t>4</a:t>
            </a:r>
            <a:endParaRPr sz="1050" baseline="31746">
              <a:latin typeface="Times New Roman"/>
              <a:cs typeface="Times New Roman"/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631205" y="2861894"/>
            <a:ext cx="3282950" cy="0"/>
          </a:xfrm>
          <a:custGeom>
            <a:avLst/>
            <a:gdLst/>
            <a:ahLst/>
            <a:cxnLst/>
            <a:rect l="l" t="t" r="r" b="b"/>
            <a:pathLst>
              <a:path w="3282950">
                <a:moveTo>
                  <a:pt x="0" y="0"/>
                </a:moveTo>
                <a:lnTo>
                  <a:pt x="3282722" y="0"/>
                </a:lnTo>
              </a:path>
            </a:pathLst>
          </a:custGeom>
          <a:ln w="3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31205" y="2706271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4707" y="0"/>
                </a:lnTo>
              </a:path>
            </a:pathLst>
          </a:custGeom>
          <a:ln w="3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3899220" y="2706271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707" y="0"/>
                </a:lnTo>
              </a:path>
            </a:pathLst>
          </a:custGeom>
          <a:ln w="3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31205" y="2595854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4707" y="0"/>
                </a:lnTo>
              </a:path>
            </a:pathLst>
          </a:custGeom>
          <a:ln w="3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899220" y="2595854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707" y="0"/>
                </a:lnTo>
              </a:path>
            </a:pathLst>
          </a:custGeom>
          <a:ln w="3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31205" y="2510208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4707" y="0"/>
                </a:lnTo>
              </a:path>
            </a:pathLst>
          </a:custGeom>
          <a:ln w="3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899220" y="2510208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707" y="0"/>
                </a:lnTo>
              </a:path>
            </a:pathLst>
          </a:custGeom>
          <a:ln w="3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31205" y="2440231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4707" y="0"/>
                </a:lnTo>
              </a:path>
            </a:pathLst>
          </a:custGeom>
          <a:ln w="3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899220" y="2440231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707" y="0"/>
                </a:lnTo>
              </a:path>
            </a:pathLst>
          </a:custGeom>
          <a:ln w="3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31205" y="2381065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4707" y="0"/>
                </a:lnTo>
              </a:path>
            </a:pathLst>
          </a:custGeom>
          <a:ln w="3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899220" y="2381065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707" y="0"/>
                </a:lnTo>
              </a:path>
            </a:pathLst>
          </a:custGeom>
          <a:ln w="3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31205" y="2329814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4707" y="0"/>
                </a:lnTo>
              </a:path>
            </a:pathLst>
          </a:custGeom>
          <a:ln w="3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899220" y="2329814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707" y="0"/>
                </a:lnTo>
              </a:path>
            </a:pathLst>
          </a:custGeom>
          <a:ln w="3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631205" y="2284607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4707" y="0"/>
                </a:lnTo>
              </a:path>
            </a:pathLst>
          </a:custGeom>
          <a:ln w="3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899220" y="2284607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707" y="0"/>
                </a:lnTo>
              </a:path>
            </a:pathLst>
          </a:custGeom>
          <a:ln w="3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631205" y="1978127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4707" y="0"/>
                </a:lnTo>
              </a:path>
            </a:pathLst>
          </a:custGeom>
          <a:ln w="3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3899220" y="1978127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707" y="0"/>
                </a:lnTo>
              </a:path>
            </a:pathLst>
          </a:custGeom>
          <a:ln w="3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31205" y="1822504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4707" y="0"/>
                </a:lnTo>
              </a:path>
            </a:pathLst>
          </a:custGeom>
          <a:ln w="3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3899220" y="1822504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707" y="0"/>
                </a:lnTo>
              </a:path>
            </a:pathLst>
          </a:custGeom>
          <a:ln w="3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31205" y="1712088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4707" y="0"/>
                </a:lnTo>
              </a:path>
            </a:pathLst>
          </a:custGeom>
          <a:ln w="3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3899220" y="1712088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707" y="0"/>
                </a:lnTo>
              </a:path>
            </a:pathLst>
          </a:custGeom>
          <a:ln w="3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31205" y="1626441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4707" y="0"/>
                </a:lnTo>
              </a:path>
            </a:pathLst>
          </a:custGeom>
          <a:ln w="3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3899220" y="1626441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707" y="0"/>
                </a:lnTo>
              </a:path>
            </a:pathLst>
          </a:custGeom>
          <a:ln w="3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631205" y="1556464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4707" y="0"/>
                </a:lnTo>
              </a:path>
            </a:pathLst>
          </a:custGeom>
          <a:ln w="3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3899220" y="1556464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707" y="0"/>
                </a:lnTo>
              </a:path>
            </a:pathLst>
          </a:custGeom>
          <a:ln w="3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31205" y="1497299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4707" y="0"/>
                </a:lnTo>
              </a:path>
            </a:pathLst>
          </a:custGeom>
          <a:ln w="3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3899220" y="1497299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707" y="0"/>
                </a:lnTo>
              </a:path>
            </a:pathLst>
          </a:custGeom>
          <a:ln w="3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31205" y="1446047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4707" y="0"/>
                </a:lnTo>
              </a:path>
            </a:pathLst>
          </a:custGeom>
          <a:ln w="3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3899220" y="1446047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707" y="0"/>
                </a:lnTo>
              </a:path>
            </a:pathLst>
          </a:custGeom>
          <a:ln w="3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31205" y="1400840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4707" y="0"/>
                </a:lnTo>
              </a:path>
            </a:pathLst>
          </a:custGeom>
          <a:ln w="3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3899220" y="1400840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707" y="0"/>
                </a:lnTo>
              </a:path>
            </a:pathLst>
          </a:custGeom>
          <a:ln w="3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31205" y="1094361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4707" y="0"/>
                </a:lnTo>
              </a:path>
            </a:pathLst>
          </a:custGeom>
          <a:ln w="3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3899220" y="1094361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707" y="0"/>
                </a:lnTo>
              </a:path>
            </a:pathLst>
          </a:custGeom>
          <a:ln w="3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31205" y="938737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4707" y="0"/>
                </a:lnTo>
              </a:path>
            </a:pathLst>
          </a:custGeom>
          <a:ln w="3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3899220" y="938737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707" y="0"/>
                </a:lnTo>
              </a:path>
            </a:pathLst>
          </a:custGeom>
          <a:ln w="3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631205" y="828321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4707" y="0"/>
                </a:lnTo>
              </a:path>
            </a:pathLst>
          </a:custGeom>
          <a:ln w="3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3899220" y="828321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707" y="0"/>
                </a:lnTo>
              </a:path>
            </a:pathLst>
          </a:custGeom>
          <a:ln w="3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631205" y="742675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4707" y="0"/>
                </a:lnTo>
              </a:path>
            </a:pathLst>
          </a:custGeom>
          <a:ln w="3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3899220" y="742675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707" y="0"/>
                </a:lnTo>
              </a:path>
            </a:pathLst>
          </a:custGeom>
          <a:ln w="3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631205" y="672697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4707" y="0"/>
                </a:lnTo>
              </a:path>
            </a:pathLst>
          </a:custGeom>
          <a:ln w="3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3899220" y="672697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707" y="0"/>
                </a:lnTo>
              </a:path>
            </a:pathLst>
          </a:custGeom>
          <a:ln w="3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631205" y="613532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4707" y="0"/>
                </a:lnTo>
              </a:path>
            </a:pathLst>
          </a:custGeom>
          <a:ln w="3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3899220" y="613532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707" y="0"/>
                </a:lnTo>
              </a:path>
            </a:pathLst>
          </a:custGeom>
          <a:ln w="3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31205" y="562280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4707" y="0"/>
                </a:lnTo>
              </a:path>
            </a:pathLst>
          </a:custGeom>
          <a:ln w="3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3899220" y="562280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707" y="0"/>
                </a:lnTo>
              </a:path>
            </a:pathLst>
          </a:custGeom>
          <a:ln w="3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31205" y="517073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4707" y="0"/>
                </a:lnTo>
              </a:path>
            </a:pathLst>
          </a:custGeom>
          <a:ln w="3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3899220" y="517073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707" y="0"/>
                </a:lnTo>
              </a:path>
            </a:pathLst>
          </a:custGeom>
          <a:ln w="3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 txBox="1"/>
          <p:nvPr/>
        </p:nvSpPr>
        <p:spPr>
          <a:xfrm>
            <a:off x="159894" y="1362098"/>
            <a:ext cx="223138" cy="614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i="1" dirty="0">
                <a:latin typeface="Times New Roman"/>
                <a:cs typeface="Times New Roman"/>
              </a:rPr>
              <a:t>D</a:t>
            </a:r>
            <a:r>
              <a:rPr lang="en-US" sz="1500" i="1" spc="37" baseline="-11111" dirty="0">
                <a:latin typeface="Times New Roman"/>
                <a:cs typeface="Times New Roman"/>
              </a:rPr>
              <a:t>l</a:t>
            </a:r>
            <a:r>
              <a:rPr sz="1450" dirty="0">
                <a:latin typeface="Times New Roman"/>
                <a:cs typeface="Times New Roman"/>
              </a:rPr>
              <a:t>[</a:t>
            </a:r>
            <a:r>
              <a:rPr sz="1450" i="1" dirty="0">
                <a:latin typeface="Times New Roman"/>
                <a:cs typeface="Times New Roman"/>
              </a:rPr>
              <a:t>µ</a:t>
            </a:r>
            <a:r>
              <a:rPr sz="1450" dirty="0">
                <a:latin typeface="Times New Roman"/>
                <a:cs typeface="Times New Roman"/>
              </a:rPr>
              <a:t>K</a:t>
            </a:r>
            <a:r>
              <a:rPr sz="1500" spc="37" baseline="27777" dirty="0">
                <a:latin typeface="Times New Roman"/>
                <a:cs typeface="Times New Roman"/>
              </a:rPr>
              <a:t>2</a:t>
            </a:r>
            <a:r>
              <a:rPr sz="1450" dirty="0">
                <a:latin typeface="Times New Roman"/>
                <a:cs typeface="Times New Roman"/>
              </a:rPr>
              <a:t>]</a:t>
            </a:r>
          </a:p>
        </p:txBody>
      </p:sp>
      <p:sp>
        <p:nvSpPr>
          <p:cNvPr id="274" name="object 274"/>
          <p:cNvSpPr/>
          <p:nvPr/>
        </p:nvSpPr>
        <p:spPr>
          <a:xfrm>
            <a:off x="631205" y="476634"/>
            <a:ext cx="0" cy="2385695"/>
          </a:xfrm>
          <a:custGeom>
            <a:avLst/>
            <a:gdLst/>
            <a:ahLst/>
            <a:cxnLst/>
            <a:rect l="l" t="t" r="r" b="b"/>
            <a:pathLst>
              <a:path h="2385695">
                <a:moveTo>
                  <a:pt x="0" y="2385260"/>
                </a:moveTo>
                <a:lnTo>
                  <a:pt x="0" y="0"/>
                </a:lnTo>
              </a:path>
            </a:pathLst>
          </a:custGeom>
          <a:ln w="73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3182721" y="564977"/>
            <a:ext cx="0" cy="118110"/>
          </a:xfrm>
          <a:custGeom>
            <a:avLst/>
            <a:gdLst/>
            <a:ahLst/>
            <a:cxnLst/>
            <a:rect l="l" t="t" r="r" b="b"/>
            <a:pathLst>
              <a:path h="118109">
                <a:moveTo>
                  <a:pt x="0" y="117790"/>
                </a:moveTo>
                <a:lnTo>
                  <a:pt x="0" y="0"/>
                </a:lnTo>
              </a:path>
            </a:pathLst>
          </a:custGeom>
          <a:ln w="735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3160659" y="682768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22" y="0"/>
                </a:lnTo>
              </a:path>
            </a:pathLst>
          </a:custGeom>
          <a:ln w="368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3160659" y="564977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22" y="0"/>
                </a:lnTo>
              </a:path>
            </a:pathLst>
          </a:custGeom>
          <a:ln w="368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3171691" y="612831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3956" y="0"/>
                </a:moveTo>
                <a:lnTo>
                  <a:pt x="8104" y="0"/>
                </a:lnTo>
                <a:lnTo>
                  <a:pt x="5299" y="1163"/>
                </a:lnTo>
                <a:lnTo>
                  <a:pt x="1162" y="5305"/>
                </a:lnTo>
                <a:lnTo>
                  <a:pt x="0" y="8114"/>
                </a:lnTo>
                <a:lnTo>
                  <a:pt x="0" y="13971"/>
                </a:lnTo>
                <a:lnTo>
                  <a:pt x="1162" y="16780"/>
                </a:lnTo>
                <a:lnTo>
                  <a:pt x="5299" y="20922"/>
                </a:lnTo>
                <a:lnTo>
                  <a:pt x="8104" y="22085"/>
                </a:lnTo>
                <a:lnTo>
                  <a:pt x="13956" y="22085"/>
                </a:lnTo>
                <a:lnTo>
                  <a:pt x="16761" y="20922"/>
                </a:lnTo>
                <a:lnTo>
                  <a:pt x="20898" y="16780"/>
                </a:lnTo>
                <a:lnTo>
                  <a:pt x="22061" y="13971"/>
                </a:lnTo>
                <a:lnTo>
                  <a:pt x="22061" y="8114"/>
                </a:lnTo>
                <a:lnTo>
                  <a:pt x="20898" y="5305"/>
                </a:lnTo>
                <a:lnTo>
                  <a:pt x="16761" y="1163"/>
                </a:lnTo>
                <a:lnTo>
                  <a:pt x="1395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3171691" y="612831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1030" y="22085"/>
                </a:moveTo>
                <a:lnTo>
                  <a:pt x="13956" y="22085"/>
                </a:lnTo>
                <a:lnTo>
                  <a:pt x="16761" y="20922"/>
                </a:lnTo>
                <a:lnTo>
                  <a:pt x="18830" y="18851"/>
                </a:lnTo>
                <a:lnTo>
                  <a:pt x="20898" y="16780"/>
                </a:lnTo>
                <a:lnTo>
                  <a:pt x="22061" y="13971"/>
                </a:lnTo>
                <a:lnTo>
                  <a:pt x="22061" y="11042"/>
                </a:lnTo>
                <a:lnTo>
                  <a:pt x="22061" y="8114"/>
                </a:lnTo>
                <a:lnTo>
                  <a:pt x="20898" y="5305"/>
                </a:lnTo>
                <a:lnTo>
                  <a:pt x="18830" y="3234"/>
                </a:lnTo>
                <a:lnTo>
                  <a:pt x="16761" y="1163"/>
                </a:lnTo>
                <a:lnTo>
                  <a:pt x="13956" y="0"/>
                </a:lnTo>
                <a:lnTo>
                  <a:pt x="11030" y="0"/>
                </a:lnTo>
                <a:lnTo>
                  <a:pt x="8104" y="0"/>
                </a:lnTo>
                <a:lnTo>
                  <a:pt x="5299" y="1163"/>
                </a:lnTo>
                <a:lnTo>
                  <a:pt x="3230" y="3234"/>
                </a:lnTo>
                <a:lnTo>
                  <a:pt x="1162" y="5305"/>
                </a:lnTo>
                <a:lnTo>
                  <a:pt x="0" y="8114"/>
                </a:lnTo>
                <a:lnTo>
                  <a:pt x="0" y="11042"/>
                </a:lnTo>
                <a:lnTo>
                  <a:pt x="0" y="13971"/>
                </a:lnTo>
                <a:lnTo>
                  <a:pt x="1162" y="16780"/>
                </a:lnTo>
                <a:lnTo>
                  <a:pt x="3230" y="18851"/>
                </a:lnTo>
                <a:lnTo>
                  <a:pt x="5299" y="20922"/>
                </a:lnTo>
                <a:lnTo>
                  <a:pt x="8104" y="22085"/>
                </a:lnTo>
                <a:lnTo>
                  <a:pt x="11030" y="22085"/>
                </a:lnTo>
                <a:close/>
              </a:path>
            </a:pathLst>
          </a:custGeom>
          <a:ln w="36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3182721" y="729144"/>
            <a:ext cx="0" cy="118110"/>
          </a:xfrm>
          <a:custGeom>
            <a:avLst/>
            <a:gdLst/>
            <a:ahLst/>
            <a:cxnLst/>
            <a:rect l="l" t="t" r="r" b="b"/>
            <a:pathLst>
              <a:path h="118109">
                <a:moveTo>
                  <a:pt x="0" y="117790"/>
                </a:moveTo>
                <a:lnTo>
                  <a:pt x="0" y="0"/>
                </a:lnTo>
              </a:path>
            </a:pathLst>
          </a:custGeom>
          <a:ln w="7353">
            <a:solidFill>
              <a:srgbClr val="1E9E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3160659" y="846935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22" y="0"/>
                </a:lnTo>
              </a:path>
            </a:pathLst>
          </a:custGeom>
          <a:ln w="3680">
            <a:solidFill>
              <a:srgbClr val="1E9E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3160659" y="729144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22" y="0"/>
                </a:lnTo>
              </a:path>
            </a:pathLst>
          </a:custGeom>
          <a:ln w="3680">
            <a:solidFill>
              <a:srgbClr val="1E9E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3171691" y="776998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3956" y="0"/>
                </a:moveTo>
                <a:lnTo>
                  <a:pt x="8104" y="0"/>
                </a:lnTo>
                <a:lnTo>
                  <a:pt x="5299" y="1163"/>
                </a:lnTo>
                <a:lnTo>
                  <a:pt x="1162" y="5305"/>
                </a:lnTo>
                <a:lnTo>
                  <a:pt x="0" y="8114"/>
                </a:lnTo>
                <a:lnTo>
                  <a:pt x="0" y="13971"/>
                </a:lnTo>
                <a:lnTo>
                  <a:pt x="1162" y="16780"/>
                </a:lnTo>
                <a:lnTo>
                  <a:pt x="5299" y="20922"/>
                </a:lnTo>
                <a:lnTo>
                  <a:pt x="8104" y="22085"/>
                </a:lnTo>
                <a:lnTo>
                  <a:pt x="13956" y="22085"/>
                </a:lnTo>
                <a:lnTo>
                  <a:pt x="16761" y="20922"/>
                </a:lnTo>
                <a:lnTo>
                  <a:pt x="20898" y="16780"/>
                </a:lnTo>
                <a:lnTo>
                  <a:pt x="22061" y="13971"/>
                </a:lnTo>
                <a:lnTo>
                  <a:pt x="22061" y="8114"/>
                </a:lnTo>
                <a:lnTo>
                  <a:pt x="20898" y="5305"/>
                </a:lnTo>
                <a:lnTo>
                  <a:pt x="16761" y="1163"/>
                </a:lnTo>
                <a:lnTo>
                  <a:pt x="13956" y="0"/>
                </a:lnTo>
                <a:close/>
              </a:path>
            </a:pathLst>
          </a:custGeom>
          <a:solidFill>
            <a:srgbClr val="1E9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3171691" y="776998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1030" y="22085"/>
                </a:moveTo>
                <a:lnTo>
                  <a:pt x="13956" y="22085"/>
                </a:lnTo>
                <a:lnTo>
                  <a:pt x="16761" y="20922"/>
                </a:lnTo>
                <a:lnTo>
                  <a:pt x="18830" y="18851"/>
                </a:lnTo>
                <a:lnTo>
                  <a:pt x="20898" y="16780"/>
                </a:lnTo>
                <a:lnTo>
                  <a:pt x="22061" y="13971"/>
                </a:lnTo>
                <a:lnTo>
                  <a:pt x="22061" y="11042"/>
                </a:lnTo>
                <a:lnTo>
                  <a:pt x="22061" y="8114"/>
                </a:lnTo>
                <a:lnTo>
                  <a:pt x="20898" y="5305"/>
                </a:lnTo>
                <a:lnTo>
                  <a:pt x="18830" y="3234"/>
                </a:lnTo>
                <a:lnTo>
                  <a:pt x="16761" y="1163"/>
                </a:lnTo>
                <a:lnTo>
                  <a:pt x="13956" y="0"/>
                </a:lnTo>
                <a:lnTo>
                  <a:pt x="11030" y="0"/>
                </a:lnTo>
                <a:lnTo>
                  <a:pt x="8104" y="0"/>
                </a:lnTo>
                <a:lnTo>
                  <a:pt x="5299" y="1163"/>
                </a:lnTo>
                <a:lnTo>
                  <a:pt x="3230" y="3234"/>
                </a:lnTo>
                <a:lnTo>
                  <a:pt x="1162" y="5305"/>
                </a:lnTo>
                <a:lnTo>
                  <a:pt x="0" y="8114"/>
                </a:lnTo>
                <a:lnTo>
                  <a:pt x="0" y="11042"/>
                </a:lnTo>
                <a:lnTo>
                  <a:pt x="0" y="13971"/>
                </a:lnTo>
                <a:lnTo>
                  <a:pt x="1162" y="16780"/>
                </a:lnTo>
                <a:lnTo>
                  <a:pt x="3230" y="18851"/>
                </a:lnTo>
                <a:lnTo>
                  <a:pt x="5299" y="20922"/>
                </a:lnTo>
                <a:lnTo>
                  <a:pt x="8104" y="22085"/>
                </a:lnTo>
                <a:lnTo>
                  <a:pt x="11030" y="22085"/>
                </a:lnTo>
                <a:close/>
              </a:path>
            </a:pathLst>
          </a:custGeom>
          <a:ln w="36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3182721" y="893311"/>
            <a:ext cx="0" cy="118110"/>
          </a:xfrm>
          <a:custGeom>
            <a:avLst/>
            <a:gdLst/>
            <a:ahLst/>
            <a:cxnLst/>
            <a:rect l="l" t="t" r="r" b="b"/>
            <a:pathLst>
              <a:path h="118109">
                <a:moveTo>
                  <a:pt x="0" y="117790"/>
                </a:moveTo>
                <a:lnTo>
                  <a:pt x="0" y="0"/>
                </a:lnTo>
              </a:path>
            </a:pathLst>
          </a:custGeom>
          <a:ln w="7353">
            <a:solidFill>
              <a:srgbClr val="2B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3160659" y="1011102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22" y="0"/>
                </a:lnTo>
              </a:path>
            </a:pathLst>
          </a:custGeom>
          <a:ln w="3680">
            <a:solidFill>
              <a:srgbClr val="2B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3160659" y="893311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22" y="0"/>
                </a:lnTo>
              </a:path>
            </a:pathLst>
          </a:custGeom>
          <a:ln w="3680">
            <a:solidFill>
              <a:srgbClr val="2B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3171691" y="941164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3956" y="0"/>
                </a:moveTo>
                <a:lnTo>
                  <a:pt x="8104" y="0"/>
                </a:lnTo>
                <a:lnTo>
                  <a:pt x="5299" y="1163"/>
                </a:lnTo>
                <a:lnTo>
                  <a:pt x="1162" y="5305"/>
                </a:lnTo>
                <a:lnTo>
                  <a:pt x="0" y="8114"/>
                </a:lnTo>
                <a:lnTo>
                  <a:pt x="0" y="13971"/>
                </a:lnTo>
                <a:lnTo>
                  <a:pt x="1162" y="16780"/>
                </a:lnTo>
                <a:lnTo>
                  <a:pt x="5299" y="20922"/>
                </a:lnTo>
                <a:lnTo>
                  <a:pt x="8104" y="22085"/>
                </a:lnTo>
                <a:lnTo>
                  <a:pt x="13956" y="22085"/>
                </a:lnTo>
                <a:lnTo>
                  <a:pt x="16761" y="20922"/>
                </a:lnTo>
                <a:lnTo>
                  <a:pt x="20898" y="16780"/>
                </a:lnTo>
                <a:lnTo>
                  <a:pt x="22061" y="13971"/>
                </a:lnTo>
                <a:lnTo>
                  <a:pt x="22061" y="8114"/>
                </a:lnTo>
                <a:lnTo>
                  <a:pt x="20898" y="5305"/>
                </a:lnTo>
                <a:lnTo>
                  <a:pt x="16761" y="1163"/>
                </a:lnTo>
                <a:lnTo>
                  <a:pt x="13956" y="0"/>
                </a:lnTo>
                <a:close/>
              </a:path>
            </a:pathLst>
          </a:custGeom>
          <a:solidFill>
            <a:srgbClr val="2B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3171691" y="941164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1030" y="22085"/>
                </a:moveTo>
                <a:lnTo>
                  <a:pt x="13956" y="22085"/>
                </a:lnTo>
                <a:lnTo>
                  <a:pt x="16761" y="20922"/>
                </a:lnTo>
                <a:lnTo>
                  <a:pt x="18830" y="18851"/>
                </a:lnTo>
                <a:lnTo>
                  <a:pt x="20898" y="16780"/>
                </a:lnTo>
                <a:lnTo>
                  <a:pt x="22061" y="13971"/>
                </a:lnTo>
                <a:lnTo>
                  <a:pt x="22061" y="11042"/>
                </a:lnTo>
                <a:lnTo>
                  <a:pt x="22061" y="8114"/>
                </a:lnTo>
                <a:lnTo>
                  <a:pt x="20898" y="5305"/>
                </a:lnTo>
                <a:lnTo>
                  <a:pt x="18830" y="3234"/>
                </a:lnTo>
                <a:lnTo>
                  <a:pt x="16761" y="1163"/>
                </a:lnTo>
                <a:lnTo>
                  <a:pt x="13956" y="0"/>
                </a:lnTo>
                <a:lnTo>
                  <a:pt x="11030" y="0"/>
                </a:lnTo>
                <a:lnTo>
                  <a:pt x="8104" y="0"/>
                </a:lnTo>
                <a:lnTo>
                  <a:pt x="5299" y="1163"/>
                </a:lnTo>
                <a:lnTo>
                  <a:pt x="3230" y="3234"/>
                </a:lnTo>
                <a:lnTo>
                  <a:pt x="1162" y="5305"/>
                </a:lnTo>
                <a:lnTo>
                  <a:pt x="0" y="8114"/>
                </a:lnTo>
                <a:lnTo>
                  <a:pt x="0" y="11042"/>
                </a:lnTo>
                <a:lnTo>
                  <a:pt x="0" y="13971"/>
                </a:lnTo>
                <a:lnTo>
                  <a:pt x="1162" y="16780"/>
                </a:lnTo>
                <a:lnTo>
                  <a:pt x="3230" y="18851"/>
                </a:lnTo>
                <a:lnTo>
                  <a:pt x="5299" y="20922"/>
                </a:lnTo>
                <a:lnTo>
                  <a:pt x="8104" y="22085"/>
                </a:lnTo>
                <a:lnTo>
                  <a:pt x="11030" y="22085"/>
                </a:lnTo>
                <a:close/>
              </a:path>
            </a:pathLst>
          </a:custGeom>
          <a:ln w="36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3182721" y="1057478"/>
            <a:ext cx="0" cy="118110"/>
          </a:xfrm>
          <a:custGeom>
            <a:avLst/>
            <a:gdLst/>
            <a:ahLst/>
            <a:cxnLst/>
            <a:rect l="l" t="t" r="r" b="b"/>
            <a:pathLst>
              <a:path h="118109">
                <a:moveTo>
                  <a:pt x="0" y="117790"/>
                </a:moveTo>
                <a:lnTo>
                  <a:pt x="0" y="0"/>
                </a:lnTo>
              </a:path>
            </a:pathLst>
          </a:custGeom>
          <a:ln w="7353">
            <a:solidFill>
              <a:srgbClr val="FFC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3160659" y="1175269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22" y="0"/>
                </a:lnTo>
              </a:path>
            </a:pathLst>
          </a:custGeom>
          <a:ln w="3680">
            <a:solidFill>
              <a:srgbClr val="FFC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3160659" y="1057478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22" y="0"/>
                </a:lnTo>
              </a:path>
            </a:pathLst>
          </a:custGeom>
          <a:ln w="3680">
            <a:solidFill>
              <a:srgbClr val="FFC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3171691" y="1105331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3956" y="0"/>
                </a:moveTo>
                <a:lnTo>
                  <a:pt x="8104" y="0"/>
                </a:lnTo>
                <a:lnTo>
                  <a:pt x="5299" y="1163"/>
                </a:lnTo>
                <a:lnTo>
                  <a:pt x="1162" y="5305"/>
                </a:lnTo>
                <a:lnTo>
                  <a:pt x="0" y="8114"/>
                </a:lnTo>
                <a:lnTo>
                  <a:pt x="0" y="13971"/>
                </a:lnTo>
                <a:lnTo>
                  <a:pt x="1162" y="16780"/>
                </a:lnTo>
                <a:lnTo>
                  <a:pt x="5299" y="20922"/>
                </a:lnTo>
                <a:lnTo>
                  <a:pt x="8104" y="22085"/>
                </a:lnTo>
                <a:lnTo>
                  <a:pt x="13956" y="22085"/>
                </a:lnTo>
                <a:lnTo>
                  <a:pt x="16761" y="20922"/>
                </a:lnTo>
                <a:lnTo>
                  <a:pt x="20898" y="16780"/>
                </a:lnTo>
                <a:lnTo>
                  <a:pt x="22061" y="13971"/>
                </a:lnTo>
                <a:lnTo>
                  <a:pt x="22061" y="8114"/>
                </a:lnTo>
                <a:lnTo>
                  <a:pt x="20898" y="5305"/>
                </a:lnTo>
                <a:lnTo>
                  <a:pt x="16761" y="1163"/>
                </a:lnTo>
                <a:lnTo>
                  <a:pt x="13956" y="0"/>
                </a:lnTo>
                <a:close/>
              </a:path>
            </a:pathLst>
          </a:custGeom>
          <a:solidFill>
            <a:srgbClr val="FFC8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3171691" y="1105331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1030" y="22085"/>
                </a:moveTo>
                <a:lnTo>
                  <a:pt x="13956" y="22085"/>
                </a:lnTo>
                <a:lnTo>
                  <a:pt x="16761" y="20922"/>
                </a:lnTo>
                <a:lnTo>
                  <a:pt x="18830" y="18851"/>
                </a:lnTo>
                <a:lnTo>
                  <a:pt x="20898" y="16780"/>
                </a:lnTo>
                <a:lnTo>
                  <a:pt x="22061" y="13971"/>
                </a:lnTo>
                <a:lnTo>
                  <a:pt x="22061" y="11042"/>
                </a:lnTo>
                <a:lnTo>
                  <a:pt x="22061" y="8114"/>
                </a:lnTo>
                <a:lnTo>
                  <a:pt x="20898" y="5305"/>
                </a:lnTo>
                <a:lnTo>
                  <a:pt x="18830" y="3234"/>
                </a:lnTo>
                <a:lnTo>
                  <a:pt x="16761" y="1163"/>
                </a:lnTo>
                <a:lnTo>
                  <a:pt x="13956" y="0"/>
                </a:lnTo>
                <a:lnTo>
                  <a:pt x="11030" y="0"/>
                </a:lnTo>
                <a:lnTo>
                  <a:pt x="8104" y="0"/>
                </a:lnTo>
                <a:lnTo>
                  <a:pt x="5299" y="1163"/>
                </a:lnTo>
                <a:lnTo>
                  <a:pt x="3230" y="3234"/>
                </a:lnTo>
                <a:lnTo>
                  <a:pt x="1162" y="5305"/>
                </a:lnTo>
                <a:lnTo>
                  <a:pt x="0" y="8114"/>
                </a:lnTo>
                <a:lnTo>
                  <a:pt x="0" y="11042"/>
                </a:lnTo>
                <a:lnTo>
                  <a:pt x="0" y="13971"/>
                </a:lnTo>
                <a:lnTo>
                  <a:pt x="1162" y="16780"/>
                </a:lnTo>
                <a:lnTo>
                  <a:pt x="3230" y="18851"/>
                </a:lnTo>
                <a:lnTo>
                  <a:pt x="5299" y="20922"/>
                </a:lnTo>
                <a:lnTo>
                  <a:pt x="8104" y="22085"/>
                </a:lnTo>
                <a:lnTo>
                  <a:pt x="11030" y="22085"/>
                </a:lnTo>
                <a:close/>
              </a:path>
            </a:pathLst>
          </a:custGeom>
          <a:ln w="36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 txBox="1"/>
          <p:nvPr/>
        </p:nvSpPr>
        <p:spPr>
          <a:xfrm>
            <a:off x="631205" y="476634"/>
            <a:ext cx="3282950" cy="2385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62885" marR="98425">
              <a:lnSpc>
                <a:spcPct val="119700"/>
              </a:lnSpc>
            </a:pPr>
            <a:r>
              <a:rPr sz="900" spc="70" dirty="0">
                <a:latin typeface="Times New Roman"/>
                <a:cs typeface="Times New Roman"/>
              </a:rPr>
              <a:t>P</a:t>
            </a:r>
            <a:r>
              <a:rPr sz="900" spc="-5" dirty="0">
                <a:latin typeface="Times New Roman"/>
                <a:cs typeface="Times New Roman"/>
              </a:rPr>
              <a:t>lanck WMAP9 </a:t>
            </a:r>
            <a:r>
              <a:rPr sz="900" spc="-80" dirty="0">
                <a:latin typeface="Times New Roman"/>
                <a:cs typeface="Times New Roman"/>
              </a:rPr>
              <a:t>A</a:t>
            </a:r>
            <a:r>
              <a:rPr sz="900" spc="-50" dirty="0">
                <a:latin typeface="Times New Roman"/>
                <a:cs typeface="Times New Roman"/>
              </a:rPr>
              <a:t>C</a:t>
            </a:r>
            <a:r>
              <a:rPr sz="900" spc="60" dirty="0">
                <a:latin typeface="Times New Roman"/>
                <a:cs typeface="Times New Roman"/>
              </a:rPr>
              <a:t>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SPT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97" name="object 297"/>
          <p:cNvSpPr/>
          <p:nvPr/>
        </p:nvSpPr>
        <p:spPr>
          <a:xfrm>
            <a:off x="0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5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1535976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3071952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 txBox="1"/>
          <p:nvPr/>
        </p:nvSpPr>
        <p:spPr>
          <a:xfrm>
            <a:off x="3767823" y="3361518"/>
            <a:ext cx="78676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80390" algn="l"/>
              </a:tabLst>
            </a:pPr>
            <a:r>
              <a:rPr sz="500" spc="-45" dirty="0">
                <a:latin typeface="Times New Roman"/>
                <a:cs typeface="Times New Roman"/>
              </a:rPr>
              <a:t>A</a:t>
            </a:r>
            <a:r>
              <a:rPr sz="500" spc="25" dirty="0">
                <a:latin typeface="Times New Roman"/>
                <a:cs typeface="Times New Roman"/>
              </a:rPr>
              <a:t>ugust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15" dirty="0">
                <a:latin typeface="Times New Roman"/>
                <a:cs typeface="Times New Roman"/>
              </a:rPr>
              <a:t>3,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25" dirty="0">
                <a:latin typeface="Times New Roman"/>
                <a:cs typeface="Times New Roman"/>
              </a:rPr>
              <a:t>2016</a:t>
            </a:r>
            <a:r>
              <a:rPr sz="500" dirty="0">
                <a:latin typeface="Times New Roman"/>
                <a:cs typeface="Times New Roman"/>
              </a:rPr>
              <a:t>	</a:t>
            </a:r>
            <a:r>
              <a:rPr sz="500" spc="25" dirty="0">
                <a:latin typeface="Times New Roman"/>
                <a:cs typeface="Times New Roman"/>
              </a:rPr>
              <a:t>10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Times New Roman"/>
                <a:cs typeface="Times New Roman"/>
              </a:rPr>
              <a:t>/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25" dirty="0">
                <a:latin typeface="Times New Roman"/>
                <a:cs typeface="Times New Roman"/>
              </a:rPr>
              <a:t>23</a:t>
            </a:r>
            <a:endParaRPr sz="5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902" y="-17770"/>
            <a:ext cx="3976211" cy="668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r>
              <a:rPr spc="50" dirty="0"/>
              <a:t>The</a:t>
            </a:r>
            <a:r>
              <a:rPr spc="25" dirty="0"/>
              <a:t> </a:t>
            </a:r>
            <a:r>
              <a:rPr spc="40" dirty="0"/>
              <a:t>cosmic</a:t>
            </a:r>
            <a:r>
              <a:rPr spc="25" dirty="0"/>
              <a:t> </a:t>
            </a:r>
            <a:r>
              <a:rPr spc="15" dirty="0"/>
              <a:t>micr</a:t>
            </a:r>
            <a:r>
              <a:rPr spc="-5" dirty="0"/>
              <a:t>o</a:t>
            </a:r>
            <a:r>
              <a:rPr spc="-30" dirty="0"/>
              <a:t>w</a:t>
            </a:r>
            <a:r>
              <a:rPr spc="90" dirty="0"/>
              <a:t>a</a:t>
            </a:r>
            <a:r>
              <a:rPr spc="-40" dirty="0"/>
              <a:t>v</a:t>
            </a:r>
            <a:r>
              <a:rPr spc="114" dirty="0"/>
              <a:t>e</a:t>
            </a:r>
            <a:r>
              <a:rPr spc="25" dirty="0"/>
              <a:t> </a:t>
            </a:r>
            <a:r>
              <a:rPr spc="75" dirty="0"/>
              <a:t>ba</a:t>
            </a:r>
            <a:r>
              <a:rPr spc="45" dirty="0"/>
              <a:t>c</a:t>
            </a:r>
            <a:r>
              <a:rPr spc="20" dirty="0"/>
              <a:t>k</a:t>
            </a:r>
            <a:r>
              <a:rPr spc="5" dirty="0"/>
              <a:t>g</a:t>
            </a:r>
            <a:r>
              <a:rPr spc="30" dirty="0"/>
              <a:t>round:</a:t>
            </a:r>
            <a:r>
              <a:rPr spc="100" dirty="0"/>
              <a:t> </a:t>
            </a:r>
            <a:r>
              <a:rPr spc="60" dirty="0"/>
              <a:t>pa</a:t>
            </a:r>
            <a:r>
              <a:rPr spc="25" dirty="0"/>
              <a:t>r</a:t>
            </a:r>
            <a:r>
              <a:rPr spc="70" dirty="0"/>
              <a:t>ameters</a:t>
            </a:r>
            <a:r>
              <a:rPr spc="25" dirty="0"/>
              <a:t> </a:t>
            </a:r>
            <a:r>
              <a:rPr spc="10" dirty="0"/>
              <a:t>from</a:t>
            </a:r>
            <a:r>
              <a:rPr spc="25" dirty="0"/>
              <a:t> </a:t>
            </a:r>
            <a:r>
              <a:rPr spc="50" dirty="0"/>
              <a:t>Plan</a:t>
            </a:r>
            <a:r>
              <a:rPr spc="25" dirty="0"/>
              <a:t>c</a:t>
            </a:r>
            <a:r>
              <a:rPr spc="-10" dirty="0"/>
              <a:t>k</a:t>
            </a:r>
            <a:r>
              <a:rPr spc="25" dirty="0"/>
              <a:t> </a:t>
            </a:r>
            <a:r>
              <a:rPr spc="30" dirty="0"/>
              <a:t>(2015)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951" y="504578"/>
            <a:ext cx="2276920" cy="1258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299"/>
              </a:lnSpc>
              <a:tabLst>
                <a:tab pos="841375" algn="l"/>
              </a:tabLst>
            </a:pPr>
            <a:r>
              <a:rPr sz="900" spc="45" dirty="0">
                <a:latin typeface="Times New Roman"/>
                <a:cs typeface="Times New Roman"/>
              </a:rPr>
              <a:t>The 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patches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peak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amplitude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temper</a:t>
            </a:r>
            <a:r>
              <a:rPr sz="900" spc="45" dirty="0">
                <a:latin typeface="Times New Roman"/>
                <a:cs typeface="Times New Roman"/>
              </a:rPr>
              <a:t>ature</a:t>
            </a:r>
            <a:r>
              <a:rPr sz="900" dirty="0">
                <a:latin typeface="Times New Roman"/>
                <a:cs typeface="Times New Roman"/>
              </a:rPr>
              <a:t>  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fluctuations</a:t>
            </a:r>
            <a:r>
              <a:rPr sz="900" dirty="0">
                <a:latin typeface="Times New Roman"/>
                <a:cs typeface="Times New Roman"/>
              </a:rPr>
              <a:t>  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are</a:t>
            </a:r>
            <a:r>
              <a:rPr sz="900" dirty="0">
                <a:latin typeface="Times New Roman"/>
                <a:cs typeface="Times New Roman"/>
              </a:rPr>
              <a:t>  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50" dirty="0">
                <a:solidFill>
                  <a:srgbClr val="FF0000"/>
                </a:solidFill>
                <a:latin typeface="Times New Roman"/>
                <a:cs typeface="Times New Roman"/>
              </a:rPr>
              <a:t>standard</a:t>
            </a:r>
            <a:r>
              <a:rPr sz="90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9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900" spc="35" dirty="0">
                <a:solidFill>
                  <a:srgbClr val="FF0000"/>
                </a:solidFill>
                <a:latin typeface="Times New Roman"/>
                <a:cs typeface="Times New Roman"/>
              </a:rPr>
              <a:t>ulers</a:t>
            </a:r>
            <a:r>
              <a:rPr sz="900" spc="20" dirty="0">
                <a:latin typeface="Times New Roman"/>
                <a:cs typeface="Times New Roman"/>
              </a:rPr>
              <a:t>. </a:t>
            </a:r>
            <a:r>
              <a:rPr sz="900" spc="15" dirty="0">
                <a:latin typeface="Times New Roman"/>
                <a:cs typeface="Times New Roman"/>
              </a:rPr>
              <a:t>Their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95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si</a:t>
            </a:r>
            <a:r>
              <a:rPr sz="900" spc="20" dirty="0">
                <a:latin typeface="Times New Roman"/>
                <a:cs typeface="Times New Roman"/>
              </a:rPr>
              <a:t>z</a:t>
            </a:r>
            <a:r>
              <a:rPr sz="900" spc="95" dirty="0">
                <a:latin typeface="Times New Roman"/>
                <a:cs typeface="Times New Roman"/>
              </a:rPr>
              <a:t>e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95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is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9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gi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70" dirty="0">
                <a:latin typeface="Times New Roman"/>
                <a:cs typeface="Times New Roman"/>
              </a:rPr>
              <a:t>en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95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b</a:t>
            </a:r>
            <a:r>
              <a:rPr sz="900" spc="-5" dirty="0">
                <a:latin typeface="Times New Roman"/>
                <a:cs typeface="Times New Roman"/>
              </a:rPr>
              <a:t>y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95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95" dirty="0">
                <a:latin typeface="Times New Roman"/>
                <a:cs typeface="Times New Roman"/>
              </a:rPr>
              <a:t> </a:t>
            </a:r>
            <a:r>
              <a:rPr sz="900" spc="75" dirty="0">
                <a:latin typeface="Times New Roman"/>
                <a:cs typeface="Times New Roman"/>
              </a:rPr>
              <a:t>age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9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95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Uni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70" dirty="0">
                <a:latin typeface="Times New Roman"/>
                <a:cs typeface="Times New Roman"/>
              </a:rPr>
              <a:t>erse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1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at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1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10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time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1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1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decoupling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10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(re-</a:t>
            </a:r>
            <a:r>
              <a:rPr sz="900" spc="25" dirty="0">
                <a:latin typeface="Times New Roman"/>
                <a:cs typeface="Times New Roman"/>
              </a:rPr>
              <a:t> combination).</a:t>
            </a:r>
            <a:r>
              <a:rPr sz="900" dirty="0">
                <a:latin typeface="Times New Roman"/>
                <a:cs typeface="Times New Roman"/>
              </a:rPr>
              <a:t>	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angle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75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under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75" dirty="0">
                <a:latin typeface="Times New Roman"/>
                <a:cs typeface="Times New Roman"/>
              </a:rPr>
              <a:t> </a:t>
            </a:r>
            <a:r>
              <a:rPr sz="900" spc="15" dirty="0">
                <a:latin typeface="Times New Roman"/>
                <a:cs typeface="Times New Roman"/>
              </a:rPr>
              <a:t>which</a:t>
            </a:r>
            <a:r>
              <a:rPr sz="900" spc="5" dirty="0">
                <a:latin typeface="Times New Roman"/>
                <a:cs typeface="Times New Roman"/>
              </a:rPr>
              <a:t> </a:t>
            </a:r>
            <a:r>
              <a:rPr sz="900" spc="-20" dirty="0">
                <a:latin typeface="Times New Roman"/>
                <a:cs typeface="Times New Roman"/>
              </a:rPr>
              <a:t>w</a:t>
            </a:r>
            <a:r>
              <a:rPr sz="900" spc="95" dirty="0">
                <a:latin typeface="Times New Roman"/>
                <a:cs typeface="Times New Roman"/>
              </a:rPr>
              <a:t>e</a:t>
            </a:r>
            <a:r>
              <a:rPr sz="900" dirty="0">
                <a:latin typeface="Times New Roman"/>
                <a:cs typeface="Times New Roman"/>
              </a:rPr>
              <a:t>  </a:t>
            </a:r>
            <a:r>
              <a:rPr sz="900" spc="-114" dirty="0">
                <a:latin typeface="Times New Roman"/>
                <a:cs typeface="Times New Roman"/>
              </a:rPr>
              <a:t> </a:t>
            </a:r>
            <a:r>
              <a:rPr sz="900" spc="95" dirty="0">
                <a:latin typeface="Times New Roman"/>
                <a:cs typeface="Times New Roman"/>
              </a:rPr>
              <a:t>see</a:t>
            </a:r>
            <a:r>
              <a:rPr sz="900" dirty="0">
                <a:latin typeface="Times New Roman"/>
                <a:cs typeface="Times New Roman"/>
              </a:rPr>
              <a:t>  </a:t>
            </a:r>
            <a:r>
              <a:rPr sz="900" spc="-114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these</a:t>
            </a:r>
            <a:r>
              <a:rPr sz="900" dirty="0">
                <a:latin typeface="Times New Roman"/>
                <a:cs typeface="Times New Roman"/>
              </a:rPr>
              <a:t>  </a:t>
            </a:r>
            <a:r>
              <a:rPr sz="900" spc="-114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patches</a:t>
            </a:r>
            <a:r>
              <a:rPr sz="900" dirty="0">
                <a:latin typeface="Times New Roman"/>
                <a:cs typeface="Times New Roman"/>
              </a:rPr>
              <a:t>  </a:t>
            </a:r>
            <a:r>
              <a:rPr sz="900" spc="-114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dete</a:t>
            </a:r>
            <a:r>
              <a:rPr sz="900" spc="50" dirty="0">
                <a:latin typeface="Times New Roman"/>
                <a:cs typeface="Times New Roman"/>
              </a:rPr>
              <a:t>r</a:t>
            </a:r>
            <a:r>
              <a:rPr sz="900" spc="45" dirty="0">
                <a:latin typeface="Times New Roman"/>
                <a:cs typeface="Times New Roman"/>
              </a:rPr>
              <a:t>mines</a:t>
            </a:r>
            <a:r>
              <a:rPr sz="900" dirty="0">
                <a:latin typeface="Times New Roman"/>
                <a:cs typeface="Times New Roman"/>
              </a:rPr>
              <a:t>  </a:t>
            </a:r>
            <a:r>
              <a:rPr sz="900" spc="-114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 distance</a:t>
            </a:r>
            <a:r>
              <a:rPr sz="900" spc="20" dirty="0">
                <a:latin typeface="Times New Roman"/>
                <a:cs typeface="Times New Roman"/>
              </a:rPr>
              <a:t> to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sur</a:t>
            </a:r>
            <a:r>
              <a:rPr sz="900" spc="-15" dirty="0">
                <a:latin typeface="Times New Roman"/>
                <a:cs typeface="Times New Roman"/>
              </a:rPr>
              <a:t>f</a:t>
            </a:r>
            <a:r>
              <a:rPr sz="900" spc="80" dirty="0">
                <a:latin typeface="Times New Roman"/>
                <a:cs typeface="Times New Roman"/>
              </a:rPr>
              <a:t>ace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last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scatte</a:t>
            </a:r>
            <a:r>
              <a:rPr sz="900" spc="50" dirty="0">
                <a:latin typeface="Times New Roman"/>
                <a:cs typeface="Times New Roman"/>
              </a:rPr>
              <a:t>r</a:t>
            </a:r>
            <a:r>
              <a:rPr sz="900" spc="15" dirty="0">
                <a:latin typeface="Times New Roman"/>
                <a:cs typeface="Times New Roman"/>
              </a:rPr>
              <a:t>ing.</a:t>
            </a:r>
            <a:r>
              <a:rPr sz="900" spc="10" dirty="0">
                <a:latin typeface="Times New Roman"/>
                <a:cs typeface="Times New Roman"/>
              </a:rPr>
              <a:t> </a:t>
            </a:r>
            <a:r>
              <a:rPr sz="1350" spc="-7" baseline="6172" dirty="0">
                <a:latin typeface="Times New Roman"/>
                <a:cs typeface="Times New Roman"/>
              </a:rPr>
              <a:t>(</a:t>
            </a:r>
            <a:r>
              <a:rPr sz="1350" i="1" spc="142" baseline="6172" dirty="0">
                <a:latin typeface="Times New Roman"/>
                <a:cs typeface="Times New Roman"/>
              </a:rPr>
              <a:t>z</a:t>
            </a:r>
            <a:r>
              <a:rPr sz="1350" i="1" spc="135" baseline="6172" dirty="0">
                <a:latin typeface="Times New Roman"/>
                <a:cs typeface="Times New Roman"/>
              </a:rPr>
              <a:t> </a:t>
            </a:r>
            <a:r>
              <a:rPr sz="1350" spc="307" baseline="6172" dirty="0">
                <a:latin typeface="Times New Roman"/>
                <a:cs typeface="Times New Roman"/>
              </a:rPr>
              <a:t>=</a:t>
            </a:r>
            <a:r>
              <a:rPr sz="1350" spc="44" baseline="6172" dirty="0">
                <a:latin typeface="Times New Roman"/>
                <a:cs typeface="Times New Roman"/>
              </a:rPr>
              <a:t> </a:t>
            </a:r>
            <a:r>
              <a:rPr sz="1350" i="1" spc="142" baseline="6172" dirty="0">
                <a:latin typeface="Times New Roman"/>
                <a:cs typeface="Times New Roman"/>
              </a:rPr>
              <a:t>z</a:t>
            </a:r>
            <a:r>
              <a:rPr sz="600" spc="-5" dirty="0">
                <a:latin typeface="Times New Roman"/>
                <a:cs typeface="Times New Roman"/>
              </a:rPr>
              <a:t>dec</a:t>
            </a:r>
            <a:r>
              <a:rPr sz="600" dirty="0">
                <a:latin typeface="Times New Roman"/>
                <a:cs typeface="Times New Roman"/>
              </a:rPr>
              <a:t> </a:t>
            </a:r>
            <a:r>
              <a:rPr sz="600" spc="5" dirty="0">
                <a:latin typeface="Times New Roman"/>
                <a:cs typeface="Times New Roman"/>
              </a:rPr>
              <a:t> </a:t>
            </a:r>
            <a:r>
              <a:rPr lang="en-US" sz="1350" i="1" spc="-120" baseline="6172" dirty="0">
                <a:latin typeface="メイリオ"/>
                <a:cs typeface="メイリオ"/>
              </a:rPr>
              <a:t>~</a:t>
            </a:r>
            <a:r>
              <a:rPr sz="1350" i="1" spc="-75" baseline="6172" dirty="0">
                <a:latin typeface="メイリオ"/>
                <a:cs typeface="メイリオ"/>
              </a:rPr>
              <a:t> </a:t>
            </a:r>
            <a:r>
              <a:rPr sz="1350" spc="44" baseline="6172" dirty="0">
                <a:latin typeface="Times New Roman"/>
                <a:cs typeface="Times New Roman"/>
              </a:rPr>
              <a:t>1100),</a:t>
            </a:r>
            <a:r>
              <a:rPr sz="1350" spc="30" baseline="6172" dirty="0">
                <a:latin typeface="Times New Roman"/>
                <a:cs typeface="Times New Roman"/>
              </a:rPr>
              <a:t> </a:t>
            </a:r>
            <a:r>
              <a:rPr sz="1350" i="1" spc="67" baseline="6172" dirty="0">
                <a:latin typeface="Times New Roman"/>
                <a:cs typeface="Times New Roman"/>
              </a:rPr>
              <a:t>d</a:t>
            </a:r>
            <a:r>
              <a:rPr sz="1350" i="1" baseline="6172" dirty="0">
                <a:latin typeface="Times New Roman"/>
                <a:cs typeface="Times New Roman"/>
              </a:rPr>
              <a:t> </a:t>
            </a:r>
            <a:r>
              <a:rPr sz="1350" i="1" spc="-165" baseline="6172" dirty="0">
                <a:latin typeface="Times New Roman"/>
                <a:cs typeface="Times New Roman"/>
              </a:rPr>
              <a:t> </a:t>
            </a:r>
            <a:r>
              <a:rPr sz="1350" spc="307" baseline="6172" dirty="0">
                <a:latin typeface="Times New Roman"/>
                <a:cs typeface="Times New Roman"/>
              </a:rPr>
              <a:t>=</a:t>
            </a:r>
            <a:r>
              <a:rPr sz="1350" spc="44" baseline="6172" dirty="0">
                <a:latin typeface="Times New Roman"/>
                <a:cs typeface="Times New Roman"/>
              </a:rPr>
              <a:t> </a:t>
            </a:r>
            <a:r>
              <a:rPr sz="1350" i="1" spc="67" baseline="6172" dirty="0">
                <a:latin typeface="Times New Roman"/>
                <a:cs typeface="Times New Roman"/>
              </a:rPr>
              <a:t>r</a:t>
            </a:r>
            <a:r>
              <a:rPr sz="1350" i="1" spc="142" baseline="6172" dirty="0">
                <a:latin typeface="Times New Roman"/>
                <a:cs typeface="Times New Roman"/>
              </a:rPr>
              <a:t>/θ</a:t>
            </a:r>
            <a:r>
              <a:rPr sz="600" i="1" spc="30" dirty="0">
                <a:latin typeface="Times New Roman"/>
                <a:cs typeface="Times New Roman"/>
              </a:rPr>
              <a:t>p</a:t>
            </a:r>
            <a:r>
              <a:rPr sz="600" i="1" spc="-85" dirty="0">
                <a:latin typeface="Times New Roman"/>
                <a:cs typeface="Times New Roman"/>
              </a:rPr>
              <a:t> </a:t>
            </a:r>
            <a:r>
              <a:rPr sz="1350" spc="30" baseline="6172" dirty="0">
                <a:latin typeface="Times New Roman"/>
                <a:cs typeface="Times New Roman"/>
              </a:rPr>
              <a:t>.</a:t>
            </a:r>
            <a:endParaRPr sz="1350" baseline="6172" dirty="0">
              <a:latin typeface="Times New Roman"/>
              <a:cs typeface="Times New Roman"/>
            </a:endParaRPr>
          </a:p>
          <a:p>
            <a:pPr marL="12700">
              <a:lnSpc>
                <a:spcPts val="990"/>
              </a:lnSpc>
            </a:pPr>
            <a:r>
              <a:rPr sz="900" spc="45" dirty="0">
                <a:latin typeface="Times New Roman"/>
                <a:cs typeface="Times New Roman"/>
              </a:rPr>
              <a:t>The </a:t>
            </a:r>
            <a:r>
              <a:rPr sz="900" spc="-90" dirty="0">
                <a:latin typeface="Times New Roman"/>
                <a:cs typeface="Times New Roman"/>
              </a:rPr>
              <a:t> </a:t>
            </a:r>
            <a:r>
              <a:rPr sz="900" spc="25" dirty="0">
                <a:solidFill>
                  <a:srgbClr val="FF0000"/>
                </a:solidFill>
                <a:latin typeface="Times New Roman"/>
                <a:cs typeface="Times New Roman"/>
              </a:rPr>
              <a:t>amplitude</a:t>
            </a:r>
            <a:r>
              <a:rPr sz="9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5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9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45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9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65" dirty="0">
                <a:solidFill>
                  <a:srgbClr val="FF0000"/>
                </a:solidFill>
                <a:latin typeface="Times New Roman"/>
                <a:cs typeface="Times New Roman"/>
              </a:rPr>
              <a:t>peaks</a:t>
            </a:r>
            <a:r>
              <a:rPr sz="9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65" dirty="0">
                <a:solidFill>
                  <a:srgbClr val="FF0000"/>
                </a:solidFill>
                <a:latin typeface="Times New Roman"/>
                <a:cs typeface="Times New Roman"/>
              </a:rPr>
              <a:t>depends</a:t>
            </a:r>
            <a:r>
              <a:rPr sz="9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45" dirty="0">
                <a:solidFill>
                  <a:srgbClr val="FF0000"/>
                </a:solidFill>
                <a:latin typeface="Times New Roman"/>
                <a:cs typeface="Times New Roman"/>
              </a:rPr>
              <a:t>on</a:t>
            </a:r>
            <a:endParaRPr sz="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00" spc="45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9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35" dirty="0">
                <a:solidFill>
                  <a:srgbClr val="FF0000"/>
                </a:solidFill>
                <a:latin typeface="Times New Roman"/>
                <a:cs typeface="Times New Roman"/>
              </a:rPr>
              <a:t>matter</a:t>
            </a:r>
            <a:r>
              <a:rPr sz="9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30" dirty="0">
                <a:solidFill>
                  <a:srgbClr val="FF0000"/>
                </a:solidFill>
                <a:latin typeface="Times New Roman"/>
                <a:cs typeface="Times New Roman"/>
              </a:rPr>
              <a:t>density</a:t>
            </a:r>
            <a:r>
              <a:rPr sz="9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(</a:t>
            </a:r>
            <a:r>
              <a:rPr sz="900" i="1" spc="45" dirty="0">
                <a:latin typeface="Times New Roman"/>
                <a:cs typeface="Times New Roman"/>
              </a:rPr>
              <a:t>h </a:t>
            </a:r>
            <a:r>
              <a:rPr sz="900" spc="204" dirty="0">
                <a:latin typeface="Times New Roman"/>
                <a:cs typeface="Times New Roman"/>
              </a:rPr>
              <a:t>=</a:t>
            </a:r>
            <a:r>
              <a:rPr sz="900" spc="30" dirty="0">
                <a:latin typeface="Times New Roman"/>
                <a:cs typeface="Times New Roman"/>
              </a:rPr>
              <a:t> </a:t>
            </a:r>
            <a:r>
              <a:rPr sz="900" i="1" spc="-10" dirty="0">
                <a:latin typeface="Times New Roman"/>
                <a:cs typeface="Times New Roman"/>
              </a:rPr>
              <a:t>H</a:t>
            </a:r>
            <a:r>
              <a:rPr sz="900" spc="112" baseline="-9259" dirty="0">
                <a:latin typeface="Times New Roman"/>
                <a:cs typeface="Times New Roman"/>
              </a:rPr>
              <a:t>0</a:t>
            </a:r>
            <a:r>
              <a:rPr sz="900" spc="20" dirty="0">
                <a:latin typeface="Times New Roman"/>
                <a:cs typeface="Times New Roman"/>
              </a:rPr>
              <a:t>/100km/s/Mpc)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221" y="1922426"/>
            <a:ext cx="2113915" cy="140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0">
              <a:lnSpc>
                <a:spcPct val="100000"/>
              </a:lnSpc>
            </a:pPr>
            <a:r>
              <a:rPr sz="1350" i="1" spc="52" baseline="6172" dirty="0">
                <a:latin typeface="Times New Roman"/>
                <a:cs typeface="Times New Roman"/>
              </a:rPr>
              <a:t>ρ</a:t>
            </a:r>
            <a:r>
              <a:rPr sz="600" i="1" spc="60" dirty="0">
                <a:latin typeface="Times New Roman"/>
                <a:cs typeface="Times New Roman"/>
              </a:rPr>
              <a:t>m </a:t>
            </a:r>
            <a:r>
              <a:rPr sz="600" i="1" spc="15" dirty="0">
                <a:latin typeface="Times New Roman"/>
                <a:cs typeface="Times New Roman"/>
              </a:rPr>
              <a:t> </a:t>
            </a:r>
            <a:r>
              <a:rPr sz="1350" i="1" spc="-284" baseline="6172" dirty="0">
                <a:latin typeface="メイリオ"/>
                <a:cs typeface="メイリオ"/>
              </a:rPr>
              <a:t>∝</a:t>
            </a:r>
            <a:r>
              <a:rPr sz="1350" i="1" spc="-75" baseline="6172" dirty="0">
                <a:latin typeface="メイリオ"/>
                <a:cs typeface="メイリオ"/>
              </a:rPr>
              <a:t> </a:t>
            </a:r>
            <a:r>
              <a:rPr sz="1350" spc="-44" baseline="6172" dirty="0">
                <a:latin typeface="Times New Roman"/>
                <a:cs typeface="Times New Roman"/>
              </a:rPr>
              <a:t>Ω</a:t>
            </a:r>
            <a:r>
              <a:rPr sz="600" i="1" spc="120" dirty="0">
                <a:latin typeface="Times New Roman"/>
                <a:cs typeface="Times New Roman"/>
              </a:rPr>
              <a:t>m</a:t>
            </a:r>
            <a:r>
              <a:rPr sz="1350" i="1" spc="75" baseline="6172" dirty="0">
                <a:latin typeface="Times New Roman"/>
                <a:cs typeface="Times New Roman"/>
              </a:rPr>
              <a:t>h</a:t>
            </a:r>
            <a:r>
              <a:rPr sz="900" spc="44" baseline="50925" dirty="0">
                <a:latin typeface="Times New Roman"/>
                <a:cs typeface="Times New Roman"/>
              </a:rPr>
              <a:t>2</a:t>
            </a:r>
            <a:r>
              <a:rPr sz="900" baseline="50925" dirty="0">
                <a:latin typeface="Times New Roman"/>
                <a:cs typeface="Times New Roman"/>
              </a:rPr>
              <a:t> </a:t>
            </a:r>
            <a:r>
              <a:rPr sz="900" spc="7" baseline="50925" dirty="0">
                <a:latin typeface="Times New Roman"/>
                <a:cs typeface="Times New Roman"/>
              </a:rPr>
              <a:t> </a:t>
            </a:r>
            <a:r>
              <a:rPr sz="1350" spc="307" baseline="6172" dirty="0">
                <a:latin typeface="Times New Roman"/>
                <a:cs typeface="Times New Roman"/>
              </a:rPr>
              <a:t>=</a:t>
            </a:r>
            <a:r>
              <a:rPr sz="1350" spc="44" baseline="6172" dirty="0">
                <a:latin typeface="Times New Roman"/>
                <a:cs typeface="Times New Roman"/>
              </a:rPr>
              <a:t> </a:t>
            </a:r>
            <a:r>
              <a:rPr sz="1350" spc="67" baseline="6172" dirty="0">
                <a:latin typeface="Times New Roman"/>
                <a:cs typeface="Times New Roman"/>
              </a:rPr>
              <a:t>0</a:t>
            </a:r>
            <a:r>
              <a:rPr sz="1350" i="1" spc="37" baseline="6172" dirty="0">
                <a:latin typeface="Times New Roman"/>
                <a:cs typeface="Times New Roman"/>
              </a:rPr>
              <a:t>.</a:t>
            </a:r>
            <a:r>
              <a:rPr sz="1350" spc="67" baseline="6172" dirty="0">
                <a:latin typeface="Times New Roman"/>
                <a:cs typeface="Times New Roman"/>
              </a:rPr>
              <a:t>1417</a:t>
            </a:r>
            <a:r>
              <a:rPr sz="1350" spc="-37" baseline="6172" dirty="0">
                <a:latin typeface="Times New Roman"/>
                <a:cs typeface="Times New Roman"/>
              </a:rPr>
              <a:t> </a:t>
            </a:r>
            <a:r>
              <a:rPr sz="1350" i="1" spc="-15" baseline="6172" dirty="0">
                <a:latin typeface="メイリオ"/>
                <a:cs typeface="メイリオ"/>
              </a:rPr>
              <a:t>±</a:t>
            </a:r>
            <a:r>
              <a:rPr sz="1350" i="1" spc="-157" baseline="6172" dirty="0">
                <a:latin typeface="メイリオ"/>
                <a:cs typeface="メイリオ"/>
              </a:rPr>
              <a:t> </a:t>
            </a:r>
            <a:r>
              <a:rPr sz="1350" spc="67" baseline="6172" dirty="0">
                <a:latin typeface="Times New Roman"/>
                <a:cs typeface="Times New Roman"/>
              </a:rPr>
              <a:t>0</a:t>
            </a:r>
            <a:r>
              <a:rPr sz="1350" i="1" spc="37" baseline="6172" dirty="0">
                <a:latin typeface="Times New Roman"/>
                <a:cs typeface="Times New Roman"/>
              </a:rPr>
              <a:t>.</a:t>
            </a:r>
            <a:r>
              <a:rPr sz="1350" spc="67" baseline="6172" dirty="0">
                <a:latin typeface="Times New Roman"/>
                <a:cs typeface="Times New Roman"/>
              </a:rPr>
              <a:t>00097</a:t>
            </a:r>
            <a:endParaRPr sz="1350" baseline="6172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1000"/>
              </a:lnSpc>
              <a:spcBef>
                <a:spcPts val="395"/>
              </a:spcBef>
            </a:pPr>
            <a:r>
              <a:rPr sz="900" spc="65" dirty="0">
                <a:latin typeface="Times New Roman"/>
                <a:cs typeface="Times New Roman"/>
              </a:rPr>
              <a:t>and </a:t>
            </a:r>
            <a:r>
              <a:rPr sz="900" spc="75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75" dirty="0">
                <a:latin typeface="Times New Roman"/>
                <a:cs typeface="Times New Roman"/>
              </a:rPr>
              <a:t> 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dif</a:t>
            </a:r>
            <a:r>
              <a:rPr sz="900" spc="-55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900" spc="60" dirty="0">
                <a:solidFill>
                  <a:srgbClr val="FF0000"/>
                </a:solidFill>
                <a:latin typeface="Times New Roman"/>
                <a:cs typeface="Times New Roman"/>
              </a:rPr>
              <a:t>erence</a:t>
            </a:r>
            <a:r>
              <a:rPr sz="9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5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9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45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9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25" dirty="0">
                <a:solidFill>
                  <a:srgbClr val="FF0000"/>
                </a:solidFill>
                <a:latin typeface="Times New Roman"/>
                <a:cs typeface="Times New Roman"/>
              </a:rPr>
              <a:t>amplitude</a:t>
            </a:r>
            <a:r>
              <a:rPr sz="9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5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900" spc="6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900" spc="70" dirty="0">
                <a:solidFill>
                  <a:srgbClr val="FF0000"/>
                </a:solidFill>
                <a:latin typeface="Times New Roman"/>
                <a:cs typeface="Times New Roman"/>
              </a:rPr>
              <a:t>en</a:t>
            </a:r>
            <a:r>
              <a:rPr sz="9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65" dirty="0">
                <a:solidFill>
                  <a:srgbClr val="FF0000"/>
                </a:solidFill>
                <a:latin typeface="Times New Roman"/>
                <a:cs typeface="Times New Roman"/>
              </a:rPr>
              <a:t> and</a:t>
            </a:r>
            <a:r>
              <a:rPr sz="9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45" dirty="0">
                <a:solidFill>
                  <a:srgbClr val="FF0000"/>
                </a:solidFill>
                <a:latin typeface="Times New Roman"/>
                <a:cs typeface="Times New Roman"/>
              </a:rPr>
              <a:t>odd</a:t>
            </a:r>
            <a:r>
              <a:rPr sz="9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65" dirty="0">
                <a:solidFill>
                  <a:srgbClr val="FF0000"/>
                </a:solidFill>
                <a:latin typeface="Times New Roman"/>
                <a:cs typeface="Times New Roman"/>
              </a:rPr>
              <a:t> peaks</a:t>
            </a:r>
            <a:r>
              <a:rPr sz="9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65" dirty="0">
                <a:solidFill>
                  <a:srgbClr val="FF0000"/>
                </a:solidFill>
                <a:latin typeface="Times New Roman"/>
                <a:cs typeface="Times New Roman"/>
              </a:rPr>
              <a:t> depends</a:t>
            </a:r>
            <a:r>
              <a:rPr sz="9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20" dirty="0">
                <a:solidFill>
                  <a:srgbClr val="FF0000"/>
                </a:solidFill>
                <a:latin typeface="Times New Roman"/>
                <a:cs typeface="Times New Roman"/>
              </a:rPr>
              <a:t>strongly</a:t>
            </a:r>
            <a:r>
              <a:rPr sz="9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45" dirty="0">
                <a:solidFill>
                  <a:srgbClr val="FF0000"/>
                </a:solidFill>
                <a:latin typeface="Times New Roman"/>
                <a:cs typeface="Times New Roman"/>
              </a:rPr>
              <a:t>on</a:t>
            </a:r>
            <a:r>
              <a:rPr sz="9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45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9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30" dirty="0">
                <a:solidFill>
                  <a:srgbClr val="FF0000"/>
                </a:solidFill>
                <a:latin typeface="Times New Roman"/>
                <a:cs typeface="Times New Roman"/>
              </a:rPr>
              <a:t>density</a:t>
            </a:r>
            <a:r>
              <a:rPr sz="9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5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9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35" dirty="0">
                <a:solidFill>
                  <a:srgbClr val="FF0000"/>
                </a:solidFill>
                <a:latin typeface="Times New Roman"/>
                <a:cs typeface="Times New Roman"/>
              </a:rPr>
              <a:t>electrons</a:t>
            </a:r>
            <a:r>
              <a:rPr sz="9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65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9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65" dirty="0">
                <a:solidFill>
                  <a:srgbClr val="FF0000"/>
                </a:solidFill>
                <a:latin typeface="Times New Roman"/>
                <a:cs typeface="Times New Roman"/>
              </a:rPr>
              <a:t>hence</a:t>
            </a:r>
            <a:r>
              <a:rPr sz="900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50" dirty="0">
                <a:solidFill>
                  <a:srgbClr val="FF0000"/>
                </a:solidFill>
                <a:latin typeface="Times New Roman"/>
                <a:cs typeface="Times New Roman"/>
              </a:rPr>
              <a:t>ba</a:t>
            </a:r>
            <a:r>
              <a:rPr sz="900" spc="6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900" spc="-25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900" spc="60" dirty="0">
                <a:solidFill>
                  <a:srgbClr val="FF0000"/>
                </a:solidFill>
                <a:latin typeface="Times New Roman"/>
                <a:cs typeface="Times New Roman"/>
              </a:rPr>
              <a:t>ons</a:t>
            </a:r>
            <a:r>
              <a:rPr sz="900" spc="20" dirty="0">
                <a:latin typeface="Times New Roman"/>
                <a:cs typeface="Times New Roman"/>
              </a:rPr>
              <a:t>,</a:t>
            </a:r>
            <a:endParaRPr sz="9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805"/>
              </a:spcBef>
            </a:pPr>
            <a:r>
              <a:rPr sz="900" i="1" spc="35" dirty="0">
                <a:latin typeface="Times New Roman"/>
                <a:cs typeface="Times New Roman"/>
              </a:rPr>
              <a:t>ρ</a:t>
            </a:r>
            <a:r>
              <a:rPr sz="900" i="1" spc="44" baseline="-9259" dirty="0">
                <a:latin typeface="Times New Roman"/>
                <a:cs typeface="Times New Roman"/>
              </a:rPr>
              <a:t>b </a:t>
            </a:r>
            <a:r>
              <a:rPr sz="900" i="1" spc="30" baseline="-9259" dirty="0">
                <a:latin typeface="Times New Roman"/>
                <a:cs typeface="Times New Roman"/>
              </a:rPr>
              <a:t> </a:t>
            </a:r>
            <a:r>
              <a:rPr sz="900" i="1" spc="-190" dirty="0">
                <a:latin typeface="メイリオ"/>
                <a:cs typeface="メイリオ"/>
              </a:rPr>
              <a:t>∝</a:t>
            </a:r>
            <a:r>
              <a:rPr sz="900" i="1" spc="-50" dirty="0">
                <a:latin typeface="メイリオ"/>
                <a:cs typeface="メイリオ"/>
              </a:rPr>
              <a:t> </a:t>
            </a:r>
            <a:r>
              <a:rPr sz="900" spc="-30" dirty="0">
                <a:latin typeface="Times New Roman"/>
                <a:cs typeface="Times New Roman"/>
              </a:rPr>
              <a:t>Ω</a:t>
            </a:r>
            <a:r>
              <a:rPr sz="900" i="1" spc="142" baseline="-9259" dirty="0">
                <a:latin typeface="Times New Roman"/>
                <a:cs typeface="Times New Roman"/>
              </a:rPr>
              <a:t>b</a:t>
            </a:r>
            <a:r>
              <a:rPr sz="900" i="1" spc="50" dirty="0">
                <a:latin typeface="Times New Roman"/>
                <a:cs typeface="Times New Roman"/>
              </a:rPr>
              <a:t>h</a:t>
            </a:r>
            <a:r>
              <a:rPr sz="900" spc="44" baseline="41666" dirty="0">
                <a:latin typeface="Times New Roman"/>
                <a:cs typeface="Times New Roman"/>
              </a:rPr>
              <a:t>2</a:t>
            </a:r>
            <a:r>
              <a:rPr sz="900" baseline="41666" dirty="0">
                <a:latin typeface="Times New Roman"/>
                <a:cs typeface="Times New Roman"/>
              </a:rPr>
              <a:t> </a:t>
            </a:r>
            <a:r>
              <a:rPr sz="900" spc="7" baseline="41666" dirty="0">
                <a:latin typeface="Times New Roman"/>
                <a:cs typeface="Times New Roman"/>
              </a:rPr>
              <a:t> </a:t>
            </a:r>
            <a:r>
              <a:rPr sz="900" spc="204" dirty="0">
                <a:latin typeface="Times New Roman"/>
                <a:cs typeface="Times New Roman"/>
              </a:rPr>
              <a:t>=</a:t>
            </a:r>
            <a:r>
              <a:rPr sz="900" spc="3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0</a:t>
            </a:r>
            <a:r>
              <a:rPr sz="900" i="1" spc="25" dirty="0">
                <a:latin typeface="Times New Roman"/>
                <a:cs typeface="Times New Roman"/>
              </a:rPr>
              <a:t>.</a:t>
            </a:r>
            <a:r>
              <a:rPr sz="900" spc="45" dirty="0">
                <a:latin typeface="Times New Roman"/>
                <a:cs typeface="Times New Roman"/>
              </a:rPr>
              <a:t>02230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i="1" spc="-10" dirty="0">
                <a:latin typeface="メイリオ"/>
                <a:cs typeface="メイリオ"/>
              </a:rPr>
              <a:t>±</a:t>
            </a:r>
            <a:r>
              <a:rPr sz="900" i="1" spc="-114" dirty="0">
                <a:latin typeface="メイリオ"/>
                <a:cs typeface="メイリオ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0</a:t>
            </a:r>
            <a:r>
              <a:rPr sz="900" i="1" spc="25" dirty="0">
                <a:latin typeface="Times New Roman"/>
                <a:cs typeface="Times New Roman"/>
              </a:rPr>
              <a:t>.</a:t>
            </a:r>
            <a:r>
              <a:rPr sz="900" spc="45" dirty="0">
                <a:latin typeface="Times New Roman"/>
                <a:cs typeface="Times New Roman"/>
              </a:rPr>
              <a:t>00014</a:t>
            </a:r>
            <a:r>
              <a:rPr sz="900" spc="30" dirty="0">
                <a:latin typeface="Times New Roman"/>
                <a:cs typeface="Times New Roman"/>
              </a:rPr>
              <a:t> </a:t>
            </a:r>
            <a:r>
              <a:rPr sz="900" i="1" spc="195" dirty="0">
                <a:latin typeface="メイリオ"/>
                <a:cs typeface="メイリオ"/>
              </a:rPr>
              <a:t>&lt;</a:t>
            </a:r>
            <a:r>
              <a:rPr sz="900" i="1" spc="-50" dirty="0">
                <a:latin typeface="メイリオ"/>
                <a:cs typeface="メイリオ"/>
              </a:rPr>
              <a:t> </a:t>
            </a:r>
            <a:r>
              <a:rPr sz="900" spc="-30" dirty="0">
                <a:latin typeface="Times New Roman"/>
                <a:cs typeface="Times New Roman"/>
              </a:rPr>
              <a:t>Ω</a:t>
            </a:r>
            <a:r>
              <a:rPr sz="900" i="1" spc="179" baseline="-9259" dirty="0">
                <a:latin typeface="Times New Roman"/>
                <a:cs typeface="Times New Roman"/>
              </a:rPr>
              <a:t>m</a:t>
            </a:r>
            <a:r>
              <a:rPr sz="900" i="1" spc="50" dirty="0">
                <a:latin typeface="Times New Roman"/>
                <a:cs typeface="Times New Roman"/>
              </a:rPr>
              <a:t>h</a:t>
            </a:r>
            <a:r>
              <a:rPr sz="900" spc="44" baseline="41666" dirty="0">
                <a:latin typeface="Times New Roman"/>
                <a:cs typeface="Times New Roman"/>
              </a:rPr>
              <a:t>2</a:t>
            </a:r>
            <a:endParaRPr sz="900" baseline="41666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1000"/>
              </a:lnSpc>
              <a:spcBef>
                <a:spcPts val="795"/>
              </a:spcBef>
            </a:pPr>
            <a:r>
              <a:rPr sz="900" spc="20" dirty="0">
                <a:solidFill>
                  <a:srgbClr val="FF0000"/>
                </a:solidFill>
                <a:latin typeface="Times New Roman"/>
                <a:cs typeface="Times New Roman"/>
              </a:rPr>
              <a:t>Most</a:t>
            </a:r>
            <a:r>
              <a:rPr sz="900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5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900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45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900" spc="35" dirty="0">
                <a:solidFill>
                  <a:srgbClr val="FF0000"/>
                </a:solidFill>
                <a:latin typeface="Times New Roman"/>
                <a:cs typeface="Times New Roman"/>
              </a:rPr>
              <a:t> matter </a:t>
            </a:r>
            <a:r>
              <a:rPr sz="900" spc="-5" dirty="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r>
              <a:rPr sz="900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45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900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5" dirty="0">
                <a:solidFill>
                  <a:srgbClr val="FF0000"/>
                </a:solidFill>
                <a:latin typeface="Times New Roman"/>
                <a:cs typeface="Times New Roman"/>
              </a:rPr>
              <a:t>Uni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900" spc="70" dirty="0">
                <a:solidFill>
                  <a:srgbClr val="FF0000"/>
                </a:solidFill>
                <a:latin typeface="Times New Roman"/>
                <a:cs typeface="Times New Roman"/>
              </a:rPr>
              <a:t>erse</a:t>
            </a:r>
            <a:r>
              <a:rPr sz="900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20" dirty="0">
                <a:solidFill>
                  <a:srgbClr val="FF0000"/>
                </a:solidFill>
                <a:latin typeface="Times New Roman"/>
                <a:cs typeface="Times New Roman"/>
              </a:rPr>
              <a:t>is</a:t>
            </a:r>
            <a:r>
              <a:rPr sz="900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50" dirty="0">
                <a:solidFill>
                  <a:srgbClr val="FF0000"/>
                </a:solidFill>
                <a:latin typeface="Times New Roman"/>
                <a:cs typeface="Times New Roman"/>
              </a:rPr>
              <a:t>da</a:t>
            </a:r>
            <a:r>
              <a:rPr sz="900" spc="4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900" spc="-5" dirty="0">
                <a:solidFill>
                  <a:srgbClr val="FF0000"/>
                </a:solidFill>
                <a:latin typeface="Times New Roman"/>
                <a:cs typeface="Times New Roman"/>
              </a:rPr>
              <a:t>k </a:t>
            </a:r>
            <a:r>
              <a:rPr sz="900" spc="65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9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40" dirty="0">
                <a:solidFill>
                  <a:srgbClr val="FF0000"/>
                </a:solidFill>
                <a:latin typeface="Times New Roman"/>
                <a:cs typeface="Times New Roman"/>
              </a:rPr>
              <a:t>non-ba</a:t>
            </a:r>
            <a:r>
              <a:rPr sz="900" spc="5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900" spc="-25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900" spc="5" dirty="0">
                <a:solidFill>
                  <a:srgbClr val="FF0000"/>
                </a:solidFill>
                <a:latin typeface="Times New Roman"/>
                <a:cs typeface="Times New Roman"/>
              </a:rPr>
              <a:t>onic!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40275" y="640590"/>
            <a:ext cx="1377950" cy="285750"/>
          </a:xfrm>
          <a:custGeom>
            <a:avLst/>
            <a:gdLst/>
            <a:ahLst/>
            <a:cxnLst/>
            <a:rect l="l" t="t" r="r" b="b"/>
            <a:pathLst>
              <a:path w="1377950" h="285750">
                <a:moveTo>
                  <a:pt x="0" y="285601"/>
                </a:moveTo>
                <a:lnTo>
                  <a:pt x="28377" y="258753"/>
                </a:lnTo>
                <a:lnTo>
                  <a:pt x="57682" y="233129"/>
                </a:lnTo>
                <a:lnTo>
                  <a:pt x="87872" y="208745"/>
                </a:lnTo>
                <a:lnTo>
                  <a:pt x="118909" y="185617"/>
                </a:lnTo>
                <a:lnTo>
                  <a:pt x="150751" y="163763"/>
                </a:lnTo>
                <a:lnTo>
                  <a:pt x="183357" y="143198"/>
                </a:lnTo>
                <a:lnTo>
                  <a:pt x="216688" y="123939"/>
                </a:lnTo>
                <a:lnTo>
                  <a:pt x="250702" y="106003"/>
                </a:lnTo>
                <a:lnTo>
                  <a:pt x="285359" y="89407"/>
                </a:lnTo>
                <a:lnTo>
                  <a:pt x="320620" y="74166"/>
                </a:lnTo>
                <a:lnTo>
                  <a:pt x="356442" y="60299"/>
                </a:lnTo>
                <a:lnTo>
                  <a:pt x="392785" y="47820"/>
                </a:lnTo>
                <a:lnTo>
                  <a:pt x="429610" y="36748"/>
                </a:lnTo>
                <a:lnTo>
                  <a:pt x="466875" y="27098"/>
                </a:lnTo>
                <a:lnTo>
                  <a:pt x="504540" y="18887"/>
                </a:lnTo>
                <a:lnTo>
                  <a:pt x="542565" y="12132"/>
                </a:lnTo>
                <a:lnTo>
                  <a:pt x="580909" y="6849"/>
                </a:lnTo>
                <a:lnTo>
                  <a:pt x="619531" y="3055"/>
                </a:lnTo>
                <a:lnTo>
                  <a:pt x="658390" y="766"/>
                </a:lnTo>
                <a:lnTo>
                  <a:pt x="697448" y="0"/>
                </a:lnTo>
                <a:lnTo>
                  <a:pt x="735255" y="718"/>
                </a:lnTo>
                <a:lnTo>
                  <a:pt x="810296" y="6421"/>
                </a:lnTo>
                <a:lnTo>
                  <a:pt x="884325" y="17715"/>
                </a:lnTo>
                <a:lnTo>
                  <a:pt x="957046" y="34482"/>
                </a:lnTo>
                <a:lnTo>
                  <a:pt x="1028163" y="56606"/>
                </a:lnTo>
                <a:lnTo>
                  <a:pt x="1097380" y="83969"/>
                </a:lnTo>
                <a:lnTo>
                  <a:pt x="1164400" y="116454"/>
                </a:lnTo>
                <a:lnTo>
                  <a:pt x="1228929" y="153945"/>
                </a:lnTo>
                <a:lnTo>
                  <a:pt x="1290669" y="196324"/>
                </a:lnTo>
                <a:lnTo>
                  <a:pt x="1349324" y="243473"/>
                </a:lnTo>
                <a:lnTo>
                  <a:pt x="1377403" y="268800"/>
                </a:lnTo>
              </a:path>
            </a:pathLst>
          </a:custGeom>
          <a:ln w="2239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61016" y="2622831"/>
            <a:ext cx="231775" cy="84455"/>
          </a:xfrm>
          <a:custGeom>
            <a:avLst/>
            <a:gdLst/>
            <a:ahLst/>
            <a:cxnLst/>
            <a:rect l="l" t="t" r="r" b="b"/>
            <a:pathLst>
              <a:path w="231775" h="84455">
                <a:moveTo>
                  <a:pt x="0" y="83875"/>
                </a:moveTo>
                <a:lnTo>
                  <a:pt x="19444" y="47891"/>
                </a:lnTo>
                <a:lnTo>
                  <a:pt x="48754" y="20683"/>
                </a:lnTo>
                <a:lnTo>
                  <a:pt x="85273" y="4152"/>
                </a:lnTo>
                <a:lnTo>
                  <a:pt x="112312" y="0"/>
                </a:lnTo>
                <a:lnTo>
                  <a:pt x="126998" y="700"/>
                </a:lnTo>
                <a:lnTo>
                  <a:pt x="167435" y="11023"/>
                </a:lnTo>
                <a:lnTo>
                  <a:pt x="200964" y="32323"/>
                </a:lnTo>
                <a:lnTo>
                  <a:pt x="225684" y="62852"/>
                </a:lnTo>
                <a:lnTo>
                  <a:pt x="231639" y="74778"/>
                </a:lnTo>
              </a:path>
            </a:pathLst>
          </a:custGeom>
          <a:ln w="55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40296" y="926185"/>
            <a:ext cx="621665" cy="2200910"/>
          </a:xfrm>
          <a:custGeom>
            <a:avLst/>
            <a:gdLst/>
            <a:ahLst/>
            <a:cxnLst/>
            <a:rect l="l" t="t" r="r" b="b"/>
            <a:pathLst>
              <a:path w="621664" h="2200910">
                <a:moveTo>
                  <a:pt x="0" y="0"/>
                </a:moveTo>
                <a:lnTo>
                  <a:pt x="621503" y="2200459"/>
                </a:lnTo>
              </a:path>
            </a:pathLst>
          </a:custGeom>
          <a:ln w="223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78594" y="909385"/>
            <a:ext cx="756285" cy="2217420"/>
          </a:xfrm>
          <a:custGeom>
            <a:avLst/>
            <a:gdLst/>
            <a:ahLst/>
            <a:cxnLst/>
            <a:rect l="l" t="t" r="r" b="b"/>
            <a:pathLst>
              <a:path w="756285" h="2217420">
                <a:moveTo>
                  <a:pt x="0" y="2217259"/>
                </a:moveTo>
                <a:lnTo>
                  <a:pt x="755890" y="0"/>
                </a:lnTo>
              </a:path>
            </a:pathLst>
          </a:custGeom>
          <a:ln w="223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49889" y="393544"/>
            <a:ext cx="65405" cy="144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15"/>
              </a:lnSpc>
            </a:pPr>
            <a:r>
              <a:rPr sz="900" spc="5" dirty="0">
                <a:latin typeface="Times New Roman"/>
                <a:cs typeface="Times New Roman"/>
              </a:rPr>
              <a:t>r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11587" y="1888512"/>
            <a:ext cx="85090" cy="144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15"/>
              </a:lnSpc>
            </a:pPr>
            <a:r>
              <a:rPr sz="900" spc="10" dirty="0">
                <a:latin typeface="Times New Roman"/>
                <a:cs typeface="Times New Roman"/>
              </a:rPr>
              <a:t>d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32306" y="2695285"/>
            <a:ext cx="87630" cy="144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15"/>
              </a:lnSpc>
            </a:pPr>
            <a:r>
              <a:rPr sz="900" spc="10" dirty="0">
                <a:latin typeface="Symbol"/>
                <a:cs typeface="Symbol"/>
              </a:rPr>
              <a:t>θ</a:t>
            </a:r>
            <a:endParaRPr sz="900">
              <a:latin typeface="Symbol"/>
              <a:cs typeface="Symbo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5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35976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71952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78" y="-29514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9349" y="-50100"/>
            <a:ext cx="397621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r>
              <a:rPr sz="1400" spc="50" dirty="0"/>
              <a:t>The</a:t>
            </a:r>
            <a:r>
              <a:rPr sz="1400" spc="25" dirty="0"/>
              <a:t> </a:t>
            </a:r>
            <a:r>
              <a:rPr sz="1400" spc="40" dirty="0"/>
              <a:t>cosmic</a:t>
            </a:r>
            <a:r>
              <a:rPr sz="1400" spc="25" dirty="0"/>
              <a:t> </a:t>
            </a:r>
            <a:r>
              <a:rPr sz="1400" spc="15" dirty="0"/>
              <a:t>micr</a:t>
            </a:r>
            <a:r>
              <a:rPr sz="1400" spc="-5" dirty="0"/>
              <a:t>o</a:t>
            </a:r>
            <a:r>
              <a:rPr sz="1400" spc="-30" dirty="0"/>
              <a:t>w</a:t>
            </a:r>
            <a:r>
              <a:rPr sz="1400" spc="90" dirty="0"/>
              <a:t>a</a:t>
            </a:r>
            <a:r>
              <a:rPr sz="1400" spc="-40" dirty="0"/>
              <a:t>v</a:t>
            </a:r>
            <a:r>
              <a:rPr sz="1400" spc="114" dirty="0"/>
              <a:t>e</a:t>
            </a:r>
            <a:r>
              <a:rPr sz="1400" spc="25" dirty="0"/>
              <a:t> </a:t>
            </a:r>
            <a:r>
              <a:rPr sz="1400" spc="75" dirty="0"/>
              <a:t>ba</a:t>
            </a:r>
            <a:r>
              <a:rPr sz="1400" spc="45" dirty="0"/>
              <a:t>c</a:t>
            </a:r>
            <a:r>
              <a:rPr sz="1400" spc="20" dirty="0"/>
              <a:t>k</a:t>
            </a:r>
            <a:r>
              <a:rPr sz="1400" spc="5" dirty="0"/>
              <a:t>g</a:t>
            </a:r>
            <a:r>
              <a:rPr sz="1400" spc="30" dirty="0"/>
              <a:t>round:</a:t>
            </a:r>
            <a:r>
              <a:rPr sz="1400" spc="100" dirty="0"/>
              <a:t> </a:t>
            </a:r>
            <a:r>
              <a:rPr sz="1400" spc="60" dirty="0"/>
              <a:t>pa</a:t>
            </a:r>
            <a:r>
              <a:rPr sz="1400" spc="25" dirty="0"/>
              <a:t>r</a:t>
            </a:r>
            <a:r>
              <a:rPr sz="1400" spc="70" dirty="0"/>
              <a:t>ameters</a:t>
            </a:r>
            <a:r>
              <a:rPr sz="1400" spc="25" dirty="0"/>
              <a:t> </a:t>
            </a:r>
            <a:r>
              <a:rPr sz="1400" spc="10" dirty="0"/>
              <a:t>from</a:t>
            </a:r>
            <a:r>
              <a:rPr sz="1400" spc="25" dirty="0"/>
              <a:t> </a:t>
            </a:r>
            <a:r>
              <a:rPr sz="1400" spc="50" dirty="0"/>
              <a:t>Plan</a:t>
            </a:r>
            <a:r>
              <a:rPr sz="1400" spc="25" dirty="0"/>
              <a:t>c</a:t>
            </a:r>
            <a:r>
              <a:rPr sz="1400" spc="-10" dirty="0"/>
              <a:t>k</a:t>
            </a:r>
            <a:r>
              <a:rPr sz="1400" spc="25" dirty="0"/>
              <a:t> </a:t>
            </a:r>
            <a:r>
              <a:rPr sz="1400" spc="30" dirty="0"/>
              <a:t>(2015)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4328" y="470102"/>
            <a:ext cx="4326255" cy="278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000"/>
              </a:lnSpc>
            </a:pP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angle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subtended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b</a:t>
            </a:r>
            <a:r>
              <a:rPr sz="900" spc="-5" dirty="0">
                <a:latin typeface="Times New Roman"/>
                <a:cs typeface="Times New Roman"/>
              </a:rPr>
              <a:t>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1st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peak</a:t>
            </a:r>
            <a:r>
              <a:rPr sz="900" spc="20" dirty="0">
                <a:latin typeface="Times New Roman"/>
                <a:cs typeface="Times New Roman"/>
              </a:rPr>
              <a:t> is </a:t>
            </a:r>
            <a:r>
              <a:rPr sz="900" spc="35" dirty="0">
                <a:latin typeface="Times New Roman"/>
                <a:cs typeface="Times New Roman"/>
              </a:rPr>
              <a:t>(together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with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CMB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tempe</a:t>
            </a:r>
            <a:r>
              <a:rPr sz="900" spc="20" dirty="0">
                <a:latin typeface="Times New Roman"/>
                <a:cs typeface="Times New Roman"/>
              </a:rPr>
              <a:t>r</a:t>
            </a:r>
            <a:r>
              <a:rPr sz="900" spc="35" dirty="0">
                <a:latin typeface="Times New Roman"/>
                <a:cs typeface="Times New Roman"/>
              </a:rPr>
              <a:t>ature)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b</a:t>
            </a:r>
            <a:r>
              <a:rPr sz="900" spc="60" dirty="0">
                <a:latin typeface="Times New Roman"/>
                <a:cs typeface="Times New Roman"/>
              </a:rPr>
              <a:t>est</a:t>
            </a:r>
            <a:r>
              <a:rPr sz="900" spc="4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measured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n</a:t>
            </a:r>
            <a:r>
              <a:rPr sz="900" spc="45" dirty="0">
                <a:latin typeface="Times New Roman"/>
                <a:cs typeface="Times New Roman"/>
              </a:rPr>
              <a:t>umber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in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cosmolog</a:t>
            </a:r>
            <a:r>
              <a:rPr sz="900" spc="-55" dirty="0">
                <a:latin typeface="Times New Roman"/>
                <a:cs typeface="Times New Roman"/>
              </a:rPr>
              <a:t>y</a:t>
            </a:r>
            <a:r>
              <a:rPr sz="900" spc="20" dirty="0">
                <a:latin typeface="Times New Roman"/>
                <a:cs typeface="Times New Roman"/>
              </a:rPr>
              <a:t>,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1251" y="840562"/>
            <a:ext cx="25019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spc="-15" dirty="0">
                <a:latin typeface="Times New Roman"/>
                <a:cs typeface="Times New Roman"/>
              </a:rPr>
              <a:t>θ  </a:t>
            </a:r>
            <a:r>
              <a:rPr sz="900" i="1" spc="-55" dirty="0">
                <a:latin typeface="Times New Roman"/>
                <a:cs typeface="Times New Roman"/>
              </a:rPr>
              <a:t> </a:t>
            </a:r>
            <a:r>
              <a:rPr sz="900" spc="204" dirty="0">
                <a:latin typeface="Times New Roman"/>
                <a:cs typeface="Times New Roman"/>
              </a:rPr>
              <a:t>=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6038" y="880412"/>
            <a:ext cx="6350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i="1" spc="65" dirty="0">
                <a:latin typeface="Times New Roman"/>
                <a:cs typeface="Times New Roman"/>
              </a:rPr>
              <a:t>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3755" y="760971"/>
            <a:ext cx="356235" cy="147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42900" algn="l"/>
              </a:tabLst>
            </a:pPr>
            <a:r>
              <a:rPr sz="1350" u="sng" spc="-7" baseline="6172" dirty="0">
                <a:latin typeface="Times New Roman"/>
                <a:cs typeface="Times New Roman"/>
              </a:rPr>
              <a:t>   </a:t>
            </a:r>
            <a:r>
              <a:rPr sz="1350" u="sng" spc="7" baseline="6172" dirty="0">
                <a:latin typeface="Times New Roman"/>
                <a:cs typeface="Times New Roman"/>
              </a:rPr>
              <a:t> </a:t>
            </a:r>
            <a:r>
              <a:rPr sz="1350" i="1" u="sng" spc="-82" baseline="6172" dirty="0">
                <a:latin typeface="Times New Roman"/>
                <a:cs typeface="Times New Roman"/>
              </a:rPr>
              <a:t>r</a:t>
            </a:r>
            <a:r>
              <a:rPr sz="600" i="1" u="sng" spc="65" dirty="0">
                <a:latin typeface="Times New Roman"/>
                <a:cs typeface="Times New Roman"/>
              </a:rPr>
              <a:t>s</a:t>
            </a:r>
            <a:r>
              <a:rPr sz="600" u="sng" spc="-5" dirty="0">
                <a:latin typeface="Times New Roman"/>
                <a:cs typeface="Times New Roman"/>
              </a:rPr>
              <a:t> </a:t>
            </a:r>
            <a:r>
              <a:rPr sz="600" u="sng" dirty="0">
                <a:latin typeface="Times New Roman"/>
                <a:cs typeface="Times New Roman"/>
              </a:rPr>
              <a:t>	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3755" y="915748"/>
            <a:ext cx="340360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spc="45" dirty="0">
                <a:latin typeface="Times New Roman"/>
                <a:cs typeface="Times New Roman"/>
              </a:rPr>
              <a:t>d </a:t>
            </a:r>
            <a:r>
              <a:rPr sz="900" i="1" spc="-5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(</a:t>
            </a:r>
            <a:r>
              <a:rPr sz="900" i="1" spc="95" dirty="0">
                <a:latin typeface="Times New Roman"/>
                <a:cs typeface="Times New Roman"/>
              </a:rPr>
              <a:t>z</a:t>
            </a:r>
            <a:r>
              <a:rPr sz="900" i="1" dirty="0">
                <a:latin typeface="Times New Roman"/>
                <a:cs typeface="Times New Roman"/>
              </a:rPr>
              <a:t> 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)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7064" y="957640"/>
            <a:ext cx="22288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i="1" spc="25" dirty="0">
                <a:latin typeface="Times New Roman"/>
                <a:cs typeface="Times New Roman"/>
              </a:rPr>
              <a:t>A     </a:t>
            </a:r>
            <a:r>
              <a:rPr sz="600" i="1" spc="-45" dirty="0">
                <a:latin typeface="Times New Roman"/>
                <a:cs typeface="Times New Roman"/>
              </a:rPr>
              <a:t> </a:t>
            </a:r>
            <a:r>
              <a:rPr sz="600" i="1" spc="65" dirty="0">
                <a:latin typeface="Times New Roman"/>
                <a:cs typeface="Times New Roman"/>
              </a:rPr>
              <a:t>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96174" y="838590"/>
            <a:ext cx="2729230" cy="176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13560" algn="l"/>
              </a:tabLst>
            </a:pPr>
            <a:r>
              <a:rPr sz="1350" spc="307" baseline="6172" dirty="0">
                <a:latin typeface="Times New Roman"/>
                <a:cs typeface="Times New Roman"/>
              </a:rPr>
              <a:t>=</a:t>
            </a:r>
            <a:r>
              <a:rPr sz="1350" spc="44" baseline="6172" dirty="0">
                <a:latin typeface="Times New Roman"/>
                <a:cs typeface="Times New Roman"/>
              </a:rPr>
              <a:t> </a:t>
            </a:r>
            <a:r>
              <a:rPr sz="1350" spc="82" baseline="6172" dirty="0">
                <a:latin typeface="Times New Roman"/>
                <a:cs typeface="Times New Roman"/>
              </a:rPr>
              <a:t>(</a:t>
            </a:r>
            <a:r>
              <a:rPr sz="1350" spc="67" baseline="6172" dirty="0">
                <a:latin typeface="Times New Roman"/>
                <a:cs typeface="Times New Roman"/>
              </a:rPr>
              <a:t>1</a:t>
            </a:r>
            <a:r>
              <a:rPr sz="1350" i="1" spc="37" baseline="6172" dirty="0">
                <a:latin typeface="Times New Roman"/>
                <a:cs typeface="Times New Roman"/>
              </a:rPr>
              <a:t>.</a:t>
            </a:r>
            <a:r>
              <a:rPr sz="1350" spc="67" baseline="6172" dirty="0">
                <a:latin typeface="Times New Roman"/>
                <a:cs typeface="Times New Roman"/>
              </a:rPr>
              <a:t>04093</a:t>
            </a:r>
            <a:r>
              <a:rPr sz="1350" spc="-37" baseline="6172" dirty="0">
                <a:latin typeface="Times New Roman"/>
                <a:cs typeface="Times New Roman"/>
              </a:rPr>
              <a:t> </a:t>
            </a:r>
            <a:r>
              <a:rPr sz="1350" i="1" spc="-15" baseline="6172" dirty="0">
                <a:latin typeface="メイリオ"/>
                <a:cs typeface="メイリオ"/>
              </a:rPr>
              <a:t>±</a:t>
            </a:r>
            <a:r>
              <a:rPr sz="1350" i="1" spc="-157" baseline="6172" dirty="0">
                <a:latin typeface="メイリオ"/>
                <a:cs typeface="メイリオ"/>
              </a:rPr>
              <a:t> </a:t>
            </a:r>
            <a:r>
              <a:rPr sz="1350" spc="67" baseline="6172" dirty="0">
                <a:latin typeface="Times New Roman"/>
                <a:cs typeface="Times New Roman"/>
              </a:rPr>
              <a:t>0</a:t>
            </a:r>
            <a:r>
              <a:rPr sz="1350" i="1" spc="37" baseline="6172" dirty="0">
                <a:latin typeface="Times New Roman"/>
                <a:cs typeface="Times New Roman"/>
              </a:rPr>
              <a:t>.</a:t>
            </a:r>
            <a:r>
              <a:rPr sz="1350" spc="67" baseline="6172" dirty="0">
                <a:latin typeface="Times New Roman"/>
                <a:cs typeface="Times New Roman"/>
              </a:rPr>
              <a:t>00030</a:t>
            </a:r>
            <a:r>
              <a:rPr sz="1350" spc="82" baseline="6172" dirty="0">
                <a:latin typeface="Times New Roman"/>
                <a:cs typeface="Times New Roman"/>
              </a:rPr>
              <a:t>)</a:t>
            </a:r>
            <a:r>
              <a:rPr sz="1350" spc="-30" baseline="6172" dirty="0">
                <a:latin typeface="Times New Roman"/>
                <a:cs typeface="Times New Roman"/>
              </a:rPr>
              <a:t> </a:t>
            </a:r>
            <a:r>
              <a:rPr sz="1350" i="1" spc="-15" baseline="6172" dirty="0">
                <a:latin typeface="メイリオ"/>
                <a:cs typeface="メイリオ"/>
              </a:rPr>
              <a:t>×</a:t>
            </a:r>
            <a:r>
              <a:rPr sz="1350" i="1" spc="-157" baseline="6172" dirty="0">
                <a:latin typeface="メイリオ"/>
                <a:cs typeface="メイリオ"/>
              </a:rPr>
              <a:t> </a:t>
            </a:r>
            <a:r>
              <a:rPr sz="1350" spc="67" baseline="6172" dirty="0">
                <a:latin typeface="Times New Roman"/>
                <a:cs typeface="Times New Roman"/>
              </a:rPr>
              <a:t>10</a:t>
            </a:r>
            <a:r>
              <a:rPr sz="1350" baseline="6172" dirty="0">
                <a:latin typeface="Times New Roman"/>
                <a:cs typeface="Times New Roman"/>
              </a:rPr>
              <a:t>	</a:t>
            </a:r>
            <a:r>
              <a:rPr sz="1350" i="1" spc="22" baseline="6172" dirty="0">
                <a:latin typeface="Times New Roman"/>
                <a:cs typeface="Times New Roman"/>
              </a:rPr>
              <a:t>δ</a:t>
            </a:r>
            <a:r>
              <a:rPr sz="1350" i="1" spc="-30" baseline="6172" dirty="0">
                <a:latin typeface="Times New Roman"/>
                <a:cs typeface="Times New Roman"/>
              </a:rPr>
              <a:t>θ</a:t>
            </a:r>
            <a:r>
              <a:rPr sz="600" i="1" spc="125" dirty="0">
                <a:latin typeface="Times New Roman"/>
                <a:cs typeface="Times New Roman"/>
              </a:rPr>
              <a:t>s</a:t>
            </a:r>
            <a:r>
              <a:rPr sz="1350" i="1" spc="142" baseline="6172" dirty="0">
                <a:latin typeface="Times New Roman"/>
                <a:cs typeface="Times New Roman"/>
              </a:rPr>
              <a:t>/θ</a:t>
            </a:r>
            <a:r>
              <a:rPr sz="600" i="1" spc="65" dirty="0">
                <a:latin typeface="Times New Roman"/>
                <a:cs typeface="Times New Roman"/>
              </a:rPr>
              <a:t>s</a:t>
            </a:r>
            <a:r>
              <a:rPr sz="600" i="1" dirty="0">
                <a:latin typeface="Times New Roman"/>
                <a:cs typeface="Times New Roman"/>
              </a:rPr>
              <a:t> </a:t>
            </a:r>
            <a:r>
              <a:rPr sz="600" i="1" spc="20" dirty="0">
                <a:latin typeface="Times New Roman"/>
                <a:cs typeface="Times New Roman"/>
              </a:rPr>
              <a:t> </a:t>
            </a:r>
            <a:r>
              <a:rPr sz="1350" spc="307" baseline="6172" dirty="0">
                <a:latin typeface="Times New Roman"/>
                <a:cs typeface="Times New Roman"/>
              </a:rPr>
              <a:t>=</a:t>
            </a:r>
            <a:r>
              <a:rPr sz="1350" spc="44" baseline="6172" dirty="0">
                <a:latin typeface="Times New Roman"/>
                <a:cs typeface="Times New Roman"/>
              </a:rPr>
              <a:t> </a:t>
            </a:r>
            <a:r>
              <a:rPr sz="1350" spc="67" baseline="6172" dirty="0">
                <a:latin typeface="Times New Roman"/>
                <a:cs typeface="Times New Roman"/>
              </a:rPr>
              <a:t>2</a:t>
            </a:r>
            <a:r>
              <a:rPr sz="1350" i="1" spc="37" baseline="6172" dirty="0">
                <a:latin typeface="Times New Roman"/>
                <a:cs typeface="Times New Roman"/>
              </a:rPr>
              <a:t>.</a:t>
            </a:r>
            <a:r>
              <a:rPr sz="1350" spc="67" baseline="6172" dirty="0">
                <a:latin typeface="Times New Roman"/>
                <a:cs typeface="Times New Roman"/>
              </a:rPr>
              <a:t>8</a:t>
            </a:r>
            <a:r>
              <a:rPr sz="1350" spc="-37" baseline="6172" dirty="0">
                <a:latin typeface="Times New Roman"/>
                <a:cs typeface="Times New Roman"/>
              </a:rPr>
              <a:t> </a:t>
            </a:r>
            <a:r>
              <a:rPr sz="1350" i="1" spc="-15" baseline="6172" dirty="0">
                <a:latin typeface="メイリオ"/>
                <a:cs typeface="メイリオ"/>
              </a:rPr>
              <a:t>×</a:t>
            </a:r>
            <a:r>
              <a:rPr sz="1350" i="1" spc="-157" baseline="6172" dirty="0">
                <a:latin typeface="メイリオ"/>
                <a:cs typeface="メイリオ"/>
              </a:rPr>
              <a:t> </a:t>
            </a:r>
            <a:r>
              <a:rPr sz="1350" spc="67" baseline="6172" dirty="0">
                <a:latin typeface="Times New Roman"/>
                <a:cs typeface="Times New Roman"/>
              </a:rPr>
              <a:t>10</a:t>
            </a:r>
            <a:endParaRPr sz="1350" baseline="6172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48216" y="813111"/>
            <a:ext cx="1392555" cy="125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63650" algn="l"/>
              </a:tabLst>
            </a:pPr>
            <a:r>
              <a:rPr sz="600" i="1" spc="165" dirty="0">
                <a:latin typeface="Times New Roman"/>
                <a:cs typeface="Times New Roman"/>
              </a:rPr>
              <a:t>−</a:t>
            </a:r>
            <a:r>
              <a:rPr sz="600" spc="30" dirty="0">
                <a:latin typeface="Times New Roman"/>
                <a:cs typeface="Times New Roman"/>
              </a:rPr>
              <a:t>2	</a:t>
            </a:r>
            <a:r>
              <a:rPr sz="600" i="1" spc="165" dirty="0">
                <a:latin typeface="Times New Roman"/>
                <a:cs typeface="Times New Roman"/>
              </a:rPr>
              <a:t>−</a:t>
            </a:r>
            <a:r>
              <a:rPr sz="600" spc="30" dirty="0">
                <a:latin typeface="Times New Roman"/>
                <a:cs typeface="Times New Roman"/>
              </a:rPr>
              <a:t>4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5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35976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71952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9351" y="-140496"/>
            <a:ext cx="3976211" cy="668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r>
              <a:rPr spc="50" dirty="0"/>
              <a:t>The</a:t>
            </a:r>
            <a:r>
              <a:rPr spc="25" dirty="0"/>
              <a:t> </a:t>
            </a:r>
            <a:r>
              <a:rPr spc="40" dirty="0"/>
              <a:t>cosmic</a:t>
            </a:r>
            <a:r>
              <a:rPr spc="25" dirty="0"/>
              <a:t> </a:t>
            </a:r>
            <a:r>
              <a:rPr spc="15" dirty="0"/>
              <a:t>micr</a:t>
            </a:r>
            <a:r>
              <a:rPr spc="-5" dirty="0"/>
              <a:t>o</a:t>
            </a:r>
            <a:r>
              <a:rPr spc="-30" dirty="0"/>
              <a:t>w</a:t>
            </a:r>
            <a:r>
              <a:rPr spc="90" dirty="0"/>
              <a:t>a</a:t>
            </a:r>
            <a:r>
              <a:rPr spc="-40" dirty="0"/>
              <a:t>v</a:t>
            </a:r>
            <a:r>
              <a:rPr spc="114" dirty="0"/>
              <a:t>e</a:t>
            </a:r>
            <a:r>
              <a:rPr spc="25" dirty="0"/>
              <a:t> </a:t>
            </a:r>
            <a:r>
              <a:rPr spc="75" dirty="0"/>
              <a:t>ba</a:t>
            </a:r>
            <a:r>
              <a:rPr spc="45" dirty="0"/>
              <a:t>c</a:t>
            </a:r>
            <a:r>
              <a:rPr spc="20" dirty="0"/>
              <a:t>k</a:t>
            </a:r>
            <a:r>
              <a:rPr spc="5" dirty="0"/>
              <a:t>g</a:t>
            </a:r>
            <a:r>
              <a:rPr spc="30" dirty="0"/>
              <a:t>round:</a:t>
            </a:r>
            <a:r>
              <a:rPr spc="100" dirty="0"/>
              <a:t> </a:t>
            </a:r>
            <a:r>
              <a:rPr spc="60" dirty="0"/>
              <a:t>pa</a:t>
            </a:r>
            <a:r>
              <a:rPr spc="25" dirty="0"/>
              <a:t>r</a:t>
            </a:r>
            <a:r>
              <a:rPr spc="70" dirty="0"/>
              <a:t>ameters</a:t>
            </a:r>
            <a:r>
              <a:rPr spc="25" dirty="0"/>
              <a:t> </a:t>
            </a:r>
            <a:r>
              <a:rPr spc="10" dirty="0"/>
              <a:t>from</a:t>
            </a:r>
            <a:r>
              <a:rPr spc="25" dirty="0"/>
              <a:t> </a:t>
            </a:r>
            <a:r>
              <a:rPr spc="50" dirty="0"/>
              <a:t>Plan</a:t>
            </a:r>
            <a:r>
              <a:rPr spc="25" dirty="0"/>
              <a:t>c</a:t>
            </a:r>
            <a:r>
              <a:rPr spc="-10" dirty="0"/>
              <a:t>k</a:t>
            </a:r>
            <a:r>
              <a:rPr spc="25" dirty="0"/>
              <a:t> </a:t>
            </a:r>
            <a:r>
              <a:rPr spc="30" dirty="0"/>
              <a:t>(2015)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4330" y="426386"/>
            <a:ext cx="4326255" cy="278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000"/>
              </a:lnSpc>
            </a:pP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angle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subtended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b</a:t>
            </a:r>
            <a:r>
              <a:rPr sz="900" spc="-5" dirty="0">
                <a:latin typeface="Times New Roman"/>
                <a:cs typeface="Times New Roman"/>
              </a:rPr>
              <a:t>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1st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peak</a:t>
            </a:r>
            <a:r>
              <a:rPr sz="900" spc="20" dirty="0">
                <a:latin typeface="Times New Roman"/>
                <a:cs typeface="Times New Roman"/>
              </a:rPr>
              <a:t> is </a:t>
            </a:r>
            <a:r>
              <a:rPr sz="900" spc="35" dirty="0">
                <a:latin typeface="Times New Roman"/>
                <a:cs typeface="Times New Roman"/>
              </a:rPr>
              <a:t>(together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with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CMB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tempe</a:t>
            </a:r>
            <a:r>
              <a:rPr sz="900" spc="20" dirty="0">
                <a:latin typeface="Times New Roman"/>
                <a:cs typeface="Times New Roman"/>
              </a:rPr>
              <a:t>r</a:t>
            </a:r>
            <a:r>
              <a:rPr sz="900" spc="35" dirty="0">
                <a:latin typeface="Times New Roman"/>
                <a:cs typeface="Times New Roman"/>
              </a:rPr>
              <a:t>ature)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b</a:t>
            </a:r>
            <a:r>
              <a:rPr sz="900" spc="60" dirty="0">
                <a:latin typeface="Times New Roman"/>
                <a:cs typeface="Times New Roman"/>
              </a:rPr>
              <a:t>est</a:t>
            </a:r>
            <a:r>
              <a:rPr sz="900" spc="4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measured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n</a:t>
            </a:r>
            <a:r>
              <a:rPr sz="900" spc="45" dirty="0">
                <a:latin typeface="Times New Roman"/>
                <a:cs typeface="Times New Roman"/>
              </a:rPr>
              <a:t>umber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in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cosmolog</a:t>
            </a:r>
            <a:r>
              <a:rPr sz="900" spc="-55" dirty="0">
                <a:latin typeface="Times New Roman"/>
                <a:cs typeface="Times New Roman"/>
              </a:rPr>
              <a:t>y</a:t>
            </a:r>
            <a:r>
              <a:rPr sz="900" spc="20" dirty="0">
                <a:latin typeface="Times New Roman"/>
                <a:cs typeface="Times New Roman"/>
              </a:rPr>
              <a:t>,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1251" y="840562"/>
            <a:ext cx="25019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spc="-15" dirty="0">
                <a:latin typeface="Times New Roman"/>
                <a:cs typeface="Times New Roman"/>
              </a:rPr>
              <a:t>θ  </a:t>
            </a:r>
            <a:r>
              <a:rPr sz="900" i="1" spc="-55" dirty="0">
                <a:latin typeface="Times New Roman"/>
                <a:cs typeface="Times New Roman"/>
              </a:rPr>
              <a:t> </a:t>
            </a:r>
            <a:r>
              <a:rPr sz="900" spc="204" dirty="0">
                <a:latin typeface="Times New Roman"/>
                <a:cs typeface="Times New Roman"/>
              </a:rPr>
              <a:t>=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6038" y="880412"/>
            <a:ext cx="6350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i="1" spc="65" dirty="0">
                <a:latin typeface="Times New Roman"/>
                <a:cs typeface="Times New Roman"/>
              </a:rPr>
              <a:t>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3755" y="760971"/>
            <a:ext cx="356235" cy="147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42900" algn="l"/>
              </a:tabLst>
            </a:pPr>
            <a:r>
              <a:rPr sz="1350" u="sng" spc="-7" baseline="6172" dirty="0">
                <a:latin typeface="Times New Roman"/>
                <a:cs typeface="Times New Roman"/>
              </a:rPr>
              <a:t>   </a:t>
            </a:r>
            <a:r>
              <a:rPr sz="1350" u="sng" spc="7" baseline="6172" dirty="0">
                <a:latin typeface="Times New Roman"/>
                <a:cs typeface="Times New Roman"/>
              </a:rPr>
              <a:t> </a:t>
            </a:r>
            <a:r>
              <a:rPr sz="1350" i="1" u="sng" spc="-82" baseline="6172" dirty="0">
                <a:latin typeface="Times New Roman"/>
                <a:cs typeface="Times New Roman"/>
              </a:rPr>
              <a:t>r</a:t>
            </a:r>
            <a:r>
              <a:rPr sz="600" i="1" u="sng" spc="65" dirty="0">
                <a:latin typeface="Times New Roman"/>
                <a:cs typeface="Times New Roman"/>
              </a:rPr>
              <a:t>s</a:t>
            </a:r>
            <a:r>
              <a:rPr sz="600" u="sng" spc="-5" dirty="0">
                <a:latin typeface="Times New Roman"/>
                <a:cs typeface="Times New Roman"/>
              </a:rPr>
              <a:t> </a:t>
            </a:r>
            <a:r>
              <a:rPr sz="600" u="sng" dirty="0">
                <a:latin typeface="Times New Roman"/>
                <a:cs typeface="Times New Roman"/>
              </a:rPr>
              <a:t>	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3755" y="915748"/>
            <a:ext cx="340360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spc="45" dirty="0">
                <a:latin typeface="Times New Roman"/>
                <a:cs typeface="Times New Roman"/>
              </a:rPr>
              <a:t>d </a:t>
            </a:r>
            <a:r>
              <a:rPr sz="900" i="1" spc="-5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(</a:t>
            </a:r>
            <a:r>
              <a:rPr sz="900" i="1" spc="95" dirty="0">
                <a:latin typeface="Times New Roman"/>
                <a:cs typeface="Times New Roman"/>
              </a:rPr>
              <a:t>z</a:t>
            </a:r>
            <a:r>
              <a:rPr sz="900" i="1" dirty="0">
                <a:latin typeface="Times New Roman"/>
                <a:cs typeface="Times New Roman"/>
              </a:rPr>
              <a:t> 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)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7064" y="957640"/>
            <a:ext cx="22288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i="1" spc="25" dirty="0">
                <a:latin typeface="Times New Roman"/>
                <a:cs typeface="Times New Roman"/>
              </a:rPr>
              <a:t>A     </a:t>
            </a:r>
            <a:r>
              <a:rPr sz="600" i="1" spc="-45" dirty="0">
                <a:latin typeface="Times New Roman"/>
                <a:cs typeface="Times New Roman"/>
              </a:rPr>
              <a:t> </a:t>
            </a:r>
            <a:r>
              <a:rPr sz="600" i="1" spc="65" dirty="0">
                <a:latin typeface="Times New Roman"/>
                <a:cs typeface="Times New Roman"/>
              </a:rPr>
              <a:t>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96174" y="838590"/>
            <a:ext cx="1477645" cy="176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4" dirty="0">
                <a:latin typeface="Times New Roman"/>
                <a:cs typeface="Times New Roman"/>
              </a:rPr>
              <a:t>=</a:t>
            </a:r>
            <a:r>
              <a:rPr sz="900" spc="30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(</a:t>
            </a:r>
            <a:r>
              <a:rPr sz="900" spc="45" dirty="0">
                <a:latin typeface="Times New Roman"/>
                <a:cs typeface="Times New Roman"/>
              </a:rPr>
              <a:t>1</a:t>
            </a:r>
            <a:r>
              <a:rPr sz="900" i="1" spc="25" dirty="0">
                <a:latin typeface="Times New Roman"/>
                <a:cs typeface="Times New Roman"/>
              </a:rPr>
              <a:t>.</a:t>
            </a:r>
            <a:r>
              <a:rPr sz="900" spc="45" dirty="0">
                <a:latin typeface="Times New Roman"/>
                <a:cs typeface="Times New Roman"/>
              </a:rPr>
              <a:t>04093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i="1" spc="-10" dirty="0">
                <a:latin typeface="メイリオ"/>
                <a:cs typeface="メイリオ"/>
              </a:rPr>
              <a:t>±</a:t>
            </a:r>
            <a:r>
              <a:rPr sz="900" i="1" spc="-105" dirty="0">
                <a:latin typeface="メイリオ"/>
                <a:cs typeface="メイリオ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0</a:t>
            </a:r>
            <a:r>
              <a:rPr sz="900" i="1" spc="25" dirty="0">
                <a:latin typeface="Times New Roman"/>
                <a:cs typeface="Times New Roman"/>
              </a:rPr>
              <a:t>.</a:t>
            </a:r>
            <a:r>
              <a:rPr sz="900" spc="45" dirty="0">
                <a:latin typeface="Times New Roman"/>
                <a:cs typeface="Times New Roman"/>
              </a:rPr>
              <a:t>00030</a:t>
            </a:r>
            <a:r>
              <a:rPr sz="900" spc="55" dirty="0">
                <a:latin typeface="Times New Roman"/>
                <a:cs typeface="Times New Roman"/>
              </a:rPr>
              <a:t>)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i="1" spc="-10" dirty="0">
                <a:latin typeface="メイリオ"/>
                <a:cs typeface="メイリオ"/>
              </a:rPr>
              <a:t>×</a:t>
            </a:r>
            <a:r>
              <a:rPr sz="900" i="1" spc="-105" dirty="0">
                <a:latin typeface="メイリオ"/>
                <a:cs typeface="メイリオ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10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48216" y="813111"/>
            <a:ext cx="1392555" cy="125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63650" algn="l"/>
              </a:tabLst>
            </a:pPr>
            <a:r>
              <a:rPr sz="600" i="1" spc="165" dirty="0">
                <a:latin typeface="Times New Roman"/>
                <a:cs typeface="Times New Roman"/>
              </a:rPr>
              <a:t>−</a:t>
            </a:r>
            <a:r>
              <a:rPr sz="600" spc="30" dirty="0">
                <a:latin typeface="Times New Roman"/>
                <a:cs typeface="Times New Roman"/>
              </a:rPr>
              <a:t>2	</a:t>
            </a:r>
            <a:r>
              <a:rPr sz="600" i="1" spc="165" dirty="0">
                <a:latin typeface="Times New Roman"/>
                <a:cs typeface="Times New Roman"/>
              </a:rPr>
              <a:t>−</a:t>
            </a:r>
            <a:r>
              <a:rPr sz="600" spc="30" dirty="0">
                <a:latin typeface="Times New Roman"/>
                <a:cs typeface="Times New Roman"/>
              </a:rPr>
              <a:t>4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97593" y="838590"/>
            <a:ext cx="927735" cy="176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i="1" spc="22" baseline="6172" dirty="0">
                <a:latin typeface="Times New Roman"/>
                <a:cs typeface="Times New Roman"/>
              </a:rPr>
              <a:t>δ</a:t>
            </a:r>
            <a:r>
              <a:rPr sz="1350" i="1" spc="-30" baseline="6172" dirty="0">
                <a:latin typeface="Times New Roman"/>
                <a:cs typeface="Times New Roman"/>
              </a:rPr>
              <a:t>θ</a:t>
            </a:r>
            <a:r>
              <a:rPr sz="600" i="1" spc="125" dirty="0">
                <a:latin typeface="Times New Roman"/>
                <a:cs typeface="Times New Roman"/>
              </a:rPr>
              <a:t>s</a:t>
            </a:r>
            <a:r>
              <a:rPr sz="1350" i="1" spc="142" baseline="6172" dirty="0">
                <a:latin typeface="Times New Roman"/>
                <a:cs typeface="Times New Roman"/>
              </a:rPr>
              <a:t>/θ</a:t>
            </a:r>
            <a:r>
              <a:rPr sz="600" i="1" spc="65" dirty="0">
                <a:latin typeface="Times New Roman"/>
                <a:cs typeface="Times New Roman"/>
              </a:rPr>
              <a:t>s</a:t>
            </a:r>
            <a:r>
              <a:rPr sz="600" i="1" dirty="0">
                <a:latin typeface="Times New Roman"/>
                <a:cs typeface="Times New Roman"/>
              </a:rPr>
              <a:t> </a:t>
            </a:r>
            <a:r>
              <a:rPr sz="600" i="1" spc="20" dirty="0">
                <a:latin typeface="Times New Roman"/>
                <a:cs typeface="Times New Roman"/>
              </a:rPr>
              <a:t> </a:t>
            </a:r>
            <a:r>
              <a:rPr sz="1350" spc="307" baseline="6172" dirty="0">
                <a:latin typeface="Times New Roman"/>
                <a:cs typeface="Times New Roman"/>
              </a:rPr>
              <a:t>=</a:t>
            </a:r>
            <a:r>
              <a:rPr sz="1350" spc="44" baseline="6172" dirty="0">
                <a:latin typeface="Times New Roman"/>
                <a:cs typeface="Times New Roman"/>
              </a:rPr>
              <a:t> </a:t>
            </a:r>
            <a:r>
              <a:rPr sz="1350" spc="67" baseline="6172" dirty="0">
                <a:latin typeface="Times New Roman"/>
                <a:cs typeface="Times New Roman"/>
              </a:rPr>
              <a:t>2</a:t>
            </a:r>
            <a:r>
              <a:rPr sz="1350" i="1" spc="37" baseline="6172" dirty="0">
                <a:latin typeface="Times New Roman"/>
                <a:cs typeface="Times New Roman"/>
              </a:rPr>
              <a:t>.</a:t>
            </a:r>
            <a:r>
              <a:rPr sz="1350" spc="67" baseline="6172" dirty="0">
                <a:latin typeface="Times New Roman"/>
                <a:cs typeface="Times New Roman"/>
              </a:rPr>
              <a:t>8</a:t>
            </a:r>
            <a:r>
              <a:rPr sz="1350" spc="-37" baseline="6172" dirty="0">
                <a:latin typeface="Times New Roman"/>
                <a:cs typeface="Times New Roman"/>
              </a:rPr>
              <a:t> </a:t>
            </a:r>
            <a:r>
              <a:rPr sz="1350" i="1" spc="-15" baseline="6172" dirty="0">
                <a:latin typeface="メイリオ"/>
                <a:cs typeface="メイリオ"/>
              </a:rPr>
              <a:t>×</a:t>
            </a:r>
            <a:r>
              <a:rPr sz="1350" i="1" spc="-157" baseline="6172" dirty="0">
                <a:latin typeface="メイリオ"/>
                <a:cs typeface="メイリオ"/>
              </a:rPr>
              <a:t> </a:t>
            </a:r>
            <a:r>
              <a:rPr sz="1350" spc="67" baseline="6172" dirty="0">
                <a:latin typeface="Times New Roman"/>
                <a:cs typeface="Times New Roman"/>
              </a:rPr>
              <a:t>10</a:t>
            </a:r>
            <a:endParaRPr sz="1350" baseline="6172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907790" y="1489976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862" y="0"/>
                </a:lnTo>
              </a:path>
            </a:pathLst>
          </a:custGeom>
          <a:ln w="48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673131" y="1418020"/>
            <a:ext cx="511809" cy="21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844"/>
              </a:lnSpc>
              <a:tabLst>
                <a:tab pos="453390" algn="l"/>
              </a:tabLst>
            </a:pPr>
            <a:r>
              <a:rPr sz="900" i="1" spc="-55" dirty="0">
                <a:latin typeface="Times New Roman"/>
                <a:cs typeface="Times New Roman"/>
              </a:rPr>
              <a:t>r 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spc="204" dirty="0">
                <a:latin typeface="Times New Roman"/>
                <a:cs typeface="Times New Roman"/>
              </a:rPr>
              <a:t>=</a:t>
            </a:r>
            <a:r>
              <a:rPr sz="900" dirty="0">
                <a:latin typeface="Times New Roman"/>
                <a:cs typeface="Times New Roman"/>
              </a:rPr>
              <a:t>	</a:t>
            </a:r>
            <a:r>
              <a:rPr sz="900" i="1" spc="25" dirty="0"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  <a:p>
            <a:pPr marL="93980" algn="ctr">
              <a:lnSpc>
                <a:spcPts val="844"/>
              </a:lnSpc>
            </a:pPr>
            <a:r>
              <a:rPr sz="900" spc="45" dirty="0">
                <a:latin typeface="Times New Roman"/>
                <a:cs typeface="Times New Roman"/>
              </a:rPr>
              <a:t>4</a:t>
            </a:r>
            <a:r>
              <a:rPr sz="900" i="1" spc="-65" dirty="0">
                <a:latin typeface="Times New Roman"/>
                <a:cs typeface="Times New Roman"/>
              </a:rPr>
              <a:t>ω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900131" y="1344444"/>
            <a:ext cx="203835" cy="145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45" dirty="0">
                <a:latin typeface="Times New Roman"/>
                <a:cs typeface="Times New Roman"/>
              </a:rPr>
              <a:t>3</a:t>
            </a:r>
            <a:r>
              <a:rPr sz="900" i="1" spc="-65" dirty="0">
                <a:latin typeface="Times New Roman"/>
                <a:cs typeface="Times New Roman"/>
              </a:rPr>
              <a:t>ω</a:t>
            </a:r>
            <a:r>
              <a:rPr sz="900" i="1" spc="44" baseline="-9259" dirty="0">
                <a:latin typeface="Times New Roman"/>
                <a:cs typeface="Times New Roman"/>
              </a:rPr>
              <a:t>b</a:t>
            </a:r>
            <a:endParaRPr sz="900" baseline="-9259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031208" y="1538691"/>
            <a:ext cx="7493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i="1" spc="150" dirty="0">
                <a:latin typeface="Times New Roman"/>
                <a:cs typeface="Times New Roman"/>
              </a:rPr>
              <a:t>γ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4330" y="1775453"/>
            <a:ext cx="286893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-7" baseline="6172" dirty="0">
                <a:latin typeface="Times New Roman"/>
                <a:cs typeface="Times New Roman"/>
              </a:rPr>
              <a:t>(</a:t>
            </a:r>
            <a:r>
              <a:rPr sz="1350" spc="-44" baseline="6172" dirty="0">
                <a:latin typeface="Times New Roman"/>
                <a:cs typeface="Times New Roman"/>
              </a:rPr>
              <a:t>Ω</a:t>
            </a:r>
            <a:r>
              <a:rPr sz="600" i="1" spc="30" dirty="0">
                <a:latin typeface="Times New Roman"/>
                <a:cs typeface="Times New Roman"/>
              </a:rPr>
              <a:t>x</a:t>
            </a:r>
            <a:r>
              <a:rPr sz="600" i="1" spc="-45" dirty="0">
                <a:latin typeface="Times New Roman"/>
                <a:cs typeface="Times New Roman"/>
              </a:rPr>
              <a:t> </a:t>
            </a:r>
            <a:r>
              <a:rPr sz="1350" i="1" spc="75" baseline="6172" dirty="0">
                <a:latin typeface="Times New Roman"/>
                <a:cs typeface="Times New Roman"/>
              </a:rPr>
              <a:t>h</a:t>
            </a:r>
            <a:r>
              <a:rPr sz="900" spc="44" baseline="46296" dirty="0">
                <a:latin typeface="Times New Roman"/>
                <a:cs typeface="Times New Roman"/>
              </a:rPr>
              <a:t>2</a:t>
            </a:r>
            <a:r>
              <a:rPr sz="900" baseline="46296" dirty="0">
                <a:latin typeface="Times New Roman"/>
                <a:cs typeface="Times New Roman"/>
              </a:rPr>
              <a:t> </a:t>
            </a:r>
            <a:r>
              <a:rPr sz="900" spc="7" baseline="46296" dirty="0">
                <a:latin typeface="Times New Roman"/>
                <a:cs typeface="Times New Roman"/>
              </a:rPr>
              <a:t> </a:t>
            </a:r>
            <a:r>
              <a:rPr sz="1350" i="1" spc="-15" baseline="6172" dirty="0">
                <a:latin typeface="メイリオ"/>
                <a:cs typeface="メイリオ"/>
              </a:rPr>
              <a:t>≡</a:t>
            </a:r>
            <a:r>
              <a:rPr sz="1350" i="1" spc="-75" baseline="6172" dirty="0">
                <a:latin typeface="メイリオ"/>
                <a:cs typeface="メイリオ"/>
              </a:rPr>
              <a:t> </a:t>
            </a:r>
            <a:r>
              <a:rPr sz="1350" i="1" spc="-97" baseline="6172" dirty="0">
                <a:latin typeface="Times New Roman"/>
                <a:cs typeface="Times New Roman"/>
              </a:rPr>
              <a:t>ω</a:t>
            </a:r>
            <a:r>
              <a:rPr sz="600" i="1" spc="30" dirty="0">
                <a:latin typeface="Times New Roman"/>
                <a:cs typeface="Times New Roman"/>
              </a:rPr>
              <a:t>x</a:t>
            </a:r>
            <a:r>
              <a:rPr sz="600" i="1" spc="-45" dirty="0">
                <a:latin typeface="Times New Roman"/>
                <a:cs typeface="Times New Roman"/>
              </a:rPr>
              <a:t> </a:t>
            </a:r>
            <a:r>
              <a:rPr sz="1350" spc="-7" baseline="6172" dirty="0">
                <a:latin typeface="Times New Roman"/>
                <a:cs typeface="Times New Roman"/>
              </a:rPr>
              <a:t>)</a:t>
            </a:r>
            <a:endParaRPr sz="1350" baseline="6172" dirty="0">
              <a:latin typeface="Times New Roman"/>
              <a:cs typeface="Times New Roman"/>
            </a:endParaRPr>
          </a:p>
          <a:p>
            <a:pPr marL="1543050">
              <a:lnSpc>
                <a:spcPct val="100000"/>
              </a:lnSpc>
              <a:spcBef>
                <a:spcPts val="575"/>
              </a:spcBef>
            </a:pPr>
            <a:r>
              <a:rPr sz="1350" i="1" spc="-82" baseline="6172" dirty="0">
                <a:latin typeface="Times New Roman"/>
                <a:cs typeface="Times New Roman"/>
              </a:rPr>
              <a:t>r</a:t>
            </a:r>
            <a:r>
              <a:rPr sz="600" i="1" spc="65" dirty="0">
                <a:latin typeface="Times New Roman"/>
                <a:cs typeface="Times New Roman"/>
              </a:rPr>
              <a:t>s </a:t>
            </a:r>
            <a:r>
              <a:rPr sz="600" i="1" spc="20" dirty="0">
                <a:latin typeface="Times New Roman"/>
                <a:cs typeface="Times New Roman"/>
              </a:rPr>
              <a:t> </a:t>
            </a:r>
            <a:r>
              <a:rPr sz="1350" spc="307" baseline="6172" dirty="0">
                <a:latin typeface="Times New Roman"/>
                <a:cs typeface="Times New Roman"/>
              </a:rPr>
              <a:t>=</a:t>
            </a:r>
            <a:r>
              <a:rPr sz="1350" spc="44" baseline="6172" dirty="0">
                <a:latin typeface="Times New Roman"/>
                <a:cs typeface="Times New Roman"/>
              </a:rPr>
              <a:t> </a:t>
            </a:r>
            <a:r>
              <a:rPr sz="1350" spc="82" baseline="6172" dirty="0">
                <a:latin typeface="Times New Roman"/>
                <a:cs typeface="Times New Roman"/>
              </a:rPr>
              <a:t>(</a:t>
            </a:r>
            <a:r>
              <a:rPr sz="1350" spc="67" baseline="6172" dirty="0">
                <a:latin typeface="Times New Roman"/>
                <a:cs typeface="Times New Roman"/>
              </a:rPr>
              <a:t>144</a:t>
            </a:r>
            <a:r>
              <a:rPr sz="1350" i="1" spc="37" baseline="6172" dirty="0">
                <a:latin typeface="Times New Roman"/>
                <a:cs typeface="Times New Roman"/>
              </a:rPr>
              <a:t>.</a:t>
            </a:r>
            <a:r>
              <a:rPr sz="1350" spc="67" baseline="6172" dirty="0">
                <a:latin typeface="Times New Roman"/>
                <a:cs typeface="Times New Roman"/>
              </a:rPr>
              <a:t>81</a:t>
            </a:r>
            <a:r>
              <a:rPr sz="1350" spc="-37" baseline="6172" dirty="0">
                <a:latin typeface="Times New Roman"/>
                <a:cs typeface="Times New Roman"/>
              </a:rPr>
              <a:t> </a:t>
            </a:r>
            <a:r>
              <a:rPr sz="1350" i="1" spc="-15" baseline="6172" dirty="0">
                <a:latin typeface="メイリオ"/>
                <a:cs typeface="メイリオ"/>
              </a:rPr>
              <a:t>±</a:t>
            </a:r>
            <a:r>
              <a:rPr sz="1350" i="1" spc="-157" baseline="6172" dirty="0">
                <a:latin typeface="メイリオ"/>
                <a:cs typeface="メイリオ"/>
              </a:rPr>
              <a:t> </a:t>
            </a:r>
            <a:r>
              <a:rPr sz="1350" spc="67" baseline="6172" dirty="0">
                <a:latin typeface="Times New Roman"/>
                <a:cs typeface="Times New Roman"/>
              </a:rPr>
              <a:t>0</a:t>
            </a:r>
            <a:r>
              <a:rPr sz="1350" i="1" spc="37" baseline="6172" dirty="0">
                <a:latin typeface="Times New Roman"/>
                <a:cs typeface="Times New Roman"/>
              </a:rPr>
              <a:t>.</a:t>
            </a:r>
            <a:r>
              <a:rPr sz="1350" spc="67" baseline="6172" dirty="0">
                <a:latin typeface="Times New Roman"/>
                <a:cs typeface="Times New Roman"/>
              </a:rPr>
              <a:t>24</a:t>
            </a:r>
            <a:r>
              <a:rPr sz="1350" spc="82" baseline="6172" dirty="0">
                <a:latin typeface="Times New Roman"/>
                <a:cs typeface="Times New Roman"/>
              </a:rPr>
              <a:t>)</a:t>
            </a:r>
            <a:r>
              <a:rPr sz="1350" spc="15" baseline="6172" dirty="0">
                <a:latin typeface="Times New Roman"/>
                <a:cs typeface="Times New Roman"/>
              </a:rPr>
              <a:t>Mpc</a:t>
            </a:r>
            <a:r>
              <a:rPr sz="1350" spc="-112" baseline="6172" dirty="0">
                <a:latin typeface="Times New Roman"/>
                <a:cs typeface="Times New Roman"/>
              </a:rPr>
              <a:t> </a:t>
            </a:r>
            <a:r>
              <a:rPr sz="1350" i="1" spc="37" baseline="6172" dirty="0">
                <a:latin typeface="Times New Roman"/>
                <a:cs typeface="Times New Roman"/>
              </a:rPr>
              <a:t>.</a:t>
            </a:r>
            <a:endParaRPr sz="1350" baseline="6172" dirty="0">
              <a:latin typeface="Times New Roman"/>
              <a:cs typeface="Times New Roman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1044575"/>
            <a:ext cx="3213100" cy="72390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2588" y="-225052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559" y="-327171"/>
            <a:ext cx="3976211" cy="668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r>
              <a:rPr spc="50" dirty="0"/>
              <a:t>The</a:t>
            </a:r>
            <a:r>
              <a:rPr spc="25" dirty="0"/>
              <a:t> </a:t>
            </a:r>
            <a:r>
              <a:rPr spc="40" dirty="0"/>
              <a:t>cosmic</a:t>
            </a:r>
            <a:r>
              <a:rPr spc="25" dirty="0"/>
              <a:t> </a:t>
            </a:r>
            <a:r>
              <a:rPr spc="15" dirty="0"/>
              <a:t>micr</a:t>
            </a:r>
            <a:r>
              <a:rPr spc="-5" dirty="0"/>
              <a:t>o</a:t>
            </a:r>
            <a:r>
              <a:rPr spc="-30" dirty="0"/>
              <a:t>w</a:t>
            </a:r>
            <a:r>
              <a:rPr spc="90" dirty="0"/>
              <a:t>a</a:t>
            </a:r>
            <a:r>
              <a:rPr spc="-40" dirty="0"/>
              <a:t>v</a:t>
            </a:r>
            <a:r>
              <a:rPr spc="114" dirty="0"/>
              <a:t>e</a:t>
            </a:r>
            <a:r>
              <a:rPr spc="25" dirty="0"/>
              <a:t> </a:t>
            </a:r>
            <a:r>
              <a:rPr spc="75" dirty="0"/>
              <a:t>ba</a:t>
            </a:r>
            <a:r>
              <a:rPr spc="45" dirty="0"/>
              <a:t>c</a:t>
            </a:r>
            <a:r>
              <a:rPr spc="20" dirty="0"/>
              <a:t>k</a:t>
            </a:r>
            <a:r>
              <a:rPr spc="5" dirty="0"/>
              <a:t>g</a:t>
            </a:r>
            <a:r>
              <a:rPr spc="30" dirty="0"/>
              <a:t>round:</a:t>
            </a:r>
            <a:r>
              <a:rPr spc="100" dirty="0"/>
              <a:t> </a:t>
            </a:r>
            <a:r>
              <a:rPr spc="60" dirty="0"/>
              <a:t>pa</a:t>
            </a:r>
            <a:r>
              <a:rPr spc="25" dirty="0"/>
              <a:t>r</a:t>
            </a:r>
            <a:r>
              <a:rPr spc="70" dirty="0"/>
              <a:t>ameters</a:t>
            </a:r>
            <a:r>
              <a:rPr spc="25" dirty="0"/>
              <a:t> </a:t>
            </a:r>
            <a:r>
              <a:rPr spc="10" dirty="0"/>
              <a:t>from</a:t>
            </a:r>
            <a:r>
              <a:rPr spc="25" dirty="0"/>
              <a:t> </a:t>
            </a:r>
            <a:r>
              <a:rPr spc="50" dirty="0"/>
              <a:t>Plan</a:t>
            </a:r>
            <a:r>
              <a:rPr spc="25" dirty="0"/>
              <a:t>c</a:t>
            </a:r>
            <a:r>
              <a:rPr spc="-10" dirty="0"/>
              <a:t>k</a:t>
            </a:r>
            <a:r>
              <a:rPr spc="25" dirty="0"/>
              <a:t> </a:t>
            </a:r>
            <a:r>
              <a:rPr spc="30" dirty="0"/>
              <a:t>(2015)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4330" y="426386"/>
            <a:ext cx="4326255" cy="278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000"/>
              </a:lnSpc>
            </a:pP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angle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subtended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b</a:t>
            </a:r>
            <a:r>
              <a:rPr sz="900" spc="-5" dirty="0">
                <a:latin typeface="Times New Roman"/>
                <a:cs typeface="Times New Roman"/>
              </a:rPr>
              <a:t>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1st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peak</a:t>
            </a:r>
            <a:r>
              <a:rPr sz="900" spc="20" dirty="0">
                <a:latin typeface="Times New Roman"/>
                <a:cs typeface="Times New Roman"/>
              </a:rPr>
              <a:t> is </a:t>
            </a:r>
            <a:r>
              <a:rPr sz="900" spc="35" dirty="0">
                <a:latin typeface="Times New Roman"/>
                <a:cs typeface="Times New Roman"/>
              </a:rPr>
              <a:t>(together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with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CMB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tempe</a:t>
            </a:r>
            <a:r>
              <a:rPr sz="900" spc="20" dirty="0">
                <a:latin typeface="Times New Roman"/>
                <a:cs typeface="Times New Roman"/>
              </a:rPr>
              <a:t>r</a:t>
            </a:r>
            <a:r>
              <a:rPr sz="900" spc="35" dirty="0">
                <a:latin typeface="Times New Roman"/>
                <a:cs typeface="Times New Roman"/>
              </a:rPr>
              <a:t>ature)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b</a:t>
            </a:r>
            <a:r>
              <a:rPr sz="900" spc="60" dirty="0">
                <a:latin typeface="Times New Roman"/>
                <a:cs typeface="Times New Roman"/>
              </a:rPr>
              <a:t>est</a:t>
            </a:r>
            <a:r>
              <a:rPr sz="900" spc="4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measured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n</a:t>
            </a:r>
            <a:r>
              <a:rPr sz="900" spc="45" dirty="0">
                <a:latin typeface="Times New Roman"/>
                <a:cs typeface="Times New Roman"/>
              </a:rPr>
              <a:t>umber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in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cosmolog</a:t>
            </a:r>
            <a:r>
              <a:rPr sz="900" spc="-55" dirty="0">
                <a:latin typeface="Times New Roman"/>
                <a:cs typeface="Times New Roman"/>
              </a:rPr>
              <a:t>y</a:t>
            </a:r>
            <a:r>
              <a:rPr sz="900" spc="20" dirty="0">
                <a:latin typeface="Times New Roman"/>
                <a:cs typeface="Times New Roman"/>
              </a:rPr>
              <a:t>,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1251" y="840562"/>
            <a:ext cx="25019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spc="-15" dirty="0">
                <a:latin typeface="Times New Roman"/>
                <a:cs typeface="Times New Roman"/>
              </a:rPr>
              <a:t>θ  </a:t>
            </a:r>
            <a:r>
              <a:rPr sz="900" i="1" spc="-55" dirty="0">
                <a:latin typeface="Times New Roman"/>
                <a:cs typeface="Times New Roman"/>
              </a:rPr>
              <a:t> </a:t>
            </a:r>
            <a:r>
              <a:rPr sz="900" spc="204" dirty="0">
                <a:latin typeface="Times New Roman"/>
                <a:cs typeface="Times New Roman"/>
              </a:rPr>
              <a:t>=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6038" y="880412"/>
            <a:ext cx="6350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i="1" spc="65" dirty="0">
                <a:latin typeface="Times New Roman"/>
                <a:cs typeface="Times New Roman"/>
              </a:rPr>
              <a:t>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3755" y="760971"/>
            <a:ext cx="356235" cy="147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42900" algn="l"/>
              </a:tabLst>
            </a:pPr>
            <a:r>
              <a:rPr sz="1350" u="sng" spc="-7" baseline="6172" dirty="0">
                <a:latin typeface="Times New Roman"/>
                <a:cs typeface="Times New Roman"/>
              </a:rPr>
              <a:t>   </a:t>
            </a:r>
            <a:r>
              <a:rPr sz="1350" u="sng" spc="7" baseline="6172" dirty="0">
                <a:latin typeface="Times New Roman"/>
                <a:cs typeface="Times New Roman"/>
              </a:rPr>
              <a:t> </a:t>
            </a:r>
            <a:r>
              <a:rPr sz="1350" i="1" u="sng" spc="-82" baseline="6172" dirty="0">
                <a:latin typeface="Times New Roman"/>
                <a:cs typeface="Times New Roman"/>
              </a:rPr>
              <a:t>r</a:t>
            </a:r>
            <a:r>
              <a:rPr sz="600" i="1" u="sng" spc="65" dirty="0">
                <a:latin typeface="Times New Roman"/>
                <a:cs typeface="Times New Roman"/>
              </a:rPr>
              <a:t>s</a:t>
            </a:r>
            <a:r>
              <a:rPr sz="600" u="sng" spc="-5" dirty="0">
                <a:latin typeface="Times New Roman"/>
                <a:cs typeface="Times New Roman"/>
              </a:rPr>
              <a:t> </a:t>
            </a:r>
            <a:r>
              <a:rPr sz="600" u="sng" dirty="0">
                <a:latin typeface="Times New Roman"/>
                <a:cs typeface="Times New Roman"/>
              </a:rPr>
              <a:t>	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3755" y="915748"/>
            <a:ext cx="340360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spc="45" dirty="0">
                <a:latin typeface="Times New Roman"/>
                <a:cs typeface="Times New Roman"/>
              </a:rPr>
              <a:t>d </a:t>
            </a:r>
            <a:r>
              <a:rPr sz="900" i="1" spc="-5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(</a:t>
            </a:r>
            <a:r>
              <a:rPr sz="900" i="1" spc="95" dirty="0">
                <a:latin typeface="Times New Roman"/>
                <a:cs typeface="Times New Roman"/>
              </a:rPr>
              <a:t>z</a:t>
            </a:r>
            <a:r>
              <a:rPr sz="900" i="1" dirty="0">
                <a:latin typeface="Times New Roman"/>
                <a:cs typeface="Times New Roman"/>
              </a:rPr>
              <a:t> 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)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7064" y="957640"/>
            <a:ext cx="22288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i="1" spc="25" dirty="0">
                <a:latin typeface="Times New Roman"/>
                <a:cs typeface="Times New Roman"/>
              </a:rPr>
              <a:t>A     </a:t>
            </a:r>
            <a:r>
              <a:rPr sz="600" i="1" spc="-45" dirty="0">
                <a:latin typeface="Times New Roman"/>
                <a:cs typeface="Times New Roman"/>
              </a:rPr>
              <a:t> </a:t>
            </a:r>
            <a:r>
              <a:rPr sz="600" i="1" spc="65" dirty="0">
                <a:latin typeface="Times New Roman"/>
                <a:cs typeface="Times New Roman"/>
              </a:rPr>
              <a:t>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96174" y="838590"/>
            <a:ext cx="1477645" cy="176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4" dirty="0">
                <a:latin typeface="Times New Roman"/>
                <a:cs typeface="Times New Roman"/>
              </a:rPr>
              <a:t>=</a:t>
            </a:r>
            <a:r>
              <a:rPr sz="900" spc="30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(</a:t>
            </a:r>
            <a:r>
              <a:rPr sz="900" spc="45" dirty="0">
                <a:latin typeface="Times New Roman"/>
                <a:cs typeface="Times New Roman"/>
              </a:rPr>
              <a:t>1</a:t>
            </a:r>
            <a:r>
              <a:rPr sz="900" i="1" spc="25" dirty="0">
                <a:latin typeface="Times New Roman"/>
                <a:cs typeface="Times New Roman"/>
              </a:rPr>
              <a:t>.</a:t>
            </a:r>
            <a:r>
              <a:rPr sz="900" spc="45" dirty="0">
                <a:latin typeface="Times New Roman"/>
                <a:cs typeface="Times New Roman"/>
              </a:rPr>
              <a:t>04093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i="1" spc="-10" dirty="0">
                <a:latin typeface="メイリオ"/>
                <a:cs typeface="メイリオ"/>
              </a:rPr>
              <a:t>±</a:t>
            </a:r>
            <a:r>
              <a:rPr sz="900" i="1" spc="-105" dirty="0">
                <a:latin typeface="メイリオ"/>
                <a:cs typeface="メイリオ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0</a:t>
            </a:r>
            <a:r>
              <a:rPr sz="900" i="1" spc="25" dirty="0">
                <a:latin typeface="Times New Roman"/>
                <a:cs typeface="Times New Roman"/>
              </a:rPr>
              <a:t>.</a:t>
            </a:r>
            <a:r>
              <a:rPr sz="900" spc="45" dirty="0">
                <a:latin typeface="Times New Roman"/>
                <a:cs typeface="Times New Roman"/>
              </a:rPr>
              <a:t>00030</a:t>
            </a:r>
            <a:r>
              <a:rPr sz="900" spc="55" dirty="0">
                <a:latin typeface="Times New Roman"/>
                <a:cs typeface="Times New Roman"/>
              </a:rPr>
              <a:t>)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i="1" spc="-10" dirty="0">
                <a:latin typeface="メイリオ"/>
                <a:cs typeface="メイリオ"/>
              </a:rPr>
              <a:t>×</a:t>
            </a:r>
            <a:r>
              <a:rPr sz="900" i="1" spc="-105" dirty="0">
                <a:latin typeface="メイリオ"/>
                <a:cs typeface="メイリオ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10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48216" y="813111"/>
            <a:ext cx="1392555" cy="125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63650" algn="l"/>
              </a:tabLst>
            </a:pPr>
            <a:r>
              <a:rPr sz="600" i="1" spc="165" dirty="0">
                <a:latin typeface="Times New Roman"/>
                <a:cs typeface="Times New Roman"/>
              </a:rPr>
              <a:t>−</a:t>
            </a:r>
            <a:r>
              <a:rPr sz="600" spc="30" dirty="0">
                <a:latin typeface="Times New Roman"/>
                <a:cs typeface="Times New Roman"/>
              </a:rPr>
              <a:t>2	</a:t>
            </a:r>
            <a:r>
              <a:rPr sz="600" i="1" spc="165" dirty="0">
                <a:latin typeface="Times New Roman"/>
                <a:cs typeface="Times New Roman"/>
              </a:rPr>
              <a:t>−</a:t>
            </a:r>
            <a:r>
              <a:rPr sz="600" spc="30" dirty="0">
                <a:latin typeface="Times New Roman"/>
                <a:cs typeface="Times New Roman"/>
              </a:rPr>
              <a:t>4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97593" y="838590"/>
            <a:ext cx="927735" cy="176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i="1" spc="22" baseline="6172" dirty="0">
                <a:latin typeface="Times New Roman"/>
                <a:cs typeface="Times New Roman"/>
              </a:rPr>
              <a:t>δ</a:t>
            </a:r>
            <a:r>
              <a:rPr sz="1350" i="1" spc="-30" baseline="6172" dirty="0">
                <a:latin typeface="Times New Roman"/>
                <a:cs typeface="Times New Roman"/>
              </a:rPr>
              <a:t>θ</a:t>
            </a:r>
            <a:r>
              <a:rPr sz="600" i="1" spc="125" dirty="0">
                <a:latin typeface="Times New Roman"/>
                <a:cs typeface="Times New Roman"/>
              </a:rPr>
              <a:t>s</a:t>
            </a:r>
            <a:r>
              <a:rPr sz="1350" i="1" spc="142" baseline="6172" dirty="0">
                <a:latin typeface="Times New Roman"/>
                <a:cs typeface="Times New Roman"/>
              </a:rPr>
              <a:t>/θ</a:t>
            </a:r>
            <a:r>
              <a:rPr sz="600" i="1" spc="65" dirty="0">
                <a:latin typeface="Times New Roman"/>
                <a:cs typeface="Times New Roman"/>
              </a:rPr>
              <a:t>s</a:t>
            </a:r>
            <a:r>
              <a:rPr sz="600" i="1" dirty="0">
                <a:latin typeface="Times New Roman"/>
                <a:cs typeface="Times New Roman"/>
              </a:rPr>
              <a:t> </a:t>
            </a:r>
            <a:r>
              <a:rPr sz="600" i="1" spc="20" dirty="0">
                <a:latin typeface="Times New Roman"/>
                <a:cs typeface="Times New Roman"/>
              </a:rPr>
              <a:t> </a:t>
            </a:r>
            <a:r>
              <a:rPr sz="1350" spc="307" baseline="6172" dirty="0">
                <a:latin typeface="Times New Roman"/>
                <a:cs typeface="Times New Roman"/>
              </a:rPr>
              <a:t>=</a:t>
            </a:r>
            <a:r>
              <a:rPr sz="1350" spc="44" baseline="6172" dirty="0">
                <a:latin typeface="Times New Roman"/>
                <a:cs typeface="Times New Roman"/>
              </a:rPr>
              <a:t> </a:t>
            </a:r>
            <a:r>
              <a:rPr sz="1350" spc="67" baseline="6172" dirty="0">
                <a:latin typeface="Times New Roman"/>
                <a:cs typeface="Times New Roman"/>
              </a:rPr>
              <a:t>2</a:t>
            </a:r>
            <a:r>
              <a:rPr sz="1350" i="1" spc="37" baseline="6172" dirty="0">
                <a:latin typeface="Times New Roman"/>
                <a:cs typeface="Times New Roman"/>
              </a:rPr>
              <a:t>.</a:t>
            </a:r>
            <a:r>
              <a:rPr sz="1350" spc="67" baseline="6172" dirty="0">
                <a:latin typeface="Times New Roman"/>
                <a:cs typeface="Times New Roman"/>
              </a:rPr>
              <a:t>8</a:t>
            </a:r>
            <a:r>
              <a:rPr sz="1350" spc="-37" baseline="6172" dirty="0">
                <a:latin typeface="Times New Roman"/>
                <a:cs typeface="Times New Roman"/>
              </a:rPr>
              <a:t> </a:t>
            </a:r>
            <a:r>
              <a:rPr sz="1350" i="1" spc="-15" baseline="6172" dirty="0">
                <a:latin typeface="メイリオ"/>
                <a:cs typeface="メイリオ"/>
              </a:rPr>
              <a:t>×</a:t>
            </a:r>
            <a:r>
              <a:rPr sz="1350" i="1" spc="-157" baseline="6172" dirty="0">
                <a:latin typeface="メイリオ"/>
                <a:cs typeface="メイリオ"/>
              </a:rPr>
              <a:t> </a:t>
            </a:r>
            <a:r>
              <a:rPr sz="1350" spc="67" baseline="6172" dirty="0">
                <a:latin typeface="Times New Roman"/>
                <a:cs typeface="Times New Roman"/>
              </a:rPr>
              <a:t>10</a:t>
            </a:r>
            <a:endParaRPr sz="1350" baseline="6172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907790" y="1489976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862" y="0"/>
                </a:lnTo>
              </a:path>
            </a:pathLst>
          </a:custGeom>
          <a:ln w="48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673131" y="1418020"/>
            <a:ext cx="511809" cy="21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844"/>
              </a:lnSpc>
              <a:tabLst>
                <a:tab pos="453390" algn="l"/>
              </a:tabLst>
            </a:pPr>
            <a:r>
              <a:rPr sz="900" i="1" spc="-55" dirty="0">
                <a:latin typeface="Times New Roman"/>
                <a:cs typeface="Times New Roman"/>
              </a:rPr>
              <a:t>r 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900" spc="204" dirty="0">
                <a:latin typeface="Times New Roman"/>
                <a:cs typeface="Times New Roman"/>
              </a:rPr>
              <a:t>=</a:t>
            </a:r>
            <a:r>
              <a:rPr sz="900" dirty="0">
                <a:latin typeface="Times New Roman"/>
                <a:cs typeface="Times New Roman"/>
              </a:rPr>
              <a:t>	</a:t>
            </a:r>
            <a:r>
              <a:rPr sz="900" i="1" spc="25" dirty="0"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  <a:p>
            <a:pPr marL="93980" algn="ctr">
              <a:lnSpc>
                <a:spcPts val="844"/>
              </a:lnSpc>
            </a:pPr>
            <a:r>
              <a:rPr sz="900" spc="45" dirty="0">
                <a:latin typeface="Times New Roman"/>
                <a:cs typeface="Times New Roman"/>
              </a:rPr>
              <a:t>4</a:t>
            </a:r>
            <a:r>
              <a:rPr sz="900" i="1" spc="-65" dirty="0">
                <a:latin typeface="Times New Roman"/>
                <a:cs typeface="Times New Roman"/>
              </a:rPr>
              <a:t>ω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900131" y="1344444"/>
            <a:ext cx="203835" cy="145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45" dirty="0">
                <a:latin typeface="Times New Roman"/>
                <a:cs typeface="Times New Roman"/>
              </a:rPr>
              <a:t>3</a:t>
            </a:r>
            <a:r>
              <a:rPr sz="900" i="1" spc="-65" dirty="0">
                <a:latin typeface="Times New Roman"/>
                <a:cs typeface="Times New Roman"/>
              </a:rPr>
              <a:t>ω</a:t>
            </a:r>
            <a:r>
              <a:rPr sz="900" i="1" spc="44" baseline="-9259" dirty="0">
                <a:latin typeface="Times New Roman"/>
                <a:cs typeface="Times New Roman"/>
              </a:rPr>
              <a:t>b</a:t>
            </a:r>
            <a:endParaRPr sz="900" baseline="-9259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031208" y="1538691"/>
            <a:ext cx="7493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i="1" spc="150" dirty="0">
                <a:latin typeface="Times New Roman"/>
                <a:cs typeface="Times New Roman"/>
              </a:rPr>
              <a:t>γ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4330" y="1775453"/>
            <a:ext cx="286893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-7" baseline="6172" dirty="0">
                <a:latin typeface="Times New Roman"/>
                <a:cs typeface="Times New Roman"/>
              </a:rPr>
              <a:t>(</a:t>
            </a:r>
            <a:r>
              <a:rPr sz="1350" spc="-44" baseline="6172" dirty="0">
                <a:latin typeface="Times New Roman"/>
                <a:cs typeface="Times New Roman"/>
              </a:rPr>
              <a:t>Ω</a:t>
            </a:r>
            <a:r>
              <a:rPr sz="600" i="1" spc="30" dirty="0">
                <a:latin typeface="Times New Roman"/>
                <a:cs typeface="Times New Roman"/>
              </a:rPr>
              <a:t>x</a:t>
            </a:r>
            <a:r>
              <a:rPr sz="600" i="1" spc="-45" dirty="0">
                <a:latin typeface="Times New Roman"/>
                <a:cs typeface="Times New Roman"/>
              </a:rPr>
              <a:t> </a:t>
            </a:r>
            <a:r>
              <a:rPr sz="1350" i="1" spc="75" baseline="6172" dirty="0">
                <a:latin typeface="Times New Roman"/>
                <a:cs typeface="Times New Roman"/>
              </a:rPr>
              <a:t>h</a:t>
            </a:r>
            <a:r>
              <a:rPr sz="900" spc="44" baseline="46296" dirty="0">
                <a:latin typeface="Times New Roman"/>
                <a:cs typeface="Times New Roman"/>
              </a:rPr>
              <a:t>2</a:t>
            </a:r>
            <a:r>
              <a:rPr sz="900" baseline="46296" dirty="0">
                <a:latin typeface="Times New Roman"/>
                <a:cs typeface="Times New Roman"/>
              </a:rPr>
              <a:t> </a:t>
            </a:r>
            <a:r>
              <a:rPr sz="900" spc="7" baseline="46296" dirty="0">
                <a:latin typeface="Times New Roman"/>
                <a:cs typeface="Times New Roman"/>
              </a:rPr>
              <a:t> </a:t>
            </a:r>
            <a:r>
              <a:rPr sz="1350" i="1" spc="-15" baseline="6172" dirty="0">
                <a:latin typeface="メイリオ"/>
                <a:cs typeface="メイリオ"/>
              </a:rPr>
              <a:t>≡</a:t>
            </a:r>
            <a:r>
              <a:rPr sz="1350" i="1" spc="-75" baseline="6172" dirty="0">
                <a:latin typeface="メイリオ"/>
                <a:cs typeface="メイリオ"/>
              </a:rPr>
              <a:t> </a:t>
            </a:r>
            <a:r>
              <a:rPr sz="1350" i="1" spc="-97" baseline="6172" dirty="0">
                <a:latin typeface="Times New Roman"/>
                <a:cs typeface="Times New Roman"/>
              </a:rPr>
              <a:t>ω</a:t>
            </a:r>
            <a:r>
              <a:rPr sz="600" i="1" spc="30" dirty="0">
                <a:latin typeface="Times New Roman"/>
                <a:cs typeface="Times New Roman"/>
              </a:rPr>
              <a:t>x</a:t>
            </a:r>
            <a:r>
              <a:rPr sz="600" i="1" spc="-45" dirty="0">
                <a:latin typeface="Times New Roman"/>
                <a:cs typeface="Times New Roman"/>
              </a:rPr>
              <a:t> </a:t>
            </a:r>
            <a:r>
              <a:rPr sz="1350" spc="-7" baseline="6172" dirty="0">
                <a:latin typeface="Times New Roman"/>
                <a:cs typeface="Times New Roman"/>
              </a:rPr>
              <a:t>)</a:t>
            </a:r>
            <a:endParaRPr sz="1350" baseline="6172" dirty="0">
              <a:latin typeface="Times New Roman"/>
              <a:cs typeface="Times New Roman"/>
            </a:endParaRPr>
          </a:p>
          <a:p>
            <a:pPr marL="1543050">
              <a:lnSpc>
                <a:spcPct val="100000"/>
              </a:lnSpc>
              <a:spcBef>
                <a:spcPts val="575"/>
              </a:spcBef>
            </a:pPr>
            <a:r>
              <a:rPr sz="1350" i="1" spc="-82" baseline="6172" dirty="0">
                <a:latin typeface="Times New Roman"/>
                <a:cs typeface="Times New Roman"/>
              </a:rPr>
              <a:t>r</a:t>
            </a:r>
            <a:r>
              <a:rPr sz="600" i="1" spc="65" dirty="0">
                <a:latin typeface="Times New Roman"/>
                <a:cs typeface="Times New Roman"/>
              </a:rPr>
              <a:t>s </a:t>
            </a:r>
            <a:r>
              <a:rPr sz="600" i="1" spc="20" dirty="0">
                <a:latin typeface="Times New Roman"/>
                <a:cs typeface="Times New Roman"/>
              </a:rPr>
              <a:t> </a:t>
            </a:r>
            <a:r>
              <a:rPr sz="1350" spc="307" baseline="6172" dirty="0">
                <a:latin typeface="Times New Roman"/>
                <a:cs typeface="Times New Roman"/>
              </a:rPr>
              <a:t>=</a:t>
            </a:r>
            <a:r>
              <a:rPr sz="1350" spc="44" baseline="6172" dirty="0">
                <a:latin typeface="Times New Roman"/>
                <a:cs typeface="Times New Roman"/>
              </a:rPr>
              <a:t> </a:t>
            </a:r>
            <a:r>
              <a:rPr sz="1350" spc="82" baseline="6172" dirty="0">
                <a:latin typeface="Times New Roman"/>
                <a:cs typeface="Times New Roman"/>
              </a:rPr>
              <a:t>(</a:t>
            </a:r>
            <a:r>
              <a:rPr sz="1350" spc="67" baseline="6172" dirty="0">
                <a:latin typeface="Times New Roman"/>
                <a:cs typeface="Times New Roman"/>
              </a:rPr>
              <a:t>144</a:t>
            </a:r>
            <a:r>
              <a:rPr sz="1350" i="1" spc="37" baseline="6172" dirty="0">
                <a:latin typeface="Times New Roman"/>
                <a:cs typeface="Times New Roman"/>
              </a:rPr>
              <a:t>.</a:t>
            </a:r>
            <a:r>
              <a:rPr sz="1350" spc="67" baseline="6172" dirty="0">
                <a:latin typeface="Times New Roman"/>
                <a:cs typeface="Times New Roman"/>
              </a:rPr>
              <a:t>81</a:t>
            </a:r>
            <a:r>
              <a:rPr sz="1350" spc="-37" baseline="6172" dirty="0">
                <a:latin typeface="Times New Roman"/>
                <a:cs typeface="Times New Roman"/>
              </a:rPr>
              <a:t> </a:t>
            </a:r>
            <a:r>
              <a:rPr sz="1350" i="1" spc="-15" baseline="6172" dirty="0">
                <a:latin typeface="メイリオ"/>
                <a:cs typeface="メイリオ"/>
              </a:rPr>
              <a:t>±</a:t>
            </a:r>
            <a:r>
              <a:rPr sz="1350" i="1" spc="-157" baseline="6172" dirty="0">
                <a:latin typeface="メイリオ"/>
                <a:cs typeface="メイリオ"/>
              </a:rPr>
              <a:t> </a:t>
            </a:r>
            <a:r>
              <a:rPr sz="1350" spc="67" baseline="6172" dirty="0">
                <a:latin typeface="Times New Roman"/>
                <a:cs typeface="Times New Roman"/>
              </a:rPr>
              <a:t>0</a:t>
            </a:r>
            <a:r>
              <a:rPr sz="1350" i="1" spc="37" baseline="6172" dirty="0">
                <a:latin typeface="Times New Roman"/>
                <a:cs typeface="Times New Roman"/>
              </a:rPr>
              <a:t>.</a:t>
            </a:r>
            <a:r>
              <a:rPr sz="1350" spc="67" baseline="6172" dirty="0">
                <a:latin typeface="Times New Roman"/>
                <a:cs typeface="Times New Roman"/>
              </a:rPr>
              <a:t>24</a:t>
            </a:r>
            <a:r>
              <a:rPr sz="1350" spc="82" baseline="6172" dirty="0">
                <a:latin typeface="Times New Roman"/>
                <a:cs typeface="Times New Roman"/>
              </a:rPr>
              <a:t>)</a:t>
            </a:r>
            <a:r>
              <a:rPr sz="1350" spc="15" baseline="6172" dirty="0">
                <a:latin typeface="Times New Roman"/>
                <a:cs typeface="Times New Roman"/>
              </a:rPr>
              <a:t>Mpc</a:t>
            </a:r>
            <a:r>
              <a:rPr sz="1350" spc="-112" baseline="6172" dirty="0">
                <a:latin typeface="Times New Roman"/>
                <a:cs typeface="Times New Roman"/>
              </a:rPr>
              <a:t> </a:t>
            </a:r>
            <a:r>
              <a:rPr sz="1350" i="1" spc="37" baseline="6172" dirty="0">
                <a:latin typeface="Times New Roman"/>
                <a:cs typeface="Times New Roman"/>
              </a:rPr>
              <a:t>.</a:t>
            </a:r>
            <a:endParaRPr sz="1350" baseline="6172" dirty="0">
              <a:latin typeface="Times New Roman"/>
              <a:cs typeface="Times New Roman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1044575"/>
            <a:ext cx="3213100" cy="723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2111375"/>
            <a:ext cx="41783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9490"/>
      </p:ext>
    </p:extLst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130175"/>
            <a:ext cx="41275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63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8277" y="14509"/>
            <a:ext cx="3420665" cy="256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r>
              <a:rPr spc="35" dirty="0"/>
              <a:t>Ba</a:t>
            </a:r>
            <a:r>
              <a:rPr spc="50" dirty="0"/>
              <a:t>r</a:t>
            </a:r>
            <a:r>
              <a:rPr spc="-35" dirty="0"/>
              <a:t>y</a:t>
            </a:r>
            <a:r>
              <a:rPr spc="55" dirty="0"/>
              <a:t>on</a:t>
            </a:r>
            <a:r>
              <a:rPr spc="25" dirty="0"/>
              <a:t> </a:t>
            </a:r>
            <a:r>
              <a:rPr spc="45" dirty="0"/>
              <a:t>acoustic</a:t>
            </a:r>
            <a:r>
              <a:rPr spc="25" dirty="0"/>
              <a:t> oscillations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611" y="402502"/>
            <a:ext cx="4393565" cy="278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000"/>
              </a:lnSpc>
            </a:pP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acoustic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peaks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are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also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" dirty="0">
                <a:latin typeface="Times New Roman"/>
                <a:cs typeface="Times New Roman"/>
              </a:rPr>
              <a:t>visi</a:t>
            </a:r>
            <a:r>
              <a:rPr sz="900" spc="-15" dirty="0">
                <a:latin typeface="Times New Roman"/>
                <a:cs typeface="Times New Roman"/>
              </a:rPr>
              <a:t>b</a:t>
            </a:r>
            <a:r>
              <a:rPr sz="900" spc="20" dirty="0">
                <a:latin typeface="Times New Roman"/>
                <a:cs typeface="Times New Roman"/>
              </a:rPr>
              <a:t>le </a:t>
            </a:r>
            <a:r>
              <a:rPr sz="900" spc="-5" dirty="0">
                <a:latin typeface="Times New Roman"/>
                <a:cs typeface="Times New Roman"/>
              </a:rPr>
              <a:t>in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matter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p</a:t>
            </a:r>
            <a:r>
              <a:rPr sz="900" spc="30" dirty="0">
                <a:latin typeface="Times New Roman"/>
                <a:cs typeface="Times New Roman"/>
              </a:rPr>
              <a:t>o</a:t>
            </a:r>
            <a:r>
              <a:rPr sz="900" spc="-20" dirty="0">
                <a:latin typeface="Times New Roman"/>
                <a:cs typeface="Times New Roman"/>
              </a:rPr>
              <a:t>w</a:t>
            </a:r>
            <a:r>
              <a:rPr sz="900" spc="45" dirty="0">
                <a:latin typeface="Times New Roman"/>
                <a:cs typeface="Times New Roman"/>
              </a:rPr>
              <a:t>er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spectr</a:t>
            </a:r>
            <a:r>
              <a:rPr sz="900" spc="35" dirty="0">
                <a:latin typeface="Times New Roman"/>
                <a:cs typeface="Times New Roman"/>
              </a:rPr>
              <a:t>um.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(=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70" dirty="0">
                <a:latin typeface="Times New Roman"/>
                <a:cs typeface="Times New Roman"/>
              </a:rPr>
              <a:t>mean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square</a:t>
            </a:r>
            <a:r>
              <a:rPr sz="900" spc="35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amplitude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</a:t>
            </a:r>
            <a:r>
              <a:rPr sz="900" spc="20" dirty="0">
                <a:latin typeface="Times New Roman"/>
                <a:cs typeface="Times New Roman"/>
              </a:rPr>
              <a:t> fluctuations </a:t>
            </a:r>
            <a:r>
              <a:rPr sz="900" spc="-5" dirty="0">
                <a:latin typeface="Times New Roman"/>
                <a:cs typeface="Times New Roman"/>
              </a:rPr>
              <a:t>of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95" dirty="0">
                <a:latin typeface="Times New Roman"/>
                <a:cs typeface="Times New Roman"/>
              </a:rPr>
              <a:t>a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gi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70" dirty="0">
                <a:latin typeface="Times New Roman"/>
                <a:cs typeface="Times New Roman"/>
              </a:rPr>
              <a:t>en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si</a:t>
            </a:r>
            <a:r>
              <a:rPr sz="900" spc="20" dirty="0">
                <a:latin typeface="Times New Roman"/>
                <a:cs typeface="Times New Roman"/>
              </a:rPr>
              <a:t>z</a:t>
            </a:r>
            <a:r>
              <a:rPr sz="900" spc="80" dirty="0">
                <a:latin typeface="Times New Roman"/>
                <a:cs typeface="Times New Roman"/>
              </a:rPr>
              <a:t>e</a:t>
            </a:r>
            <a:r>
              <a:rPr sz="900" spc="10" dirty="0">
                <a:latin typeface="Times New Roman"/>
                <a:cs typeface="Times New Roman"/>
              </a:rPr>
              <a:t>.)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1519" y="3011938"/>
            <a:ext cx="2249170" cy="0"/>
          </a:xfrm>
          <a:custGeom>
            <a:avLst/>
            <a:gdLst/>
            <a:ahLst/>
            <a:cxnLst/>
            <a:rect l="l" t="t" r="r" b="b"/>
            <a:pathLst>
              <a:path w="2249170">
                <a:moveTo>
                  <a:pt x="0" y="0"/>
                </a:moveTo>
                <a:lnTo>
                  <a:pt x="2248956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40475" y="762982"/>
            <a:ext cx="0" cy="2249170"/>
          </a:xfrm>
          <a:custGeom>
            <a:avLst/>
            <a:gdLst/>
            <a:ahLst/>
            <a:cxnLst/>
            <a:rect l="l" t="t" r="r" b="b"/>
            <a:pathLst>
              <a:path h="2249170">
                <a:moveTo>
                  <a:pt x="0" y="0"/>
                </a:moveTo>
                <a:lnTo>
                  <a:pt x="0" y="2248955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1519" y="762982"/>
            <a:ext cx="2249170" cy="0"/>
          </a:xfrm>
          <a:custGeom>
            <a:avLst/>
            <a:gdLst/>
            <a:ahLst/>
            <a:cxnLst/>
            <a:rect l="l" t="t" r="r" b="b"/>
            <a:pathLst>
              <a:path w="2249170">
                <a:moveTo>
                  <a:pt x="0" y="0"/>
                </a:moveTo>
                <a:lnTo>
                  <a:pt x="2248956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1519" y="762982"/>
            <a:ext cx="0" cy="2249170"/>
          </a:xfrm>
          <a:custGeom>
            <a:avLst/>
            <a:gdLst/>
            <a:ahLst/>
            <a:cxnLst/>
            <a:rect l="l" t="t" r="r" b="b"/>
            <a:pathLst>
              <a:path h="2249170">
                <a:moveTo>
                  <a:pt x="0" y="0"/>
                </a:moveTo>
                <a:lnTo>
                  <a:pt x="0" y="2248955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1335" y="2993255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8683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1495" y="2993255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8683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41311" y="2993255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8683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4919" y="760387"/>
            <a:ext cx="2368151" cy="23513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91102" y="2993255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8683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40917" y="2993255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8683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91078" y="2993255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8683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40893" y="2974569"/>
            <a:ext cx="0" cy="37465"/>
          </a:xfrm>
          <a:custGeom>
            <a:avLst/>
            <a:gdLst/>
            <a:ahLst/>
            <a:cxnLst/>
            <a:rect l="l" t="t" r="r" b="b"/>
            <a:pathLst>
              <a:path h="37464">
                <a:moveTo>
                  <a:pt x="0" y="37368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90708" y="2993255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8683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40869" y="2993255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8683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90684" y="2993255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8683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40499" y="2993255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8683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1335" y="762982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8683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1495" y="762982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8683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41311" y="762982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8683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91126" y="762982"/>
            <a:ext cx="0" cy="37465"/>
          </a:xfrm>
          <a:custGeom>
            <a:avLst/>
            <a:gdLst/>
            <a:ahLst/>
            <a:cxnLst/>
            <a:rect l="l" t="t" r="r" b="b"/>
            <a:pathLst>
              <a:path h="37465">
                <a:moveTo>
                  <a:pt x="0" y="37367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41287" y="762982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8683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91102" y="762982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8683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40917" y="762982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8683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91078" y="762982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8683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90708" y="762982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8683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40869" y="762982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8683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90684" y="762982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8683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40499" y="762982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8683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90660" y="762982"/>
            <a:ext cx="0" cy="37465"/>
          </a:xfrm>
          <a:custGeom>
            <a:avLst/>
            <a:gdLst/>
            <a:ahLst/>
            <a:cxnLst/>
            <a:rect l="l" t="t" r="r" b="b"/>
            <a:pathLst>
              <a:path h="37465">
                <a:moveTo>
                  <a:pt x="0" y="37367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93492" y="3086672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4979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63382" y="3064182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2423"/>
                </a:moveTo>
                <a:lnTo>
                  <a:pt x="4843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68226" y="3056918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19">
                <a:moveTo>
                  <a:pt x="0" y="7264"/>
                </a:moveTo>
                <a:lnTo>
                  <a:pt x="7611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75838" y="3056918"/>
            <a:ext cx="0" cy="52705"/>
          </a:xfrm>
          <a:custGeom>
            <a:avLst/>
            <a:gdLst/>
            <a:ahLst/>
            <a:cxnLst/>
            <a:rect l="l" t="t" r="r" b="b"/>
            <a:pathLst>
              <a:path h="52705">
                <a:moveTo>
                  <a:pt x="0" y="0"/>
                </a:moveTo>
                <a:lnTo>
                  <a:pt x="0" y="52244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73416" y="3059339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822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63382" y="3109162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489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91519" y="2887033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683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91519" y="2762131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683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91519" y="2137267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683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91519" y="2012363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368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91519" y="188746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683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91519" y="1762556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683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91519" y="1637653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683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91519" y="1512749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683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91519" y="1387846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368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91519" y="1262596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683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91519" y="887885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683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721792" y="2762131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683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703108" y="2637227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67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721792" y="2512323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683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721792" y="2387074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683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721792" y="226217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683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721792" y="2137267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683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703108" y="2012363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67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721792" y="188746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683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721792" y="1762556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683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721792" y="1637653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683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721792" y="1512749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683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703108" y="1387846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67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721792" y="1262596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683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721792" y="1137692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683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721792" y="1012789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683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721792" y="887885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683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82531" y="2006308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246" y="0"/>
                </a:lnTo>
              </a:path>
            </a:pathLst>
          </a:custGeom>
          <a:ln w="76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82531" y="2005097"/>
            <a:ext cx="37465" cy="27940"/>
          </a:xfrm>
          <a:custGeom>
            <a:avLst/>
            <a:gdLst/>
            <a:ahLst/>
            <a:cxnLst/>
            <a:rect l="l" t="t" r="r" b="b"/>
            <a:pathLst>
              <a:path w="37465" h="27939">
                <a:moveTo>
                  <a:pt x="0" y="0"/>
                </a:moveTo>
                <a:lnTo>
                  <a:pt x="37368" y="27333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19899" y="1992642"/>
            <a:ext cx="0" cy="40005"/>
          </a:xfrm>
          <a:custGeom>
            <a:avLst/>
            <a:gdLst/>
            <a:ahLst/>
            <a:cxnLst/>
            <a:rect l="l" t="t" r="r" b="b"/>
            <a:pathLst>
              <a:path h="40005">
                <a:moveTo>
                  <a:pt x="0" y="39789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34777" y="1997486"/>
            <a:ext cx="0" cy="17780"/>
          </a:xfrm>
          <a:custGeom>
            <a:avLst/>
            <a:gdLst/>
            <a:ahLst/>
            <a:cxnLst/>
            <a:rect l="l" t="t" r="r" b="b"/>
            <a:pathLst>
              <a:path h="17780">
                <a:moveTo>
                  <a:pt x="0" y="17299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82531" y="1418812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246" y="0"/>
                </a:lnTo>
              </a:path>
            </a:pathLst>
          </a:custGeom>
          <a:ln w="76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82531" y="1417601"/>
            <a:ext cx="37465" cy="27940"/>
          </a:xfrm>
          <a:custGeom>
            <a:avLst/>
            <a:gdLst/>
            <a:ahLst/>
            <a:cxnLst/>
            <a:rect l="l" t="t" r="r" b="b"/>
            <a:pathLst>
              <a:path w="37465" h="27940">
                <a:moveTo>
                  <a:pt x="0" y="0"/>
                </a:moveTo>
                <a:lnTo>
                  <a:pt x="37368" y="27333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19899" y="1405145"/>
            <a:ext cx="0" cy="40005"/>
          </a:xfrm>
          <a:custGeom>
            <a:avLst/>
            <a:gdLst/>
            <a:ahLst/>
            <a:cxnLst/>
            <a:rect l="l" t="t" r="r" b="b"/>
            <a:pathLst>
              <a:path h="40005">
                <a:moveTo>
                  <a:pt x="0" y="39789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34777" y="1409989"/>
            <a:ext cx="0" cy="17780"/>
          </a:xfrm>
          <a:custGeom>
            <a:avLst/>
            <a:gdLst/>
            <a:ahLst/>
            <a:cxnLst/>
            <a:rect l="l" t="t" r="r" b="b"/>
            <a:pathLst>
              <a:path h="17780">
                <a:moveTo>
                  <a:pt x="0" y="17645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29933" y="1387846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0" y="0"/>
                </a:moveTo>
                <a:lnTo>
                  <a:pt x="2421" y="2421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32354" y="1387846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0" y="2421"/>
                </a:moveTo>
                <a:lnTo>
                  <a:pt x="2423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32354" y="1385078"/>
            <a:ext cx="2540" cy="3175"/>
          </a:xfrm>
          <a:custGeom>
            <a:avLst/>
            <a:gdLst/>
            <a:ahLst/>
            <a:cxnLst/>
            <a:rect l="l" t="t" r="r" b="b"/>
            <a:pathLst>
              <a:path w="2540" h="3175">
                <a:moveTo>
                  <a:pt x="2423" y="2767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29933" y="1385078"/>
            <a:ext cx="2540" cy="3175"/>
          </a:xfrm>
          <a:custGeom>
            <a:avLst/>
            <a:gdLst/>
            <a:ahLst/>
            <a:cxnLst/>
            <a:rect l="l" t="t" r="r" b="b"/>
            <a:pathLst>
              <a:path w="2540" h="3175">
                <a:moveTo>
                  <a:pt x="2421" y="0"/>
                </a:moveTo>
                <a:lnTo>
                  <a:pt x="0" y="2767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82531" y="1362934"/>
            <a:ext cx="25400" cy="5080"/>
          </a:xfrm>
          <a:custGeom>
            <a:avLst/>
            <a:gdLst/>
            <a:ahLst/>
            <a:cxnLst/>
            <a:rect l="l" t="t" r="r" b="b"/>
            <a:pathLst>
              <a:path w="25400" h="5080">
                <a:moveTo>
                  <a:pt x="0" y="0"/>
                </a:moveTo>
                <a:lnTo>
                  <a:pt x="24911" y="4843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02600" y="1362934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842" y="4843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99831" y="1355322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19">
                <a:moveTo>
                  <a:pt x="2768" y="7611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97236" y="1351516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189" y="0"/>
                </a:lnTo>
              </a:path>
            </a:pathLst>
          </a:custGeom>
          <a:ln w="76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99831" y="1340444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19">
                <a:moveTo>
                  <a:pt x="0" y="7265"/>
                </a:moveTo>
                <a:lnTo>
                  <a:pt x="2768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02600" y="1335255"/>
            <a:ext cx="5080" cy="5715"/>
          </a:xfrm>
          <a:custGeom>
            <a:avLst/>
            <a:gdLst/>
            <a:ahLst/>
            <a:cxnLst/>
            <a:rect l="l" t="t" r="r" b="b"/>
            <a:pathLst>
              <a:path w="5079" h="5715">
                <a:moveTo>
                  <a:pt x="0" y="5189"/>
                </a:moveTo>
                <a:lnTo>
                  <a:pt x="4842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07442" y="1332833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40">
                <a:moveTo>
                  <a:pt x="0" y="2421"/>
                </a:moveTo>
                <a:lnTo>
                  <a:pt x="7611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15054" y="133283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844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19899" y="1332833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40">
                <a:moveTo>
                  <a:pt x="0" y="0"/>
                </a:moveTo>
                <a:lnTo>
                  <a:pt x="7611" y="2421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27511" y="1335255"/>
            <a:ext cx="5080" cy="5715"/>
          </a:xfrm>
          <a:custGeom>
            <a:avLst/>
            <a:gdLst/>
            <a:ahLst/>
            <a:cxnLst/>
            <a:rect l="l" t="t" r="r" b="b"/>
            <a:pathLst>
              <a:path w="5079" h="5715">
                <a:moveTo>
                  <a:pt x="0" y="0"/>
                </a:moveTo>
                <a:lnTo>
                  <a:pt x="4842" y="5189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32354" y="1340444"/>
            <a:ext cx="2540" cy="7620"/>
          </a:xfrm>
          <a:custGeom>
            <a:avLst/>
            <a:gdLst/>
            <a:ahLst/>
            <a:cxnLst/>
            <a:rect l="l" t="t" r="r" b="b"/>
            <a:pathLst>
              <a:path w="2540" h="7619">
                <a:moveTo>
                  <a:pt x="0" y="0"/>
                </a:moveTo>
                <a:lnTo>
                  <a:pt x="2423" y="7265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32182" y="1351516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189" y="0"/>
                </a:lnTo>
              </a:path>
            </a:pathLst>
          </a:custGeom>
          <a:ln w="76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32354" y="1355322"/>
            <a:ext cx="2540" cy="7620"/>
          </a:xfrm>
          <a:custGeom>
            <a:avLst/>
            <a:gdLst/>
            <a:ahLst/>
            <a:cxnLst/>
            <a:rect l="l" t="t" r="r" b="b"/>
            <a:pathLst>
              <a:path w="2540" h="7619">
                <a:moveTo>
                  <a:pt x="2423" y="0"/>
                </a:moveTo>
                <a:lnTo>
                  <a:pt x="0" y="7611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29933" y="1362934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2421" y="0"/>
                </a:moveTo>
                <a:lnTo>
                  <a:pt x="0" y="2421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24742" y="1365356"/>
            <a:ext cx="5715" cy="2540"/>
          </a:xfrm>
          <a:custGeom>
            <a:avLst/>
            <a:gdLst/>
            <a:ahLst/>
            <a:cxnLst/>
            <a:rect l="l" t="t" r="r" b="b"/>
            <a:pathLst>
              <a:path w="5715" h="2540">
                <a:moveTo>
                  <a:pt x="5190" y="0"/>
                </a:moveTo>
                <a:lnTo>
                  <a:pt x="0" y="2421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23531" y="1365183"/>
            <a:ext cx="0" cy="5715"/>
          </a:xfrm>
          <a:custGeom>
            <a:avLst/>
            <a:gdLst/>
            <a:ahLst/>
            <a:cxnLst/>
            <a:rect l="l" t="t" r="r" b="b"/>
            <a:pathLst>
              <a:path h="5715">
                <a:moveTo>
                  <a:pt x="0" y="0"/>
                </a:moveTo>
                <a:lnTo>
                  <a:pt x="0" y="51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19899" y="1365356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2421" y="2421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9899" y="1362934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0" y="2421"/>
                </a:moveTo>
                <a:lnTo>
                  <a:pt x="2421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22321" y="1362934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0" y="0"/>
                </a:moveTo>
                <a:lnTo>
                  <a:pt x="2421" y="2421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99831" y="1342866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80">
                <a:moveTo>
                  <a:pt x="0" y="4843"/>
                </a:moveTo>
                <a:lnTo>
                  <a:pt x="2768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02600" y="1338022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0" y="4843"/>
                </a:moveTo>
                <a:lnTo>
                  <a:pt x="4842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07442" y="1335255"/>
            <a:ext cx="7620" cy="3175"/>
          </a:xfrm>
          <a:custGeom>
            <a:avLst/>
            <a:gdLst/>
            <a:ahLst/>
            <a:cxnLst/>
            <a:rect l="l" t="t" r="r" b="b"/>
            <a:pathLst>
              <a:path w="7620" h="3175">
                <a:moveTo>
                  <a:pt x="0" y="2767"/>
                </a:moveTo>
                <a:lnTo>
                  <a:pt x="7611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5054" y="1335255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844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19899" y="1335255"/>
            <a:ext cx="7620" cy="3175"/>
          </a:xfrm>
          <a:custGeom>
            <a:avLst/>
            <a:gdLst/>
            <a:ahLst/>
            <a:cxnLst/>
            <a:rect l="l" t="t" r="r" b="b"/>
            <a:pathLst>
              <a:path w="7620" h="3175">
                <a:moveTo>
                  <a:pt x="0" y="0"/>
                </a:moveTo>
                <a:lnTo>
                  <a:pt x="7611" y="2767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27511" y="1338022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0" y="0"/>
                </a:moveTo>
                <a:lnTo>
                  <a:pt x="4842" y="4843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32354" y="1342866"/>
            <a:ext cx="2540" cy="5080"/>
          </a:xfrm>
          <a:custGeom>
            <a:avLst/>
            <a:gdLst/>
            <a:ahLst/>
            <a:cxnLst/>
            <a:rect l="l" t="t" r="r" b="b"/>
            <a:pathLst>
              <a:path w="2540" h="5080">
                <a:moveTo>
                  <a:pt x="0" y="0"/>
                </a:moveTo>
                <a:lnTo>
                  <a:pt x="2423" y="4843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82531" y="1338022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1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84952" y="1350478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455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82531" y="1338022"/>
            <a:ext cx="2540" cy="12700"/>
          </a:xfrm>
          <a:custGeom>
            <a:avLst/>
            <a:gdLst/>
            <a:ahLst/>
            <a:cxnLst/>
            <a:rect l="l" t="t" r="r" b="b"/>
            <a:pathLst>
              <a:path w="2539" h="12700">
                <a:moveTo>
                  <a:pt x="2421" y="12455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82531" y="775437"/>
            <a:ext cx="25400" cy="5080"/>
          </a:xfrm>
          <a:custGeom>
            <a:avLst/>
            <a:gdLst/>
            <a:ahLst/>
            <a:cxnLst/>
            <a:rect l="l" t="t" r="r" b="b"/>
            <a:pathLst>
              <a:path w="25400" h="5079">
                <a:moveTo>
                  <a:pt x="0" y="0"/>
                </a:moveTo>
                <a:lnTo>
                  <a:pt x="24911" y="4843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02600" y="775437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4842" y="4843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99831" y="767826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2768" y="7611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97236" y="76419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189" y="0"/>
                </a:lnTo>
              </a:path>
            </a:pathLst>
          </a:custGeom>
          <a:ln w="72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99831" y="752948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0" y="7611"/>
                </a:moveTo>
                <a:lnTo>
                  <a:pt x="2768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02600" y="748104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0" y="4843"/>
                </a:moveTo>
                <a:lnTo>
                  <a:pt x="4842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07442" y="745682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40">
                <a:moveTo>
                  <a:pt x="0" y="2421"/>
                </a:moveTo>
                <a:lnTo>
                  <a:pt x="7611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15054" y="745682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844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19899" y="745682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40">
                <a:moveTo>
                  <a:pt x="0" y="0"/>
                </a:moveTo>
                <a:lnTo>
                  <a:pt x="7611" y="2421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27511" y="748104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0" y="0"/>
                </a:moveTo>
                <a:lnTo>
                  <a:pt x="4842" y="4843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32354" y="752948"/>
            <a:ext cx="2540" cy="7620"/>
          </a:xfrm>
          <a:custGeom>
            <a:avLst/>
            <a:gdLst/>
            <a:ahLst/>
            <a:cxnLst/>
            <a:rect l="l" t="t" r="r" b="b"/>
            <a:pathLst>
              <a:path w="2540" h="7620">
                <a:moveTo>
                  <a:pt x="0" y="0"/>
                </a:moveTo>
                <a:lnTo>
                  <a:pt x="2423" y="7611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32182" y="764193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189" y="0"/>
                </a:lnTo>
              </a:path>
            </a:pathLst>
          </a:custGeom>
          <a:ln w="72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32354" y="767826"/>
            <a:ext cx="2540" cy="7620"/>
          </a:xfrm>
          <a:custGeom>
            <a:avLst/>
            <a:gdLst/>
            <a:ahLst/>
            <a:cxnLst/>
            <a:rect l="l" t="t" r="r" b="b"/>
            <a:pathLst>
              <a:path w="2540" h="7620">
                <a:moveTo>
                  <a:pt x="2423" y="0"/>
                </a:moveTo>
                <a:lnTo>
                  <a:pt x="0" y="7611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29933" y="775437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2421" y="0"/>
                </a:moveTo>
                <a:lnTo>
                  <a:pt x="0" y="2421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24742" y="777859"/>
            <a:ext cx="5715" cy="2540"/>
          </a:xfrm>
          <a:custGeom>
            <a:avLst/>
            <a:gdLst/>
            <a:ahLst/>
            <a:cxnLst/>
            <a:rect l="l" t="t" r="r" b="b"/>
            <a:pathLst>
              <a:path w="5715" h="2540">
                <a:moveTo>
                  <a:pt x="5190" y="0"/>
                </a:moveTo>
                <a:lnTo>
                  <a:pt x="0" y="2421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23531" y="777686"/>
            <a:ext cx="0" cy="5715"/>
          </a:xfrm>
          <a:custGeom>
            <a:avLst/>
            <a:gdLst/>
            <a:ahLst/>
            <a:cxnLst/>
            <a:rect l="l" t="t" r="r" b="b"/>
            <a:pathLst>
              <a:path h="5715">
                <a:moveTo>
                  <a:pt x="0" y="0"/>
                </a:moveTo>
                <a:lnTo>
                  <a:pt x="0" y="51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19899" y="777859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2421" y="2421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19899" y="775437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0" y="2421"/>
                </a:moveTo>
                <a:lnTo>
                  <a:pt x="2421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22321" y="775437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0" y="0"/>
                </a:moveTo>
                <a:lnTo>
                  <a:pt x="2421" y="2421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99831" y="755370"/>
            <a:ext cx="3175" cy="5715"/>
          </a:xfrm>
          <a:custGeom>
            <a:avLst/>
            <a:gdLst/>
            <a:ahLst/>
            <a:cxnLst/>
            <a:rect l="l" t="t" r="r" b="b"/>
            <a:pathLst>
              <a:path w="3175" h="5715">
                <a:moveTo>
                  <a:pt x="0" y="5189"/>
                </a:moveTo>
                <a:lnTo>
                  <a:pt x="2768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02600" y="750526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0" y="4843"/>
                </a:moveTo>
                <a:lnTo>
                  <a:pt x="4842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07442" y="748104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40">
                <a:moveTo>
                  <a:pt x="0" y="2421"/>
                </a:moveTo>
                <a:lnTo>
                  <a:pt x="7611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15054" y="748104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844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19899" y="748104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40">
                <a:moveTo>
                  <a:pt x="0" y="0"/>
                </a:moveTo>
                <a:lnTo>
                  <a:pt x="7611" y="2421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27511" y="750526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0" y="0"/>
                </a:moveTo>
                <a:lnTo>
                  <a:pt x="4842" y="4843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32354" y="755370"/>
            <a:ext cx="2540" cy="5715"/>
          </a:xfrm>
          <a:custGeom>
            <a:avLst/>
            <a:gdLst/>
            <a:ahLst/>
            <a:cxnLst/>
            <a:rect l="l" t="t" r="r" b="b"/>
            <a:pathLst>
              <a:path w="2540" h="5715">
                <a:moveTo>
                  <a:pt x="0" y="0"/>
                </a:moveTo>
                <a:lnTo>
                  <a:pt x="2423" y="5189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82531" y="750526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11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84952" y="762982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455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82531" y="750526"/>
            <a:ext cx="2540" cy="12700"/>
          </a:xfrm>
          <a:custGeom>
            <a:avLst/>
            <a:gdLst/>
            <a:ahLst/>
            <a:cxnLst/>
            <a:rect l="l" t="t" r="r" b="b"/>
            <a:pathLst>
              <a:path w="2539" h="12700">
                <a:moveTo>
                  <a:pt x="2421" y="12455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257808" y="3213824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262"/>
                </a:lnTo>
              </a:path>
            </a:pathLst>
          </a:custGeom>
          <a:ln w="102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262738" y="3218841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246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252704" y="3271087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645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290072" y="3236141"/>
            <a:ext cx="7620" cy="2540"/>
          </a:xfrm>
          <a:custGeom>
            <a:avLst/>
            <a:gdLst/>
            <a:ahLst/>
            <a:cxnLst/>
            <a:rect l="l" t="t" r="r" b="b"/>
            <a:pathLst>
              <a:path w="7619" h="2539">
                <a:moveTo>
                  <a:pt x="7611" y="0"/>
                </a:moveTo>
                <a:lnTo>
                  <a:pt x="0" y="2423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285228" y="3238564"/>
            <a:ext cx="5080" cy="5715"/>
          </a:xfrm>
          <a:custGeom>
            <a:avLst/>
            <a:gdLst/>
            <a:ahLst/>
            <a:cxnLst/>
            <a:rect l="l" t="t" r="r" b="b"/>
            <a:pathLst>
              <a:path w="5080" h="5714">
                <a:moveTo>
                  <a:pt x="4843" y="0"/>
                </a:moveTo>
                <a:lnTo>
                  <a:pt x="0" y="5187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282806" y="3243752"/>
            <a:ext cx="2540" cy="7620"/>
          </a:xfrm>
          <a:custGeom>
            <a:avLst/>
            <a:gdLst/>
            <a:ahLst/>
            <a:cxnLst/>
            <a:rect l="l" t="t" r="r" b="b"/>
            <a:pathLst>
              <a:path w="2540" h="7620">
                <a:moveTo>
                  <a:pt x="2421" y="0"/>
                </a:moveTo>
                <a:lnTo>
                  <a:pt x="0" y="7266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282806" y="3256209"/>
            <a:ext cx="2540" cy="7620"/>
          </a:xfrm>
          <a:custGeom>
            <a:avLst/>
            <a:gdLst/>
            <a:ahLst/>
            <a:cxnLst/>
            <a:rect l="l" t="t" r="r" b="b"/>
            <a:pathLst>
              <a:path w="2540" h="7620">
                <a:moveTo>
                  <a:pt x="0" y="0"/>
                </a:moveTo>
                <a:lnTo>
                  <a:pt x="2421" y="7266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285228" y="3263475"/>
            <a:ext cx="5080" cy="5715"/>
          </a:xfrm>
          <a:custGeom>
            <a:avLst/>
            <a:gdLst/>
            <a:ahLst/>
            <a:cxnLst/>
            <a:rect l="l" t="t" r="r" b="b"/>
            <a:pathLst>
              <a:path w="5080" h="5714">
                <a:moveTo>
                  <a:pt x="0" y="0"/>
                </a:moveTo>
                <a:lnTo>
                  <a:pt x="4843" y="5188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290072" y="3268664"/>
            <a:ext cx="7620" cy="2540"/>
          </a:xfrm>
          <a:custGeom>
            <a:avLst/>
            <a:gdLst/>
            <a:ahLst/>
            <a:cxnLst/>
            <a:rect l="l" t="t" r="r" b="b"/>
            <a:pathLst>
              <a:path w="7619" h="2539">
                <a:moveTo>
                  <a:pt x="0" y="0"/>
                </a:moveTo>
                <a:lnTo>
                  <a:pt x="7611" y="2423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297684" y="3271087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4843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302527" y="3268664"/>
            <a:ext cx="7620" cy="2540"/>
          </a:xfrm>
          <a:custGeom>
            <a:avLst/>
            <a:gdLst/>
            <a:ahLst/>
            <a:cxnLst/>
            <a:rect l="l" t="t" r="r" b="b"/>
            <a:pathLst>
              <a:path w="7619" h="2539">
                <a:moveTo>
                  <a:pt x="0" y="2423"/>
                </a:moveTo>
                <a:lnTo>
                  <a:pt x="7611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310139" y="3263475"/>
            <a:ext cx="5080" cy="5715"/>
          </a:xfrm>
          <a:custGeom>
            <a:avLst/>
            <a:gdLst/>
            <a:ahLst/>
            <a:cxnLst/>
            <a:rect l="l" t="t" r="r" b="b"/>
            <a:pathLst>
              <a:path w="5080" h="5714">
                <a:moveTo>
                  <a:pt x="0" y="5188"/>
                </a:moveTo>
                <a:lnTo>
                  <a:pt x="4843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314983" y="3256209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0" y="7266"/>
                </a:moveTo>
                <a:lnTo>
                  <a:pt x="2767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280211" y="3253614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1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314983" y="3243752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2767" y="7266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310139" y="3238564"/>
            <a:ext cx="5080" cy="5715"/>
          </a:xfrm>
          <a:custGeom>
            <a:avLst/>
            <a:gdLst/>
            <a:ahLst/>
            <a:cxnLst/>
            <a:rect l="l" t="t" r="r" b="b"/>
            <a:pathLst>
              <a:path w="5080" h="5714">
                <a:moveTo>
                  <a:pt x="4843" y="5187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302527" y="3236141"/>
            <a:ext cx="7620" cy="2540"/>
          </a:xfrm>
          <a:custGeom>
            <a:avLst/>
            <a:gdLst/>
            <a:ahLst/>
            <a:cxnLst/>
            <a:rect l="l" t="t" r="r" b="b"/>
            <a:pathLst>
              <a:path w="7619" h="2539">
                <a:moveTo>
                  <a:pt x="7611" y="2423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297684" y="3236141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4843" y="0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292840" y="3236141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4843" y="0"/>
                </a:moveTo>
                <a:lnTo>
                  <a:pt x="0" y="2423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287650" y="3238564"/>
            <a:ext cx="5715" cy="5715"/>
          </a:xfrm>
          <a:custGeom>
            <a:avLst/>
            <a:gdLst/>
            <a:ahLst/>
            <a:cxnLst/>
            <a:rect l="l" t="t" r="r" b="b"/>
            <a:pathLst>
              <a:path w="5715" h="5714">
                <a:moveTo>
                  <a:pt x="5189" y="0"/>
                </a:moveTo>
                <a:lnTo>
                  <a:pt x="0" y="5187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285228" y="3243752"/>
            <a:ext cx="2540" cy="7620"/>
          </a:xfrm>
          <a:custGeom>
            <a:avLst/>
            <a:gdLst/>
            <a:ahLst/>
            <a:cxnLst/>
            <a:rect l="l" t="t" r="r" b="b"/>
            <a:pathLst>
              <a:path w="2540" h="7620">
                <a:moveTo>
                  <a:pt x="2421" y="0"/>
                </a:moveTo>
                <a:lnTo>
                  <a:pt x="0" y="7266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285228" y="3256209"/>
            <a:ext cx="2540" cy="7620"/>
          </a:xfrm>
          <a:custGeom>
            <a:avLst/>
            <a:gdLst/>
            <a:ahLst/>
            <a:cxnLst/>
            <a:rect l="l" t="t" r="r" b="b"/>
            <a:pathLst>
              <a:path w="2540" h="7620">
                <a:moveTo>
                  <a:pt x="0" y="0"/>
                </a:moveTo>
                <a:lnTo>
                  <a:pt x="2421" y="7266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287650" y="3263475"/>
            <a:ext cx="5715" cy="5715"/>
          </a:xfrm>
          <a:custGeom>
            <a:avLst/>
            <a:gdLst/>
            <a:ahLst/>
            <a:cxnLst/>
            <a:rect l="l" t="t" r="r" b="b"/>
            <a:pathLst>
              <a:path w="5715" h="5714">
                <a:moveTo>
                  <a:pt x="0" y="0"/>
                </a:moveTo>
                <a:lnTo>
                  <a:pt x="5189" y="5188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292840" y="3268664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4843" y="2423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302527" y="3268664"/>
            <a:ext cx="5715" cy="2540"/>
          </a:xfrm>
          <a:custGeom>
            <a:avLst/>
            <a:gdLst/>
            <a:ahLst/>
            <a:cxnLst/>
            <a:rect l="l" t="t" r="r" b="b"/>
            <a:pathLst>
              <a:path w="5715" h="2539">
                <a:moveTo>
                  <a:pt x="0" y="2423"/>
                </a:moveTo>
                <a:lnTo>
                  <a:pt x="5189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307717" y="3263475"/>
            <a:ext cx="5080" cy="5715"/>
          </a:xfrm>
          <a:custGeom>
            <a:avLst/>
            <a:gdLst/>
            <a:ahLst/>
            <a:cxnLst/>
            <a:rect l="l" t="t" r="r" b="b"/>
            <a:pathLst>
              <a:path w="5080" h="5714">
                <a:moveTo>
                  <a:pt x="0" y="5188"/>
                </a:moveTo>
                <a:lnTo>
                  <a:pt x="4843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312561" y="3256209"/>
            <a:ext cx="2540" cy="7620"/>
          </a:xfrm>
          <a:custGeom>
            <a:avLst/>
            <a:gdLst/>
            <a:ahLst/>
            <a:cxnLst/>
            <a:rect l="l" t="t" r="r" b="b"/>
            <a:pathLst>
              <a:path w="2540" h="7620">
                <a:moveTo>
                  <a:pt x="0" y="7266"/>
                </a:moveTo>
                <a:lnTo>
                  <a:pt x="2421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312561" y="3243752"/>
            <a:ext cx="2540" cy="7620"/>
          </a:xfrm>
          <a:custGeom>
            <a:avLst/>
            <a:gdLst/>
            <a:ahLst/>
            <a:cxnLst/>
            <a:rect l="l" t="t" r="r" b="b"/>
            <a:pathLst>
              <a:path w="2540" h="7620">
                <a:moveTo>
                  <a:pt x="2421" y="7266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307717" y="3238564"/>
            <a:ext cx="5080" cy="5715"/>
          </a:xfrm>
          <a:custGeom>
            <a:avLst/>
            <a:gdLst/>
            <a:ahLst/>
            <a:cxnLst/>
            <a:rect l="l" t="t" r="r" b="b"/>
            <a:pathLst>
              <a:path w="5080" h="5714">
                <a:moveTo>
                  <a:pt x="4843" y="5187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302527" y="3236141"/>
            <a:ext cx="5715" cy="2540"/>
          </a:xfrm>
          <a:custGeom>
            <a:avLst/>
            <a:gdLst/>
            <a:ahLst/>
            <a:cxnLst/>
            <a:rect l="l" t="t" r="r" b="b"/>
            <a:pathLst>
              <a:path w="5715" h="2539">
                <a:moveTo>
                  <a:pt x="5189" y="2423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339895" y="3236141"/>
            <a:ext cx="5715" cy="2540"/>
          </a:xfrm>
          <a:custGeom>
            <a:avLst/>
            <a:gdLst/>
            <a:ahLst/>
            <a:cxnLst/>
            <a:rect l="l" t="t" r="r" b="b"/>
            <a:pathLst>
              <a:path w="5715" h="2539">
                <a:moveTo>
                  <a:pt x="5189" y="0"/>
                </a:moveTo>
                <a:lnTo>
                  <a:pt x="0" y="2423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337473" y="3238564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2421" y="0"/>
                </a:moveTo>
                <a:lnTo>
                  <a:pt x="0" y="2421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335051" y="3240986"/>
            <a:ext cx="2540" cy="5715"/>
          </a:xfrm>
          <a:custGeom>
            <a:avLst/>
            <a:gdLst/>
            <a:ahLst/>
            <a:cxnLst/>
            <a:rect l="l" t="t" r="r" b="b"/>
            <a:pathLst>
              <a:path w="2540" h="5714">
                <a:moveTo>
                  <a:pt x="2421" y="0"/>
                </a:moveTo>
                <a:lnTo>
                  <a:pt x="0" y="5189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335051" y="3251019"/>
            <a:ext cx="2540" cy="5715"/>
          </a:xfrm>
          <a:custGeom>
            <a:avLst/>
            <a:gdLst/>
            <a:ahLst/>
            <a:cxnLst/>
            <a:rect l="l" t="t" r="r" b="b"/>
            <a:pathLst>
              <a:path w="2540" h="5714">
                <a:moveTo>
                  <a:pt x="0" y="0"/>
                </a:moveTo>
                <a:lnTo>
                  <a:pt x="2421" y="5189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337473" y="3256209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0"/>
                </a:moveTo>
                <a:lnTo>
                  <a:pt x="2421" y="2421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339895" y="3258630"/>
            <a:ext cx="5715" cy="2540"/>
          </a:xfrm>
          <a:custGeom>
            <a:avLst/>
            <a:gdLst/>
            <a:ahLst/>
            <a:cxnLst/>
            <a:rect l="l" t="t" r="r" b="b"/>
            <a:pathLst>
              <a:path w="5715" h="2539">
                <a:moveTo>
                  <a:pt x="0" y="0"/>
                </a:moveTo>
                <a:lnTo>
                  <a:pt x="5189" y="2421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345085" y="3261052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4843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349929" y="3258630"/>
            <a:ext cx="5715" cy="2540"/>
          </a:xfrm>
          <a:custGeom>
            <a:avLst/>
            <a:gdLst/>
            <a:ahLst/>
            <a:cxnLst/>
            <a:rect l="l" t="t" r="r" b="b"/>
            <a:pathLst>
              <a:path w="5715" h="2539">
                <a:moveTo>
                  <a:pt x="0" y="2421"/>
                </a:moveTo>
                <a:lnTo>
                  <a:pt x="5189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355118" y="3256209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2421"/>
                </a:moveTo>
                <a:lnTo>
                  <a:pt x="2421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357540" y="3251019"/>
            <a:ext cx="2540" cy="5715"/>
          </a:xfrm>
          <a:custGeom>
            <a:avLst/>
            <a:gdLst/>
            <a:ahLst/>
            <a:cxnLst/>
            <a:rect l="l" t="t" r="r" b="b"/>
            <a:pathLst>
              <a:path w="2540" h="5714">
                <a:moveTo>
                  <a:pt x="0" y="5189"/>
                </a:moveTo>
                <a:lnTo>
                  <a:pt x="2421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332456" y="3248597"/>
            <a:ext cx="30480" cy="0"/>
          </a:xfrm>
          <a:custGeom>
            <a:avLst/>
            <a:gdLst/>
            <a:ahLst/>
            <a:cxnLst/>
            <a:rect l="l" t="t" r="r" b="b"/>
            <a:pathLst>
              <a:path w="30480">
                <a:moveTo>
                  <a:pt x="0" y="0"/>
                </a:moveTo>
                <a:lnTo>
                  <a:pt x="3010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357540" y="3240986"/>
            <a:ext cx="2540" cy="5715"/>
          </a:xfrm>
          <a:custGeom>
            <a:avLst/>
            <a:gdLst/>
            <a:ahLst/>
            <a:cxnLst/>
            <a:rect l="l" t="t" r="r" b="b"/>
            <a:pathLst>
              <a:path w="2540" h="5714">
                <a:moveTo>
                  <a:pt x="2421" y="5189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355118" y="3238564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2421" y="2421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349929" y="3236141"/>
            <a:ext cx="5715" cy="2540"/>
          </a:xfrm>
          <a:custGeom>
            <a:avLst/>
            <a:gdLst/>
            <a:ahLst/>
            <a:cxnLst/>
            <a:rect l="l" t="t" r="r" b="b"/>
            <a:pathLst>
              <a:path w="5715" h="2539">
                <a:moveTo>
                  <a:pt x="5189" y="2423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345085" y="3236141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4843" y="0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337473" y="3238564"/>
            <a:ext cx="2540" cy="5715"/>
          </a:xfrm>
          <a:custGeom>
            <a:avLst/>
            <a:gdLst/>
            <a:ahLst/>
            <a:cxnLst/>
            <a:rect l="l" t="t" r="r" b="b"/>
            <a:pathLst>
              <a:path w="2540" h="5714">
                <a:moveTo>
                  <a:pt x="2421" y="0"/>
                </a:moveTo>
                <a:lnTo>
                  <a:pt x="0" y="5187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337473" y="3253440"/>
            <a:ext cx="2540" cy="5715"/>
          </a:xfrm>
          <a:custGeom>
            <a:avLst/>
            <a:gdLst/>
            <a:ahLst/>
            <a:cxnLst/>
            <a:rect l="l" t="t" r="r" b="b"/>
            <a:pathLst>
              <a:path w="2540" h="5714">
                <a:moveTo>
                  <a:pt x="0" y="0"/>
                </a:moveTo>
                <a:lnTo>
                  <a:pt x="2421" y="5189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355118" y="3253440"/>
            <a:ext cx="2540" cy="5715"/>
          </a:xfrm>
          <a:custGeom>
            <a:avLst/>
            <a:gdLst/>
            <a:ahLst/>
            <a:cxnLst/>
            <a:rect l="l" t="t" r="r" b="b"/>
            <a:pathLst>
              <a:path w="2540" h="5714">
                <a:moveTo>
                  <a:pt x="0" y="5189"/>
                </a:moveTo>
                <a:lnTo>
                  <a:pt x="2421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355118" y="3238564"/>
            <a:ext cx="2540" cy="5715"/>
          </a:xfrm>
          <a:custGeom>
            <a:avLst/>
            <a:gdLst/>
            <a:ahLst/>
            <a:cxnLst/>
            <a:rect l="l" t="t" r="r" b="b"/>
            <a:pathLst>
              <a:path w="2540" h="5714">
                <a:moveTo>
                  <a:pt x="2421" y="5187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357540" y="3238564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2421"/>
                </a:moveTo>
                <a:lnTo>
                  <a:pt x="2421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359962" y="3236141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2423"/>
                </a:moveTo>
                <a:lnTo>
                  <a:pt x="4843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362211" y="3237353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359962" y="3238564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4843" y="0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335051" y="3256209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2421" y="0"/>
                </a:moveTo>
                <a:lnTo>
                  <a:pt x="0" y="2421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332629" y="3258630"/>
            <a:ext cx="2540" cy="5080"/>
          </a:xfrm>
          <a:custGeom>
            <a:avLst/>
            <a:gdLst/>
            <a:ahLst/>
            <a:cxnLst/>
            <a:rect l="l" t="t" r="r" b="b"/>
            <a:pathLst>
              <a:path w="2540" h="5079">
                <a:moveTo>
                  <a:pt x="2421" y="0"/>
                </a:moveTo>
                <a:lnTo>
                  <a:pt x="0" y="4845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330034" y="3264686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332629" y="3265897"/>
            <a:ext cx="2540" cy="5715"/>
          </a:xfrm>
          <a:custGeom>
            <a:avLst/>
            <a:gdLst/>
            <a:ahLst/>
            <a:cxnLst/>
            <a:rect l="l" t="t" r="r" b="b"/>
            <a:pathLst>
              <a:path w="2540" h="5714">
                <a:moveTo>
                  <a:pt x="0" y="0"/>
                </a:moveTo>
                <a:lnTo>
                  <a:pt x="2421" y="519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335051" y="3271087"/>
            <a:ext cx="7620" cy="2540"/>
          </a:xfrm>
          <a:custGeom>
            <a:avLst/>
            <a:gdLst/>
            <a:ahLst/>
            <a:cxnLst/>
            <a:rect l="l" t="t" r="r" b="b"/>
            <a:pathLst>
              <a:path w="7619" h="2539">
                <a:moveTo>
                  <a:pt x="0" y="0"/>
                </a:moveTo>
                <a:lnTo>
                  <a:pt x="7611" y="2421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342663" y="327229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455" y="0"/>
                </a:lnTo>
              </a:path>
            </a:pathLst>
          </a:custGeom>
          <a:ln w="76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355118" y="3273509"/>
            <a:ext cx="7620" cy="2540"/>
          </a:xfrm>
          <a:custGeom>
            <a:avLst/>
            <a:gdLst/>
            <a:ahLst/>
            <a:cxnLst/>
            <a:rect l="l" t="t" r="r" b="b"/>
            <a:pathLst>
              <a:path w="7619" h="2539">
                <a:moveTo>
                  <a:pt x="0" y="0"/>
                </a:moveTo>
                <a:lnTo>
                  <a:pt x="7265" y="2421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362384" y="3275930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0"/>
                </a:moveTo>
                <a:lnTo>
                  <a:pt x="2421" y="2421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332629" y="3265897"/>
            <a:ext cx="2540" cy="3175"/>
          </a:xfrm>
          <a:custGeom>
            <a:avLst/>
            <a:gdLst/>
            <a:ahLst/>
            <a:cxnLst/>
            <a:rect l="l" t="t" r="r" b="b"/>
            <a:pathLst>
              <a:path w="2540" h="3175">
                <a:moveTo>
                  <a:pt x="0" y="0"/>
                </a:moveTo>
                <a:lnTo>
                  <a:pt x="2421" y="2766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335051" y="3268664"/>
            <a:ext cx="7620" cy="2540"/>
          </a:xfrm>
          <a:custGeom>
            <a:avLst/>
            <a:gdLst/>
            <a:ahLst/>
            <a:cxnLst/>
            <a:rect l="l" t="t" r="r" b="b"/>
            <a:pathLst>
              <a:path w="7619" h="2539">
                <a:moveTo>
                  <a:pt x="0" y="0"/>
                </a:moveTo>
                <a:lnTo>
                  <a:pt x="7611" y="2423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355118" y="3271087"/>
            <a:ext cx="7620" cy="2540"/>
          </a:xfrm>
          <a:custGeom>
            <a:avLst/>
            <a:gdLst/>
            <a:ahLst/>
            <a:cxnLst/>
            <a:rect l="l" t="t" r="r" b="b"/>
            <a:pathLst>
              <a:path w="7619" h="2539">
                <a:moveTo>
                  <a:pt x="0" y="0"/>
                </a:moveTo>
                <a:lnTo>
                  <a:pt x="7265" y="2421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362384" y="3273509"/>
            <a:ext cx="2540" cy="5080"/>
          </a:xfrm>
          <a:custGeom>
            <a:avLst/>
            <a:gdLst/>
            <a:ahLst/>
            <a:cxnLst/>
            <a:rect l="l" t="t" r="r" b="b"/>
            <a:pathLst>
              <a:path w="2540" h="5079">
                <a:moveTo>
                  <a:pt x="0" y="0"/>
                </a:moveTo>
                <a:lnTo>
                  <a:pt x="2421" y="4842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362211" y="3279736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362384" y="3281121"/>
            <a:ext cx="2540" cy="5080"/>
          </a:xfrm>
          <a:custGeom>
            <a:avLst/>
            <a:gdLst/>
            <a:ahLst/>
            <a:cxnLst/>
            <a:rect l="l" t="t" r="r" b="b"/>
            <a:pathLst>
              <a:path w="2540" h="5079">
                <a:moveTo>
                  <a:pt x="2421" y="0"/>
                </a:moveTo>
                <a:lnTo>
                  <a:pt x="0" y="4842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355118" y="3285964"/>
            <a:ext cx="7620" cy="2540"/>
          </a:xfrm>
          <a:custGeom>
            <a:avLst/>
            <a:gdLst/>
            <a:ahLst/>
            <a:cxnLst/>
            <a:rect l="l" t="t" r="r" b="b"/>
            <a:pathLst>
              <a:path w="7619" h="2539">
                <a:moveTo>
                  <a:pt x="7265" y="0"/>
                </a:moveTo>
                <a:lnTo>
                  <a:pt x="0" y="2423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339895" y="3288387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15223" y="0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332629" y="3285964"/>
            <a:ext cx="7620" cy="2540"/>
          </a:xfrm>
          <a:custGeom>
            <a:avLst/>
            <a:gdLst/>
            <a:ahLst/>
            <a:cxnLst/>
            <a:rect l="l" t="t" r="r" b="b"/>
            <a:pathLst>
              <a:path w="7619" h="2539">
                <a:moveTo>
                  <a:pt x="7265" y="2423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330207" y="3281121"/>
            <a:ext cx="2540" cy="5080"/>
          </a:xfrm>
          <a:custGeom>
            <a:avLst/>
            <a:gdLst/>
            <a:ahLst/>
            <a:cxnLst/>
            <a:rect l="l" t="t" r="r" b="b"/>
            <a:pathLst>
              <a:path w="2540" h="5079">
                <a:moveTo>
                  <a:pt x="2421" y="4842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327612" y="3279736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330207" y="3273509"/>
            <a:ext cx="2540" cy="5080"/>
          </a:xfrm>
          <a:custGeom>
            <a:avLst/>
            <a:gdLst/>
            <a:ahLst/>
            <a:cxnLst/>
            <a:rect l="l" t="t" r="r" b="b"/>
            <a:pathLst>
              <a:path w="2540" h="5079">
                <a:moveTo>
                  <a:pt x="0" y="4842"/>
                </a:moveTo>
                <a:lnTo>
                  <a:pt x="2421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332629" y="3271087"/>
            <a:ext cx="7620" cy="2540"/>
          </a:xfrm>
          <a:custGeom>
            <a:avLst/>
            <a:gdLst/>
            <a:ahLst/>
            <a:cxnLst/>
            <a:rect l="l" t="t" r="r" b="b"/>
            <a:pathLst>
              <a:path w="7619" h="2539">
                <a:moveTo>
                  <a:pt x="0" y="2421"/>
                </a:moveTo>
                <a:lnTo>
                  <a:pt x="7265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383490" y="3267280"/>
            <a:ext cx="3810" cy="1905"/>
          </a:xfrm>
          <a:custGeom>
            <a:avLst/>
            <a:gdLst/>
            <a:ahLst/>
            <a:cxnLst/>
            <a:rect l="l" t="t" r="r" b="b"/>
            <a:pathLst>
              <a:path w="3809" h="1904">
                <a:moveTo>
                  <a:pt x="0" y="1730"/>
                </a:moveTo>
                <a:lnTo>
                  <a:pt x="3805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387296" y="3261745"/>
            <a:ext cx="5715" cy="5715"/>
          </a:xfrm>
          <a:custGeom>
            <a:avLst/>
            <a:gdLst/>
            <a:ahLst/>
            <a:cxnLst/>
            <a:rect l="l" t="t" r="r" b="b"/>
            <a:pathLst>
              <a:path w="5715" h="5714">
                <a:moveTo>
                  <a:pt x="0" y="5535"/>
                </a:moveTo>
                <a:lnTo>
                  <a:pt x="5535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392832" y="3261745"/>
            <a:ext cx="0" cy="39370"/>
          </a:xfrm>
          <a:custGeom>
            <a:avLst/>
            <a:gdLst/>
            <a:ahLst/>
            <a:cxnLst/>
            <a:rect l="l" t="t" r="r" b="b"/>
            <a:pathLst>
              <a:path h="39370">
                <a:moveTo>
                  <a:pt x="0" y="0"/>
                </a:moveTo>
                <a:lnTo>
                  <a:pt x="0" y="39096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391102" y="3263475"/>
            <a:ext cx="0" cy="37465"/>
          </a:xfrm>
          <a:custGeom>
            <a:avLst/>
            <a:gdLst/>
            <a:ahLst/>
            <a:cxnLst/>
            <a:rect l="l" t="t" r="r" b="b"/>
            <a:pathLst>
              <a:path h="37464">
                <a:moveTo>
                  <a:pt x="0" y="0"/>
                </a:moveTo>
                <a:lnTo>
                  <a:pt x="0" y="37366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383490" y="3300842"/>
            <a:ext cx="17145" cy="0"/>
          </a:xfrm>
          <a:custGeom>
            <a:avLst/>
            <a:gdLst/>
            <a:ahLst/>
            <a:cxnLst/>
            <a:rect l="l" t="t" r="r" b="b"/>
            <a:pathLst>
              <a:path w="17144">
                <a:moveTo>
                  <a:pt x="0" y="0"/>
                </a:moveTo>
                <a:lnTo>
                  <a:pt x="16953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420857" y="3261745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5881" y="0"/>
                </a:moveTo>
                <a:lnTo>
                  <a:pt x="0" y="173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417397" y="3263475"/>
            <a:ext cx="3810" cy="5715"/>
          </a:xfrm>
          <a:custGeom>
            <a:avLst/>
            <a:gdLst/>
            <a:ahLst/>
            <a:cxnLst/>
            <a:rect l="l" t="t" r="r" b="b"/>
            <a:pathLst>
              <a:path w="3809" h="5714">
                <a:moveTo>
                  <a:pt x="3459" y="0"/>
                </a:moveTo>
                <a:lnTo>
                  <a:pt x="0" y="5535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415321" y="3269011"/>
            <a:ext cx="2540" cy="9525"/>
          </a:xfrm>
          <a:custGeom>
            <a:avLst/>
            <a:gdLst/>
            <a:ahLst/>
            <a:cxnLst/>
            <a:rect l="l" t="t" r="r" b="b"/>
            <a:pathLst>
              <a:path w="2540" h="9525">
                <a:moveTo>
                  <a:pt x="2075" y="0"/>
                </a:moveTo>
                <a:lnTo>
                  <a:pt x="0" y="934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412726" y="3281121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2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415321" y="3283889"/>
            <a:ext cx="2540" cy="9525"/>
          </a:xfrm>
          <a:custGeom>
            <a:avLst/>
            <a:gdLst/>
            <a:ahLst/>
            <a:cxnLst/>
            <a:rect l="l" t="t" r="r" b="b"/>
            <a:pathLst>
              <a:path w="2540" h="9525">
                <a:moveTo>
                  <a:pt x="0" y="0"/>
                </a:moveTo>
                <a:lnTo>
                  <a:pt x="2075" y="934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417397" y="3293230"/>
            <a:ext cx="3810" cy="6350"/>
          </a:xfrm>
          <a:custGeom>
            <a:avLst/>
            <a:gdLst/>
            <a:ahLst/>
            <a:cxnLst/>
            <a:rect l="l" t="t" r="r" b="b"/>
            <a:pathLst>
              <a:path w="3809" h="6350">
                <a:moveTo>
                  <a:pt x="0" y="0"/>
                </a:moveTo>
                <a:lnTo>
                  <a:pt x="3459" y="5882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420857" y="3299113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5881" y="1728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426739" y="3300842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459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430199" y="3299113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1728"/>
                </a:moveTo>
                <a:lnTo>
                  <a:pt x="5881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436081" y="3293230"/>
            <a:ext cx="3810" cy="6350"/>
          </a:xfrm>
          <a:custGeom>
            <a:avLst/>
            <a:gdLst/>
            <a:ahLst/>
            <a:cxnLst/>
            <a:rect l="l" t="t" r="r" b="b"/>
            <a:pathLst>
              <a:path w="3809" h="6350">
                <a:moveTo>
                  <a:pt x="0" y="5882"/>
                </a:moveTo>
                <a:lnTo>
                  <a:pt x="3459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439541" y="3283889"/>
            <a:ext cx="2540" cy="9525"/>
          </a:xfrm>
          <a:custGeom>
            <a:avLst/>
            <a:gdLst/>
            <a:ahLst/>
            <a:cxnLst/>
            <a:rect l="l" t="t" r="r" b="b"/>
            <a:pathLst>
              <a:path w="2540" h="9525">
                <a:moveTo>
                  <a:pt x="0" y="9340"/>
                </a:moveTo>
                <a:lnTo>
                  <a:pt x="2075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436946" y="3281121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2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439541" y="3269011"/>
            <a:ext cx="2540" cy="9525"/>
          </a:xfrm>
          <a:custGeom>
            <a:avLst/>
            <a:gdLst/>
            <a:ahLst/>
            <a:cxnLst/>
            <a:rect l="l" t="t" r="r" b="b"/>
            <a:pathLst>
              <a:path w="2540" h="9525">
                <a:moveTo>
                  <a:pt x="2075" y="9340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436081" y="3263475"/>
            <a:ext cx="3810" cy="5715"/>
          </a:xfrm>
          <a:custGeom>
            <a:avLst/>
            <a:gdLst/>
            <a:ahLst/>
            <a:cxnLst/>
            <a:rect l="l" t="t" r="r" b="b"/>
            <a:pathLst>
              <a:path w="3809" h="5714">
                <a:moveTo>
                  <a:pt x="3459" y="5535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430199" y="3261745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5881" y="1730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426739" y="3261745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3459" y="0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422933" y="3261745"/>
            <a:ext cx="3810" cy="1905"/>
          </a:xfrm>
          <a:custGeom>
            <a:avLst/>
            <a:gdLst/>
            <a:ahLst/>
            <a:cxnLst/>
            <a:rect l="l" t="t" r="r" b="b"/>
            <a:pathLst>
              <a:path w="3809" h="1904">
                <a:moveTo>
                  <a:pt x="3805" y="0"/>
                </a:moveTo>
                <a:lnTo>
                  <a:pt x="0" y="173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420857" y="3263475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2075" y="0"/>
                </a:moveTo>
                <a:lnTo>
                  <a:pt x="0" y="2076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419127" y="3265552"/>
            <a:ext cx="1905" cy="3810"/>
          </a:xfrm>
          <a:custGeom>
            <a:avLst/>
            <a:gdLst/>
            <a:ahLst/>
            <a:cxnLst/>
            <a:rect l="l" t="t" r="r" b="b"/>
            <a:pathLst>
              <a:path w="1905" h="3810">
                <a:moveTo>
                  <a:pt x="1729" y="0"/>
                </a:moveTo>
                <a:lnTo>
                  <a:pt x="0" y="3459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417397" y="3269011"/>
            <a:ext cx="1905" cy="9525"/>
          </a:xfrm>
          <a:custGeom>
            <a:avLst/>
            <a:gdLst/>
            <a:ahLst/>
            <a:cxnLst/>
            <a:rect l="l" t="t" r="r" b="b"/>
            <a:pathLst>
              <a:path w="1905" h="9525">
                <a:moveTo>
                  <a:pt x="1729" y="0"/>
                </a:moveTo>
                <a:lnTo>
                  <a:pt x="0" y="934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417397" y="3283889"/>
            <a:ext cx="1905" cy="9525"/>
          </a:xfrm>
          <a:custGeom>
            <a:avLst/>
            <a:gdLst/>
            <a:ahLst/>
            <a:cxnLst/>
            <a:rect l="l" t="t" r="r" b="b"/>
            <a:pathLst>
              <a:path w="1905" h="9525">
                <a:moveTo>
                  <a:pt x="0" y="0"/>
                </a:moveTo>
                <a:lnTo>
                  <a:pt x="1729" y="934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419127" y="3293230"/>
            <a:ext cx="1905" cy="3810"/>
          </a:xfrm>
          <a:custGeom>
            <a:avLst/>
            <a:gdLst/>
            <a:ahLst/>
            <a:cxnLst/>
            <a:rect l="l" t="t" r="r" b="b"/>
            <a:pathLst>
              <a:path w="1905" h="3810">
                <a:moveTo>
                  <a:pt x="0" y="0"/>
                </a:moveTo>
                <a:lnTo>
                  <a:pt x="1729" y="3806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420857" y="3297037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0"/>
                </a:moveTo>
                <a:lnTo>
                  <a:pt x="2075" y="2076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422933" y="3299113"/>
            <a:ext cx="3810" cy="1905"/>
          </a:xfrm>
          <a:custGeom>
            <a:avLst/>
            <a:gdLst/>
            <a:ahLst/>
            <a:cxnLst/>
            <a:rect l="l" t="t" r="r" b="b"/>
            <a:pathLst>
              <a:path w="3809" h="1904">
                <a:moveTo>
                  <a:pt x="0" y="0"/>
                </a:moveTo>
                <a:lnTo>
                  <a:pt x="3805" y="1728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430199" y="3299113"/>
            <a:ext cx="3810" cy="1905"/>
          </a:xfrm>
          <a:custGeom>
            <a:avLst/>
            <a:gdLst/>
            <a:ahLst/>
            <a:cxnLst/>
            <a:rect l="l" t="t" r="r" b="b"/>
            <a:pathLst>
              <a:path w="3809" h="1904">
                <a:moveTo>
                  <a:pt x="0" y="1728"/>
                </a:moveTo>
                <a:lnTo>
                  <a:pt x="3805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434005" y="3297037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2076"/>
                </a:moveTo>
                <a:lnTo>
                  <a:pt x="2075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436081" y="3293230"/>
            <a:ext cx="1905" cy="3810"/>
          </a:xfrm>
          <a:custGeom>
            <a:avLst/>
            <a:gdLst/>
            <a:ahLst/>
            <a:cxnLst/>
            <a:rect l="l" t="t" r="r" b="b"/>
            <a:pathLst>
              <a:path w="1905" h="3810">
                <a:moveTo>
                  <a:pt x="0" y="3806"/>
                </a:moveTo>
                <a:lnTo>
                  <a:pt x="1729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437811" y="3283889"/>
            <a:ext cx="1905" cy="9525"/>
          </a:xfrm>
          <a:custGeom>
            <a:avLst/>
            <a:gdLst/>
            <a:ahLst/>
            <a:cxnLst/>
            <a:rect l="l" t="t" r="r" b="b"/>
            <a:pathLst>
              <a:path w="1905" h="9525">
                <a:moveTo>
                  <a:pt x="0" y="9340"/>
                </a:moveTo>
                <a:lnTo>
                  <a:pt x="1729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437811" y="3269011"/>
            <a:ext cx="1905" cy="9525"/>
          </a:xfrm>
          <a:custGeom>
            <a:avLst/>
            <a:gdLst/>
            <a:ahLst/>
            <a:cxnLst/>
            <a:rect l="l" t="t" r="r" b="b"/>
            <a:pathLst>
              <a:path w="1905" h="9525">
                <a:moveTo>
                  <a:pt x="1729" y="9340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436081" y="3265552"/>
            <a:ext cx="1905" cy="3810"/>
          </a:xfrm>
          <a:custGeom>
            <a:avLst/>
            <a:gdLst/>
            <a:ahLst/>
            <a:cxnLst/>
            <a:rect l="l" t="t" r="r" b="b"/>
            <a:pathLst>
              <a:path w="1905" h="3810">
                <a:moveTo>
                  <a:pt x="1729" y="3459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434005" y="3263475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2075" y="2076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430199" y="3261745"/>
            <a:ext cx="3810" cy="1905"/>
          </a:xfrm>
          <a:custGeom>
            <a:avLst/>
            <a:gdLst/>
            <a:ahLst/>
            <a:cxnLst/>
            <a:rect l="l" t="t" r="r" b="b"/>
            <a:pathLst>
              <a:path w="3809" h="1904">
                <a:moveTo>
                  <a:pt x="3805" y="1730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496889" y="3213824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262"/>
                </a:lnTo>
              </a:path>
            </a:pathLst>
          </a:custGeom>
          <a:ln w="102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501820" y="3218841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246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501820" y="3236141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4911" y="0"/>
                </a:moveTo>
                <a:lnTo>
                  <a:pt x="0" y="24911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514275" y="3251019"/>
            <a:ext cx="15240" cy="20320"/>
          </a:xfrm>
          <a:custGeom>
            <a:avLst/>
            <a:gdLst/>
            <a:ahLst/>
            <a:cxnLst/>
            <a:rect l="l" t="t" r="r" b="b"/>
            <a:pathLst>
              <a:path w="15240" h="20320">
                <a:moveTo>
                  <a:pt x="0" y="0"/>
                </a:moveTo>
                <a:lnTo>
                  <a:pt x="14877" y="20068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511853" y="3251019"/>
            <a:ext cx="15240" cy="20320"/>
          </a:xfrm>
          <a:custGeom>
            <a:avLst/>
            <a:gdLst/>
            <a:ahLst/>
            <a:cxnLst/>
            <a:rect l="l" t="t" r="r" b="b"/>
            <a:pathLst>
              <a:path w="15240" h="20320">
                <a:moveTo>
                  <a:pt x="0" y="0"/>
                </a:moveTo>
                <a:lnTo>
                  <a:pt x="14877" y="20068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519465" y="3236141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4877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491786" y="3271087"/>
            <a:ext cx="42545" cy="0"/>
          </a:xfrm>
          <a:custGeom>
            <a:avLst/>
            <a:gdLst/>
            <a:ahLst/>
            <a:cxnLst/>
            <a:rect l="l" t="t" r="r" b="b"/>
            <a:pathLst>
              <a:path w="42544">
                <a:moveTo>
                  <a:pt x="0" y="0"/>
                </a:moveTo>
                <a:lnTo>
                  <a:pt x="42557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584166" y="3208808"/>
            <a:ext cx="45085" cy="80010"/>
          </a:xfrm>
          <a:custGeom>
            <a:avLst/>
            <a:gdLst/>
            <a:ahLst/>
            <a:cxnLst/>
            <a:rect l="l" t="t" r="r" b="b"/>
            <a:pathLst>
              <a:path w="45085" h="80010">
                <a:moveTo>
                  <a:pt x="44633" y="0"/>
                </a:moveTo>
                <a:lnTo>
                  <a:pt x="0" y="79579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683725" y="3213824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262"/>
                </a:lnTo>
              </a:path>
            </a:pathLst>
          </a:custGeom>
          <a:ln w="102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688656" y="3218841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246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688656" y="3238564"/>
            <a:ext cx="5715" cy="5715"/>
          </a:xfrm>
          <a:custGeom>
            <a:avLst/>
            <a:gdLst/>
            <a:ahLst/>
            <a:cxnLst/>
            <a:rect l="l" t="t" r="r" b="b"/>
            <a:pathLst>
              <a:path w="5714" h="5714">
                <a:moveTo>
                  <a:pt x="0" y="5187"/>
                </a:moveTo>
                <a:lnTo>
                  <a:pt x="5189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693846" y="3236141"/>
            <a:ext cx="7620" cy="2540"/>
          </a:xfrm>
          <a:custGeom>
            <a:avLst/>
            <a:gdLst/>
            <a:ahLst/>
            <a:cxnLst/>
            <a:rect l="l" t="t" r="r" b="b"/>
            <a:pathLst>
              <a:path w="7619" h="2539">
                <a:moveTo>
                  <a:pt x="0" y="2423"/>
                </a:moveTo>
                <a:lnTo>
                  <a:pt x="7265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701112" y="3236141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189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706302" y="3236141"/>
            <a:ext cx="7620" cy="2540"/>
          </a:xfrm>
          <a:custGeom>
            <a:avLst/>
            <a:gdLst/>
            <a:ahLst/>
            <a:cxnLst/>
            <a:rect l="l" t="t" r="r" b="b"/>
            <a:pathLst>
              <a:path w="7619" h="2539">
                <a:moveTo>
                  <a:pt x="0" y="0"/>
                </a:moveTo>
                <a:lnTo>
                  <a:pt x="7265" y="2423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713567" y="3238564"/>
            <a:ext cx="2540" cy="5715"/>
          </a:xfrm>
          <a:custGeom>
            <a:avLst/>
            <a:gdLst/>
            <a:ahLst/>
            <a:cxnLst/>
            <a:rect l="l" t="t" r="r" b="b"/>
            <a:pathLst>
              <a:path w="2539" h="5714">
                <a:moveTo>
                  <a:pt x="0" y="0"/>
                </a:moveTo>
                <a:lnTo>
                  <a:pt x="2421" y="5187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715989" y="3243752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0"/>
                </a:moveTo>
                <a:lnTo>
                  <a:pt x="0" y="27335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706302" y="3236141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4843" y="2423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711145" y="3238564"/>
            <a:ext cx="2540" cy="5715"/>
          </a:xfrm>
          <a:custGeom>
            <a:avLst/>
            <a:gdLst/>
            <a:ahLst/>
            <a:cxnLst/>
            <a:rect l="l" t="t" r="r" b="b"/>
            <a:pathLst>
              <a:path w="2539" h="5714">
                <a:moveTo>
                  <a:pt x="0" y="0"/>
                </a:moveTo>
                <a:lnTo>
                  <a:pt x="2421" y="5187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713567" y="3243752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0"/>
                </a:moveTo>
                <a:lnTo>
                  <a:pt x="0" y="27335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678622" y="3271087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4979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778528" y="3213824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262"/>
                </a:lnTo>
              </a:path>
            </a:pathLst>
          </a:custGeom>
          <a:ln w="102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783458" y="3218841"/>
            <a:ext cx="15240" cy="45085"/>
          </a:xfrm>
          <a:custGeom>
            <a:avLst/>
            <a:gdLst/>
            <a:ahLst/>
            <a:cxnLst/>
            <a:rect l="l" t="t" r="r" b="b"/>
            <a:pathLst>
              <a:path w="15239" h="45085">
                <a:moveTo>
                  <a:pt x="0" y="0"/>
                </a:moveTo>
                <a:lnTo>
                  <a:pt x="14877" y="44634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781036" y="3218841"/>
            <a:ext cx="17780" cy="52705"/>
          </a:xfrm>
          <a:custGeom>
            <a:avLst/>
            <a:gdLst/>
            <a:ahLst/>
            <a:cxnLst/>
            <a:rect l="l" t="t" r="r" b="b"/>
            <a:pathLst>
              <a:path w="17780" h="52704">
                <a:moveTo>
                  <a:pt x="0" y="0"/>
                </a:moveTo>
                <a:lnTo>
                  <a:pt x="17299" y="52246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798336" y="3218841"/>
            <a:ext cx="17780" cy="52705"/>
          </a:xfrm>
          <a:custGeom>
            <a:avLst/>
            <a:gdLst/>
            <a:ahLst/>
            <a:cxnLst/>
            <a:rect l="l" t="t" r="r" b="b"/>
            <a:pathLst>
              <a:path w="17780" h="52704">
                <a:moveTo>
                  <a:pt x="17299" y="0"/>
                </a:moveTo>
                <a:lnTo>
                  <a:pt x="0" y="52246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818403" y="3213824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262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773424" y="3271087"/>
            <a:ext cx="52705" cy="0"/>
          </a:xfrm>
          <a:custGeom>
            <a:avLst/>
            <a:gdLst/>
            <a:ahLst/>
            <a:cxnLst/>
            <a:rect l="l" t="t" r="r" b="b"/>
            <a:pathLst>
              <a:path w="52705">
                <a:moveTo>
                  <a:pt x="0" y="0"/>
                </a:moveTo>
                <a:lnTo>
                  <a:pt x="52244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840806" y="3231124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262"/>
                </a:lnTo>
              </a:path>
            </a:pathLst>
          </a:custGeom>
          <a:ln w="102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845737" y="3236141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246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845737" y="3238564"/>
            <a:ext cx="5080" cy="5715"/>
          </a:xfrm>
          <a:custGeom>
            <a:avLst/>
            <a:gdLst/>
            <a:ahLst/>
            <a:cxnLst/>
            <a:rect l="l" t="t" r="r" b="b"/>
            <a:pathLst>
              <a:path w="5080" h="5714">
                <a:moveTo>
                  <a:pt x="0" y="5187"/>
                </a:moveTo>
                <a:lnTo>
                  <a:pt x="4843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850581" y="3236141"/>
            <a:ext cx="5715" cy="2540"/>
          </a:xfrm>
          <a:custGeom>
            <a:avLst/>
            <a:gdLst/>
            <a:ahLst/>
            <a:cxnLst/>
            <a:rect l="l" t="t" r="r" b="b"/>
            <a:pathLst>
              <a:path w="5714" h="2539">
                <a:moveTo>
                  <a:pt x="0" y="2423"/>
                </a:moveTo>
                <a:lnTo>
                  <a:pt x="5189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855771" y="3236141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4843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860615" y="3236141"/>
            <a:ext cx="7620" cy="2540"/>
          </a:xfrm>
          <a:custGeom>
            <a:avLst/>
            <a:gdLst/>
            <a:ahLst/>
            <a:cxnLst/>
            <a:rect l="l" t="t" r="r" b="b"/>
            <a:pathLst>
              <a:path w="7619" h="2539">
                <a:moveTo>
                  <a:pt x="0" y="0"/>
                </a:moveTo>
                <a:lnTo>
                  <a:pt x="7611" y="2423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868226" y="3238564"/>
            <a:ext cx="5080" cy="5715"/>
          </a:xfrm>
          <a:custGeom>
            <a:avLst/>
            <a:gdLst/>
            <a:ahLst/>
            <a:cxnLst/>
            <a:rect l="l" t="t" r="r" b="b"/>
            <a:pathLst>
              <a:path w="5080" h="5714">
                <a:moveTo>
                  <a:pt x="0" y="0"/>
                </a:moveTo>
                <a:lnTo>
                  <a:pt x="4843" y="5187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873070" y="3243752"/>
            <a:ext cx="2540" cy="7620"/>
          </a:xfrm>
          <a:custGeom>
            <a:avLst/>
            <a:gdLst/>
            <a:ahLst/>
            <a:cxnLst/>
            <a:rect l="l" t="t" r="r" b="b"/>
            <a:pathLst>
              <a:path w="2539" h="7620">
                <a:moveTo>
                  <a:pt x="0" y="0"/>
                </a:moveTo>
                <a:lnTo>
                  <a:pt x="2421" y="7266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870475" y="3253614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873070" y="3256209"/>
            <a:ext cx="2540" cy="7620"/>
          </a:xfrm>
          <a:custGeom>
            <a:avLst/>
            <a:gdLst/>
            <a:ahLst/>
            <a:cxnLst/>
            <a:rect l="l" t="t" r="r" b="b"/>
            <a:pathLst>
              <a:path w="2539" h="7620">
                <a:moveTo>
                  <a:pt x="2421" y="0"/>
                </a:moveTo>
                <a:lnTo>
                  <a:pt x="0" y="7266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868226" y="3263475"/>
            <a:ext cx="5080" cy="5715"/>
          </a:xfrm>
          <a:custGeom>
            <a:avLst/>
            <a:gdLst/>
            <a:ahLst/>
            <a:cxnLst/>
            <a:rect l="l" t="t" r="r" b="b"/>
            <a:pathLst>
              <a:path w="5080" h="5714">
                <a:moveTo>
                  <a:pt x="4843" y="0"/>
                </a:moveTo>
                <a:lnTo>
                  <a:pt x="0" y="5188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860615" y="3268664"/>
            <a:ext cx="7620" cy="2540"/>
          </a:xfrm>
          <a:custGeom>
            <a:avLst/>
            <a:gdLst/>
            <a:ahLst/>
            <a:cxnLst/>
            <a:rect l="l" t="t" r="r" b="b"/>
            <a:pathLst>
              <a:path w="7619" h="2539">
                <a:moveTo>
                  <a:pt x="7611" y="0"/>
                </a:moveTo>
                <a:lnTo>
                  <a:pt x="0" y="2423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855771" y="3271087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4843" y="0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850581" y="3268664"/>
            <a:ext cx="5715" cy="2540"/>
          </a:xfrm>
          <a:custGeom>
            <a:avLst/>
            <a:gdLst/>
            <a:ahLst/>
            <a:cxnLst/>
            <a:rect l="l" t="t" r="r" b="b"/>
            <a:pathLst>
              <a:path w="5714" h="2539">
                <a:moveTo>
                  <a:pt x="5189" y="2423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845737" y="3263475"/>
            <a:ext cx="5080" cy="5715"/>
          </a:xfrm>
          <a:custGeom>
            <a:avLst/>
            <a:gdLst/>
            <a:ahLst/>
            <a:cxnLst/>
            <a:rect l="l" t="t" r="r" b="b"/>
            <a:pathLst>
              <a:path w="5080" h="5714">
                <a:moveTo>
                  <a:pt x="4843" y="5188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1860615" y="3236141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4843" y="2423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1865459" y="3238564"/>
            <a:ext cx="5715" cy="5715"/>
          </a:xfrm>
          <a:custGeom>
            <a:avLst/>
            <a:gdLst/>
            <a:ahLst/>
            <a:cxnLst/>
            <a:rect l="l" t="t" r="r" b="b"/>
            <a:pathLst>
              <a:path w="5714" h="5714">
                <a:moveTo>
                  <a:pt x="0" y="0"/>
                </a:moveTo>
                <a:lnTo>
                  <a:pt x="5189" y="5187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870648" y="3243752"/>
            <a:ext cx="2540" cy="7620"/>
          </a:xfrm>
          <a:custGeom>
            <a:avLst/>
            <a:gdLst/>
            <a:ahLst/>
            <a:cxnLst/>
            <a:rect l="l" t="t" r="r" b="b"/>
            <a:pathLst>
              <a:path w="2539" h="7620">
                <a:moveTo>
                  <a:pt x="0" y="0"/>
                </a:moveTo>
                <a:lnTo>
                  <a:pt x="2421" y="7266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870648" y="3256209"/>
            <a:ext cx="2540" cy="7620"/>
          </a:xfrm>
          <a:custGeom>
            <a:avLst/>
            <a:gdLst/>
            <a:ahLst/>
            <a:cxnLst/>
            <a:rect l="l" t="t" r="r" b="b"/>
            <a:pathLst>
              <a:path w="2539" h="7620">
                <a:moveTo>
                  <a:pt x="2421" y="0"/>
                </a:moveTo>
                <a:lnTo>
                  <a:pt x="0" y="7266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1865459" y="3263475"/>
            <a:ext cx="5715" cy="5715"/>
          </a:xfrm>
          <a:custGeom>
            <a:avLst/>
            <a:gdLst/>
            <a:ahLst/>
            <a:cxnLst/>
            <a:rect l="l" t="t" r="r" b="b"/>
            <a:pathLst>
              <a:path w="5714" h="5714">
                <a:moveTo>
                  <a:pt x="5189" y="0"/>
                </a:moveTo>
                <a:lnTo>
                  <a:pt x="0" y="5188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1860615" y="3268664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4843" y="0"/>
                </a:moveTo>
                <a:lnTo>
                  <a:pt x="0" y="2423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835703" y="3288387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299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1918049" y="3243752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2421" y="0"/>
                </a:moveTo>
                <a:lnTo>
                  <a:pt x="0" y="2423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1918049" y="3246176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0" y="0"/>
                </a:moveTo>
                <a:lnTo>
                  <a:pt x="2421" y="2421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1920471" y="3246176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0" y="2421"/>
                </a:moveTo>
                <a:lnTo>
                  <a:pt x="2421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1920298" y="3244964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1918049" y="3238564"/>
            <a:ext cx="5080" cy="5715"/>
          </a:xfrm>
          <a:custGeom>
            <a:avLst/>
            <a:gdLst/>
            <a:ahLst/>
            <a:cxnLst/>
            <a:rect l="l" t="t" r="r" b="b"/>
            <a:pathLst>
              <a:path w="5080" h="5714">
                <a:moveTo>
                  <a:pt x="4843" y="5187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1912859" y="3236141"/>
            <a:ext cx="5715" cy="2540"/>
          </a:xfrm>
          <a:custGeom>
            <a:avLst/>
            <a:gdLst/>
            <a:ahLst/>
            <a:cxnLst/>
            <a:rect l="l" t="t" r="r" b="b"/>
            <a:pathLst>
              <a:path w="5714" h="2539">
                <a:moveTo>
                  <a:pt x="5189" y="2423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1905594" y="3236141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7265" y="0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897982" y="3236141"/>
            <a:ext cx="7620" cy="2540"/>
          </a:xfrm>
          <a:custGeom>
            <a:avLst/>
            <a:gdLst/>
            <a:ahLst/>
            <a:cxnLst/>
            <a:rect l="l" t="t" r="r" b="b"/>
            <a:pathLst>
              <a:path w="7619" h="2539">
                <a:moveTo>
                  <a:pt x="7611" y="0"/>
                </a:moveTo>
                <a:lnTo>
                  <a:pt x="0" y="2423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893138" y="3238564"/>
            <a:ext cx="5080" cy="5715"/>
          </a:xfrm>
          <a:custGeom>
            <a:avLst/>
            <a:gdLst/>
            <a:ahLst/>
            <a:cxnLst/>
            <a:rect l="l" t="t" r="r" b="b"/>
            <a:pathLst>
              <a:path w="5080" h="5714">
                <a:moveTo>
                  <a:pt x="4843" y="0"/>
                </a:moveTo>
                <a:lnTo>
                  <a:pt x="0" y="5187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1890370" y="3243752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2767" y="0"/>
                </a:moveTo>
                <a:lnTo>
                  <a:pt x="0" y="7266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1887775" y="325361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5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1890370" y="3256209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0" y="0"/>
                </a:moveTo>
                <a:lnTo>
                  <a:pt x="2767" y="7266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1893138" y="3263475"/>
            <a:ext cx="5080" cy="5715"/>
          </a:xfrm>
          <a:custGeom>
            <a:avLst/>
            <a:gdLst/>
            <a:ahLst/>
            <a:cxnLst/>
            <a:rect l="l" t="t" r="r" b="b"/>
            <a:pathLst>
              <a:path w="5080" h="5714">
                <a:moveTo>
                  <a:pt x="0" y="0"/>
                </a:moveTo>
                <a:lnTo>
                  <a:pt x="4843" y="5188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1897982" y="3268664"/>
            <a:ext cx="7620" cy="2540"/>
          </a:xfrm>
          <a:custGeom>
            <a:avLst/>
            <a:gdLst/>
            <a:ahLst/>
            <a:cxnLst/>
            <a:rect l="l" t="t" r="r" b="b"/>
            <a:pathLst>
              <a:path w="7619" h="2539">
                <a:moveTo>
                  <a:pt x="0" y="0"/>
                </a:moveTo>
                <a:lnTo>
                  <a:pt x="7611" y="2423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1905594" y="3271087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4843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1910438" y="3268664"/>
            <a:ext cx="7620" cy="2540"/>
          </a:xfrm>
          <a:custGeom>
            <a:avLst/>
            <a:gdLst/>
            <a:ahLst/>
            <a:cxnLst/>
            <a:rect l="l" t="t" r="r" b="b"/>
            <a:pathLst>
              <a:path w="7619" h="2539">
                <a:moveTo>
                  <a:pt x="0" y="2423"/>
                </a:moveTo>
                <a:lnTo>
                  <a:pt x="7611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918049" y="3263475"/>
            <a:ext cx="5080" cy="5715"/>
          </a:xfrm>
          <a:custGeom>
            <a:avLst/>
            <a:gdLst/>
            <a:ahLst/>
            <a:cxnLst/>
            <a:rect l="l" t="t" r="r" b="b"/>
            <a:pathLst>
              <a:path w="5080" h="5714">
                <a:moveTo>
                  <a:pt x="0" y="5188"/>
                </a:moveTo>
                <a:lnTo>
                  <a:pt x="4843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1900404" y="3236141"/>
            <a:ext cx="5715" cy="2540"/>
          </a:xfrm>
          <a:custGeom>
            <a:avLst/>
            <a:gdLst/>
            <a:ahLst/>
            <a:cxnLst/>
            <a:rect l="l" t="t" r="r" b="b"/>
            <a:pathLst>
              <a:path w="5714" h="2539">
                <a:moveTo>
                  <a:pt x="5189" y="0"/>
                </a:moveTo>
                <a:lnTo>
                  <a:pt x="0" y="2423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1895560" y="3238564"/>
            <a:ext cx="5080" cy="5715"/>
          </a:xfrm>
          <a:custGeom>
            <a:avLst/>
            <a:gdLst/>
            <a:ahLst/>
            <a:cxnLst/>
            <a:rect l="l" t="t" r="r" b="b"/>
            <a:pathLst>
              <a:path w="5080" h="5714">
                <a:moveTo>
                  <a:pt x="4843" y="0"/>
                </a:moveTo>
                <a:lnTo>
                  <a:pt x="0" y="5187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1893138" y="3243752"/>
            <a:ext cx="2540" cy="7620"/>
          </a:xfrm>
          <a:custGeom>
            <a:avLst/>
            <a:gdLst/>
            <a:ahLst/>
            <a:cxnLst/>
            <a:rect l="l" t="t" r="r" b="b"/>
            <a:pathLst>
              <a:path w="2539" h="7620">
                <a:moveTo>
                  <a:pt x="2421" y="0"/>
                </a:moveTo>
                <a:lnTo>
                  <a:pt x="0" y="7266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1893138" y="3256209"/>
            <a:ext cx="2540" cy="7620"/>
          </a:xfrm>
          <a:custGeom>
            <a:avLst/>
            <a:gdLst/>
            <a:ahLst/>
            <a:cxnLst/>
            <a:rect l="l" t="t" r="r" b="b"/>
            <a:pathLst>
              <a:path w="2539" h="7620">
                <a:moveTo>
                  <a:pt x="0" y="0"/>
                </a:moveTo>
                <a:lnTo>
                  <a:pt x="2421" y="7266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1895560" y="3263475"/>
            <a:ext cx="5080" cy="5715"/>
          </a:xfrm>
          <a:custGeom>
            <a:avLst/>
            <a:gdLst/>
            <a:ahLst/>
            <a:cxnLst/>
            <a:rect l="l" t="t" r="r" b="b"/>
            <a:pathLst>
              <a:path w="5080" h="5714">
                <a:moveTo>
                  <a:pt x="0" y="0"/>
                </a:moveTo>
                <a:lnTo>
                  <a:pt x="4843" y="5188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1900404" y="3268664"/>
            <a:ext cx="5715" cy="2540"/>
          </a:xfrm>
          <a:custGeom>
            <a:avLst/>
            <a:gdLst/>
            <a:ahLst/>
            <a:cxnLst/>
            <a:rect l="l" t="t" r="r" b="b"/>
            <a:pathLst>
              <a:path w="5714" h="2539">
                <a:moveTo>
                  <a:pt x="0" y="0"/>
                </a:moveTo>
                <a:lnTo>
                  <a:pt x="5189" y="2423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1937771" y="3214343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561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1990016" y="3197391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0" y="2074"/>
                </a:moveTo>
                <a:lnTo>
                  <a:pt x="3805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1993822" y="3191853"/>
            <a:ext cx="5715" cy="5715"/>
          </a:xfrm>
          <a:custGeom>
            <a:avLst/>
            <a:gdLst/>
            <a:ahLst/>
            <a:cxnLst/>
            <a:rect l="l" t="t" r="r" b="b"/>
            <a:pathLst>
              <a:path w="5714" h="5714">
                <a:moveTo>
                  <a:pt x="0" y="5537"/>
                </a:moveTo>
                <a:lnTo>
                  <a:pt x="5535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1999358" y="3191853"/>
            <a:ext cx="0" cy="40005"/>
          </a:xfrm>
          <a:custGeom>
            <a:avLst/>
            <a:gdLst/>
            <a:ahLst/>
            <a:cxnLst/>
            <a:rect l="l" t="t" r="r" b="b"/>
            <a:pathLst>
              <a:path h="40005">
                <a:moveTo>
                  <a:pt x="0" y="0"/>
                </a:moveTo>
                <a:lnTo>
                  <a:pt x="0" y="39444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1997628" y="3193930"/>
            <a:ext cx="0" cy="37465"/>
          </a:xfrm>
          <a:custGeom>
            <a:avLst/>
            <a:gdLst/>
            <a:ahLst/>
            <a:cxnLst/>
            <a:rect l="l" t="t" r="r" b="b"/>
            <a:pathLst>
              <a:path h="37464">
                <a:moveTo>
                  <a:pt x="0" y="0"/>
                </a:moveTo>
                <a:lnTo>
                  <a:pt x="0" y="37367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1990016" y="3231297"/>
            <a:ext cx="17145" cy="0"/>
          </a:xfrm>
          <a:custGeom>
            <a:avLst/>
            <a:gdLst/>
            <a:ahLst/>
            <a:cxnLst/>
            <a:rect l="l" t="t" r="r" b="b"/>
            <a:pathLst>
              <a:path w="17144">
                <a:moveTo>
                  <a:pt x="0" y="0"/>
                </a:moveTo>
                <a:lnTo>
                  <a:pt x="16953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61088" y="2299192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244" y="0"/>
                </a:lnTo>
              </a:path>
            </a:pathLst>
          </a:custGeom>
          <a:ln w="7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58493" y="2302825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189" y="0"/>
                </a:lnTo>
              </a:path>
            </a:pathLst>
          </a:custGeom>
          <a:ln w="10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313332" y="2258018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823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78387" y="2263208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19">
                <a:moveTo>
                  <a:pt x="0" y="0"/>
                </a:moveTo>
                <a:lnTo>
                  <a:pt x="2766" y="7265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81154" y="2270474"/>
            <a:ext cx="5080" cy="5715"/>
          </a:xfrm>
          <a:custGeom>
            <a:avLst/>
            <a:gdLst/>
            <a:ahLst/>
            <a:cxnLst/>
            <a:rect l="l" t="t" r="r" b="b"/>
            <a:pathLst>
              <a:path w="5079" h="5714">
                <a:moveTo>
                  <a:pt x="0" y="0"/>
                </a:moveTo>
                <a:lnTo>
                  <a:pt x="4844" y="5189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285999" y="2275664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39">
                <a:moveTo>
                  <a:pt x="0" y="0"/>
                </a:moveTo>
                <a:lnTo>
                  <a:pt x="7611" y="2421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93611" y="2278086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842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98454" y="2275664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39">
                <a:moveTo>
                  <a:pt x="0" y="2421"/>
                </a:moveTo>
                <a:lnTo>
                  <a:pt x="7611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306066" y="2270474"/>
            <a:ext cx="5080" cy="5715"/>
          </a:xfrm>
          <a:custGeom>
            <a:avLst/>
            <a:gdLst/>
            <a:ahLst/>
            <a:cxnLst/>
            <a:rect l="l" t="t" r="r" b="b"/>
            <a:pathLst>
              <a:path w="5079" h="5714">
                <a:moveTo>
                  <a:pt x="0" y="5189"/>
                </a:moveTo>
                <a:lnTo>
                  <a:pt x="4844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310911" y="2263208"/>
            <a:ext cx="2540" cy="7620"/>
          </a:xfrm>
          <a:custGeom>
            <a:avLst/>
            <a:gdLst/>
            <a:ahLst/>
            <a:cxnLst/>
            <a:rect l="l" t="t" r="r" b="b"/>
            <a:pathLst>
              <a:path w="2539" h="7619">
                <a:moveTo>
                  <a:pt x="0" y="7265"/>
                </a:moveTo>
                <a:lnTo>
                  <a:pt x="2421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310911" y="2250753"/>
            <a:ext cx="2540" cy="7620"/>
          </a:xfrm>
          <a:custGeom>
            <a:avLst/>
            <a:gdLst/>
            <a:ahLst/>
            <a:cxnLst/>
            <a:rect l="l" t="t" r="r" b="b"/>
            <a:pathLst>
              <a:path w="2539" h="7619">
                <a:moveTo>
                  <a:pt x="2421" y="7265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306066" y="2245563"/>
            <a:ext cx="5080" cy="5715"/>
          </a:xfrm>
          <a:custGeom>
            <a:avLst/>
            <a:gdLst/>
            <a:ahLst/>
            <a:cxnLst/>
            <a:rect l="l" t="t" r="r" b="b"/>
            <a:pathLst>
              <a:path w="5079" h="5714">
                <a:moveTo>
                  <a:pt x="4844" y="5189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98454" y="2243141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39">
                <a:moveTo>
                  <a:pt x="7611" y="2421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293611" y="2243141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842" y="0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85999" y="2243141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39">
                <a:moveTo>
                  <a:pt x="7611" y="0"/>
                </a:moveTo>
                <a:lnTo>
                  <a:pt x="0" y="2421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281154" y="2245563"/>
            <a:ext cx="5080" cy="5715"/>
          </a:xfrm>
          <a:custGeom>
            <a:avLst/>
            <a:gdLst/>
            <a:ahLst/>
            <a:cxnLst/>
            <a:rect l="l" t="t" r="r" b="b"/>
            <a:pathLst>
              <a:path w="5079" h="5714">
                <a:moveTo>
                  <a:pt x="4844" y="0"/>
                </a:moveTo>
                <a:lnTo>
                  <a:pt x="0" y="5189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78387" y="2250753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19">
                <a:moveTo>
                  <a:pt x="2766" y="0"/>
                </a:moveTo>
                <a:lnTo>
                  <a:pt x="0" y="7265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75793" y="226061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189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78387" y="2263208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80">
                <a:moveTo>
                  <a:pt x="0" y="0"/>
                </a:moveTo>
                <a:lnTo>
                  <a:pt x="2766" y="4843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81154" y="2268052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0" y="0"/>
                </a:moveTo>
                <a:lnTo>
                  <a:pt x="4844" y="4843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85999" y="2272896"/>
            <a:ext cx="7620" cy="3175"/>
          </a:xfrm>
          <a:custGeom>
            <a:avLst/>
            <a:gdLst/>
            <a:ahLst/>
            <a:cxnLst/>
            <a:rect l="l" t="t" r="r" b="b"/>
            <a:pathLst>
              <a:path w="7620" h="3175">
                <a:moveTo>
                  <a:pt x="0" y="0"/>
                </a:moveTo>
                <a:lnTo>
                  <a:pt x="7611" y="2767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293611" y="2275664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842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98454" y="2272896"/>
            <a:ext cx="7620" cy="3175"/>
          </a:xfrm>
          <a:custGeom>
            <a:avLst/>
            <a:gdLst/>
            <a:ahLst/>
            <a:cxnLst/>
            <a:rect l="l" t="t" r="r" b="b"/>
            <a:pathLst>
              <a:path w="7620" h="3175">
                <a:moveTo>
                  <a:pt x="0" y="2767"/>
                </a:moveTo>
                <a:lnTo>
                  <a:pt x="7611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306066" y="2268052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0" y="4843"/>
                </a:moveTo>
                <a:lnTo>
                  <a:pt x="4844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310911" y="2263208"/>
            <a:ext cx="2540" cy="5080"/>
          </a:xfrm>
          <a:custGeom>
            <a:avLst/>
            <a:gdLst/>
            <a:ahLst/>
            <a:cxnLst/>
            <a:rect l="l" t="t" r="r" b="b"/>
            <a:pathLst>
              <a:path w="2539" h="5080">
                <a:moveTo>
                  <a:pt x="0" y="4843"/>
                </a:moveTo>
                <a:lnTo>
                  <a:pt x="2421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310911" y="2253175"/>
            <a:ext cx="2540" cy="5080"/>
          </a:xfrm>
          <a:custGeom>
            <a:avLst/>
            <a:gdLst/>
            <a:ahLst/>
            <a:cxnLst/>
            <a:rect l="l" t="t" r="r" b="b"/>
            <a:pathLst>
              <a:path w="2539" h="5080">
                <a:moveTo>
                  <a:pt x="2421" y="4843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306066" y="2247985"/>
            <a:ext cx="5080" cy="5715"/>
          </a:xfrm>
          <a:custGeom>
            <a:avLst/>
            <a:gdLst/>
            <a:ahLst/>
            <a:cxnLst/>
            <a:rect l="l" t="t" r="r" b="b"/>
            <a:pathLst>
              <a:path w="5079" h="5714">
                <a:moveTo>
                  <a:pt x="4844" y="5189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298454" y="2245563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39">
                <a:moveTo>
                  <a:pt x="7611" y="2421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293611" y="224556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842" y="0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285999" y="2245563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39">
                <a:moveTo>
                  <a:pt x="7611" y="0"/>
                </a:moveTo>
                <a:lnTo>
                  <a:pt x="0" y="2421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281154" y="2247985"/>
            <a:ext cx="5080" cy="5715"/>
          </a:xfrm>
          <a:custGeom>
            <a:avLst/>
            <a:gdLst/>
            <a:ahLst/>
            <a:cxnLst/>
            <a:rect l="l" t="t" r="r" b="b"/>
            <a:pathLst>
              <a:path w="5079" h="5714">
                <a:moveTo>
                  <a:pt x="4844" y="0"/>
                </a:moveTo>
                <a:lnTo>
                  <a:pt x="0" y="5189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278387" y="2253175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80">
                <a:moveTo>
                  <a:pt x="2766" y="0"/>
                </a:moveTo>
                <a:lnTo>
                  <a:pt x="0" y="4843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278387" y="2215807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80">
                <a:moveTo>
                  <a:pt x="0" y="0"/>
                </a:moveTo>
                <a:lnTo>
                  <a:pt x="2766" y="4843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281154" y="2220651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0" y="0"/>
                </a:moveTo>
                <a:lnTo>
                  <a:pt x="2423" y="2421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283578" y="2223073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0" y="0"/>
                </a:moveTo>
                <a:lnTo>
                  <a:pt x="4842" y="2767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288421" y="2225841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19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293611" y="2223073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0" y="2767"/>
                </a:moveTo>
                <a:lnTo>
                  <a:pt x="4842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298454" y="2220651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0" y="2421"/>
                </a:moveTo>
                <a:lnTo>
                  <a:pt x="2423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300878" y="2215807"/>
            <a:ext cx="2540" cy="5080"/>
          </a:xfrm>
          <a:custGeom>
            <a:avLst/>
            <a:gdLst/>
            <a:ahLst/>
            <a:cxnLst/>
            <a:rect l="l" t="t" r="r" b="b"/>
            <a:pathLst>
              <a:path w="2539" h="5080">
                <a:moveTo>
                  <a:pt x="0" y="4843"/>
                </a:moveTo>
                <a:lnTo>
                  <a:pt x="2421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300704" y="2213212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189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300878" y="2205774"/>
            <a:ext cx="2540" cy="5080"/>
          </a:xfrm>
          <a:custGeom>
            <a:avLst/>
            <a:gdLst/>
            <a:ahLst/>
            <a:cxnLst/>
            <a:rect l="l" t="t" r="r" b="b"/>
            <a:pathLst>
              <a:path w="2539" h="5080">
                <a:moveTo>
                  <a:pt x="2421" y="4843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298454" y="2203352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2423" y="2421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293611" y="2200930"/>
            <a:ext cx="5080" cy="2540"/>
          </a:xfrm>
          <a:custGeom>
            <a:avLst/>
            <a:gdLst/>
            <a:ahLst/>
            <a:cxnLst/>
            <a:rect l="l" t="t" r="r" b="b"/>
            <a:pathLst>
              <a:path w="5079" h="2539">
                <a:moveTo>
                  <a:pt x="4842" y="2421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288421" y="2200930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5190" y="0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283578" y="2200930"/>
            <a:ext cx="5080" cy="2540"/>
          </a:xfrm>
          <a:custGeom>
            <a:avLst/>
            <a:gdLst/>
            <a:ahLst/>
            <a:cxnLst/>
            <a:rect l="l" t="t" r="r" b="b"/>
            <a:pathLst>
              <a:path w="5079" h="2539">
                <a:moveTo>
                  <a:pt x="4842" y="0"/>
                </a:moveTo>
                <a:lnTo>
                  <a:pt x="0" y="2421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281154" y="2203352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2423" y="0"/>
                </a:moveTo>
                <a:lnTo>
                  <a:pt x="0" y="2421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278387" y="2205774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80">
                <a:moveTo>
                  <a:pt x="2766" y="0"/>
                </a:moveTo>
                <a:lnTo>
                  <a:pt x="0" y="4843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275793" y="2213212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189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281154" y="2220651"/>
            <a:ext cx="5080" cy="2540"/>
          </a:xfrm>
          <a:custGeom>
            <a:avLst/>
            <a:gdLst/>
            <a:ahLst/>
            <a:cxnLst/>
            <a:rect l="l" t="t" r="r" b="b"/>
            <a:pathLst>
              <a:path w="5079" h="2539">
                <a:moveTo>
                  <a:pt x="0" y="0"/>
                </a:moveTo>
                <a:lnTo>
                  <a:pt x="4844" y="2421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285999" y="2223073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033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296033" y="2220651"/>
            <a:ext cx="5080" cy="2540"/>
          </a:xfrm>
          <a:custGeom>
            <a:avLst/>
            <a:gdLst/>
            <a:ahLst/>
            <a:cxnLst/>
            <a:rect l="l" t="t" r="r" b="b"/>
            <a:pathLst>
              <a:path w="5079" h="2539">
                <a:moveTo>
                  <a:pt x="0" y="2421"/>
                </a:moveTo>
                <a:lnTo>
                  <a:pt x="4844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296033" y="2203352"/>
            <a:ext cx="5080" cy="2540"/>
          </a:xfrm>
          <a:custGeom>
            <a:avLst/>
            <a:gdLst/>
            <a:ahLst/>
            <a:cxnLst/>
            <a:rect l="l" t="t" r="r" b="b"/>
            <a:pathLst>
              <a:path w="5079" h="2539">
                <a:moveTo>
                  <a:pt x="4844" y="2421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285999" y="220335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033" y="0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281154" y="2203352"/>
            <a:ext cx="5080" cy="2540"/>
          </a:xfrm>
          <a:custGeom>
            <a:avLst/>
            <a:gdLst/>
            <a:ahLst/>
            <a:cxnLst/>
            <a:rect l="l" t="t" r="r" b="b"/>
            <a:pathLst>
              <a:path w="5079" h="2539">
                <a:moveTo>
                  <a:pt x="4844" y="0"/>
                </a:moveTo>
                <a:lnTo>
                  <a:pt x="0" y="2421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281154" y="2200930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2423" y="2421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278387" y="2195740"/>
            <a:ext cx="3175" cy="5715"/>
          </a:xfrm>
          <a:custGeom>
            <a:avLst/>
            <a:gdLst/>
            <a:ahLst/>
            <a:cxnLst/>
            <a:rect l="l" t="t" r="r" b="b"/>
            <a:pathLst>
              <a:path w="3175" h="5714">
                <a:moveTo>
                  <a:pt x="2766" y="5189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278387" y="219574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766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278560" y="2198335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189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298454" y="2223073"/>
            <a:ext cx="2540" cy="3175"/>
          </a:xfrm>
          <a:custGeom>
            <a:avLst/>
            <a:gdLst/>
            <a:ahLst/>
            <a:cxnLst/>
            <a:rect l="l" t="t" r="r" b="b"/>
            <a:pathLst>
              <a:path w="2539" h="3175">
                <a:moveTo>
                  <a:pt x="0" y="0"/>
                </a:moveTo>
                <a:lnTo>
                  <a:pt x="2423" y="2767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300878" y="2225841"/>
            <a:ext cx="5715" cy="2540"/>
          </a:xfrm>
          <a:custGeom>
            <a:avLst/>
            <a:gdLst/>
            <a:ahLst/>
            <a:cxnLst/>
            <a:rect l="l" t="t" r="r" b="b"/>
            <a:pathLst>
              <a:path w="5714" h="2539">
                <a:moveTo>
                  <a:pt x="0" y="0"/>
                </a:moveTo>
                <a:lnTo>
                  <a:pt x="5188" y="2421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307278" y="2225668"/>
            <a:ext cx="0" cy="5715"/>
          </a:xfrm>
          <a:custGeom>
            <a:avLst/>
            <a:gdLst/>
            <a:ahLst/>
            <a:cxnLst/>
            <a:rect l="l" t="t" r="r" b="b"/>
            <a:pathLst>
              <a:path h="5714">
                <a:moveTo>
                  <a:pt x="0" y="0"/>
                </a:moveTo>
                <a:lnTo>
                  <a:pt x="0" y="51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308489" y="2225841"/>
            <a:ext cx="5080" cy="2540"/>
          </a:xfrm>
          <a:custGeom>
            <a:avLst/>
            <a:gdLst/>
            <a:ahLst/>
            <a:cxnLst/>
            <a:rect l="l" t="t" r="r" b="b"/>
            <a:pathLst>
              <a:path w="5079" h="2539">
                <a:moveTo>
                  <a:pt x="0" y="2421"/>
                </a:moveTo>
                <a:lnTo>
                  <a:pt x="4842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313332" y="2218229"/>
            <a:ext cx="2540" cy="7620"/>
          </a:xfrm>
          <a:custGeom>
            <a:avLst/>
            <a:gdLst/>
            <a:ahLst/>
            <a:cxnLst/>
            <a:rect l="l" t="t" r="r" b="b"/>
            <a:pathLst>
              <a:path w="2539" h="7619">
                <a:moveTo>
                  <a:pt x="0" y="7611"/>
                </a:moveTo>
                <a:lnTo>
                  <a:pt x="2421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315754" y="2205774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455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315754" y="2198162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19">
                <a:moveTo>
                  <a:pt x="0" y="7611"/>
                </a:moveTo>
                <a:lnTo>
                  <a:pt x="2768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318523" y="2195740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0" y="2421"/>
                </a:moveTo>
                <a:lnTo>
                  <a:pt x="2421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308489" y="2225841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0" y="2421"/>
                </a:moveTo>
                <a:lnTo>
                  <a:pt x="2421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310911" y="2218229"/>
            <a:ext cx="2540" cy="7620"/>
          </a:xfrm>
          <a:custGeom>
            <a:avLst/>
            <a:gdLst/>
            <a:ahLst/>
            <a:cxnLst/>
            <a:rect l="l" t="t" r="r" b="b"/>
            <a:pathLst>
              <a:path w="2539" h="7619">
                <a:moveTo>
                  <a:pt x="0" y="7611"/>
                </a:moveTo>
                <a:lnTo>
                  <a:pt x="2421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313332" y="2205774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455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313332" y="2198162"/>
            <a:ext cx="2540" cy="7620"/>
          </a:xfrm>
          <a:custGeom>
            <a:avLst/>
            <a:gdLst/>
            <a:ahLst/>
            <a:cxnLst/>
            <a:rect l="l" t="t" r="r" b="b"/>
            <a:pathLst>
              <a:path w="2539" h="7619">
                <a:moveTo>
                  <a:pt x="0" y="7611"/>
                </a:moveTo>
                <a:lnTo>
                  <a:pt x="2421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315754" y="2195740"/>
            <a:ext cx="5715" cy="2540"/>
          </a:xfrm>
          <a:custGeom>
            <a:avLst/>
            <a:gdLst/>
            <a:ahLst/>
            <a:cxnLst/>
            <a:rect l="l" t="t" r="r" b="b"/>
            <a:pathLst>
              <a:path w="5714" h="2539">
                <a:moveTo>
                  <a:pt x="0" y="2421"/>
                </a:moveTo>
                <a:lnTo>
                  <a:pt x="519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322155" y="2193145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13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323366" y="2195740"/>
            <a:ext cx="5080" cy="2540"/>
          </a:xfrm>
          <a:custGeom>
            <a:avLst/>
            <a:gdLst/>
            <a:ahLst/>
            <a:cxnLst/>
            <a:rect l="l" t="t" r="r" b="b"/>
            <a:pathLst>
              <a:path w="5079" h="2539">
                <a:moveTo>
                  <a:pt x="0" y="0"/>
                </a:moveTo>
                <a:lnTo>
                  <a:pt x="4844" y="2421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328210" y="2198162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19">
                <a:moveTo>
                  <a:pt x="0" y="0"/>
                </a:moveTo>
                <a:lnTo>
                  <a:pt x="2766" y="7611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330977" y="2205774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0" y="0"/>
                </a:moveTo>
                <a:lnTo>
                  <a:pt x="0" y="14877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328210" y="2220651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19">
                <a:moveTo>
                  <a:pt x="2766" y="0"/>
                </a:moveTo>
                <a:lnTo>
                  <a:pt x="0" y="7611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323366" y="2228263"/>
            <a:ext cx="5080" cy="2540"/>
          </a:xfrm>
          <a:custGeom>
            <a:avLst/>
            <a:gdLst/>
            <a:ahLst/>
            <a:cxnLst/>
            <a:rect l="l" t="t" r="r" b="b"/>
            <a:pathLst>
              <a:path w="5079" h="2539">
                <a:moveTo>
                  <a:pt x="4844" y="0"/>
                </a:moveTo>
                <a:lnTo>
                  <a:pt x="0" y="2421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315754" y="2228263"/>
            <a:ext cx="5715" cy="2540"/>
          </a:xfrm>
          <a:custGeom>
            <a:avLst/>
            <a:gdLst/>
            <a:ahLst/>
            <a:cxnLst/>
            <a:rect l="l" t="t" r="r" b="b"/>
            <a:pathLst>
              <a:path w="5714" h="2539">
                <a:moveTo>
                  <a:pt x="5190" y="2421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313332" y="2220651"/>
            <a:ext cx="2540" cy="7620"/>
          </a:xfrm>
          <a:custGeom>
            <a:avLst/>
            <a:gdLst/>
            <a:ahLst/>
            <a:cxnLst/>
            <a:rect l="l" t="t" r="r" b="b"/>
            <a:pathLst>
              <a:path w="2539" h="7619">
                <a:moveTo>
                  <a:pt x="2421" y="7611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309527" y="2173250"/>
            <a:ext cx="2540" cy="3810"/>
          </a:xfrm>
          <a:custGeom>
            <a:avLst/>
            <a:gdLst/>
            <a:ahLst/>
            <a:cxnLst/>
            <a:rect l="l" t="t" r="r" b="b"/>
            <a:pathLst>
              <a:path w="2539" h="3810">
                <a:moveTo>
                  <a:pt x="2076" y="3805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303992" y="2167714"/>
            <a:ext cx="5715" cy="5715"/>
          </a:xfrm>
          <a:custGeom>
            <a:avLst/>
            <a:gdLst/>
            <a:ahLst/>
            <a:cxnLst/>
            <a:rect l="l" t="t" r="r" b="b"/>
            <a:pathLst>
              <a:path w="5714" h="5714">
                <a:moveTo>
                  <a:pt x="5535" y="5535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303992" y="2168752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442" y="0"/>
                </a:lnTo>
              </a:path>
            </a:pathLst>
          </a:custGeom>
          <a:ln w="72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343434" y="2129655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401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303992" y="2134153"/>
            <a:ext cx="2540" cy="5715"/>
          </a:xfrm>
          <a:custGeom>
            <a:avLst/>
            <a:gdLst/>
            <a:ahLst/>
            <a:cxnLst/>
            <a:rect l="l" t="t" r="r" b="b"/>
            <a:pathLst>
              <a:path w="2539" h="5714">
                <a:moveTo>
                  <a:pt x="0" y="0"/>
                </a:moveTo>
                <a:lnTo>
                  <a:pt x="2074" y="5535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306066" y="2139689"/>
            <a:ext cx="5715" cy="3810"/>
          </a:xfrm>
          <a:custGeom>
            <a:avLst/>
            <a:gdLst/>
            <a:ahLst/>
            <a:cxnLst/>
            <a:rect l="l" t="t" r="r" b="b"/>
            <a:pathLst>
              <a:path w="5714" h="3810">
                <a:moveTo>
                  <a:pt x="0" y="0"/>
                </a:moveTo>
                <a:lnTo>
                  <a:pt x="5537" y="3805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311604" y="2143495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5">
                <a:moveTo>
                  <a:pt x="0" y="0"/>
                </a:moveTo>
                <a:lnTo>
                  <a:pt x="9340" y="1729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320944" y="2144360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535" y="0"/>
                </a:lnTo>
              </a:path>
            </a:pathLst>
          </a:custGeom>
          <a:ln w="69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326480" y="2143495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5">
                <a:moveTo>
                  <a:pt x="0" y="1729"/>
                </a:moveTo>
                <a:lnTo>
                  <a:pt x="9342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335822" y="2139689"/>
            <a:ext cx="5715" cy="3810"/>
          </a:xfrm>
          <a:custGeom>
            <a:avLst/>
            <a:gdLst/>
            <a:ahLst/>
            <a:cxnLst/>
            <a:rect l="l" t="t" r="r" b="b"/>
            <a:pathLst>
              <a:path w="5714" h="3810">
                <a:moveTo>
                  <a:pt x="0" y="3805"/>
                </a:moveTo>
                <a:lnTo>
                  <a:pt x="5535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341358" y="2134153"/>
            <a:ext cx="2540" cy="5715"/>
          </a:xfrm>
          <a:custGeom>
            <a:avLst/>
            <a:gdLst/>
            <a:ahLst/>
            <a:cxnLst/>
            <a:rect l="l" t="t" r="r" b="b"/>
            <a:pathLst>
              <a:path w="2539" h="5714">
                <a:moveTo>
                  <a:pt x="0" y="5535"/>
                </a:moveTo>
                <a:lnTo>
                  <a:pt x="2075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341358" y="2124811"/>
            <a:ext cx="2540" cy="5715"/>
          </a:xfrm>
          <a:custGeom>
            <a:avLst/>
            <a:gdLst/>
            <a:ahLst/>
            <a:cxnLst/>
            <a:rect l="l" t="t" r="r" b="b"/>
            <a:pathLst>
              <a:path w="2539" h="5714">
                <a:moveTo>
                  <a:pt x="2075" y="5535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335822" y="2121005"/>
            <a:ext cx="5715" cy="3810"/>
          </a:xfrm>
          <a:custGeom>
            <a:avLst/>
            <a:gdLst/>
            <a:ahLst/>
            <a:cxnLst/>
            <a:rect l="l" t="t" r="r" b="b"/>
            <a:pathLst>
              <a:path w="5714" h="3810">
                <a:moveTo>
                  <a:pt x="5535" y="3805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326480" y="2119275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5">
                <a:moveTo>
                  <a:pt x="9342" y="1729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320944" y="2120140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535" y="0"/>
                </a:lnTo>
              </a:path>
            </a:pathLst>
          </a:custGeom>
          <a:ln w="69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311604" y="2119275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5">
                <a:moveTo>
                  <a:pt x="9340" y="0"/>
                </a:moveTo>
                <a:lnTo>
                  <a:pt x="0" y="1729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306066" y="2121005"/>
            <a:ext cx="5715" cy="3810"/>
          </a:xfrm>
          <a:custGeom>
            <a:avLst/>
            <a:gdLst/>
            <a:ahLst/>
            <a:cxnLst/>
            <a:rect l="l" t="t" r="r" b="b"/>
            <a:pathLst>
              <a:path w="5714" h="3810">
                <a:moveTo>
                  <a:pt x="5537" y="0"/>
                </a:moveTo>
                <a:lnTo>
                  <a:pt x="0" y="3805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303992" y="2124811"/>
            <a:ext cx="2540" cy="5715"/>
          </a:xfrm>
          <a:custGeom>
            <a:avLst/>
            <a:gdLst/>
            <a:ahLst/>
            <a:cxnLst/>
            <a:rect l="l" t="t" r="r" b="b"/>
            <a:pathLst>
              <a:path w="2539" h="5714">
                <a:moveTo>
                  <a:pt x="2074" y="0"/>
                </a:moveTo>
                <a:lnTo>
                  <a:pt x="0" y="5535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301397" y="2132250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189" y="0"/>
                </a:lnTo>
              </a:path>
            </a:pathLst>
          </a:custGeom>
          <a:ln w="38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303992" y="2134153"/>
            <a:ext cx="2540" cy="3810"/>
          </a:xfrm>
          <a:custGeom>
            <a:avLst/>
            <a:gdLst/>
            <a:ahLst/>
            <a:cxnLst/>
            <a:rect l="l" t="t" r="r" b="b"/>
            <a:pathLst>
              <a:path w="2539" h="3810">
                <a:moveTo>
                  <a:pt x="0" y="0"/>
                </a:moveTo>
                <a:lnTo>
                  <a:pt x="2074" y="3805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306066" y="2137959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0" y="0"/>
                </a:moveTo>
                <a:lnTo>
                  <a:pt x="1730" y="1729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307797" y="2139689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0" y="0"/>
                </a:moveTo>
                <a:lnTo>
                  <a:pt x="3806" y="2075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311604" y="2141765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5">
                <a:moveTo>
                  <a:pt x="0" y="0"/>
                </a:moveTo>
                <a:lnTo>
                  <a:pt x="9340" y="1729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326480" y="2141765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5">
                <a:moveTo>
                  <a:pt x="0" y="1729"/>
                </a:moveTo>
                <a:lnTo>
                  <a:pt x="9342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335822" y="2139689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0" y="2075"/>
                </a:moveTo>
                <a:lnTo>
                  <a:pt x="3806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339629" y="2137959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0" y="1729"/>
                </a:moveTo>
                <a:lnTo>
                  <a:pt x="1729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341358" y="2134153"/>
            <a:ext cx="2540" cy="3810"/>
          </a:xfrm>
          <a:custGeom>
            <a:avLst/>
            <a:gdLst/>
            <a:ahLst/>
            <a:cxnLst/>
            <a:rect l="l" t="t" r="r" b="b"/>
            <a:pathLst>
              <a:path w="2539" h="3810">
                <a:moveTo>
                  <a:pt x="0" y="3805"/>
                </a:moveTo>
                <a:lnTo>
                  <a:pt x="2075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341358" y="2126541"/>
            <a:ext cx="2540" cy="3810"/>
          </a:xfrm>
          <a:custGeom>
            <a:avLst/>
            <a:gdLst/>
            <a:ahLst/>
            <a:cxnLst/>
            <a:rect l="l" t="t" r="r" b="b"/>
            <a:pathLst>
              <a:path w="2539" h="3810">
                <a:moveTo>
                  <a:pt x="2075" y="3805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339629" y="2124811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729" y="1729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335822" y="2123081"/>
            <a:ext cx="3810" cy="1905"/>
          </a:xfrm>
          <a:custGeom>
            <a:avLst/>
            <a:gdLst/>
            <a:ahLst/>
            <a:cxnLst/>
            <a:rect l="l" t="t" r="r" b="b"/>
            <a:pathLst>
              <a:path w="3810" h="1905">
                <a:moveTo>
                  <a:pt x="3806" y="1729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326480" y="2121005"/>
            <a:ext cx="9525" cy="2540"/>
          </a:xfrm>
          <a:custGeom>
            <a:avLst/>
            <a:gdLst/>
            <a:ahLst/>
            <a:cxnLst/>
            <a:rect l="l" t="t" r="r" b="b"/>
            <a:pathLst>
              <a:path w="9525" h="2539">
                <a:moveTo>
                  <a:pt x="9342" y="2075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311604" y="2121005"/>
            <a:ext cx="9525" cy="2540"/>
          </a:xfrm>
          <a:custGeom>
            <a:avLst/>
            <a:gdLst/>
            <a:ahLst/>
            <a:cxnLst/>
            <a:rect l="l" t="t" r="r" b="b"/>
            <a:pathLst>
              <a:path w="9525" h="2539">
                <a:moveTo>
                  <a:pt x="9340" y="0"/>
                </a:moveTo>
                <a:lnTo>
                  <a:pt x="0" y="2075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307797" y="2123081"/>
            <a:ext cx="3810" cy="1905"/>
          </a:xfrm>
          <a:custGeom>
            <a:avLst/>
            <a:gdLst/>
            <a:ahLst/>
            <a:cxnLst/>
            <a:rect l="l" t="t" r="r" b="b"/>
            <a:pathLst>
              <a:path w="3810" h="1905">
                <a:moveTo>
                  <a:pt x="3806" y="0"/>
                </a:moveTo>
                <a:lnTo>
                  <a:pt x="0" y="1729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306066" y="2124811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730" y="0"/>
                </a:moveTo>
                <a:lnTo>
                  <a:pt x="0" y="1729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303992" y="2126541"/>
            <a:ext cx="2540" cy="3810"/>
          </a:xfrm>
          <a:custGeom>
            <a:avLst/>
            <a:gdLst/>
            <a:ahLst/>
            <a:cxnLst/>
            <a:rect l="l" t="t" r="r" b="b"/>
            <a:pathLst>
              <a:path w="2539" h="3810">
                <a:moveTo>
                  <a:pt x="2074" y="0"/>
                </a:moveTo>
                <a:lnTo>
                  <a:pt x="0" y="3805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261088" y="2059937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244" y="0"/>
                </a:lnTo>
              </a:path>
            </a:pathLst>
          </a:custGeom>
          <a:ln w="76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261088" y="2039005"/>
            <a:ext cx="0" cy="29845"/>
          </a:xfrm>
          <a:custGeom>
            <a:avLst/>
            <a:gdLst/>
            <a:ahLst/>
            <a:cxnLst/>
            <a:rect l="l" t="t" r="r" b="b"/>
            <a:pathLst>
              <a:path h="29844">
                <a:moveTo>
                  <a:pt x="0" y="29755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261088" y="2031393"/>
            <a:ext cx="2540" cy="7620"/>
          </a:xfrm>
          <a:custGeom>
            <a:avLst/>
            <a:gdLst/>
            <a:ahLst/>
            <a:cxnLst/>
            <a:rect l="l" t="t" r="r" b="b"/>
            <a:pathLst>
              <a:path w="2539" h="7619">
                <a:moveTo>
                  <a:pt x="0" y="7611"/>
                </a:moveTo>
                <a:lnTo>
                  <a:pt x="2421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263510" y="2028971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0" y="2421"/>
                </a:moveTo>
                <a:lnTo>
                  <a:pt x="2421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265931" y="2026549"/>
            <a:ext cx="5715" cy="2540"/>
          </a:xfrm>
          <a:custGeom>
            <a:avLst/>
            <a:gdLst/>
            <a:ahLst/>
            <a:cxnLst/>
            <a:rect l="l" t="t" r="r" b="b"/>
            <a:pathLst>
              <a:path w="5714" h="2539">
                <a:moveTo>
                  <a:pt x="0" y="2421"/>
                </a:moveTo>
                <a:lnTo>
                  <a:pt x="519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271121" y="2027760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266" y="0"/>
                </a:lnTo>
              </a:path>
            </a:pathLst>
          </a:custGeom>
          <a:ln w="76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278387" y="2026549"/>
            <a:ext cx="5715" cy="2540"/>
          </a:xfrm>
          <a:custGeom>
            <a:avLst/>
            <a:gdLst/>
            <a:ahLst/>
            <a:cxnLst/>
            <a:rect l="l" t="t" r="r" b="b"/>
            <a:pathLst>
              <a:path w="5714" h="2539">
                <a:moveTo>
                  <a:pt x="0" y="0"/>
                </a:moveTo>
                <a:lnTo>
                  <a:pt x="5190" y="2421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283578" y="2028971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0" y="0"/>
                </a:moveTo>
                <a:lnTo>
                  <a:pt x="2421" y="2421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285999" y="2031393"/>
            <a:ext cx="2540" cy="7620"/>
          </a:xfrm>
          <a:custGeom>
            <a:avLst/>
            <a:gdLst/>
            <a:ahLst/>
            <a:cxnLst/>
            <a:rect l="l" t="t" r="r" b="b"/>
            <a:pathLst>
              <a:path w="2539" h="7619">
                <a:moveTo>
                  <a:pt x="0" y="0"/>
                </a:moveTo>
                <a:lnTo>
                  <a:pt x="2421" y="7611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288421" y="2039005"/>
            <a:ext cx="0" cy="20320"/>
          </a:xfrm>
          <a:custGeom>
            <a:avLst/>
            <a:gdLst/>
            <a:ahLst/>
            <a:cxnLst/>
            <a:rect l="l" t="t" r="r" b="b"/>
            <a:pathLst>
              <a:path h="20319">
                <a:moveTo>
                  <a:pt x="0" y="0"/>
                </a:moveTo>
                <a:lnTo>
                  <a:pt x="0" y="19721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261088" y="2033815"/>
            <a:ext cx="2540" cy="5715"/>
          </a:xfrm>
          <a:custGeom>
            <a:avLst/>
            <a:gdLst/>
            <a:ahLst/>
            <a:cxnLst/>
            <a:rect l="l" t="t" r="r" b="b"/>
            <a:pathLst>
              <a:path w="2539" h="5714">
                <a:moveTo>
                  <a:pt x="0" y="5189"/>
                </a:moveTo>
                <a:lnTo>
                  <a:pt x="2421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263510" y="2031393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0" y="2421"/>
                </a:moveTo>
                <a:lnTo>
                  <a:pt x="2421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265931" y="2028971"/>
            <a:ext cx="5715" cy="2540"/>
          </a:xfrm>
          <a:custGeom>
            <a:avLst/>
            <a:gdLst/>
            <a:ahLst/>
            <a:cxnLst/>
            <a:rect l="l" t="t" r="r" b="b"/>
            <a:pathLst>
              <a:path w="5714" h="2539">
                <a:moveTo>
                  <a:pt x="0" y="2421"/>
                </a:moveTo>
                <a:lnTo>
                  <a:pt x="519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278387" y="2028971"/>
            <a:ext cx="5715" cy="2540"/>
          </a:xfrm>
          <a:custGeom>
            <a:avLst/>
            <a:gdLst/>
            <a:ahLst/>
            <a:cxnLst/>
            <a:rect l="l" t="t" r="r" b="b"/>
            <a:pathLst>
              <a:path w="5714" h="2539">
                <a:moveTo>
                  <a:pt x="0" y="0"/>
                </a:moveTo>
                <a:lnTo>
                  <a:pt x="5190" y="2421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283578" y="2031393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0" y="0"/>
                </a:moveTo>
                <a:lnTo>
                  <a:pt x="2421" y="2421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285999" y="2033815"/>
            <a:ext cx="2540" cy="5715"/>
          </a:xfrm>
          <a:custGeom>
            <a:avLst/>
            <a:gdLst/>
            <a:ahLst/>
            <a:cxnLst/>
            <a:rect l="l" t="t" r="r" b="b"/>
            <a:pathLst>
              <a:path w="2539" h="5714">
                <a:moveTo>
                  <a:pt x="0" y="0"/>
                </a:moveTo>
                <a:lnTo>
                  <a:pt x="2421" y="5189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313332" y="2051461"/>
            <a:ext cx="0" cy="17780"/>
          </a:xfrm>
          <a:custGeom>
            <a:avLst/>
            <a:gdLst/>
            <a:ahLst/>
            <a:cxnLst/>
            <a:rect l="l" t="t" r="r" b="b"/>
            <a:pathLst>
              <a:path h="17780">
                <a:moveTo>
                  <a:pt x="0" y="17299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251055" y="1991604"/>
            <a:ext cx="5715" cy="5080"/>
          </a:xfrm>
          <a:custGeom>
            <a:avLst/>
            <a:gdLst/>
            <a:ahLst/>
            <a:cxnLst/>
            <a:rect l="l" t="t" r="r" b="b"/>
            <a:pathLst>
              <a:path w="5714" h="5080">
                <a:moveTo>
                  <a:pt x="0" y="0"/>
                </a:moveTo>
                <a:lnTo>
                  <a:pt x="5188" y="4843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256243" y="1996448"/>
            <a:ext cx="7620" cy="5715"/>
          </a:xfrm>
          <a:custGeom>
            <a:avLst/>
            <a:gdLst/>
            <a:ahLst/>
            <a:cxnLst/>
            <a:rect l="l" t="t" r="r" b="b"/>
            <a:pathLst>
              <a:path w="7620" h="5714">
                <a:moveTo>
                  <a:pt x="0" y="0"/>
                </a:moveTo>
                <a:lnTo>
                  <a:pt x="7266" y="5189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263510" y="2001638"/>
            <a:ext cx="10160" cy="5080"/>
          </a:xfrm>
          <a:custGeom>
            <a:avLst/>
            <a:gdLst/>
            <a:ahLst/>
            <a:cxnLst/>
            <a:rect l="l" t="t" r="r" b="b"/>
            <a:pathLst>
              <a:path w="10160" h="5080">
                <a:moveTo>
                  <a:pt x="0" y="0"/>
                </a:moveTo>
                <a:lnTo>
                  <a:pt x="10033" y="4843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273543" y="2006481"/>
            <a:ext cx="12700" cy="2540"/>
          </a:xfrm>
          <a:custGeom>
            <a:avLst/>
            <a:gdLst/>
            <a:ahLst/>
            <a:cxnLst/>
            <a:rect l="l" t="t" r="r" b="b"/>
            <a:pathLst>
              <a:path w="12700" h="2539">
                <a:moveTo>
                  <a:pt x="0" y="0"/>
                </a:moveTo>
                <a:lnTo>
                  <a:pt x="12456" y="2421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285999" y="200769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033" y="0"/>
                </a:lnTo>
              </a:path>
            </a:pathLst>
          </a:custGeom>
          <a:ln w="76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296033" y="2006481"/>
            <a:ext cx="12700" cy="2540"/>
          </a:xfrm>
          <a:custGeom>
            <a:avLst/>
            <a:gdLst/>
            <a:ahLst/>
            <a:cxnLst/>
            <a:rect l="l" t="t" r="r" b="b"/>
            <a:pathLst>
              <a:path w="12700" h="2539">
                <a:moveTo>
                  <a:pt x="0" y="2421"/>
                </a:moveTo>
                <a:lnTo>
                  <a:pt x="12456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308489" y="2001638"/>
            <a:ext cx="10160" cy="5080"/>
          </a:xfrm>
          <a:custGeom>
            <a:avLst/>
            <a:gdLst/>
            <a:ahLst/>
            <a:cxnLst/>
            <a:rect l="l" t="t" r="r" b="b"/>
            <a:pathLst>
              <a:path w="10160" h="5080">
                <a:moveTo>
                  <a:pt x="0" y="4843"/>
                </a:moveTo>
                <a:lnTo>
                  <a:pt x="10033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318523" y="1996448"/>
            <a:ext cx="7620" cy="5715"/>
          </a:xfrm>
          <a:custGeom>
            <a:avLst/>
            <a:gdLst/>
            <a:ahLst/>
            <a:cxnLst/>
            <a:rect l="l" t="t" r="r" b="b"/>
            <a:pathLst>
              <a:path w="7620" h="5714">
                <a:moveTo>
                  <a:pt x="0" y="5189"/>
                </a:moveTo>
                <a:lnTo>
                  <a:pt x="7266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325789" y="1991604"/>
            <a:ext cx="5715" cy="5080"/>
          </a:xfrm>
          <a:custGeom>
            <a:avLst/>
            <a:gdLst/>
            <a:ahLst/>
            <a:cxnLst/>
            <a:rect l="l" t="t" r="r" b="b"/>
            <a:pathLst>
              <a:path w="5714" h="5080">
                <a:moveTo>
                  <a:pt x="0" y="4843"/>
                </a:moveTo>
                <a:lnTo>
                  <a:pt x="519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256243" y="1996448"/>
            <a:ext cx="10160" cy="5715"/>
          </a:xfrm>
          <a:custGeom>
            <a:avLst/>
            <a:gdLst/>
            <a:ahLst/>
            <a:cxnLst/>
            <a:rect l="l" t="t" r="r" b="b"/>
            <a:pathLst>
              <a:path w="10160" h="5714">
                <a:moveTo>
                  <a:pt x="0" y="0"/>
                </a:moveTo>
                <a:lnTo>
                  <a:pt x="9687" y="5189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265931" y="2001638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39">
                <a:moveTo>
                  <a:pt x="0" y="0"/>
                </a:moveTo>
                <a:lnTo>
                  <a:pt x="7611" y="2421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273543" y="2004060"/>
            <a:ext cx="12700" cy="2540"/>
          </a:xfrm>
          <a:custGeom>
            <a:avLst/>
            <a:gdLst/>
            <a:ahLst/>
            <a:cxnLst/>
            <a:rect l="l" t="t" r="r" b="b"/>
            <a:pathLst>
              <a:path w="12700" h="2539">
                <a:moveTo>
                  <a:pt x="0" y="0"/>
                </a:moveTo>
                <a:lnTo>
                  <a:pt x="12456" y="2421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296033" y="2004060"/>
            <a:ext cx="12700" cy="2540"/>
          </a:xfrm>
          <a:custGeom>
            <a:avLst/>
            <a:gdLst/>
            <a:ahLst/>
            <a:cxnLst/>
            <a:rect l="l" t="t" r="r" b="b"/>
            <a:pathLst>
              <a:path w="12700" h="2539">
                <a:moveTo>
                  <a:pt x="0" y="2421"/>
                </a:moveTo>
                <a:lnTo>
                  <a:pt x="12456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308489" y="2001638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39">
                <a:moveTo>
                  <a:pt x="0" y="2421"/>
                </a:moveTo>
                <a:lnTo>
                  <a:pt x="7264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315754" y="1996448"/>
            <a:ext cx="10160" cy="5715"/>
          </a:xfrm>
          <a:custGeom>
            <a:avLst/>
            <a:gdLst/>
            <a:ahLst/>
            <a:cxnLst/>
            <a:rect l="l" t="t" r="r" b="b"/>
            <a:pathLst>
              <a:path w="10160" h="5714">
                <a:moveTo>
                  <a:pt x="0" y="5189"/>
                </a:moveTo>
                <a:lnTo>
                  <a:pt x="10035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261088" y="1970325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244" y="0"/>
                </a:lnTo>
              </a:path>
            </a:pathLst>
          </a:custGeom>
          <a:ln w="76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278387" y="1944203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0" y="0"/>
                </a:moveTo>
                <a:lnTo>
                  <a:pt x="24911" y="24911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293611" y="1941781"/>
            <a:ext cx="20320" cy="15240"/>
          </a:xfrm>
          <a:custGeom>
            <a:avLst/>
            <a:gdLst/>
            <a:ahLst/>
            <a:cxnLst/>
            <a:rect l="l" t="t" r="r" b="b"/>
            <a:pathLst>
              <a:path w="20320" h="15239">
                <a:moveTo>
                  <a:pt x="0" y="14877"/>
                </a:moveTo>
                <a:lnTo>
                  <a:pt x="19721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293611" y="1944203"/>
            <a:ext cx="20320" cy="15240"/>
          </a:xfrm>
          <a:custGeom>
            <a:avLst/>
            <a:gdLst/>
            <a:ahLst/>
            <a:cxnLst/>
            <a:rect l="l" t="t" r="r" b="b"/>
            <a:pathLst>
              <a:path w="20320" h="15239">
                <a:moveTo>
                  <a:pt x="0" y="14877"/>
                </a:moveTo>
                <a:lnTo>
                  <a:pt x="19721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258493" y="1974131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189" y="0"/>
                </a:lnTo>
              </a:path>
            </a:pathLst>
          </a:custGeom>
          <a:ln w="10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278387" y="1936937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0" y="14877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313332" y="1936937"/>
            <a:ext cx="0" cy="42545"/>
          </a:xfrm>
          <a:custGeom>
            <a:avLst/>
            <a:gdLst/>
            <a:ahLst/>
            <a:cxnLst/>
            <a:rect l="l" t="t" r="r" b="b"/>
            <a:pathLst>
              <a:path h="42544">
                <a:moveTo>
                  <a:pt x="0" y="0"/>
                </a:moveTo>
                <a:lnTo>
                  <a:pt x="0" y="42211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251055" y="1919291"/>
            <a:ext cx="5715" cy="5715"/>
          </a:xfrm>
          <a:custGeom>
            <a:avLst/>
            <a:gdLst/>
            <a:ahLst/>
            <a:cxnLst/>
            <a:rect l="l" t="t" r="r" b="b"/>
            <a:pathLst>
              <a:path w="5714" h="5714">
                <a:moveTo>
                  <a:pt x="0" y="5189"/>
                </a:moveTo>
                <a:lnTo>
                  <a:pt x="5188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256243" y="1914447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80">
                <a:moveTo>
                  <a:pt x="0" y="4843"/>
                </a:moveTo>
                <a:lnTo>
                  <a:pt x="7266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263510" y="1909257"/>
            <a:ext cx="10160" cy="5715"/>
          </a:xfrm>
          <a:custGeom>
            <a:avLst/>
            <a:gdLst/>
            <a:ahLst/>
            <a:cxnLst/>
            <a:rect l="l" t="t" r="r" b="b"/>
            <a:pathLst>
              <a:path w="10160" h="5714">
                <a:moveTo>
                  <a:pt x="0" y="5189"/>
                </a:moveTo>
                <a:lnTo>
                  <a:pt x="10033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273543" y="1906835"/>
            <a:ext cx="12700" cy="2540"/>
          </a:xfrm>
          <a:custGeom>
            <a:avLst/>
            <a:gdLst/>
            <a:ahLst/>
            <a:cxnLst/>
            <a:rect l="l" t="t" r="r" b="b"/>
            <a:pathLst>
              <a:path w="12700" h="2539">
                <a:moveTo>
                  <a:pt x="0" y="2421"/>
                </a:moveTo>
                <a:lnTo>
                  <a:pt x="12456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285999" y="190804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033" y="0"/>
                </a:lnTo>
              </a:path>
            </a:pathLst>
          </a:custGeom>
          <a:ln w="76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296033" y="1906835"/>
            <a:ext cx="12700" cy="2540"/>
          </a:xfrm>
          <a:custGeom>
            <a:avLst/>
            <a:gdLst/>
            <a:ahLst/>
            <a:cxnLst/>
            <a:rect l="l" t="t" r="r" b="b"/>
            <a:pathLst>
              <a:path w="12700" h="2539">
                <a:moveTo>
                  <a:pt x="0" y="0"/>
                </a:moveTo>
                <a:lnTo>
                  <a:pt x="12456" y="2421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308489" y="1909257"/>
            <a:ext cx="10160" cy="5715"/>
          </a:xfrm>
          <a:custGeom>
            <a:avLst/>
            <a:gdLst/>
            <a:ahLst/>
            <a:cxnLst/>
            <a:rect l="l" t="t" r="r" b="b"/>
            <a:pathLst>
              <a:path w="10160" h="5714">
                <a:moveTo>
                  <a:pt x="0" y="0"/>
                </a:moveTo>
                <a:lnTo>
                  <a:pt x="10033" y="5189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318523" y="1914447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80">
                <a:moveTo>
                  <a:pt x="0" y="0"/>
                </a:moveTo>
                <a:lnTo>
                  <a:pt x="7266" y="4843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325789" y="1919291"/>
            <a:ext cx="5715" cy="5715"/>
          </a:xfrm>
          <a:custGeom>
            <a:avLst/>
            <a:gdLst/>
            <a:ahLst/>
            <a:cxnLst/>
            <a:rect l="l" t="t" r="r" b="b"/>
            <a:pathLst>
              <a:path w="5714" h="5714">
                <a:moveTo>
                  <a:pt x="0" y="0"/>
                </a:moveTo>
                <a:lnTo>
                  <a:pt x="5190" y="5189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256243" y="1914447"/>
            <a:ext cx="10160" cy="5080"/>
          </a:xfrm>
          <a:custGeom>
            <a:avLst/>
            <a:gdLst/>
            <a:ahLst/>
            <a:cxnLst/>
            <a:rect l="l" t="t" r="r" b="b"/>
            <a:pathLst>
              <a:path w="10160" h="5080">
                <a:moveTo>
                  <a:pt x="0" y="4843"/>
                </a:moveTo>
                <a:lnTo>
                  <a:pt x="9687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265931" y="1912025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39">
                <a:moveTo>
                  <a:pt x="0" y="2421"/>
                </a:moveTo>
                <a:lnTo>
                  <a:pt x="7611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273543" y="1909257"/>
            <a:ext cx="12700" cy="3175"/>
          </a:xfrm>
          <a:custGeom>
            <a:avLst/>
            <a:gdLst/>
            <a:ahLst/>
            <a:cxnLst/>
            <a:rect l="l" t="t" r="r" b="b"/>
            <a:pathLst>
              <a:path w="12700" h="3175">
                <a:moveTo>
                  <a:pt x="0" y="2767"/>
                </a:moveTo>
                <a:lnTo>
                  <a:pt x="12456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296033" y="1909257"/>
            <a:ext cx="12700" cy="3175"/>
          </a:xfrm>
          <a:custGeom>
            <a:avLst/>
            <a:gdLst/>
            <a:ahLst/>
            <a:cxnLst/>
            <a:rect l="l" t="t" r="r" b="b"/>
            <a:pathLst>
              <a:path w="12700" h="3175">
                <a:moveTo>
                  <a:pt x="0" y="0"/>
                </a:moveTo>
                <a:lnTo>
                  <a:pt x="12456" y="2767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308489" y="1912025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39">
                <a:moveTo>
                  <a:pt x="0" y="0"/>
                </a:moveTo>
                <a:lnTo>
                  <a:pt x="7264" y="2421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315754" y="1914447"/>
            <a:ext cx="10160" cy="5080"/>
          </a:xfrm>
          <a:custGeom>
            <a:avLst/>
            <a:gdLst/>
            <a:ahLst/>
            <a:cxnLst/>
            <a:rect l="l" t="t" r="r" b="b"/>
            <a:pathLst>
              <a:path w="10160" h="5080">
                <a:moveTo>
                  <a:pt x="0" y="0"/>
                </a:moveTo>
                <a:lnTo>
                  <a:pt x="10035" y="4843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251055" y="1807189"/>
            <a:ext cx="80010" cy="45085"/>
          </a:xfrm>
          <a:custGeom>
            <a:avLst/>
            <a:gdLst/>
            <a:ahLst/>
            <a:cxnLst/>
            <a:rect l="l" t="t" r="r" b="b"/>
            <a:pathLst>
              <a:path w="80010" h="45085">
                <a:moveTo>
                  <a:pt x="0" y="0"/>
                </a:moveTo>
                <a:lnTo>
                  <a:pt x="79924" y="44979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261088" y="1748716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244" y="0"/>
                </a:lnTo>
              </a:path>
            </a:pathLst>
          </a:custGeom>
          <a:ln w="7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281154" y="1742488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844" y="4843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278387" y="1734877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19">
                <a:moveTo>
                  <a:pt x="2766" y="7611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275793" y="172687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539" y="0"/>
                </a:lnTo>
              </a:path>
            </a:pathLst>
          </a:custGeom>
          <a:ln w="113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278387" y="1722421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19">
                <a:moveTo>
                  <a:pt x="0" y="7611"/>
                </a:moveTo>
                <a:lnTo>
                  <a:pt x="2766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281154" y="1719999"/>
            <a:ext cx="5080" cy="2540"/>
          </a:xfrm>
          <a:custGeom>
            <a:avLst/>
            <a:gdLst/>
            <a:ahLst/>
            <a:cxnLst/>
            <a:rect l="l" t="t" r="r" b="b"/>
            <a:pathLst>
              <a:path w="5079" h="2539">
                <a:moveTo>
                  <a:pt x="0" y="2421"/>
                </a:moveTo>
                <a:lnTo>
                  <a:pt x="4844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278387" y="1725189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80">
                <a:moveTo>
                  <a:pt x="0" y="4843"/>
                </a:moveTo>
                <a:lnTo>
                  <a:pt x="2766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281154" y="1722421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0" y="2767"/>
                </a:moveTo>
                <a:lnTo>
                  <a:pt x="4844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258493" y="1752349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189" y="0"/>
                </a:lnTo>
              </a:path>
            </a:pathLst>
          </a:custGeom>
          <a:ln w="10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313332" y="1712733"/>
            <a:ext cx="0" cy="45085"/>
          </a:xfrm>
          <a:custGeom>
            <a:avLst/>
            <a:gdLst/>
            <a:ahLst/>
            <a:cxnLst/>
            <a:rect l="l" t="t" r="r" b="b"/>
            <a:pathLst>
              <a:path h="45085">
                <a:moveTo>
                  <a:pt x="0" y="0"/>
                </a:moveTo>
                <a:lnTo>
                  <a:pt x="0" y="44633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256590" y="1666370"/>
            <a:ext cx="0" cy="34290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33907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241712" y="1649762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5">
                <a:moveTo>
                  <a:pt x="0" y="1729"/>
                </a:moveTo>
                <a:lnTo>
                  <a:pt x="2076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243788" y="1649762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0" y="0"/>
                </a:moveTo>
                <a:lnTo>
                  <a:pt x="1728" y="1729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243788" y="1651492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1728" y="0"/>
                </a:moveTo>
                <a:lnTo>
                  <a:pt x="0" y="2075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242750" y="1650973"/>
            <a:ext cx="0" cy="5715"/>
          </a:xfrm>
          <a:custGeom>
            <a:avLst/>
            <a:gdLst/>
            <a:ahLst/>
            <a:cxnLst/>
            <a:rect l="l" t="t" r="r" b="b"/>
            <a:pathLst>
              <a:path h="5714">
                <a:moveTo>
                  <a:pt x="0" y="0"/>
                </a:moveTo>
                <a:lnTo>
                  <a:pt x="0" y="51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237905" y="1651492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3806" y="2075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236177" y="1649762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728" y="1729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234446" y="1644226"/>
            <a:ext cx="1905" cy="5715"/>
          </a:xfrm>
          <a:custGeom>
            <a:avLst/>
            <a:gdLst/>
            <a:ahLst/>
            <a:cxnLst/>
            <a:rect l="l" t="t" r="r" b="b"/>
            <a:pathLst>
              <a:path w="1904" h="5714">
                <a:moveTo>
                  <a:pt x="1730" y="5535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231851" y="1639921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2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234446" y="1631079"/>
            <a:ext cx="1905" cy="5715"/>
          </a:xfrm>
          <a:custGeom>
            <a:avLst/>
            <a:gdLst/>
            <a:ahLst/>
            <a:cxnLst/>
            <a:rect l="l" t="t" r="r" b="b"/>
            <a:pathLst>
              <a:path w="1904" h="5714">
                <a:moveTo>
                  <a:pt x="0" y="5535"/>
                </a:moveTo>
                <a:lnTo>
                  <a:pt x="173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236177" y="1629003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0" y="2075"/>
                </a:moveTo>
                <a:lnTo>
                  <a:pt x="3804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239982" y="1630041"/>
            <a:ext cx="26034" cy="0"/>
          </a:xfrm>
          <a:custGeom>
            <a:avLst/>
            <a:gdLst/>
            <a:ahLst/>
            <a:cxnLst/>
            <a:rect l="l" t="t" r="r" b="b"/>
            <a:pathLst>
              <a:path w="26035">
                <a:moveTo>
                  <a:pt x="0" y="0"/>
                </a:moveTo>
                <a:lnTo>
                  <a:pt x="25949" y="0"/>
                </a:lnTo>
              </a:path>
            </a:pathLst>
          </a:custGeom>
          <a:ln w="72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245517" y="1629003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0" y="0"/>
                </a:moveTo>
                <a:lnTo>
                  <a:pt x="3806" y="2075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249324" y="1631079"/>
            <a:ext cx="1905" cy="5715"/>
          </a:xfrm>
          <a:custGeom>
            <a:avLst/>
            <a:gdLst/>
            <a:ahLst/>
            <a:cxnLst/>
            <a:rect l="l" t="t" r="r" b="b"/>
            <a:pathLst>
              <a:path w="1904" h="5714">
                <a:moveTo>
                  <a:pt x="0" y="0"/>
                </a:moveTo>
                <a:lnTo>
                  <a:pt x="1730" y="5535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234446" y="1632809"/>
            <a:ext cx="1905" cy="3810"/>
          </a:xfrm>
          <a:custGeom>
            <a:avLst/>
            <a:gdLst/>
            <a:ahLst/>
            <a:cxnLst/>
            <a:rect l="l" t="t" r="r" b="b"/>
            <a:pathLst>
              <a:path w="1904" h="3810">
                <a:moveTo>
                  <a:pt x="0" y="3805"/>
                </a:moveTo>
                <a:lnTo>
                  <a:pt x="173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236177" y="1631079"/>
            <a:ext cx="3810" cy="1905"/>
          </a:xfrm>
          <a:custGeom>
            <a:avLst/>
            <a:gdLst/>
            <a:ahLst/>
            <a:cxnLst/>
            <a:rect l="l" t="t" r="r" b="b"/>
            <a:pathLst>
              <a:path w="3810" h="1905">
                <a:moveTo>
                  <a:pt x="0" y="1729"/>
                </a:moveTo>
                <a:lnTo>
                  <a:pt x="3804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245517" y="1631079"/>
            <a:ext cx="3810" cy="1905"/>
          </a:xfrm>
          <a:custGeom>
            <a:avLst/>
            <a:gdLst/>
            <a:ahLst/>
            <a:cxnLst/>
            <a:rect l="l" t="t" r="r" b="b"/>
            <a:pathLst>
              <a:path w="3810" h="1905">
                <a:moveTo>
                  <a:pt x="0" y="0"/>
                </a:moveTo>
                <a:lnTo>
                  <a:pt x="3806" y="1729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249324" y="1632809"/>
            <a:ext cx="1905" cy="3810"/>
          </a:xfrm>
          <a:custGeom>
            <a:avLst/>
            <a:gdLst/>
            <a:ahLst/>
            <a:cxnLst/>
            <a:rect l="l" t="t" r="r" b="b"/>
            <a:pathLst>
              <a:path w="1904" h="3810">
                <a:moveTo>
                  <a:pt x="0" y="0"/>
                </a:moveTo>
                <a:lnTo>
                  <a:pt x="1730" y="3805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251055" y="1632809"/>
            <a:ext cx="2540" cy="3810"/>
          </a:xfrm>
          <a:custGeom>
            <a:avLst/>
            <a:gdLst/>
            <a:ahLst/>
            <a:cxnLst/>
            <a:rect l="l" t="t" r="r" b="b"/>
            <a:pathLst>
              <a:path w="2539" h="3810">
                <a:moveTo>
                  <a:pt x="0" y="3805"/>
                </a:moveTo>
                <a:lnTo>
                  <a:pt x="2076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253131" y="1629003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0" y="3805"/>
                </a:moveTo>
                <a:lnTo>
                  <a:pt x="3459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256590" y="1627273"/>
            <a:ext cx="3810" cy="1905"/>
          </a:xfrm>
          <a:custGeom>
            <a:avLst/>
            <a:gdLst/>
            <a:ahLst/>
            <a:cxnLst/>
            <a:rect l="l" t="t" r="r" b="b"/>
            <a:pathLst>
              <a:path w="3810" h="1905">
                <a:moveTo>
                  <a:pt x="0" y="1729"/>
                </a:moveTo>
                <a:lnTo>
                  <a:pt x="3804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260395" y="162727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535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265931" y="1627273"/>
            <a:ext cx="3810" cy="1905"/>
          </a:xfrm>
          <a:custGeom>
            <a:avLst/>
            <a:gdLst/>
            <a:ahLst/>
            <a:cxnLst/>
            <a:rect l="l" t="t" r="r" b="b"/>
            <a:pathLst>
              <a:path w="3810" h="1905">
                <a:moveTo>
                  <a:pt x="0" y="0"/>
                </a:moveTo>
                <a:lnTo>
                  <a:pt x="3806" y="1729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269738" y="1629003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0" y="0"/>
                </a:moveTo>
                <a:lnTo>
                  <a:pt x="2076" y="2075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271814" y="1631079"/>
            <a:ext cx="1905" cy="5715"/>
          </a:xfrm>
          <a:custGeom>
            <a:avLst/>
            <a:gdLst/>
            <a:ahLst/>
            <a:cxnLst/>
            <a:rect l="l" t="t" r="r" b="b"/>
            <a:pathLst>
              <a:path w="1904" h="5714">
                <a:moveTo>
                  <a:pt x="0" y="0"/>
                </a:moveTo>
                <a:lnTo>
                  <a:pt x="1728" y="5535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271814" y="1644226"/>
            <a:ext cx="1905" cy="5715"/>
          </a:xfrm>
          <a:custGeom>
            <a:avLst/>
            <a:gdLst/>
            <a:ahLst/>
            <a:cxnLst/>
            <a:rect l="l" t="t" r="r" b="b"/>
            <a:pathLst>
              <a:path w="1904" h="5714">
                <a:moveTo>
                  <a:pt x="1728" y="0"/>
                </a:moveTo>
                <a:lnTo>
                  <a:pt x="0" y="5535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269738" y="1649762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5">
                <a:moveTo>
                  <a:pt x="2076" y="0"/>
                </a:moveTo>
                <a:lnTo>
                  <a:pt x="0" y="1729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265931" y="1651492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3806" y="0"/>
                </a:moveTo>
                <a:lnTo>
                  <a:pt x="0" y="2075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265067" y="1650973"/>
            <a:ext cx="0" cy="5715"/>
          </a:xfrm>
          <a:custGeom>
            <a:avLst/>
            <a:gdLst/>
            <a:ahLst/>
            <a:cxnLst/>
            <a:rect l="l" t="t" r="r" b="b"/>
            <a:pathLst>
              <a:path h="5714">
                <a:moveTo>
                  <a:pt x="0" y="0"/>
                </a:moveTo>
                <a:lnTo>
                  <a:pt x="0" y="51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262471" y="1651492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1730" y="2075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262471" y="1649762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0" y="1729"/>
                </a:moveTo>
                <a:lnTo>
                  <a:pt x="173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264202" y="1649762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0" y="0"/>
                </a:moveTo>
                <a:lnTo>
                  <a:pt x="1728" y="1729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254860" y="1629003"/>
            <a:ext cx="5715" cy="2540"/>
          </a:xfrm>
          <a:custGeom>
            <a:avLst/>
            <a:gdLst/>
            <a:ahLst/>
            <a:cxnLst/>
            <a:rect l="l" t="t" r="r" b="b"/>
            <a:pathLst>
              <a:path w="5714" h="2539">
                <a:moveTo>
                  <a:pt x="0" y="2075"/>
                </a:moveTo>
                <a:lnTo>
                  <a:pt x="5535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265931" y="1629003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0" y="0"/>
                </a:moveTo>
                <a:lnTo>
                  <a:pt x="3806" y="2075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269738" y="1631079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5">
                <a:moveTo>
                  <a:pt x="0" y="0"/>
                </a:moveTo>
                <a:lnTo>
                  <a:pt x="2076" y="1729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271814" y="1632809"/>
            <a:ext cx="1905" cy="3810"/>
          </a:xfrm>
          <a:custGeom>
            <a:avLst/>
            <a:gdLst/>
            <a:ahLst/>
            <a:cxnLst/>
            <a:rect l="l" t="t" r="r" b="b"/>
            <a:pathLst>
              <a:path w="1904" h="3810">
                <a:moveTo>
                  <a:pt x="0" y="0"/>
                </a:moveTo>
                <a:lnTo>
                  <a:pt x="1728" y="3805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261088" y="1609281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244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261088" y="1591635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40">
                <a:moveTo>
                  <a:pt x="0" y="15223"/>
                </a:moveTo>
                <a:lnTo>
                  <a:pt x="44977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261088" y="1591635"/>
            <a:ext cx="52705" cy="17780"/>
          </a:xfrm>
          <a:custGeom>
            <a:avLst/>
            <a:gdLst/>
            <a:ahLst/>
            <a:cxnLst/>
            <a:rect l="l" t="t" r="r" b="b"/>
            <a:pathLst>
              <a:path w="52704" h="17780">
                <a:moveTo>
                  <a:pt x="0" y="17645"/>
                </a:moveTo>
                <a:lnTo>
                  <a:pt x="52244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261088" y="1574336"/>
            <a:ext cx="52705" cy="17780"/>
          </a:xfrm>
          <a:custGeom>
            <a:avLst/>
            <a:gdLst/>
            <a:ahLst/>
            <a:cxnLst/>
            <a:rect l="l" t="t" r="r" b="b"/>
            <a:pathLst>
              <a:path w="52704" h="17780">
                <a:moveTo>
                  <a:pt x="0" y="0"/>
                </a:moveTo>
                <a:lnTo>
                  <a:pt x="52244" y="17299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261088" y="1573125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244" y="0"/>
                </a:lnTo>
              </a:path>
            </a:pathLst>
          </a:custGeom>
          <a:ln w="76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258493" y="161170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189" y="0"/>
                </a:lnTo>
              </a:path>
            </a:pathLst>
          </a:custGeom>
          <a:ln w="96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258493" y="1569319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189" y="0"/>
                </a:lnTo>
              </a:path>
            </a:pathLst>
          </a:custGeom>
          <a:ln w="10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313332" y="1529357"/>
            <a:ext cx="0" cy="87630"/>
          </a:xfrm>
          <a:custGeom>
            <a:avLst/>
            <a:gdLst/>
            <a:ahLst/>
            <a:cxnLst/>
            <a:rect l="l" t="t" r="r" b="b"/>
            <a:pathLst>
              <a:path h="87630">
                <a:moveTo>
                  <a:pt x="0" y="0"/>
                </a:moveTo>
                <a:lnTo>
                  <a:pt x="0" y="8719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278387" y="1545791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591" y="0"/>
                </a:lnTo>
              </a:path>
            </a:pathLst>
          </a:custGeom>
          <a:ln w="76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281154" y="1539391"/>
            <a:ext cx="5080" cy="5715"/>
          </a:xfrm>
          <a:custGeom>
            <a:avLst/>
            <a:gdLst/>
            <a:ahLst/>
            <a:cxnLst/>
            <a:rect l="l" t="t" r="r" b="b"/>
            <a:pathLst>
              <a:path w="5079" h="5715">
                <a:moveTo>
                  <a:pt x="4844" y="5189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278387" y="1534547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80">
                <a:moveTo>
                  <a:pt x="2766" y="4843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275793" y="1531952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189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278387" y="1522091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19">
                <a:moveTo>
                  <a:pt x="0" y="7265"/>
                </a:moveTo>
                <a:lnTo>
                  <a:pt x="2766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281154" y="1516901"/>
            <a:ext cx="5080" cy="5715"/>
          </a:xfrm>
          <a:custGeom>
            <a:avLst/>
            <a:gdLst/>
            <a:ahLst/>
            <a:cxnLst/>
            <a:rect l="l" t="t" r="r" b="b"/>
            <a:pathLst>
              <a:path w="5079" h="5715">
                <a:moveTo>
                  <a:pt x="0" y="5189"/>
                </a:moveTo>
                <a:lnTo>
                  <a:pt x="4844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285999" y="1514479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40">
                <a:moveTo>
                  <a:pt x="0" y="2421"/>
                </a:moveTo>
                <a:lnTo>
                  <a:pt x="7611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293611" y="15144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842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298454" y="1514479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40">
                <a:moveTo>
                  <a:pt x="0" y="0"/>
                </a:moveTo>
                <a:lnTo>
                  <a:pt x="7611" y="2421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306066" y="1516901"/>
            <a:ext cx="5080" cy="5715"/>
          </a:xfrm>
          <a:custGeom>
            <a:avLst/>
            <a:gdLst/>
            <a:ahLst/>
            <a:cxnLst/>
            <a:rect l="l" t="t" r="r" b="b"/>
            <a:pathLst>
              <a:path w="5079" h="5715">
                <a:moveTo>
                  <a:pt x="0" y="0"/>
                </a:moveTo>
                <a:lnTo>
                  <a:pt x="4844" y="5189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310911" y="1522091"/>
            <a:ext cx="2540" cy="7620"/>
          </a:xfrm>
          <a:custGeom>
            <a:avLst/>
            <a:gdLst/>
            <a:ahLst/>
            <a:cxnLst/>
            <a:rect l="l" t="t" r="r" b="b"/>
            <a:pathLst>
              <a:path w="2539" h="7619">
                <a:moveTo>
                  <a:pt x="0" y="0"/>
                </a:moveTo>
                <a:lnTo>
                  <a:pt x="2421" y="7265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310911" y="1534547"/>
            <a:ext cx="2540" cy="5080"/>
          </a:xfrm>
          <a:custGeom>
            <a:avLst/>
            <a:gdLst/>
            <a:ahLst/>
            <a:cxnLst/>
            <a:rect l="l" t="t" r="r" b="b"/>
            <a:pathLst>
              <a:path w="2539" h="5080">
                <a:moveTo>
                  <a:pt x="2421" y="0"/>
                </a:moveTo>
                <a:lnTo>
                  <a:pt x="0" y="4843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306066" y="1539391"/>
            <a:ext cx="5080" cy="5715"/>
          </a:xfrm>
          <a:custGeom>
            <a:avLst/>
            <a:gdLst/>
            <a:ahLst/>
            <a:cxnLst/>
            <a:rect l="l" t="t" r="r" b="b"/>
            <a:pathLst>
              <a:path w="5079" h="5715">
                <a:moveTo>
                  <a:pt x="4844" y="0"/>
                </a:moveTo>
                <a:lnTo>
                  <a:pt x="0" y="5189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278387" y="1524513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80">
                <a:moveTo>
                  <a:pt x="0" y="4843"/>
                </a:moveTo>
                <a:lnTo>
                  <a:pt x="2766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281154" y="1519669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0" y="4843"/>
                </a:moveTo>
                <a:lnTo>
                  <a:pt x="4844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285999" y="1516901"/>
            <a:ext cx="7620" cy="3175"/>
          </a:xfrm>
          <a:custGeom>
            <a:avLst/>
            <a:gdLst/>
            <a:ahLst/>
            <a:cxnLst/>
            <a:rect l="l" t="t" r="r" b="b"/>
            <a:pathLst>
              <a:path w="7620" h="3175">
                <a:moveTo>
                  <a:pt x="0" y="2767"/>
                </a:moveTo>
                <a:lnTo>
                  <a:pt x="7611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293611" y="1516901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842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298454" y="1516901"/>
            <a:ext cx="7620" cy="3175"/>
          </a:xfrm>
          <a:custGeom>
            <a:avLst/>
            <a:gdLst/>
            <a:ahLst/>
            <a:cxnLst/>
            <a:rect l="l" t="t" r="r" b="b"/>
            <a:pathLst>
              <a:path w="7620" h="3175">
                <a:moveTo>
                  <a:pt x="0" y="0"/>
                </a:moveTo>
                <a:lnTo>
                  <a:pt x="7611" y="2767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306066" y="1519669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0" y="0"/>
                </a:moveTo>
                <a:lnTo>
                  <a:pt x="4844" y="4843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310911" y="1524513"/>
            <a:ext cx="2540" cy="5080"/>
          </a:xfrm>
          <a:custGeom>
            <a:avLst/>
            <a:gdLst/>
            <a:ahLst/>
            <a:cxnLst/>
            <a:rect l="l" t="t" r="r" b="b"/>
            <a:pathLst>
              <a:path w="2539" h="5080">
                <a:moveTo>
                  <a:pt x="0" y="0"/>
                </a:moveTo>
                <a:lnTo>
                  <a:pt x="2421" y="4843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275793" y="1549424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189" y="0"/>
                </a:lnTo>
              </a:path>
            </a:pathLst>
          </a:custGeom>
          <a:ln w="96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330979" y="1536969"/>
            <a:ext cx="0" cy="17780"/>
          </a:xfrm>
          <a:custGeom>
            <a:avLst/>
            <a:gdLst/>
            <a:ahLst/>
            <a:cxnLst/>
            <a:rect l="l" t="t" r="r" b="b"/>
            <a:pathLst>
              <a:path h="17780">
                <a:moveTo>
                  <a:pt x="0" y="17299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285999" y="1469846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40">
                <a:moveTo>
                  <a:pt x="0" y="0"/>
                </a:moveTo>
                <a:lnTo>
                  <a:pt x="2421" y="2421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288421" y="1469846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40">
                <a:moveTo>
                  <a:pt x="0" y="2421"/>
                </a:moveTo>
                <a:lnTo>
                  <a:pt x="2421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288421" y="1467424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40">
                <a:moveTo>
                  <a:pt x="2421" y="2421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287210" y="1464829"/>
            <a:ext cx="0" cy="5715"/>
          </a:xfrm>
          <a:custGeom>
            <a:avLst/>
            <a:gdLst/>
            <a:ahLst/>
            <a:cxnLst/>
            <a:rect l="l" t="t" r="r" b="b"/>
            <a:pathLst>
              <a:path h="5715">
                <a:moveTo>
                  <a:pt x="0" y="0"/>
                </a:moveTo>
                <a:lnTo>
                  <a:pt x="0" y="51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281154" y="1467424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844" y="0"/>
                </a:moveTo>
                <a:lnTo>
                  <a:pt x="0" y="4843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278387" y="1472268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80">
                <a:moveTo>
                  <a:pt x="2766" y="0"/>
                </a:moveTo>
                <a:lnTo>
                  <a:pt x="0" y="4843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275793" y="1480918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189" y="0"/>
                </a:lnTo>
              </a:path>
            </a:pathLst>
          </a:custGeom>
          <a:ln w="76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278387" y="1484724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19">
                <a:moveTo>
                  <a:pt x="0" y="0"/>
                </a:moveTo>
                <a:lnTo>
                  <a:pt x="2766" y="7611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281154" y="1492335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0" y="0"/>
                </a:moveTo>
                <a:lnTo>
                  <a:pt x="4844" y="4843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285999" y="1497179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40">
                <a:moveTo>
                  <a:pt x="0" y="0"/>
                </a:moveTo>
                <a:lnTo>
                  <a:pt x="7611" y="2421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293611" y="1499601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842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298454" y="1497179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40">
                <a:moveTo>
                  <a:pt x="0" y="2421"/>
                </a:moveTo>
                <a:lnTo>
                  <a:pt x="7611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306066" y="1492335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0" y="4843"/>
                </a:moveTo>
                <a:lnTo>
                  <a:pt x="4844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310911" y="1484724"/>
            <a:ext cx="2540" cy="7620"/>
          </a:xfrm>
          <a:custGeom>
            <a:avLst/>
            <a:gdLst/>
            <a:ahLst/>
            <a:cxnLst/>
            <a:rect l="l" t="t" r="r" b="b"/>
            <a:pathLst>
              <a:path w="2539" h="7619">
                <a:moveTo>
                  <a:pt x="0" y="7611"/>
                </a:moveTo>
                <a:lnTo>
                  <a:pt x="2421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310737" y="1482302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189" y="0"/>
                </a:lnTo>
              </a:path>
            </a:pathLst>
          </a:custGeom>
          <a:ln w="48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310911" y="1472268"/>
            <a:ext cx="2540" cy="7620"/>
          </a:xfrm>
          <a:custGeom>
            <a:avLst/>
            <a:gdLst/>
            <a:ahLst/>
            <a:cxnLst/>
            <a:rect l="l" t="t" r="r" b="b"/>
            <a:pathLst>
              <a:path w="2539" h="7619">
                <a:moveTo>
                  <a:pt x="2421" y="7611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306066" y="1467424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844" y="4843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278387" y="1484724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80">
                <a:moveTo>
                  <a:pt x="0" y="0"/>
                </a:moveTo>
                <a:lnTo>
                  <a:pt x="2766" y="4843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281154" y="1489567"/>
            <a:ext cx="5080" cy="5715"/>
          </a:xfrm>
          <a:custGeom>
            <a:avLst/>
            <a:gdLst/>
            <a:ahLst/>
            <a:cxnLst/>
            <a:rect l="l" t="t" r="r" b="b"/>
            <a:pathLst>
              <a:path w="5079" h="5715">
                <a:moveTo>
                  <a:pt x="0" y="0"/>
                </a:moveTo>
                <a:lnTo>
                  <a:pt x="4844" y="5189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285999" y="1494757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40">
                <a:moveTo>
                  <a:pt x="0" y="0"/>
                </a:moveTo>
                <a:lnTo>
                  <a:pt x="7611" y="2421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293611" y="14971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842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298454" y="1494757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40">
                <a:moveTo>
                  <a:pt x="0" y="2421"/>
                </a:moveTo>
                <a:lnTo>
                  <a:pt x="7611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306066" y="1489567"/>
            <a:ext cx="5080" cy="5715"/>
          </a:xfrm>
          <a:custGeom>
            <a:avLst/>
            <a:gdLst/>
            <a:ahLst/>
            <a:cxnLst/>
            <a:rect l="l" t="t" r="r" b="b"/>
            <a:pathLst>
              <a:path w="5079" h="5715">
                <a:moveTo>
                  <a:pt x="0" y="5189"/>
                </a:moveTo>
                <a:lnTo>
                  <a:pt x="4844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310911" y="1484724"/>
            <a:ext cx="2540" cy="5080"/>
          </a:xfrm>
          <a:custGeom>
            <a:avLst/>
            <a:gdLst/>
            <a:ahLst/>
            <a:cxnLst/>
            <a:rect l="l" t="t" r="r" b="b"/>
            <a:pathLst>
              <a:path w="2539" h="5080">
                <a:moveTo>
                  <a:pt x="0" y="4843"/>
                </a:moveTo>
                <a:lnTo>
                  <a:pt x="2421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241712" y="1450470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5">
                <a:moveTo>
                  <a:pt x="0" y="1729"/>
                </a:moveTo>
                <a:lnTo>
                  <a:pt x="2076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243788" y="145047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0" y="0"/>
                </a:moveTo>
                <a:lnTo>
                  <a:pt x="1728" y="1729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243788" y="1452200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40">
                <a:moveTo>
                  <a:pt x="1728" y="0"/>
                </a:moveTo>
                <a:lnTo>
                  <a:pt x="0" y="2075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242750" y="1451681"/>
            <a:ext cx="0" cy="5715"/>
          </a:xfrm>
          <a:custGeom>
            <a:avLst/>
            <a:gdLst/>
            <a:ahLst/>
            <a:cxnLst/>
            <a:rect l="l" t="t" r="r" b="b"/>
            <a:pathLst>
              <a:path h="5715">
                <a:moveTo>
                  <a:pt x="0" y="0"/>
                </a:moveTo>
                <a:lnTo>
                  <a:pt x="0" y="51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237905" y="1452200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40">
                <a:moveTo>
                  <a:pt x="3806" y="2075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236177" y="145047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728" y="1729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234446" y="1444934"/>
            <a:ext cx="1905" cy="5715"/>
          </a:xfrm>
          <a:custGeom>
            <a:avLst/>
            <a:gdLst/>
            <a:ahLst/>
            <a:cxnLst/>
            <a:rect l="l" t="t" r="r" b="b"/>
            <a:pathLst>
              <a:path w="1904" h="5715">
                <a:moveTo>
                  <a:pt x="1730" y="5535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231851" y="1441128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189" y="0"/>
                </a:lnTo>
              </a:path>
            </a:pathLst>
          </a:custGeom>
          <a:ln w="76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234446" y="1431787"/>
            <a:ext cx="1905" cy="5715"/>
          </a:xfrm>
          <a:custGeom>
            <a:avLst/>
            <a:gdLst/>
            <a:ahLst/>
            <a:cxnLst/>
            <a:rect l="l" t="t" r="r" b="b"/>
            <a:pathLst>
              <a:path w="1904" h="5715">
                <a:moveTo>
                  <a:pt x="0" y="5535"/>
                </a:moveTo>
                <a:lnTo>
                  <a:pt x="173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236177" y="1430057"/>
            <a:ext cx="3810" cy="1905"/>
          </a:xfrm>
          <a:custGeom>
            <a:avLst/>
            <a:gdLst/>
            <a:ahLst/>
            <a:cxnLst/>
            <a:rect l="l" t="t" r="r" b="b"/>
            <a:pathLst>
              <a:path w="3810" h="1905">
                <a:moveTo>
                  <a:pt x="0" y="1729"/>
                </a:moveTo>
                <a:lnTo>
                  <a:pt x="3804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239982" y="1430922"/>
            <a:ext cx="26034" cy="0"/>
          </a:xfrm>
          <a:custGeom>
            <a:avLst/>
            <a:gdLst/>
            <a:ahLst/>
            <a:cxnLst/>
            <a:rect l="l" t="t" r="r" b="b"/>
            <a:pathLst>
              <a:path w="26035">
                <a:moveTo>
                  <a:pt x="0" y="0"/>
                </a:moveTo>
                <a:lnTo>
                  <a:pt x="25949" y="0"/>
                </a:lnTo>
              </a:path>
            </a:pathLst>
          </a:custGeom>
          <a:ln w="69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245517" y="1430057"/>
            <a:ext cx="3810" cy="1905"/>
          </a:xfrm>
          <a:custGeom>
            <a:avLst/>
            <a:gdLst/>
            <a:ahLst/>
            <a:cxnLst/>
            <a:rect l="l" t="t" r="r" b="b"/>
            <a:pathLst>
              <a:path w="3810" h="1905">
                <a:moveTo>
                  <a:pt x="0" y="0"/>
                </a:moveTo>
                <a:lnTo>
                  <a:pt x="3806" y="1729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249324" y="1431787"/>
            <a:ext cx="1905" cy="5715"/>
          </a:xfrm>
          <a:custGeom>
            <a:avLst/>
            <a:gdLst/>
            <a:ahLst/>
            <a:cxnLst/>
            <a:rect l="l" t="t" r="r" b="b"/>
            <a:pathLst>
              <a:path w="1904" h="5715">
                <a:moveTo>
                  <a:pt x="0" y="0"/>
                </a:moveTo>
                <a:lnTo>
                  <a:pt x="1730" y="5535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248460" y="1440090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189" y="0"/>
                </a:lnTo>
              </a:path>
            </a:pathLst>
          </a:custGeom>
          <a:ln w="55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234446" y="1433517"/>
            <a:ext cx="1905" cy="3810"/>
          </a:xfrm>
          <a:custGeom>
            <a:avLst/>
            <a:gdLst/>
            <a:ahLst/>
            <a:cxnLst/>
            <a:rect l="l" t="t" r="r" b="b"/>
            <a:pathLst>
              <a:path w="1904" h="3809">
                <a:moveTo>
                  <a:pt x="0" y="3805"/>
                </a:moveTo>
                <a:lnTo>
                  <a:pt x="173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236177" y="1431787"/>
            <a:ext cx="3810" cy="1905"/>
          </a:xfrm>
          <a:custGeom>
            <a:avLst/>
            <a:gdLst/>
            <a:ahLst/>
            <a:cxnLst/>
            <a:rect l="l" t="t" r="r" b="b"/>
            <a:pathLst>
              <a:path w="3810" h="1905">
                <a:moveTo>
                  <a:pt x="0" y="1729"/>
                </a:moveTo>
                <a:lnTo>
                  <a:pt x="3804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245517" y="1431787"/>
            <a:ext cx="3810" cy="1905"/>
          </a:xfrm>
          <a:custGeom>
            <a:avLst/>
            <a:gdLst/>
            <a:ahLst/>
            <a:cxnLst/>
            <a:rect l="l" t="t" r="r" b="b"/>
            <a:pathLst>
              <a:path w="3810" h="1905">
                <a:moveTo>
                  <a:pt x="0" y="0"/>
                </a:moveTo>
                <a:lnTo>
                  <a:pt x="3806" y="1729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249324" y="1433517"/>
            <a:ext cx="1905" cy="3810"/>
          </a:xfrm>
          <a:custGeom>
            <a:avLst/>
            <a:gdLst/>
            <a:ahLst/>
            <a:cxnLst/>
            <a:rect l="l" t="t" r="r" b="b"/>
            <a:pathLst>
              <a:path w="1904" h="3809">
                <a:moveTo>
                  <a:pt x="0" y="0"/>
                </a:moveTo>
                <a:lnTo>
                  <a:pt x="1730" y="3805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251055" y="1433517"/>
            <a:ext cx="2540" cy="3810"/>
          </a:xfrm>
          <a:custGeom>
            <a:avLst/>
            <a:gdLst/>
            <a:ahLst/>
            <a:cxnLst/>
            <a:rect l="l" t="t" r="r" b="b"/>
            <a:pathLst>
              <a:path w="2539" h="3809">
                <a:moveTo>
                  <a:pt x="0" y="3805"/>
                </a:moveTo>
                <a:lnTo>
                  <a:pt x="2076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253131" y="1430057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09">
                <a:moveTo>
                  <a:pt x="0" y="3459"/>
                </a:moveTo>
                <a:lnTo>
                  <a:pt x="3459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256590" y="1427981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40">
                <a:moveTo>
                  <a:pt x="0" y="2075"/>
                </a:moveTo>
                <a:lnTo>
                  <a:pt x="3804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260395" y="1427981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535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265931" y="1427981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40">
                <a:moveTo>
                  <a:pt x="0" y="0"/>
                </a:moveTo>
                <a:lnTo>
                  <a:pt x="3806" y="2075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269738" y="1430057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5">
                <a:moveTo>
                  <a:pt x="0" y="0"/>
                </a:moveTo>
                <a:lnTo>
                  <a:pt x="2076" y="1729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271814" y="1431787"/>
            <a:ext cx="1905" cy="5715"/>
          </a:xfrm>
          <a:custGeom>
            <a:avLst/>
            <a:gdLst/>
            <a:ahLst/>
            <a:cxnLst/>
            <a:rect l="l" t="t" r="r" b="b"/>
            <a:pathLst>
              <a:path w="1904" h="5715">
                <a:moveTo>
                  <a:pt x="0" y="0"/>
                </a:moveTo>
                <a:lnTo>
                  <a:pt x="1728" y="5535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270948" y="1441128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189" y="0"/>
                </a:lnTo>
              </a:path>
            </a:pathLst>
          </a:custGeom>
          <a:ln w="76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271814" y="1444934"/>
            <a:ext cx="1905" cy="5715"/>
          </a:xfrm>
          <a:custGeom>
            <a:avLst/>
            <a:gdLst/>
            <a:ahLst/>
            <a:cxnLst/>
            <a:rect l="l" t="t" r="r" b="b"/>
            <a:pathLst>
              <a:path w="1904" h="5715">
                <a:moveTo>
                  <a:pt x="1728" y="0"/>
                </a:moveTo>
                <a:lnTo>
                  <a:pt x="0" y="5535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269738" y="1450470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5">
                <a:moveTo>
                  <a:pt x="2076" y="0"/>
                </a:moveTo>
                <a:lnTo>
                  <a:pt x="0" y="1729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265931" y="1452200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40">
                <a:moveTo>
                  <a:pt x="3806" y="0"/>
                </a:moveTo>
                <a:lnTo>
                  <a:pt x="0" y="2075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265067" y="1451681"/>
            <a:ext cx="0" cy="5715"/>
          </a:xfrm>
          <a:custGeom>
            <a:avLst/>
            <a:gdLst/>
            <a:ahLst/>
            <a:cxnLst/>
            <a:rect l="l" t="t" r="r" b="b"/>
            <a:pathLst>
              <a:path h="5715">
                <a:moveTo>
                  <a:pt x="0" y="0"/>
                </a:moveTo>
                <a:lnTo>
                  <a:pt x="0" y="51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262471" y="1452200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40">
                <a:moveTo>
                  <a:pt x="1730" y="2075"/>
                </a:moveTo>
                <a:lnTo>
                  <a:pt x="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262471" y="145047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0" y="1729"/>
                </a:moveTo>
                <a:lnTo>
                  <a:pt x="1730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264202" y="145047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0" y="0"/>
                </a:moveTo>
                <a:lnTo>
                  <a:pt x="1728" y="1729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254860" y="1430057"/>
            <a:ext cx="5715" cy="1905"/>
          </a:xfrm>
          <a:custGeom>
            <a:avLst/>
            <a:gdLst/>
            <a:ahLst/>
            <a:cxnLst/>
            <a:rect l="l" t="t" r="r" b="b"/>
            <a:pathLst>
              <a:path w="5714" h="1905">
                <a:moveTo>
                  <a:pt x="0" y="1729"/>
                </a:moveTo>
                <a:lnTo>
                  <a:pt x="5535" y="0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265931" y="1430057"/>
            <a:ext cx="3810" cy="1905"/>
          </a:xfrm>
          <a:custGeom>
            <a:avLst/>
            <a:gdLst/>
            <a:ahLst/>
            <a:cxnLst/>
            <a:rect l="l" t="t" r="r" b="b"/>
            <a:pathLst>
              <a:path w="3810" h="1905">
                <a:moveTo>
                  <a:pt x="0" y="0"/>
                </a:moveTo>
                <a:lnTo>
                  <a:pt x="3806" y="1729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269738" y="1431787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5">
                <a:moveTo>
                  <a:pt x="0" y="0"/>
                </a:moveTo>
                <a:lnTo>
                  <a:pt x="2076" y="1729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271814" y="1433517"/>
            <a:ext cx="1905" cy="3810"/>
          </a:xfrm>
          <a:custGeom>
            <a:avLst/>
            <a:gdLst/>
            <a:ahLst/>
            <a:cxnLst/>
            <a:rect l="l" t="t" r="r" b="b"/>
            <a:pathLst>
              <a:path w="1904" h="3809">
                <a:moveTo>
                  <a:pt x="0" y="0"/>
                </a:moveTo>
                <a:lnTo>
                  <a:pt x="1728" y="3805"/>
                </a:lnTo>
              </a:path>
            </a:pathLst>
          </a:custGeom>
          <a:ln w="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2707433" y="300934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189" y="0"/>
                </a:lnTo>
              </a:path>
            </a:pathLst>
          </a:custGeom>
          <a:ln w="5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790284" y="99081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189" y="0"/>
                </a:lnTo>
              </a:path>
            </a:pathLst>
          </a:custGeom>
          <a:ln w="65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790284" y="946704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189" y="0"/>
                </a:lnTo>
              </a:path>
            </a:pathLst>
          </a:custGeom>
          <a:ln w="62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790284" y="902763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189" y="0"/>
                </a:lnTo>
              </a:path>
            </a:pathLst>
          </a:custGeom>
          <a:ln w="62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790284" y="858822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189" y="0"/>
                </a:lnTo>
              </a:path>
            </a:pathLst>
          </a:custGeom>
          <a:ln w="62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790284" y="814535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189" y="0"/>
                </a:lnTo>
              </a:path>
            </a:pathLst>
          </a:custGeom>
          <a:ln w="62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790284" y="770594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189" y="0"/>
                </a:lnTo>
              </a:path>
            </a:pathLst>
          </a:custGeom>
          <a:ln w="62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2553812" y="993586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189" y="0"/>
                </a:lnTo>
              </a:path>
            </a:pathLst>
          </a:custGeom>
          <a:ln w="65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2553812" y="949472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189" y="0"/>
                </a:lnTo>
              </a:path>
            </a:pathLst>
          </a:custGeom>
          <a:ln w="62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2553812" y="905531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189" y="0"/>
                </a:lnTo>
              </a:path>
            </a:pathLst>
          </a:custGeom>
          <a:ln w="62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2553812" y="861590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189" y="0"/>
                </a:lnTo>
              </a:path>
            </a:pathLst>
          </a:custGeom>
          <a:ln w="62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2553812" y="817476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189" y="0"/>
                </a:lnTo>
              </a:path>
            </a:pathLst>
          </a:custGeom>
          <a:ln w="65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2553812" y="773362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189" y="0"/>
                </a:lnTo>
              </a:path>
            </a:pathLst>
          </a:custGeom>
          <a:ln w="62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 txBox="1"/>
          <p:nvPr/>
        </p:nvSpPr>
        <p:spPr>
          <a:xfrm>
            <a:off x="2979991" y="1355671"/>
            <a:ext cx="1541780" cy="1255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" dirty="0">
                <a:latin typeface="Times New Roman"/>
                <a:cs typeface="Times New Roman"/>
              </a:rPr>
              <a:t>from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solidFill>
                  <a:srgbClr val="0000FF"/>
                </a:solidFill>
                <a:latin typeface="Times New Roman"/>
                <a:cs typeface="Times New Roman"/>
              </a:rPr>
              <a:t>Anderson</a:t>
            </a:r>
            <a:r>
              <a:rPr sz="900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900" spc="45" dirty="0">
                <a:solidFill>
                  <a:srgbClr val="0000FF"/>
                </a:solidFill>
                <a:latin typeface="Times New Roman"/>
                <a:cs typeface="Times New Roman"/>
              </a:rPr>
              <a:t>et</a:t>
            </a:r>
            <a:r>
              <a:rPr sz="900" spc="20" dirty="0">
                <a:solidFill>
                  <a:srgbClr val="0000FF"/>
                </a:solidFill>
                <a:latin typeface="Times New Roman"/>
                <a:cs typeface="Times New Roman"/>
              </a:rPr>
              <a:t> al.</a:t>
            </a:r>
            <a:r>
              <a:rPr sz="900" spc="8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900" spc="-5" dirty="0">
                <a:solidFill>
                  <a:srgbClr val="0000FF"/>
                </a:solidFill>
                <a:latin typeface="Times New Roman"/>
                <a:cs typeface="Times New Roman"/>
              </a:rPr>
              <a:t>’12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00" spc="15" dirty="0">
                <a:latin typeface="Times New Roman"/>
                <a:cs typeface="Times New Roman"/>
              </a:rPr>
              <a:t>SDSS-III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(BOSS)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00" spc="45" dirty="0">
                <a:latin typeface="Times New Roman"/>
                <a:cs typeface="Times New Roman"/>
              </a:rPr>
              <a:t>p</a:t>
            </a:r>
            <a:r>
              <a:rPr sz="900" spc="30" dirty="0">
                <a:latin typeface="Times New Roman"/>
                <a:cs typeface="Times New Roman"/>
              </a:rPr>
              <a:t>o</a:t>
            </a:r>
            <a:r>
              <a:rPr sz="900" spc="-20" dirty="0">
                <a:latin typeface="Times New Roman"/>
                <a:cs typeface="Times New Roman"/>
              </a:rPr>
              <a:t>w</a:t>
            </a:r>
            <a:r>
              <a:rPr sz="900" spc="45" dirty="0">
                <a:latin typeface="Times New Roman"/>
                <a:cs typeface="Times New Roman"/>
              </a:rPr>
              <a:t>er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spectr</a:t>
            </a:r>
            <a:r>
              <a:rPr sz="900" spc="35" dirty="0">
                <a:latin typeface="Times New Roman"/>
                <a:cs typeface="Times New Roman"/>
              </a:rPr>
              <a:t>um.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800">
              <a:latin typeface="Times New Roman"/>
              <a:cs typeface="Times New Roman"/>
            </a:endParaRPr>
          </a:p>
          <a:p>
            <a:pPr marL="12700" marR="5080">
              <a:lnSpc>
                <a:spcPct val="147100"/>
              </a:lnSpc>
            </a:pPr>
            <a:r>
              <a:rPr sz="9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900" spc="44" baseline="-9259" dirty="0">
                <a:solidFill>
                  <a:srgbClr val="FF0000"/>
                </a:solidFill>
                <a:latin typeface="Times New Roman"/>
                <a:cs typeface="Times New Roman"/>
              </a:rPr>
              <a:t>0 </a:t>
            </a:r>
            <a:r>
              <a:rPr sz="900" spc="7" baseline="-925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204" dirty="0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sz="900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55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sz="900" spc="45" dirty="0">
                <a:solidFill>
                  <a:srgbClr val="FF0000"/>
                </a:solidFill>
                <a:latin typeface="Times New Roman"/>
                <a:cs typeface="Times New Roman"/>
              </a:rPr>
              <a:t>68</a:t>
            </a:r>
            <a:r>
              <a:rPr sz="900" i="1" spc="2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900" spc="45" dirty="0">
                <a:solidFill>
                  <a:srgbClr val="FF0000"/>
                </a:solidFill>
                <a:latin typeface="Times New Roman"/>
                <a:cs typeface="Times New Roman"/>
              </a:rPr>
              <a:t>11</a:t>
            </a:r>
            <a:r>
              <a:rPr sz="9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i="1" spc="-10" dirty="0">
                <a:solidFill>
                  <a:srgbClr val="FF0000"/>
                </a:solidFill>
                <a:latin typeface="メイリオ"/>
                <a:cs typeface="メイリオ"/>
              </a:rPr>
              <a:t>±</a:t>
            </a:r>
            <a:r>
              <a:rPr sz="900" i="1" spc="-105" dirty="0">
                <a:solidFill>
                  <a:srgbClr val="FF0000"/>
                </a:solidFill>
                <a:latin typeface="メイリオ"/>
                <a:cs typeface="メイリオ"/>
              </a:rPr>
              <a:t> </a:t>
            </a:r>
            <a:r>
              <a:rPr sz="900" spc="45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sz="900" i="1" spc="2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900" spc="45" dirty="0">
                <a:solidFill>
                  <a:srgbClr val="FF0000"/>
                </a:solidFill>
                <a:latin typeface="Times New Roman"/>
                <a:cs typeface="Times New Roman"/>
              </a:rPr>
              <a:t>86</a:t>
            </a:r>
            <a:r>
              <a:rPr sz="900" spc="55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r>
              <a:rPr sz="900" spc="20" dirty="0">
                <a:solidFill>
                  <a:srgbClr val="FF0000"/>
                </a:solidFill>
                <a:latin typeface="Times New Roman"/>
                <a:cs typeface="Times New Roman"/>
              </a:rPr>
              <a:t>km/s/Mpc </a:t>
            </a:r>
            <a:r>
              <a:rPr sz="900" spc="40" dirty="0">
                <a:latin typeface="Times New Roman"/>
                <a:cs typeface="Times New Roman"/>
              </a:rPr>
              <a:t>(Cheng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105" dirty="0">
                <a:latin typeface="Times New Roman"/>
                <a:cs typeface="Times New Roman"/>
              </a:rPr>
              <a:t>&amp;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Huang,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2014)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45" name="object 645"/>
          <p:cNvSpPr/>
          <p:nvPr/>
        </p:nvSpPr>
        <p:spPr>
          <a:xfrm>
            <a:off x="0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5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1535976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3071952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r>
              <a:rPr spc="50" dirty="0"/>
              <a:t>The</a:t>
            </a:r>
            <a:r>
              <a:rPr spc="25" dirty="0"/>
              <a:t> </a:t>
            </a:r>
            <a:r>
              <a:rPr spc="30" dirty="0"/>
              <a:t>cosmological</a:t>
            </a:r>
            <a:r>
              <a:rPr spc="25" dirty="0"/>
              <a:t> composition</a:t>
            </a:r>
          </a:p>
        </p:txBody>
      </p:sp>
      <p:sp>
        <p:nvSpPr>
          <p:cNvPr id="4" name="object 4"/>
          <p:cNvSpPr/>
          <p:nvPr/>
        </p:nvSpPr>
        <p:spPr>
          <a:xfrm>
            <a:off x="117030" y="752581"/>
            <a:ext cx="2667597" cy="19054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99994" y="894940"/>
            <a:ext cx="137160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35" dirty="0">
                <a:latin typeface="Times New Roman"/>
                <a:cs typeface="Times New Roman"/>
              </a:rPr>
              <a:t>Data: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CMB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15" dirty="0">
                <a:latin typeface="Times New Roman"/>
                <a:cs typeface="Times New Roman"/>
              </a:rPr>
              <a:t>+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30" dirty="0">
                <a:latin typeface="Times New Roman"/>
                <a:cs typeface="Times New Roman"/>
              </a:rPr>
              <a:t>B</a:t>
            </a:r>
            <a:r>
              <a:rPr sz="900" spc="-65" dirty="0">
                <a:latin typeface="Times New Roman"/>
                <a:cs typeface="Times New Roman"/>
              </a:rPr>
              <a:t>A</a:t>
            </a:r>
            <a:r>
              <a:rPr sz="900" spc="45" dirty="0">
                <a:latin typeface="Times New Roman"/>
                <a:cs typeface="Times New Roman"/>
              </a:rPr>
              <a:t>O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15" dirty="0">
                <a:latin typeface="Times New Roman"/>
                <a:cs typeface="Times New Roman"/>
              </a:rPr>
              <a:t>+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SN</a:t>
            </a:r>
            <a:r>
              <a:rPr sz="900" spc="20" dirty="0">
                <a:latin typeface="Times New Roman"/>
                <a:cs typeface="Times New Roman"/>
              </a:rPr>
              <a:t> Ia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5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35976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71952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777756" y="1083845"/>
          <a:ext cx="1818261" cy="164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9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1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6237">
                <a:tc>
                  <a:txBody>
                    <a:bodyPr/>
                    <a:lstStyle/>
                    <a:p>
                      <a:pPr marL="205104">
                        <a:lnSpc>
                          <a:spcPct val="100000"/>
                        </a:lnSpc>
                      </a:pPr>
                      <a:r>
                        <a:rPr sz="900" i="1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900" baseline="-9259" dirty="0">
                          <a:latin typeface="Times New Roman"/>
                          <a:cs typeface="Times New Roman"/>
                        </a:rPr>
                        <a:t>0</a:t>
                      </a:r>
                      <a:endParaRPr sz="900" baseline="-9259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=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=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(67</a:t>
                      </a:r>
                      <a:r>
                        <a:rPr sz="900" i="1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dirty="0">
                          <a:latin typeface="メイリオ"/>
                          <a:cs typeface="メイリオ"/>
                        </a:rPr>
                        <a:t>±</a:t>
                      </a:r>
                      <a:r>
                        <a:rPr sz="900" i="1" spc="-105" dirty="0">
                          <a:latin typeface="メイリオ"/>
                          <a:cs typeface="メイリオ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900" i="1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5)km/s/Mpc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900" i="1" spc="10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100km/s/Mpc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354">
                <a:tc>
                  <a:txBody>
                    <a:bodyPr/>
                    <a:lstStyle/>
                    <a:p>
                      <a:pPr marL="86995" marR="61594" indent="93345">
                        <a:lnSpc>
                          <a:spcPct val="119500"/>
                        </a:lnSpc>
                      </a:pPr>
                      <a:r>
                        <a:rPr sz="1350" baseline="6172" dirty="0">
                          <a:latin typeface="Times New Roman"/>
                          <a:cs typeface="Times New Roman"/>
                        </a:rPr>
                        <a:t>Ω</a:t>
                      </a:r>
                      <a:r>
                        <a:rPr sz="600" i="1" dirty="0">
                          <a:latin typeface="Times New Roman"/>
                          <a:cs typeface="Times New Roman"/>
                        </a:rPr>
                        <a:t>m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Ω</a:t>
                      </a:r>
                      <a:r>
                        <a:rPr sz="900" i="1" spc="97" baseline="-9259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900" i="1" spc="10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900" baseline="41666" dirty="0">
                          <a:latin typeface="Times New Roman"/>
                          <a:cs typeface="Times New Roman"/>
                        </a:rPr>
                        <a:t>2</a:t>
                      </a:r>
                      <a:endParaRPr sz="900" baseline="41666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=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=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900" i="1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dirty="0">
                          <a:latin typeface="メイリオ"/>
                          <a:cs typeface="メイリオ"/>
                        </a:rPr>
                        <a:t>±</a:t>
                      </a:r>
                      <a:r>
                        <a:rPr sz="900" i="1" spc="-105" dirty="0">
                          <a:latin typeface="メイリオ"/>
                          <a:cs typeface="メイリオ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900" i="1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01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900" i="1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0223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dirty="0">
                          <a:latin typeface="メイリオ"/>
                          <a:cs typeface="メイリオ"/>
                        </a:rPr>
                        <a:t>±</a:t>
                      </a:r>
                      <a:r>
                        <a:rPr sz="900" i="1" spc="-105" dirty="0">
                          <a:latin typeface="メイリオ"/>
                          <a:cs typeface="メイリオ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900" i="1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00016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504"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Ω</a:t>
                      </a:r>
                      <a:r>
                        <a:rPr sz="900" i="1" baseline="-9259" dirty="0">
                          <a:latin typeface="Times New Roman"/>
                          <a:cs typeface="Times New Roman"/>
                        </a:rPr>
                        <a:t>K</a:t>
                      </a:r>
                      <a:endParaRPr sz="900" baseline="-9259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=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900" i="1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00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dirty="0">
                          <a:latin typeface="メイリオ"/>
                          <a:cs typeface="メイリオ"/>
                        </a:rPr>
                        <a:t>±</a:t>
                      </a:r>
                      <a:r>
                        <a:rPr sz="900" i="1" spc="-105" dirty="0">
                          <a:latin typeface="メイリオ"/>
                          <a:cs typeface="メイリオ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900" i="1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005  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(95%)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09">
                <a:tc>
                  <a:txBody>
                    <a:bodyPr/>
                    <a:lstStyle/>
                    <a:p>
                      <a:pPr marL="34925" marR="61594" indent="161290">
                        <a:lnSpc>
                          <a:spcPct val="1379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Ω</a:t>
                      </a:r>
                      <a:r>
                        <a:rPr sz="900" baseline="-9259" dirty="0">
                          <a:latin typeface="Times New Roman"/>
                          <a:cs typeface="Times New Roman"/>
                        </a:rPr>
                        <a:t>Λ </a:t>
                      </a:r>
                      <a:r>
                        <a:rPr sz="1350" baseline="6172" dirty="0">
                          <a:latin typeface="Times New Roman"/>
                          <a:cs typeface="Times New Roman"/>
                        </a:rPr>
                        <a:t>Ω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ra</a:t>
                      </a:r>
                      <a:r>
                        <a:rPr sz="600" spc="4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350" i="1" spc="15" baseline="6172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900" baseline="50925" dirty="0">
                          <a:latin typeface="Times New Roman"/>
                          <a:cs typeface="Times New Roman"/>
                        </a:rPr>
                        <a:t>2</a:t>
                      </a:r>
                      <a:endParaRPr sz="900" baseline="50925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=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=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900" i="1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dirty="0">
                          <a:latin typeface="メイリオ"/>
                          <a:cs typeface="メイリオ"/>
                        </a:rPr>
                        <a:t>±</a:t>
                      </a:r>
                      <a:r>
                        <a:rPr sz="900" i="1" spc="-105" dirty="0">
                          <a:latin typeface="メイリオ"/>
                          <a:cs typeface="メイリオ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900" i="1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01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900" i="1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48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dirty="0">
                          <a:latin typeface="メイリオ"/>
                          <a:cs typeface="メイリオ"/>
                        </a:rPr>
                        <a:t>×</a:t>
                      </a:r>
                      <a:r>
                        <a:rPr sz="900" i="1" spc="-105" dirty="0">
                          <a:latin typeface="メイリオ"/>
                          <a:cs typeface="メイリオ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900" i="1" baseline="41666" dirty="0">
                          <a:latin typeface="Times New Roman"/>
                          <a:cs typeface="Times New Roman"/>
                        </a:rPr>
                        <a:t>−</a:t>
                      </a:r>
                      <a:r>
                        <a:rPr sz="900" baseline="41666" dirty="0">
                          <a:latin typeface="Times New Roman"/>
                          <a:cs typeface="Times New Roman"/>
                        </a:rPr>
                        <a:t>5</a:t>
                      </a:r>
                      <a:endParaRPr sz="900" baseline="41666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019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age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=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(13</a:t>
                      </a:r>
                      <a:r>
                        <a:rPr sz="900" i="1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81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i="1" dirty="0">
                          <a:latin typeface="メイリオ"/>
                          <a:cs typeface="メイリオ"/>
                        </a:rPr>
                        <a:t>±</a:t>
                      </a:r>
                      <a:r>
                        <a:rPr sz="900" i="1" spc="-105" dirty="0">
                          <a:latin typeface="メイリオ"/>
                          <a:cs typeface="メイリオ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900" i="1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026)Gyr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r>
              <a:rPr spc="50" dirty="0"/>
              <a:t>Contents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3004" y="861295"/>
            <a:ext cx="6794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30" dirty="0">
                <a:solidFill>
                  <a:srgbClr val="EAEAF7"/>
                </a:solidFill>
                <a:latin typeface="Times New Roman"/>
                <a:cs typeface="Times New Roman"/>
              </a:rPr>
              <a:t>1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8109" y="846718"/>
            <a:ext cx="78486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30" dirty="0">
                <a:solidFill>
                  <a:srgbClr val="3333B2"/>
                </a:solidFill>
                <a:latin typeface="Times New Roman"/>
                <a:cs typeface="Times New Roman"/>
              </a:rPr>
              <a:t>Recombination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3004" y="1275873"/>
            <a:ext cx="6794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30" dirty="0">
                <a:solidFill>
                  <a:srgbClr val="EAEAF7"/>
                </a:solidFill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8109" y="1261297"/>
            <a:ext cx="179832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45" dirty="0">
                <a:solidFill>
                  <a:srgbClr val="3333B2"/>
                </a:solidFill>
                <a:latin typeface="Times New Roman"/>
                <a:cs typeface="Times New Roman"/>
              </a:rPr>
              <a:t>The</a:t>
            </a:r>
            <a:r>
              <a:rPr sz="900" spc="20" dirty="0">
                <a:solidFill>
                  <a:srgbClr val="3333B2"/>
                </a:solidFill>
                <a:latin typeface="Times New Roman"/>
                <a:cs typeface="Times New Roman"/>
              </a:rPr>
              <a:t> </a:t>
            </a:r>
            <a:r>
              <a:rPr sz="900" spc="35" dirty="0">
                <a:solidFill>
                  <a:srgbClr val="3333B2"/>
                </a:solidFill>
                <a:latin typeface="Times New Roman"/>
                <a:cs typeface="Times New Roman"/>
              </a:rPr>
              <a:t>cosmic</a:t>
            </a:r>
            <a:r>
              <a:rPr sz="900" spc="20" dirty="0">
                <a:solidFill>
                  <a:srgbClr val="3333B2"/>
                </a:solidFill>
                <a:latin typeface="Times New Roman"/>
                <a:cs typeface="Times New Roman"/>
              </a:rPr>
              <a:t> </a:t>
            </a:r>
            <a:r>
              <a:rPr sz="900" spc="15" dirty="0">
                <a:solidFill>
                  <a:srgbClr val="3333B2"/>
                </a:solidFill>
                <a:latin typeface="Times New Roman"/>
                <a:cs typeface="Times New Roman"/>
              </a:rPr>
              <a:t>micr</a:t>
            </a:r>
            <a:r>
              <a:rPr sz="900" dirty="0">
                <a:solidFill>
                  <a:srgbClr val="3333B2"/>
                </a:solidFill>
                <a:latin typeface="Times New Roman"/>
                <a:cs typeface="Times New Roman"/>
              </a:rPr>
              <a:t>o</a:t>
            </a:r>
            <a:r>
              <a:rPr sz="900" spc="-25" dirty="0">
                <a:solidFill>
                  <a:srgbClr val="3333B2"/>
                </a:solidFill>
                <a:latin typeface="Times New Roman"/>
                <a:cs typeface="Times New Roman"/>
              </a:rPr>
              <a:t>w</a:t>
            </a:r>
            <a:r>
              <a:rPr sz="900" spc="75" dirty="0">
                <a:solidFill>
                  <a:srgbClr val="3333B2"/>
                </a:solidFill>
                <a:latin typeface="Times New Roman"/>
                <a:cs typeface="Times New Roman"/>
              </a:rPr>
              <a:t>a</a:t>
            </a:r>
            <a:r>
              <a:rPr sz="900" spc="-30" dirty="0">
                <a:solidFill>
                  <a:srgbClr val="3333B2"/>
                </a:solidFill>
                <a:latin typeface="Times New Roman"/>
                <a:cs typeface="Times New Roman"/>
              </a:rPr>
              <a:t>v</a:t>
            </a:r>
            <a:r>
              <a:rPr sz="900" spc="95" dirty="0">
                <a:solidFill>
                  <a:srgbClr val="3333B2"/>
                </a:solidFill>
                <a:latin typeface="Times New Roman"/>
                <a:cs typeface="Times New Roman"/>
              </a:rPr>
              <a:t>e</a:t>
            </a:r>
            <a:r>
              <a:rPr sz="900" spc="20" dirty="0">
                <a:solidFill>
                  <a:srgbClr val="3333B2"/>
                </a:solidFill>
                <a:latin typeface="Times New Roman"/>
                <a:cs typeface="Times New Roman"/>
              </a:rPr>
              <a:t> </a:t>
            </a:r>
            <a:r>
              <a:rPr sz="900" spc="60" dirty="0">
                <a:solidFill>
                  <a:srgbClr val="3333B2"/>
                </a:solidFill>
                <a:latin typeface="Times New Roman"/>
                <a:cs typeface="Times New Roman"/>
              </a:rPr>
              <a:t>ba</a:t>
            </a:r>
            <a:r>
              <a:rPr sz="900" spc="40" dirty="0">
                <a:solidFill>
                  <a:srgbClr val="3333B2"/>
                </a:solidFill>
                <a:latin typeface="Times New Roman"/>
                <a:cs typeface="Times New Roman"/>
              </a:rPr>
              <a:t>c</a:t>
            </a:r>
            <a:r>
              <a:rPr sz="900" spc="20" dirty="0">
                <a:solidFill>
                  <a:srgbClr val="3333B2"/>
                </a:solidFill>
                <a:latin typeface="Times New Roman"/>
                <a:cs typeface="Times New Roman"/>
              </a:rPr>
              <a:t>k</a:t>
            </a:r>
            <a:r>
              <a:rPr sz="900" spc="10" dirty="0">
                <a:solidFill>
                  <a:srgbClr val="3333B2"/>
                </a:solidFill>
                <a:latin typeface="Times New Roman"/>
                <a:cs typeface="Times New Roman"/>
              </a:rPr>
              <a:t>g</a:t>
            </a:r>
            <a:r>
              <a:rPr sz="900" spc="35" dirty="0">
                <a:solidFill>
                  <a:srgbClr val="3333B2"/>
                </a:solidFill>
                <a:latin typeface="Times New Roman"/>
                <a:cs typeface="Times New Roman"/>
              </a:rPr>
              <a:t>round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3004" y="1689690"/>
            <a:ext cx="6794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30" dirty="0">
                <a:solidFill>
                  <a:srgbClr val="EAEAF7"/>
                </a:solidFill>
                <a:latin typeface="Times New Roman"/>
                <a:cs typeface="Times New Roman"/>
              </a:rPr>
              <a:t>3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8109" y="1675888"/>
            <a:ext cx="62230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35" dirty="0">
                <a:solidFill>
                  <a:srgbClr val="3333B2"/>
                </a:solidFill>
                <a:latin typeface="Times New Roman"/>
                <a:cs typeface="Times New Roman"/>
              </a:rPr>
              <a:t>Da</a:t>
            </a:r>
            <a:r>
              <a:rPr sz="900" spc="25" dirty="0">
                <a:solidFill>
                  <a:srgbClr val="3333B2"/>
                </a:solidFill>
                <a:latin typeface="Times New Roman"/>
                <a:cs typeface="Times New Roman"/>
              </a:rPr>
              <a:t>r</a:t>
            </a:r>
            <a:r>
              <a:rPr sz="900" spc="-5" dirty="0">
                <a:solidFill>
                  <a:srgbClr val="3333B2"/>
                </a:solidFill>
                <a:latin typeface="Times New Roman"/>
                <a:cs typeface="Times New Roman"/>
              </a:rPr>
              <a:t>k</a:t>
            </a:r>
            <a:r>
              <a:rPr sz="900" spc="20" dirty="0">
                <a:solidFill>
                  <a:srgbClr val="3333B2"/>
                </a:solidFill>
                <a:latin typeface="Times New Roman"/>
                <a:cs typeface="Times New Roman"/>
              </a:rPr>
              <a:t> </a:t>
            </a:r>
            <a:r>
              <a:rPr sz="900" spc="35" dirty="0">
                <a:solidFill>
                  <a:srgbClr val="3333B2"/>
                </a:solidFill>
                <a:latin typeface="Times New Roman"/>
                <a:cs typeface="Times New Roman"/>
              </a:rPr>
              <a:t>matter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3004" y="2105056"/>
            <a:ext cx="6794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30" dirty="0">
                <a:solidFill>
                  <a:srgbClr val="EAEAF7"/>
                </a:solidFill>
                <a:latin typeface="Times New Roman"/>
                <a:cs typeface="Times New Roman"/>
              </a:rPr>
              <a:t>4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8109" y="2090480"/>
            <a:ext cx="104648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35" dirty="0">
                <a:solidFill>
                  <a:srgbClr val="3333B2"/>
                </a:solidFill>
                <a:latin typeface="Times New Roman"/>
                <a:cs typeface="Times New Roman"/>
              </a:rPr>
              <a:t>Da</a:t>
            </a:r>
            <a:r>
              <a:rPr sz="900" spc="25" dirty="0">
                <a:solidFill>
                  <a:srgbClr val="3333B2"/>
                </a:solidFill>
                <a:latin typeface="Times New Roman"/>
                <a:cs typeface="Times New Roman"/>
              </a:rPr>
              <a:t>r</a:t>
            </a:r>
            <a:r>
              <a:rPr sz="900" spc="-5" dirty="0">
                <a:solidFill>
                  <a:srgbClr val="3333B2"/>
                </a:solidFill>
                <a:latin typeface="Times New Roman"/>
                <a:cs typeface="Times New Roman"/>
              </a:rPr>
              <a:t>k</a:t>
            </a:r>
            <a:r>
              <a:rPr sz="900" spc="20" dirty="0">
                <a:solidFill>
                  <a:srgbClr val="3333B2"/>
                </a:solidFill>
                <a:latin typeface="Times New Roman"/>
                <a:cs typeface="Times New Roman"/>
              </a:rPr>
              <a:t> </a:t>
            </a:r>
            <a:r>
              <a:rPr sz="900" spc="40" dirty="0">
                <a:solidFill>
                  <a:srgbClr val="3333B2"/>
                </a:solidFill>
                <a:latin typeface="Times New Roman"/>
                <a:cs typeface="Times New Roman"/>
              </a:rPr>
              <a:t>energy</a:t>
            </a:r>
            <a:r>
              <a:rPr sz="900" spc="20" dirty="0">
                <a:solidFill>
                  <a:srgbClr val="3333B2"/>
                </a:solidFill>
                <a:latin typeface="Times New Roman"/>
                <a:cs typeface="Times New Roman"/>
              </a:rPr>
              <a:t> </a:t>
            </a:r>
            <a:r>
              <a:rPr sz="900" spc="45" dirty="0">
                <a:solidFill>
                  <a:srgbClr val="3333B2"/>
                </a:solidFill>
                <a:latin typeface="Times New Roman"/>
                <a:cs typeface="Times New Roman"/>
              </a:rPr>
              <a:t>models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3004" y="2517565"/>
            <a:ext cx="6794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30" dirty="0">
                <a:solidFill>
                  <a:srgbClr val="EAEAF7"/>
                </a:solidFill>
                <a:latin typeface="Times New Roman"/>
                <a:cs typeface="Times New Roman"/>
              </a:rPr>
              <a:t>5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8109" y="2505059"/>
            <a:ext cx="64579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35" dirty="0">
                <a:solidFill>
                  <a:srgbClr val="3333B2"/>
                </a:solidFill>
                <a:latin typeface="Times New Roman"/>
                <a:cs typeface="Times New Roman"/>
              </a:rPr>
              <a:t>Conclusions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5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35976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71952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r>
              <a:rPr spc="35" dirty="0"/>
              <a:t>Da</a:t>
            </a:r>
            <a:r>
              <a:rPr spc="30" dirty="0"/>
              <a:t>r</a:t>
            </a:r>
            <a:r>
              <a:rPr spc="-10" dirty="0"/>
              <a:t>k</a:t>
            </a:r>
            <a:r>
              <a:rPr spc="25" dirty="0"/>
              <a:t> </a:t>
            </a:r>
            <a:r>
              <a:rPr spc="45" dirty="0"/>
              <a:t>matter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38404" y="736393"/>
            <a:ext cx="2541270" cy="416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1000"/>
              </a:lnSpc>
            </a:pPr>
            <a:r>
              <a:rPr sz="900" spc="20" dirty="0">
                <a:latin typeface="Times New Roman"/>
                <a:cs typeface="Times New Roman"/>
              </a:rPr>
              <a:t>Most </a:t>
            </a:r>
            <a:r>
              <a:rPr sz="900" spc="-5" dirty="0">
                <a:latin typeface="Times New Roman"/>
                <a:cs typeface="Times New Roman"/>
              </a:rPr>
              <a:t>of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matter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in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Uni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70" dirty="0">
                <a:latin typeface="Times New Roman"/>
                <a:cs typeface="Times New Roman"/>
              </a:rPr>
              <a:t>erse</a:t>
            </a:r>
            <a:r>
              <a:rPr sz="900" spc="20" dirty="0">
                <a:latin typeface="Times New Roman"/>
                <a:cs typeface="Times New Roman"/>
              </a:rPr>
              <a:t> is </a:t>
            </a:r>
            <a:r>
              <a:rPr sz="900" spc="-5" dirty="0">
                <a:latin typeface="Times New Roman"/>
                <a:cs typeface="Times New Roman"/>
              </a:rPr>
              <a:t>in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85" dirty="0">
                <a:latin typeface="Times New Roman"/>
                <a:cs typeface="Times New Roman"/>
              </a:rPr>
              <a:t>f</a:t>
            </a:r>
            <a:r>
              <a:rPr sz="900" spc="25" dirty="0">
                <a:latin typeface="Times New Roman"/>
                <a:cs typeface="Times New Roman"/>
              </a:rPr>
              <a:t>o</a:t>
            </a:r>
            <a:r>
              <a:rPr sz="900" spc="30" dirty="0">
                <a:latin typeface="Times New Roman"/>
                <a:cs typeface="Times New Roman"/>
              </a:rPr>
              <a:t>r</a:t>
            </a:r>
            <a:r>
              <a:rPr sz="900" spc="40" dirty="0">
                <a:latin typeface="Times New Roman"/>
                <a:cs typeface="Times New Roman"/>
              </a:rPr>
              <a:t>m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 </a:t>
            </a:r>
            <a:r>
              <a:rPr sz="900" spc="70" dirty="0">
                <a:latin typeface="Times New Roman"/>
                <a:cs typeface="Times New Roman"/>
              </a:rPr>
              <a:t>an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unkn</a:t>
            </a:r>
            <a:r>
              <a:rPr sz="900" spc="20" dirty="0">
                <a:latin typeface="Times New Roman"/>
                <a:cs typeface="Times New Roman"/>
              </a:rPr>
              <a:t>own </a:t>
            </a:r>
            <a:r>
              <a:rPr sz="900" spc="40" dirty="0">
                <a:latin typeface="Times New Roman"/>
                <a:cs typeface="Times New Roman"/>
              </a:rPr>
              <a:t>non-ba</a:t>
            </a:r>
            <a:r>
              <a:rPr sz="900" spc="55" dirty="0">
                <a:latin typeface="Times New Roman"/>
                <a:cs typeface="Times New Roman"/>
              </a:rPr>
              <a:t>r</a:t>
            </a:r>
            <a:r>
              <a:rPr sz="900" spc="-25" dirty="0">
                <a:latin typeface="Times New Roman"/>
                <a:cs typeface="Times New Roman"/>
              </a:rPr>
              <a:t>y</a:t>
            </a:r>
            <a:r>
              <a:rPr sz="900" spc="20" dirty="0">
                <a:latin typeface="Times New Roman"/>
                <a:cs typeface="Times New Roman"/>
              </a:rPr>
              <a:t>onic </a:t>
            </a:r>
            <a:r>
              <a:rPr sz="900" spc="40" dirty="0">
                <a:latin typeface="Times New Roman"/>
                <a:cs typeface="Times New Roman"/>
              </a:rPr>
              <a:t>component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15" dirty="0">
                <a:latin typeface="Times New Roman"/>
                <a:cs typeface="Times New Roman"/>
              </a:rPr>
              <a:t>which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70" dirty="0">
                <a:latin typeface="Times New Roman"/>
                <a:cs typeface="Times New Roman"/>
              </a:rPr>
              <a:t>does</a:t>
            </a:r>
            <a:r>
              <a:rPr sz="900" spc="35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not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15" dirty="0">
                <a:latin typeface="Times New Roman"/>
                <a:cs typeface="Times New Roman"/>
              </a:rPr>
              <a:t>inte</a:t>
            </a:r>
            <a:r>
              <a:rPr sz="900" spc="5" dirty="0">
                <a:latin typeface="Times New Roman"/>
                <a:cs typeface="Times New Roman"/>
              </a:rPr>
              <a:t>r</a:t>
            </a:r>
            <a:r>
              <a:rPr sz="900" spc="45" dirty="0">
                <a:latin typeface="Times New Roman"/>
                <a:cs typeface="Times New Roman"/>
              </a:rPr>
              <a:t>act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with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photons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(da</a:t>
            </a:r>
            <a:r>
              <a:rPr sz="900" spc="40" dirty="0">
                <a:latin typeface="Times New Roman"/>
                <a:cs typeface="Times New Roman"/>
              </a:rPr>
              <a:t>r</a:t>
            </a:r>
            <a:r>
              <a:rPr sz="900" spc="5" dirty="0">
                <a:latin typeface="Times New Roman"/>
                <a:cs typeface="Times New Roman"/>
              </a:rPr>
              <a:t>k).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5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35976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71952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r>
              <a:rPr spc="35" dirty="0"/>
              <a:t>Da</a:t>
            </a:r>
            <a:r>
              <a:rPr spc="30" dirty="0"/>
              <a:t>r</a:t>
            </a:r>
            <a:r>
              <a:rPr spc="-10" dirty="0"/>
              <a:t>k</a:t>
            </a:r>
            <a:r>
              <a:rPr spc="25" dirty="0"/>
              <a:t> </a:t>
            </a:r>
            <a:r>
              <a:rPr spc="45" dirty="0"/>
              <a:t>matter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8404" y="736393"/>
            <a:ext cx="2671445" cy="731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35255" algn="just">
              <a:lnSpc>
                <a:spcPct val="101000"/>
              </a:lnSpc>
            </a:pPr>
            <a:r>
              <a:rPr sz="900" spc="20" dirty="0">
                <a:latin typeface="Times New Roman"/>
                <a:cs typeface="Times New Roman"/>
              </a:rPr>
              <a:t>Most </a:t>
            </a:r>
            <a:r>
              <a:rPr sz="900" spc="-5" dirty="0">
                <a:latin typeface="Times New Roman"/>
                <a:cs typeface="Times New Roman"/>
              </a:rPr>
              <a:t>of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matter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in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Uni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70" dirty="0">
                <a:latin typeface="Times New Roman"/>
                <a:cs typeface="Times New Roman"/>
              </a:rPr>
              <a:t>erse</a:t>
            </a:r>
            <a:r>
              <a:rPr sz="900" spc="20" dirty="0">
                <a:latin typeface="Times New Roman"/>
                <a:cs typeface="Times New Roman"/>
              </a:rPr>
              <a:t> is </a:t>
            </a:r>
            <a:r>
              <a:rPr sz="900" spc="-5" dirty="0">
                <a:latin typeface="Times New Roman"/>
                <a:cs typeface="Times New Roman"/>
              </a:rPr>
              <a:t>in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85" dirty="0">
                <a:latin typeface="Times New Roman"/>
                <a:cs typeface="Times New Roman"/>
              </a:rPr>
              <a:t>f</a:t>
            </a:r>
            <a:r>
              <a:rPr sz="900" spc="25" dirty="0">
                <a:latin typeface="Times New Roman"/>
                <a:cs typeface="Times New Roman"/>
              </a:rPr>
              <a:t>o</a:t>
            </a:r>
            <a:r>
              <a:rPr sz="900" spc="30" dirty="0">
                <a:latin typeface="Times New Roman"/>
                <a:cs typeface="Times New Roman"/>
              </a:rPr>
              <a:t>r</a:t>
            </a:r>
            <a:r>
              <a:rPr sz="900" spc="40" dirty="0">
                <a:latin typeface="Times New Roman"/>
                <a:cs typeface="Times New Roman"/>
              </a:rPr>
              <a:t>m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 </a:t>
            </a:r>
            <a:r>
              <a:rPr sz="900" spc="70" dirty="0">
                <a:latin typeface="Times New Roman"/>
                <a:cs typeface="Times New Roman"/>
              </a:rPr>
              <a:t>an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unkn</a:t>
            </a:r>
            <a:r>
              <a:rPr sz="900" spc="20" dirty="0">
                <a:latin typeface="Times New Roman"/>
                <a:cs typeface="Times New Roman"/>
              </a:rPr>
              <a:t>own </a:t>
            </a:r>
            <a:r>
              <a:rPr sz="900" spc="40" dirty="0">
                <a:latin typeface="Times New Roman"/>
                <a:cs typeface="Times New Roman"/>
              </a:rPr>
              <a:t>non-ba</a:t>
            </a:r>
            <a:r>
              <a:rPr sz="900" spc="55" dirty="0">
                <a:latin typeface="Times New Roman"/>
                <a:cs typeface="Times New Roman"/>
              </a:rPr>
              <a:t>r</a:t>
            </a:r>
            <a:r>
              <a:rPr sz="900" spc="-25" dirty="0">
                <a:latin typeface="Times New Roman"/>
                <a:cs typeface="Times New Roman"/>
              </a:rPr>
              <a:t>y</a:t>
            </a:r>
            <a:r>
              <a:rPr sz="900" spc="20" dirty="0">
                <a:latin typeface="Times New Roman"/>
                <a:cs typeface="Times New Roman"/>
              </a:rPr>
              <a:t>onic </a:t>
            </a:r>
            <a:r>
              <a:rPr sz="900" spc="40" dirty="0">
                <a:latin typeface="Times New Roman"/>
                <a:cs typeface="Times New Roman"/>
              </a:rPr>
              <a:t>component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15" dirty="0">
                <a:latin typeface="Times New Roman"/>
                <a:cs typeface="Times New Roman"/>
              </a:rPr>
              <a:t>which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70" dirty="0">
                <a:latin typeface="Times New Roman"/>
                <a:cs typeface="Times New Roman"/>
              </a:rPr>
              <a:t>does</a:t>
            </a:r>
            <a:r>
              <a:rPr sz="900" spc="35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not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15" dirty="0">
                <a:latin typeface="Times New Roman"/>
                <a:cs typeface="Times New Roman"/>
              </a:rPr>
              <a:t>inte</a:t>
            </a:r>
            <a:r>
              <a:rPr sz="900" spc="5" dirty="0">
                <a:latin typeface="Times New Roman"/>
                <a:cs typeface="Times New Roman"/>
              </a:rPr>
              <a:t>r</a:t>
            </a:r>
            <a:r>
              <a:rPr sz="900" spc="45" dirty="0">
                <a:latin typeface="Times New Roman"/>
                <a:cs typeface="Times New Roman"/>
              </a:rPr>
              <a:t>act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with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photons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(da</a:t>
            </a:r>
            <a:r>
              <a:rPr sz="900" spc="40" dirty="0">
                <a:latin typeface="Times New Roman"/>
                <a:cs typeface="Times New Roman"/>
              </a:rPr>
              <a:t>r</a:t>
            </a:r>
            <a:r>
              <a:rPr sz="900" spc="5" dirty="0">
                <a:latin typeface="Times New Roman"/>
                <a:cs typeface="Times New Roman"/>
              </a:rPr>
              <a:t>k).</a:t>
            </a:r>
            <a:endParaRPr sz="900">
              <a:latin typeface="Times New Roman"/>
              <a:cs typeface="Times New Roman"/>
            </a:endParaRPr>
          </a:p>
          <a:p>
            <a:pPr marL="12700" marR="5080">
              <a:lnSpc>
                <a:spcPct val="101000"/>
              </a:lnSpc>
              <a:spcBef>
                <a:spcPts val="295"/>
              </a:spcBef>
            </a:pPr>
            <a:r>
              <a:rPr sz="900" spc="5" dirty="0">
                <a:latin typeface="Times New Roman"/>
                <a:cs typeface="Times New Roman"/>
              </a:rPr>
              <a:t>Also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most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</a:t>
            </a:r>
            <a:r>
              <a:rPr sz="900" spc="1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50" dirty="0">
                <a:latin typeface="Times New Roman"/>
                <a:cs typeface="Times New Roman"/>
              </a:rPr>
              <a:t>ba</a:t>
            </a:r>
            <a:r>
              <a:rPr sz="900" spc="60" dirty="0">
                <a:latin typeface="Times New Roman"/>
                <a:cs typeface="Times New Roman"/>
              </a:rPr>
              <a:t>r</a:t>
            </a:r>
            <a:r>
              <a:rPr sz="900" spc="-25" dirty="0">
                <a:latin typeface="Times New Roman"/>
                <a:cs typeface="Times New Roman"/>
              </a:rPr>
              <a:t>y</a:t>
            </a:r>
            <a:r>
              <a:rPr sz="900" spc="20" dirty="0">
                <a:latin typeface="Times New Roman"/>
                <a:cs typeface="Times New Roman"/>
              </a:rPr>
              <a:t>onic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matter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is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in</a:t>
            </a:r>
            <a:r>
              <a:rPr sz="900" spc="1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-85" dirty="0">
                <a:latin typeface="Times New Roman"/>
                <a:cs typeface="Times New Roman"/>
              </a:rPr>
              <a:t>f</a:t>
            </a:r>
            <a:r>
              <a:rPr sz="900" spc="25" dirty="0">
                <a:latin typeface="Times New Roman"/>
                <a:cs typeface="Times New Roman"/>
              </a:rPr>
              <a:t>o</a:t>
            </a:r>
            <a:r>
              <a:rPr sz="900" spc="30" dirty="0">
                <a:latin typeface="Times New Roman"/>
                <a:cs typeface="Times New Roman"/>
              </a:rPr>
              <a:t>r</a:t>
            </a:r>
            <a:r>
              <a:rPr sz="900" spc="40" dirty="0">
                <a:latin typeface="Times New Roman"/>
                <a:cs typeface="Times New Roman"/>
              </a:rPr>
              <a:t>m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80" dirty="0">
                <a:latin typeface="Times New Roman"/>
                <a:cs typeface="Times New Roman"/>
              </a:rPr>
              <a:t>gas</a:t>
            </a:r>
            <a:r>
              <a:rPr sz="900" spc="45" dirty="0">
                <a:latin typeface="Times New Roman"/>
                <a:cs typeface="Times New Roman"/>
              </a:rPr>
              <a:t> </a:t>
            </a:r>
            <a:r>
              <a:rPr sz="900" spc="15" dirty="0">
                <a:latin typeface="Times New Roman"/>
                <a:cs typeface="Times New Roman"/>
              </a:rPr>
              <a:t>which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70" dirty="0">
                <a:latin typeface="Times New Roman"/>
                <a:cs typeface="Times New Roman"/>
              </a:rPr>
              <a:t>does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not</a:t>
            </a:r>
            <a:r>
              <a:rPr sz="900" spc="20" dirty="0">
                <a:latin typeface="Times New Roman"/>
                <a:cs typeface="Times New Roman"/>
              </a:rPr>
              <a:t> emit </a:t>
            </a:r>
            <a:r>
              <a:rPr sz="900" spc="5" dirty="0">
                <a:latin typeface="Times New Roman"/>
                <a:cs typeface="Times New Roman"/>
              </a:rPr>
              <a:t>visi</a:t>
            </a:r>
            <a:r>
              <a:rPr sz="900" spc="-15" dirty="0">
                <a:latin typeface="Times New Roman"/>
                <a:cs typeface="Times New Roman"/>
              </a:rPr>
              <a:t>b</a:t>
            </a:r>
            <a:r>
              <a:rPr sz="900" spc="20" dirty="0">
                <a:latin typeface="Times New Roman"/>
                <a:cs typeface="Times New Roman"/>
              </a:rPr>
              <a:t>le </a:t>
            </a:r>
            <a:r>
              <a:rPr sz="900" dirty="0">
                <a:latin typeface="Times New Roman"/>
                <a:cs typeface="Times New Roman"/>
              </a:rPr>
              <a:t>light.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5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35976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71952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4C0631-C6F5-DD49-8170-7DDFA39C0BFD}"/>
                  </a:ext>
                </a:extLst>
              </p:cNvPr>
              <p:cNvSpPr txBox="1"/>
              <p:nvPr/>
            </p:nvSpPr>
            <p:spPr>
              <a:xfrm>
                <a:off x="171450" y="282575"/>
                <a:ext cx="4327403" cy="2041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Rotating systems are dominated by very heavy central mass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sz="1200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Gravitational force  = centripetal force </a:t>
                </a:r>
              </a:p>
              <a:p>
                <a:r>
                  <a:rPr lang="en-US" sz="1200" dirty="0"/>
                  <a:t>                              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𝑀𝑚</m:t>
                        </m:r>
                      </m:num>
                      <m:den>
                        <m:sSup>
                          <m:sSup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1200" dirty="0"/>
                  <a:t>     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200" dirty="0"/>
                  <a:t>    </a:t>
                </a:r>
                <a14:m>
                  <m:oMath xmlns:m="http://schemas.openxmlformats.org/officeDocument/2006/math">
                    <m:r>
                      <a:rPr lang="en-US" sz="12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~√</m:t>
                    </m:r>
                    <m:r>
                      <a:rPr lang="en-US" sz="1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1200" dirty="0"/>
              </a:p>
              <a:p>
                <a:endParaRPr lang="en-US" sz="1200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For our solar system (mass of the Sun ~ 10</a:t>
                </a:r>
                <a:r>
                  <a:rPr lang="en-US" sz="1200" baseline="30000" dirty="0"/>
                  <a:t>6</a:t>
                </a:r>
                <a:r>
                  <a:rPr lang="en-US" sz="1200" dirty="0"/>
                  <a:t> x mass of the Earth)</a:t>
                </a:r>
              </a:p>
              <a:p>
                <a:endParaRPr lang="en-US" sz="1200" dirty="0"/>
              </a:p>
              <a:p>
                <a:r>
                  <a:rPr lang="en-US" sz="1200" dirty="0"/>
                  <a:t>	Mars year       ~1/3</a:t>
                </a:r>
              </a:p>
              <a:p>
                <a:r>
                  <a:rPr lang="en-US" sz="1200" dirty="0"/>
                  <a:t>	Earth year          1</a:t>
                </a:r>
              </a:p>
              <a:p>
                <a:r>
                  <a:rPr lang="en-US" sz="1200" dirty="0"/>
                  <a:t>                          Jupiter year    ~200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4C0631-C6F5-DD49-8170-7DDFA39C0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" y="282575"/>
                <a:ext cx="4327403" cy="2041328"/>
              </a:xfrm>
              <a:prstGeom prst="rect">
                <a:avLst/>
              </a:prstGeom>
              <a:blipFill>
                <a:blip r:embed="rId2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0172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r>
              <a:rPr spc="35" dirty="0"/>
              <a:t>Da</a:t>
            </a:r>
            <a:r>
              <a:rPr spc="30" dirty="0"/>
              <a:t>r</a:t>
            </a:r>
            <a:r>
              <a:rPr spc="-10" dirty="0"/>
              <a:t>k</a:t>
            </a:r>
            <a:r>
              <a:rPr spc="25" dirty="0"/>
              <a:t> </a:t>
            </a:r>
            <a:r>
              <a:rPr spc="45" dirty="0"/>
              <a:t>matter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38404" y="736393"/>
            <a:ext cx="2671445" cy="2054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35255" algn="just">
              <a:lnSpc>
                <a:spcPct val="101000"/>
              </a:lnSpc>
            </a:pPr>
            <a:r>
              <a:rPr sz="900" spc="20" dirty="0">
                <a:latin typeface="Times New Roman"/>
                <a:cs typeface="Times New Roman"/>
              </a:rPr>
              <a:t>Most </a:t>
            </a:r>
            <a:r>
              <a:rPr sz="900" spc="-5" dirty="0">
                <a:latin typeface="Times New Roman"/>
                <a:cs typeface="Times New Roman"/>
              </a:rPr>
              <a:t>of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matter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in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Uni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70" dirty="0">
                <a:latin typeface="Times New Roman"/>
                <a:cs typeface="Times New Roman"/>
              </a:rPr>
              <a:t>erse</a:t>
            </a:r>
            <a:r>
              <a:rPr sz="900" spc="20" dirty="0">
                <a:latin typeface="Times New Roman"/>
                <a:cs typeface="Times New Roman"/>
              </a:rPr>
              <a:t> is </a:t>
            </a:r>
            <a:r>
              <a:rPr sz="900" spc="-5" dirty="0">
                <a:latin typeface="Times New Roman"/>
                <a:cs typeface="Times New Roman"/>
              </a:rPr>
              <a:t>in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85" dirty="0">
                <a:latin typeface="Times New Roman"/>
                <a:cs typeface="Times New Roman"/>
              </a:rPr>
              <a:t>f</a:t>
            </a:r>
            <a:r>
              <a:rPr sz="900" spc="25" dirty="0">
                <a:latin typeface="Times New Roman"/>
                <a:cs typeface="Times New Roman"/>
              </a:rPr>
              <a:t>o</a:t>
            </a:r>
            <a:r>
              <a:rPr sz="900" spc="30" dirty="0">
                <a:latin typeface="Times New Roman"/>
                <a:cs typeface="Times New Roman"/>
              </a:rPr>
              <a:t>r</a:t>
            </a:r>
            <a:r>
              <a:rPr sz="900" spc="40" dirty="0">
                <a:latin typeface="Times New Roman"/>
                <a:cs typeface="Times New Roman"/>
              </a:rPr>
              <a:t>m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 </a:t>
            </a:r>
            <a:r>
              <a:rPr sz="900" spc="70" dirty="0">
                <a:latin typeface="Times New Roman"/>
                <a:cs typeface="Times New Roman"/>
              </a:rPr>
              <a:t>an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unkn</a:t>
            </a:r>
            <a:r>
              <a:rPr sz="900" spc="20" dirty="0">
                <a:latin typeface="Times New Roman"/>
                <a:cs typeface="Times New Roman"/>
              </a:rPr>
              <a:t>own </a:t>
            </a:r>
            <a:r>
              <a:rPr sz="900" spc="40" dirty="0">
                <a:latin typeface="Times New Roman"/>
                <a:cs typeface="Times New Roman"/>
              </a:rPr>
              <a:t>non-ba</a:t>
            </a:r>
            <a:r>
              <a:rPr sz="900" spc="55" dirty="0">
                <a:latin typeface="Times New Roman"/>
                <a:cs typeface="Times New Roman"/>
              </a:rPr>
              <a:t>r</a:t>
            </a:r>
            <a:r>
              <a:rPr sz="900" spc="-25" dirty="0">
                <a:latin typeface="Times New Roman"/>
                <a:cs typeface="Times New Roman"/>
              </a:rPr>
              <a:t>y</a:t>
            </a:r>
            <a:r>
              <a:rPr sz="900" spc="20" dirty="0">
                <a:latin typeface="Times New Roman"/>
                <a:cs typeface="Times New Roman"/>
              </a:rPr>
              <a:t>onic </a:t>
            </a:r>
            <a:r>
              <a:rPr sz="900" spc="40" dirty="0">
                <a:latin typeface="Times New Roman"/>
                <a:cs typeface="Times New Roman"/>
              </a:rPr>
              <a:t>component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15" dirty="0">
                <a:latin typeface="Times New Roman"/>
                <a:cs typeface="Times New Roman"/>
              </a:rPr>
              <a:t>which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70" dirty="0">
                <a:latin typeface="Times New Roman"/>
                <a:cs typeface="Times New Roman"/>
              </a:rPr>
              <a:t>does</a:t>
            </a:r>
            <a:r>
              <a:rPr sz="900" spc="35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not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15" dirty="0">
                <a:latin typeface="Times New Roman"/>
                <a:cs typeface="Times New Roman"/>
              </a:rPr>
              <a:t>inte</a:t>
            </a:r>
            <a:r>
              <a:rPr sz="900" spc="5" dirty="0">
                <a:latin typeface="Times New Roman"/>
                <a:cs typeface="Times New Roman"/>
              </a:rPr>
              <a:t>r</a:t>
            </a:r>
            <a:r>
              <a:rPr sz="900" spc="45" dirty="0">
                <a:latin typeface="Times New Roman"/>
                <a:cs typeface="Times New Roman"/>
              </a:rPr>
              <a:t>act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with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photons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(da</a:t>
            </a:r>
            <a:r>
              <a:rPr sz="900" spc="40" dirty="0">
                <a:latin typeface="Times New Roman"/>
                <a:cs typeface="Times New Roman"/>
              </a:rPr>
              <a:t>r</a:t>
            </a:r>
            <a:r>
              <a:rPr sz="900" spc="5" dirty="0">
                <a:latin typeface="Times New Roman"/>
                <a:cs typeface="Times New Roman"/>
              </a:rPr>
              <a:t>k).</a:t>
            </a:r>
            <a:endParaRPr sz="900" dirty="0">
              <a:latin typeface="Times New Roman"/>
              <a:cs typeface="Times New Roman"/>
            </a:endParaRPr>
          </a:p>
          <a:p>
            <a:pPr marL="12700" marR="5080">
              <a:lnSpc>
                <a:spcPct val="101000"/>
              </a:lnSpc>
              <a:spcBef>
                <a:spcPts val="295"/>
              </a:spcBef>
            </a:pPr>
            <a:r>
              <a:rPr sz="900" spc="5" dirty="0">
                <a:latin typeface="Times New Roman"/>
                <a:cs typeface="Times New Roman"/>
              </a:rPr>
              <a:t>Also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most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</a:t>
            </a:r>
            <a:r>
              <a:rPr sz="900" spc="1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50" dirty="0">
                <a:latin typeface="Times New Roman"/>
                <a:cs typeface="Times New Roman"/>
              </a:rPr>
              <a:t>ba</a:t>
            </a:r>
            <a:r>
              <a:rPr sz="900" spc="60" dirty="0">
                <a:latin typeface="Times New Roman"/>
                <a:cs typeface="Times New Roman"/>
              </a:rPr>
              <a:t>r</a:t>
            </a:r>
            <a:r>
              <a:rPr sz="900" spc="-25" dirty="0">
                <a:latin typeface="Times New Roman"/>
                <a:cs typeface="Times New Roman"/>
              </a:rPr>
              <a:t>y</a:t>
            </a:r>
            <a:r>
              <a:rPr sz="900" spc="20" dirty="0">
                <a:latin typeface="Times New Roman"/>
                <a:cs typeface="Times New Roman"/>
              </a:rPr>
              <a:t>onic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matter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is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in</a:t>
            </a:r>
            <a:r>
              <a:rPr sz="900" spc="1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-85" dirty="0">
                <a:latin typeface="Times New Roman"/>
                <a:cs typeface="Times New Roman"/>
              </a:rPr>
              <a:t>f</a:t>
            </a:r>
            <a:r>
              <a:rPr sz="900" spc="25" dirty="0">
                <a:latin typeface="Times New Roman"/>
                <a:cs typeface="Times New Roman"/>
              </a:rPr>
              <a:t>o</a:t>
            </a:r>
            <a:r>
              <a:rPr sz="900" spc="30" dirty="0">
                <a:latin typeface="Times New Roman"/>
                <a:cs typeface="Times New Roman"/>
              </a:rPr>
              <a:t>r</a:t>
            </a:r>
            <a:r>
              <a:rPr sz="900" spc="40" dirty="0">
                <a:latin typeface="Times New Roman"/>
                <a:cs typeface="Times New Roman"/>
              </a:rPr>
              <a:t>m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80" dirty="0">
                <a:latin typeface="Times New Roman"/>
                <a:cs typeface="Times New Roman"/>
              </a:rPr>
              <a:t>gas</a:t>
            </a:r>
            <a:r>
              <a:rPr sz="900" spc="45" dirty="0">
                <a:latin typeface="Times New Roman"/>
                <a:cs typeface="Times New Roman"/>
              </a:rPr>
              <a:t> </a:t>
            </a:r>
            <a:r>
              <a:rPr sz="900" spc="15" dirty="0">
                <a:latin typeface="Times New Roman"/>
                <a:cs typeface="Times New Roman"/>
              </a:rPr>
              <a:t>which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70" dirty="0">
                <a:latin typeface="Times New Roman"/>
                <a:cs typeface="Times New Roman"/>
              </a:rPr>
              <a:t>does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not</a:t>
            </a:r>
            <a:r>
              <a:rPr sz="900" spc="20" dirty="0">
                <a:latin typeface="Times New Roman"/>
                <a:cs typeface="Times New Roman"/>
              </a:rPr>
              <a:t> emit </a:t>
            </a:r>
            <a:r>
              <a:rPr sz="900" spc="5" dirty="0">
                <a:latin typeface="Times New Roman"/>
                <a:cs typeface="Times New Roman"/>
              </a:rPr>
              <a:t>visi</a:t>
            </a:r>
            <a:r>
              <a:rPr sz="900" spc="-15" dirty="0">
                <a:latin typeface="Times New Roman"/>
                <a:cs typeface="Times New Roman"/>
              </a:rPr>
              <a:t>b</a:t>
            </a:r>
            <a:r>
              <a:rPr sz="900" spc="20" dirty="0">
                <a:latin typeface="Times New Roman"/>
                <a:cs typeface="Times New Roman"/>
              </a:rPr>
              <a:t>le </a:t>
            </a:r>
            <a:r>
              <a:rPr sz="900" dirty="0">
                <a:latin typeface="Times New Roman"/>
                <a:cs typeface="Times New Roman"/>
              </a:rPr>
              <a:t>light.</a:t>
            </a:r>
          </a:p>
          <a:p>
            <a:pPr marL="12700" marR="19050">
              <a:lnSpc>
                <a:spcPct val="101000"/>
              </a:lnSpc>
              <a:spcBef>
                <a:spcPts val="300"/>
              </a:spcBef>
            </a:pP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first</a:t>
            </a:r>
            <a:r>
              <a:rPr sz="900" spc="20" dirty="0">
                <a:latin typeface="Times New Roman"/>
                <a:cs typeface="Times New Roman"/>
              </a:rPr>
              <a:t> to </a:t>
            </a:r>
            <a:r>
              <a:rPr sz="900" spc="35" dirty="0">
                <a:latin typeface="Times New Roman"/>
                <a:cs typeface="Times New Roman"/>
              </a:rPr>
              <a:t>postulate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0" dirty="0">
                <a:latin typeface="Times New Roman"/>
                <a:cs typeface="Times New Roman"/>
              </a:rPr>
              <a:t>da</a:t>
            </a:r>
            <a:r>
              <a:rPr sz="900" spc="45" dirty="0">
                <a:latin typeface="Times New Roman"/>
                <a:cs typeface="Times New Roman"/>
              </a:rPr>
              <a:t>r</a:t>
            </a:r>
            <a:r>
              <a:rPr sz="900" spc="-5" dirty="0">
                <a:latin typeface="Times New Roman"/>
                <a:cs typeface="Times New Roman"/>
              </a:rPr>
              <a:t>k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matter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25" dirty="0">
                <a:latin typeface="Times New Roman"/>
                <a:cs typeface="Times New Roman"/>
              </a:rPr>
              <a:t>w</a:t>
            </a:r>
            <a:r>
              <a:rPr sz="900" spc="95" dirty="0">
                <a:latin typeface="Times New Roman"/>
                <a:cs typeface="Times New Roman"/>
              </a:rPr>
              <a:t>as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Swiss</a:t>
            </a:r>
            <a:r>
              <a:rPr sz="900" spc="40" dirty="0">
                <a:latin typeface="Times New Roman"/>
                <a:cs typeface="Times New Roman"/>
              </a:rPr>
              <a:t> astronomer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900" spc="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900" spc="-5" dirty="0">
                <a:solidFill>
                  <a:srgbClr val="FF0000"/>
                </a:solidFill>
                <a:latin typeface="Times New Roman"/>
                <a:cs typeface="Times New Roman"/>
              </a:rPr>
              <a:t>itz</a:t>
            </a:r>
            <a:r>
              <a:rPr sz="9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5" dirty="0">
                <a:solidFill>
                  <a:srgbClr val="FF0000"/>
                </a:solidFill>
                <a:latin typeface="Times New Roman"/>
                <a:cs typeface="Times New Roman"/>
              </a:rPr>
              <a:t>Zwi</a:t>
            </a:r>
            <a:r>
              <a:rPr sz="900" spc="-2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900" spc="-5" dirty="0">
                <a:solidFill>
                  <a:srgbClr val="FF0000"/>
                </a:solidFill>
                <a:latin typeface="Times New Roman"/>
                <a:cs typeface="Times New Roman"/>
              </a:rPr>
              <a:t>ky</a:t>
            </a:r>
            <a:r>
              <a:rPr sz="900" spc="20" dirty="0">
                <a:latin typeface="Times New Roman"/>
                <a:cs typeface="Times New Roman"/>
              </a:rPr>
              <a:t>.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He</a:t>
            </a:r>
            <a:r>
              <a:rPr sz="900" spc="20" dirty="0">
                <a:latin typeface="Times New Roman"/>
                <a:cs typeface="Times New Roman"/>
              </a:rPr>
              <a:t> reali</a:t>
            </a:r>
            <a:r>
              <a:rPr sz="900" spc="10" dirty="0">
                <a:latin typeface="Times New Roman"/>
                <a:cs typeface="Times New Roman"/>
              </a:rPr>
              <a:t>z</a:t>
            </a:r>
            <a:r>
              <a:rPr sz="900" spc="70" dirty="0">
                <a:latin typeface="Times New Roman"/>
                <a:cs typeface="Times New Roman"/>
              </a:rPr>
              <a:t>ed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that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15" dirty="0">
                <a:latin typeface="Times New Roman"/>
                <a:cs typeface="Times New Roman"/>
              </a:rPr>
              <a:t>binding</a:t>
            </a:r>
            <a:r>
              <a:rPr sz="900" spc="1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galaxy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clusters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g</a:t>
            </a:r>
            <a:r>
              <a:rPr sz="900" spc="-15" dirty="0">
                <a:latin typeface="Times New Roman"/>
                <a:cs typeface="Times New Roman"/>
              </a:rPr>
              <a:t>r</a:t>
            </a:r>
            <a:r>
              <a:rPr sz="900" spc="75" dirty="0">
                <a:latin typeface="Times New Roman"/>
                <a:cs typeface="Times New Roman"/>
              </a:rPr>
              <a:t>a</a:t>
            </a:r>
            <a:r>
              <a:rPr sz="900" spc="5" dirty="0">
                <a:latin typeface="Times New Roman"/>
                <a:cs typeface="Times New Roman"/>
              </a:rPr>
              <a:t>vitationall</a:t>
            </a:r>
            <a:r>
              <a:rPr sz="900" spc="-85" dirty="0">
                <a:latin typeface="Times New Roman"/>
                <a:cs typeface="Times New Roman"/>
              </a:rPr>
              <a:t>y</a:t>
            </a:r>
            <a:r>
              <a:rPr sz="900" spc="20" dirty="0">
                <a:latin typeface="Times New Roman"/>
                <a:cs typeface="Times New Roman"/>
              </a:rPr>
              <a:t>, </a:t>
            </a:r>
            <a:r>
              <a:rPr sz="900" spc="35" dirty="0">
                <a:latin typeface="Times New Roman"/>
                <a:cs typeface="Times New Roman"/>
              </a:rPr>
              <a:t>requires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about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100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times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more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85" dirty="0">
                <a:latin typeface="Times New Roman"/>
                <a:cs typeface="Times New Roman"/>
              </a:rPr>
              <a:t>mass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than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85" dirty="0">
                <a:latin typeface="Times New Roman"/>
                <a:cs typeface="Times New Roman"/>
              </a:rPr>
              <a:t>mass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all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10" dirty="0">
                <a:latin typeface="Times New Roman"/>
                <a:cs typeface="Times New Roman"/>
              </a:rPr>
              <a:t>its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lang="en-US" sz="900" spc="20" dirty="0">
                <a:latin typeface="Times New Roman"/>
                <a:cs typeface="Times New Roman"/>
              </a:rPr>
              <a:t>visible </a:t>
            </a:r>
            <a:r>
              <a:rPr sz="900" spc="55" dirty="0">
                <a:latin typeface="Times New Roman"/>
                <a:cs typeface="Times New Roman"/>
              </a:rPr>
              <a:t>stars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(H</a:t>
            </a:r>
            <a:r>
              <a:rPr sz="900" spc="-15" dirty="0">
                <a:latin typeface="Times New Roman"/>
                <a:cs typeface="Times New Roman"/>
              </a:rPr>
              <a:t>P</a:t>
            </a:r>
            <a:r>
              <a:rPr sz="900" spc="-20" dirty="0">
                <a:latin typeface="Times New Roman"/>
                <a:cs typeface="Times New Roman"/>
              </a:rPr>
              <a:t>A,</a:t>
            </a:r>
            <a:r>
              <a:rPr sz="900" spc="-1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1933).</a:t>
            </a:r>
            <a:endParaRPr sz="900" dirty="0">
              <a:latin typeface="Times New Roman"/>
              <a:cs typeface="Times New Roman"/>
            </a:endParaRPr>
          </a:p>
          <a:p>
            <a:pPr marL="12700" marR="32384">
              <a:lnSpc>
                <a:spcPct val="101000"/>
              </a:lnSpc>
              <a:spcBef>
                <a:spcPts val="300"/>
              </a:spcBef>
            </a:pPr>
            <a:r>
              <a:rPr sz="900" spc="-5" dirty="0">
                <a:latin typeface="Times New Roman"/>
                <a:cs typeface="Times New Roman"/>
              </a:rPr>
              <a:t>In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70tie</a:t>
            </a:r>
            <a:r>
              <a:rPr sz="900" spc="20" dirty="0">
                <a:latin typeface="Times New Roman"/>
                <a:cs typeface="Times New Roman"/>
              </a:rPr>
              <a:t>s,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Amer</a:t>
            </a:r>
            <a:r>
              <a:rPr sz="900" spc="30" dirty="0">
                <a:latin typeface="Times New Roman"/>
                <a:cs typeface="Times New Roman"/>
              </a:rPr>
              <a:t>ican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astronomer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130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900" spc="5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900" spc="2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900" spc="9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9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25" dirty="0">
                <a:solidFill>
                  <a:srgbClr val="FF0000"/>
                </a:solidFill>
                <a:latin typeface="Times New Roman"/>
                <a:cs typeface="Times New Roman"/>
              </a:rPr>
              <a:t>Rubin</a:t>
            </a:r>
            <a:r>
              <a:rPr sz="9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80" dirty="0">
                <a:latin typeface="Times New Roman"/>
                <a:cs typeface="Times New Roman"/>
              </a:rPr>
              <a:t>has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sh</a:t>
            </a:r>
            <a:r>
              <a:rPr sz="900" spc="50" dirty="0">
                <a:latin typeface="Times New Roman"/>
                <a:cs typeface="Times New Roman"/>
              </a:rPr>
              <a:t>o</a:t>
            </a:r>
            <a:r>
              <a:rPr sz="900" spc="20" dirty="0">
                <a:latin typeface="Times New Roman"/>
                <a:cs typeface="Times New Roman"/>
              </a:rPr>
              <a:t>wn </a:t>
            </a:r>
            <a:r>
              <a:rPr sz="900" spc="30" dirty="0">
                <a:latin typeface="Times New Roman"/>
                <a:cs typeface="Times New Roman"/>
              </a:rPr>
              <a:t>that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also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galaxies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are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dominated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b</a:t>
            </a:r>
            <a:r>
              <a:rPr sz="900" spc="-5" dirty="0">
                <a:latin typeface="Times New Roman"/>
                <a:cs typeface="Times New Roman"/>
              </a:rPr>
              <a:t>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0" dirty="0">
                <a:latin typeface="Times New Roman"/>
                <a:cs typeface="Times New Roman"/>
              </a:rPr>
              <a:t>da</a:t>
            </a:r>
            <a:r>
              <a:rPr sz="900" spc="45" dirty="0">
                <a:latin typeface="Times New Roman"/>
                <a:cs typeface="Times New Roman"/>
              </a:rPr>
              <a:t>r</a:t>
            </a:r>
            <a:r>
              <a:rPr sz="900" spc="-5" dirty="0">
                <a:latin typeface="Times New Roman"/>
                <a:cs typeface="Times New Roman"/>
              </a:rPr>
              <a:t>k </a:t>
            </a:r>
            <a:r>
              <a:rPr sz="900" spc="35" dirty="0">
                <a:latin typeface="Times New Roman"/>
                <a:cs typeface="Times New Roman"/>
              </a:rPr>
              <a:t>matter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15" dirty="0">
                <a:latin typeface="Times New Roman"/>
                <a:cs typeface="Times New Roman"/>
              </a:rPr>
              <a:t>which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contr</a:t>
            </a:r>
            <a:r>
              <a:rPr sz="900" spc="-5" dirty="0">
                <a:latin typeface="Times New Roman"/>
                <a:cs typeface="Times New Roman"/>
              </a:rPr>
              <a:t>i</a:t>
            </a:r>
            <a:r>
              <a:rPr sz="900" spc="-25" dirty="0">
                <a:latin typeface="Times New Roman"/>
                <a:cs typeface="Times New Roman"/>
              </a:rPr>
              <a:t>b</a:t>
            </a:r>
            <a:r>
              <a:rPr sz="900" spc="55" dirty="0">
                <a:latin typeface="Times New Roman"/>
                <a:cs typeface="Times New Roman"/>
              </a:rPr>
              <a:t>utes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about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10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times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more</a:t>
            </a:r>
            <a:r>
              <a:rPr sz="900" spc="20" dirty="0">
                <a:latin typeface="Times New Roman"/>
                <a:cs typeface="Times New Roman"/>
              </a:rPr>
              <a:t> to</a:t>
            </a:r>
            <a:r>
              <a:rPr sz="900" spc="10" dirty="0">
                <a:latin typeface="Times New Roman"/>
                <a:cs typeface="Times New Roman"/>
              </a:rPr>
              <a:t> </a:t>
            </a:r>
            <a:r>
              <a:rPr sz="900" spc="15" dirty="0">
                <a:latin typeface="Times New Roman"/>
                <a:cs typeface="Times New Roman"/>
              </a:rPr>
              <a:t>their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85" dirty="0">
                <a:latin typeface="Times New Roman"/>
                <a:cs typeface="Times New Roman"/>
              </a:rPr>
              <a:t>mass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than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star</a:t>
            </a:r>
            <a:r>
              <a:rPr sz="900" spc="40" dirty="0">
                <a:latin typeface="Times New Roman"/>
                <a:cs typeface="Times New Roman"/>
              </a:rPr>
              <a:t>s</a:t>
            </a:r>
            <a:r>
              <a:rPr sz="900" spc="20" dirty="0">
                <a:latin typeface="Times New Roman"/>
                <a:cs typeface="Times New Roman"/>
              </a:rPr>
              <a:t>.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28695" y="561780"/>
            <a:ext cx="936040" cy="11817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28695" y="1936165"/>
            <a:ext cx="1008049" cy="10080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5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35976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71952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" y="2593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6250" y="86576"/>
            <a:ext cx="3207305" cy="256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r>
              <a:rPr spc="35" dirty="0"/>
              <a:t>Da</a:t>
            </a:r>
            <a:r>
              <a:rPr spc="30" dirty="0"/>
              <a:t>r</a:t>
            </a:r>
            <a:r>
              <a:rPr spc="-10" dirty="0"/>
              <a:t>k</a:t>
            </a:r>
            <a:r>
              <a:rPr spc="25" dirty="0"/>
              <a:t> </a:t>
            </a:r>
            <a:r>
              <a:rPr spc="45" dirty="0"/>
              <a:t>matter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4330" y="511384"/>
            <a:ext cx="4269105" cy="278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000"/>
              </a:lnSpc>
            </a:pPr>
            <a:r>
              <a:rPr sz="900" spc="25" dirty="0">
                <a:latin typeface="Times New Roman"/>
                <a:cs typeface="Times New Roman"/>
              </a:rPr>
              <a:t>Rubin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85" dirty="0">
                <a:latin typeface="Times New Roman"/>
                <a:cs typeface="Times New Roman"/>
              </a:rPr>
              <a:t>f</a:t>
            </a:r>
            <a:r>
              <a:rPr sz="900" spc="45" dirty="0">
                <a:latin typeface="Times New Roman"/>
                <a:cs typeface="Times New Roman"/>
              </a:rPr>
              <a:t>ound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that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rotation </a:t>
            </a:r>
            <a:r>
              <a:rPr sz="900" spc="30" dirty="0">
                <a:latin typeface="Times New Roman"/>
                <a:cs typeface="Times New Roman"/>
              </a:rPr>
              <a:t>cu</a:t>
            </a:r>
            <a:r>
              <a:rPr sz="900" spc="45" dirty="0">
                <a:latin typeface="Times New Roman"/>
                <a:cs typeface="Times New Roman"/>
              </a:rPr>
              <a:t>r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95" dirty="0">
                <a:latin typeface="Times New Roman"/>
                <a:cs typeface="Times New Roman"/>
              </a:rPr>
              <a:t>es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test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0" dirty="0">
                <a:latin typeface="Times New Roman"/>
                <a:cs typeface="Times New Roman"/>
              </a:rPr>
              <a:t>pa</a:t>
            </a:r>
            <a:r>
              <a:rPr sz="900" spc="70" dirty="0">
                <a:latin typeface="Times New Roman"/>
                <a:cs typeface="Times New Roman"/>
              </a:rPr>
              <a:t>r</a:t>
            </a:r>
            <a:r>
              <a:rPr sz="900" spc="20" dirty="0">
                <a:latin typeface="Times New Roman"/>
                <a:cs typeface="Times New Roman"/>
              </a:rPr>
              <a:t>ticles </a:t>
            </a:r>
            <a:r>
              <a:rPr sz="900" spc="40" dirty="0">
                <a:latin typeface="Times New Roman"/>
                <a:cs typeface="Times New Roman"/>
              </a:rPr>
              <a:t>(star</a:t>
            </a:r>
            <a:r>
              <a:rPr sz="900" spc="30" dirty="0">
                <a:latin typeface="Times New Roman"/>
                <a:cs typeface="Times New Roman"/>
              </a:rPr>
              <a:t>s</a:t>
            </a:r>
            <a:r>
              <a:rPr sz="900" spc="20" dirty="0">
                <a:latin typeface="Times New Roman"/>
                <a:cs typeface="Times New Roman"/>
              </a:rPr>
              <a:t>, </a:t>
            </a:r>
            <a:r>
              <a:rPr sz="900" spc="15" dirty="0">
                <a:latin typeface="Times New Roman"/>
                <a:cs typeface="Times New Roman"/>
              </a:rPr>
              <a:t>h</a:t>
            </a:r>
            <a:r>
              <a:rPr sz="900" spc="35" dirty="0">
                <a:latin typeface="Times New Roman"/>
                <a:cs typeface="Times New Roman"/>
              </a:rPr>
              <a:t>ydrogen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atoms)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rota</a:t>
            </a:r>
            <a:r>
              <a:rPr sz="900" spc="15" dirty="0">
                <a:latin typeface="Times New Roman"/>
                <a:cs typeface="Times New Roman"/>
              </a:rPr>
              <a:t>t</a:t>
            </a:r>
            <a:r>
              <a:rPr sz="900" spc="10" dirty="0">
                <a:latin typeface="Times New Roman"/>
                <a:cs typeface="Times New Roman"/>
              </a:rPr>
              <a:t>ing</a:t>
            </a:r>
            <a:r>
              <a:rPr sz="900" spc="5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around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galaxies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do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not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sh</a:t>
            </a:r>
            <a:r>
              <a:rPr sz="900" spc="50" dirty="0">
                <a:latin typeface="Times New Roman"/>
                <a:cs typeface="Times New Roman"/>
              </a:rPr>
              <a:t>o</a:t>
            </a:r>
            <a:r>
              <a:rPr sz="900" spc="-10" dirty="0">
                <a:latin typeface="Times New Roman"/>
                <a:cs typeface="Times New Roman"/>
              </a:rPr>
              <a:t>w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e</a:t>
            </a:r>
            <a:r>
              <a:rPr sz="900" spc="45" dirty="0">
                <a:latin typeface="Times New Roman"/>
                <a:cs typeface="Times New Roman"/>
              </a:rPr>
              <a:t>xpected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70" dirty="0">
                <a:latin typeface="Times New Roman"/>
                <a:cs typeface="Times New Roman"/>
              </a:rPr>
              <a:t>dec</a:t>
            </a:r>
            <a:r>
              <a:rPr sz="900" spc="35" dirty="0">
                <a:latin typeface="Times New Roman"/>
                <a:cs typeface="Times New Roman"/>
              </a:rPr>
              <a:t>a</a:t>
            </a:r>
            <a:r>
              <a:rPr sz="900" spc="-5" dirty="0">
                <a:latin typeface="Times New Roman"/>
                <a:cs typeface="Times New Roman"/>
              </a:rPr>
              <a:t>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10" dirty="0">
                <a:latin typeface="Times New Roman"/>
                <a:cs typeface="Times New Roman"/>
              </a:rPr>
              <a:t>elocit</a:t>
            </a:r>
            <a:r>
              <a:rPr sz="900" spc="-80" dirty="0">
                <a:latin typeface="Times New Roman"/>
                <a:cs typeface="Times New Roman"/>
              </a:rPr>
              <a:t>y</a:t>
            </a:r>
            <a:r>
              <a:rPr sz="900" spc="20" dirty="0">
                <a:latin typeface="Times New Roman"/>
                <a:cs typeface="Times New Roman"/>
              </a:rPr>
              <a:t>,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4330" y="1075031"/>
            <a:ext cx="3105150" cy="176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5" dirty="0">
                <a:latin typeface="Times New Roman"/>
                <a:cs typeface="Times New Roman"/>
              </a:rPr>
              <a:t>b</a:t>
            </a:r>
            <a:r>
              <a:rPr sz="900" spc="20" dirty="0">
                <a:latin typeface="Times New Roman"/>
                <a:cs typeface="Times New Roman"/>
              </a:rPr>
              <a:t>ut </a:t>
            </a:r>
            <a:r>
              <a:rPr sz="900" spc="75" dirty="0">
                <a:latin typeface="Times New Roman"/>
                <a:cs typeface="Times New Roman"/>
              </a:rPr>
              <a:t>h</a:t>
            </a:r>
            <a:r>
              <a:rPr sz="900" spc="45" dirty="0">
                <a:latin typeface="Times New Roman"/>
                <a:cs typeface="Times New Roman"/>
              </a:rPr>
              <a:t>a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95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i="1" spc="45" dirty="0">
                <a:latin typeface="Times New Roman"/>
                <a:cs typeface="Times New Roman"/>
              </a:rPr>
              <a:t>v</a:t>
            </a:r>
            <a:r>
              <a:rPr sz="900" i="1" dirty="0">
                <a:latin typeface="Times New Roman"/>
                <a:cs typeface="Times New Roman"/>
              </a:rPr>
              <a:t> 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spc="204" dirty="0">
                <a:latin typeface="Times New Roman"/>
                <a:cs typeface="Times New Roman"/>
              </a:rPr>
              <a:t>=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constant.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-95" dirty="0">
                <a:latin typeface="Times New Roman"/>
                <a:cs typeface="Times New Roman"/>
              </a:rPr>
              <a:t>K</a:t>
            </a:r>
            <a:r>
              <a:rPr sz="900" spc="10" dirty="0">
                <a:latin typeface="Times New Roman"/>
                <a:cs typeface="Times New Roman"/>
              </a:rPr>
              <a:t>epler</a:t>
            </a:r>
            <a:r>
              <a:rPr sz="900" spc="-35" dirty="0">
                <a:latin typeface="Times New Roman"/>
                <a:cs typeface="Times New Roman"/>
              </a:rPr>
              <a:t>’</a:t>
            </a:r>
            <a:r>
              <a:rPr sz="900" spc="95" dirty="0">
                <a:latin typeface="Times New Roman"/>
                <a:cs typeface="Times New Roman"/>
              </a:rPr>
              <a:t>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15" dirty="0">
                <a:latin typeface="Times New Roman"/>
                <a:cs typeface="Times New Roman"/>
              </a:rPr>
              <a:t>l</a:t>
            </a:r>
            <a:r>
              <a:rPr sz="900" spc="5" dirty="0">
                <a:latin typeface="Times New Roman"/>
                <a:cs typeface="Times New Roman"/>
              </a:rPr>
              <a:t>a</a:t>
            </a:r>
            <a:r>
              <a:rPr sz="900" spc="-10" dirty="0">
                <a:latin typeface="Times New Roman"/>
                <a:cs typeface="Times New Roman"/>
              </a:rPr>
              <a:t>w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requires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that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i="1" spc="-10" dirty="0">
                <a:latin typeface="Times New Roman"/>
                <a:cs typeface="Times New Roman"/>
              </a:rPr>
              <a:t>M</a:t>
            </a:r>
            <a:r>
              <a:rPr sz="900" i="1" spc="100" dirty="0">
                <a:latin typeface="Times New Roman"/>
                <a:cs typeface="Times New Roman"/>
              </a:rPr>
              <a:t> </a:t>
            </a:r>
            <a:r>
              <a:rPr sz="900" i="1" spc="-190" dirty="0">
                <a:latin typeface="メイリオ"/>
                <a:cs typeface="メイリオ"/>
              </a:rPr>
              <a:t>∝</a:t>
            </a:r>
            <a:r>
              <a:rPr sz="900" i="1" spc="-50" dirty="0">
                <a:latin typeface="メイリオ"/>
                <a:cs typeface="メイリオ"/>
              </a:rPr>
              <a:t> </a:t>
            </a:r>
            <a:r>
              <a:rPr sz="900" i="1" spc="-55" dirty="0">
                <a:latin typeface="Times New Roman"/>
                <a:cs typeface="Times New Roman"/>
              </a:rPr>
              <a:t>r</a:t>
            </a:r>
            <a:r>
              <a:rPr sz="900" i="1" spc="-125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87996" y="1318859"/>
            <a:ext cx="2231953" cy="19082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5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35976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71952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398373" y="767254"/>
            <a:ext cx="38111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charset="0"/>
              </a:rPr>
              <a:t>(G M m) / r</a:t>
            </a:r>
            <a:r>
              <a:rPr lang="en-US" sz="1600" b="1" baseline="30000" dirty="0">
                <a:latin typeface="Calibri" charset="0"/>
              </a:rPr>
              <a:t>2</a:t>
            </a:r>
            <a:r>
              <a:rPr lang="en-US" sz="1600" b="1" dirty="0">
                <a:latin typeface="Calibri" charset="0"/>
              </a:rPr>
              <a:t>  =  m v</a:t>
            </a:r>
            <a:r>
              <a:rPr lang="en-US" sz="1600" b="1" baseline="30000" dirty="0">
                <a:latin typeface="Calibri" charset="0"/>
              </a:rPr>
              <a:t>2</a:t>
            </a:r>
            <a:r>
              <a:rPr lang="en-US" sz="1600" b="1" dirty="0">
                <a:latin typeface="Calibri" charset="0"/>
              </a:rPr>
              <a:t> / r    </a:t>
            </a:r>
            <a:r>
              <a:rPr lang="en-US" sz="1600" b="1" dirty="0">
                <a:latin typeface="Calibri" charset="0"/>
                <a:sym typeface="Wingdings" charset="0"/>
              </a:rPr>
              <a:t>     v ~ √r</a:t>
            </a:r>
          </a:p>
          <a:p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5"/>
          <p:cNvSpPr txBox="1">
            <a:spLocks noGrp="1"/>
          </p:cNvSpPr>
          <p:nvPr/>
        </p:nvSpPr>
        <p:spPr bwMode="auto">
          <a:xfrm>
            <a:off x="4113874" y="3306656"/>
            <a:ext cx="248113" cy="7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101" tIns="23050" rIns="46101" bIns="23050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EB50D20-B076-904F-9FA0-EDB9DAC5E1E6}" type="slidenum">
              <a:rPr lang="en-US" sz="400">
                <a:latin typeface="Helvetica" charset="0"/>
              </a:rPr>
              <a:pPr eaLnBrk="1" hangingPunct="1"/>
              <a:t>35</a:t>
            </a:fld>
            <a:endParaRPr lang="en-US" sz="400">
              <a:latin typeface="Helvetica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3304051" y="3207697"/>
            <a:ext cx="1075399" cy="184489"/>
          </a:xfrm>
          <a:prstGeom prst="rect">
            <a:avLst/>
          </a:prstGeom>
        </p:spPr>
        <p:txBody>
          <a:bodyPr lIns="41386" tIns="20693" rIns="41386" bIns="20693"/>
          <a:lstStyle>
            <a:lvl1pPr defTabSz="229921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7167899" indent="-16960970" defTabSz="229921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6929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13857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620786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82771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290837F-59F7-E642-92D9-457D5138919F}" type="slidenum">
              <a:rPr lang="en-US" sz="600">
                <a:solidFill>
                  <a:srgbClr val="898989"/>
                </a:solidFill>
                <a:latin typeface="Calibri" charset="0"/>
              </a:rPr>
              <a:pPr eaLnBrk="1" hangingPunct="1"/>
              <a:t>35</a:t>
            </a:fld>
            <a:endParaRPr lang="en-US" sz="6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4177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8113"/>
            <a:ext cx="4148138" cy="577850"/>
          </a:xfrm>
        </p:spPr>
        <p:txBody>
          <a:bodyPr rtlCol="0">
            <a:normAutofit/>
          </a:bodyPr>
          <a:lstStyle/>
          <a:p>
            <a:pPr defTabSz="230560">
              <a:defRPr/>
            </a:pPr>
            <a:r>
              <a:rPr lang="en-US" dirty="0">
                <a:ea typeface="+mj-ea"/>
                <a:cs typeface="+mj-cs"/>
              </a:rPr>
              <a:t>Dark Side of the Universe: Dark Matter</a:t>
            </a:r>
          </a:p>
        </p:txBody>
      </p:sp>
      <p:grpSp>
        <p:nvGrpSpPr>
          <p:cNvPr id="87045" name="Group 5"/>
          <p:cNvGrpSpPr>
            <a:grpSpLocks/>
          </p:cNvGrpSpPr>
          <p:nvPr/>
        </p:nvGrpSpPr>
        <p:grpSpPr bwMode="auto">
          <a:xfrm>
            <a:off x="2035837" y="846103"/>
            <a:ext cx="2488406" cy="2110662"/>
            <a:chOff x="1344" y="1584"/>
            <a:chExt cx="3648" cy="2635"/>
          </a:xfrm>
        </p:grpSpPr>
        <p:pic>
          <p:nvPicPr>
            <p:cNvPr id="87051" name="Picture 6" descr="HSTplusLensBlueChandraPink2blu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584"/>
              <a:ext cx="3648" cy="2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052" name="Rectangle 7"/>
            <p:cNvSpPr>
              <a:spLocks noChangeArrowheads="1"/>
            </p:cNvSpPr>
            <p:nvPr/>
          </p:nvSpPr>
          <p:spPr bwMode="auto">
            <a:xfrm>
              <a:off x="2924" y="3533"/>
              <a:ext cx="2038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Helvetica" charset="0"/>
                </a:rPr>
                <a:t>Dark Matter</a:t>
              </a:r>
            </a:p>
          </p:txBody>
        </p:sp>
        <p:sp>
          <p:nvSpPr>
            <p:cNvPr id="87053" name="Rectangle 8"/>
            <p:cNvSpPr>
              <a:spLocks noChangeArrowheads="1"/>
            </p:cNvSpPr>
            <p:nvPr/>
          </p:nvSpPr>
          <p:spPr bwMode="auto">
            <a:xfrm>
              <a:off x="1798" y="1613"/>
              <a:ext cx="2678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Helvetica" charset="0"/>
                </a:rPr>
                <a:t>Gaseous Matter</a:t>
              </a:r>
            </a:p>
          </p:txBody>
        </p:sp>
        <p:sp>
          <p:nvSpPr>
            <p:cNvPr id="87054" name="Line 9"/>
            <p:cNvSpPr>
              <a:spLocks noChangeShapeType="1"/>
            </p:cNvSpPr>
            <p:nvPr/>
          </p:nvSpPr>
          <p:spPr bwMode="auto">
            <a:xfrm>
              <a:off x="2976" y="1915"/>
              <a:ext cx="240" cy="43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5" name="Line 10"/>
            <p:cNvSpPr>
              <a:spLocks noChangeShapeType="1"/>
            </p:cNvSpPr>
            <p:nvPr/>
          </p:nvSpPr>
          <p:spPr bwMode="auto">
            <a:xfrm>
              <a:off x="3936" y="2731"/>
              <a:ext cx="192" cy="67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6" name="Line 11"/>
            <p:cNvSpPr>
              <a:spLocks noChangeShapeType="1"/>
            </p:cNvSpPr>
            <p:nvPr/>
          </p:nvSpPr>
          <p:spPr bwMode="auto">
            <a:xfrm>
              <a:off x="2496" y="3163"/>
              <a:ext cx="912" cy="43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3" name="Picture 28" descr="m33_lbe"/>
          <p:cNvPicPr>
            <a:picLocks noChangeAspect="1" noChangeArrowheads="1"/>
          </p:cNvPicPr>
          <p:nvPr/>
        </p:nvPicPr>
        <p:blipFill>
          <a:blip r:embed="rId4"/>
          <a:srcRect t="19177" b="19353"/>
          <a:stretch>
            <a:fillRect/>
          </a:stretch>
        </p:blipFill>
        <p:spPr bwMode="auto">
          <a:xfrm flipV="1">
            <a:off x="171450" y="815975"/>
            <a:ext cx="1653388" cy="1225691"/>
          </a:xfrm>
          <a:prstGeom prst="rect">
            <a:avLst/>
          </a:prstGeom>
          <a:noFill/>
          <a:scene3d>
            <a:camera prst="orthographicFront">
              <a:rot lat="10800000" lon="0" rev="0"/>
            </a:camera>
            <a:lightRig rig="threePt" dir="t"/>
          </a:scene3d>
        </p:spPr>
      </p:pic>
      <p:sp>
        <p:nvSpPr>
          <p:cNvPr id="87047" name="TextBox 17"/>
          <p:cNvSpPr txBox="1">
            <a:spLocks noChangeArrowheads="1"/>
          </p:cNvSpPr>
          <p:nvPr/>
        </p:nvSpPr>
        <p:spPr bwMode="auto">
          <a:xfrm>
            <a:off x="1344612" y="491969"/>
            <a:ext cx="1624013" cy="20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101" tIns="23050" rIns="46101" bIns="2305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kumimoji="1" lang="en-US" sz="1000"/>
              <a:t>Dark (invisible) matter!</a:t>
            </a:r>
          </a:p>
        </p:txBody>
      </p:sp>
      <p:cxnSp>
        <p:nvCxnSpPr>
          <p:cNvPr id="87048" name="Straight Connector 15"/>
          <p:cNvCxnSpPr>
            <a:cxnSpLocks noChangeShapeType="1"/>
          </p:cNvCxnSpPr>
          <p:nvPr/>
        </p:nvCxnSpPr>
        <p:spPr bwMode="auto">
          <a:xfrm rot="5400000">
            <a:off x="1731135" y="1574151"/>
            <a:ext cx="457334" cy="7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7049" name="Rectangle 17"/>
          <p:cNvSpPr>
            <a:spLocks noChangeArrowheads="1"/>
          </p:cNvSpPr>
          <p:nvPr/>
        </p:nvSpPr>
        <p:spPr bwMode="auto">
          <a:xfrm>
            <a:off x="9990" y="2263775"/>
            <a:ext cx="1998001" cy="11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101" tIns="23050" rIns="46101" bIns="2305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Dark Matter appears to be weakly interacting massive particle</a:t>
            </a:r>
          </a:p>
          <a:p>
            <a:r>
              <a:rPr lang="en-US" sz="1400" dirty="0">
                <a:solidFill>
                  <a:schemeClr val="tx2"/>
                </a:solidFill>
              </a:rPr>
              <a:t>Lightest SUSY particle has these properties !</a:t>
            </a:r>
          </a:p>
        </p:txBody>
      </p:sp>
      <p:sp>
        <p:nvSpPr>
          <p:cNvPr id="87050" name="TextBox 15"/>
          <p:cNvSpPr txBox="1">
            <a:spLocks noChangeArrowheads="1"/>
          </p:cNvSpPr>
          <p:nvPr/>
        </p:nvSpPr>
        <p:spPr bwMode="auto">
          <a:xfrm>
            <a:off x="2821649" y="3055724"/>
            <a:ext cx="1123759" cy="34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1376" tIns="20688" rIns="41376" bIns="2068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WIMPs ?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r>
              <a:rPr spc="35" dirty="0"/>
              <a:t>Da</a:t>
            </a:r>
            <a:r>
              <a:rPr spc="30" dirty="0"/>
              <a:t>r</a:t>
            </a:r>
            <a:r>
              <a:rPr spc="-10" dirty="0"/>
              <a:t>k</a:t>
            </a:r>
            <a:r>
              <a:rPr spc="25" dirty="0"/>
              <a:t> </a:t>
            </a:r>
            <a:r>
              <a:rPr spc="45" dirty="0"/>
              <a:t>matter</a:t>
            </a:r>
            <a:r>
              <a:rPr spc="25" dirty="0"/>
              <a:t> is </a:t>
            </a:r>
            <a:r>
              <a:rPr spc="45" dirty="0"/>
              <a:t>non-ba</a:t>
            </a:r>
            <a:r>
              <a:rPr spc="60" dirty="0"/>
              <a:t>r</a:t>
            </a:r>
            <a:r>
              <a:rPr spc="-35" dirty="0"/>
              <a:t>y</a:t>
            </a:r>
            <a:r>
              <a:rPr spc="20" dirty="0"/>
              <a:t>onic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38404" y="1044343"/>
            <a:ext cx="3860165" cy="278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000"/>
              </a:lnSpc>
            </a:pPr>
            <a:r>
              <a:rPr sz="900" spc="60" dirty="0">
                <a:latin typeface="Times New Roman"/>
                <a:cs typeface="Times New Roman"/>
              </a:rPr>
              <a:t>These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or</a:t>
            </a:r>
            <a:r>
              <a:rPr sz="900" spc="5" dirty="0">
                <a:latin typeface="Times New Roman"/>
                <a:cs typeface="Times New Roman"/>
              </a:rPr>
              <a:t>iginal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disc</a:t>
            </a:r>
            <a:r>
              <a:rPr sz="900" spc="30" dirty="0">
                <a:latin typeface="Times New Roman"/>
                <a:cs typeface="Times New Roman"/>
              </a:rPr>
              <a:t>o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50" dirty="0">
                <a:latin typeface="Times New Roman"/>
                <a:cs typeface="Times New Roman"/>
              </a:rPr>
              <a:t>e</a:t>
            </a:r>
            <a:r>
              <a:rPr sz="900" spc="45" dirty="0">
                <a:latin typeface="Times New Roman"/>
                <a:cs typeface="Times New Roman"/>
              </a:rPr>
              <a:t>ries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do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not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70" dirty="0">
                <a:latin typeface="Times New Roman"/>
                <a:cs typeface="Times New Roman"/>
              </a:rPr>
              <a:t>shed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a</a:t>
            </a:r>
            <a:r>
              <a:rPr sz="900" spc="60" dirty="0">
                <a:latin typeface="Times New Roman"/>
                <a:cs typeface="Times New Roman"/>
              </a:rPr>
              <a:t>n</a:t>
            </a:r>
            <a:r>
              <a:rPr sz="900" spc="-5" dirty="0">
                <a:latin typeface="Times New Roman"/>
                <a:cs typeface="Times New Roman"/>
              </a:rPr>
              <a:t>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light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on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nature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0" dirty="0">
                <a:latin typeface="Times New Roman"/>
                <a:cs typeface="Times New Roman"/>
              </a:rPr>
              <a:t>da</a:t>
            </a:r>
            <a:r>
              <a:rPr sz="900" spc="45" dirty="0">
                <a:latin typeface="Times New Roman"/>
                <a:cs typeface="Times New Roman"/>
              </a:rPr>
              <a:t>r</a:t>
            </a:r>
            <a:r>
              <a:rPr sz="900" spc="-5" dirty="0">
                <a:latin typeface="Times New Roman"/>
                <a:cs typeface="Times New Roman"/>
              </a:rPr>
              <a:t>k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matter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e</a:t>
            </a:r>
            <a:r>
              <a:rPr sz="900" spc="35" dirty="0">
                <a:latin typeface="Times New Roman"/>
                <a:cs typeface="Times New Roman"/>
              </a:rPr>
              <a:t>xcept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that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30" dirty="0">
                <a:latin typeface="Times New Roman"/>
                <a:cs typeface="Times New Roman"/>
              </a:rPr>
              <a:t>it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70" dirty="0">
                <a:latin typeface="Times New Roman"/>
                <a:cs typeface="Times New Roman"/>
              </a:rPr>
              <a:t>does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not</a:t>
            </a:r>
            <a:r>
              <a:rPr sz="900" spc="20" dirty="0">
                <a:latin typeface="Times New Roman"/>
                <a:cs typeface="Times New Roman"/>
              </a:rPr>
              <a:t> emit </a:t>
            </a:r>
            <a:r>
              <a:rPr sz="900" spc="5" dirty="0">
                <a:latin typeface="Times New Roman"/>
                <a:cs typeface="Times New Roman"/>
              </a:rPr>
              <a:t>visi</a:t>
            </a:r>
            <a:r>
              <a:rPr sz="900" spc="-15" dirty="0">
                <a:latin typeface="Times New Roman"/>
                <a:cs typeface="Times New Roman"/>
              </a:rPr>
              <a:t>b</a:t>
            </a:r>
            <a:r>
              <a:rPr sz="900" spc="20" dirty="0">
                <a:latin typeface="Times New Roman"/>
                <a:cs typeface="Times New Roman"/>
              </a:rPr>
              <a:t>le </a:t>
            </a:r>
            <a:r>
              <a:rPr sz="900" spc="45" dirty="0">
                <a:latin typeface="Times New Roman"/>
                <a:cs typeface="Times New Roman"/>
              </a:rPr>
              <a:t>photon</a:t>
            </a:r>
            <a:r>
              <a:rPr sz="900" spc="20" dirty="0">
                <a:latin typeface="Times New Roman"/>
                <a:cs typeface="Times New Roman"/>
              </a:rPr>
              <a:t>s.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5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35976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71952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r>
              <a:rPr spc="35" dirty="0"/>
              <a:t>Da</a:t>
            </a:r>
            <a:r>
              <a:rPr spc="30" dirty="0"/>
              <a:t>r</a:t>
            </a:r>
            <a:r>
              <a:rPr spc="-10" dirty="0"/>
              <a:t>k</a:t>
            </a:r>
            <a:r>
              <a:rPr spc="25" dirty="0"/>
              <a:t> </a:t>
            </a:r>
            <a:r>
              <a:rPr spc="45" dirty="0"/>
              <a:t>matter</a:t>
            </a:r>
            <a:r>
              <a:rPr spc="25" dirty="0"/>
              <a:t> is </a:t>
            </a:r>
            <a:r>
              <a:rPr spc="45" dirty="0"/>
              <a:t>non-ba</a:t>
            </a:r>
            <a:r>
              <a:rPr spc="60" dirty="0"/>
              <a:t>r</a:t>
            </a:r>
            <a:r>
              <a:rPr spc="-35" dirty="0"/>
              <a:t>y</a:t>
            </a:r>
            <a:r>
              <a:rPr spc="20" dirty="0"/>
              <a:t>onic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8404" y="1044343"/>
            <a:ext cx="4006850" cy="593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51765">
              <a:lnSpc>
                <a:spcPct val="101000"/>
              </a:lnSpc>
            </a:pPr>
            <a:r>
              <a:rPr sz="900" spc="60" dirty="0">
                <a:latin typeface="Times New Roman"/>
                <a:cs typeface="Times New Roman"/>
              </a:rPr>
              <a:t>These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or</a:t>
            </a:r>
            <a:r>
              <a:rPr sz="900" spc="5" dirty="0">
                <a:latin typeface="Times New Roman"/>
                <a:cs typeface="Times New Roman"/>
              </a:rPr>
              <a:t>iginal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disc</a:t>
            </a:r>
            <a:r>
              <a:rPr sz="900" spc="30" dirty="0">
                <a:latin typeface="Times New Roman"/>
                <a:cs typeface="Times New Roman"/>
              </a:rPr>
              <a:t>o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50" dirty="0">
                <a:latin typeface="Times New Roman"/>
                <a:cs typeface="Times New Roman"/>
              </a:rPr>
              <a:t>e</a:t>
            </a:r>
            <a:r>
              <a:rPr sz="900" spc="45" dirty="0">
                <a:latin typeface="Times New Roman"/>
                <a:cs typeface="Times New Roman"/>
              </a:rPr>
              <a:t>ries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do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not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70" dirty="0">
                <a:latin typeface="Times New Roman"/>
                <a:cs typeface="Times New Roman"/>
              </a:rPr>
              <a:t>shed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a</a:t>
            </a:r>
            <a:r>
              <a:rPr sz="900" spc="60" dirty="0">
                <a:latin typeface="Times New Roman"/>
                <a:cs typeface="Times New Roman"/>
              </a:rPr>
              <a:t>n</a:t>
            </a:r>
            <a:r>
              <a:rPr sz="900" spc="-5" dirty="0">
                <a:latin typeface="Times New Roman"/>
                <a:cs typeface="Times New Roman"/>
              </a:rPr>
              <a:t>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light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on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nature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0" dirty="0">
                <a:latin typeface="Times New Roman"/>
                <a:cs typeface="Times New Roman"/>
              </a:rPr>
              <a:t>da</a:t>
            </a:r>
            <a:r>
              <a:rPr sz="900" spc="45" dirty="0">
                <a:latin typeface="Times New Roman"/>
                <a:cs typeface="Times New Roman"/>
              </a:rPr>
              <a:t>r</a:t>
            </a:r>
            <a:r>
              <a:rPr sz="900" spc="-5" dirty="0">
                <a:latin typeface="Times New Roman"/>
                <a:cs typeface="Times New Roman"/>
              </a:rPr>
              <a:t>k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matter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e</a:t>
            </a:r>
            <a:r>
              <a:rPr sz="900" spc="35" dirty="0">
                <a:latin typeface="Times New Roman"/>
                <a:cs typeface="Times New Roman"/>
              </a:rPr>
              <a:t>xcept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that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30" dirty="0">
                <a:latin typeface="Times New Roman"/>
                <a:cs typeface="Times New Roman"/>
              </a:rPr>
              <a:t>it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70" dirty="0">
                <a:latin typeface="Times New Roman"/>
                <a:cs typeface="Times New Roman"/>
              </a:rPr>
              <a:t>does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not</a:t>
            </a:r>
            <a:r>
              <a:rPr sz="900" spc="20" dirty="0">
                <a:latin typeface="Times New Roman"/>
                <a:cs typeface="Times New Roman"/>
              </a:rPr>
              <a:t> emit </a:t>
            </a:r>
            <a:r>
              <a:rPr sz="900" spc="5" dirty="0">
                <a:latin typeface="Times New Roman"/>
                <a:cs typeface="Times New Roman"/>
              </a:rPr>
              <a:t>visi</a:t>
            </a:r>
            <a:r>
              <a:rPr sz="900" spc="-15" dirty="0">
                <a:latin typeface="Times New Roman"/>
                <a:cs typeface="Times New Roman"/>
              </a:rPr>
              <a:t>b</a:t>
            </a:r>
            <a:r>
              <a:rPr sz="900" spc="20" dirty="0">
                <a:latin typeface="Times New Roman"/>
                <a:cs typeface="Times New Roman"/>
              </a:rPr>
              <a:t>le </a:t>
            </a:r>
            <a:r>
              <a:rPr sz="900" spc="45" dirty="0">
                <a:latin typeface="Times New Roman"/>
                <a:cs typeface="Times New Roman"/>
              </a:rPr>
              <a:t>photon</a:t>
            </a:r>
            <a:r>
              <a:rPr sz="900" spc="20" dirty="0">
                <a:latin typeface="Times New Roman"/>
                <a:cs typeface="Times New Roman"/>
              </a:rPr>
              <a:t>s.</a:t>
            </a:r>
            <a:endParaRPr sz="900">
              <a:latin typeface="Times New Roman"/>
              <a:cs typeface="Times New Roman"/>
            </a:endParaRPr>
          </a:p>
          <a:p>
            <a:pPr marL="12700" marR="5080">
              <a:lnSpc>
                <a:spcPct val="101000"/>
              </a:lnSpc>
              <a:spcBef>
                <a:spcPts val="295"/>
              </a:spcBef>
            </a:pPr>
            <a:r>
              <a:rPr sz="900" spc="-55" dirty="0">
                <a:latin typeface="Times New Roman"/>
                <a:cs typeface="Times New Roman"/>
              </a:rPr>
              <a:t>X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15" dirty="0">
                <a:latin typeface="Times New Roman"/>
                <a:cs typeface="Times New Roman"/>
              </a:rPr>
              <a:t>r</a:t>
            </a:r>
            <a:r>
              <a:rPr sz="900" spc="65" dirty="0">
                <a:latin typeface="Times New Roman"/>
                <a:cs typeface="Times New Roman"/>
              </a:rPr>
              <a:t>a</a:t>
            </a:r>
            <a:r>
              <a:rPr sz="900" spc="-5" dirty="0">
                <a:latin typeface="Times New Roman"/>
                <a:cs typeface="Times New Roman"/>
              </a:rPr>
              <a:t>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obse</a:t>
            </a:r>
            <a:r>
              <a:rPr sz="900" spc="70" dirty="0">
                <a:latin typeface="Times New Roman"/>
                <a:cs typeface="Times New Roman"/>
              </a:rPr>
              <a:t>r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35" dirty="0">
                <a:latin typeface="Times New Roman"/>
                <a:cs typeface="Times New Roman"/>
              </a:rPr>
              <a:t>ations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sh</a:t>
            </a:r>
            <a:r>
              <a:rPr sz="900" spc="50" dirty="0">
                <a:latin typeface="Times New Roman"/>
                <a:cs typeface="Times New Roman"/>
              </a:rPr>
              <a:t>o</a:t>
            </a:r>
            <a:r>
              <a:rPr sz="900" spc="-10" dirty="0">
                <a:latin typeface="Times New Roman"/>
                <a:cs typeface="Times New Roman"/>
              </a:rPr>
              <a:t>w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that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95" dirty="0">
                <a:latin typeface="Times New Roman"/>
                <a:cs typeface="Times New Roman"/>
              </a:rPr>
              <a:t>a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0" dirty="0">
                <a:latin typeface="Times New Roman"/>
                <a:cs typeface="Times New Roman"/>
              </a:rPr>
              <a:t>pa</a:t>
            </a:r>
            <a:r>
              <a:rPr sz="900" spc="70" dirty="0">
                <a:latin typeface="Times New Roman"/>
                <a:cs typeface="Times New Roman"/>
              </a:rPr>
              <a:t>r</a:t>
            </a:r>
            <a:r>
              <a:rPr sz="900" spc="-5" dirty="0">
                <a:latin typeface="Times New Roman"/>
                <a:cs typeface="Times New Roman"/>
              </a:rPr>
              <a:t>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(about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10%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)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0" dirty="0">
                <a:latin typeface="Times New Roman"/>
                <a:cs typeface="Times New Roman"/>
              </a:rPr>
              <a:t>da</a:t>
            </a:r>
            <a:r>
              <a:rPr sz="900" spc="45" dirty="0">
                <a:latin typeface="Times New Roman"/>
                <a:cs typeface="Times New Roman"/>
              </a:rPr>
              <a:t>r</a:t>
            </a:r>
            <a:r>
              <a:rPr sz="900" spc="-5" dirty="0">
                <a:latin typeface="Times New Roman"/>
                <a:cs typeface="Times New Roman"/>
              </a:rPr>
              <a:t>k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matter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in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clusters</a:t>
            </a:r>
            <a:r>
              <a:rPr sz="900" spc="20" dirty="0">
                <a:latin typeface="Times New Roman"/>
                <a:cs typeface="Times New Roman"/>
              </a:rPr>
              <a:t> is </a:t>
            </a:r>
            <a:r>
              <a:rPr sz="900" spc="-5" dirty="0">
                <a:latin typeface="Times New Roman"/>
                <a:cs typeface="Times New Roman"/>
              </a:rPr>
              <a:t>in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85" dirty="0">
                <a:latin typeface="Times New Roman"/>
                <a:cs typeface="Times New Roman"/>
              </a:rPr>
              <a:t>f</a:t>
            </a:r>
            <a:r>
              <a:rPr sz="900" spc="25" dirty="0">
                <a:latin typeface="Times New Roman"/>
                <a:cs typeface="Times New Roman"/>
              </a:rPr>
              <a:t>o</a:t>
            </a:r>
            <a:r>
              <a:rPr sz="900" spc="30" dirty="0">
                <a:latin typeface="Times New Roman"/>
                <a:cs typeface="Times New Roman"/>
              </a:rPr>
              <a:t>r</a:t>
            </a:r>
            <a:r>
              <a:rPr sz="900" spc="40" dirty="0">
                <a:latin typeface="Times New Roman"/>
                <a:cs typeface="Times New Roman"/>
              </a:rPr>
              <a:t>m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hot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80" dirty="0">
                <a:latin typeface="Times New Roman"/>
                <a:cs typeface="Times New Roman"/>
              </a:rPr>
              <a:t>gas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15" dirty="0">
                <a:latin typeface="Times New Roman"/>
                <a:cs typeface="Times New Roman"/>
              </a:rPr>
              <a:t>emitting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X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15" dirty="0">
                <a:latin typeface="Times New Roman"/>
                <a:cs typeface="Times New Roman"/>
              </a:rPr>
              <a:t>r</a:t>
            </a:r>
            <a:r>
              <a:rPr sz="900" spc="65" dirty="0">
                <a:latin typeface="Times New Roman"/>
                <a:cs typeface="Times New Roman"/>
              </a:rPr>
              <a:t>a</a:t>
            </a:r>
            <a:r>
              <a:rPr sz="900" spc="50" dirty="0">
                <a:latin typeface="Times New Roman"/>
                <a:cs typeface="Times New Roman"/>
              </a:rPr>
              <a:t>y</a:t>
            </a:r>
            <a:r>
              <a:rPr sz="900" spc="25" dirty="0">
                <a:latin typeface="Times New Roman"/>
                <a:cs typeface="Times New Roman"/>
              </a:rPr>
              <a:t>s</a:t>
            </a:r>
            <a:r>
              <a:rPr sz="900" spc="20" dirty="0"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5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35976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71952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r>
              <a:rPr spc="35" dirty="0"/>
              <a:t>Da</a:t>
            </a:r>
            <a:r>
              <a:rPr spc="30" dirty="0"/>
              <a:t>r</a:t>
            </a:r>
            <a:r>
              <a:rPr spc="-10" dirty="0"/>
              <a:t>k</a:t>
            </a:r>
            <a:r>
              <a:rPr spc="25" dirty="0"/>
              <a:t> </a:t>
            </a:r>
            <a:r>
              <a:rPr spc="45" dirty="0"/>
              <a:t>matter</a:t>
            </a:r>
            <a:r>
              <a:rPr spc="25" dirty="0"/>
              <a:t> is </a:t>
            </a:r>
            <a:r>
              <a:rPr spc="45" dirty="0"/>
              <a:t>non-ba</a:t>
            </a:r>
            <a:r>
              <a:rPr spc="60" dirty="0"/>
              <a:t>r</a:t>
            </a:r>
            <a:r>
              <a:rPr spc="-35" dirty="0"/>
              <a:t>y</a:t>
            </a:r>
            <a:r>
              <a:rPr spc="20" dirty="0"/>
              <a:t>onic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434276" rIns="0" bIns="0" rtlCol="0">
            <a:spAutoFit/>
          </a:bodyPr>
          <a:lstStyle/>
          <a:p>
            <a:pPr marL="189865" marR="151765">
              <a:lnSpc>
                <a:spcPct val="101000"/>
              </a:lnSpc>
            </a:pPr>
            <a:r>
              <a:rPr spc="60" dirty="0">
                <a:solidFill>
                  <a:srgbClr val="000000"/>
                </a:solidFill>
              </a:rPr>
              <a:t>These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25" dirty="0">
                <a:solidFill>
                  <a:srgbClr val="000000"/>
                </a:solidFill>
              </a:rPr>
              <a:t>or</a:t>
            </a:r>
            <a:r>
              <a:rPr spc="5" dirty="0">
                <a:solidFill>
                  <a:srgbClr val="000000"/>
                </a:solidFill>
              </a:rPr>
              <a:t>iginal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5" dirty="0">
                <a:solidFill>
                  <a:srgbClr val="000000"/>
                </a:solidFill>
              </a:rPr>
              <a:t>disc</a:t>
            </a:r>
            <a:r>
              <a:rPr spc="30" dirty="0">
                <a:solidFill>
                  <a:srgbClr val="000000"/>
                </a:solidFill>
              </a:rPr>
              <a:t>o</a:t>
            </a:r>
            <a:r>
              <a:rPr spc="-30" dirty="0">
                <a:solidFill>
                  <a:srgbClr val="000000"/>
                </a:solidFill>
              </a:rPr>
              <a:t>v</a:t>
            </a:r>
            <a:r>
              <a:rPr spc="50" dirty="0">
                <a:solidFill>
                  <a:srgbClr val="000000"/>
                </a:solidFill>
              </a:rPr>
              <a:t>e</a:t>
            </a:r>
            <a:r>
              <a:rPr spc="45" dirty="0">
                <a:solidFill>
                  <a:srgbClr val="000000"/>
                </a:solidFill>
              </a:rPr>
              <a:t>ries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do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0" dirty="0">
                <a:solidFill>
                  <a:srgbClr val="000000"/>
                </a:solidFill>
              </a:rPr>
              <a:t>not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70" dirty="0">
                <a:solidFill>
                  <a:srgbClr val="000000"/>
                </a:solidFill>
              </a:rPr>
              <a:t>shed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65" dirty="0">
                <a:solidFill>
                  <a:srgbClr val="000000"/>
                </a:solidFill>
              </a:rPr>
              <a:t>a</a:t>
            </a:r>
            <a:r>
              <a:rPr spc="60" dirty="0">
                <a:solidFill>
                  <a:srgbClr val="000000"/>
                </a:solidFill>
              </a:rPr>
              <a:t>n</a:t>
            </a:r>
            <a:r>
              <a:rPr spc="-5" dirty="0">
                <a:solidFill>
                  <a:srgbClr val="000000"/>
                </a:solidFill>
              </a:rPr>
              <a:t>y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light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on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the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nature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of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50" dirty="0">
                <a:solidFill>
                  <a:srgbClr val="000000"/>
                </a:solidFill>
              </a:rPr>
              <a:t>da</a:t>
            </a:r>
            <a:r>
              <a:rPr spc="45" dirty="0">
                <a:solidFill>
                  <a:srgbClr val="000000"/>
                </a:solidFill>
              </a:rPr>
              <a:t>r</a:t>
            </a:r>
            <a:r>
              <a:rPr spc="-5" dirty="0">
                <a:solidFill>
                  <a:srgbClr val="000000"/>
                </a:solidFill>
              </a:rPr>
              <a:t>k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5" dirty="0">
                <a:solidFill>
                  <a:srgbClr val="000000"/>
                </a:solidFill>
              </a:rPr>
              <a:t>matter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65" dirty="0">
                <a:solidFill>
                  <a:srgbClr val="000000"/>
                </a:solidFill>
              </a:rPr>
              <a:t>e</a:t>
            </a:r>
            <a:r>
              <a:rPr spc="35" dirty="0">
                <a:solidFill>
                  <a:srgbClr val="000000"/>
                </a:solidFill>
              </a:rPr>
              <a:t>xcept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0" dirty="0">
                <a:solidFill>
                  <a:srgbClr val="000000"/>
                </a:solidFill>
              </a:rPr>
              <a:t>that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30" dirty="0">
                <a:solidFill>
                  <a:srgbClr val="000000"/>
                </a:solidFill>
              </a:rPr>
              <a:t>it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70" dirty="0">
                <a:solidFill>
                  <a:srgbClr val="000000"/>
                </a:solidFill>
              </a:rPr>
              <a:t>does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0" dirty="0">
                <a:solidFill>
                  <a:srgbClr val="000000"/>
                </a:solidFill>
              </a:rPr>
              <a:t>not</a:t>
            </a:r>
            <a:r>
              <a:rPr spc="20" dirty="0">
                <a:solidFill>
                  <a:srgbClr val="000000"/>
                </a:solidFill>
              </a:rPr>
              <a:t> emit </a:t>
            </a:r>
            <a:r>
              <a:rPr spc="5" dirty="0">
                <a:solidFill>
                  <a:srgbClr val="000000"/>
                </a:solidFill>
              </a:rPr>
              <a:t>visi</a:t>
            </a:r>
            <a:r>
              <a:rPr spc="-15" dirty="0">
                <a:solidFill>
                  <a:srgbClr val="000000"/>
                </a:solidFill>
              </a:rPr>
              <a:t>b</a:t>
            </a:r>
            <a:r>
              <a:rPr spc="20" dirty="0">
                <a:solidFill>
                  <a:srgbClr val="000000"/>
                </a:solidFill>
              </a:rPr>
              <a:t>le </a:t>
            </a:r>
            <a:r>
              <a:rPr spc="45" dirty="0">
                <a:solidFill>
                  <a:srgbClr val="000000"/>
                </a:solidFill>
              </a:rPr>
              <a:t>photon</a:t>
            </a:r>
            <a:r>
              <a:rPr spc="20" dirty="0">
                <a:solidFill>
                  <a:srgbClr val="000000"/>
                </a:solidFill>
              </a:rPr>
              <a:t>s.</a:t>
            </a:r>
          </a:p>
          <a:p>
            <a:pPr marL="189865" marR="5080">
              <a:lnSpc>
                <a:spcPct val="101000"/>
              </a:lnSpc>
              <a:spcBef>
                <a:spcPts val="295"/>
              </a:spcBef>
            </a:pPr>
            <a:r>
              <a:rPr spc="-55" dirty="0">
                <a:solidFill>
                  <a:srgbClr val="000000"/>
                </a:solidFill>
              </a:rPr>
              <a:t>X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r</a:t>
            </a:r>
            <a:r>
              <a:rPr spc="65" dirty="0">
                <a:solidFill>
                  <a:srgbClr val="000000"/>
                </a:solidFill>
              </a:rPr>
              <a:t>a</a:t>
            </a:r>
            <a:r>
              <a:rPr spc="-5" dirty="0">
                <a:solidFill>
                  <a:srgbClr val="000000"/>
                </a:solidFill>
              </a:rPr>
              <a:t>y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60" dirty="0">
                <a:solidFill>
                  <a:srgbClr val="000000"/>
                </a:solidFill>
              </a:rPr>
              <a:t>obse</a:t>
            </a:r>
            <a:r>
              <a:rPr spc="70" dirty="0">
                <a:solidFill>
                  <a:srgbClr val="000000"/>
                </a:solidFill>
              </a:rPr>
              <a:t>r</a:t>
            </a:r>
            <a:r>
              <a:rPr spc="-30" dirty="0">
                <a:solidFill>
                  <a:srgbClr val="000000"/>
                </a:solidFill>
              </a:rPr>
              <a:t>v</a:t>
            </a:r>
            <a:r>
              <a:rPr spc="35" dirty="0">
                <a:solidFill>
                  <a:srgbClr val="000000"/>
                </a:solidFill>
              </a:rPr>
              <a:t>ations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60" dirty="0">
                <a:solidFill>
                  <a:srgbClr val="000000"/>
                </a:solidFill>
              </a:rPr>
              <a:t>sh</a:t>
            </a:r>
            <a:r>
              <a:rPr spc="50" dirty="0">
                <a:solidFill>
                  <a:srgbClr val="000000"/>
                </a:solidFill>
              </a:rPr>
              <a:t>o</a:t>
            </a:r>
            <a:r>
              <a:rPr spc="-10" dirty="0">
                <a:solidFill>
                  <a:srgbClr val="000000"/>
                </a:solidFill>
              </a:rPr>
              <a:t>w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0" dirty="0">
                <a:solidFill>
                  <a:srgbClr val="000000"/>
                </a:solidFill>
              </a:rPr>
              <a:t>that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95" dirty="0">
                <a:solidFill>
                  <a:srgbClr val="000000"/>
                </a:solidFill>
              </a:rPr>
              <a:t>a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50" dirty="0">
                <a:solidFill>
                  <a:srgbClr val="000000"/>
                </a:solidFill>
              </a:rPr>
              <a:t>pa</a:t>
            </a:r>
            <a:r>
              <a:rPr spc="70" dirty="0">
                <a:solidFill>
                  <a:srgbClr val="000000"/>
                </a:solidFill>
              </a:rPr>
              <a:t>r</a:t>
            </a:r>
            <a:r>
              <a:rPr spc="-5" dirty="0">
                <a:solidFill>
                  <a:srgbClr val="000000"/>
                </a:solidFill>
              </a:rPr>
              <a:t>t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5" dirty="0">
                <a:solidFill>
                  <a:srgbClr val="000000"/>
                </a:solidFill>
              </a:rPr>
              <a:t>(about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0" dirty="0">
                <a:solidFill>
                  <a:srgbClr val="000000"/>
                </a:solidFill>
              </a:rPr>
              <a:t>10%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)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of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50" dirty="0">
                <a:solidFill>
                  <a:srgbClr val="000000"/>
                </a:solidFill>
              </a:rPr>
              <a:t>da</a:t>
            </a:r>
            <a:r>
              <a:rPr spc="45" dirty="0">
                <a:solidFill>
                  <a:srgbClr val="000000"/>
                </a:solidFill>
              </a:rPr>
              <a:t>r</a:t>
            </a:r>
            <a:r>
              <a:rPr spc="-5" dirty="0">
                <a:solidFill>
                  <a:srgbClr val="000000"/>
                </a:solidFill>
              </a:rPr>
              <a:t>k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5" dirty="0">
                <a:solidFill>
                  <a:srgbClr val="000000"/>
                </a:solidFill>
              </a:rPr>
              <a:t>matter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in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0" dirty="0">
                <a:solidFill>
                  <a:srgbClr val="000000"/>
                </a:solidFill>
              </a:rPr>
              <a:t>clusters</a:t>
            </a:r>
            <a:r>
              <a:rPr spc="20" dirty="0">
                <a:solidFill>
                  <a:srgbClr val="000000"/>
                </a:solidFill>
              </a:rPr>
              <a:t> is </a:t>
            </a:r>
            <a:r>
              <a:rPr spc="-5" dirty="0">
                <a:solidFill>
                  <a:srgbClr val="000000"/>
                </a:solidFill>
              </a:rPr>
              <a:t>in </a:t>
            </a:r>
            <a:r>
              <a:rPr spc="45" dirty="0">
                <a:solidFill>
                  <a:srgbClr val="000000"/>
                </a:solidFill>
              </a:rPr>
              <a:t>the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85" dirty="0">
                <a:solidFill>
                  <a:srgbClr val="000000"/>
                </a:solidFill>
              </a:rPr>
              <a:t>f</a:t>
            </a:r>
            <a:r>
              <a:rPr spc="25" dirty="0">
                <a:solidFill>
                  <a:srgbClr val="000000"/>
                </a:solidFill>
              </a:rPr>
              <a:t>o</a:t>
            </a:r>
            <a:r>
              <a:rPr spc="30" dirty="0">
                <a:solidFill>
                  <a:srgbClr val="000000"/>
                </a:solidFill>
              </a:rPr>
              <a:t>r</a:t>
            </a:r>
            <a:r>
              <a:rPr spc="40" dirty="0">
                <a:solidFill>
                  <a:srgbClr val="000000"/>
                </a:solidFill>
              </a:rPr>
              <a:t>m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of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0" dirty="0">
                <a:solidFill>
                  <a:srgbClr val="000000"/>
                </a:solidFill>
              </a:rPr>
              <a:t>hot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80" dirty="0">
                <a:solidFill>
                  <a:srgbClr val="000000"/>
                </a:solidFill>
              </a:rPr>
              <a:t>gas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15" dirty="0">
                <a:solidFill>
                  <a:srgbClr val="000000"/>
                </a:solidFill>
              </a:rPr>
              <a:t>emitting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5" dirty="0">
                <a:solidFill>
                  <a:srgbClr val="000000"/>
                </a:solidFill>
              </a:rPr>
              <a:t>X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r</a:t>
            </a:r>
            <a:r>
              <a:rPr spc="65" dirty="0">
                <a:solidFill>
                  <a:srgbClr val="000000"/>
                </a:solidFill>
              </a:rPr>
              <a:t>a</a:t>
            </a:r>
            <a:r>
              <a:rPr spc="50" dirty="0">
                <a:solidFill>
                  <a:srgbClr val="000000"/>
                </a:solidFill>
              </a:rPr>
              <a:t>y</a:t>
            </a:r>
            <a:r>
              <a:rPr spc="25" dirty="0">
                <a:solidFill>
                  <a:srgbClr val="000000"/>
                </a:solidFill>
              </a:rPr>
              <a:t>s</a:t>
            </a:r>
            <a:r>
              <a:rPr spc="20" dirty="0">
                <a:solidFill>
                  <a:srgbClr val="000000"/>
                </a:solidFill>
              </a:rPr>
              <a:t>.</a:t>
            </a:r>
          </a:p>
          <a:p>
            <a:pPr marL="189865">
              <a:lnSpc>
                <a:spcPct val="100000"/>
              </a:lnSpc>
              <a:spcBef>
                <a:spcPts val="309"/>
              </a:spcBef>
            </a:pPr>
            <a:r>
              <a:rPr spc="30" dirty="0">
                <a:solidFill>
                  <a:srgbClr val="000000"/>
                </a:solidFill>
              </a:rPr>
              <a:t>Estimations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of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0" dirty="0">
                <a:solidFill>
                  <a:srgbClr val="000000"/>
                </a:solidFill>
              </a:rPr>
              <a:t>cluster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85" dirty="0">
                <a:solidFill>
                  <a:srgbClr val="000000"/>
                </a:solidFill>
              </a:rPr>
              <a:t>masses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(and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CMB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65" dirty="0">
                <a:solidFill>
                  <a:srgbClr val="000000"/>
                </a:solidFill>
              </a:rPr>
              <a:t>and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LSS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60" dirty="0">
                <a:solidFill>
                  <a:srgbClr val="000000"/>
                </a:solidFill>
              </a:rPr>
              <a:t>obse</a:t>
            </a:r>
            <a:r>
              <a:rPr spc="70" dirty="0">
                <a:solidFill>
                  <a:srgbClr val="000000"/>
                </a:solidFill>
              </a:rPr>
              <a:t>r</a:t>
            </a:r>
            <a:r>
              <a:rPr spc="-30" dirty="0">
                <a:solidFill>
                  <a:srgbClr val="000000"/>
                </a:solidFill>
              </a:rPr>
              <a:t>v</a:t>
            </a:r>
            <a:r>
              <a:rPr spc="30" dirty="0">
                <a:solidFill>
                  <a:srgbClr val="000000"/>
                </a:solidFill>
              </a:rPr>
              <a:t>ations)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yield</a:t>
            </a:r>
          </a:p>
          <a:p>
            <a:pPr marL="189865">
              <a:lnSpc>
                <a:spcPct val="100000"/>
              </a:lnSpc>
              <a:spcBef>
                <a:spcPts val="110"/>
              </a:spcBef>
            </a:pPr>
            <a:r>
              <a:rPr sz="1350" spc="-44" baseline="6172" dirty="0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  <a:r>
              <a:rPr sz="600" i="1" spc="120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1350" i="1" spc="75" baseline="6172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900" spc="44" baseline="46296" dirty="0">
                <a:solidFill>
                  <a:srgbClr val="000000"/>
                </a:solidFill>
              </a:rPr>
              <a:t>2</a:t>
            </a:r>
            <a:r>
              <a:rPr sz="900" baseline="46296" dirty="0">
                <a:solidFill>
                  <a:srgbClr val="000000"/>
                </a:solidFill>
              </a:rPr>
              <a:t> </a:t>
            </a:r>
            <a:r>
              <a:rPr sz="900" spc="7" baseline="46296" dirty="0">
                <a:solidFill>
                  <a:srgbClr val="000000"/>
                </a:solidFill>
              </a:rPr>
              <a:t> </a:t>
            </a:r>
            <a:r>
              <a:rPr sz="1350" i="1" spc="-120" baseline="6172" dirty="0">
                <a:solidFill>
                  <a:srgbClr val="000000"/>
                </a:solidFill>
                <a:latin typeface="メイリオ"/>
                <a:cs typeface="メイリオ"/>
              </a:rPr>
              <a:t>,..</a:t>
            </a:r>
            <a:r>
              <a:rPr sz="1350" i="1" spc="-75" baseline="6172" dirty="0">
                <a:solidFill>
                  <a:srgbClr val="000000"/>
                </a:solidFill>
                <a:latin typeface="メイリオ"/>
                <a:cs typeface="メイリオ"/>
              </a:rPr>
              <a:t> </a:t>
            </a:r>
            <a:r>
              <a:rPr sz="1350" spc="67" baseline="6172" dirty="0">
                <a:solidFill>
                  <a:srgbClr val="000000"/>
                </a:solidFill>
              </a:rPr>
              <a:t>0</a:t>
            </a:r>
            <a:r>
              <a:rPr sz="1350" i="1" spc="37" baseline="6172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350" spc="67" baseline="6172" dirty="0">
                <a:solidFill>
                  <a:srgbClr val="000000"/>
                </a:solidFill>
              </a:rPr>
              <a:t>14</a:t>
            </a:r>
            <a:endParaRPr sz="1350" baseline="6172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5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35976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71952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r>
              <a:rPr spc="35" dirty="0"/>
              <a:t>Da</a:t>
            </a:r>
            <a:r>
              <a:rPr spc="30" dirty="0"/>
              <a:t>r</a:t>
            </a:r>
            <a:r>
              <a:rPr spc="-10" dirty="0"/>
              <a:t>k</a:t>
            </a:r>
            <a:r>
              <a:rPr spc="25" dirty="0"/>
              <a:t> </a:t>
            </a:r>
            <a:r>
              <a:rPr spc="45" dirty="0"/>
              <a:t>matter</a:t>
            </a:r>
            <a:r>
              <a:rPr spc="25" dirty="0"/>
              <a:t> is </a:t>
            </a:r>
            <a:r>
              <a:rPr spc="45" dirty="0"/>
              <a:t>non-ba</a:t>
            </a:r>
            <a:r>
              <a:rPr spc="60" dirty="0"/>
              <a:t>r</a:t>
            </a:r>
            <a:r>
              <a:rPr spc="-35" dirty="0"/>
              <a:t>y</a:t>
            </a:r>
            <a:r>
              <a:rPr spc="20" dirty="0"/>
              <a:t>onic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434276" rIns="0" bIns="0" rtlCol="0">
            <a:spAutoFit/>
          </a:bodyPr>
          <a:lstStyle/>
          <a:p>
            <a:pPr marL="189865" marR="151765">
              <a:lnSpc>
                <a:spcPct val="101000"/>
              </a:lnSpc>
            </a:pPr>
            <a:r>
              <a:rPr spc="60" dirty="0">
                <a:solidFill>
                  <a:srgbClr val="000000"/>
                </a:solidFill>
              </a:rPr>
              <a:t>These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25" dirty="0">
                <a:solidFill>
                  <a:srgbClr val="000000"/>
                </a:solidFill>
              </a:rPr>
              <a:t>or</a:t>
            </a:r>
            <a:r>
              <a:rPr spc="5" dirty="0">
                <a:solidFill>
                  <a:srgbClr val="000000"/>
                </a:solidFill>
              </a:rPr>
              <a:t>iginal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5" dirty="0">
                <a:solidFill>
                  <a:srgbClr val="000000"/>
                </a:solidFill>
              </a:rPr>
              <a:t>disc</a:t>
            </a:r>
            <a:r>
              <a:rPr spc="30" dirty="0">
                <a:solidFill>
                  <a:srgbClr val="000000"/>
                </a:solidFill>
              </a:rPr>
              <a:t>o</a:t>
            </a:r>
            <a:r>
              <a:rPr spc="-30" dirty="0">
                <a:solidFill>
                  <a:srgbClr val="000000"/>
                </a:solidFill>
              </a:rPr>
              <a:t>v</a:t>
            </a:r>
            <a:r>
              <a:rPr spc="50" dirty="0">
                <a:solidFill>
                  <a:srgbClr val="000000"/>
                </a:solidFill>
              </a:rPr>
              <a:t>e</a:t>
            </a:r>
            <a:r>
              <a:rPr spc="45" dirty="0">
                <a:solidFill>
                  <a:srgbClr val="000000"/>
                </a:solidFill>
              </a:rPr>
              <a:t>ries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do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0" dirty="0">
                <a:solidFill>
                  <a:srgbClr val="000000"/>
                </a:solidFill>
              </a:rPr>
              <a:t>not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70" dirty="0">
                <a:solidFill>
                  <a:srgbClr val="000000"/>
                </a:solidFill>
              </a:rPr>
              <a:t>shed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65" dirty="0">
                <a:solidFill>
                  <a:srgbClr val="000000"/>
                </a:solidFill>
              </a:rPr>
              <a:t>a</a:t>
            </a:r>
            <a:r>
              <a:rPr spc="60" dirty="0">
                <a:solidFill>
                  <a:srgbClr val="000000"/>
                </a:solidFill>
              </a:rPr>
              <a:t>n</a:t>
            </a:r>
            <a:r>
              <a:rPr spc="-5" dirty="0">
                <a:solidFill>
                  <a:srgbClr val="000000"/>
                </a:solidFill>
              </a:rPr>
              <a:t>y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light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on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the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nature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of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50" dirty="0">
                <a:solidFill>
                  <a:srgbClr val="000000"/>
                </a:solidFill>
              </a:rPr>
              <a:t>da</a:t>
            </a:r>
            <a:r>
              <a:rPr spc="45" dirty="0">
                <a:solidFill>
                  <a:srgbClr val="000000"/>
                </a:solidFill>
              </a:rPr>
              <a:t>r</a:t>
            </a:r>
            <a:r>
              <a:rPr spc="-5" dirty="0">
                <a:solidFill>
                  <a:srgbClr val="000000"/>
                </a:solidFill>
              </a:rPr>
              <a:t>k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5" dirty="0">
                <a:solidFill>
                  <a:srgbClr val="000000"/>
                </a:solidFill>
              </a:rPr>
              <a:t>matter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65" dirty="0">
                <a:solidFill>
                  <a:srgbClr val="000000"/>
                </a:solidFill>
              </a:rPr>
              <a:t>e</a:t>
            </a:r>
            <a:r>
              <a:rPr spc="35" dirty="0">
                <a:solidFill>
                  <a:srgbClr val="000000"/>
                </a:solidFill>
              </a:rPr>
              <a:t>xcept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0" dirty="0">
                <a:solidFill>
                  <a:srgbClr val="000000"/>
                </a:solidFill>
              </a:rPr>
              <a:t>that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30" dirty="0">
                <a:solidFill>
                  <a:srgbClr val="000000"/>
                </a:solidFill>
              </a:rPr>
              <a:t>it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70" dirty="0">
                <a:solidFill>
                  <a:srgbClr val="000000"/>
                </a:solidFill>
              </a:rPr>
              <a:t>does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0" dirty="0">
                <a:solidFill>
                  <a:srgbClr val="000000"/>
                </a:solidFill>
              </a:rPr>
              <a:t>not</a:t>
            </a:r>
            <a:r>
              <a:rPr spc="20" dirty="0">
                <a:solidFill>
                  <a:srgbClr val="000000"/>
                </a:solidFill>
              </a:rPr>
              <a:t> emit </a:t>
            </a:r>
            <a:r>
              <a:rPr spc="5" dirty="0">
                <a:solidFill>
                  <a:srgbClr val="000000"/>
                </a:solidFill>
              </a:rPr>
              <a:t>visi</a:t>
            </a:r>
            <a:r>
              <a:rPr spc="-15" dirty="0">
                <a:solidFill>
                  <a:srgbClr val="000000"/>
                </a:solidFill>
              </a:rPr>
              <a:t>b</a:t>
            </a:r>
            <a:r>
              <a:rPr spc="20" dirty="0">
                <a:solidFill>
                  <a:srgbClr val="000000"/>
                </a:solidFill>
              </a:rPr>
              <a:t>le </a:t>
            </a:r>
            <a:r>
              <a:rPr spc="45" dirty="0">
                <a:solidFill>
                  <a:srgbClr val="000000"/>
                </a:solidFill>
              </a:rPr>
              <a:t>photon</a:t>
            </a:r>
            <a:r>
              <a:rPr spc="20" dirty="0">
                <a:solidFill>
                  <a:srgbClr val="000000"/>
                </a:solidFill>
              </a:rPr>
              <a:t>s.</a:t>
            </a:r>
          </a:p>
          <a:p>
            <a:pPr marL="189865" marR="5080">
              <a:lnSpc>
                <a:spcPct val="101000"/>
              </a:lnSpc>
              <a:spcBef>
                <a:spcPts val="295"/>
              </a:spcBef>
            </a:pPr>
            <a:r>
              <a:rPr spc="-55" dirty="0">
                <a:solidFill>
                  <a:srgbClr val="000000"/>
                </a:solidFill>
              </a:rPr>
              <a:t>X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r</a:t>
            </a:r>
            <a:r>
              <a:rPr spc="65" dirty="0">
                <a:solidFill>
                  <a:srgbClr val="000000"/>
                </a:solidFill>
              </a:rPr>
              <a:t>a</a:t>
            </a:r>
            <a:r>
              <a:rPr spc="-5" dirty="0">
                <a:solidFill>
                  <a:srgbClr val="000000"/>
                </a:solidFill>
              </a:rPr>
              <a:t>y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60" dirty="0">
                <a:solidFill>
                  <a:srgbClr val="000000"/>
                </a:solidFill>
              </a:rPr>
              <a:t>obse</a:t>
            </a:r>
            <a:r>
              <a:rPr spc="70" dirty="0">
                <a:solidFill>
                  <a:srgbClr val="000000"/>
                </a:solidFill>
              </a:rPr>
              <a:t>r</a:t>
            </a:r>
            <a:r>
              <a:rPr spc="-30" dirty="0">
                <a:solidFill>
                  <a:srgbClr val="000000"/>
                </a:solidFill>
              </a:rPr>
              <a:t>v</a:t>
            </a:r>
            <a:r>
              <a:rPr spc="35" dirty="0">
                <a:solidFill>
                  <a:srgbClr val="000000"/>
                </a:solidFill>
              </a:rPr>
              <a:t>ations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60" dirty="0">
                <a:solidFill>
                  <a:srgbClr val="000000"/>
                </a:solidFill>
              </a:rPr>
              <a:t>sh</a:t>
            </a:r>
            <a:r>
              <a:rPr spc="50" dirty="0">
                <a:solidFill>
                  <a:srgbClr val="000000"/>
                </a:solidFill>
              </a:rPr>
              <a:t>o</a:t>
            </a:r>
            <a:r>
              <a:rPr spc="-10" dirty="0">
                <a:solidFill>
                  <a:srgbClr val="000000"/>
                </a:solidFill>
              </a:rPr>
              <a:t>w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0" dirty="0">
                <a:solidFill>
                  <a:srgbClr val="000000"/>
                </a:solidFill>
              </a:rPr>
              <a:t>that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95" dirty="0">
                <a:solidFill>
                  <a:srgbClr val="000000"/>
                </a:solidFill>
              </a:rPr>
              <a:t>a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50" dirty="0">
                <a:solidFill>
                  <a:srgbClr val="000000"/>
                </a:solidFill>
              </a:rPr>
              <a:t>pa</a:t>
            </a:r>
            <a:r>
              <a:rPr spc="70" dirty="0">
                <a:solidFill>
                  <a:srgbClr val="000000"/>
                </a:solidFill>
              </a:rPr>
              <a:t>r</a:t>
            </a:r>
            <a:r>
              <a:rPr spc="-5" dirty="0">
                <a:solidFill>
                  <a:srgbClr val="000000"/>
                </a:solidFill>
              </a:rPr>
              <a:t>t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5" dirty="0">
                <a:solidFill>
                  <a:srgbClr val="000000"/>
                </a:solidFill>
              </a:rPr>
              <a:t>(about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0" dirty="0">
                <a:solidFill>
                  <a:srgbClr val="000000"/>
                </a:solidFill>
              </a:rPr>
              <a:t>10%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)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of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50" dirty="0">
                <a:solidFill>
                  <a:srgbClr val="000000"/>
                </a:solidFill>
              </a:rPr>
              <a:t>da</a:t>
            </a:r>
            <a:r>
              <a:rPr spc="45" dirty="0">
                <a:solidFill>
                  <a:srgbClr val="000000"/>
                </a:solidFill>
              </a:rPr>
              <a:t>r</a:t>
            </a:r>
            <a:r>
              <a:rPr spc="-5" dirty="0">
                <a:solidFill>
                  <a:srgbClr val="000000"/>
                </a:solidFill>
              </a:rPr>
              <a:t>k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5" dirty="0">
                <a:solidFill>
                  <a:srgbClr val="000000"/>
                </a:solidFill>
              </a:rPr>
              <a:t>matter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in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0" dirty="0">
                <a:solidFill>
                  <a:srgbClr val="000000"/>
                </a:solidFill>
              </a:rPr>
              <a:t>clusters</a:t>
            </a:r>
            <a:r>
              <a:rPr spc="20" dirty="0">
                <a:solidFill>
                  <a:srgbClr val="000000"/>
                </a:solidFill>
              </a:rPr>
              <a:t> is </a:t>
            </a:r>
            <a:r>
              <a:rPr spc="-5" dirty="0">
                <a:solidFill>
                  <a:srgbClr val="000000"/>
                </a:solidFill>
              </a:rPr>
              <a:t>in </a:t>
            </a:r>
            <a:r>
              <a:rPr spc="45" dirty="0">
                <a:solidFill>
                  <a:srgbClr val="000000"/>
                </a:solidFill>
              </a:rPr>
              <a:t>the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85" dirty="0">
                <a:solidFill>
                  <a:srgbClr val="000000"/>
                </a:solidFill>
              </a:rPr>
              <a:t>f</a:t>
            </a:r>
            <a:r>
              <a:rPr spc="25" dirty="0">
                <a:solidFill>
                  <a:srgbClr val="000000"/>
                </a:solidFill>
              </a:rPr>
              <a:t>o</a:t>
            </a:r>
            <a:r>
              <a:rPr spc="30" dirty="0">
                <a:solidFill>
                  <a:srgbClr val="000000"/>
                </a:solidFill>
              </a:rPr>
              <a:t>r</a:t>
            </a:r>
            <a:r>
              <a:rPr spc="40" dirty="0">
                <a:solidFill>
                  <a:srgbClr val="000000"/>
                </a:solidFill>
              </a:rPr>
              <a:t>m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of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0" dirty="0">
                <a:solidFill>
                  <a:srgbClr val="000000"/>
                </a:solidFill>
              </a:rPr>
              <a:t>hot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80" dirty="0">
                <a:solidFill>
                  <a:srgbClr val="000000"/>
                </a:solidFill>
              </a:rPr>
              <a:t>gas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15" dirty="0">
                <a:solidFill>
                  <a:srgbClr val="000000"/>
                </a:solidFill>
              </a:rPr>
              <a:t>emitting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5" dirty="0">
                <a:solidFill>
                  <a:srgbClr val="000000"/>
                </a:solidFill>
              </a:rPr>
              <a:t>X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r</a:t>
            </a:r>
            <a:r>
              <a:rPr spc="65" dirty="0">
                <a:solidFill>
                  <a:srgbClr val="000000"/>
                </a:solidFill>
              </a:rPr>
              <a:t>a</a:t>
            </a:r>
            <a:r>
              <a:rPr spc="50" dirty="0">
                <a:solidFill>
                  <a:srgbClr val="000000"/>
                </a:solidFill>
              </a:rPr>
              <a:t>y</a:t>
            </a:r>
            <a:r>
              <a:rPr spc="25" dirty="0">
                <a:solidFill>
                  <a:srgbClr val="000000"/>
                </a:solidFill>
              </a:rPr>
              <a:t>s</a:t>
            </a:r>
            <a:r>
              <a:rPr spc="20" dirty="0">
                <a:solidFill>
                  <a:srgbClr val="000000"/>
                </a:solidFill>
              </a:rPr>
              <a:t>.</a:t>
            </a:r>
          </a:p>
          <a:p>
            <a:pPr marL="189865">
              <a:lnSpc>
                <a:spcPct val="100000"/>
              </a:lnSpc>
              <a:spcBef>
                <a:spcPts val="309"/>
              </a:spcBef>
            </a:pPr>
            <a:r>
              <a:rPr spc="30" dirty="0">
                <a:solidFill>
                  <a:srgbClr val="000000"/>
                </a:solidFill>
              </a:rPr>
              <a:t>Estimations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of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0" dirty="0">
                <a:solidFill>
                  <a:srgbClr val="000000"/>
                </a:solidFill>
              </a:rPr>
              <a:t>cluster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85" dirty="0">
                <a:solidFill>
                  <a:srgbClr val="000000"/>
                </a:solidFill>
              </a:rPr>
              <a:t>masses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(and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CMB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65" dirty="0">
                <a:solidFill>
                  <a:srgbClr val="000000"/>
                </a:solidFill>
              </a:rPr>
              <a:t>and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LSS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60" dirty="0">
                <a:solidFill>
                  <a:srgbClr val="000000"/>
                </a:solidFill>
              </a:rPr>
              <a:t>obse</a:t>
            </a:r>
            <a:r>
              <a:rPr spc="70" dirty="0">
                <a:solidFill>
                  <a:srgbClr val="000000"/>
                </a:solidFill>
              </a:rPr>
              <a:t>r</a:t>
            </a:r>
            <a:r>
              <a:rPr spc="-30" dirty="0">
                <a:solidFill>
                  <a:srgbClr val="000000"/>
                </a:solidFill>
              </a:rPr>
              <a:t>v</a:t>
            </a:r>
            <a:r>
              <a:rPr spc="30" dirty="0">
                <a:solidFill>
                  <a:srgbClr val="000000"/>
                </a:solidFill>
              </a:rPr>
              <a:t>ations)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yield</a:t>
            </a:r>
          </a:p>
          <a:p>
            <a:pPr marL="189865">
              <a:lnSpc>
                <a:spcPct val="100000"/>
              </a:lnSpc>
              <a:spcBef>
                <a:spcPts val="110"/>
              </a:spcBef>
            </a:pPr>
            <a:r>
              <a:rPr sz="1350" spc="-44" baseline="6172" dirty="0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  <a:r>
              <a:rPr sz="600" i="1" spc="120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1350" i="1" spc="75" baseline="6172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900" spc="44" baseline="46296" dirty="0">
                <a:solidFill>
                  <a:srgbClr val="000000"/>
                </a:solidFill>
              </a:rPr>
              <a:t>2</a:t>
            </a:r>
            <a:r>
              <a:rPr sz="900" baseline="46296" dirty="0">
                <a:solidFill>
                  <a:srgbClr val="000000"/>
                </a:solidFill>
              </a:rPr>
              <a:t> </a:t>
            </a:r>
            <a:r>
              <a:rPr sz="900" spc="7" baseline="46296" dirty="0">
                <a:solidFill>
                  <a:srgbClr val="000000"/>
                </a:solidFill>
              </a:rPr>
              <a:t> </a:t>
            </a:r>
            <a:r>
              <a:rPr sz="1350" i="1" spc="-120" baseline="6172" dirty="0">
                <a:solidFill>
                  <a:srgbClr val="000000"/>
                </a:solidFill>
                <a:latin typeface="メイリオ"/>
                <a:cs typeface="メイリオ"/>
              </a:rPr>
              <a:t>,..</a:t>
            </a:r>
            <a:r>
              <a:rPr sz="1350" i="1" spc="-75" baseline="6172" dirty="0">
                <a:solidFill>
                  <a:srgbClr val="000000"/>
                </a:solidFill>
                <a:latin typeface="メイリオ"/>
                <a:cs typeface="メイリオ"/>
              </a:rPr>
              <a:t> </a:t>
            </a:r>
            <a:r>
              <a:rPr sz="1350" spc="67" baseline="6172" dirty="0">
                <a:solidFill>
                  <a:srgbClr val="000000"/>
                </a:solidFill>
              </a:rPr>
              <a:t>0</a:t>
            </a:r>
            <a:r>
              <a:rPr sz="1350" i="1" spc="37" baseline="6172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350" spc="67" baseline="6172" dirty="0">
                <a:solidFill>
                  <a:srgbClr val="000000"/>
                </a:solidFill>
              </a:rPr>
              <a:t>14</a:t>
            </a:r>
            <a:endParaRPr sz="1350" baseline="6172">
              <a:latin typeface="Times New Roman"/>
              <a:cs typeface="Times New Roman"/>
            </a:endParaRPr>
          </a:p>
          <a:p>
            <a:pPr marL="189865">
              <a:lnSpc>
                <a:spcPct val="100000"/>
              </a:lnSpc>
              <a:spcBef>
                <a:spcPts val="210"/>
              </a:spcBef>
            </a:pPr>
            <a:r>
              <a:rPr spc="-10" dirty="0">
                <a:solidFill>
                  <a:srgbClr val="000000"/>
                </a:solidFill>
              </a:rPr>
              <a:t>CMB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5" dirty="0">
                <a:solidFill>
                  <a:srgbClr val="000000"/>
                </a:solidFill>
              </a:rPr>
              <a:t>anisotropies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(and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5" dirty="0">
                <a:solidFill>
                  <a:srgbClr val="000000"/>
                </a:solidFill>
              </a:rPr>
              <a:t>n</a:t>
            </a:r>
            <a:r>
              <a:rPr spc="40" dirty="0">
                <a:solidFill>
                  <a:srgbClr val="000000"/>
                </a:solidFill>
              </a:rPr>
              <a:t>ucleosynthesis)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0" dirty="0">
                <a:solidFill>
                  <a:srgbClr val="000000"/>
                </a:solidFill>
              </a:rPr>
              <a:t>require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30" dirty="0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  <a:r>
              <a:rPr sz="900" i="1" spc="142" baseline="-9259" dirty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900" i="1" spc="50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900" spc="44" baseline="37037" dirty="0">
                <a:solidFill>
                  <a:srgbClr val="000000"/>
                </a:solidFill>
              </a:rPr>
              <a:t>2</a:t>
            </a:r>
            <a:r>
              <a:rPr sz="900" baseline="37037" dirty="0">
                <a:solidFill>
                  <a:srgbClr val="000000"/>
                </a:solidFill>
              </a:rPr>
              <a:t> </a:t>
            </a:r>
            <a:r>
              <a:rPr sz="900" spc="7" baseline="37037" dirty="0">
                <a:solidFill>
                  <a:srgbClr val="000000"/>
                </a:solidFill>
              </a:rPr>
              <a:t> </a:t>
            </a:r>
            <a:r>
              <a:rPr sz="900" i="1" spc="-80" dirty="0">
                <a:solidFill>
                  <a:srgbClr val="000000"/>
                </a:solidFill>
                <a:latin typeface="メイリオ"/>
                <a:cs typeface="メイリオ"/>
              </a:rPr>
              <a:t>,..</a:t>
            </a:r>
            <a:r>
              <a:rPr sz="900" i="1" spc="-50" dirty="0">
                <a:solidFill>
                  <a:srgbClr val="000000"/>
                </a:solidFill>
                <a:latin typeface="メイリオ"/>
                <a:cs typeface="メイリオ"/>
              </a:rPr>
              <a:t> </a:t>
            </a:r>
            <a:r>
              <a:rPr sz="900" spc="45" dirty="0">
                <a:solidFill>
                  <a:srgbClr val="000000"/>
                </a:solidFill>
              </a:rPr>
              <a:t>0</a:t>
            </a:r>
            <a:r>
              <a:rPr sz="900" i="1" spc="25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900" spc="45" dirty="0">
                <a:solidFill>
                  <a:srgbClr val="000000"/>
                </a:solidFill>
              </a:rPr>
              <a:t>02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5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35976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71952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r>
              <a:rPr spc="40" dirty="0"/>
              <a:t>The</a:t>
            </a:r>
            <a:r>
              <a:rPr spc="50" dirty="0"/>
              <a:t>r</a:t>
            </a:r>
            <a:r>
              <a:rPr spc="30" dirty="0"/>
              <a:t>mal</a:t>
            </a:r>
            <a:r>
              <a:rPr spc="25" dirty="0"/>
              <a:t> histo</a:t>
            </a:r>
            <a:r>
              <a:rPr spc="50" dirty="0"/>
              <a:t>r</a:t>
            </a:r>
            <a:r>
              <a:rPr spc="-10" dirty="0"/>
              <a:t>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6063" y="621926"/>
            <a:ext cx="4222750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latin typeface="Times New Roman"/>
                <a:cs typeface="Times New Roman"/>
              </a:rPr>
              <a:t>In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past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Uni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70" dirty="0">
                <a:latin typeface="Times New Roman"/>
                <a:cs typeface="Times New Roman"/>
              </a:rPr>
              <a:t>erse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25" dirty="0">
                <a:latin typeface="Times New Roman"/>
                <a:cs typeface="Times New Roman"/>
              </a:rPr>
              <a:t>w</a:t>
            </a:r>
            <a:r>
              <a:rPr sz="900" spc="95" dirty="0">
                <a:latin typeface="Times New Roman"/>
                <a:cs typeface="Times New Roman"/>
              </a:rPr>
              <a:t>as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not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" dirty="0">
                <a:latin typeface="Times New Roman"/>
                <a:cs typeface="Times New Roman"/>
              </a:rPr>
              <a:t>only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m</a:t>
            </a:r>
            <a:r>
              <a:rPr sz="900" spc="45" dirty="0">
                <a:latin typeface="Times New Roman"/>
                <a:cs typeface="Times New Roman"/>
              </a:rPr>
              <a:t>uch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denser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than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tod</a:t>
            </a:r>
            <a:r>
              <a:rPr sz="900" spc="15" dirty="0">
                <a:latin typeface="Times New Roman"/>
                <a:cs typeface="Times New Roman"/>
              </a:rPr>
              <a:t>a</a:t>
            </a:r>
            <a:r>
              <a:rPr sz="900" spc="-5" dirty="0">
                <a:latin typeface="Times New Roman"/>
                <a:cs typeface="Times New Roman"/>
              </a:rPr>
              <a:t>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b</a:t>
            </a:r>
            <a:r>
              <a:rPr sz="900" spc="20" dirty="0">
                <a:latin typeface="Times New Roman"/>
                <a:cs typeface="Times New Roman"/>
              </a:rPr>
              <a:t>ut </a:t>
            </a:r>
            <a:r>
              <a:rPr sz="900" spc="45" dirty="0">
                <a:latin typeface="Times New Roman"/>
                <a:cs typeface="Times New Roman"/>
              </a:rPr>
              <a:t>also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m</a:t>
            </a:r>
            <a:r>
              <a:rPr sz="900" spc="45" dirty="0">
                <a:latin typeface="Times New Roman"/>
                <a:cs typeface="Times New Roman"/>
              </a:rPr>
              <a:t>uch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hotte</a:t>
            </a:r>
            <a:r>
              <a:rPr sz="900" spc="-20" dirty="0">
                <a:latin typeface="Times New Roman"/>
                <a:cs typeface="Times New Roman"/>
              </a:rPr>
              <a:t>r</a:t>
            </a:r>
            <a:endParaRPr lang="en-US" sz="900" spc="-2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US" sz="900" spc="-20" dirty="0">
                <a:solidFill>
                  <a:srgbClr val="0000FF"/>
                </a:solidFill>
                <a:latin typeface="Times New Roman"/>
                <a:cs typeface="Times New Roman"/>
              </a:rPr>
              <a:t>If the expansion is adiabatic</a:t>
            </a:r>
            <a:r>
              <a:rPr sz="900" spc="20" dirty="0">
                <a:latin typeface="Times New Roman"/>
                <a:cs typeface="Times New Roman"/>
              </a:rPr>
              <a:t>.</a:t>
            </a:r>
            <a:r>
              <a:rPr lang="en-US" sz="900" spc="20" dirty="0">
                <a:latin typeface="Times New Roman"/>
                <a:cs typeface="Times New Roman"/>
              </a:rPr>
              <a:t> </a:t>
            </a:r>
            <a:r>
              <a:rPr lang="en-US" sz="900" spc="20" dirty="0">
                <a:solidFill>
                  <a:srgbClr val="0000FF"/>
                </a:solidFill>
                <a:latin typeface="Times New Roman"/>
                <a:cs typeface="Times New Roman"/>
              </a:rPr>
              <a:t>The matter could not stay neutral, because when electron and proton formed an atom, a high energy photon would strike it ionizing again</a:t>
            </a:r>
            <a:r>
              <a:rPr lang="en-US" sz="900" spc="20" dirty="0">
                <a:latin typeface="Times New Roman"/>
                <a:cs typeface="Times New Roman"/>
              </a:rPr>
              <a:t>.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4330" y="1120775"/>
            <a:ext cx="2520020" cy="17682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4330" y="2888985"/>
            <a:ext cx="218313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30" dirty="0">
                <a:latin typeface="Times New Roman"/>
                <a:cs typeface="Times New Roman"/>
              </a:rPr>
              <a:t>Age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Uni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55" dirty="0">
                <a:latin typeface="Times New Roman"/>
                <a:cs typeface="Times New Roman"/>
              </a:rPr>
              <a:t>erse: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i="1" spc="-5" dirty="0">
                <a:latin typeface="Times New Roman"/>
                <a:cs typeface="Times New Roman"/>
              </a:rPr>
              <a:t>t</a:t>
            </a:r>
            <a:r>
              <a:rPr sz="900" spc="44" baseline="-9259" dirty="0">
                <a:latin typeface="Times New Roman"/>
                <a:cs typeface="Times New Roman"/>
              </a:rPr>
              <a:t>0</a:t>
            </a:r>
            <a:r>
              <a:rPr sz="900" baseline="-9259" dirty="0">
                <a:latin typeface="Times New Roman"/>
                <a:cs typeface="Times New Roman"/>
              </a:rPr>
              <a:t> </a:t>
            </a:r>
            <a:r>
              <a:rPr sz="900" spc="7" baseline="-9259" dirty="0">
                <a:latin typeface="Times New Roman"/>
                <a:cs typeface="Times New Roman"/>
              </a:rPr>
              <a:t> </a:t>
            </a:r>
            <a:r>
              <a:rPr lang="en-US" sz="900" i="1" spc="-80" dirty="0">
                <a:latin typeface="メイリオ"/>
                <a:cs typeface="メイリオ"/>
              </a:rPr>
              <a:t>~</a:t>
            </a:r>
            <a:r>
              <a:rPr sz="900" spc="45" dirty="0">
                <a:latin typeface="Times New Roman"/>
                <a:cs typeface="Times New Roman"/>
              </a:rPr>
              <a:t>13</a:t>
            </a:r>
            <a:r>
              <a:rPr sz="900" i="1" spc="25" dirty="0">
                <a:latin typeface="Times New Roman"/>
                <a:cs typeface="Times New Roman"/>
              </a:rPr>
              <a:t>.</a:t>
            </a:r>
            <a:r>
              <a:rPr sz="900" spc="45" dirty="0">
                <a:latin typeface="Times New Roman"/>
                <a:cs typeface="Times New Roman"/>
              </a:rPr>
              <a:t>7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billion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25" dirty="0">
                <a:latin typeface="Times New Roman"/>
                <a:cs typeface="Times New Roman"/>
              </a:rPr>
              <a:t>y</a:t>
            </a:r>
            <a:r>
              <a:rPr sz="900" spc="70" dirty="0">
                <a:latin typeface="Times New Roman"/>
                <a:cs typeface="Times New Roman"/>
              </a:rPr>
              <a:t>ears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53233" y="1210993"/>
            <a:ext cx="1465580" cy="1512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000"/>
              </a:lnSpc>
            </a:pP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35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most</a:t>
            </a:r>
            <a:r>
              <a:rPr sz="900" spc="3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rema</a:t>
            </a:r>
            <a:r>
              <a:rPr sz="900" spc="40" dirty="0">
                <a:latin typeface="Times New Roman"/>
                <a:cs typeface="Times New Roman"/>
              </a:rPr>
              <a:t>r</a:t>
            </a:r>
            <a:r>
              <a:rPr sz="900" spc="45" dirty="0">
                <a:latin typeface="Times New Roman"/>
                <a:cs typeface="Times New Roman"/>
              </a:rPr>
              <a:t>ka</a:t>
            </a:r>
            <a:r>
              <a:rPr sz="900" spc="25" dirty="0">
                <a:latin typeface="Times New Roman"/>
                <a:cs typeface="Times New Roman"/>
              </a:rPr>
              <a:t>b</a:t>
            </a:r>
            <a:r>
              <a:rPr sz="900" spc="20" dirty="0">
                <a:latin typeface="Times New Roman"/>
                <a:cs typeface="Times New Roman"/>
              </a:rPr>
              <a:t>le</a:t>
            </a:r>
            <a:r>
              <a:rPr sz="900" spc="35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e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55" dirty="0">
                <a:latin typeface="Times New Roman"/>
                <a:cs typeface="Times New Roman"/>
              </a:rPr>
              <a:t>ents</a:t>
            </a:r>
            <a:r>
              <a:rPr sz="900" spc="3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hot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Uni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55" dirty="0">
                <a:latin typeface="Times New Roman"/>
                <a:cs typeface="Times New Roman"/>
              </a:rPr>
              <a:t>erse:</a:t>
            </a:r>
            <a:endParaRPr sz="900" dirty="0">
              <a:latin typeface="Times New Roman"/>
              <a:cs typeface="Times New Roman"/>
            </a:endParaRPr>
          </a:p>
          <a:p>
            <a:pPr marL="246379" marR="78105">
              <a:lnSpc>
                <a:spcPct val="101000"/>
              </a:lnSpc>
              <a:spcBef>
                <a:spcPts val="295"/>
              </a:spcBef>
            </a:pPr>
            <a:r>
              <a:rPr lang="en-US" sz="900" spc="30" dirty="0">
                <a:latin typeface="Times New Roman"/>
                <a:cs typeface="Times New Roman"/>
              </a:rPr>
              <a:t>-</a:t>
            </a:r>
            <a:r>
              <a:rPr sz="900" spc="30" dirty="0">
                <a:latin typeface="Times New Roman"/>
                <a:cs typeface="Times New Roman"/>
              </a:rPr>
              <a:t>Recombination </a:t>
            </a:r>
            <a:r>
              <a:rPr sz="900" spc="35" dirty="0">
                <a:latin typeface="Times New Roman"/>
                <a:cs typeface="Times New Roman"/>
              </a:rPr>
              <a:t>(electrons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and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protons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combine</a:t>
            </a:r>
            <a:r>
              <a:rPr sz="900" spc="20" dirty="0">
                <a:latin typeface="Times New Roman"/>
                <a:cs typeface="Times New Roman"/>
              </a:rPr>
              <a:t> to </a:t>
            </a:r>
            <a:r>
              <a:rPr sz="900" spc="35" dirty="0">
                <a:latin typeface="Times New Roman"/>
                <a:cs typeface="Times New Roman"/>
              </a:rPr>
              <a:t>neut</a:t>
            </a:r>
            <a:r>
              <a:rPr sz="900" spc="20" dirty="0">
                <a:latin typeface="Times New Roman"/>
                <a:cs typeface="Times New Roman"/>
              </a:rPr>
              <a:t>ral</a:t>
            </a:r>
            <a:r>
              <a:rPr sz="900" spc="15" dirty="0">
                <a:latin typeface="Times New Roman"/>
                <a:cs typeface="Times New Roman"/>
              </a:rPr>
              <a:t> h</a:t>
            </a:r>
            <a:r>
              <a:rPr sz="900" spc="30" dirty="0">
                <a:latin typeface="Times New Roman"/>
                <a:cs typeface="Times New Roman"/>
              </a:rPr>
              <a:t>ydrogen).</a:t>
            </a:r>
            <a:endParaRPr lang="en-US" sz="900" spc="30" dirty="0">
              <a:latin typeface="Times New Roman"/>
              <a:cs typeface="Times New Roman"/>
            </a:endParaRPr>
          </a:p>
          <a:p>
            <a:pPr marL="246379" marR="78105">
              <a:lnSpc>
                <a:spcPct val="101000"/>
              </a:lnSpc>
              <a:spcBef>
                <a:spcPts val="295"/>
              </a:spcBef>
            </a:pPr>
            <a:endParaRPr lang="en-US" sz="900" spc="30" dirty="0">
              <a:latin typeface="Times New Roman"/>
              <a:cs typeface="Times New Roman"/>
            </a:endParaRPr>
          </a:p>
          <a:p>
            <a:pPr marL="246379" marR="78105">
              <a:lnSpc>
                <a:spcPct val="101000"/>
              </a:lnSpc>
              <a:spcBef>
                <a:spcPts val="295"/>
              </a:spcBef>
            </a:pPr>
            <a:r>
              <a:rPr lang="en-US" sz="900" spc="30" dirty="0">
                <a:solidFill>
                  <a:srgbClr val="0000FF"/>
                </a:solidFill>
                <a:latin typeface="Times New Roman"/>
                <a:cs typeface="Times New Roman"/>
              </a:rPr>
              <a:t>When the matter became neutral, the photons could travel freely</a:t>
            </a:r>
            <a:endParaRPr sz="9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r>
              <a:rPr spc="35" dirty="0"/>
              <a:t>Da</a:t>
            </a:r>
            <a:r>
              <a:rPr spc="30" dirty="0"/>
              <a:t>r</a:t>
            </a:r>
            <a:r>
              <a:rPr spc="-10" dirty="0"/>
              <a:t>k</a:t>
            </a:r>
            <a:r>
              <a:rPr spc="25" dirty="0"/>
              <a:t> </a:t>
            </a:r>
            <a:r>
              <a:rPr spc="45" dirty="0"/>
              <a:t>matter</a:t>
            </a:r>
            <a:r>
              <a:rPr spc="25" dirty="0"/>
              <a:t> is </a:t>
            </a:r>
            <a:r>
              <a:rPr spc="45" dirty="0"/>
              <a:t>non-ba</a:t>
            </a:r>
            <a:r>
              <a:rPr spc="60" dirty="0"/>
              <a:t>r</a:t>
            </a:r>
            <a:r>
              <a:rPr spc="-35" dirty="0"/>
              <a:t>y</a:t>
            </a:r>
            <a:r>
              <a:rPr spc="20" dirty="0"/>
              <a:t>onic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idx="1"/>
          </p:nvPr>
        </p:nvSpPr>
        <p:spPr>
          <a:xfrm>
            <a:off x="160705" y="610066"/>
            <a:ext cx="4288688" cy="1710173"/>
          </a:xfrm>
          <a:prstGeom prst="rect">
            <a:avLst/>
          </a:prstGeom>
        </p:spPr>
        <p:txBody>
          <a:bodyPr vert="horz" wrap="square" lIns="0" tIns="434276" rIns="0" bIns="0" rtlCol="0">
            <a:spAutoFit/>
          </a:bodyPr>
          <a:lstStyle/>
          <a:p>
            <a:pPr marL="189865" marR="151765">
              <a:lnSpc>
                <a:spcPct val="101000"/>
              </a:lnSpc>
            </a:pPr>
            <a:r>
              <a:rPr spc="60" dirty="0">
                <a:solidFill>
                  <a:srgbClr val="000000"/>
                </a:solidFill>
              </a:rPr>
              <a:t>These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25" dirty="0">
                <a:solidFill>
                  <a:srgbClr val="000000"/>
                </a:solidFill>
              </a:rPr>
              <a:t>or</a:t>
            </a:r>
            <a:r>
              <a:rPr spc="5" dirty="0">
                <a:solidFill>
                  <a:srgbClr val="000000"/>
                </a:solidFill>
              </a:rPr>
              <a:t>iginal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5" dirty="0">
                <a:solidFill>
                  <a:srgbClr val="000000"/>
                </a:solidFill>
              </a:rPr>
              <a:t>disc</a:t>
            </a:r>
            <a:r>
              <a:rPr spc="30" dirty="0">
                <a:solidFill>
                  <a:srgbClr val="000000"/>
                </a:solidFill>
              </a:rPr>
              <a:t>o</a:t>
            </a:r>
            <a:r>
              <a:rPr spc="-30" dirty="0">
                <a:solidFill>
                  <a:srgbClr val="000000"/>
                </a:solidFill>
              </a:rPr>
              <a:t>v</a:t>
            </a:r>
            <a:r>
              <a:rPr spc="50" dirty="0">
                <a:solidFill>
                  <a:srgbClr val="000000"/>
                </a:solidFill>
              </a:rPr>
              <a:t>e</a:t>
            </a:r>
            <a:r>
              <a:rPr spc="45" dirty="0">
                <a:solidFill>
                  <a:srgbClr val="000000"/>
                </a:solidFill>
              </a:rPr>
              <a:t>ries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do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0" dirty="0">
                <a:solidFill>
                  <a:srgbClr val="000000"/>
                </a:solidFill>
              </a:rPr>
              <a:t>not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70" dirty="0">
                <a:solidFill>
                  <a:srgbClr val="000000"/>
                </a:solidFill>
              </a:rPr>
              <a:t>shed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65" dirty="0">
                <a:solidFill>
                  <a:srgbClr val="000000"/>
                </a:solidFill>
              </a:rPr>
              <a:t>a</a:t>
            </a:r>
            <a:r>
              <a:rPr spc="60" dirty="0">
                <a:solidFill>
                  <a:srgbClr val="000000"/>
                </a:solidFill>
              </a:rPr>
              <a:t>n</a:t>
            </a:r>
            <a:r>
              <a:rPr spc="-5" dirty="0">
                <a:solidFill>
                  <a:srgbClr val="000000"/>
                </a:solidFill>
              </a:rPr>
              <a:t>y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light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on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the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nature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of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50" dirty="0">
                <a:solidFill>
                  <a:srgbClr val="000000"/>
                </a:solidFill>
              </a:rPr>
              <a:t>da</a:t>
            </a:r>
            <a:r>
              <a:rPr spc="45" dirty="0">
                <a:solidFill>
                  <a:srgbClr val="000000"/>
                </a:solidFill>
              </a:rPr>
              <a:t>r</a:t>
            </a:r>
            <a:r>
              <a:rPr spc="-5" dirty="0">
                <a:solidFill>
                  <a:srgbClr val="000000"/>
                </a:solidFill>
              </a:rPr>
              <a:t>k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5" dirty="0">
                <a:solidFill>
                  <a:srgbClr val="000000"/>
                </a:solidFill>
              </a:rPr>
              <a:t>matter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65" dirty="0">
                <a:solidFill>
                  <a:srgbClr val="000000"/>
                </a:solidFill>
              </a:rPr>
              <a:t>e</a:t>
            </a:r>
            <a:r>
              <a:rPr spc="35" dirty="0">
                <a:solidFill>
                  <a:srgbClr val="000000"/>
                </a:solidFill>
              </a:rPr>
              <a:t>xcept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0" dirty="0">
                <a:solidFill>
                  <a:srgbClr val="000000"/>
                </a:solidFill>
              </a:rPr>
              <a:t>that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30" dirty="0">
                <a:solidFill>
                  <a:srgbClr val="000000"/>
                </a:solidFill>
              </a:rPr>
              <a:t>it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70" dirty="0">
                <a:solidFill>
                  <a:srgbClr val="000000"/>
                </a:solidFill>
              </a:rPr>
              <a:t>does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0" dirty="0">
                <a:solidFill>
                  <a:srgbClr val="000000"/>
                </a:solidFill>
              </a:rPr>
              <a:t>not</a:t>
            </a:r>
            <a:r>
              <a:rPr spc="20" dirty="0">
                <a:solidFill>
                  <a:srgbClr val="000000"/>
                </a:solidFill>
              </a:rPr>
              <a:t> emit </a:t>
            </a:r>
            <a:r>
              <a:rPr spc="5" dirty="0">
                <a:solidFill>
                  <a:srgbClr val="000000"/>
                </a:solidFill>
              </a:rPr>
              <a:t>visi</a:t>
            </a:r>
            <a:r>
              <a:rPr spc="-15" dirty="0">
                <a:solidFill>
                  <a:srgbClr val="000000"/>
                </a:solidFill>
              </a:rPr>
              <a:t>b</a:t>
            </a:r>
            <a:r>
              <a:rPr spc="20" dirty="0">
                <a:solidFill>
                  <a:srgbClr val="000000"/>
                </a:solidFill>
              </a:rPr>
              <a:t>le </a:t>
            </a:r>
            <a:r>
              <a:rPr spc="45" dirty="0">
                <a:solidFill>
                  <a:srgbClr val="000000"/>
                </a:solidFill>
              </a:rPr>
              <a:t>photon</a:t>
            </a:r>
            <a:r>
              <a:rPr spc="20" dirty="0">
                <a:solidFill>
                  <a:srgbClr val="000000"/>
                </a:solidFill>
              </a:rPr>
              <a:t>s.</a:t>
            </a:r>
          </a:p>
          <a:p>
            <a:pPr marL="189865" marR="5080">
              <a:lnSpc>
                <a:spcPct val="101000"/>
              </a:lnSpc>
              <a:spcBef>
                <a:spcPts val="295"/>
              </a:spcBef>
            </a:pPr>
            <a:r>
              <a:rPr spc="-55" dirty="0">
                <a:solidFill>
                  <a:srgbClr val="000000"/>
                </a:solidFill>
              </a:rPr>
              <a:t>X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r</a:t>
            </a:r>
            <a:r>
              <a:rPr spc="65" dirty="0">
                <a:solidFill>
                  <a:srgbClr val="000000"/>
                </a:solidFill>
              </a:rPr>
              <a:t>a</a:t>
            </a:r>
            <a:r>
              <a:rPr spc="-5" dirty="0">
                <a:solidFill>
                  <a:srgbClr val="000000"/>
                </a:solidFill>
              </a:rPr>
              <a:t>y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60" dirty="0">
                <a:solidFill>
                  <a:srgbClr val="000000"/>
                </a:solidFill>
              </a:rPr>
              <a:t>obse</a:t>
            </a:r>
            <a:r>
              <a:rPr spc="70" dirty="0">
                <a:solidFill>
                  <a:srgbClr val="000000"/>
                </a:solidFill>
              </a:rPr>
              <a:t>r</a:t>
            </a:r>
            <a:r>
              <a:rPr spc="-30" dirty="0">
                <a:solidFill>
                  <a:srgbClr val="000000"/>
                </a:solidFill>
              </a:rPr>
              <a:t>v</a:t>
            </a:r>
            <a:r>
              <a:rPr spc="35" dirty="0">
                <a:solidFill>
                  <a:srgbClr val="000000"/>
                </a:solidFill>
              </a:rPr>
              <a:t>ations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60" dirty="0">
                <a:solidFill>
                  <a:srgbClr val="000000"/>
                </a:solidFill>
              </a:rPr>
              <a:t>sh</a:t>
            </a:r>
            <a:r>
              <a:rPr spc="50" dirty="0">
                <a:solidFill>
                  <a:srgbClr val="000000"/>
                </a:solidFill>
              </a:rPr>
              <a:t>o</a:t>
            </a:r>
            <a:r>
              <a:rPr spc="-10" dirty="0">
                <a:solidFill>
                  <a:srgbClr val="000000"/>
                </a:solidFill>
              </a:rPr>
              <a:t>w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0" dirty="0">
                <a:solidFill>
                  <a:srgbClr val="000000"/>
                </a:solidFill>
              </a:rPr>
              <a:t>that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95" dirty="0">
                <a:solidFill>
                  <a:srgbClr val="000000"/>
                </a:solidFill>
              </a:rPr>
              <a:t>a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50" dirty="0">
                <a:solidFill>
                  <a:srgbClr val="000000"/>
                </a:solidFill>
              </a:rPr>
              <a:t>pa</a:t>
            </a:r>
            <a:r>
              <a:rPr spc="70" dirty="0">
                <a:solidFill>
                  <a:srgbClr val="000000"/>
                </a:solidFill>
              </a:rPr>
              <a:t>r</a:t>
            </a:r>
            <a:r>
              <a:rPr spc="-5" dirty="0">
                <a:solidFill>
                  <a:srgbClr val="000000"/>
                </a:solidFill>
              </a:rPr>
              <a:t>t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5" dirty="0">
                <a:solidFill>
                  <a:srgbClr val="000000"/>
                </a:solidFill>
              </a:rPr>
              <a:t>(about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0" dirty="0">
                <a:solidFill>
                  <a:srgbClr val="000000"/>
                </a:solidFill>
              </a:rPr>
              <a:t>10%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)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of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50" dirty="0">
                <a:solidFill>
                  <a:srgbClr val="000000"/>
                </a:solidFill>
              </a:rPr>
              <a:t>da</a:t>
            </a:r>
            <a:r>
              <a:rPr spc="45" dirty="0">
                <a:solidFill>
                  <a:srgbClr val="000000"/>
                </a:solidFill>
              </a:rPr>
              <a:t>r</a:t>
            </a:r>
            <a:r>
              <a:rPr spc="-5" dirty="0">
                <a:solidFill>
                  <a:srgbClr val="000000"/>
                </a:solidFill>
              </a:rPr>
              <a:t>k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5" dirty="0">
                <a:solidFill>
                  <a:srgbClr val="000000"/>
                </a:solidFill>
              </a:rPr>
              <a:t>matter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in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0" dirty="0">
                <a:solidFill>
                  <a:srgbClr val="000000"/>
                </a:solidFill>
              </a:rPr>
              <a:t>clusters</a:t>
            </a:r>
            <a:r>
              <a:rPr spc="20" dirty="0">
                <a:solidFill>
                  <a:srgbClr val="000000"/>
                </a:solidFill>
              </a:rPr>
              <a:t> is </a:t>
            </a:r>
            <a:r>
              <a:rPr spc="-5" dirty="0">
                <a:solidFill>
                  <a:srgbClr val="000000"/>
                </a:solidFill>
              </a:rPr>
              <a:t>in </a:t>
            </a:r>
            <a:r>
              <a:rPr spc="45" dirty="0">
                <a:solidFill>
                  <a:srgbClr val="000000"/>
                </a:solidFill>
              </a:rPr>
              <a:t>the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85" dirty="0">
                <a:solidFill>
                  <a:srgbClr val="000000"/>
                </a:solidFill>
              </a:rPr>
              <a:t>f</a:t>
            </a:r>
            <a:r>
              <a:rPr spc="25" dirty="0">
                <a:solidFill>
                  <a:srgbClr val="000000"/>
                </a:solidFill>
              </a:rPr>
              <a:t>o</a:t>
            </a:r>
            <a:r>
              <a:rPr spc="30" dirty="0">
                <a:solidFill>
                  <a:srgbClr val="000000"/>
                </a:solidFill>
              </a:rPr>
              <a:t>r</a:t>
            </a:r>
            <a:r>
              <a:rPr spc="40" dirty="0">
                <a:solidFill>
                  <a:srgbClr val="000000"/>
                </a:solidFill>
              </a:rPr>
              <a:t>m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of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0" dirty="0">
                <a:solidFill>
                  <a:srgbClr val="000000"/>
                </a:solidFill>
              </a:rPr>
              <a:t>hot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80" dirty="0">
                <a:solidFill>
                  <a:srgbClr val="000000"/>
                </a:solidFill>
              </a:rPr>
              <a:t>gas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15" dirty="0">
                <a:solidFill>
                  <a:srgbClr val="000000"/>
                </a:solidFill>
              </a:rPr>
              <a:t>emitting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5" dirty="0">
                <a:solidFill>
                  <a:srgbClr val="000000"/>
                </a:solidFill>
              </a:rPr>
              <a:t>X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r</a:t>
            </a:r>
            <a:r>
              <a:rPr spc="65" dirty="0">
                <a:solidFill>
                  <a:srgbClr val="000000"/>
                </a:solidFill>
              </a:rPr>
              <a:t>a</a:t>
            </a:r>
            <a:r>
              <a:rPr spc="50" dirty="0">
                <a:solidFill>
                  <a:srgbClr val="000000"/>
                </a:solidFill>
              </a:rPr>
              <a:t>y</a:t>
            </a:r>
            <a:r>
              <a:rPr spc="25" dirty="0">
                <a:solidFill>
                  <a:srgbClr val="000000"/>
                </a:solidFill>
              </a:rPr>
              <a:t>s</a:t>
            </a:r>
            <a:r>
              <a:rPr spc="20" dirty="0">
                <a:solidFill>
                  <a:srgbClr val="000000"/>
                </a:solidFill>
              </a:rPr>
              <a:t>.</a:t>
            </a:r>
          </a:p>
          <a:p>
            <a:pPr marL="189865">
              <a:lnSpc>
                <a:spcPct val="100000"/>
              </a:lnSpc>
              <a:spcBef>
                <a:spcPts val="309"/>
              </a:spcBef>
            </a:pPr>
            <a:r>
              <a:rPr spc="30" dirty="0">
                <a:solidFill>
                  <a:srgbClr val="000000"/>
                </a:solidFill>
              </a:rPr>
              <a:t>Estimations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of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0" dirty="0">
                <a:solidFill>
                  <a:srgbClr val="000000"/>
                </a:solidFill>
              </a:rPr>
              <a:t>cluster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85" dirty="0">
                <a:solidFill>
                  <a:srgbClr val="000000"/>
                </a:solidFill>
              </a:rPr>
              <a:t>masses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(and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CMB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65" dirty="0">
                <a:solidFill>
                  <a:srgbClr val="000000"/>
                </a:solidFill>
              </a:rPr>
              <a:t>and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LSS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60" dirty="0">
                <a:solidFill>
                  <a:srgbClr val="000000"/>
                </a:solidFill>
              </a:rPr>
              <a:t>obse</a:t>
            </a:r>
            <a:r>
              <a:rPr spc="70" dirty="0">
                <a:solidFill>
                  <a:srgbClr val="000000"/>
                </a:solidFill>
              </a:rPr>
              <a:t>r</a:t>
            </a:r>
            <a:r>
              <a:rPr spc="-30" dirty="0">
                <a:solidFill>
                  <a:srgbClr val="000000"/>
                </a:solidFill>
              </a:rPr>
              <a:t>v</a:t>
            </a:r>
            <a:r>
              <a:rPr spc="30" dirty="0">
                <a:solidFill>
                  <a:srgbClr val="000000"/>
                </a:solidFill>
              </a:rPr>
              <a:t>ations)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yield</a:t>
            </a:r>
          </a:p>
          <a:p>
            <a:pPr marL="189865">
              <a:lnSpc>
                <a:spcPct val="100000"/>
              </a:lnSpc>
              <a:spcBef>
                <a:spcPts val="110"/>
              </a:spcBef>
            </a:pPr>
            <a:r>
              <a:rPr sz="1350" spc="-44" baseline="6172" dirty="0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  <a:r>
              <a:rPr sz="600" i="1" spc="120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1350" i="1" spc="75" baseline="6172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900" spc="44" baseline="46296" dirty="0">
                <a:solidFill>
                  <a:srgbClr val="000000"/>
                </a:solidFill>
              </a:rPr>
              <a:t>2</a:t>
            </a:r>
            <a:r>
              <a:rPr sz="900" baseline="46296" dirty="0">
                <a:solidFill>
                  <a:srgbClr val="000000"/>
                </a:solidFill>
              </a:rPr>
              <a:t> </a:t>
            </a:r>
            <a:r>
              <a:rPr sz="900" spc="7" baseline="46296" dirty="0">
                <a:solidFill>
                  <a:srgbClr val="000000"/>
                </a:solidFill>
              </a:rPr>
              <a:t> </a:t>
            </a:r>
            <a:r>
              <a:rPr sz="1350" i="1" spc="-120" baseline="6172" dirty="0">
                <a:solidFill>
                  <a:srgbClr val="000000"/>
                </a:solidFill>
                <a:latin typeface="メイリオ"/>
                <a:cs typeface="メイリオ"/>
              </a:rPr>
              <a:t>,..</a:t>
            </a:r>
            <a:r>
              <a:rPr sz="1350" i="1" spc="-75" baseline="6172" dirty="0">
                <a:solidFill>
                  <a:srgbClr val="000000"/>
                </a:solidFill>
                <a:latin typeface="メイリオ"/>
                <a:cs typeface="メイリオ"/>
              </a:rPr>
              <a:t> </a:t>
            </a:r>
            <a:r>
              <a:rPr sz="1350" spc="67" baseline="6172" dirty="0">
                <a:solidFill>
                  <a:srgbClr val="000000"/>
                </a:solidFill>
              </a:rPr>
              <a:t>0</a:t>
            </a:r>
            <a:r>
              <a:rPr sz="1350" i="1" spc="37" baseline="6172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350" spc="67" baseline="6172" dirty="0">
                <a:solidFill>
                  <a:srgbClr val="000000"/>
                </a:solidFill>
              </a:rPr>
              <a:t>14</a:t>
            </a:r>
            <a:endParaRPr sz="1350" baseline="6172" dirty="0">
              <a:latin typeface="Times New Roman"/>
              <a:cs typeface="Times New Roman"/>
            </a:endParaRPr>
          </a:p>
          <a:p>
            <a:pPr marL="189865">
              <a:lnSpc>
                <a:spcPct val="100000"/>
              </a:lnSpc>
              <a:spcBef>
                <a:spcPts val="210"/>
              </a:spcBef>
            </a:pPr>
            <a:r>
              <a:rPr spc="-10" dirty="0">
                <a:solidFill>
                  <a:srgbClr val="000000"/>
                </a:solidFill>
              </a:rPr>
              <a:t>CMB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5" dirty="0">
                <a:solidFill>
                  <a:srgbClr val="000000"/>
                </a:solidFill>
              </a:rPr>
              <a:t>anisotropies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(and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5" dirty="0">
                <a:solidFill>
                  <a:srgbClr val="000000"/>
                </a:solidFill>
              </a:rPr>
              <a:t>n</a:t>
            </a:r>
            <a:r>
              <a:rPr spc="40" dirty="0">
                <a:solidFill>
                  <a:srgbClr val="000000"/>
                </a:solidFill>
              </a:rPr>
              <a:t>ucleosynthesis)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0" dirty="0">
                <a:solidFill>
                  <a:srgbClr val="000000"/>
                </a:solidFill>
              </a:rPr>
              <a:t>require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30" dirty="0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  <a:r>
              <a:rPr sz="900" i="1" spc="142" baseline="-9259" dirty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900" i="1" spc="50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900" spc="44" baseline="37037" dirty="0">
                <a:solidFill>
                  <a:srgbClr val="000000"/>
                </a:solidFill>
              </a:rPr>
              <a:t>2</a:t>
            </a:r>
            <a:r>
              <a:rPr sz="900" baseline="37037" dirty="0">
                <a:solidFill>
                  <a:srgbClr val="000000"/>
                </a:solidFill>
              </a:rPr>
              <a:t> </a:t>
            </a:r>
            <a:r>
              <a:rPr sz="900" spc="7" baseline="37037" dirty="0">
                <a:solidFill>
                  <a:srgbClr val="000000"/>
                </a:solidFill>
              </a:rPr>
              <a:t> </a:t>
            </a:r>
            <a:r>
              <a:rPr lang="en-US" i="1" spc="-80" dirty="0">
                <a:solidFill>
                  <a:srgbClr val="000000"/>
                </a:solidFill>
                <a:latin typeface="メイリオ"/>
                <a:cs typeface="メイリオ"/>
              </a:rPr>
              <a:t>~</a:t>
            </a:r>
            <a:r>
              <a:rPr sz="900" i="1" spc="-50" dirty="0">
                <a:solidFill>
                  <a:srgbClr val="000000"/>
                </a:solidFill>
                <a:latin typeface="メイリオ"/>
                <a:cs typeface="メイリオ"/>
              </a:rPr>
              <a:t> </a:t>
            </a:r>
            <a:r>
              <a:rPr sz="900" spc="45" dirty="0">
                <a:solidFill>
                  <a:srgbClr val="000000"/>
                </a:solidFill>
              </a:rPr>
              <a:t>0</a:t>
            </a:r>
            <a:r>
              <a:rPr sz="900" i="1" spc="25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900" spc="45" dirty="0">
                <a:solidFill>
                  <a:srgbClr val="000000"/>
                </a:solidFill>
              </a:rPr>
              <a:t>02</a:t>
            </a:r>
            <a:endParaRPr sz="900" dirty="0">
              <a:latin typeface="Times New Roman"/>
              <a:cs typeface="Times New Roman"/>
            </a:endParaRPr>
          </a:p>
          <a:p>
            <a:pPr marL="189865">
              <a:lnSpc>
                <a:spcPct val="100000"/>
              </a:lnSpc>
              <a:spcBef>
                <a:spcPts val="309"/>
              </a:spcBef>
            </a:pPr>
            <a:r>
              <a:rPr spc="55" dirty="0">
                <a:solidFill>
                  <a:srgbClr val="000000"/>
                </a:solidFill>
              </a:rPr>
              <a:t>Hence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0" dirty="0">
                <a:solidFill>
                  <a:srgbClr val="000000"/>
                </a:solidFill>
              </a:rPr>
              <a:t>most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of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50" dirty="0">
                <a:solidFill>
                  <a:srgbClr val="000000"/>
                </a:solidFill>
              </a:rPr>
              <a:t>da</a:t>
            </a:r>
            <a:r>
              <a:rPr spc="45" dirty="0">
                <a:solidFill>
                  <a:srgbClr val="000000"/>
                </a:solidFill>
              </a:rPr>
              <a:t>r</a:t>
            </a:r>
            <a:r>
              <a:rPr spc="-5" dirty="0">
                <a:solidFill>
                  <a:srgbClr val="000000"/>
                </a:solidFill>
              </a:rPr>
              <a:t>k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5" dirty="0">
                <a:solidFill>
                  <a:srgbClr val="000000"/>
                </a:solidFill>
              </a:rPr>
              <a:t>matter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0" dirty="0">
                <a:solidFill>
                  <a:srgbClr val="000000"/>
                </a:solidFill>
              </a:rPr>
              <a:t>(e</a:t>
            </a:r>
            <a:r>
              <a:rPr spc="30" dirty="0">
                <a:solidFill>
                  <a:srgbClr val="000000"/>
                </a:solidFill>
              </a:rPr>
              <a:t>n</a:t>
            </a:r>
            <a:r>
              <a:rPr spc="-80" dirty="0">
                <a:solidFill>
                  <a:srgbClr val="000000"/>
                </a:solidFill>
              </a:rPr>
              <a:t>v</a:t>
            </a:r>
            <a:r>
              <a:rPr spc="20" dirty="0">
                <a:solidFill>
                  <a:srgbClr val="000000"/>
                </a:solidFill>
              </a:rPr>
              <a:t>.</a:t>
            </a:r>
            <a:r>
              <a:rPr spc="80" dirty="0">
                <a:solidFill>
                  <a:srgbClr val="000000"/>
                </a:solidFill>
              </a:rPr>
              <a:t> </a:t>
            </a:r>
            <a:r>
              <a:rPr spc="30" dirty="0">
                <a:solidFill>
                  <a:srgbClr val="000000"/>
                </a:solidFill>
              </a:rPr>
              <a:t>85%)</a:t>
            </a:r>
            <a:r>
              <a:rPr spc="20" dirty="0">
                <a:solidFill>
                  <a:srgbClr val="000000"/>
                </a:solidFill>
              </a:rPr>
              <a:t> is </a:t>
            </a:r>
            <a:r>
              <a:rPr spc="40" dirty="0">
                <a:solidFill>
                  <a:srgbClr val="000000"/>
                </a:solidFill>
              </a:rPr>
              <a:t>non-ba</a:t>
            </a:r>
            <a:r>
              <a:rPr spc="55" dirty="0">
                <a:solidFill>
                  <a:srgbClr val="000000"/>
                </a:solidFill>
              </a:rPr>
              <a:t>r</a:t>
            </a:r>
            <a:r>
              <a:rPr spc="-25" dirty="0">
                <a:solidFill>
                  <a:srgbClr val="000000"/>
                </a:solidFill>
              </a:rPr>
              <a:t>y</a:t>
            </a:r>
            <a:r>
              <a:rPr spc="20" dirty="0">
                <a:solidFill>
                  <a:srgbClr val="000000"/>
                </a:solidFill>
              </a:rPr>
              <a:t>onic.</a:t>
            </a:r>
          </a:p>
        </p:txBody>
      </p:sp>
      <p:sp>
        <p:nvSpPr>
          <p:cNvPr id="10" name="object 10"/>
          <p:cNvSpPr/>
          <p:nvPr/>
        </p:nvSpPr>
        <p:spPr>
          <a:xfrm>
            <a:off x="0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5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35976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71952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D914C-9FBD-0440-830F-46554342A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31" y="71610"/>
            <a:ext cx="4614563" cy="21544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400" b="1" dirty="0"/>
              <a:t>New limits for particle-like dark matter (low mass)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2D3FB0-63C9-4A4A-A6CB-85BC112A2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434975"/>
            <a:ext cx="3009771" cy="294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7031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r>
              <a:rPr spc="35" dirty="0"/>
              <a:t>Da</a:t>
            </a:r>
            <a:r>
              <a:rPr spc="30" dirty="0"/>
              <a:t>r</a:t>
            </a:r>
            <a:r>
              <a:rPr spc="-10" dirty="0"/>
              <a:t>k</a:t>
            </a:r>
            <a:r>
              <a:rPr spc="25" dirty="0"/>
              <a:t> </a:t>
            </a:r>
            <a:r>
              <a:rPr spc="45" dirty="0"/>
              <a:t>matter</a:t>
            </a:r>
            <a:r>
              <a:rPr spc="25" dirty="0"/>
              <a:t> </a:t>
            </a:r>
            <a:r>
              <a:rPr spc="-5" dirty="0"/>
              <a:t>:</a:t>
            </a:r>
            <a:r>
              <a:rPr spc="100" dirty="0"/>
              <a:t> </a:t>
            </a:r>
            <a:r>
              <a:rPr spc="55" dirty="0"/>
              <a:t>Candidates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4330" y="886749"/>
            <a:ext cx="4410520" cy="1683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6379" marR="40640" indent="-234315">
              <a:lnSpc>
                <a:spcPct val="128699"/>
              </a:lnSpc>
            </a:pPr>
            <a:r>
              <a:rPr sz="900" spc="30" dirty="0">
                <a:solidFill>
                  <a:srgbClr val="FF0000"/>
                </a:solidFill>
                <a:latin typeface="Times New Roman"/>
                <a:cs typeface="Times New Roman"/>
              </a:rPr>
              <a:t>What</a:t>
            </a:r>
            <a:r>
              <a:rPr sz="9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25" dirty="0">
                <a:solidFill>
                  <a:srgbClr val="FF0000"/>
                </a:solidFill>
                <a:latin typeface="Times New Roman"/>
                <a:cs typeface="Times New Roman"/>
              </a:rPr>
              <a:t>could</a:t>
            </a:r>
            <a:r>
              <a:rPr sz="900" spc="20" dirty="0">
                <a:solidFill>
                  <a:srgbClr val="FF0000"/>
                </a:solidFill>
                <a:latin typeface="Times New Roman"/>
                <a:cs typeface="Times New Roman"/>
              </a:rPr>
              <a:t> this </a:t>
            </a:r>
            <a:r>
              <a:rPr sz="900" spc="50" dirty="0">
                <a:solidFill>
                  <a:srgbClr val="FF0000"/>
                </a:solidFill>
                <a:latin typeface="Times New Roman"/>
                <a:cs typeface="Times New Roman"/>
              </a:rPr>
              <a:t>da</a:t>
            </a:r>
            <a:r>
              <a:rPr sz="900" spc="4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900" spc="-5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9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35" dirty="0">
                <a:solidFill>
                  <a:srgbClr val="FF0000"/>
                </a:solidFill>
                <a:latin typeface="Times New Roman"/>
                <a:cs typeface="Times New Roman"/>
              </a:rPr>
              <a:t>matter</a:t>
            </a:r>
            <a:r>
              <a:rPr sz="9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75" dirty="0">
                <a:solidFill>
                  <a:srgbClr val="FF0000"/>
                </a:solidFill>
                <a:latin typeface="Times New Roman"/>
                <a:cs typeface="Times New Roman"/>
              </a:rPr>
              <a:t>be?</a:t>
            </a:r>
            <a:r>
              <a:rPr sz="900" spc="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A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0" dirty="0">
                <a:latin typeface="Times New Roman"/>
                <a:cs typeface="Times New Roman"/>
              </a:rPr>
              <a:t>stab</a:t>
            </a:r>
            <a:r>
              <a:rPr sz="900" spc="20" dirty="0">
                <a:latin typeface="Times New Roman"/>
                <a:cs typeface="Times New Roman"/>
              </a:rPr>
              <a:t>le </a:t>
            </a:r>
            <a:r>
              <a:rPr sz="900" spc="50" dirty="0">
                <a:latin typeface="Times New Roman"/>
                <a:cs typeface="Times New Roman"/>
              </a:rPr>
              <a:t>pa</a:t>
            </a:r>
            <a:r>
              <a:rPr sz="900" spc="70" dirty="0">
                <a:latin typeface="Times New Roman"/>
                <a:cs typeface="Times New Roman"/>
              </a:rPr>
              <a:t>r</a:t>
            </a:r>
            <a:r>
              <a:rPr sz="900" spc="5" dirty="0">
                <a:latin typeface="Times New Roman"/>
                <a:cs typeface="Times New Roman"/>
              </a:rPr>
              <a:t>ticle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15" dirty="0">
                <a:latin typeface="Times New Roman"/>
                <a:cs typeface="Times New Roman"/>
              </a:rPr>
              <a:t>which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do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not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couple</a:t>
            </a:r>
            <a:r>
              <a:rPr sz="900" spc="20" dirty="0">
                <a:latin typeface="Times New Roman"/>
                <a:cs typeface="Times New Roman"/>
              </a:rPr>
              <a:t> to </a:t>
            </a:r>
            <a:r>
              <a:rPr sz="900" spc="45" dirty="0">
                <a:latin typeface="Times New Roman"/>
                <a:cs typeface="Times New Roman"/>
              </a:rPr>
              <a:t>photon</a:t>
            </a:r>
            <a:r>
              <a:rPr sz="900" spc="20" dirty="0">
                <a:latin typeface="Times New Roman"/>
                <a:cs typeface="Times New Roman"/>
              </a:rPr>
              <a:t>s. </a:t>
            </a:r>
            <a:endParaRPr lang="en-US" sz="900" spc="20" dirty="0">
              <a:latin typeface="Times New Roman"/>
              <a:cs typeface="Times New Roman"/>
            </a:endParaRPr>
          </a:p>
          <a:p>
            <a:pPr marL="246379" marR="40640" indent="-234315">
              <a:lnSpc>
                <a:spcPct val="128699"/>
              </a:lnSpc>
            </a:pPr>
            <a:r>
              <a:rPr lang="en-US" sz="900" spc="20" dirty="0">
                <a:latin typeface="Times New Roman"/>
                <a:cs typeface="Times New Roman"/>
              </a:rPr>
              <a:t>	- </a:t>
            </a:r>
            <a:r>
              <a:rPr sz="900" spc="25" dirty="0">
                <a:latin typeface="Times New Roman"/>
                <a:cs typeface="Times New Roman"/>
              </a:rPr>
              <a:t>Neutr</a:t>
            </a:r>
            <a:r>
              <a:rPr sz="900" spc="10" dirty="0">
                <a:latin typeface="Times New Roman"/>
                <a:cs typeface="Times New Roman"/>
              </a:rPr>
              <a:t>ino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(cannot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70" dirty="0">
                <a:latin typeface="Times New Roman"/>
                <a:cs typeface="Times New Roman"/>
              </a:rPr>
              <a:t>be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bound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in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15" dirty="0">
                <a:latin typeface="Times New Roman"/>
                <a:cs typeface="Times New Roman"/>
              </a:rPr>
              <a:t>d</a:t>
            </a:r>
            <a:r>
              <a:rPr sz="900" spc="10" dirty="0">
                <a:latin typeface="Times New Roman"/>
                <a:cs typeface="Times New Roman"/>
              </a:rPr>
              <a:t>warf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galaxie</a:t>
            </a:r>
            <a:r>
              <a:rPr sz="900" spc="20" dirty="0">
                <a:latin typeface="Times New Roman"/>
                <a:cs typeface="Times New Roman"/>
              </a:rPr>
              <a:t>s, </a:t>
            </a:r>
            <a:r>
              <a:rPr sz="900" spc="30" dirty="0">
                <a:latin typeface="Times New Roman"/>
                <a:cs typeface="Times New Roman"/>
              </a:rPr>
              <a:t>too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15" dirty="0">
                <a:latin typeface="Times New Roman"/>
                <a:cs typeface="Times New Roman"/>
              </a:rPr>
              <a:t>little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small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scale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st</a:t>
            </a:r>
            <a:r>
              <a:rPr sz="900" spc="40" dirty="0">
                <a:latin typeface="Times New Roman"/>
                <a:cs typeface="Times New Roman"/>
              </a:rPr>
              <a:t>r</a:t>
            </a:r>
            <a:r>
              <a:rPr sz="900" spc="30" dirty="0">
                <a:latin typeface="Times New Roman"/>
                <a:cs typeface="Times New Roman"/>
              </a:rPr>
              <a:t>ucture).</a:t>
            </a:r>
            <a:r>
              <a:rPr sz="900" spc="-1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en-US" sz="900" spc="-165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246379" marR="40640" indent="-234315">
              <a:lnSpc>
                <a:spcPct val="128699"/>
              </a:lnSpc>
            </a:pPr>
            <a:r>
              <a:rPr lang="en-US" sz="900" spc="-165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lang="en-US" sz="900" spc="-165" dirty="0">
                <a:latin typeface="Times New Roman"/>
                <a:cs typeface="Times New Roman"/>
              </a:rPr>
              <a:t>-</a:t>
            </a:r>
            <a:r>
              <a:rPr lang="en-US" sz="900" spc="-165" dirty="0">
                <a:solidFill>
                  <a:srgbClr val="FF0000"/>
                </a:solidFill>
                <a:latin typeface="Times New Roman"/>
                <a:cs typeface="Times New Roman"/>
              </a:rPr>
              <a:t>       </a:t>
            </a:r>
            <a:r>
              <a:rPr sz="900" spc="45" dirty="0">
                <a:latin typeface="Times New Roman"/>
                <a:cs typeface="Times New Roman"/>
              </a:rPr>
              <a:t>Ster</a:t>
            </a:r>
            <a:r>
              <a:rPr sz="900" spc="-5" dirty="0">
                <a:latin typeface="Times New Roman"/>
                <a:cs typeface="Times New Roman"/>
              </a:rPr>
              <a:t>ile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Neutr</a:t>
            </a:r>
            <a:r>
              <a:rPr sz="900" spc="10" dirty="0">
                <a:latin typeface="Times New Roman"/>
                <a:cs typeface="Times New Roman"/>
              </a:rPr>
              <a:t>ino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15" dirty="0">
                <a:latin typeface="Times New Roman"/>
                <a:cs typeface="Times New Roman"/>
              </a:rPr>
              <a:t>which</a:t>
            </a:r>
            <a:r>
              <a:rPr sz="900" spc="20" dirty="0">
                <a:latin typeface="Times New Roman"/>
                <a:cs typeface="Times New Roman"/>
              </a:rPr>
              <a:t> is </a:t>
            </a:r>
            <a:r>
              <a:rPr sz="900" spc="45" dirty="0">
                <a:latin typeface="Times New Roman"/>
                <a:cs typeface="Times New Roman"/>
              </a:rPr>
              <a:t>more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massi</a:t>
            </a:r>
            <a:r>
              <a:rPr sz="900" spc="20" dirty="0">
                <a:latin typeface="Times New Roman"/>
                <a:cs typeface="Times New Roman"/>
              </a:rPr>
              <a:t>v</a:t>
            </a:r>
            <a:r>
              <a:rPr sz="900" spc="95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b</a:t>
            </a:r>
            <a:r>
              <a:rPr sz="900" spc="20" dirty="0">
                <a:latin typeface="Times New Roman"/>
                <a:cs typeface="Times New Roman"/>
              </a:rPr>
              <a:t>ut </a:t>
            </a:r>
            <a:r>
              <a:rPr sz="900" spc="60" dirty="0">
                <a:latin typeface="Times New Roman"/>
                <a:cs typeface="Times New Roman"/>
              </a:rPr>
              <a:t>less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a</a:t>
            </a:r>
            <a:r>
              <a:rPr sz="900" spc="55" dirty="0">
                <a:latin typeface="Times New Roman"/>
                <a:cs typeface="Times New Roman"/>
              </a:rPr>
              <a:t>b</a:t>
            </a:r>
            <a:r>
              <a:rPr sz="900" spc="45" dirty="0">
                <a:latin typeface="Times New Roman"/>
                <a:cs typeface="Times New Roman"/>
              </a:rPr>
              <a:t>undant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95" dirty="0">
                <a:latin typeface="Times New Roman"/>
                <a:cs typeface="Times New Roman"/>
              </a:rPr>
              <a:t>?</a:t>
            </a:r>
            <a:endParaRPr sz="900" dirty="0">
              <a:latin typeface="Times New Roman"/>
              <a:cs typeface="Times New Roman"/>
            </a:endParaRPr>
          </a:p>
          <a:p>
            <a:pPr marL="246379" marR="5080">
              <a:lnSpc>
                <a:spcPct val="128699"/>
              </a:lnSpc>
            </a:pPr>
            <a:r>
              <a:rPr lang="en-US" sz="900" spc="25" dirty="0">
                <a:latin typeface="Times New Roman"/>
                <a:cs typeface="Times New Roman"/>
              </a:rPr>
              <a:t>- </a:t>
            </a:r>
            <a:r>
              <a:rPr sz="900" spc="25" dirty="0" err="1">
                <a:latin typeface="Times New Roman"/>
                <a:cs typeface="Times New Roman"/>
              </a:rPr>
              <a:t>Neut</a:t>
            </a:r>
            <a:r>
              <a:rPr sz="900" spc="5" dirty="0" err="1">
                <a:latin typeface="Times New Roman"/>
                <a:cs typeface="Times New Roman"/>
              </a:rPr>
              <a:t>r</a:t>
            </a:r>
            <a:r>
              <a:rPr sz="900" spc="15" dirty="0" err="1">
                <a:latin typeface="Times New Roman"/>
                <a:cs typeface="Times New Roman"/>
              </a:rPr>
              <a:t>alino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(sta</a:t>
            </a:r>
            <a:r>
              <a:rPr sz="900" spc="35" dirty="0">
                <a:latin typeface="Times New Roman"/>
                <a:cs typeface="Times New Roman"/>
              </a:rPr>
              <a:t>b</a:t>
            </a:r>
            <a:r>
              <a:rPr sz="900" spc="20" dirty="0">
                <a:latin typeface="Times New Roman"/>
                <a:cs typeface="Times New Roman"/>
              </a:rPr>
              <a:t>le </a:t>
            </a:r>
            <a:r>
              <a:rPr sz="900" spc="50" dirty="0">
                <a:latin typeface="Times New Roman"/>
                <a:cs typeface="Times New Roman"/>
              </a:rPr>
              <a:t>pa</a:t>
            </a:r>
            <a:r>
              <a:rPr sz="900" spc="70" dirty="0">
                <a:latin typeface="Times New Roman"/>
                <a:cs typeface="Times New Roman"/>
              </a:rPr>
              <a:t>r</a:t>
            </a:r>
            <a:r>
              <a:rPr sz="900" spc="5" dirty="0">
                <a:latin typeface="Times New Roman"/>
                <a:cs typeface="Times New Roman"/>
              </a:rPr>
              <a:t>ticle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in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most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simple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models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super-symmet</a:t>
            </a:r>
            <a:r>
              <a:rPr sz="900" spc="55" dirty="0">
                <a:latin typeface="Times New Roman"/>
                <a:cs typeface="Times New Roman"/>
              </a:rPr>
              <a:t>r</a:t>
            </a:r>
            <a:r>
              <a:rPr sz="900" spc="-5" dirty="0">
                <a:latin typeface="Times New Roman"/>
                <a:cs typeface="Times New Roman"/>
              </a:rPr>
              <a:t>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i="1" spc="15" dirty="0">
                <a:latin typeface="メイリオ"/>
                <a:cs typeface="メイリオ"/>
              </a:rPr>
              <a:t>⇒</a:t>
            </a:r>
            <a:r>
              <a:rPr sz="900" i="1" spc="-60" dirty="0">
                <a:latin typeface="メイリオ"/>
                <a:cs typeface="メイリオ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LHC)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95" dirty="0">
                <a:latin typeface="Times New Roman"/>
                <a:cs typeface="Times New Roman"/>
              </a:rPr>
              <a:t>?</a:t>
            </a:r>
            <a:endParaRPr lang="en-US" sz="900" spc="50" dirty="0">
              <a:latin typeface="Times New Roman"/>
              <a:cs typeface="Times New Roman"/>
            </a:endParaRPr>
          </a:p>
          <a:p>
            <a:pPr marL="246379" marR="5080">
              <a:lnSpc>
                <a:spcPct val="128699"/>
              </a:lnSpc>
            </a:pPr>
            <a:r>
              <a:rPr lang="en-US" sz="900" spc="-5" dirty="0">
                <a:latin typeface="Times New Roman"/>
                <a:cs typeface="Times New Roman"/>
              </a:rPr>
              <a:t>- </a:t>
            </a:r>
            <a:r>
              <a:rPr sz="900" spc="-5" dirty="0" err="1">
                <a:latin typeface="Times New Roman"/>
                <a:cs typeface="Times New Roman"/>
              </a:rPr>
              <a:t>Axion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15" dirty="0">
                <a:latin typeface="Times New Roman"/>
                <a:cs typeface="Times New Roman"/>
              </a:rPr>
              <a:t>(Hypothetical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0" dirty="0">
                <a:latin typeface="Times New Roman"/>
                <a:cs typeface="Times New Roman"/>
              </a:rPr>
              <a:t>stab</a:t>
            </a:r>
            <a:r>
              <a:rPr sz="900" spc="20" dirty="0">
                <a:latin typeface="Times New Roman"/>
                <a:cs typeface="Times New Roman"/>
              </a:rPr>
              <a:t>le </a:t>
            </a:r>
            <a:r>
              <a:rPr sz="900" spc="50" dirty="0">
                <a:latin typeface="Times New Roman"/>
                <a:cs typeface="Times New Roman"/>
              </a:rPr>
              <a:t>pa</a:t>
            </a:r>
            <a:r>
              <a:rPr sz="900" spc="70" dirty="0">
                <a:latin typeface="Times New Roman"/>
                <a:cs typeface="Times New Roman"/>
              </a:rPr>
              <a:t>r</a:t>
            </a:r>
            <a:r>
              <a:rPr sz="900" spc="5" dirty="0">
                <a:latin typeface="Times New Roman"/>
                <a:cs typeface="Times New Roman"/>
              </a:rPr>
              <a:t>ticle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required</a:t>
            </a:r>
            <a:r>
              <a:rPr sz="900" spc="20" dirty="0">
                <a:latin typeface="Times New Roman"/>
                <a:cs typeface="Times New Roman"/>
              </a:rPr>
              <a:t> to sol</a:t>
            </a:r>
            <a:r>
              <a:rPr sz="900" dirty="0">
                <a:latin typeface="Times New Roman"/>
                <a:cs typeface="Times New Roman"/>
              </a:rPr>
              <a:t>v</a:t>
            </a:r>
            <a:r>
              <a:rPr sz="900" spc="95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150" dirty="0">
                <a:latin typeface="Times New Roman"/>
                <a:cs typeface="Times New Roman"/>
              </a:rPr>
              <a:t>’</a:t>
            </a:r>
            <a:r>
              <a:rPr sz="900" spc="35" dirty="0">
                <a:latin typeface="Times New Roman"/>
                <a:cs typeface="Times New Roman"/>
              </a:rPr>
              <a:t>strong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70" dirty="0">
                <a:latin typeface="Times New Roman"/>
                <a:cs typeface="Times New Roman"/>
              </a:rPr>
              <a:t>CP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pro</a:t>
            </a:r>
            <a:r>
              <a:rPr sz="900" spc="15" dirty="0">
                <a:latin typeface="Times New Roman"/>
                <a:cs typeface="Times New Roman"/>
              </a:rPr>
              <a:t>b</a:t>
            </a:r>
            <a:r>
              <a:rPr sz="900" spc="-5" dirty="0">
                <a:latin typeface="Times New Roman"/>
                <a:cs typeface="Times New Roman"/>
              </a:rPr>
              <a:t>lem’)</a:t>
            </a:r>
            <a:r>
              <a:rPr lang="en-US" sz="900" spc="-5" dirty="0">
                <a:latin typeface="Times New Roman"/>
                <a:cs typeface="Times New Roman"/>
              </a:rPr>
              <a:t> ?</a:t>
            </a:r>
            <a:r>
              <a:rPr sz="900" spc="25" dirty="0">
                <a:latin typeface="Times New Roman"/>
                <a:cs typeface="Times New Roman"/>
              </a:rPr>
              <a:t> </a:t>
            </a:r>
            <a:endParaRPr lang="en-US" sz="900" spc="95" dirty="0">
              <a:latin typeface="Times New Roman"/>
              <a:cs typeface="Times New Roman"/>
            </a:endParaRPr>
          </a:p>
          <a:p>
            <a:pPr marL="246379" marR="5080">
              <a:lnSpc>
                <a:spcPct val="128699"/>
              </a:lnSpc>
            </a:pPr>
            <a:r>
              <a:rPr lang="en-US" sz="900" spc="60" dirty="0">
                <a:latin typeface="Times New Roman"/>
                <a:cs typeface="Times New Roman"/>
              </a:rPr>
              <a:t>- </a:t>
            </a:r>
            <a:r>
              <a:rPr sz="900" spc="60" dirty="0">
                <a:latin typeface="Times New Roman"/>
                <a:cs typeface="Times New Roman"/>
              </a:rPr>
              <a:t>P</a:t>
            </a:r>
            <a:r>
              <a:rPr sz="900" spc="45" dirty="0">
                <a:latin typeface="Times New Roman"/>
                <a:cs typeface="Times New Roman"/>
              </a:rPr>
              <a:t>r</a:t>
            </a:r>
            <a:r>
              <a:rPr sz="900" spc="5" dirty="0">
                <a:latin typeface="Times New Roman"/>
                <a:cs typeface="Times New Roman"/>
              </a:rPr>
              <a:t>imordial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bla</a:t>
            </a:r>
            <a:r>
              <a:rPr sz="900" spc="15" dirty="0">
                <a:latin typeface="Times New Roman"/>
                <a:cs typeface="Times New Roman"/>
              </a:rPr>
              <a:t>c</a:t>
            </a:r>
            <a:r>
              <a:rPr sz="900" spc="-5" dirty="0">
                <a:latin typeface="Times New Roman"/>
                <a:cs typeface="Times New Roman"/>
              </a:rPr>
              <a:t>k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holes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95" dirty="0">
                <a:latin typeface="Times New Roman"/>
                <a:cs typeface="Times New Roman"/>
              </a:rPr>
              <a:t>?</a:t>
            </a:r>
            <a:endParaRPr sz="900" dirty="0">
              <a:latin typeface="Times New Roman"/>
              <a:cs typeface="Times New Roman"/>
            </a:endParaRPr>
          </a:p>
          <a:p>
            <a:pPr marL="246379" marR="3334385">
              <a:lnSpc>
                <a:spcPct val="128699"/>
              </a:lnSpc>
            </a:pPr>
            <a:r>
              <a:rPr lang="en-US" sz="900" spc="10" dirty="0">
                <a:latin typeface="Times New Roman"/>
                <a:cs typeface="Times New Roman"/>
              </a:rPr>
              <a:t>-</a:t>
            </a:r>
            <a:r>
              <a:rPr sz="900" spc="10" dirty="0" err="1">
                <a:latin typeface="Times New Roman"/>
                <a:cs typeface="Times New Roman"/>
              </a:rPr>
              <a:t>Wimpzillas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95" dirty="0">
                <a:latin typeface="Times New Roman"/>
                <a:cs typeface="Times New Roman"/>
              </a:rPr>
              <a:t>?</a:t>
            </a:r>
            <a:r>
              <a:rPr sz="900" spc="50" dirty="0">
                <a:latin typeface="Times New Roman"/>
                <a:cs typeface="Times New Roman"/>
              </a:rPr>
              <a:t> </a:t>
            </a:r>
            <a:r>
              <a:rPr lang="en-US" sz="900" spc="50" dirty="0">
                <a:latin typeface="Times New Roman"/>
                <a:cs typeface="Times New Roman"/>
              </a:rPr>
              <a:t>- </a:t>
            </a:r>
            <a:r>
              <a:rPr sz="900" spc="25" dirty="0" err="1">
                <a:latin typeface="Times New Roman"/>
                <a:cs typeface="Times New Roman"/>
              </a:rPr>
              <a:t>G</a:t>
            </a:r>
            <a:r>
              <a:rPr sz="900" dirty="0" err="1">
                <a:latin typeface="Times New Roman"/>
                <a:cs typeface="Times New Roman"/>
              </a:rPr>
              <a:t>r</a:t>
            </a:r>
            <a:r>
              <a:rPr sz="900" spc="75" dirty="0" err="1">
                <a:latin typeface="Times New Roman"/>
                <a:cs typeface="Times New Roman"/>
              </a:rPr>
              <a:t>a</a:t>
            </a:r>
            <a:r>
              <a:rPr sz="900" spc="10" dirty="0" err="1">
                <a:latin typeface="Times New Roman"/>
                <a:cs typeface="Times New Roman"/>
              </a:rPr>
              <a:t>vitinos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95" dirty="0">
                <a:latin typeface="Times New Roman"/>
                <a:cs typeface="Times New Roman"/>
              </a:rPr>
              <a:t>?</a:t>
            </a: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7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00" spc="-55" dirty="0">
                <a:solidFill>
                  <a:srgbClr val="FF0000"/>
                </a:solidFill>
                <a:latin typeface="Times New Roman"/>
                <a:cs typeface="Times New Roman"/>
              </a:rPr>
              <a:t>All</a:t>
            </a:r>
            <a:r>
              <a:rPr sz="9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65" dirty="0">
                <a:solidFill>
                  <a:srgbClr val="FF0000"/>
                </a:solidFill>
                <a:latin typeface="Times New Roman"/>
                <a:cs typeface="Times New Roman"/>
              </a:rPr>
              <a:t>these</a:t>
            </a:r>
            <a:r>
              <a:rPr sz="9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50" dirty="0">
                <a:solidFill>
                  <a:srgbClr val="FF0000"/>
                </a:solidFill>
                <a:latin typeface="Times New Roman"/>
                <a:cs typeface="Times New Roman"/>
              </a:rPr>
              <a:t>candidates</a:t>
            </a:r>
            <a:r>
              <a:rPr sz="9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30" dirty="0">
                <a:solidFill>
                  <a:srgbClr val="FF0000"/>
                </a:solidFill>
                <a:latin typeface="Times New Roman"/>
                <a:cs typeface="Times New Roman"/>
              </a:rPr>
              <a:t>require</a:t>
            </a:r>
            <a:r>
              <a:rPr sz="9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45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900" spc="15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900" spc="35" dirty="0">
                <a:solidFill>
                  <a:srgbClr val="FF0000"/>
                </a:solidFill>
                <a:latin typeface="Times New Roman"/>
                <a:cs typeface="Times New Roman"/>
              </a:rPr>
              <a:t>ysics</a:t>
            </a:r>
            <a:r>
              <a:rPr sz="9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75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900" spc="4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900" spc="-25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900" spc="45" dirty="0">
                <a:solidFill>
                  <a:srgbClr val="FF0000"/>
                </a:solidFill>
                <a:latin typeface="Times New Roman"/>
                <a:cs typeface="Times New Roman"/>
              </a:rPr>
              <a:t>ond</a:t>
            </a:r>
            <a:r>
              <a:rPr sz="9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45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9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50" dirty="0">
                <a:solidFill>
                  <a:srgbClr val="FF0000"/>
                </a:solidFill>
                <a:latin typeface="Times New Roman"/>
                <a:cs typeface="Times New Roman"/>
              </a:rPr>
              <a:t>standard</a:t>
            </a:r>
            <a:r>
              <a:rPr sz="900" spc="20" dirty="0">
                <a:solidFill>
                  <a:srgbClr val="FF0000"/>
                </a:solidFill>
                <a:latin typeface="Times New Roman"/>
                <a:cs typeface="Times New Roman"/>
              </a:rPr>
              <a:t> model!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5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35976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71952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80674"/>
            <a:ext cx="4142104" cy="784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35" dirty="0">
                <a:latin typeface="Times New Roman"/>
                <a:cs typeface="Times New Roman"/>
              </a:rPr>
              <a:t>Da</a:t>
            </a:r>
            <a:r>
              <a:rPr sz="1100" spc="30" dirty="0">
                <a:latin typeface="Times New Roman"/>
                <a:cs typeface="Times New Roman"/>
              </a:rPr>
              <a:t>r</a:t>
            </a:r>
            <a:r>
              <a:rPr sz="1100" spc="-10" dirty="0">
                <a:latin typeface="Times New Roman"/>
                <a:cs typeface="Times New Roman"/>
              </a:rPr>
              <a:t>k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Times New Roman"/>
                <a:cs typeface="Times New Roman"/>
              </a:rPr>
              <a:t>energy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Times New Roman"/>
                <a:cs typeface="Times New Roman"/>
              </a:rPr>
              <a:t>models</a:t>
            </a: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255270">
              <a:lnSpc>
                <a:spcPct val="100000"/>
              </a:lnSpc>
            </a:pPr>
            <a:r>
              <a:rPr sz="900" spc="25" dirty="0">
                <a:solidFill>
                  <a:srgbClr val="FF0000"/>
                </a:solidFill>
                <a:latin typeface="Times New Roman"/>
                <a:cs typeface="Times New Roman"/>
              </a:rPr>
              <a:t>Cosmological</a:t>
            </a:r>
            <a:r>
              <a:rPr sz="9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45" dirty="0">
                <a:solidFill>
                  <a:srgbClr val="FF0000"/>
                </a:solidFill>
                <a:latin typeface="Times New Roman"/>
                <a:cs typeface="Times New Roman"/>
              </a:rPr>
              <a:t>constant</a:t>
            </a:r>
            <a:r>
              <a:rPr sz="9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5" dirty="0">
                <a:solidFill>
                  <a:srgbClr val="FF0000"/>
                </a:solidFill>
                <a:latin typeface="Times New Roman"/>
                <a:cs typeface="Times New Roman"/>
              </a:rPr>
              <a:t>/</a:t>
            </a:r>
            <a:r>
              <a:rPr sz="9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900" spc="55" dirty="0">
                <a:solidFill>
                  <a:srgbClr val="FF0000"/>
                </a:solidFill>
                <a:latin typeface="Times New Roman"/>
                <a:cs typeface="Times New Roman"/>
              </a:rPr>
              <a:t>acuum</a:t>
            </a:r>
            <a:r>
              <a:rPr sz="9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40" dirty="0">
                <a:solidFill>
                  <a:srgbClr val="FF0000"/>
                </a:solidFill>
                <a:latin typeface="Times New Roman"/>
                <a:cs typeface="Times New Roman"/>
              </a:rPr>
              <a:t>energy</a:t>
            </a:r>
            <a:endParaRPr sz="900" dirty="0">
              <a:latin typeface="Times New Roman"/>
              <a:cs typeface="Times New Roman"/>
            </a:endParaRPr>
          </a:p>
          <a:p>
            <a:pPr marL="255270" marR="5080">
              <a:lnSpc>
                <a:spcPct val="101000"/>
              </a:lnSpc>
            </a:pPr>
            <a:r>
              <a:rPr sz="900" spc="40" dirty="0">
                <a:latin typeface="Times New Roman"/>
                <a:cs typeface="Times New Roman"/>
              </a:rPr>
              <a:t>Pr</a:t>
            </a:r>
            <a:r>
              <a:rPr sz="900" spc="30" dirty="0">
                <a:latin typeface="Times New Roman"/>
                <a:cs typeface="Times New Roman"/>
              </a:rPr>
              <a:t>o</a:t>
            </a:r>
            <a:r>
              <a:rPr sz="900" spc="35" dirty="0">
                <a:latin typeface="Times New Roman"/>
                <a:cs typeface="Times New Roman"/>
              </a:rPr>
              <a:t>vides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95" dirty="0">
                <a:latin typeface="Times New Roman"/>
                <a:cs typeface="Times New Roman"/>
              </a:rPr>
              <a:t>a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good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35" dirty="0">
                <a:latin typeface="Times New Roman"/>
                <a:cs typeface="Times New Roman"/>
              </a:rPr>
              <a:t>fit</a:t>
            </a:r>
            <a:r>
              <a:rPr sz="900" spc="20" dirty="0">
                <a:latin typeface="Times New Roman"/>
                <a:cs typeface="Times New Roman"/>
              </a:rPr>
              <a:t> to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0" dirty="0">
                <a:latin typeface="Times New Roman"/>
                <a:cs typeface="Times New Roman"/>
              </a:rPr>
              <a:t>data,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b</a:t>
            </a:r>
            <a:r>
              <a:rPr sz="900" spc="20" dirty="0">
                <a:latin typeface="Times New Roman"/>
                <a:cs typeface="Times New Roman"/>
              </a:rPr>
              <a:t>ut </a:t>
            </a:r>
            <a:r>
              <a:rPr sz="900" spc="35" dirty="0">
                <a:latin typeface="Times New Roman"/>
                <a:cs typeface="Times New Roman"/>
              </a:rPr>
              <a:t>nobody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0" dirty="0">
                <a:latin typeface="Times New Roman"/>
                <a:cs typeface="Times New Roman"/>
              </a:rPr>
              <a:t>understands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10" dirty="0">
                <a:latin typeface="Times New Roman"/>
                <a:cs typeface="Times New Roman"/>
              </a:rPr>
              <a:t>its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45" dirty="0">
                <a:latin typeface="Times New Roman"/>
                <a:cs typeface="Times New Roman"/>
              </a:rPr>
              <a:t>alue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lang="en-US" sz="900" spc="20" dirty="0">
                <a:latin typeface="Times New Roman"/>
                <a:cs typeface="Times New Roman"/>
              </a:rPr>
              <a:t>at </a:t>
            </a:r>
            <a:r>
              <a:rPr sz="900" spc="15" dirty="0">
                <a:latin typeface="Times New Roman"/>
                <a:cs typeface="Times New Roman"/>
              </a:rPr>
              <a:t>which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30" dirty="0">
                <a:latin typeface="Times New Roman"/>
                <a:cs typeface="Times New Roman"/>
              </a:rPr>
              <a:t>it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comes</a:t>
            </a:r>
            <a:r>
              <a:rPr sz="900" spc="20" dirty="0">
                <a:latin typeface="Times New Roman"/>
                <a:cs typeface="Times New Roman"/>
              </a:rPr>
              <a:t> to </a:t>
            </a:r>
            <a:r>
              <a:rPr sz="900" spc="40" dirty="0">
                <a:latin typeface="Times New Roman"/>
                <a:cs typeface="Times New Roman"/>
              </a:rPr>
              <a:t>dominate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e</a:t>
            </a:r>
            <a:r>
              <a:rPr sz="900" spc="10" dirty="0">
                <a:latin typeface="Times New Roman"/>
                <a:cs typeface="Times New Roman"/>
              </a:rPr>
              <a:t>xactly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’n</a:t>
            </a:r>
            <a:r>
              <a:rPr sz="900" spc="-20" dirty="0">
                <a:latin typeface="Times New Roman"/>
                <a:cs typeface="Times New Roman"/>
              </a:rPr>
              <a:t>o</a:t>
            </a:r>
            <a:r>
              <a:rPr sz="900" spc="-30" dirty="0">
                <a:latin typeface="Times New Roman"/>
                <a:cs typeface="Times New Roman"/>
              </a:rPr>
              <a:t>w’.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7262" y="908599"/>
            <a:ext cx="3060065" cy="2364740"/>
          </a:xfrm>
          <a:custGeom>
            <a:avLst/>
            <a:gdLst/>
            <a:ahLst/>
            <a:cxnLst/>
            <a:rect l="l" t="t" r="r" b="b"/>
            <a:pathLst>
              <a:path w="3060065" h="2364740">
                <a:moveTo>
                  <a:pt x="3059792" y="0"/>
                </a:moveTo>
                <a:lnTo>
                  <a:pt x="3059792" y="2364597"/>
                </a:lnTo>
                <a:lnTo>
                  <a:pt x="0" y="2364597"/>
                </a:lnTo>
                <a:lnTo>
                  <a:pt x="0" y="0"/>
                </a:lnTo>
                <a:lnTo>
                  <a:pt x="30597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0983" y="1163149"/>
            <a:ext cx="2374997" cy="1784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6303" y="2646814"/>
            <a:ext cx="2365375" cy="0"/>
          </a:xfrm>
          <a:custGeom>
            <a:avLst/>
            <a:gdLst/>
            <a:ahLst/>
            <a:cxnLst/>
            <a:rect l="l" t="t" r="r" b="b"/>
            <a:pathLst>
              <a:path w="2365375">
                <a:moveTo>
                  <a:pt x="2364833" y="0"/>
                </a:moveTo>
                <a:lnTo>
                  <a:pt x="0" y="0"/>
                </a:lnTo>
              </a:path>
            </a:pathLst>
          </a:custGeom>
          <a:ln w="106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6303" y="2942152"/>
            <a:ext cx="2364740" cy="0"/>
          </a:xfrm>
          <a:custGeom>
            <a:avLst/>
            <a:gdLst/>
            <a:ahLst/>
            <a:cxnLst/>
            <a:rect l="l" t="t" r="r" b="b"/>
            <a:pathLst>
              <a:path w="2364740">
                <a:moveTo>
                  <a:pt x="2364597" y="0"/>
                </a:moveTo>
                <a:lnTo>
                  <a:pt x="0" y="0"/>
                </a:lnTo>
              </a:path>
            </a:pathLst>
          </a:custGeom>
          <a:ln w="87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6303" y="1168705"/>
            <a:ext cx="2364740" cy="0"/>
          </a:xfrm>
          <a:custGeom>
            <a:avLst/>
            <a:gdLst/>
            <a:ahLst/>
            <a:cxnLst/>
            <a:rect l="l" t="t" r="r" b="b"/>
            <a:pathLst>
              <a:path w="2364740">
                <a:moveTo>
                  <a:pt x="2364597" y="0"/>
                </a:moveTo>
                <a:lnTo>
                  <a:pt x="0" y="0"/>
                </a:lnTo>
              </a:path>
            </a:pathLst>
          </a:custGeom>
          <a:ln w="87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94441" y="2918506"/>
            <a:ext cx="0" cy="24130"/>
          </a:xfrm>
          <a:custGeom>
            <a:avLst/>
            <a:gdLst/>
            <a:ahLst/>
            <a:cxnLst/>
            <a:rect l="l" t="t" r="r" b="b"/>
            <a:pathLst>
              <a:path h="24130">
                <a:moveTo>
                  <a:pt x="0" y="23645"/>
                </a:moveTo>
                <a:lnTo>
                  <a:pt x="0" y="0"/>
                </a:lnTo>
              </a:path>
            </a:pathLst>
          </a:custGeom>
          <a:ln w="106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94441" y="1168704"/>
            <a:ext cx="0" cy="24130"/>
          </a:xfrm>
          <a:custGeom>
            <a:avLst/>
            <a:gdLst/>
            <a:ahLst/>
            <a:cxnLst/>
            <a:rect l="l" t="t" r="r" b="b"/>
            <a:pathLst>
              <a:path h="24130">
                <a:moveTo>
                  <a:pt x="0" y="0"/>
                </a:moveTo>
                <a:lnTo>
                  <a:pt x="0" y="23645"/>
                </a:lnTo>
              </a:path>
            </a:pathLst>
          </a:custGeom>
          <a:ln w="106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21522" y="2918506"/>
            <a:ext cx="0" cy="24130"/>
          </a:xfrm>
          <a:custGeom>
            <a:avLst/>
            <a:gdLst/>
            <a:ahLst/>
            <a:cxnLst/>
            <a:rect l="l" t="t" r="r" b="b"/>
            <a:pathLst>
              <a:path h="24130">
                <a:moveTo>
                  <a:pt x="0" y="23645"/>
                </a:moveTo>
                <a:lnTo>
                  <a:pt x="0" y="0"/>
                </a:lnTo>
              </a:path>
            </a:pathLst>
          </a:custGeom>
          <a:ln w="106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21522" y="1168704"/>
            <a:ext cx="0" cy="24130"/>
          </a:xfrm>
          <a:custGeom>
            <a:avLst/>
            <a:gdLst/>
            <a:ahLst/>
            <a:cxnLst/>
            <a:rect l="l" t="t" r="r" b="b"/>
            <a:pathLst>
              <a:path h="24130">
                <a:moveTo>
                  <a:pt x="0" y="0"/>
                </a:moveTo>
                <a:lnTo>
                  <a:pt x="0" y="23645"/>
                </a:lnTo>
              </a:path>
            </a:pathLst>
          </a:custGeom>
          <a:ln w="106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48602" y="2918506"/>
            <a:ext cx="0" cy="24130"/>
          </a:xfrm>
          <a:custGeom>
            <a:avLst/>
            <a:gdLst/>
            <a:ahLst/>
            <a:cxnLst/>
            <a:rect l="l" t="t" r="r" b="b"/>
            <a:pathLst>
              <a:path h="24130">
                <a:moveTo>
                  <a:pt x="0" y="23645"/>
                </a:moveTo>
                <a:lnTo>
                  <a:pt x="0" y="0"/>
                </a:lnTo>
              </a:path>
            </a:pathLst>
          </a:custGeom>
          <a:ln w="106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48602" y="1168704"/>
            <a:ext cx="0" cy="24130"/>
          </a:xfrm>
          <a:custGeom>
            <a:avLst/>
            <a:gdLst/>
            <a:ahLst/>
            <a:cxnLst/>
            <a:rect l="l" t="t" r="r" b="b"/>
            <a:pathLst>
              <a:path h="24130">
                <a:moveTo>
                  <a:pt x="0" y="0"/>
                </a:moveTo>
                <a:lnTo>
                  <a:pt x="0" y="23645"/>
                </a:lnTo>
              </a:path>
            </a:pathLst>
          </a:custGeom>
          <a:ln w="106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75683" y="2918506"/>
            <a:ext cx="0" cy="24130"/>
          </a:xfrm>
          <a:custGeom>
            <a:avLst/>
            <a:gdLst/>
            <a:ahLst/>
            <a:cxnLst/>
            <a:rect l="l" t="t" r="r" b="b"/>
            <a:pathLst>
              <a:path h="24130">
                <a:moveTo>
                  <a:pt x="0" y="23645"/>
                </a:moveTo>
                <a:lnTo>
                  <a:pt x="0" y="0"/>
                </a:lnTo>
              </a:path>
            </a:pathLst>
          </a:custGeom>
          <a:ln w="106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75683" y="1168704"/>
            <a:ext cx="0" cy="24130"/>
          </a:xfrm>
          <a:custGeom>
            <a:avLst/>
            <a:gdLst/>
            <a:ahLst/>
            <a:cxnLst/>
            <a:rect l="l" t="t" r="r" b="b"/>
            <a:pathLst>
              <a:path h="24130">
                <a:moveTo>
                  <a:pt x="0" y="0"/>
                </a:moveTo>
                <a:lnTo>
                  <a:pt x="0" y="23645"/>
                </a:lnTo>
              </a:path>
            </a:pathLst>
          </a:custGeom>
          <a:ln w="106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2763" y="2918506"/>
            <a:ext cx="0" cy="24130"/>
          </a:xfrm>
          <a:custGeom>
            <a:avLst/>
            <a:gdLst/>
            <a:ahLst/>
            <a:cxnLst/>
            <a:rect l="l" t="t" r="r" b="b"/>
            <a:pathLst>
              <a:path h="24130">
                <a:moveTo>
                  <a:pt x="0" y="23645"/>
                </a:moveTo>
                <a:lnTo>
                  <a:pt x="0" y="0"/>
                </a:lnTo>
              </a:path>
            </a:pathLst>
          </a:custGeom>
          <a:ln w="106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2763" y="1168704"/>
            <a:ext cx="0" cy="24130"/>
          </a:xfrm>
          <a:custGeom>
            <a:avLst/>
            <a:gdLst/>
            <a:ahLst/>
            <a:cxnLst/>
            <a:rect l="l" t="t" r="r" b="b"/>
            <a:pathLst>
              <a:path h="24130">
                <a:moveTo>
                  <a:pt x="0" y="0"/>
                </a:moveTo>
                <a:lnTo>
                  <a:pt x="0" y="23645"/>
                </a:lnTo>
              </a:path>
            </a:pathLst>
          </a:custGeom>
          <a:ln w="106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30901" y="2894860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47291"/>
                </a:moveTo>
                <a:lnTo>
                  <a:pt x="0" y="0"/>
                </a:lnTo>
              </a:path>
            </a:pathLst>
          </a:custGeom>
          <a:ln w="106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30901" y="1168704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91"/>
                </a:lnTo>
              </a:path>
            </a:pathLst>
          </a:custGeom>
          <a:ln w="106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85062" y="2894860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47291"/>
                </a:moveTo>
                <a:lnTo>
                  <a:pt x="0" y="0"/>
                </a:lnTo>
              </a:path>
            </a:pathLst>
          </a:custGeom>
          <a:ln w="106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85062" y="1168704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91"/>
                </a:lnTo>
              </a:path>
            </a:pathLst>
          </a:custGeom>
          <a:ln w="106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12142" y="2894860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47291"/>
                </a:moveTo>
                <a:lnTo>
                  <a:pt x="0" y="0"/>
                </a:lnTo>
              </a:path>
            </a:pathLst>
          </a:custGeom>
          <a:ln w="106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12142" y="1168704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91"/>
                </a:lnTo>
              </a:path>
            </a:pathLst>
          </a:custGeom>
          <a:ln w="106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9223" y="2894860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47291"/>
                </a:moveTo>
                <a:lnTo>
                  <a:pt x="0" y="0"/>
                </a:lnTo>
              </a:path>
            </a:pathLst>
          </a:custGeom>
          <a:ln w="106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9223" y="1168704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91"/>
                </a:lnTo>
              </a:path>
            </a:pathLst>
          </a:custGeom>
          <a:ln w="106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6303" y="2894860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47291"/>
                </a:moveTo>
                <a:lnTo>
                  <a:pt x="0" y="0"/>
                </a:lnTo>
              </a:path>
            </a:pathLst>
          </a:custGeom>
          <a:ln w="106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6303" y="1168704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91"/>
                </a:lnTo>
              </a:path>
            </a:pathLst>
          </a:custGeom>
          <a:ln w="106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877766" y="2945295"/>
            <a:ext cx="11811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5" dirty="0">
                <a:latin typeface="Times New Roman"/>
                <a:cs typeface="Times New Roman"/>
              </a:rPr>
              <a:t>-1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18802" y="2945295"/>
            <a:ext cx="8128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5" dirty="0">
                <a:latin typeface="Times New Roman"/>
                <a:cs typeface="Times New Roman"/>
              </a:rPr>
              <a:t>0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435362" y="2945295"/>
            <a:ext cx="640080" cy="27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840"/>
              </a:lnSpc>
              <a:tabLst>
                <a:tab pos="527685" algn="l"/>
              </a:tabLst>
            </a:pPr>
            <a:r>
              <a:rPr sz="850" spc="5" dirty="0">
                <a:latin typeface="Times New Roman"/>
                <a:cs typeface="Times New Roman"/>
              </a:rPr>
              <a:t>2	1</a:t>
            </a: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ts val="1260"/>
              </a:lnSpc>
            </a:pPr>
            <a:r>
              <a:rPr sz="1200" spc="-10" dirty="0">
                <a:latin typeface="Times New Roman"/>
                <a:cs typeface="Times New Roman"/>
              </a:rPr>
              <a:t>Log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[1+z]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02413" y="2945295"/>
            <a:ext cx="8128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5" dirty="0">
                <a:latin typeface="Times New Roman"/>
                <a:cs typeface="Times New Roman"/>
              </a:rPr>
              <a:t>3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27602" y="2945295"/>
            <a:ext cx="8128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5" dirty="0">
                <a:latin typeface="Times New Roman"/>
                <a:cs typeface="Times New Roman"/>
              </a:rPr>
              <a:t>4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66303" y="1168704"/>
            <a:ext cx="0" cy="1773555"/>
          </a:xfrm>
          <a:custGeom>
            <a:avLst/>
            <a:gdLst/>
            <a:ahLst/>
            <a:cxnLst/>
            <a:rect l="l" t="t" r="r" b="b"/>
            <a:pathLst>
              <a:path h="1773555">
                <a:moveTo>
                  <a:pt x="0" y="1773447"/>
                </a:moveTo>
                <a:lnTo>
                  <a:pt x="0" y="0"/>
                </a:lnTo>
              </a:path>
            </a:pathLst>
          </a:custGeom>
          <a:ln w="35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30901" y="1168704"/>
            <a:ext cx="0" cy="1773555"/>
          </a:xfrm>
          <a:custGeom>
            <a:avLst/>
            <a:gdLst/>
            <a:ahLst/>
            <a:cxnLst/>
            <a:rect l="l" t="t" r="r" b="b"/>
            <a:pathLst>
              <a:path h="1773555">
                <a:moveTo>
                  <a:pt x="0" y="1773447"/>
                </a:moveTo>
                <a:lnTo>
                  <a:pt x="0" y="0"/>
                </a:lnTo>
              </a:path>
            </a:pathLst>
          </a:custGeom>
          <a:ln w="35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66303" y="2705693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3645" y="0"/>
                </a:lnTo>
              </a:path>
            </a:pathLst>
          </a:custGeom>
          <a:ln w="87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07255" y="2705693"/>
            <a:ext cx="24130" cy="0"/>
          </a:xfrm>
          <a:custGeom>
            <a:avLst/>
            <a:gdLst/>
            <a:ahLst/>
            <a:cxnLst/>
            <a:rect l="l" t="t" r="r" b="b"/>
            <a:pathLst>
              <a:path w="24130">
                <a:moveTo>
                  <a:pt x="23645" y="0"/>
                </a:moveTo>
                <a:lnTo>
                  <a:pt x="0" y="0"/>
                </a:lnTo>
              </a:path>
            </a:pathLst>
          </a:custGeom>
          <a:ln w="87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66303" y="2587463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3645" y="0"/>
                </a:lnTo>
              </a:path>
            </a:pathLst>
          </a:custGeom>
          <a:ln w="87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07255" y="2587463"/>
            <a:ext cx="24130" cy="0"/>
          </a:xfrm>
          <a:custGeom>
            <a:avLst/>
            <a:gdLst/>
            <a:ahLst/>
            <a:cxnLst/>
            <a:rect l="l" t="t" r="r" b="b"/>
            <a:pathLst>
              <a:path w="24130">
                <a:moveTo>
                  <a:pt x="23645" y="0"/>
                </a:moveTo>
                <a:lnTo>
                  <a:pt x="0" y="0"/>
                </a:lnTo>
              </a:path>
            </a:pathLst>
          </a:custGeom>
          <a:ln w="87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66303" y="2469233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3645" y="0"/>
                </a:lnTo>
              </a:path>
            </a:pathLst>
          </a:custGeom>
          <a:ln w="87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907255" y="2469233"/>
            <a:ext cx="24130" cy="0"/>
          </a:xfrm>
          <a:custGeom>
            <a:avLst/>
            <a:gdLst/>
            <a:ahLst/>
            <a:cxnLst/>
            <a:rect l="l" t="t" r="r" b="b"/>
            <a:pathLst>
              <a:path w="24130">
                <a:moveTo>
                  <a:pt x="23645" y="0"/>
                </a:moveTo>
                <a:lnTo>
                  <a:pt x="0" y="0"/>
                </a:lnTo>
              </a:path>
            </a:pathLst>
          </a:custGeom>
          <a:ln w="87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66303" y="2232773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3645" y="0"/>
                </a:lnTo>
              </a:path>
            </a:pathLst>
          </a:custGeom>
          <a:ln w="87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907255" y="2232773"/>
            <a:ext cx="24130" cy="0"/>
          </a:xfrm>
          <a:custGeom>
            <a:avLst/>
            <a:gdLst/>
            <a:ahLst/>
            <a:cxnLst/>
            <a:rect l="l" t="t" r="r" b="b"/>
            <a:pathLst>
              <a:path w="24130">
                <a:moveTo>
                  <a:pt x="23645" y="0"/>
                </a:moveTo>
                <a:lnTo>
                  <a:pt x="0" y="0"/>
                </a:lnTo>
              </a:path>
            </a:pathLst>
          </a:custGeom>
          <a:ln w="87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66303" y="2114543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3645" y="0"/>
                </a:lnTo>
              </a:path>
            </a:pathLst>
          </a:custGeom>
          <a:ln w="87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907255" y="2114543"/>
            <a:ext cx="24130" cy="0"/>
          </a:xfrm>
          <a:custGeom>
            <a:avLst/>
            <a:gdLst/>
            <a:ahLst/>
            <a:cxnLst/>
            <a:rect l="l" t="t" r="r" b="b"/>
            <a:pathLst>
              <a:path w="24130">
                <a:moveTo>
                  <a:pt x="23645" y="0"/>
                </a:moveTo>
                <a:lnTo>
                  <a:pt x="0" y="0"/>
                </a:lnTo>
              </a:path>
            </a:pathLst>
          </a:custGeom>
          <a:ln w="87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66303" y="1996313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3645" y="0"/>
                </a:lnTo>
              </a:path>
            </a:pathLst>
          </a:custGeom>
          <a:ln w="87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907255" y="1996313"/>
            <a:ext cx="24130" cy="0"/>
          </a:xfrm>
          <a:custGeom>
            <a:avLst/>
            <a:gdLst/>
            <a:ahLst/>
            <a:cxnLst/>
            <a:rect l="l" t="t" r="r" b="b"/>
            <a:pathLst>
              <a:path w="24130">
                <a:moveTo>
                  <a:pt x="23645" y="0"/>
                </a:moveTo>
                <a:lnTo>
                  <a:pt x="0" y="0"/>
                </a:lnTo>
              </a:path>
            </a:pathLst>
          </a:custGeom>
          <a:ln w="87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66303" y="1759854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3645" y="0"/>
                </a:lnTo>
              </a:path>
            </a:pathLst>
          </a:custGeom>
          <a:ln w="87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907255" y="1759854"/>
            <a:ext cx="24130" cy="0"/>
          </a:xfrm>
          <a:custGeom>
            <a:avLst/>
            <a:gdLst/>
            <a:ahLst/>
            <a:cxnLst/>
            <a:rect l="l" t="t" r="r" b="b"/>
            <a:pathLst>
              <a:path w="24130">
                <a:moveTo>
                  <a:pt x="23645" y="0"/>
                </a:moveTo>
                <a:lnTo>
                  <a:pt x="0" y="0"/>
                </a:lnTo>
              </a:path>
            </a:pathLst>
          </a:custGeom>
          <a:ln w="87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66303" y="1641624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3645" y="0"/>
                </a:lnTo>
              </a:path>
            </a:pathLst>
          </a:custGeom>
          <a:ln w="87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907255" y="1641624"/>
            <a:ext cx="24130" cy="0"/>
          </a:xfrm>
          <a:custGeom>
            <a:avLst/>
            <a:gdLst/>
            <a:ahLst/>
            <a:cxnLst/>
            <a:rect l="l" t="t" r="r" b="b"/>
            <a:pathLst>
              <a:path w="24130">
                <a:moveTo>
                  <a:pt x="23645" y="0"/>
                </a:moveTo>
                <a:lnTo>
                  <a:pt x="0" y="0"/>
                </a:lnTo>
              </a:path>
            </a:pathLst>
          </a:custGeom>
          <a:ln w="87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66303" y="1523394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3645" y="0"/>
                </a:lnTo>
              </a:path>
            </a:pathLst>
          </a:custGeom>
          <a:ln w="87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907255" y="1523394"/>
            <a:ext cx="24130" cy="0"/>
          </a:xfrm>
          <a:custGeom>
            <a:avLst/>
            <a:gdLst/>
            <a:ahLst/>
            <a:cxnLst/>
            <a:rect l="l" t="t" r="r" b="b"/>
            <a:pathLst>
              <a:path w="24130">
                <a:moveTo>
                  <a:pt x="23645" y="0"/>
                </a:moveTo>
                <a:lnTo>
                  <a:pt x="0" y="0"/>
                </a:lnTo>
              </a:path>
            </a:pathLst>
          </a:custGeom>
          <a:ln w="87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66303" y="1286934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3645" y="0"/>
                </a:lnTo>
              </a:path>
            </a:pathLst>
          </a:custGeom>
          <a:ln w="87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907255" y="1286934"/>
            <a:ext cx="24130" cy="0"/>
          </a:xfrm>
          <a:custGeom>
            <a:avLst/>
            <a:gdLst/>
            <a:ahLst/>
            <a:cxnLst/>
            <a:rect l="l" t="t" r="r" b="b"/>
            <a:pathLst>
              <a:path w="24130">
                <a:moveTo>
                  <a:pt x="23645" y="0"/>
                </a:moveTo>
                <a:lnTo>
                  <a:pt x="0" y="0"/>
                </a:lnTo>
              </a:path>
            </a:pathLst>
          </a:custGeom>
          <a:ln w="87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66303" y="282392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291" y="0"/>
                </a:lnTo>
              </a:path>
            </a:pathLst>
          </a:custGeom>
          <a:ln w="87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883609" y="282392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47291" y="0"/>
                </a:moveTo>
                <a:lnTo>
                  <a:pt x="0" y="0"/>
                </a:lnTo>
              </a:path>
            </a:pathLst>
          </a:custGeom>
          <a:ln w="87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66303" y="235100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291" y="0"/>
                </a:lnTo>
              </a:path>
            </a:pathLst>
          </a:custGeom>
          <a:ln w="87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883609" y="235100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47291" y="0"/>
                </a:moveTo>
                <a:lnTo>
                  <a:pt x="0" y="0"/>
                </a:lnTo>
              </a:path>
            </a:pathLst>
          </a:custGeom>
          <a:ln w="87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66303" y="1878084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291" y="0"/>
                </a:lnTo>
              </a:path>
            </a:pathLst>
          </a:custGeom>
          <a:ln w="87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883609" y="1878084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47291" y="0"/>
                </a:moveTo>
                <a:lnTo>
                  <a:pt x="0" y="0"/>
                </a:lnTo>
              </a:path>
            </a:pathLst>
          </a:custGeom>
          <a:ln w="87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66303" y="1405164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291" y="0"/>
                </a:lnTo>
              </a:path>
            </a:pathLst>
          </a:custGeom>
          <a:ln w="87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883609" y="1405164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47291" y="0"/>
                </a:moveTo>
                <a:lnTo>
                  <a:pt x="0" y="0"/>
                </a:lnTo>
              </a:path>
            </a:pathLst>
          </a:custGeom>
          <a:ln w="87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225397" y="1222228"/>
            <a:ext cx="166370" cy="16541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Times New Roman"/>
                <a:cs typeface="Times New Roman"/>
              </a:rPr>
              <a:t>Log [energy density (GeV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)]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71603" y="1316324"/>
            <a:ext cx="125730" cy="755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dirty="0">
                <a:latin typeface="Times New Roman"/>
                <a:cs typeface="Times New Roman"/>
              </a:rPr>
              <a:t>4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566303" y="1168704"/>
            <a:ext cx="2364740" cy="1773555"/>
          </a:xfrm>
          <a:custGeom>
            <a:avLst/>
            <a:gdLst/>
            <a:ahLst/>
            <a:cxnLst/>
            <a:rect l="l" t="t" r="r" b="b"/>
            <a:pathLst>
              <a:path w="2364740" h="1773555">
                <a:moveTo>
                  <a:pt x="2364597" y="0"/>
                </a:moveTo>
                <a:lnTo>
                  <a:pt x="2364597" y="1773447"/>
                </a:lnTo>
                <a:lnTo>
                  <a:pt x="0" y="1773447"/>
                </a:lnTo>
                <a:lnTo>
                  <a:pt x="0" y="0"/>
                </a:lnTo>
                <a:lnTo>
                  <a:pt x="2364597" y="0"/>
                </a:lnTo>
                <a:close/>
              </a:path>
            </a:pathLst>
          </a:custGeom>
          <a:ln w="106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397695" y="155815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7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386195" y="2292898"/>
            <a:ext cx="916305" cy="608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5" dirty="0">
                <a:latin typeface="Times New Roman"/>
                <a:cs typeface="Times New Roman"/>
              </a:rPr>
              <a:t>-44</a:t>
            </a:r>
            <a:endParaRPr sz="850">
              <a:latin typeface="Times New Roman"/>
              <a:cs typeface="Times New Roman"/>
            </a:endParaRPr>
          </a:p>
          <a:p>
            <a:pPr marL="220345">
              <a:lnSpc>
                <a:spcPct val="100000"/>
              </a:lnSpc>
              <a:spcBef>
                <a:spcPts val="285"/>
              </a:spcBef>
            </a:pPr>
            <a:r>
              <a:rPr sz="1100" spc="5" dirty="0">
                <a:latin typeface="Times New Roman"/>
                <a:cs typeface="Times New Roman"/>
              </a:rPr>
              <a:t>dark </a:t>
            </a:r>
            <a:r>
              <a:rPr sz="1100" spc="10" dirty="0">
                <a:latin typeface="Times New Roman"/>
                <a:cs typeface="Times New Roman"/>
              </a:rPr>
              <a:t>energy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90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</a:pPr>
            <a:r>
              <a:rPr sz="850" spc="5" dirty="0">
                <a:latin typeface="Times New Roman"/>
                <a:cs typeface="Times New Roman"/>
              </a:rPr>
              <a:t>-48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85254" y="1819027"/>
            <a:ext cx="17335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5" dirty="0">
                <a:latin typeface="Times New Roman"/>
                <a:cs typeface="Times New Roman"/>
              </a:rPr>
              <a:t>-40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86195" y="1346584"/>
            <a:ext cx="17335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5" dirty="0">
                <a:latin typeface="Times New Roman"/>
                <a:cs typeface="Times New Roman"/>
              </a:rPr>
              <a:t>-36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76371" y="2038945"/>
            <a:ext cx="536575" cy="169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>
                <a:latin typeface="Times New Roman"/>
                <a:cs typeface="Times New Roman"/>
              </a:rPr>
              <a:t>radiation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789582" y="2053839"/>
            <a:ext cx="393065" cy="169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>
                <a:latin typeface="Times New Roman"/>
                <a:cs typeface="Times New Roman"/>
              </a:rPr>
              <a:t>matter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0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5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535976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071952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079" y="0"/>
            <a:ext cx="3435905" cy="256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r>
              <a:rPr spc="35" dirty="0"/>
              <a:t>Da</a:t>
            </a:r>
            <a:r>
              <a:rPr spc="30" dirty="0"/>
              <a:t>r</a:t>
            </a:r>
            <a:r>
              <a:rPr spc="-10" dirty="0"/>
              <a:t>k</a:t>
            </a:r>
            <a:r>
              <a:rPr spc="25" dirty="0"/>
              <a:t> </a:t>
            </a:r>
            <a:r>
              <a:rPr spc="50" dirty="0"/>
              <a:t>energy</a:t>
            </a:r>
            <a:r>
              <a:rPr spc="25" dirty="0"/>
              <a:t> </a:t>
            </a:r>
            <a:r>
              <a:rPr spc="50" dirty="0"/>
              <a:t>models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5653" y="434975"/>
            <a:ext cx="4156710" cy="41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5" dirty="0">
                <a:solidFill>
                  <a:srgbClr val="FF0000"/>
                </a:solidFill>
                <a:latin typeface="Times New Roman"/>
                <a:cs typeface="Times New Roman"/>
              </a:rPr>
              <a:t>Quintessence</a:t>
            </a:r>
            <a:endParaRPr sz="900" dirty="0">
              <a:latin typeface="Times New Roman"/>
              <a:cs typeface="Times New Roman"/>
            </a:endParaRPr>
          </a:p>
          <a:p>
            <a:pPr marL="12700" marR="5080">
              <a:lnSpc>
                <a:spcPct val="101000"/>
              </a:lnSpc>
            </a:pPr>
            <a:r>
              <a:rPr sz="900" spc="-55" dirty="0">
                <a:latin typeface="Times New Roman"/>
                <a:cs typeface="Times New Roman"/>
              </a:rPr>
              <a:t>A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scalar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field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15" dirty="0">
                <a:latin typeface="Times New Roman"/>
                <a:cs typeface="Times New Roman"/>
              </a:rPr>
              <a:t>which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first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85" dirty="0">
                <a:latin typeface="Times New Roman"/>
                <a:cs typeface="Times New Roman"/>
              </a:rPr>
              <a:t>f</a:t>
            </a:r>
            <a:r>
              <a:rPr sz="900" spc="-5" dirty="0">
                <a:latin typeface="Times New Roman"/>
                <a:cs typeface="Times New Roman"/>
              </a:rPr>
              <a:t>oll</a:t>
            </a:r>
            <a:r>
              <a:rPr sz="900" spc="-20" dirty="0">
                <a:latin typeface="Times New Roman"/>
                <a:cs typeface="Times New Roman"/>
              </a:rPr>
              <a:t>o</a:t>
            </a:r>
            <a:r>
              <a:rPr sz="900" spc="45" dirty="0">
                <a:latin typeface="Times New Roman"/>
                <a:cs typeface="Times New Roman"/>
              </a:rPr>
              <a:t>ws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scaling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matter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and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15" dirty="0">
                <a:latin typeface="Times New Roman"/>
                <a:cs typeface="Times New Roman"/>
              </a:rPr>
              <a:t>r</a:t>
            </a:r>
            <a:r>
              <a:rPr sz="900" spc="25" dirty="0">
                <a:latin typeface="Times New Roman"/>
                <a:cs typeface="Times New Roman"/>
              </a:rPr>
              <a:t>adiation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and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80" dirty="0">
                <a:latin typeface="Times New Roman"/>
                <a:cs typeface="Times New Roman"/>
              </a:rPr>
              <a:t>has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0" dirty="0">
                <a:latin typeface="Times New Roman"/>
                <a:cs typeface="Times New Roman"/>
              </a:rPr>
              <a:t>sta</a:t>
            </a:r>
            <a:r>
              <a:rPr sz="900" spc="75" dirty="0">
                <a:latin typeface="Times New Roman"/>
                <a:cs typeface="Times New Roman"/>
              </a:rPr>
              <a:t>r</a:t>
            </a:r>
            <a:r>
              <a:rPr sz="900" spc="45" dirty="0">
                <a:latin typeface="Times New Roman"/>
                <a:cs typeface="Times New Roman"/>
              </a:rPr>
              <a:t>ted</a:t>
            </a:r>
            <a:r>
              <a:rPr sz="900" spc="25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to </a:t>
            </a:r>
            <a:r>
              <a:rPr sz="900" spc="40" dirty="0">
                <a:latin typeface="Times New Roman"/>
                <a:cs typeface="Times New Roman"/>
              </a:rPr>
              <a:t>dominate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recentl</a:t>
            </a:r>
            <a:r>
              <a:rPr sz="900" spc="-55" dirty="0">
                <a:latin typeface="Times New Roman"/>
                <a:cs typeface="Times New Roman"/>
              </a:rPr>
              <a:t>y</a:t>
            </a:r>
            <a:r>
              <a:rPr sz="900" spc="20" dirty="0">
                <a:latin typeface="Times New Roman"/>
                <a:cs typeface="Times New Roman"/>
              </a:rPr>
              <a:t>.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5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35976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71952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0050" y="-1024"/>
            <a:ext cx="2521505" cy="256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r>
              <a:rPr spc="35" dirty="0"/>
              <a:t>Da</a:t>
            </a:r>
            <a:r>
              <a:rPr spc="30" dirty="0"/>
              <a:t>r</a:t>
            </a:r>
            <a:r>
              <a:rPr spc="-10" dirty="0"/>
              <a:t>k</a:t>
            </a:r>
            <a:r>
              <a:rPr spc="25" dirty="0"/>
              <a:t> </a:t>
            </a:r>
            <a:r>
              <a:rPr spc="50" dirty="0"/>
              <a:t>energy</a:t>
            </a:r>
            <a:r>
              <a:rPr spc="25" dirty="0"/>
              <a:t> </a:t>
            </a:r>
            <a:r>
              <a:rPr spc="50" dirty="0"/>
              <a:t>models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7329" y="358775"/>
            <a:ext cx="2804846" cy="7337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5" dirty="0">
                <a:solidFill>
                  <a:srgbClr val="FF0000"/>
                </a:solidFill>
                <a:latin typeface="Times New Roman"/>
                <a:cs typeface="Times New Roman"/>
              </a:rPr>
              <a:t>Quintessence</a:t>
            </a:r>
            <a:endParaRPr sz="900" dirty="0">
              <a:latin typeface="Times New Roman"/>
              <a:cs typeface="Times New Roman"/>
            </a:endParaRPr>
          </a:p>
          <a:p>
            <a:pPr marL="12700" marR="5080">
              <a:lnSpc>
                <a:spcPct val="101000"/>
              </a:lnSpc>
            </a:pPr>
            <a:r>
              <a:rPr sz="900" spc="-55" dirty="0">
                <a:latin typeface="Times New Roman"/>
                <a:cs typeface="Times New Roman"/>
              </a:rPr>
              <a:t>A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scalar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field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15" dirty="0">
                <a:latin typeface="Times New Roman"/>
                <a:cs typeface="Times New Roman"/>
              </a:rPr>
              <a:t>which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first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85" dirty="0">
                <a:latin typeface="Times New Roman"/>
                <a:cs typeface="Times New Roman"/>
              </a:rPr>
              <a:t>f</a:t>
            </a:r>
            <a:r>
              <a:rPr sz="900" spc="-5" dirty="0">
                <a:latin typeface="Times New Roman"/>
                <a:cs typeface="Times New Roman"/>
              </a:rPr>
              <a:t>oll</a:t>
            </a:r>
            <a:r>
              <a:rPr sz="900" spc="-20" dirty="0">
                <a:latin typeface="Times New Roman"/>
                <a:cs typeface="Times New Roman"/>
              </a:rPr>
              <a:t>o</a:t>
            </a:r>
            <a:r>
              <a:rPr sz="900" spc="45" dirty="0">
                <a:latin typeface="Times New Roman"/>
                <a:cs typeface="Times New Roman"/>
              </a:rPr>
              <a:t>ws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scaling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matter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and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15" dirty="0">
                <a:latin typeface="Times New Roman"/>
                <a:cs typeface="Times New Roman"/>
              </a:rPr>
              <a:t>r</a:t>
            </a:r>
            <a:r>
              <a:rPr sz="900" spc="25" dirty="0">
                <a:latin typeface="Times New Roman"/>
                <a:cs typeface="Times New Roman"/>
              </a:rPr>
              <a:t>adiation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and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80" dirty="0">
                <a:latin typeface="Times New Roman"/>
                <a:cs typeface="Times New Roman"/>
              </a:rPr>
              <a:t>has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0" dirty="0">
                <a:latin typeface="Times New Roman"/>
                <a:cs typeface="Times New Roman"/>
              </a:rPr>
              <a:t>sta</a:t>
            </a:r>
            <a:r>
              <a:rPr sz="900" spc="75" dirty="0">
                <a:latin typeface="Times New Roman"/>
                <a:cs typeface="Times New Roman"/>
              </a:rPr>
              <a:t>r</a:t>
            </a:r>
            <a:r>
              <a:rPr sz="900" spc="45" dirty="0">
                <a:latin typeface="Times New Roman"/>
                <a:cs typeface="Times New Roman"/>
              </a:rPr>
              <a:t>ted</a:t>
            </a:r>
            <a:r>
              <a:rPr sz="900" spc="25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to </a:t>
            </a:r>
            <a:r>
              <a:rPr sz="900" spc="40" dirty="0">
                <a:latin typeface="Times New Roman"/>
                <a:cs typeface="Times New Roman"/>
              </a:rPr>
              <a:t>dominate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recentl</a:t>
            </a:r>
            <a:r>
              <a:rPr sz="900" spc="-55" dirty="0">
                <a:latin typeface="Times New Roman"/>
                <a:cs typeface="Times New Roman"/>
              </a:rPr>
              <a:t>y</a:t>
            </a:r>
            <a:r>
              <a:rPr sz="900" spc="20" dirty="0">
                <a:latin typeface="Times New Roman"/>
                <a:cs typeface="Times New Roman"/>
              </a:rPr>
              <a:t>.</a:t>
            </a:r>
            <a:endParaRPr sz="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09"/>
              </a:spcBef>
            </a:pPr>
            <a:r>
              <a:rPr sz="900" spc="60" dirty="0">
                <a:latin typeface="Times New Roman"/>
                <a:cs typeface="Times New Roman"/>
              </a:rPr>
              <a:t>Can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reproduce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data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if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10" dirty="0">
                <a:latin typeface="Times New Roman"/>
                <a:cs typeface="Times New Roman"/>
              </a:rPr>
              <a:t>its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70" dirty="0">
                <a:latin typeface="Times New Roman"/>
                <a:cs typeface="Times New Roman"/>
              </a:rPr>
              <a:t>beh</a:t>
            </a:r>
            <a:r>
              <a:rPr sz="900" spc="45" dirty="0">
                <a:latin typeface="Times New Roman"/>
                <a:cs typeface="Times New Roman"/>
              </a:rPr>
              <a:t>a</a:t>
            </a:r>
            <a:r>
              <a:rPr sz="900" spc="-5" dirty="0">
                <a:latin typeface="Times New Roman"/>
                <a:cs typeface="Times New Roman"/>
              </a:rPr>
              <a:t>vior</a:t>
            </a:r>
            <a:r>
              <a:rPr sz="900" spc="20" dirty="0">
                <a:latin typeface="Times New Roman"/>
                <a:cs typeface="Times New Roman"/>
              </a:rPr>
              <a:t> is </a:t>
            </a:r>
            <a:r>
              <a:rPr sz="900" spc="45" dirty="0">
                <a:latin typeface="Times New Roman"/>
                <a:cs typeface="Times New Roman"/>
              </a:rPr>
              <a:t>close</a:t>
            </a:r>
            <a:r>
              <a:rPr sz="900" spc="20" dirty="0">
                <a:latin typeface="Times New Roman"/>
                <a:cs typeface="Times New Roman"/>
              </a:rPr>
              <a:t> to </a:t>
            </a:r>
            <a:r>
              <a:rPr sz="900" spc="95" dirty="0">
                <a:latin typeface="Times New Roman"/>
                <a:cs typeface="Times New Roman"/>
              </a:rPr>
              <a:t>a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cosmological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constant.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5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35976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71952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4774439"/>
      </p:ext>
    </p:extLst>
  </p:cSld>
  <p:clrMapOvr>
    <a:masterClrMapping/>
  </p:clrMapOvr>
  <p:transition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316" y="6118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0443" y="20627"/>
            <a:ext cx="2978705" cy="256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r>
              <a:rPr spc="35" dirty="0"/>
              <a:t>Da</a:t>
            </a:r>
            <a:r>
              <a:rPr spc="30" dirty="0"/>
              <a:t>r</a:t>
            </a:r>
            <a:r>
              <a:rPr spc="-10" dirty="0"/>
              <a:t>k</a:t>
            </a:r>
            <a:r>
              <a:rPr spc="25" dirty="0"/>
              <a:t> </a:t>
            </a:r>
            <a:r>
              <a:rPr spc="50" dirty="0"/>
              <a:t>energy</a:t>
            </a:r>
            <a:r>
              <a:rPr spc="25" dirty="0"/>
              <a:t> </a:t>
            </a:r>
            <a:r>
              <a:rPr spc="50" dirty="0"/>
              <a:t>models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7650" y="305742"/>
            <a:ext cx="3643046" cy="7337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5" dirty="0">
                <a:solidFill>
                  <a:srgbClr val="FF0000"/>
                </a:solidFill>
                <a:latin typeface="Times New Roman"/>
                <a:cs typeface="Times New Roman"/>
              </a:rPr>
              <a:t>Quintessence</a:t>
            </a:r>
            <a:endParaRPr sz="900" dirty="0">
              <a:latin typeface="Times New Roman"/>
              <a:cs typeface="Times New Roman"/>
            </a:endParaRPr>
          </a:p>
          <a:p>
            <a:pPr marL="12700" marR="5080">
              <a:lnSpc>
                <a:spcPct val="101000"/>
              </a:lnSpc>
            </a:pPr>
            <a:r>
              <a:rPr sz="900" spc="-55" dirty="0">
                <a:latin typeface="Times New Roman"/>
                <a:cs typeface="Times New Roman"/>
              </a:rPr>
              <a:t>A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scalar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field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15" dirty="0">
                <a:latin typeface="Times New Roman"/>
                <a:cs typeface="Times New Roman"/>
              </a:rPr>
              <a:t>which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first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85" dirty="0">
                <a:latin typeface="Times New Roman"/>
                <a:cs typeface="Times New Roman"/>
              </a:rPr>
              <a:t>f</a:t>
            </a:r>
            <a:r>
              <a:rPr sz="900" spc="-5" dirty="0">
                <a:latin typeface="Times New Roman"/>
                <a:cs typeface="Times New Roman"/>
              </a:rPr>
              <a:t>oll</a:t>
            </a:r>
            <a:r>
              <a:rPr sz="900" spc="-20" dirty="0">
                <a:latin typeface="Times New Roman"/>
                <a:cs typeface="Times New Roman"/>
              </a:rPr>
              <a:t>o</a:t>
            </a:r>
            <a:r>
              <a:rPr sz="900" spc="45" dirty="0">
                <a:latin typeface="Times New Roman"/>
                <a:cs typeface="Times New Roman"/>
              </a:rPr>
              <a:t>ws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scaling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matter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and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15" dirty="0">
                <a:latin typeface="Times New Roman"/>
                <a:cs typeface="Times New Roman"/>
              </a:rPr>
              <a:t>r</a:t>
            </a:r>
            <a:r>
              <a:rPr sz="900" spc="25" dirty="0">
                <a:latin typeface="Times New Roman"/>
                <a:cs typeface="Times New Roman"/>
              </a:rPr>
              <a:t>adiation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and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80" dirty="0">
                <a:latin typeface="Times New Roman"/>
                <a:cs typeface="Times New Roman"/>
              </a:rPr>
              <a:t>has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0" dirty="0">
                <a:latin typeface="Times New Roman"/>
                <a:cs typeface="Times New Roman"/>
              </a:rPr>
              <a:t>sta</a:t>
            </a:r>
            <a:r>
              <a:rPr sz="900" spc="75" dirty="0">
                <a:latin typeface="Times New Roman"/>
                <a:cs typeface="Times New Roman"/>
              </a:rPr>
              <a:t>r</a:t>
            </a:r>
            <a:r>
              <a:rPr sz="900" spc="45" dirty="0">
                <a:latin typeface="Times New Roman"/>
                <a:cs typeface="Times New Roman"/>
              </a:rPr>
              <a:t>ted</a:t>
            </a:r>
            <a:r>
              <a:rPr sz="900" spc="25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to </a:t>
            </a:r>
            <a:r>
              <a:rPr sz="900" spc="40" dirty="0">
                <a:latin typeface="Times New Roman"/>
                <a:cs typeface="Times New Roman"/>
              </a:rPr>
              <a:t>dominate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recentl</a:t>
            </a:r>
            <a:r>
              <a:rPr sz="900" spc="-55" dirty="0">
                <a:latin typeface="Times New Roman"/>
                <a:cs typeface="Times New Roman"/>
              </a:rPr>
              <a:t>y</a:t>
            </a:r>
            <a:r>
              <a:rPr sz="900" spc="20" dirty="0">
                <a:latin typeface="Times New Roman"/>
                <a:cs typeface="Times New Roman"/>
              </a:rPr>
              <a:t>.</a:t>
            </a:r>
            <a:endParaRPr sz="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09"/>
              </a:spcBef>
            </a:pPr>
            <a:r>
              <a:rPr sz="900" spc="60" dirty="0">
                <a:latin typeface="Times New Roman"/>
                <a:cs typeface="Times New Roman"/>
              </a:rPr>
              <a:t>Can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reproduce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data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if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10" dirty="0">
                <a:latin typeface="Times New Roman"/>
                <a:cs typeface="Times New Roman"/>
              </a:rPr>
              <a:t>its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70" dirty="0">
                <a:latin typeface="Times New Roman"/>
                <a:cs typeface="Times New Roman"/>
              </a:rPr>
              <a:t>beh</a:t>
            </a:r>
            <a:r>
              <a:rPr sz="900" spc="45" dirty="0">
                <a:latin typeface="Times New Roman"/>
                <a:cs typeface="Times New Roman"/>
              </a:rPr>
              <a:t>a</a:t>
            </a:r>
            <a:r>
              <a:rPr sz="900" spc="-5" dirty="0">
                <a:latin typeface="Times New Roman"/>
                <a:cs typeface="Times New Roman"/>
              </a:rPr>
              <a:t>vior</a:t>
            </a:r>
            <a:r>
              <a:rPr sz="900" spc="20" dirty="0">
                <a:latin typeface="Times New Roman"/>
                <a:cs typeface="Times New Roman"/>
              </a:rPr>
              <a:t> is </a:t>
            </a:r>
            <a:r>
              <a:rPr sz="900" spc="45" dirty="0">
                <a:latin typeface="Times New Roman"/>
                <a:cs typeface="Times New Roman"/>
              </a:rPr>
              <a:t>close</a:t>
            </a:r>
            <a:r>
              <a:rPr sz="900" spc="20" dirty="0">
                <a:latin typeface="Times New Roman"/>
                <a:cs typeface="Times New Roman"/>
              </a:rPr>
              <a:t> to </a:t>
            </a:r>
            <a:r>
              <a:rPr sz="900" spc="95" dirty="0">
                <a:latin typeface="Times New Roman"/>
                <a:cs typeface="Times New Roman"/>
              </a:rPr>
              <a:t>a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cosmological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constant.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5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35976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71952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1273175"/>
            <a:ext cx="43688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67093"/>
      </p:ext>
    </p:extLst>
  </p:cSld>
  <p:clrMapOvr>
    <a:masterClrMapping/>
  </p:clrMapOvr>
  <p:transition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8404" y="36647"/>
            <a:ext cx="2673905" cy="256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r>
              <a:rPr spc="35" dirty="0"/>
              <a:t>Da</a:t>
            </a:r>
            <a:r>
              <a:rPr spc="30" dirty="0"/>
              <a:t>r</a:t>
            </a:r>
            <a:r>
              <a:rPr spc="-10" dirty="0"/>
              <a:t>k</a:t>
            </a:r>
            <a:r>
              <a:rPr spc="25" dirty="0"/>
              <a:t> </a:t>
            </a:r>
            <a:r>
              <a:rPr spc="50" dirty="0"/>
              <a:t>energy</a:t>
            </a:r>
            <a:r>
              <a:rPr spc="25" dirty="0"/>
              <a:t> </a:t>
            </a:r>
            <a:r>
              <a:rPr spc="50" dirty="0"/>
              <a:t>models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8404" y="1239021"/>
            <a:ext cx="3965575" cy="418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000"/>
              </a:lnSpc>
            </a:pPr>
            <a:r>
              <a:rPr sz="900" dirty="0">
                <a:solidFill>
                  <a:srgbClr val="FF0000"/>
                </a:solidFill>
                <a:latin typeface="Times New Roman"/>
                <a:cs typeface="Times New Roman"/>
              </a:rPr>
              <a:t>Modification</a:t>
            </a:r>
            <a:r>
              <a:rPr sz="9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5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9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35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900" spc="-1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900" spc="7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900" spc="-15" dirty="0">
                <a:solidFill>
                  <a:srgbClr val="FF0000"/>
                </a:solidFill>
                <a:latin typeface="Times New Roman"/>
                <a:cs typeface="Times New Roman"/>
              </a:rPr>
              <a:t>vity</a:t>
            </a:r>
            <a:r>
              <a:rPr sz="9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at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large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scale</a:t>
            </a:r>
            <a:r>
              <a:rPr sz="900" spc="45" dirty="0">
                <a:latin typeface="Times New Roman"/>
                <a:cs typeface="Times New Roman"/>
              </a:rPr>
              <a:t>s</a:t>
            </a:r>
            <a:r>
              <a:rPr sz="900" spc="20" dirty="0">
                <a:latin typeface="Times New Roman"/>
                <a:cs typeface="Times New Roman"/>
              </a:rPr>
              <a:t>, </a:t>
            </a:r>
            <a:r>
              <a:rPr sz="900" spc="80" dirty="0">
                <a:latin typeface="Times New Roman"/>
                <a:cs typeface="Times New Roman"/>
              </a:rPr>
              <a:t>e</a:t>
            </a:r>
            <a:r>
              <a:rPr sz="900" spc="30" dirty="0">
                <a:latin typeface="Times New Roman"/>
                <a:cs typeface="Times New Roman"/>
              </a:rPr>
              <a:t>.g.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massi</a:t>
            </a:r>
            <a:r>
              <a:rPr sz="900" spc="20" dirty="0">
                <a:latin typeface="Times New Roman"/>
                <a:cs typeface="Times New Roman"/>
              </a:rPr>
              <a:t>v</a:t>
            </a:r>
            <a:r>
              <a:rPr sz="900" spc="95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g</a:t>
            </a:r>
            <a:r>
              <a:rPr sz="900" spc="-15" dirty="0">
                <a:latin typeface="Times New Roman"/>
                <a:cs typeface="Times New Roman"/>
              </a:rPr>
              <a:t>r</a:t>
            </a:r>
            <a:r>
              <a:rPr sz="900" spc="75" dirty="0">
                <a:latin typeface="Times New Roman"/>
                <a:cs typeface="Times New Roman"/>
              </a:rPr>
              <a:t>a</a:t>
            </a:r>
            <a:r>
              <a:rPr sz="900" spc="-15" dirty="0">
                <a:latin typeface="Times New Roman"/>
                <a:cs typeface="Times New Roman"/>
              </a:rPr>
              <a:t>vit</a:t>
            </a:r>
            <a:r>
              <a:rPr sz="900" spc="-110" dirty="0">
                <a:latin typeface="Times New Roman"/>
                <a:cs typeface="Times New Roman"/>
              </a:rPr>
              <a:t>y</a:t>
            </a:r>
            <a:r>
              <a:rPr sz="900" spc="20" dirty="0">
                <a:latin typeface="Times New Roman"/>
                <a:cs typeface="Times New Roman"/>
              </a:rPr>
              <a:t>, </a:t>
            </a:r>
            <a:r>
              <a:rPr sz="900" spc="60" dirty="0">
                <a:latin typeface="Times New Roman"/>
                <a:cs typeface="Times New Roman"/>
              </a:rPr>
              <a:t>de</a:t>
            </a:r>
            <a:r>
              <a:rPr sz="900" spc="55" dirty="0">
                <a:latin typeface="Times New Roman"/>
                <a:cs typeface="Times New Roman"/>
              </a:rPr>
              <a:t>g</a:t>
            </a:r>
            <a:r>
              <a:rPr sz="900" spc="-15" dirty="0">
                <a:latin typeface="Times New Roman"/>
                <a:cs typeface="Times New Roman"/>
              </a:rPr>
              <a:t>r</a:t>
            </a:r>
            <a:r>
              <a:rPr sz="900" spc="75" dirty="0">
                <a:latin typeface="Times New Roman"/>
                <a:cs typeface="Times New Roman"/>
              </a:rPr>
              <a:t>a</a:t>
            </a:r>
            <a:r>
              <a:rPr sz="900" spc="10" dirty="0">
                <a:latin typeface="Times New Roman"/>
                <a:cs typeface="Times New Roman"/>
              </a:rPr>
              <a:t>vitation,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e</a:t>
            </a:r>
            <a:r>
              <a:rPr sz="900" spc="-5" dirty="0">
                <a:latin typeface="Times New Roman"/>
                <a:cs typeface="Times New Roman"/>
              </a:rPr>
              <a:t>xt</a:t>
            </a:r>
            <a:r>
              <a:rPr sz="900" spc="-15" dirty="0">
                <a:latin typeface="Times New Roman"/>
                <a:cs typeface="Times New Roman"/>
              </a:rPr>
              <a:t>r</a:t>
            </a:r>
            <a:r>
              <a:rPr sz="900" spc="95" dirty="0">
                <a:latin typeface="Times New Roman"/>
                <a:cs typeface="Times New Roman"/>
              </a:rPr>
              <a:t>a</a:t>
            </a:r>
            <a:r>
              <a:rPr sz="900" spc="5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dimension</a:t>
            </a:r>
            <a:r>
              <a:rPr sz="900" spc="20" dirty="0">
                <a:latin typeface="Times New Roman"/>
                <a:cs typeface="Times New Roman"/>
              </a:rPr>
              <a:t>s.</a:t>
            </a: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5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35976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71952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8404" y="21775"/>
            <a:ext cx="2978705" cy="256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r>
              <a:rPr spc="35" dirty="0"/>
              <a:t>Da</a:t>
            </a:r>
            <a:r>
              <a:rPr spc="30" dirty="0"/>
              <a:t>r</a:t>
            </a:r>
            <a:r>
              <a:rPr spc="-10" dirty="0"/>
              <a:t>k</a:t>
            </a:r>
            <a:r>
              <a:rPr spc="25" dirty="0"/>
              <a:t> </a:t>
            </a:r>
            <a:r>
              <a:rPr spc="50" dirty="0"/>
              <a:t>energy</a:t>
            </a:r>
            <a:r>
              <a:rPr spc="25" dirty="0"/>
              <a:t> </a:t>
            </a:r>
            <a:r>
              <a:rPr spc="50" dirty="0"/>
              <a:t>models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8404" y="1239021"/>
            <a:ext cx="3965575" cy="773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000"/>
              </a:lnSpc>
            </a:pPr>
            <a:r>
              <a:rPr sz="900" dirty="0">
                <a:solidFill>
                  <a:srgbClr val="FF0000"/>
                </a:solidFill>
                <a:latin typeface="Times New Roman"/>
                <a:cs typeface="Times New Roman"/>
              </a:rPr>
              <a:t>Modification</a:t>
            </a:r>
            <a:r>
              <a:rPr sz="9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5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9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35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900" spc="-1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900" spc="7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900" spc="-15" dirty="0">
                <a:solidFill>
                  <a:srgbClr val="FF0000"/>
                </a:solidFill>
                <a:latin typeface="Times New Roman"/>
                <a:cs typeface="Times New Roman"/>
              </a:rPr>
              <a:t>vity</a:t>
            </a:r>
            <a:r>
              <a:rPr sz="9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at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large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scale</a:t>
            </a:r>
            <a:r>
              <a:rPr sz="900" spc="45" dirty="0">
                <a:latin typeface="Times New Roman"/>
                <a:cs typeface="Times New Roman"/>
              </a:rPr>
              <a:t>s</a:t>
            </a:r>
            <a:r>
              <a:rPr sz="900" spc="20" dirty="0">
                <a:latin typeface="Times New Roman"/>
                <a:cs typeface="Times New Roman"/>
              </a:rPr>
              <a:t>, </a:t>
            </a:r>
            <a:r>
              <a:rPr sz="900" spc="80" dirty="0">
                <a:latin typeface="Times New Roman"/>
                <a:cs typeface="Times New Roman"/>
              </a:rPr>
              <a:t>e</a:t>
            </a:r>
            <a:r>
              <a:rPr sz="900" spc="30" dirty="0">
                <a:latin typeface="Times New Roman"/>
                <a:cs typeface="Times New Roman"/>
              </a:rPr>
              <a:t>.g.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massi</a:t>
            </a:r>
            <a:r>
              <a:rPr sz="900" spc="20" dirty="0">
                <a:latin typeface="Times New Roman"/>
                <a:cs typeface="Times New Roman"/>
              </a:rPr>
              <a:t>v</a:t>
            </a:r>
            <a:r>
              <a:rPr sz="900" spc="95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g</a:t>
            </a:r>
            <a:r>
              <a:rPr sz="900" spc="-15" dirty="0">
                <a:latin typeface="Times New Roman"/>
                <a:cs typeface="Times New Roman"/>
              </a:rPr>
              <a:t>r</a:t>
            </a:r>
            <a:r>
              <a:rPr sz="900" spc="75" dirty="0">
                <a:latin typeface="Times New Roman"/>
                <a:cs typeface="Times New Roman"/>
              </a:rPr>
              <a:t>a</a:t>
            </a:r>
            <a:r>
              <a:rPr sz="900" spc="-15" dirty="0">
                <a:latin typeface="Times New Roman"/>
                <a:cs typeface="Times New Roman"/>
              </a:rPr>
              <a:t>vit</a:t>
            </a:r>
            <a:r>
              <a:rPr sz="900" spc="-110" dirty="0">
                <a:latin typeface="Times New Roman"/>
                <a:cs typeface="Times New Roman"/>
              </a:rPr>
              <a:t>y</a:t>
            </a:r>
            <a:r>
              <a:rPr sz="900" spc="20" dirty="0">
                <a:latin typeface="Times New Roman"/>
                <a:cs typeface="Times New Roman"/>
              </a:rPr>
              <a:t>, </a:t>
            </a:r>
            <a:r>
              <a:rPr sz="900" spc="60" dirty="0">
                <a:latin typeface="Times New Roman"/>
                <a:cs typeface="Times New Roman"/>
              </a:rPr>
              <a:t>de</a:t>
            </a:r>
            <a:r>
              <a:rPr sz="900" spc="55" dirty="0">
                <a:latin typeface="Times New Roman"/>
                <a:cs typeface="Times New Roman"/>
              </a:rPr>
              <a:t>g</a:t>
            </a:r>
            <a:r>
              <a:rPr sz="900" spc="-15" dirty="0">
                <a:latin typeface="Times New Roman"/>
                <a:cs typeface="Times New Roman"/>
              </a:rPr>
              <a:t>r</a:t>
            </a:r>
            <a:r>
              <a:rPr sz="900" spc="75" dirty="0">
                <a:latin typeface="Times New Roman"/>
                <a:cs typeface="Times New Roman"/>
              </a:rPr>
              <a:t>a</a:t>
            </a:r>
            <a:r>
              <a:rPr sz="900" spc="10" dirty="0">
                <a:latin typeface="Times New Roman"/>
                <a:cs typeface="Times New Roman"/>
              </a:rPr>
              <a:t>vitation,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e</a:t>
            </a:r>
            <a:r>
              <a:rPr sz="900" spc="-5" dirty="0">
                <a:latin typeface="Times New Roman"/>
                <a:cs typeface="Times New Roman"/>
              </a:rPr>
              <a:t>xt</a:t>
            </a:r>
            <a:r>
              <a:rPr sz="900" spc="-15" dirty="0">
                <a:latin typeface="Times New Roman"/>
                <a:cs typeface="Times New Roman"/>
              </a:rPr>
              <a:t>r</a:t>
            </a:r>
            <a:r>
              <a:rPr sz="900" spc="95" dirty="0">
                <a:latin typeface="Times New Roman"/>
                <a:cs typeface="Times New Roman"/>
              </a:rPr>
              <a:t>a</a:t>
            </a:r>
            <a:r>
              <a:rPr sz="900" spc="5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dimension</a:t>
            </a:r>
            <a:r>
              <a:rPr sz="900" spc="20" dirty="0">
                <a:latin typeface="Times New Roman"/>
                <a:cs typeface="Times New Roman"/>
              </a:rPr>
              <a:t>s.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L="12700" marR="299085">
              <a:lnSpc>
                <a:spcPct val="101000"/>
              </a:lnSpc>
              <a:spcBef>
                <a:spcPts val="680"/>
              </a:spcBef>
            </a:pPr>
            <a:r>
              <a:rPr sz="900" spc="50" dirty="0">
                <a:solidFill>
                  <a:srgbClr val="FF0000"/>
                </a:solidFill>
                <a:latin typeface="Times New Roman"/>
                <a:cs typeface="Times New Roman"/>
              </a:rPr>
              <a:t>Ba</a:t>
            </a:r>
            <a:r>
              <a:rPr sz="900" spc="2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900" spc="25" dirty="0">
                <a:solidFill>
                  <a:srgbClr val="FF0000"/>
                </a:solidFill>
                <a:latin typeface="Times New Roman"/>
                <a:cs typeface="Times New Roman"/>
              </a:rPr>
              <a:t>kreaction</a:t>
            </a:r>
            <a:r>
              <a:rPr sz="900" spc="-5" dirty="0">
                <a:latin typeface="Times New Roman"/>
                <a:cs typeface="Times New Roman"/>
              </a:rPr>
              <a:t>: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If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st</a:t>
            </a:r>
            <a:r>
              <a:rPr sz="900" spc="40" dirty="0">
                <a:latin typeface="Times New Roman"/>
                <a:cs typeface="Times New Roman"/>
              </a:rPr>
              <a:t>r</a:t>
            </a:r>
            <a:r>
              <a:rPr sz="900" spc="35" dirty="0">
                <a:latin typeface="Times New Roman"/>
                <a:cs typeface="Times New Roman"/>
              </a:rPr>
              <a:t>ucture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85" dirty="0">
                <a:latin typeface="Times New Roman"/>
                <a:cs typeface="Times New Roman"/>
              </a:rPr>
              <a:t>f</a:t>
            </a:r>
            <a:r>
              <a:rPr sz="900" spc="25" dirty="0">
                <a:latin typeface="Times New Roman"/>
                <a:cs typeface="Times New Roman"/>
              </a:rPr>
              <a:t>o</a:t>
            </a:r>
            <a:r>
              <a:rPr sz="900" spc="30" dirty="0">
                <a:latin typeface="Times New Roman"/>
                <a:cs typeface="Times New Roman"/>
              </a:rPr>
              <a:t>r</a:t>
            </a:r>
            <a:r>
              <a:rPr sz="900" spc="25" dirty="0">
                <a:latin typeface="Times New Roman"/>
                <a:cs typeface="Times New Roman"/>
              </a:rPr>
              <a:t>mation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leads</a:t>
            </a:r>
            <a:r>
              <a:rPr sz="900" spc="20" dirty="0">
                <a:latin typeface="Times New Roman"/>
                <a:cs typeface="Times New Roman"/>
              </a:rPr>
              <a:t> to </a:t>
            </a:r>
            <a:r>
              <a:rPr sz="900" spc="30" dirty="0">
                <a:latin typeface="Times New Roman"/>
                <a:cs typeface="Times New Roman"/>
              </a:rPr>
              <a:t>rel</a:t>
            </a:r>
            <a:r>
              <a:rPr sz="900" spc="10" dirty="0">
                <a:latin typeface="Times New Roman"/>
                <a:cs typeface="Times New Roman"/>
              </a:rPr>
              <a:t>e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45" dirty="0">
                <a:latin typeface="Times New Roman"/>
                <a:cs typeface="Times New Roman"/>
              </a:rPr>
              <a:t>ant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15" dirty="0">
                <a:latin typeface="Times New Roman"/>
                <a:cs typeface="Times New Roman"/>
              </a:rPr>
              <a:t>modifications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5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geomet</a:t>
            </a:r>
            <a:r>
              <a:rPr sz="900" spc="55" dirty="0">
                <a:latin typeface="Times New Roman"/>
                <a:cs typeface="Times New Roman"/>
              </a:rPr>
              <a:t>r</a:t>
            </a:r>
            <a:r>
              <a:rPr sz="900" spc="-95" dirty="0">
                <a:latin typeface="Times New Roman"/>
                <a:cs typeface="Times New Roman"/>
              </a:rPr>
              <a:t>y</a:t>
            </a:r>
            <a:r>
              <a:rPr sz="900" spc="20" dirty="0">
                <a:latin typeface="Times New Roman"/>
                <a:cs typeface="Times New Roman"/>
              </a:rPr>
              <a:t>, this </a:t>
            </a:r>
            <a:r>
              <a:rPr sz="900" spc="25" dirty="0">
                <a:latin typeface="Times New Roman"/>
                <a:cs typeface="Times New Roman"/>
              </a:rPr>
              <a:t>could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modify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relation </a:t>
            </a:r>
            <a:r>
              <a:rPr sz="900" spc="25" dirty="0">
                <a:latin typeface="Times New Roman"/>
                <a:cs typeface="Times New Roman"/>
              </a:rPr>
              <a:t>bet</a:t>
            </a:r>
            <a:r>
              <a:rPr sz="900" spc="40" dirty="0">
                <a:latin typeface="Times New Roman"/>
                <a:cs typeface="Times New Roman"/>
              </a:rPr>
              <a:t>w</a:t>
            </a:r>
            <a:r>
              <a:rPr sz="900" spc="75" dirty="0">
                <a:latin typeface="Times New Roman"/>
                <a:cs typeface="Times New Roman"/>
              </a:rPr>
              <a:t>een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distance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and</a:t>
            </a:r>
            <a:r>
              <a:rPr sz="900" spc="20" dirty="0">
                <a:latin typeface="Times New Roman"/>
                <a:cs typeface="Times New Roman"/>
              </a:rPr>
              <a:t> redshift...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5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35976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71952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5149710"/>
      </p:ext>
    </p:extLst>
  </p:cSld>
  <p:clrMapOvr>
    <a:masterClrMapping/>
  </p:clrMapOvr>
  <p:transition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7650" y="29019"/>
            <a:ext cx="2902505" cy="256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r>
              <a:rPr spc="40" dirty="0"/>
              <a:t>Conclusions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idx="1"/>
          </p:nvPr>
        </p:nvSpPr>
        <p:spPr>
          <a:xfrm>
            <a:off x="160705" y="610066"/>
            <a:ext cx="4288688" cy="41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9865">
              <a:lnSpc>
                <a:spcPct val="100000"/>
              </a:lnSpc>
            </a:pPr>
            <a:r>
              <a:rPr spc="60" dirty="0"/>
              <a:t>Obser</a:t>
            </a:r>
            <a:r>
              <a:rPr spc="-30" dirty="0"/>
              <a:t>v</a:t>
            </a:r>
            <a:r>
              <a:rPr spc="35" dirty="0"/>
              <a:t>ations</a:t>
            </a:r>
            <a:r>
              <a:rPr spc="20" dirty="0"/>
              <a:t> </a:t>
            </a:r>
            <a:r>
              <a:rPr spc="45" dirty="0"/>
              <a:t>SN</a:t>
            </a:r>
          </a:p>
          <a:p>
            <a:pPr marL="189865" marR="213995">
              <a:lnSpc>
                <a:spcPct val="101000"/>
              </a:lnSpc>
            </a:pPr>
            <a:r>
              <a:rPr spc="45" dirty="0">
                <a:solidFill>
                  <a:srgbClr val="000000"/>
                </a:solidFill>
              </a:rPr>
              <a:t>15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y</a:t>
            </a:r>
            <a:r>
              <a:rPr spc="70" dirty="0">
                <a:solidFill>
                  <a:srgbClr val="000000"/>
                </a:solidFill>
              </a:rPr>
              <a:t>ears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25" dirty="0">
                <a:solidFill>
                  <a:srgbClr val="000000"/>
                </a:solidFill>
              </a:rPr>
              <a:t>after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the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5" dirty="0">
                <a:solidFill>
                  <a:srgbClr val="000000"/>
                </a:solidFill>
              </a:rPr>
              <a:t>disc</a:t>
            </a:r>
            <a:r>
              <a:rPr spc="30" dirty="0">
                <a:solidFill>
                  <a:srgbClr val="000000"/>
                </a:solidFill>
              </a:rPr>
              <a:t>o</a:t>
            </a:r>
            <a:r>
              <a:rPr spc="-30" dirty="0">
                <a:solidFill>
                  <a:srgbClr val="000000"/>
                </a:solidFill>
              </a:rPr>
              <a:t>v</a:t>
            </a:r>
            <a:r>
              <a:rPr spc="50" dirty="0">
                <a:solidFill>
                  <a:srgbClr val="000000"/>
                </a:solidFill>
              </a:rPr>
              <a:t>e</a:t>
            </a:r>
            <a:r>
              <a:rPr spc="60" dirty="0">
                <a:solidFill>
                  <a:srgbClr val="000000"/>
                </a:solidFill>
              </a:rPr>
              <a:t>r</a:t>
            </a:r>
            <a:r>
              <a:rPr spc="-5" dirty="0">
                <a:solidFill>
                  <a:srgbClr val="000000"/>
                </a:solidFill>
              </a:rPr>
              <a:t>y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of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the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/>
              <a:t>accele</a:t>
            </a:r>
            <a:r>
              <a:rPr spc="25" dirty="0"/>
              <a:t>r</a:t>
            </a:r>
            <a:r>
              <a:rPr spc="60" dirty="0"/>
              <a:t>ated</a:t>
            </a:r>
            <a:r>
              <a:rPr spc="20" dirty="0"/>
              <a:t> </a:t>
            </a:r>
            <a:r>
              <a:rPr spc="65" dirty="0">
                <a:solidFill>
                  <a:srgbClr val="000000"/>
                </a:solidFill>
              </a:rPr>
              <a:t>e</a:t>
            </a:r>
            <a:r>
              <a:rPr spc="40" dirty="0">
                <a:solidFill>
                  <a:srgbClr val="000000"/>
                </a:solidFill>
              </a:rPr>
              <a:t>xpansion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of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the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Uni</a:t>
            </a:r>
            <a:r>
              <a:rPr spc="-30" dirty="0">
                <a:solidFill>
                  <a:srgbClr val="000000"/>
                </a:solidFill>
              </a:rPr>
              <a:t>v</a:t>
            </a:r>
            <a:r>
              <a:rPr spc="70" dirty="0">
                <a:solidFill>
                  <a:srgbClr val="000000"/>
                </a:solidFill>
              </a:rPr>
              <a:t>ers</a:t>
            </a:r>
            <a:r>
              <a:rPr spc="65" dirty="0">
                <a:solidFill>
                  <a:srgbClr val="000000"/>
                </a:solidFill>
              </a:rPr>
              <a:t>e</a:t>
            </a:r>
            <a:r>
              <a:rPr spc="20" dirty="0">
                <a:solidFill>
                  <a:srgbClr val="000000"/>
                </a:solidFill>
              </a:rPr>
              <a:t>, </a:t>
            </a:r>
            <a:r>
              <a:rPr spc="60" dirty="0">
                <a:solidFill>
                  <a:srgbClr val="000000"/>
                </a:solidFill>
              </a:rPr>
              <a:t>obse</a:t>
            </a:r>
            <a:r>
              <a:rPr spc="70" dirty="0">
                <a:solidFill>
                  <a:srgbClr val="000000"/>
                </a:solidFill>
              </a:rPr>
              <a:t>r</a:t>
            </a:r>
            <a:r>
              <a:rPr spc="-30" dirty="0">
                <a:solidFill>
                  <a:srgbClr val="000000"/>
                </a:solidFill>
              </a:rPr>
              <a:t>v</a:t>
            </a:r>
            <a:r>
              <a:rPr spc="35" dirty="0">
                <a:solidFill>
                  <a:srgbClr val="000000"/>
                </a:solidFill>
              </a:rPr>
              <a:t>ations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of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90" dirty="0">
                <a:solidFill>
                  <a:srgbClr val="000000"/>
                </a:solidFill>
              </a:rPr>
              <a:t>s</a:t>
            </a:r>
            <a:r>
              <a:rPr spc="70" dirty="0">
                <a:solidFill>
                  <a:srgbClr val="000000"/>
                </a:solidFill>
              </a:rPr>
              <a:t>e</a:t>
            </a:r>
            <a:r>
              <a:rPr spc="-30" dirty="0">
                <a:solidFill>
                  <a:srgbClr val="000000"/>
                </a:solidFill>
              </a:rPr>
              <a:t>v</a:t>
            </a:r>
            <a:r>
              <a:rPr spc="50" dirty="0">
                <a:solidFill>
                  <a:srgbClr val="000000"/>
                </a:solidFill>
              </a:rPr>
              <a:t>e</a:t>
            </a:r>
            <a:r>
              <a:rPr spc="25" dirty="0">
                <a:solidFill>
                  <a:srgbClr val="000000"/>
                </a:solidFill>
              </a:rPr>
              <a:t>r</a:t>
            </a:r>
            <a:r>
              <a:rPr spc="20" dirty="0">
                <a:solidFill>
                  <a:srgbClr val="000000"/>
                </a:solidFill>
              </a:rPr>
              <a:t>al </a:t>
            </a:r>
            <a:r>
              <a:rPr spc="45" dirty="0">
                <a:solidFill>
                  <a:srgbClr val="000000"/>
                </a:solidFill>
              </a:rPr>
              <a:t>100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60" dirty="0">
                <a:solidFill>
                  <a:srgbClr val="000000"/>
                </a:solidFill>
              </a:rPr>
              <a:t>super</a:t>
            </a:r>
            <a:r>
              <a:rPr spc="45" dirty="0">
                <a:solidFill>
                  <a:srgbClr val="000000"/>
                </a:solidFill>
              </a:rPr>
              <a:t>n</a:t>
            </a:r>
            <a:r>
              <a:rPr spc="30" dirty="0">
                <a:solidFill>
                  <a:srgbClr val="000000"/>
                </a:solidFill>
              </a:rPr>
              <a:t>o</a:t>
            </a:r>
            <a:r>
              <a:rPr spc="-30" dirty="0">
                <a:solidFill>
                  <a:srgbClr val="000000"/>
                </a:solidFill>
              </a:rPr>
              <a:t>v</a:t>
            </a:r>
            <a:r>
              <a:rPr spc="95" dirty="0">
                <a:solidFill>
                  <a:srgbClr val="000000"/>
                </a:solidFill>
              </a:rPr>
              <a:t>ae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of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0" dirty="0">
                <a:solidFill>
                  <a:srgbClr val="000000"/>
                </a:solidFill>
              </a:rPr>
              <a:t>type</a:t>
            </a:r>
            <a:r>
              <a:rPr spc="20" dirty="0">
                <a:solidFill>
                  <a:srgbClr val="000000"/>
                </a:solidFill>
              </a:rPr>
              <a:t> Ia </a:t>
            </a:r>
            <a:r>
              <a:rPr spc="5" dirty="0">
                <a:solidFill>
                  <a:srgbClr val="000000"/>
                </a:solidFill>
              </a:rPr>
              <a:t>confi</a:t>
            </a:r>
            <a:r>
              <a:rPr spc="25" dirty="0">
                <a:solidFill>
                  <a:srgbClr val="000000"/>
                </a:solidFill>
              </a:rPr>
              <a:t>r</a:t>
            </a:r>
            <a:r>
              <a:rPr spc="40" dirty="0">
                <a:solidFill>
                  <a:srgbClr val="000000"/>
                </a:solidFill>
              </a:rPr>
              <a:t>m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30" dirty="0">
                <a:solidFill>
                  <a:srgbClr val="000000"/>
                </a:solidFill>
              </a:rPr>
              <a:t>it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at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more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than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0" dirty="0">
                <a:solidFill>
                  <a:srgbClr val="000000"/>
                </a:solidFill>
              </a:rPr>
              <a:t>7</a:t>
            </a:r>
            <a:r>
              <a:rPr i="1" spc="105" dirty="0">
                <a:solidFill>
                  <a:srgbClr val="000000"/>
                </a:solidFill>
                <a:latin typeface="Times New Roman"/>
                <a:cs typeface="Times New Roman"/>
              </a:rPr>
              <a:t>σ</a:t>
            </a:r>
            <a:r>
              <a:rPr spc="2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0" name="object 10"/>
          <p:cNvSpPr/>
          <p:nvPr/>
        </p:nvSpPr>
        <p:spPr>
          <a:xfrm>
            <a:off x="0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5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35976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71952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5902" y="-235652"/>
            <a:ext cx="3976211" cy="668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r>
              <a:rPr spc="40" dirty="0"/>
              <a:t>The</a:t>
            </a:r>
            <a:r>
              <a:rPr spc="50" dirty="0"/>
              <a:t>r</a:t>
            </a:r>
            <a:r>
              <a:rPr spc="30" dirty="0"/>
              <a:t>mal</a:t>
            </a:r>
            <a:r>
              <a:rPr spc="25" dirty="0"/>
              <a:t> histo</a:t>
            </a:r>
            <a:r>
              <a:rPr spc="50" dirty="0"/>
              <a:t>r</a:t>
            </a:r>
            <a:r>
              <a:rPr spc="-10" dirty="0"/>
              <a:t>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4330" y="540305"/>
            <a:ext cx="422275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latin typeface="Times New Roman"/>
                <a:cs typeface="Times New Roman"/>
              </a:rPr>
              <a:t>In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past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Uni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70" dirty="0">
                <a:latin typeface="Times New Roman"/>
                <a:cs typeface="Times New Roman"/>
              </a:rPr>
              <a:t>erse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25" dirty="0">
                <a:latin typeface="Times New Roman"/>
                <a:cs typeface="Times New Roman"/>
              </a:rPr>
              <a:t>w</a:t>
            </a:r>
            <a:r>
              <a:rPr sz="900" spc="95" dirty="0">
                <a:latin typeface="Times New Roman"/>
                <a:cs typeface="Times New Roman"/>
              </a:rPr>
              <a:t>as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not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" dirty="0">
                <a:latin typeface="Times New Roman"/>
                <a:cs typeface="Times New Roman"/>
              </a:rPr>
              <a:t>only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m</a:t>
            </a:r>
            <a:r>
              <a:rPr sz="900" spc="45" dirty="0">
                <a:latin typeface="Times New Roman"/>
                <a:cs typeface="Times New Roman"/>
              </a:rPr>
              <a:t>uch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denser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than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tod</a:t>
            </a:r>
            <a:r>
              <a:rPr sz="900" spc="15" dirty="0">
                <a:latin typeface="Times New Roman"/>
                <a:cs typeface="Times New Roman"/>
              </a:rPr>
              <a:t>a</a:t>
            </a:r>
            <a:r>
              <a:rPr sz="900" spc="-5" dirty="0">
                <a:latin typeface="Times New Roman"/>
                <a:cs typeface="Times New Roman"/>
              </a:rPr>
              <a:t>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b</a:t>
            </a:r>
            <a:r>
              <a:rPr sz="900" spc="20" dirty="0">
                <a:latin typeface="Times New Roman"/>
                <a:cs typeface="Times New Roman"/>
              </a:rPr>
              <a:t>ut </a:t>
            </a:r>
            <a:r>
              <a:rPr sz="900" spc="45" dirty="0">
                <a:latin typeface="Times New Roman"/>
                <a:cs typeface="Times New Roman"/>
              </a:rPr>
              <a:t>also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m</a:t>
            </a:r>
            <a:r>
              <a:rPr sz="900" spc="45" dirty="0">
                <a:latin typeface="Times New Roman"/>
                <a:cs typeface="Times New Roman"/>
              </a:rPr>
              <a:t>uch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hotte</a:t>
            </a:r>
            <a:r>
              <a:rPr sz="900" spc="-20" dirty="0">
                <a:latin typeface="Times New Roman"/>
                <a:cs typeface="Times New Roman"/>
              </a:rPr>
              <a:t>r</a:t>
            </a:r>
            <a:r>
              <a:rPr sz="900" spc="20" dirty="0"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7030" y="1037282"/>
            <a:ext cx="2520020" cy="1813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4330" y="2888985"/>
            <a:ext cx="218313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30" dirty="0">
                <a:latin typeface="Times New Roman"/>
                <a:cs typeface="Times New Roman"/>
              </a:rPr>
              <a:t>Age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Uni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55" dirty="0">
                <a:latin typeface="Times New Roman"/>
                <a:cs typeface="Times New Roman"/>
              </a:rPr>
              <a:t>erse: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i="1" spc="-5" dirty="0">
                <a:latin typeface="Times New Roman"/>
                <a:cs typeface="Times New Roman"/>
              </a:rPr>
              <a:t>t</a:t>
            </a:r>
            <a:r>
              <a:rPr sz="900" spc="44" baseline="-9259" dirty="0">
                <a:latin typeface="Times New Roman"/>
                <a:cs typeface="Times New Roman"/>
              </a:rPr>
              <a:t>0</a:t>
            </a:r>
            <a:r>
              <a:rPr sz="900" baseline="-9259" dirty="0">
                <a:latin typeface="Times New Roman"/>
                <a:cs typeface="Times New Roman"/>
              </a:rPr>
              <a:t> </a:t>
            </a:r>
            <a:r>
              <a:rPr sz="900" i="1" spc="-50" dirty="0">
                <a:latin typeface="メイリオ"/>
                <a:cs typeface="メイリオ"/>
              </a:rPr>
              <a:t> </a:t>
            </a:r>
            <a:r>
              <a:rPr lang="en-US" sz="900" i="1" spc="-50" dirty="0">
                <a:latin typeface="メイリオ"/>
                <a:cs typeface="メイリオ"/>
              </a:rPr>
              <a:t>~</a:t>
            </a:r>
            <a:r>
              <a:rPr sz="900" spc="45" dirty="0">
                <a:latin typeface="Times New Roman"/>
                <a:cs typeface="Times New Roman"/>
              </a:rPr>
              <a:t>13</a:t>
            </a:r>
            <a:r>
              <a:rPr sz="900" i="1" spc="25" dirty="0">
                <a:latin typeface="Times New Roman"/>
                <a:cs typeface="Times New Roman"/>
              </a:rPr>
              <a:t>.</a:t>
            </a:r>
            <a:r>
              <a:rPr sz="900" spc="45" dirty="0">
                <a:latin typeface="Times New Roman"/>
                <a:cs typeface="Times New Roman"/>
              </a:rPr>
              <a:t>7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billion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25" dirty="0">
                <a:latin typeface="Times New Roman"/>
                <a:cs typeface="Times New Roman"/>
              </a:rPr>
              <a:t>y</a:t>
            </a:r>
            <a:r>
              <a:rPr sz="900" spc="70" dirty="0">
                <a:latin typeface="Times New Roman"/>
                <a:cs typeface="Times New Roman"/>
              </a:rPr>
              <a:t>ears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27985" y="1031643"/>
            <a:ext cx="1465580" cy="1323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000"/>
              </a:lnSpc>
            </a:pP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35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most</a:t>
            </a:r>
            <a:r>
              <a:rPr sz="900" spc="3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rema</a:t>
            </a:r>
            <a:r>
              <a:rPr sz="900" spc="40" dirty="0">
                <a:latin typeface="Times New Roman"/>
                <a:cs typeface="Times New Roman"/>
              </a:rPr>
              <a:t>r</a:t>
            </a:r>
            <a:r>
              <a:rPr sz="900" spc="45" dirty="0">
                <a:latin typeface="Times New Roman"/>
                <a:cs typeface="Times New Roman"/>
              </a:rPr>
              <a:t>ka</a:t>
            </a:r>
            <a:r>
              <a:rPr sz="900" spc="25" dirty="0">
                <a:latin typeface="Times New Roman"/>
                <a:cs typeface="Times New Roman"/>
              </a:rPr>
              <a:t>b</a:t>
            </a:r>
            <a:r>
              <a:rPr sz="900" spc="20" dirty="0">
                <a:latin typeface="Times New Roman"/>
                <a:cs typeface="Times New Roman"/>
              </a:rPr>
              <a:t>le</a:t>
            </a:r>
            <a:r>
              <a:rPr sz="900" spc="35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e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55" dirty="0">
                <a:latin typeface="Times New Roman"/>
                <a:cs typeface="Times New Roman"/>
              </a:rPr>
              <a:t>ents</a:t>
            </a:r>
            <a:r>
              <a:rPr sz="900" spc="3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hot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Uni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55" dirty="0">
                <a:latin typeface="Times New Roman"/>
                <a:cs typeface="Times New Roman"/>
              </a:rPr>
              <a:t>erse:</a:t>
            </a:r>
            <a:endParaRPr sz="900" dirty="0">
              <a:latin typeface="Times New Roman"/>
              <a:cs typeface="Times New Roman"/>
            </a:endParaRPr>
          </a:p>
          <a:p>
            <a:pPr marL="246379" marR="78105">
              <a:lnSpc>
                <a:spcPct val="101000"/>
              </a:lnSpc>
              <a:spcBef>
                <a:spcPts val="295"/>
              </a:spcBef>
            </a:pPr>
            <a:r>
              <a:rPr lang="en-US" sz="900" spc="30" dirty="0">
                <a:latin typeface="Times New Roman"/>
                <a:cs typeface="Times New Roman"/>
              </a:rPr>
              <a:t>-</a:t>
            </a:r>
            <a:r>
              <a:rPr sz="900" spc="30" dirty="0">
                <a:latin typeface="Times New Roman"/>
                <a:cs typeface="Times New Roman"/>
              </a:rPr>
              <a:t>Recombination </a:t>
            </a:r>
            <a:r>
              <a:rPr sz="900" spc="35" dirty="0">
                <a:latin typeface="Times New Roman"/>
                <a:cs typeface="Times New Roman"/>
              </a:rPr>
              <a:t>(electrons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and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protons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combine</a:t>
            </a:r>
            <a:r>
              <a:rPr sz="900" spc="20" dirty="0">
                <a:latin typeface="Times New Roman"/>
                <a:cs typeface="Times New Roman"/>
              </a:rPr>
              <a:t> to </a:t>
            </a:r>
            <a:r>
              <a:rPr sz="900" spc="35" dirty="0">
                <a:latin typeface="Times New Roman"/>
                <a:cs typeface="Times New Roman"/>
              </a:rPr>
              <a:t>neut</a:t>
            </a:r>
            <a:r>
              <a:rPr sz="900" spc="20" dirty="0">
                <a:latin typeface="Times New Roman"/>
                <a:cs typeface="Times New Roman"/>
              </a:rPr>
              <a:t>ral</a:t>
            </a:r>
            <a:r>
              <a:rPr sz="900" spc="15" dirty="0">
                <a:latin typeface="Times New Roman"/>
                <a:cs typeface="Times New Roman"/>
              </a:rPr>
              <a:t> h</a:t>
            </a:r>
            <a:r>
              <a:rPr sz="900" spc="30" dirty="0">
                <a:latin typeface="Times New Roman"/>
                <a:cs typeface="Times New Roman"/>
              </a:rPr>
              <a:t>ydrogen).</a:t>
            </a:r>
            <a:endParaRPr sz="900" dirty="0">
              <a:latin typeface="Times New Roman"/>
              <a:cs typeface="Times New Roman"/>
            </a:endParaRPr>
          </a:p>
          <a:p>
            <a:pPr marL="246379" marR="153670">
              <a:lnSpc>
                <a:spcPct val="101000"/>
              </a:lnSpc>
              <a:spcBef>
                <a:spcPts val="300"/>
              </a:spcBef>
            </a:pPr>
            <a:r>
              <a:rPr lang="en-US" sz="900" spc="35" dirty="0">
                <a:latin typeface="Times New Roman"/>
                <a:cs typeface="Times New Roman"/>
              </a:rPr>
              <a:t>-</a:t>
            </a:r>
            <a:r>
              <a:rPr sz="900" spc="35" dirty="0" err="1">
                <a:latin typeface="Times New Roman"/>
                <a:cs typeface="Times New Roman"/>
              </a:rPr>
              <a:t>Nucleosy</a:t>
            </a:r>
            <a:r>
              <a:rPr lang="en-US" sz="900" spc="35" dirty="0" err="1">
                <a:latin typeface="Times New Roman"/>
                <a:cs typeface="Times New Roman"/>
              </a:rPr>
              <a:t>n</a:t>
            </a:r>
            <a:r>
              <a:rPr sz="900" spc="35" dirty="0" err="1">
                <a:latin typeface="Times New Roman"/>
                <a:cs typeface="Times New Roman"/>
              </a:rPr>
              <a:t>thesis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(the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85" dirty="0">
                <a:latin typeface="Times New Roman"/>
                <a:cs typeface="Times New Roman"/>
              </a:rPr>
              <a:t>f</a:t>
            </a:r>
            <a:r>
              <a:rPr sz="900" spc="25" dirty="0">
                <a:latin typeface="Times New Roman"/>
                <a:cs typeface="Times New Roman"/>
              </a:rPr>
              <a:t>o</a:t>
            </a:r>
            <a:r>
              <a:rPr sz="900" spc="30" dirty="0">
                <a:latin typeface="Times New Roman"/>
                <a:cs typeface="Times New Roman"/>
              </a:rPr>
              <a:t>r</a:t>
            </a:r>
            <a:r>
              <a:rPr sz="900" spc="25" dirty="0">
                <a:latin typeface="Times New Roman"/>
                <a:cs typeface="Times New Roman"/>
              </a:rPr>
              <a:t>mation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10" dirty="0">
                <a:latin typeface="Times New Roman"/>
                <a:cs typeface="Times New Roman"/>
              </a:rPr>
              <a:t>Helium,</a:t>
            </a:r>
            <a:r>
              <a:rPr sz="900" spc="5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Deuter</a:t>
            </a:r>
            <a:r>
              <a:rPr sz="900" spc="15" dirty="0">
                <a:latin typeface="Times New Roman"/>
                <a:cs typeface="Times New Roman"/>
              </a:rPr>
              <a:t>ium,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15" dirty="0">
                <a:latin typeface="Times New Roman"/>
                <a:cs typeface="Times New Roman"/>
              </a:rPr>
              <a:t>...)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5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35976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71952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3850" y="14074"/>
            <a:ext cx="2978705" cy="256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r>
              <a:rPr spc="40" dirty="0"/>
              <a:t>Conclusions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idx="1"/>
          </p:nvPr>
        </p:nvSpPr>
        <p:spPr>
          <a:xfrm>
            <a:off x="160705" y="610066"/>
            <a:ext cx="4288688" cy="7362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9865">
              <a:lnSpc>
                <a:spcPct val="100000"/>
              </a:lnSpc>
            </a:pPr>
            <a:r>
              <a:rPr spc="60" dirty="0"/>
              <a:t>Obser</a:t>
            </a:r>
            <a:r>
              <a:rPr spc="-30" dirty="0"/>
              <a:t>v</a:t>
            </a:r>
            <a:r>
              <a:rPr spc="35" dirty="0"/>
              <a:t>ations</a:t>
            </a:r>
            <a:r>
              <a:rPr spc="20" dirty="0"/>
              <a:t> </a:t>
            </a:r>
            <a:r>
              <a:rPr spc="45" dirty="0"/>
              <a:t>SN</a:t>
            </a:r>
          </a:p>
          <a:p>
            <a:pPr marL="189865" marR="213995">
              <a:lnSpc>
                <a:spcPct val="101000"/>
              </a:lnSpc>
            </a:pPr>
            <a:r>
              <a:rPr spc="45" dirty="0">
                <a:solidFill>
                  <a:srgbClr val="000000"/>
                </a:solidFill>
              </a:rPr>
              <a:t>15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y</a:t>
            </a:r>
            <a:r>
              <a:rPr spc="70" dirty="0">
                <a:solidFill>
                  <a:srgbClr val="000000"/>
                </a:solidFill>
              </a:rPr>
              <a:t>ears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25" dirty="0">
                <a:solidFill>
                  <a:srgbClr val="000000"/>
                </a:solidFill>
              </a:rPr>
              <a:t>after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the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5" dirty="0">
                <a:solidFill>
                  <a:srgbClr val="000000"/>
                </a:solidFill>
              </a:rPr>
              <a:t>disc</a:t>
            </a:r>
            <a:r>
              <a:rPr spc="30" dirty="0">
                <a:solidFill>
                  <a:srgbClr val="000000"/>
                </a:solidFill>
              </a:rPr>
              <a:t>o</a:t>
            </a:r>
            <a:r>
              <a:rPr spc="-30" dirty="0">
                <a:solidFill>
                  <a:srgbClr val="000000"/>
                </a:solidFill>
              </a:rPr>
              <a:t>v</a:t>
            </a:r>
            <a:r>
              <a:rPr spc="50" dirty="0">
                <a:solidFill>
                  <a:srgbClr val="000000"/>
                </a:solidFill>
              </a:rPr>
              <a:t>e</a:t>
            </a:r>
            <a:r>
              <a:rPr spc="60" dirty="0">
                <a:solidFill>
                  <a:srgbClr val="000000"/>
                </a:solidFill>
              </a:rPr>
              <a:t>r</a:t>
            </a:r>
            <a:r>
              <a:rPr spc="-5" dirty="0">
                <a:solidFill>
                  <a:srgbClr val="000000"/>
                </a:solidFill>
              </a:rPr>
              <a:t>y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of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the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/>
              <a:t>accele</a:t>
            </a:r>
            <a:r>
              <a:rPr spc="25" dirty="0"/>
              <a:t>r</a:t>
            </a:r>
            <a:r>
              <a:rPr spc="60" dirty="0"/>
              <a:t>ated</a:t>
            </a:r>
            <a:r>
              <a:rPr spc="20" dirty="0"/>
              <a:t> </a:t>
            </a:r>
            <a:r>
              <a:rPr spc="65" dirty="0">
                <a:solidFill>
                  <a:srgbClr val="000000"/>
                </a:solidFill>
              </a:rPr>
              <a:t>e</a:t>
            </a:r>
            <a:r>
              <a:rPr spc="40" dirty="0">
                <a:solidFill>
                  <a:srgbClr val="000000"/>
                </a:solidFill>
              </a:rPr>
              <a:t>xpansion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of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the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Uni</a:t>
            </a:r>
            <a:r>
              <a:rPr spc="-30" dirty="0">
                <a:solidFill>
                  <a:srgbClr val="000000"/>
                </a:solidFill>
              </a:rPr>
              <a:t>v</a:t>
            </a:r>
            <a:r>
              <a:rPr spc="70" dirty="0">
                <a:solidFill>
                  <a:srgbClr val="000000"/>
                </a:solidFill>
              </a:rPr>
              <a:t>ers</a:t>
            </a:r>
            <a:r>
              <a:rPr spc="65" dirty="0">
                <a:solidFill>
                  <a:srgbClr val="000000"/>
                </a:solidFill>
              </a:rPr>
              <a:t>e</a:t>
            </a:r>
            <a:r>
              <a:rPr spc="20" dirty="0">
                <a:solidFill>
                  <a:srgbClr val="000000"/>
                </a:solidFill>
              </a:rPr>
              <a:t>, </a:t>
            </a:r>
            <a:r>
              <a:rPr spc="60" dirty="0">
                <a:solidFill>
                  <a:srgbClr val="000000"/>
                </a:solidFill>
              </a:rPr>
              <a:t>obse</a:t>
            </a:r>
            <a:r>
              <a:rPr spc="70" dirty="0">
                <a:solidFill>
                  <a:srgbClr val="000000"/>
                </a:solidFill>
              </a:rPr>
              <a:t>r</a:t>
            </a:r>
            <a:r>
              <a:rPr spc="-30" dirty="0">
                <a:solidFill>
                  <a:srgbClr val="000000"/>
                </a:solidFill>
              </a:rPr>
              <a:t>v</a:t>
            </a:r>
            <a:r>
              <a:rPr spc="35" dirty="0">
                <a:solidFill>
                  <a:srgbClr val="000000"/>
                </a:solidFill>
              </a:rPr>
              <a:t>ations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of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90" dirty="0">
                <a:solidFill>
                  <a:srgbClr val="000000"/>
                </a:solidFill>
              </a:rPr>
              <a:t>s</a:t>
            </a:r>
            <a:r>
              <a:rPr spc="70" dirty="0">
                <a:solidFill>
                  <a:srgbClr val="000000"/>
                </a:solidFill>
              </a:rPr>
              <a:t>e</a:t>
            </a:r>
            <a:r>
              <a:rPr spc="-30" dirty="0">
                <a:solidFill>
                  <a:srgbClr val="000000"/>
                </a:solidFill>
              </a:rPr>
              <a:t>v</a:t>
            </a:r>
            <a:r>
              <a:rPr spc="50" dirty="0">
                <a:solidFill>
                  <a:srgbClr val="000000"/>
                </a:solidFill>
              </a:rPr>
              <a:t>e</a:t>
            </a:r>
            <a:r>
              <a:rPr spc="25" dirty="0">
                <a:solidFill>
                  <a:srgbClr val="000000"/>
                </a:solidFill>
              </a:rPr>
              <a:t>r</a:t>
            </a:r>
            <a:r>
              <a:rPr spc="20" dirty="0">
                <a:solidFill>
                  <a:srgbClr val="000000"/>
                </a:solidFill>
              </a:rPr>
              <a:t>al </a:t>
            </a:r>
            <a:r>
              <a:rPr spc="45" dirty="0">
                <a:solidFill>
                  <a:srgbClr val="000000"/>
                </a:solidFill>
              </a:rPr>
              <a:t>100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60" dirty="0">
                <a:solidFill>
                  <a:srgbClr val="000000"/>
                </a:solidFill>
              </a:rPr>
              <a:t>super</a:t>
            </a:r>
            <a:r>
              <a:rPr spc="45" dirty="0">
                <a:solidFill>
                  <a:srgbClr val="000000"/>
                </a:solidFill>
              </a:rPr>
              <a:t>n</a:t>
            </a:r>
            <a:r>
              <a:rPr spc="30" dirty="0">
                <a:solidFill>
                  <a:srgbClr val="000000"/>
                </a:solidFill>
              </a:rPr>
              <a:t>o</a:t>
            </a:r>
            <a:r>
              <a:rPr spc="-30" dirty="0">
                <a:solidFill>
                  <a:srgbClr val="000000"/>
                </a:solidFill>
              </a:rPr>
              <a:t>v</a:t>
            </a:r>
            <a:r>
              <a:rPr spc="95" dirty="0">
                <a:solidFill>
                  <a:srgbClr val="000000"/>
                </a:solidFill>
              </a:rPr>
              <a:t>ae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of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0" dirty="0">
                <a:solidFill>
                  <a:srgbClr val="000000"/>
                </a:solidFill>
              </a:rPr>
              <a:t>type</a:t>
            </a:r>
            <a:r>
              <a:rPr spc="20" dirty="0">
                <a:solidFill>
                  <a:srgbClr val="000000"/>
                </a:solidFill>
              </a:rPr>
              <a:t> Ia </a:t>
            </a:r>
            <a:r>
              <a:rPr spc="5" dirty="0">
                <a:solidFill>
                  <a:srgbClr val="000000"/>
                </a:solidFill>
              </a:rPr>
              <a:t>confi</a:t>
            </a:r>
            <a:r>
              <a:rPr spc="25" dirty="0">
                <a:solidFill>
                  <a:srgbClr val="000000"/>
                </a:solidFill>
              </a:rPr>
              <a:t>r</a:t>
            </a:r>
            <a:r>
              <a:rPr spc="40" dirty="0">
                <a:solidFill>
                  <a:srgbClr val="000000"/>
                </a:solidFill>
              </a:rPr>
              <a:t>m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30" dirty="0">
                <a:solidFill>
                  <a:srgbClr val="000000"/>
                </a:solidFill>
              </a:rPr>
              <a:t>it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at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more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than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0" dirty="0">
                <a:solidFill>
                  <a:srgbClr val="000000"/>
                </a:solidFill>
              </a:rPr>
              <a:t>7</a:t>
            </a:r>
            <a:r>
              <a:rPr i="1" spc="105" dirty="0">
                <a:solidFill>
                  <a:srgbClr val="000000"/>
                </a:solidFill>
                <a:latin typeface="Times New Roman"/>
                <a:cs typeface="Times New Roman"/>
              </a:rPr>
              <a:t>σ</a:t>
            </a:r>
            <a:r>
              <a:rPr spc="20" dirty="0">
                <a:solidFill>
                  <a:srgbClr val="000000"/>
                </a:solidFill>
              </a:rPr>
              <a:t>.</a:t>
            </a:r>
          </a:p>
          <a:p>
            <a:pPr marL="189865" marR="2290445">
              <a:lnSpc>
                <a:spcPct val="101000"/>
              </a:lnSpc>
              <a:spcBef>
                <a:spcPts val="300"/>
              </a:spcBef>
            </a:pPr>
            <a:r>
              <a:rPr spc="35" dirty="0"/>
              <a:t>Other</a:t>
            </a:r>
            <a:r>
              <a:rPr spc="20" dirty="0"/>
              <a:t> </a:t>
            </a:r>
            <a:r>
              <a:rPr spc="60" dirty="0"/>
              <a:t>data</a:t>
            </a:r>
            <a:r>
              <a:rPr spc="20" dirty="0"/>
              <a:t> </a:t>
            </a:r>
            <a:r>
              <a:rPr spc="45" dirty="0"/>
              <a:t>also</a:t>
            </a:r>
            <a:r>
              <a:rPr spc="20" dirty="0"/>
              <a:t> </a:t>
            </a:r>
            <a:r>
              <a:rPr spc="30" dirty="0"/>
              <a:t>require</a:t>
            </a:r>
            <a:r>
              <a:rPr spc="20" dirty="0"/>
              <a:t> </a:t>
            </a:r>
            <a:r>
              <a:rPr spc="50" dirty="0"/>
              <a:t>da</a:t>
            </a:r>
            <a:r>
              <a:rPr spc="45" dirty="0"/>
              <a:t>r</a:t>
            </a:r>
            <a:r>
              <a:rPr spc="-5" dirty="0"/>
              <a:t>k</a:t>
            </a:r>
            <a:r>
              <a:rPr spc="20" dirty="0"/>
              <a:t> </a:t>
            </a:r>
            <a:r>
              <a:rPr spc="40" dirty="0"/>
              <a:t>energy</a:t>
            </a:r>
            <a:r>
              <a:rPr spc="20" dirty="0"/>
              <a:t> </a:t>
            </a:r>
            <a:r>
              <a:rPr spc="-10" dirty="0">
                <a:solidFill>
                  <a:srgbClr val="000000"/>
                </a:solidFill>
              </a:rPr>
              <a:t>CM</a:t>
            </a:r>
            <a:r>
              <a:rPr spc="-30" dirty="0">
                <a:solidFill>
                  <a:srgbClr val="000000"/>
                </a:solidFill>
              </a:rPr>
              <a:t>B</a:t>
            </a:r>
            <a:r>
              <a:rPr spc="20" dirty="0">
                <a:solidFill>
                  <a:srgbClr val="000000"/>
                </a:solidFill>
              </a:rPr>
              <a:t>, </a:t>
            </a:r>
            <a:r>
              <a:rPr spc="-30" dirty="0">
                <a:solidFill>
                  <a:srgbClr val="000000"/>
                </a:solidFill>
              </a:rPr>
              <a:t>B</a:t>
            </a:r>
            <a:r>
              <a:rPr spc="-65" dirty="0">
                <a:solidFill>
                  <a:srgbClr val="000000"/>
                </a:solidFill>
              </a:rPr>
              <a:t>A</a:t>
            </a:r>
            <a:r>
              <a:rPr spc="5" dirty="0">
                <a:solidFill>
                  <a:srgbClr val="000000"/>
                </a:solidFill>
              </a:rPr>
              <a:t>O</a:t>
            </a:r>
            <a:r>
              <a:rPr spc="20" dirty="0">
                <a:solidFill>
                  <a:srgbClr val="000000"/>
                </a:solidFill>
              </a:rPr>
              <a:t>, ....</a:t>
            </a:r>
          </a:p>
        </p:txBody>
      </p:sp>
      <p:sp>
        <p:nvSpPr>
          <p:cNvPr id="10" name="object 10"/>
          <p:cNvSpPr/>
          <p:nvPr/>
        </p:nvSpPr>
        <p:spPr>
          <a:xfrm>
            <a:off x="0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5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35976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71952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3517064"/>
      </p:ext>
    </p:extLst>
  </p:cSld>
  <p:clrMapOvr>
    <a:masterClrMapping/>
  </p:clrMapOvr>
  <p:transition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0444" y="0"/>
            <a:ext cx="2673905" cy="256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r>
              <a:rPr spc="40" dirty="0"/>
              <a:t>Conclusions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idx="1"/>
          </p:nvPr>
        </p:nvSpPr>
        <p:spPr>
          <a:xfrm>
            <a:off x="160705" y="610066"/>
            <a:ext cx="4288688" cy="1194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9865">
              <a:lnSpc>
                <a:spcPct val="100000"/>
              </a:lnSpc>
            </a:pPr>
            <a:r>
              <a:rPr spc="60" dirty="0"/>
              <a:t>Obser</a:t>
            </a:r>
            <a:r>
              <a:rPr spc="-30" dirty="0"/>
              <a:t>v</a:t>
            </a:r>
            <a:r>
              <a:rPr spc="35" dirty="0"/>
              <a:t>ations</a:t>
            </a:r>
            <a:r>
              <a:rPr spc="20" dirty="0"/>
              <a:t> </a:t>
            </a:r>
            <a:r>
              <a:rPr spc="45" dirty="0"/>
              <a:t>SN</a:t>
            </a:r>
          </a:p>
          <a:p>
            <a:pPr marL="189865" marR="213995">
              <a:lnSpc>
                <a:spcPct val="101000"/>
              </a:lnSpc>
            </a:pPr>
            <a:r>
              <a:rPr spc="45" dirty="0">
                <a:solidFill>
                  <a:srgbClr val="000000"/>
                </a:solidFill>
              </a:rPr>
              <a:t>15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y</a:t>
            </a:r>
            <a:r>
              <a:rPr spc="70" dirty="0">
                <a:solidFill>
                  <a:srgbClr val="000000"/>
                </a:solidFill>
              </a:rPr>
              <a:t>ears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25" dirty="0">
                <a:solidFill>
                  <a:srgbClr val="000000"/>
                </a:solidFill>
              </a:rPr>
              <a:t>after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the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5" dirty="0">
                <a:solidFill>
                  <a:srgbClr val="000000"/>
                </a:solidFill>
              </a:rPr>
              <a:t>disc</a:t>
            </a:r>
            <a:r>
              <a:rPr spc="30" dirty="0">
                <a:solidFill>
                  <a:srgbClr val="000000"/>
                </a:solidFill>
              </a:rPr>
              <a:t>o</a:t>
            </a:r>
            <a:r>
              <a:rPr spc="-30" dirty="0">
                <a:solidFill>
                  <a:srgbClr val="000000"/>
                </a:solidFill>
              </a:rPr>
              <a:t>v</a:t>
            </a:r>
            <a:r>
              <a:rPr spc="50" dirty="0">
                <a:solidFill>
                  <a:srgbClr val="000000"/>
                </a:solidFill>
              </a:rPr>
              <a:t>e</a:t>
            </a:r>
            <a:r>
              <a:rPr spc="60" dirty="0">
                <a:solidFill>
                  <a:srgbClr val="000000"/>
                </a:solidFill>
              </a:rPr>
              <a:t>r</a:t>
            </a:r>
            <a:r>
              <a:rPr spc="-5" dirty="0">
                <a:solidFill>
                  <a:srgbClr val="000000"/>
                </a:solidFill>
              </a:rPr>
              <a:t>y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of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the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/>
              <a:t>accele</a:t>
            </a:r>
            <a:r>
              <a:rPr spc="25" dirty="0"/>
              <a:t>r</a:t>
            </a:r>
            <a:r>
              <a:rPr spc="60" dirty="0"/>
              <a:t>ated</a:t>
            </a:r>
            <a:r>
              <a:rPr spc="20" dirty="0"/>
              <a:t> </a:t>
            </a:r>
            <a:r>
              <a:rPr spc="65" dirty="0">
                <a:solidFill>
                  <a:srgbClr val="000000"/>
                </a:solidFill>
              </a:rPr>
              <a:t>e</a:t>
            </a:r>
            <a:r>
              <a:rPr spc="40" dirty="0">
                <a:solidFill>
                  <a:srgbClr val="000000"/>
                </a:solidFill>
              </a:rPr>
              <a:t>xpansion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of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the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Uni</a:t>
            </a:r>
            <a:r>
              <a:rPr spc="-30" dirty="0">
                <a:solidFill>
                  <a:srgbClr val="000000"/>
                </a:solidFill>
              </a:rPr>
              <a:t>v</a:t>
            </a:r>
            <a:r>
              <a:rPr spc="70" dirty="0">
                <a:solidFill>
                  <a:srgbClr val="000000"/>
                </a:solidFill>
              </a:rPr>
              <a:t>ers</a:t>
            </a:r>
            <a:r>
              <a:rPr spc="65" dirty="0">
                <a:solidFill>
                  <a:srgbClr val="000000"/>
                </a:solidFill>
              </a:rPr>
              <a:t>e</a:t>
            </a:r>
            <a:r>
              <a:rPr spc="20" dirty="0">
                <a:solidFill>
                  <a:srgbClr val="000000"/>
                </a:solidFill>
              </a:rPr>
              <a:t>, </a:t>
            </a:r>
            <a:r>
              <a:rPr spc="60" dirty="0">
                <a:solidFill>
                  <a:srgbClr val="000000"/>
                </a:solidFill>
              </a:rPr>
              <a:t>obse</a:t>
            </a:r>
            <a:r>
              <a:rPr spc="70" dirty="0">
                <a:solidFill>
                  <a:srgbClr val="000000"/>
                </a:solidFill>
              </a:rPr>
              <a:t>r</a:t>
            </a:r>
            <a:r>
              <a:rPr spc="-30" dirty="0">
                <a:solidFill>
                  <a:srgbClr val="000000"/>
                </a:solidFill>
              </a:rPr>
              <a:t>v</a:t>
            </a:r>
            <a:r>
              <a:rPr spc="35" dirty="0">
                <a:solidFill>
                  <a:srgbClr val="000000"/>
                </a:solidFill>
              </a:rPr>
              <a:t>ations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of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90" dirty="0">
                <a:solidFill>
                  <a:srgbClr val="000000"/>
                </a:solidFill>
              </a:rPr>
              <a:t>s</a:t>
            </a:r>
            <a:r>
              <a:rPr spc="70" dirty="0">
                <a:solidFill>
                  <a:srgbClr val="000000"/>
                </a:solidFill>
              </a:rPr>
              <a:t>e</a:t>
            </a:r>
            <a:r>
              <a:rPr spc="-30" dirty="0">
                <a:solidFill>
                  <a:srgbClr val="000000"/>
                </a:solidFill>
              </a:rPr>
              <a:t>v</a:t>
            </a:r>
            <a:r>
              <a:rPr spc="50" dirty="0">
                <a:solidFill>
                  <a:srgbClr val="000000"/>
                </a:solidFill>
              </a:rPr>
              <a:t>e</a:t>
            </a:r>
            <a:r>
              <a:rPr spc="25" dirty="0">
                <a:solidFill>
                  <a:srgbClr val="000000"/>
                </a:solidFill>
              </a:rPr>
              <a:t>r</a:t>
            </a:r>
            <a:r>
              <a:rPr spc="20" dirty="0">
                <a:solidFill>
                  <a:srgbClr val="000000"/>
                </a:solidFill>
              </a:rPr>
              <a:t>al </a:t>
            </a:r>
            <a:r>
              <a:rPr spc="45" dirty="0">
                <a:solidFill>
                  <a:srgbClr val="000000"/>
                </a:solidFill>
              </a:rPr>
              <a:t>100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60" dirty="0">
                <a:solidFill>
                  <a:srgbClr val="000000"/>
                </a:solidFill>
              </a:rPr>
              <a:t>super</a:t>
            </a:r>
            <a:r>
              <a:rPr spc="45" dirty="0">
                <a:solidFill>
                  <a:srgbClr val="000000"/>
                </a:solidFill>
              </a:rPr>
              <a:t>n</a:t>
            </a:r>
            <a:r>
              <a:rPr spc="30" dirty="0">
                <a:solidFill>
                  <a:srgbClr val="000000"/>
                </a:solidFill>
              </a:rPr>
              <a:t>o</a:t>
            </a:r>
            <a:r>
              <a:rPr spc="-30" dirty="0">
                <a:solidFill>
                  <a:srgbClr val="000000"/>
                </a:solidFill>
              </a:rPr>
              <a:t>v</a:t>
            </a:r>
            <a:r>
              <a:rPr spc="95" dirty="0">
                <a:solidFill>
                  <a:srgbClr val="000000"/>
                </a:solidFill>
              </a:rPr>
              <a:t>ae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of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0" dirty="0">
                <a:solidFill>
                  <a:srgbClr val="000000"/>
                </a:solidFill>
              </a:rPr>
              <a:t>type</a:t>
            </a:r>
            <a:r>
              <a:rPr spc="20" dirty="0">
                <a:solidFill>
                  <a:srgbClr val="000000"/>
                </a:solidFill>
              </a:rPr>
              <a:t> Ia </a:t>
            </a:r>
            <a:r>
              <a:rPr spc="5" dirty="0">
                <a:solidFill>
                  <a:srgbClr val="000000"/>
                </a:solidFill>
              </a:rPr>
              <a:t>confi</a:t>
            </a:r>
            <a:r>
              <a:rPr spc="25" dirty="0">
                <a:solidFill>
                  <a:srgbClr val="000000"/>
                </a:solidFill>
              </a:rPr>
              <a:t>r</a:t>
            </a:r>
            <a:r>
              <a:rPr spc="40" dirty="0">
                <a:solidFill>
                  <a:srgbClr val="000000"/>
                </a:solidFill>
              </a:rPr>
              <a:t>m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30" dirty="0">
                <a:solidFill>
                  <a:srgbClr val="000000"/>
                </a:solidFill>
              </a:rPr>
              <a:t>it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at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more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than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0" dirty="0">
                <a:solidFill>
                  <a:srgbClr val="000000"/>
                </a:solidFill>
              </a:rPr>
              <a:t>7</a:t>
            </a:r>
            <a:r>
              <a:rPr i="1" spc="105" dirty="0">
                <a:solidFill>
                  <a:srgbClr val="000000"/>
                </a:solidFill>
                <a:latin typeface="Times New Roman"/>
                <a:cs typeface="Times New Roman"/>
              </a:rPr>
              <a:t>σ</a:t>
            </a:r>
            <a:r>
              <a:rPr spc="20" dirty="0">
                <a:solidFill>
                  <a:srgbClr val="000000"/>
                </a:solidFill>
              </a:rPr>
              <a:t>.</a:t>
            </a:r>
          </a:p>
          <a:p>
            <a:pPr marL="189865" marR="2290445">
              <a:lnSpc>
                <a:spcPct val="101000"/>
              </a:lnSpc>
              <a:spcBef>
                <a:spcPts val="300"/>
              </a:spcBef>
            </a:pPr>
            <a:r>
              <a:rPr spc="35" dirty="0"/>
              <a:t>Other</a:t>
            </a:r>
            <a:r>
              <a:rPr spc="20" dirty="0"/>
              <a:t> </a:t>
            </a:r>
            <a:r>
              <a:rPr spc="60" dirty="0"/>
              <a:t>data</a:t>
            </a:r>
            <a:r>
              <a:rPr spc="20" dirty="0"/>
              <a:t> </a:t>
            </a:r>
            <a:r>
              <a:rPr spc="45" dirty="0"/>
              <a:t>also</a:t>
            </a:r>
            <a:r>
              <a:rPr spc="20" dirty="0"/>
              <a:t> </a:t>
            </a:r>
            <a:r>
              <a:rPr spc="30" dirty="0"/>
              <a:t>require</a:t>
            </a:r>
            <a:r>
              <a:rPr spc="20" dirty="0"/>
              <a:t> </a:t>
            </a:r>
            <a:r>
              <a:rPr spc="50" dirty="0"/>
              <a:t>da</a:t>
            </a:r>
            <a:r>
              <a:rPr spc="45" dirty="0"/>
              <a:t>r</a:t>
            </a:r>
            <a:r>
              <a:rPr spc="-5" dirty="0"/>
              <a:t>k</a:t>
            </a:r>
            <a:r>
              <a:rPr spc="20" dirty="0"/>
              <a:t> </a:t>
            </a:r>
            <a:r>
              <a:rPr spc="40" dirty="0"/>
              <a:t>energy</a:t>
            </a:r>
            <a:r>
              <a:rPr spc="20" dirty="0"/>
              <a:t> </a:t>
            </a:r>
            <a:r>
              <a:rPr spc="-10" dirty="0">
                <a:solidFill>
                  <a:srgbClr val="000000"/>
                </a:solidFill>
              </a:rPr>
              <a:t>CM</a:t>
            </a:r>
            <a:r>
              <a:rPr spc="-30" dirty="0">
                <a:solidFill>
                  <a:srgbClr val="000000"/>
                </a:solidFill>
              </a:rPr>
              <a:t>B</a:t>
            </a:r>
            <a:r>
              <a:rPr spc="20" dirty="0">
                <a:solidFill>
                  <a:srgbClr val="000000"/>
                </a:solidFill>
              </a:rPr>
              <a:t>, </a:t>
            </a:r>
            <a:r>
              <a:rPr spc="-30" dirty="0">
                <a:solidFill>
                  <a:srgbClr val="000000"/>
                </a:solidFill>
              </a:rPr>
              <a:t>B</a:t>
            </a:r>
            <a:r>
              <a:rPr spc="-65" dirty="0">
                <a:solidFill>
                  <a:srgbClr val="000000"/>
                </a:solidFill>
              </a:rPr>
              <a:t>A</a:t>
            </a:r>
            <a:r>
              <a:rPr spc="5" dirty="0">
                <a:solidFill>
                  <a:srgbClr val="000000"/>
                </a:solidFill>
              </a:rPr>
              <a:t>O</a:t>
            </a:r>
            <a:r>
              <a:rPr spc="20" dirty="0">
                <a:solidFill>
                  <a:srgbClr val="000000"/>
                </a:solidFill>
              </a:rPr>
              <a:t>, ....</a:t>
            </a:r>
          </a:p>
          <a:p>
            <a:pPr marL="189865">
              <a:lnSpc>
                <a:spcPct val="100000"/>
              </a:lnSpc>
              <a:spcBef>
                <a:spcPts val="309"/>
              </a:spcBef>
            </a:pPr>
            <a:r>
              <a:rPr spc="25" dirty="0"/>
              <a:t>Cosmological</a:t>
            </a:r>
            <a:r>
              <a:rPr spc="20" dirty="0"/>
              <a:t> </a:t>
            </a:r>
            <a:r>
              <a:rPr spc="45" dirty="0"/>
              <a:t>constant</a:t>
            </a:r>
          </a:p>
          <a:p>
            <a:pPr marL="189865" marR="118745">
              <a:lnSpc>
                <a:spcPct val="101000"/>
              </a:lnSpc>
            </a:pPr>
            <a:r>
              <a:rPr spc="-55" dirty="0">
                <a:solidFill>
                  <a:srgbClr val="000000"/>
                </a:solidFill>
              </a:rPr>
              <a:t>A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25" dirty="0">
                <a:solidFill>
                  <a:srgbClr val="000000"/>
                </a:solidFill>
              </a:rPr>
              <a:t>cosmological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constant</a:t>
            </a:r>
            <a:r>
              <a:rPr spc="20" dirty="0">
                <a:solidFill>
                  <a:srgbClr val="000000"/>
                </a:solidFill>
              </a:rPr>
              <a:t> or </a:t>
            </a:r>
            <a:r>
              <a:rPr spc="-30" dirty="0">
                <a:solidFill>
                  <a:srgbClr val="000000"/>
                </a:solidFill>
              </a:rPr>
              <a:t>v</a:t>
            </a:r>
            <a:r>
              <a:rPr spc="55" dirty="0">
                <a:solidFill>
                  <a:srgbClr val="000000"/>
                </a:solidFill>
              </a:rPr>
              <a:t>acuum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0" dirty="0">
                <a:solidFill>
                  <a:srgbClr val="000000"/>
                </a:solidFill>
              </a:rPr>
              <a:t>energy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15" dirty="0">
                <a:solidFill>
                  <a:srgbClr val="000000"/>
                </a:solidFill>
              </a:rPr>
              <a:t>which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25" dirty="0">
                <a:solidFill>
                  <a:srgbClr val="000000"/>
                </a:solidFill>
              </a:rPr>
              <a:t>contr</a:t>
            </a:r>
            <a:r>
              <a:rPr spc="-5" dirty="0">
                <a:solidFill>
                  <a:srgbClr val="000000"/>
                </a:solidFill>
              </a:rPr>
              <a:t>i</a:t>
            </a:r>
            <a:r>
              <a:rPr spc="-25" dirty="0">
                <a:solidFill>
                  <a:srgbClr val="000000"/>
                </a:solidFill>
              </a:rPr>
              <a:t>b</a:t>
            </a:r>
            <a:r>
              <a:rPr spc="55" dirty="0">
                <a:solidFill>
                  <a:srgbClr val="000000"/>
                </a:solidFill>
              </a:rPr>
              <a:t>utes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about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0" dirty="0">
                <a:solidFill>
                  <a:srgbClr val="000000"/>
                </a:solidFill>
              </a:rPr>
              <a:t>70%</a:t>
            </a:r>
            <a:r>
              <a:rPr spc="20" dirty="0">
                <a:solidFill>
                  <a:srgbClr val="000000"/>
                </a:solidFill>
              </a:rPr>
              <a:t> to </a:t>
            </a:r>
            <a:r>
              <a:rPr spc="45" dirty="0">
                <a:solidFill>
                  <a:srgbClr val="000000"/>
                </a:solidFill>
              </a:rPr>
              <a:t>the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40" dirty="0">
                <a:solidFill>
                  <a:srgbClr val="000000"/>
                </a:solidFill>
              </a:rPr>
              <a:t>energy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0" dirty="0">
                <a:solidFill>
                  <a:srgbClr val="000000"/>
                </a:solidFill>
              </a:rPr>
              <a:t>density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of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the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Uni</a:t>
            </a:r>
            <a:r>
              <a:rPr spc="-30" dirty="0">
                <a:solidFill>
                  <a:srgbClr val="000000"/>
                </a:solidFill>
              </a:rPr>
              <a:t>v</a:t>
            </a:r>
            <a:r>
              <a:rPr spc="70" dirty="0">
                <a:solidFill>
                  <a:srgbClr val="000000"/>
                </a:solidFill>
              </a:rPr>
              <a:t>erse</a:t>
            </a:r>
            <a:r>
              <a:rPr spc="20" dirty="0">
                <a:solidFill>
                  <a:srgbClr val="000000"/>
                </a:solidFill>
              </a:rPr>
              <a:t> is </a:t>
            </a:r>
            <a:r>
              <a:rPr spc="-5" dirty="0">
                <a:solidFill>
                  <a:srgbClr val="000000"/>
                </a:solidFill>
              </a:rPr>
              <a:t>in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good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65" dirty="0">
                <a:solidFill>
                  <a:srgbClr val="000000"/>
                </a:solidFill>
              </a:rPr>
              <a:t>ag</a:t>
            </a:r>
            <a:r>
              <a:rPr spc="50" dirty="0">
                <a:solidFill>
                  <a:srgbClr val="000000"/>
                </a:solidFill>
              </a:rPr>
              <a:t>reement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with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50" dirty="0">
                <a:solidFill>
                  <a:srgbClr val="000000"/>
                </a:solidFill>
              </a:rPr>
              <a:t>data.</a:t>
            </a:r>
          </a:p>
        </p:txBody>
      </p:sp>
      <p:sp>
        <p:nvSpPr>
          <p:cNvPr id="10" name="object 10"/>
          <p:cNvSpPr/>
          <p:nvPr/>
        </p:nvSpPr>
        <p:spPr>
          <a:xfrm>
            <a:off x="0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5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35976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71952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5552235"/>
      </p:ext>
    </p:extLst>
  </p:cSld>
  <p:clrMapOvr>
    <a:masterClrMapping/>
  </p:clrMapOvr>
  <p:transition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3850" y="29019"/>
            <a:ext cx="3131105" cy="256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r>
              <a:rPr spc="40" dirty="0"/>
              <a:t>Conclusions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idx="1"/>
          </p:nvPr>
        </p:nvSpPr>
        <p:spPr>
          <a:xfrm>
            <a:off x="160705" y="610066"/>
            <a:ext cx="4288688" cy="29349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9865">
              <a:lnSpc>
                <a:spcPct val="100000"/>
              </a:lnSpc>
            </a:pPr>
            <a:r>
              <a:rPr spc="60" dirty="0"/>
              <a:t>Obser</a:t>
            </a:r>
            <a:r>
              <a:rPr spc="-30" dirty="0"/>
              <a:t>v</a:t>
            </a:r>
            <a:r>
              <a:rPr spc="35" dirty="0"/>
              <a:t>ations</a:t>
            </a:r>
            <a:r>
              <a:rPr spc="20" dirty="0"/>
              <a:t> </a:t>
            </a:r>
            <a:r>
              <a:rPr spc="45" dirty="0"/>
              <a:t>SN</a:t>
            </a:r>
          </a:p>
          <a:p>
            <a:pPr marL="189865" marR="213995">
              <a:lnSpc>
                <a:spcPct val="101000"/>
              </a:lnSpc>
            </a:pPr>
            <a:r>
              <a:rPr spc="45" dirty="0">
                <a:solidFill>
                  <a:srgbClr val="000000"/>
                </a:solidFill>
              </a:rPr>
              <a:t>15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y</a:t>
            </a:r>
            <a:r>
              <a:rPr spc="70" dirty="0">
                <a:solidFill>
                  <a:srgbClr val="000000"/>
                </a:solidFill>
              </a:rPr>
              <a:t>ears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25" dirty="0">
                <a:solidFill>
                  <a:srgbClr val="000000"/>
                </a:solidFill>
              </a:rPr>
              <a:t>after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the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5" dirty="0">
                <a:solidFill>
                  <a:srgbClr val="000000"/>
                </a:solidFill>
              </a:rPr>
              <a:t>disc</a:t>
            </a:r>
            <a:r>
              <a:rPr spc="30" dirty="0">
                <a:solidFill>
                  <a:srgbClr val="000000"/>
                </a:solidFill>
              </a:rPr>
              <a:t>o</a:t>
            </a:r>
            <a:r>
              <a:rPr spc="-30" dirty="0">
                <a:solidFill>
                  <a:srgbClr val="000000"/>
                </a:solidFill>
              </a:rPr>
              <a:t>v</a:t>
            </a:r>
            <a:r>
              <a:rPr spc="50" dirty="0">
                <a:solidFill>
                  <a:srgbClr val="000000"/>
                </a:solidFill>
              </a:rPr>
              <a:t>e</a:t>
            </a:r>
            <a:r>
              <a:rPr spc="60" dirty="0">
                <a:solidFill>
                  <a:srgbClr val="000000"/>
                </a:solidFill>
              </a:rPr>
              <a:t>r</a:t>
            </a:r>
            <a:r>
              <a:rPr spc="-5" dirty="0">
                <a:solidFill>
                  <a:srgbClr val="000000"/>
                </a:solidFill>
              </a:rPr>
              <a:t>y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of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the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/>
              <a:t>accele</a:t>
            </a:r>
            <a:r>
              <a:rPr spc="25" dirty="0"/>
              <a:t>r</a:t>
            </a:r>
            <a:r>
              <a:rPr spc="60" dirty="0"/>
              <a:t>ated</a:t>
            </a:r>
            <a:r>
              <a:rPr spc="20" dirty="0"/>
              <a:t> </a:t>
            </a:r>
            <a:r>
              <a:rPr spc="65" dirty="0">
                <a:solidFill>
                  <a:srgbClr val="000000"/>
                </a:solidFill>
              </a:rPr>
              <a:t>e</a:t>
            </a:r>
            <a:r>
              <a:rPr spc="40" dirty="0">
                <a:solidFill>
                  <a:srgbClr val="000000"/>
                </a:solidFill>
              </a:rPr>
              <a:t>xpansion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of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the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Uni</a:t>
            </a:r>
            <a:r>
              <a:rPr spc="-30" dirty="0">
                <a:solidFill>
                  <a:srgbClr val="000000"/>
                </a:solidFill>
              </a:rPr>
              <a:t>v</a:t>
            </a:r>
            <a:r>
              <a:rPr spc="70" dirty="0">
                <a:solidFill>
                  <a:srgbClr val="000000"/>
                </a:solidFill>
              </a:rPr>
              <a:t>ers</a:t>
            </a:r>
            <a:r>
              <a:rPr spc="65" dirty="0">
                <a:solidFill>
                  <a:srgbClr val="000000"/>
                </a:solidFill>
              </a:rPr>
              <a:t>e</a:t>
            </a:r>
            <a:r>
              <a:rPr spc="20" dirty="0">
                <a:solidFill>
                  <a:srgbClr val="000000"/>
                </a:solidFill>
              </a:rPr>
              <a:t>, </a:t>
            </a:r>
            <a:r>
              <a:rPr spc="60" dirty="0">
                <a:solidFill>
                  <a:srgbClr val="000000"/>
                </a:solidFill>
              </a:rPr>
              <a:t>obse</a:t>
            </a:r>
            <a:r>
              <a:rPr spc="70" dirty="0">
                <a:solidFill>
                  <a:srgbClr val="000000"/>
                </a:solidFill>
              </a:rPr>
              <a:t>r</a:t>
            </a:r>
            <a:r>
              <a:rPr spc="-30" dirty="0">
                <a:solidFill>
                  <a:srgbClr val="000000"/>
                </a:solidFill>
              </a:rPr>
              <a:t>v</a:t>
            </a:r>
            <a:r>
              <a:rPr spc="35" dirty="0">
                <a:solidFill>
                  <a:srgbClr val="000000"/>
                </a:solidFill>
              </a:rPr>
              <a:t>ations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of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90" dirty="0">
                <a:solidFill>
                  <a:srgbClr val="000000"/>
                </a:solidFill>
              </a:rPr>
              <a:t>s</a:t>
            </a:r>
            <a:r>
              <a:rPr spc="70" dirty="0">
                <a:solidFill>
                  <a:srgbClr val="000000"/>
                </a:solidFill>
              </a:rPr>
              <a:t>e</a:t>
            </a:r>
            <a:r>
              <a:rPr spc="-30" dirty="0">
                <a:solidFill>
                  <a:srgbClr val="000000"/>
                </a:solidFill>
              </a:rPr>
              <a:t>v</a:t>
            </a:r>
            <a:r>
              <a:rPr spc="50" dirty="0">
                <a:solidFill>
                  <a:srgbClr val="000000"/>
                </a:solidFill>
              </a:rPr>
              <a:t>e</a:t>
            </a:r>
            <a:r>
              <a:rPr spc="25" dirty="0">
                <a:solidFill>
                  <a:srgbClr val="000000"/>
                </a:solidFill>
              </a:rPr>
              <a:t>r</a:t>
            </a:r>
            <a:r>
              <a:rPr spc="20" dirty="0">
                <a:solidFill>
                  <a:srgbClr val="000000"/>
                </a:solidFill>
              </a:rPr>
              <a:t>al </a:t>
            </a:r>
            <a:r>
              <a:rPr spc="45" dirty="0">
                <a:solidFill>
                  <a:srgbClr val="000000"/>
                </a:solidFill>
              </a:rPr>
              <a:t>100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60" dirty="0">
                <a:solidFill>
                  <a:srgbClr val="000000"/>
                </a:solidFill>
              </a:rPr>
              <a:t>super</a:t>
            </a:r>
            <a:r>
              <a:rPr spc="45" dirty="0">
                <a:solidFill>
                  <a:srgbClr val="000000"/>
                </a:solidFill>
              </a:rPr>
              <a:t>n</a:t>
            </a:r>
            <a:r>
              <a:rPr spc="30" dirty="0">
                <a:solidFill>
                  <a:srgbClr val="000000"/>
                </a:solidFill>
              </a:rPr>
              <a:t>o</a:t>
            </a:r>
            <a:r>
              <a:rPr spc="-30" dirty="0">
                <a:solidFill>
                  <a:srgbClr val="000000"/>
                </a:solidFill>
              </a:rPr>
              <a:t>v</a:t>
            </a:r>
            <a:r>
              <a:rPr spc="95" dirty="0">
                <a:solidFill>
                  <a:srgbClr val="000000"/>
                </a:solidFill>
              </a:rPr>
              <a:t>ae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of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0" dirty="0">
                <a:solidFill>
                  <a:srgbClr val="000000"/>
                </a:solidFill>
              </a:rPr>
              <a:t>type</a:t>
            </a:r>
            <a:r>
              <a:rPr spc="20" dirty="0">
                <a:solidFill>
                  <a:srgbClr val="000000"/>
                </a:solidFill>
              </a:rPr>
              <a:t> Ia </a:t>
            </a:r>
            <a:r>
              <a:rPr spc="5" dirty="0">
                <a:solidFill>
                  <a:srgbClr val="000000"/>
                </a:solidFill>
              </a:rPr>
              <a:t>confi</a:t>
            </a:r>
            <a:r>
              <a:rPr spc="25" dirty="0">
                <a:solidFill>
                  <a:srgbClr val="000000"/>
                </a:solidFill>
              </a:rPr>
              <a:t>r</a:t>
            </a:r>
            <a:r>
              <a:rPr spc="40" dirty="0">
                <a:solidFill>
                  <a:srgbClr val="000000"/>
                </a:solidFill>
              </a:rPr>
              <a:t>m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30" dirty="0">
                <a:solidFill>
                  <a:srgbClr val="000000"/>
                </a:solidFill>
              </a:rPr>
              <a:t>it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at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more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than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0" dirty="0">
                <a:solidFill>
                  <a:srgbClr val="000000"/>
                </a:solidFill>
              </a:rPr>
              <a:t>7</a:t>
            </a:r>
            <a:r>
              <a:rPr i="1" spc="105" dirty="0">
                <a:solidFill>
                  <a:srgbClr val="000000"/>
                </a:solidFill>
                <a:latin typeface="Times New Roman"/>
                <a:cs typeface="Times New Roman"/>
              </a:rPr>
              <a:t>σ</a:t>
            </a:r>
            <a:r>
              <a:rPr spc="20" dirty="0">
                <a:solidFill>
                  <a:srgbClr val="000000"/>
                </a:solidFill>
              </a:rPr>
              <a:t>.</a:t>
            </a:r>
          </a:p>
          <a:p>
            <a:pPr marL="189865" marR="2290445">
              <a:lnSpc>
                <a:spcPct val="101000"/>
              </a:lnSpc>
              <a:spcBef>
                <a:spcPts val="300"/>
              </a:spcBef>
            </a:pPr>
            <a:r>
              <a:rPr spc="35" dirty="0"/>
              <a:t>Other</a:t>
            </a:r>
            <a:r>
              <a:rPr spc="20" dirty="0"/>
              <a:t> </a:t>
            </a:r>
            <a:r>
              <a:rPr spc="60" dirty="0"/>
              <a:t>data</a:t>
            </a:r>
            <a:r>
              <a:rPr spc="20" dirty="0"/>
              <a:t> </a:t>
            </a:r>
            <a:r>
              <a:rPr spc="45" dirty="0"/>
              <a:t>also</a:t>
            </a:r>
            <a:r>
              <a:rPr spc="20" dirty="0"/>
              <a:t> </a:t>
            </a:r>
            <a:r>
              <a:rPr spc="30" dirty="0"/>
              <a:t>require</a:t>
            </a:r>
            <a:r>
              <a:rPr spc="20" dirty="0"/>
              <a:t> </a:t>
            </a:r>
            <a:r>
              <a:rPr spc="50" dirty="0"/>
              <a:t>da</a:t>
            </a:r>
            <a:r>
              <a:rPr spc="45" dirty="0"/>
              <a:t>r</a:t>
            </a:r>
            <a:r>
              <a:rPr spc="-5" dirty="0"/>
              <a:t>k</a:t>
            </a:r>
            <a:r>
              <a:rPr spc="20" dirty="0"/>
              <a:t> </a:t>
            </a:r>
            <a:r>
              <a:rPr spc="40" dirty="0"/>
              <a:t>energy</a:t>
            </a:r>
            <a:r>
              <a:rPr spc="20" dirty="0"/>
              <a:t> </a:t>
            </a:r>
            <a:r>
              <a:rPr spc="-10" dirty="0">
                <a:solidFill>
                  <a:srgbClr val="000000"/>
                </a:solidFill>
              </a:rPr>
              <a:t>CM</a:t>
            </a:r>
            <a:r>
              <a:rPr spc="-30" dirty="0">
                <a:solidFill>
                  <a:srgbClr val="000000"/>
                </a:solidFill>
              </a:rPr>
              <a:t>B</a:t>
            </a:r>
            <a:r>
              <a:rPr spc="20" dirty="0">
                <a:solidFill>
                  <a:srgbClr val="000000"/>
                </a:solidFill>
              </a:rPr>
              <a:t>, </a:t>
            </a:r>
            <a:r>
              <a:rPr spc="-30" dirty="0">
                <a:solidFill>
                  <a:srgbClr val="000000"/>
                </a:solidFill>
              </a:rPr>
              <a:t>B</a:t>
            </a:r>
            <a:r>
              <a:rPr spc="-65" dirty="0">
                <a:solidFill>
                  <a:srgbClr val="000000"/>
                </a:solidFill>
              </a:rPr>
              <a:t>A</a:t>
            </a:r>
            <a:r>
              <a:rPr spc="5" dirty="0">
                <a:solidFill>
                  <a:srgbClr val="000000"/>
                </a:solidFill>
              </a:rPr>
              <a:t>O</a:t>
            </a:r>
            <a:r>
              <a:rPr spc="20" dirty="0">
                <a:solidFill>
                  <a:srgbClr val="000000"/>
                </a:solidFill>
              </a:rPr>
              <a:t>, ....</a:t>
            </a:r>
          </a:p>
          <a:p>
            <a:pPr marL="189865">
              <a:lnSpc>
                <a:spcPct val="100000"/>
              </a:lnSpc>
              <a:spcBef>
                <a:spcPts val="309"/>
              </a:spcBef>
            </a:pPr>
            <a:r>
              <a:rPr spc="25" dirty="0"/>
              <a:t>Cosmological</a:t>
            </a:r>
            <a:r>
              <a:rPr spc="20" dirty="0"/>
              <a:t> </a:t>
            </a:r>
            <a:r>
              <a:rPr spc="45" dirty="0"/>
              <a:t>constant</a:t>
            </a:r>
          </a:p>
          <a:p>
            <a:pPr marL="189865" marR="118745">
              <a:lnSpc>
                <a:spcPct val="101000"/>
              </a:lnSpc>
            </a:pPr>
            <a:r>
              <a:rPr spc="-55" dirty="0">
                <a:solidFill>
                  <a:srgbClr val="000000"/>
                </a:solidFill>
              </a:rPr>
              <a:t>A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25" dirty="0">
                <a:solidFill>
                  <a:srgbClr val="000000"/>
                </a:solidFill>
              </a:rPr>
              <a:t>cosmological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constant</a:t>
            </a:r>
            <a:r>
              <a:rPr spc="20" dirty="0">
                <a:solidFill>
                  <a:srgbClr val="000000"/>
                </a:solidFill>
              </a:rPr>
              <a:t> or </a:t>
            </a:r>
            <a:r>
              <a:rPr spc="-30" dirty="0">
                <a:solidFill>
                  <a:srgbClr val="000000"/>
                </a:solidFill>
              </a:rPr>
              <a:t>v</a:t>
            </a:r>
            <a:r>
              <a:rPr spc="55" dirty="0">
                <a:solidFill>
                  <a:srgbClr val="000000"/>
                </a:solidFill>
              </a:rPr>
              <a:t>acuum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0" dirty="0">
                <a:solidFill>
                  <a:srgbClr val="000000"/>
                </a:solidFill>
              </a:rPr>
              <a:t>energy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15" dirty="0">
                <a:solidFill>
                  <a:srgbClr val="000000"/>
                </a:solidFill>
              </a:rPr>
              <a:t>which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25" dirty="0">
                <a:solidFill>
                  <a:srgbClr val="000000"/>
                </a:solidFill>
              </a:rPr>
              <a:t>contr</a:t>
            </a:r>
            <a:r>
              <a:rPr spc="-5" dirty="0">
                <a:solidFill>
                  <a:srgbClr val="000000"/>
                </a:solidFill>
              </a:rPr>
              <a:t>i</a:t>
            </a:r>
            <a:r>
              <a:rPr spc="-25" dirty="0">
                <a:solidFill>
                  <a:srgbClr val="000000"/>
                </a:solidFill>
              </a:rPr>
              <a:t>b</a:t>
            </a:r>
            <a:r>
              <a:rPr spc="55" dirty="0">
                <a:solidFill>
                  <a:srgbClr val="000000"/>
                </a:solidFill>
              </a:rPr>
              <a:t>utes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about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0" dirty="0">
                <a:solidFill>
                  <a:srgbClr val="000000"/>
                </a:solidFill>
              </a:rPr>
              <a:t>70%</a:t>
            </a:r>
            <a:r>
              <a:rPr spc="20" dirty="0">
                <a:solidFill>
                  <a:srgbClr val="000000"/>
                </a:solidFill>
              </a:rPr>
              <a:t> to </a:t>
            </a:r>
            <a:r>
              <a:rPr spc="45" dirty="0">
                <a:solidFill>
                  <a:srgbClr val="000000"/>
                </a:solidFill>
              </a:rPr>
              <a:t>the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40" dirty="0">
                <a:solidFill>
                  <a:srgbClr val="000000"/>
                </a:solidFill>
              </a:rPr>
              <a:t>energy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0" dirty="0">
                <a:solidFill>
                  <a:srgbClr val="000000"/>
                </a:solidFill>
              </a:rPr>
              <a:t>density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of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the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Uni</a:t>
            </a:r>
            <a:r>
              <a:rPr spc="-30" dirty="0">
                <a:solidFill>
                  <a:srgbClr val="000000"/>
                </a:solidFill>
              </a:rPr>
              <a:t>v</a:t>
            </a:r>
            <a:r>
              <a:rPr spc="70" dirty="0">
                <a:solidFill>
                  <a:srgbClr val="000000"/>
                </a:solidFill>
              </a:rPr>
              <a:t>erse</a:t>
            </a:r>
            <a:r>
              <a:rPr spc="20" dirty="0">
                <a:solidFill>
                  <a:srgbClr val="000000"/>
                </a:solidFill>
              </a:rPr>
              <a:t> is </a:t>
            </a:r>
            <a:r>
              <a:rPr spc="-5" dirty="0">
                <a:solidFill>
                  <a:srgbClr val="000000"/>
                </a:solidFill>
              </a:rPr>
              <a:t>in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good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65" dirty="0">
                <a:solidFill>
                  <a:srgbClr val="000000"/>
                </a:solidFill>
              </a:rPr>
              <a:t>ag</a:t>
            </a:r>
            <a:r>
              <a:rPr spc="50" dirty="0">
                <a:solidFill>
                  <a:srgbClr val="000000"/>
                </a:solidFill>
              </a:rPr>
              <a:t>reement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with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50" dirty="0">
                <a:solidFill>
                  <a:srgbClr val="000000"/>
                </a:solidFill>
              </a:rPr>
              <a:t>data.</a:t>
            </a:r>
          </a:p>
          <a:p>
            <a:pPr marL="189865">
              <a:lnSpc>
                <a:spcPct val="100000"/>
              </a:lnSpc>
              <a:spcBef>
                <a:spcPts val="309"/>
              </a:spcBef>
            </a:pPr>
            <a:r>
              <a:rPr spc="35" dirty="0"/>
              <a:t>Da</a:t>
            </a:r>
            <a:r>
              <a:rPr spc="25" dirty="0"/>
              <a:t>r</a:t>
            </a:r>
            <a:r>
              <a:rPr spc="-5" dirty="0"/>
              <a:t>k</a:t>
            </a:r>
            <a:r>
              <a:rPr spc="20" dirty="0"/>
              <a:t> </a:t>
            </a:r>
            <a:r>
              <a:rPr spc="35" dirty="0"/>
              <a:t>matter</a:t>
            </a:r>
          </a:p>
          <a:p>
            <a:pPr marL="189865" marR="5080">
              <a:lnSpc>
                <a:spcPct val="101000"/>
              </a:lnSpc>
            </a:pPr>
            <a:r>
              <a:rPr spc="40" dirty="0">
                <a:solidFill>
                  <a:srgbClr val="000000"/>
                </a:solidFill>
              </a:rPr>
              <a:t>25%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of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the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0" dirty="0">
                <a:solidFill>
                  <a:srgbClr val="000000"/>
                </a:solidFill>
              </a:rPr>
              <a:t>energy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0" dirty="0">
                <a:solidFill>
                  <a:srgbClr val="000000"/>
                </a:solidFill>
              </a:rPr>
              <a:t>density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of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the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Uni</a:t>
            </a:r>
            <a:r>
              <a:rPr spc="-30" dirty="0">
                <a:solidFill>
                  <a:srgbClr val="000000"/>
                </a:solidFill>
              </a:rPr>
              <a:t>v</a:t>
            </a:r>
            <a:r>
              <a:rPr spc="70" dirty="0">
                <a:solidFill>
                  <a:srgbClr val="000000"/>
                </a:solidFill>
              </a:rPr>
              <a:t>erse</a:t>
            </a:r>
            <a:r>
              <a:rPr spc="20" dirty="0">
                <a:solidFill>
                  <a:srgbClr val="000000"/>
                </a:solidFill>
              </a:rPr>
              <a:t> is </a:t>
            </a:r>
            <a:r>
              <a:rPr spc="-5" dirty="0">
                <a:solidFill>
                  <a:srgbClr val="000000"/>
                </a:solidFill>
              </a:rPr>
              <a:t>in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the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85" dirty="0">
                <a:solidFill>
                  <a:srgbClr val="000000"/>
                </a:solidFill>
              </a:rPr>
              <a:t>f</a:t>
            </a:r>
            <a:r>
              <a:rPr spc="25" dirty="0">
                <a:solidFill>
                  <a:srgbClr val="000000"/>
                </a:solidFill>
              </a:rPr>
              <a:t>o</a:t>
            </a:r>
            <a:r>
              <a:rPr spc="30" dirty="0">
                <a:solidFill>
                  <a:srgbClr val="000000"/>
                </a:solidFill>
              </a:rPr>
              <a:t>r</a:t>
            </a:r>
            <a:r>
              <a:rPr spc="40" dirty="0">
                <a:solidFill>
                  <a:srgbClr val="000000"/>
                </a:solidFill>
              </a:rPr>
              <a:t>m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of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0" dirty="0">
                <a:solidFill>
                  <a:srgbClr val="000000"/>
                </a:solidFill>
              </a:rPr>
              <a:t>non-ba</a:t>
            </a:r>
            <a:r>
              <a:rPr spc="55" dirty="0">
                <a:solidFill>
                  <a:srgbClr val="000000"/>
                </a:solidFill>
              </a:rPr>
              <a:t>r</a:t>
            </a:r>
            <a:r>
              <a:rPr spc="-25" dirty="0">
                <a:solidFill>
                  <a:srgbClr val="000000"/>
                </a:solidFill>
              </a:rPr>
              <a:t>y</a:t>
            </a:r>
            <a:r>
              <a:rPr spc="20" dirty="0">
                <a:solidFill>
                  <a:srgbClr val="000000"/>
                </a:solidFill>
              </a:rPr>
              <a:t>onic </a:t>
            </a:r>
            <a:r>
              <a:rPr spc="50" dirty="0">
                <a:solidFill>
                  <a:srgbClr val="000000"/>
                </a:solidFill>
              </a:rPr>
              <a:t>da</a:t>
            </a:r>
            <a:r>
              <a:rPr spc="45" dirty="0">
                <a:solidFill>
                  <a:srgbClr val="000000"/>
                </a:solidFill>
              </a:rPr>
              <a:t>r</a:t>
            </a:r>
            <a:r>
              <a:rPr spc="-5" dirty="0">
                <a:solidFill>
                  <a:srgbClr val="000000"/>
                </a:solidFill>
              </a:rPr>
              <a:t>k </a:t>
            </a:r>
            <a:r>
              <a:rPr spc="40" dirty="0">
                <a:solidFill>
                  <a:srgbClr val="000000"/>
                </a:solidFill>
              </a:rPr>
              <a:t>matte</a:t>
            </a:r>
            <a:r>
              <a:rPr spc="-15" dirty="0">
                <a:solidFill>
                  <a:srgbClr val="000000"/>
                </a:solidFill>
              </a:rPr>
              <a:t>r</a:t>
            </a:r>
            <a:r>
              <a:rPr spc="20" dirty="0">
                <a:solidFill>
                  <a:srgbClr val="000000"/>
                </a:solidFill>
              </a:rPr>
              <a:t>.</a:t>
            </a:r>
            <a:r>
              <a:rPr spc="80" dirty="0">
                <a:solidFill>
                  <a:srgbClr val="000000"/>
                </a:solidFill>
              </a:rPr>
              <a:t> </a:t>
            </a:r>
            <a:r>
              <a:rPr spc="20" dirty="0">
                <a:solidFill>
                  <a:srgbClr val="000000"/>
                </a:solidFill>
              </a:rPr>
              <a:t>E</a:t>
            </a:r>
            <a:r>
              <a:rPr spc="-10" dirty="0">
                <a:solidFill>
                  <a:srgbClr val="000000"/>
                </a:solidFill>
              </a:rPr>
              <a:t>v</a:t>
            </a:r>
            <a:r>
              <a:rPr spc="70" dirty="0">
                <a:solidFill>
                  <a:srgbClr val="000000"/>
                </a:solidFill>
              </a:rPr>
              <a:t>en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5" dirty="0">
                <a:solidFill>
                  <a:srgbClr val="000000"/>
                </a:solidFill>
              </a:rPr>
              <a:t>if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90" dirty="0">
                <a:solidFill>
                  <a:srgbClr val="000000"/>
                </a:solidFill>
              </a:rPr>
              <a:t>s</a:t>
            </a:r>
            <a:r>
              <a:rPr spc="70" dirty="0">
                <a:solidFill>
                  <a:srgbClr val="000000"/>
                </a:solidFill>
              </a:rPr>
              <a:t>e</a:t>
            </a:r>
            <a:r>
              <a:rPr spc="-30" dirty="0">
                <a:solidFill>
                  <a:srgbClr val="000000"/>
                </a:solidFill>
              </a:rPr>
              <a:t>v</a:t>
            </a:r>
            <a:r>
              <a:rPr spc="50" dirty="0">
                <a:solidFill>
                  <a:srgbClr val="000000"/>
                </a:solidFill>
              </a:rPr>
              <a:t>e</a:t>
            </a:r>
            <a:r>
              <a:rPr spc="25" dirty="0">
                <a:solidFill>
                  <a:srgbClr val="000000"/>
                </a:solidFill>
              </a:rPr>
              <a:t>r</a:t>
            </a:r>
            <a:r>
              <a:rPr spc="20" dirty="0">
                <a:solidFill>
                  <a:srgbClr val="000000"/>
                </a:solidFill>
              </a:rPr>
              <a:t>al </a:t>
            </a:r>
            <a:r>
              <a:rPr spc="60" dirty="0">
                <a:solidFill>
                  <a:srgbClr val="000000"/>
                </a:solidFill>
              </a:rPr>
              <a:t>reasona</a:t>
            </a:r>
            <a:r>
              <a:rPr spc="50" dirty="0">
                <a:solidFill>
                  <a:srgbClr val="000000"/>
                </a:solidFill>
              </a:rPr>
              <a:t>b</a:t>
            </a:r>
            <a:r>
              <a:rPr spc="20" dirty="0">
                <a:solidFill>
                  <a:srgbClr val="000000"/>
                </a:solidFill>
              </a:rPr>
              <a:t>le </a:t>
            </a:r>
            <a:r>
              <a:rPr spc="50" dirty="0">
                <a:solidFill>
                  <a:srgbClr val="000000"/>
                </a:solidFill>
              </a:rPr>
              <a:t>candidates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65" dirty="0">
                <a:solidFill>
                  <a:srgbClr val="000000"/>
                </a:solidFill>
              </a:rPr>
              <a:t>e</a:t>
            </a:r>
            <a:r>
              <a:rPr spc="10" dirty="0">
                <a:solidFill>
                  <a:srgbClr val="000000"/>
                </a:solidFill>
              </a:rPr>
              <a:t>xist,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w</a:t>
            </a:r>
            <a:r>
              <a:rPr spc="95" dirty="0">
                <a:solidFill>
                  <a:srgbClr val="000000"/>
                </a:solidFill>
              </a:rPr>
              <a:t>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still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75" dirty="0">
                <a:solidFill>
                  <a:srgbClr val="000000"/>
                </a:solidFill>
              </a:rPr>
              <a:t>h</a:t>
            </a:r>
            <a:r>
              <a:rPr spc="45" dirty="0">
                <a:solidFill>
                  <a:srgbClr val="000000"/>
                </a:solidFill>
              </a:rPr>
              <a:t>a</a:t>
            </a:r>
            <a:r>
              <a:rPr spc="-30" dirty="0">
                <a:solidFill>
                  <a:srgbClr val="000000"/>
                </a:solidFill>
              </a:rPr>
              <a:t>v</a:t>
            </a:r>
            <a:r>
              <a:rPr spc="95" dirty="0">
                <a:solidFill>
                  <a:srgbClr val="000000"/>
                </a:solidFill>
              </a:rPr>
              <a:t>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0" dirty="0">
                <a:solidFill>
                  <a:srgbClr val="000000"/>
                </a:solidFill>
              </a:rPr>
              <a:t>not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70" dirty="0">
                <a:solidFill>
                  <a:srgbClr val="000000"/>
                </a:solidFill>
              </a:rPr>
              <a:t>been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65" dirty="0">
                <a:solidFill>
                  <a:srgbClr val="000000"/>
                </a:solidFill>
              </a:rPr>
              <a:t>a</a:t>
            </a:r>
            <a:r>
              <a:rPr spc="55" dirty="0">
                <a:solidFill>
                  <a:srgbClr val="000000"/>
                </a:solidFill>
              </a:rPr>
              <a:t>b</a:t>
            </a:r>
            <a:r>
              <a:rPr spc="20" dirty="0">
                <a:solidFill>
                  <a:srgbClr val="000000"/>
                </a:solidFill>
              </a:rPr>
              <a:t>le to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identify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50" dirty="0">
                <a:solidFill>
                  <a:srgbClr val="000000"/>
                </a:solidFill>
              </a:rPr>
              <a:t>da</a:t>
            </a:r>
            <a:r>
              <a:rPr spc="45" dirty="0">
                <a:solidFill>
                  <a:srgbClr val="000000"/>
                </a:solidFill>
              </a:rPr>
              <a:t>r</a:t>
            </a:r>
            <a:r>
              <a:rPr spc="-5" dirty="0">
                <a:solidFill>
                  <a:srgbClr val="000000"/>
                </a:solidFill>
              </a:rPr>
              <a:t>k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5" dirty="0">
                <a:solidFill>
                  <a:srgbClr val="000000"/>
                </a:solidFill>
              </a:rPr>
              <a:t>matter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8</a:t>
            </a:r>
            <a:r>
              <a:rPr lang="en-US" spc="45" dirty="0">
                <a:solidFill>
                  <a:srgbClr val="000000"/>
                </a:solidFill>
              </a:rPr>
              <a:t>5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y</a:t>
            </a:r>
            <a:r>
              <a:rPr spc="70" dirty="0">
                <a:solidFill>
                  <a:srgbClr val="000000"/>
                </a:solidFill>
              </a:rPr>
              <a:t>ears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25" dirty="0">
                <a:solidFill>
                  <a:srgbClr val="000000"/>
                </a:solidFill>
              </a:rPr>
              <a:t>after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30" dirty="0">
                <a:solidFill>
                  <a:srgbClr val="000000"/>
                </a:solidFill>
              </a:rPr>
              <a:t>it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80" dirty="0">
                <a:solidFill>
                  <a:srgbClr val="000000"/>
                </a:solidFill>
              </a:rPr>
              <a:t>has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70" dirty="0">
                <a:solidFill>
                  <a:srgbClr val="000000"/>
                </a:solidFill>
              </a:rPr>
              <a:t>been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first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0" dirty="0">
                <a:solidFill>
                  <a:srgbClr val="000000"/>
                </a:solidFill>
              </a:rPr>
              <a:t>postulated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25" dirty="0">
                <a:solidFill>
                  <a:srgbClr val="000000"/>
                </a:solidFill>
              </a:rPr>
              <a:t>b</a:t>
            </a:r>
            <a:r>
              <a:rPr spc="-5" dirty="0">
                <a:solidFill>
                  <a:srgbClr val="000000"/>
                </a:solidFill>
              </a:rPr>
              <a:t>y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F</a:t>
            </a:r>
            <a:r>
              <a:rPr spc="0" dirty="0">
                <a:solidFill>
                  <a:srgbClr val="000000"/>
                </a:solidFill>
              </a:rPr>
              <a:t>r</a:t>
            </a:r>
            <a:r>
              <a:rPr spc="-5" dirty="0">
                <a:solidFill>
                  <a:srgbClr val="000000"/>
                </a:solidFill>
              </a:rPr>
              <a:t>itz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Zwi</a:t>
            </a:r>
            <a:r>
              <a:rPr spc="-25" dirty="0">
                <a:solidFill>
                  <a:srgbClr val="000000"/>
                </a:solidFill>
              </a:rPr>
              <a:t>c</a:t>
            </a:r>
            <a:r>
              <a:rPr spc="-5" dirty="0">
                <a:solidFill>
                  <a:srgbClr val="000000"/>
                </a:solidFill>
              </a:rPr>
              <a:t>k</a:t>
            </a:r>
            <a:r>
              <a:rPr spc="-95" dirty="0">
                <a:solidFill>
                  <a:srgbClr val="000000"/>
                </a:solidFill>
              </a:rPr>
              <a:t>y</a:t>
            </a:r>
            <a:r>
              <a:rPr spc="20" dirty="0">
                <a:solidFill>
                  <a:srgbClr val="000000"/>
                </a:solidFill>
              </a:rPr>
              <a:t>.</a:t>
            </a:r>
          </a:p>
          <a:p>
            <a:pPr marL="189865">
              <a:lnSpc>
                <a:spcPct val="100000"/>
              </a:lnSpc>
              <a:spcBef>
                <a:spcPts val="309"/>
              </a:spcBef>
            </a:pPr>
            <a:endParaRPr spc="35" dirty="0"/>
          </a:p>
        </p:txBody>
      </p:sp>
      <p:sp>
        <p:nvSpPr>
          <p:cNvPr id="10" name="object 10"/>
          <p:cNvSpPr/>
          <p:nvPr/>
        </p:nvSpPr>
        <p:spPr>
          <a:xfrm>
            <a:off x="0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5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35976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71952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3661792"/>
      </p:ext>
    </p:extLst>
  </p:cSld>
  <p:clrMapOvr>
    <a:masterClrMapping/>
  </p:clrMapOvr>
  <p:transition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6945" y="41695"/>
            <a:ext cx="2521505" cy="256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r>
              <a:rPr spc="40" dirty="0"/>
              <a:t>Conclusions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idx="1"/>
          </p:nvPr>
        </p:nvSpPr>
        <p:spPr>
          <a:xfrm>
            <a:off x="247650" y="326810"/>
            <a:ext cx="3976211" cy="3474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9865">
              <a:lnSpc>
                <a:spcPct val="100000"/>
              </a:lnSpc>
            </a:pPr>
            <a:r>
              <a:rPr spc="60" dirty="0"/>
              <a:t>Obser</a:t>
            </a:r>
            <a:r>
              <a:rPr spc="-30" dirty="0"/>
              <a:t>v</a:t>
            </a:r>
            <a:r>
              <a:rPr spc="35" dirty="0"/>
              <a:t>ations</a:t>
            </a:r>
            <a:r>
              <a:rPr spc="20" dirty="0"/>
              <a:t> </a:t>
            </a:r>
            <a:r>
              <a:rPr spc="45" dirty="0"/>
              <a:t>SN</a:t>
            </a:r>
          </a:p>
          <a:p>
            <a:pPr marL="189865" marR="213995">
              <a:lnSpc>
                <a:spcPct val="101000"/>
              </a:lnSpc>
            </a:pPr>
            <a:r>
              <a:rPr spc="45" dirty="0">
                <a:solidFill>
                  <a:srgbClr val="000000"/>
                </a:solidFill>
              </a:rPr>
              <a:t>15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y</a:t>
            </a:r>
            <a:r>
              <a:rPr spc="70" dirty="0">
                <a:solidFill>
                  <a:srgbClr val="000000"/>
                </a:solidFill>
              </a:rPr>
              <a:t>ears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25" dirty="0">
                <a:solidFill>
                  <a:srgbClr val="000000"/>
                </a:solidFill>
              </a:rPr>
              <a:t>after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the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5" dirty="0">
                <a:solidFill>
                  <a:srgbClr val="000000"/>
                </a:solidFill>
              </a:rPr>
              <a:t>disc</a:t>
            </a:r>
            <a:r>
              <a:rPr spc="30" dirty="0">
                <a:solidFill>
                  <a:srgbClr val="000000"/>
                </a:solidFill>
              </a:rPr>
              <a:t>o</a:t>
            </a:r>
            <a:r>
              <a:rPr spc="-30" dirty="0">
                <a:solidFill>
                  <a:srgbClr val="000000"/>
                </a:solidFill>
              </a:rPr>
              <a:t>v</a:t>
            </a:r>
            <a:r>
              <a:rPr spc="50" dirty="0">
                <a:solidFill>
                  <a:srgbClr val="000000"/>
                </a:solidFill>
              </a:rPr>
              <a:t>e</a:t>
            </a:r>
            <a:r>
              <a:rPr spc="60" dirty="0">
                <a:solidFill>
                  <a:srgbClr val="000000"/>
                </a:solidFill>
              </a:rPr>
              <a:t>r</a:t>
            </a:r>
            <a:r>
              <a:rPr spc="-5" dirty="0">
                <a:solidFill>
                  <a:srgbClr val="000000"/>
                </a:solidFill>
              </a:rPr>
              <a:t>y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of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the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/>
              <a:t>accele</a:t>
            </a:r>
            <a:r>
              <a:rPr spc="25" dirty="0"/>
              <a:t>r</a:t>
            </a:r>
            <a:r>
              <a:rPr spc="60" dirty="0"/>
              <a:t>ated</a:t>
            </a:r>
            <a:r>
              <a:rPr spc="20" dirty="0"/>
              <a:t> </a:t>
            </a:r>
            <a:r>
              <a:rPr spc="65" dirty="0">
                <a:solidFill>
                  <a:srgbClr val="000000"/>
                </a:solidFill>
              </a:rPr>
              <a:t>e</a:t>
            </a:r>
            <a:r>
              <a:rPr spc="40" dirty="0">
                <a:solidFill>
                  <a:srgbClr val="000000"/>
                </a:solidFill>
              </a:rPr>
              <a:t>xpansion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of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the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Uni</a:t>
            </a:r>
            <a:r>
              <a:rPr spc="-30" dirty="0">
                <a:solidFill>
                  <a:srgbClr val="000000"/>
                </a:solidFill>
              </a:rPr>
              <a:t>v</a:t>
            </a:r>
            <a:r>
              <a:rPr spc="70" dirty="0">
                <a:solidFill>
                  <a:srgbClr val="000000"/>
                </a:solidFill>
              </a:rPr>
              <a:t>ers</a:t>
            </a:r>
            <a:r>
              <a:rPr spc="65" dirty="0">
                <a:solidFill>
                  <a:srgbClr val="000000"/>
                </a:solidFill>
              </a:rPr>
              <a:t>e</a:t>
            </a:r>
            <a:r>
              <a:rPr spc="20" dirty="0">
                <a:solidFill>
                  <a:srgbClr val="000000"/>
                </a:solidFill>
              </a:rPr>
              <a:t>, </a:t>
            </a:r>
            <a:r>
              <a:rPr spc="60" dirty="0">
                <a:solidFill>
                  <a:srgbClr val="000000"/>
                </a:solidFill>
              </a:rPr>
              <a:t>obse</a:t>
            </a:r>
            <a:r>
              <a:rPr spc="70" dirty="0">
                <a:solidFill>
                  <a:srgbClr val="000000"/>
                </a:solidFill>
              </a:rPr>
              <a:t>r</a:t>
            </a:r>
            <a:r>
              <a:rPr spc="-30" dirty="0">
                <a:solidFill>
                  <a:srgbClr val="000000"/>
                </a:solidFill>
              </a:rPr>
              <a:t>v</a:t>
            </a:r>
            <a:r>
              <a:rPr spc="35" dirty="0">
                <a:solidFill>
                  <a:srgbClr val="000000"/>
                </a:solidFill>
              </a:rPr>
              <a:t>ations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of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90" dirty="0">
                <a:solidFill>
                  <a:srgbClr val="000000"/>
                </a:solidFill>
              </a:rPr>
              <a:t>s</a:t>
            </a:r>
            <a:r>
              <a:rPr spc="70" dirty="0">
                <a:solidFill>
                  <a:srgbClr val="000000"/>
                </a:solidFill>
              </a:rPr>
              <a:t>e</a:t>
            </a:r>
            <a:r>
              <a:rPr spc="-30" dirty="0">
                <a:solidFill>
                  <a:srgbClr val="000000"/>
                </a:solidFill>
              </a:rPr>
              <a:t>v</a:t>
            </a:r>
            <a:r>
              <a:rPr spc="50" dirty="0">
                <a:solidFill>
                  <a:srgbClr val="000000"/>
                </a:solidFill>
              </a:rPr>
              <a:t>e</a:t>
            </a:r>
            <a:r>
              <a:rPr spc="25" dirty="0">
                <a:solidFill>
                  <a:srgbClr val="000000"/>
                </a:solidFill>
              </a:rPr>
              <a:t>r</a:t>
            </a:r>
            <a:r>
              <a:rPr spc="20" dirty="0">
                <a:solidFill>
                  <a:srgbClr val="000000"/>
                </a:solidFill>
              </a:rPr>
              <a:t>al </a:t>
            </a:r>
            <a:r>
              <a:rPr spc="45" dirty="0">
                <a:solidFill>
                  <a:srgbClr val="000000"/>
                </a:solidFill>
              </a:rPr>
              <a:t>100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60" dirty="0">
                <a:solidFill>
                  <a:srgbClr val="000000"/>
                </a:solidFill>
              </a:rPr>
              <a:t>super</a:t>
            </a:r>
            <a:r>
              <a:rPr spc="45" dirty="0">
                <a:solidFill>
                  <a:srgbClr val="000000"/>
                </a:solidFill>
              </a:rPr>
              <a:t>n</a:t>
            </a:r>
            <a:r>
              <a:rPr spc="30" dirty="0">
                <a:solidFill>
                  <a:srgbClr val="000000"/>
                </a:solidFill>
              </a:rPr>
              <a:t>o</a:t>
            </a:r>
            <a:r>
              <a:rPr spc="-30" dirty="0">
                <a:solidFill>
                  <a:srgbClr val="000000"/>
                </a:solidFill>
              </a:rPr>
              <a:t>v</a:t>
            </a:r>
            <a:r>
              <a:rPr spc="95" dirty="0">
                <a:solidFill>
                  <a:srgbClr val="000000"/>
                </a:solidFill>
              </a:rPr>
              <a:t>ae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of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0" dirty="0">
                <a:solidFill>
                  <a:srgbClr val="000000"/>
                </a:solidFill>
              </a:rPr>
              <a:t>type</a:t>
            </a:r>
            <a:r>
              <a:rPr spc="20" dirty="0">
                <a:solidFill>
                  <a:srgbClr val="000000"/>
                </a:solidFill>
              </a:rPr>
              <a:t> Ia </a:t>
            </a:r>
            <a:r>
              <a:rPr spc="5" dirty="0">
                <a:solidFill>
                  <a:srgbClr val="000000"/>
                </a:solidFill>
              </a:rPr>
              <a:t>confi</a:t>
            </a:r>
            <a:r>
              <a:rPr spc="25" dirty="0">
                <a:solidFill>
                  <a:srgbClr val="000000"/>
                </a:solidFill>
              </a:rPr>
              <a:t>r</a:t>
            </a:r>
            <a:r>
              <a:rPr spc="40" dirty="0">
                <a:solidFill>
                  <a:srgbClr val="000000"/>
                </a:solidFill>
              </a:rPr>
              <a:t>m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30" dirty="0">
                <a:solidFill>
                  <a:srgbClr val="000000"/>
                </a:solidFill>
              </a:rPr>
              <a:t>it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at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more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than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0" dirty="0">
                <a:solidFill>
                  <a:srgbClr val="000000"/>
                </a:solidFill>
              </a:rPr>
              <a:t>7</a:t>
            </a:r>
            <a:r>
              <a:rPr i="1" spc="105" dirty="0">
                <a:solidFill>
                  <a:srgbClr val="000000"/>
                </a:solidFill>
                <a:latin typeface="Times New Roman"/>
                <a:cs typeface="Times New Roman"/>
              </a:rPr>
              <a:t>σ</a:t>
            </a:r>
            <a:r>
              <a:rPr spc="20" dirty="0">
                <a:solidFill>
                  <a:srgbClr val="000000"/>
                </a:solidFill>
              </a:rPr>
              <a:t>.</a:t>
            </a:r>
          </a:p>
          <a:p>
            <a:pPr marL="189865" marR="2290445">
              <a:lnSpc>
                <a:spcPct val="101000"/>
              </a:lnSpc>
              <a:spcBef>
                <a:spcPts val="300"/>
              </a:spcBef>
            </a:pPr>
            <a:r>
              <a:rPr spc="35" dirty="0"/>
              <a:t>Other</a:t>
            </a:r>
            <a:r>
              <a:rPr spc="20" dirty="0"/>
              <a:t> </a:t>
            </a:r>
            <a:r>
              <a:rPr spc="60" dirty="0"/>
              <a:t>data</a:t>
            </a:r>
            <a:r>
              <a:rPr spc="20" dirty="0"/>
              <a:t> </a:t>
            </a:r>
            <a:r>
              <a:rPr spc="45" dirty="0"/>
              <a:t>also</a:t>
            </a:r>
            <a:r>
              <a:rPr spc="20" dirty="0"/>
              <a:t> </a:t>
            </a:r>
            <a:r>
              <a:rPr spc="30" dirty="0"/>
              <a:t>require</a:t>
            </a:r>
            <a:r>
              <a:rPr lang="en-US" spc="30" dirty="0"/>
              <a:t> </a:t>
            </a:r>
            <a:r>
              <a:rPr lang="en-US" spc="50" dirty="0"/>
              <a:t>da</a:t>
            </a:r>
            <a:r>
              <a:rPr lang="en-US" spc="45" dirty="0"/>
              <a:t>r</a:t>
            </a:r>
            <a:r>
              <a:rPr lang="en-US" spc="-5" dirty="0"/>
              <a:t>k</a:t>
            </a:r>
            <a:r>
              <a:rPr lang="en-US" spc="20" dirty="0"/>
              <a:t> </a:t>
            </a:r>
            <a:r>
              <a:rPr lang="en-US" spc="40" dirty="0"/>
              <a:t>energy</a:t>
            </a:r>
            <a:r>
              <a:rPr lang="en-US" spc="20" dirty="0"/>
              <a:t> </a:t>
            </a:r>
            <a:r>
              <a:rPr lang="en-US" spc="-10" dirty="0">
                <a:solidFill>
                  <a:srgbClr val="000000"/>
                </a:solidFill>
              </a:rPr>
              <a:t>CM</a:t>
            </a:r>
            <a:r>
              <a:rPr lang="en-US" spc="-30" dirty="0">
                <a:solidFill>
                  <a:srgbClr val="000000"/>
                </a:solidFill>
              </a:rPr>
              <a:t>B</a:t>
            </a:r>
            <a:r>
              <a:rPr lang="en-US" spc="20" dirty="0">
                <a:solidFill>
                  <a:srgbClr val="000000"/>
                </a:solidFill>
              </a:rPr>
              <a:t>, </a:t>
            </a:r>
            <a:r>
              <a:rPr lang="en-US" spc="-30" dirty="0">
                <a:solidFill>
                  <a:srgbClr val="000000"/>
                </a:solidFill>
              </a:rPr>
              <a:t>B</a:t>
            </a:r>
            <a:r>
              <a:rPr lang="en-US" spc="-65" dirty="0">
                <a:solidFill>
                  <a:srgbClr val="000000"/>
                </a:solidFill>
              </a:rPr>
              <a:t>A</a:t>
            </a:r>
            <a:r>
              <a:rPr lang="en-US" spc="5" dirty="0">
                <a:solidFill>
                  <a:srgbClr val="000000"/>
                </a:solidFill>
              </a:rPr>
              <a:t>O</a:t>
            </a:r>
            <a:r>
              <a:rPr lang="en-US" spc="20" dirty="0">
                <a:solidFill>
                  <a:srgbClr val="000000"/>
                </a:solidFill>
              </a:rPr>
              <a:t>, ….</a:t>
            </a:r>
            <a:endParaRPr spc="20" dirty="0">
              <a:solidFill>
                <a:srgbClr val="000000"/>
              </a:solidFill>
            </a:endParaRPr>
          </a:p>
          <a:p>
            <a:pPr marL="189865">
              <a:lnSpc>
                <a:spcPct val="100000"/>
              </a:lnSpc>
              <a:spcBef>
                <a:spcPts val="309"/>
              </a:spcBef>
            </a:pPr>
            <a:r>
              <a:rPr spc="25" dirty="0"/>
              <a:t>Cosmological</a:t>
            </a:r>
            <a:r>
              <a:rPr spc="20" dirty="0"/>
              <a:t> </a:t>
            </a:r>
            <a:r>
              <a:rPr spc="45" dirty="0"/>
              <a:t>constant</a:t>
            </a:r>
          </a:p>
          <a:p>
            <a:pPr marL="189865" marR="118745">
              <a:lnSpc>
                <a:spcPct val="101000"/>
              </a:lnSpc>
            </a:pPr>
            <a:r>
              <a:rPr spc="-55" dirty="0">
                <a:solidFill>
                  <a:srgbClr val="000000"/>
                </a:solidFill>
              </a:rPr>
              <a:t>A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25" dirty="0">
                <a:solidFill>
                  <a:srgbClr val="000000"/>
                </a:solidFill>
              </a:rPr>
              <a:t>cosmological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constant</a:t>
            </a:r>
            <a:r>
              <a:rPr spc="20" dirty="0">
                <a:solidFill>
                  <a:srgbClr val="000000"/>
                </a:solidFill>
              </a:rPr>
              <a:t> or </a:t>
            </a:r>
            <a:r>
              <a:rPr spc="-30" dirty="0">
                <a:solidFill>
                  <a:srgbClr val="000000"/>
                </a:solidFill>
              </a:rPr>
              <a:t>v</a:t>
            </a:r>
            <a:r>
              <a:rPr spc="55" dirty="0">
                <a:solidFill>
                  <a:srgbClr val="000000"/>
                </a:solidFill>
              </a:rPr>
              <a:t>acuum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0" dirty="0">
                <a:solidFill>
                  <a:srgbClr val="000000"/>
                </a:solidFill>
              </a:rPr>
              <a:t>energy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15" dirty="0">
                <a:solidFill>
                  <a:srgbClr val="000000"/>
                </a:solidFill>
              </a:rPr>
              <a:t>which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25" dirty="0">
                <a:solidFill>
                  <a:srgbClr val="000000"/>
                </a:solidFill>
              </a:rPr>
              <a:t>contr</a:t>
            </a:r>
            <a:r>
              <a:rPr spc="-5" dirty="0">
                <a:solidFill>
                  <a:srgbClr val="000000"/>
                </a:solidFill>
              </a:rPr>
              <a:t>i</a:t>
            </a:r>
            <a:r>
              <a:rPr spc="-25" dirty="0">
                <a:solidFill>
                  <a:srgbClr val="000000"/>
                </a:solidFill>
              </a:rPr>
              <a:t>b</a:t>
            </a:r>
            <a:r>
              <a:rPr spc="55" dirty="0">
                <a:solidFill>
                  <a:srgbClr val="000000"/>
                </a:solidFill>
              </a:rPr>
              <a:t>utes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about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0" dirty="0">
                <a:solidFill>
                  <a:srgbClr val="000000"/>
                </a:solidFill>
              </a:rPr>
              <a:t>70%</a:t>
            </a:r>
            <a:r>
              <a:rPr spc="20" dirty="0">
                <a:solidFill>
                  <a:srgbClr val="000000"/>
                </a:solidFill>
              </a:rPr>
              <a:t> to </a:t>
            </a:r>
            <a:r>
              <a:rPr spc="45" dirty="0">
                <a:solidFill>
                  <a:srgbClr val="000000"/>
                </a:solidFill>
              </a:rPr>
              <a:t>the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40" dirty="0">
                <a:solidFill>
                  <a:srgbClr val="000000"/>
                </a:solidFill>
              </a:rPr>
              <a:t>energy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0" dirty="0">
                <a:solidFill>
                  <a:srgbClr val="000000"/>
                </a:solidFill>
              </a:rPr>
              <a:t>density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of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the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Uni</a:t>
            </a:r>
            <a:r>
              <a:rPr spc="-30" dirty="0">
                <a:solidFill>
                  <a:srgbClr val="000000"/>
                </a:solidFill>
              </a:rPr>
              <a:t>v</a:t>
            </a:r>
            <a:r>
              <a:rPr spc="70" dirty="0">
                <a:solidFill>
                  <a:srgbClr val="000000"/>
                </a:solidFill>
              </a:rPr>
              <a:t>erse</a:t>
            </a:r>
            <a:r>
              <a:rPr spc="20" dirty="0">
                <a:solidFill>
                  <a:srgbClr val="000000"/>
                </a:solidFill>
              </a:rPr>
              <a:t> is </a:t>
            </a:r>
            <a:r>
              <a:rPr spc="-5" dirty="0">
                <a:solidFill>
                  <a:srgbClr val="000000"/>
                </a:solidFill>
              </a:rPr>
              <a:t>in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good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65" dirty="0">
                <a:solidFill>
                  <a:srgbClr val="000000"/>
                </a:solidFill>
              </a:rPr>
              <a:t>ag</a:t>
            </a:r>
            <a:r>
              <a:rPr spc="50" dirty="0">
                <a:solidFill>
                  <a:srgbClr val="000000"/>
                </a:solidFill>
              </a:rPr>
              <a:t>reement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with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50" dirty="0">
                <a:solidFill>
                  <a:srgbClr val="000000"/>
                </a:solidFill>
              </a:rPr>
              <a:t>data.</a:t>
            </a:r>
          </a:p>
          <a:p>
            <a:pPr marL="189865">
              <a:lnSpc>
                <a:spcPct val="100000"/>
              </a:lnSpc>
              <a:spcBef>
                <a:spcPts val="309"/>
              </a:spcBef>
            </a:pPr>
            <a:r>
              <a:rPr spc="35" dirty="0"/>
              <a:t>Da</a:t>
            </a:r>
            <a:r>
              <a:rPr spc="25" dirty="0"/>
              <a:t>r</a:t>
            </a:r>
            <a:r>
              <a:rPr spc="-5" dirty="0"/>
              <a:t>k</a:t>
            </a:r>
            <a:r>
              <a:rPr spc="20" dirty="0"/>
              <a:t> </a:t>
            </a:r>
            <a:r>
              <a:rPr spc="35" dirty="0"/>
              <a:t>matter</a:t>
            </a:r>
          </a:p>
          <a:p>
            <a:pPr marL="189865" marR="5080">
              <a:lnSpc>
                <a:spcPct val="101000"/>
              </a:lnSpc>
            </a:pPr>
            <a:r>
              <a:rPr spc="40" dirty="0">
                <a:solidFill>
                  <a:srgbClr val="000000"/>
                </a:solidFill>
              </a:rPr>
              <a:t>25%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of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the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0" dirty="0">
                <a:solidFill>
                  <a:srgbClr val="000000"/>
                </a:solidFill>
              </a:rPr>
              <a:t>energy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0" dirty="0">
                <a:solidFill>
                  <a:srgbClr val="000000"/>
                </a:solidFill>
              </a:rPr>
              <a:t>density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of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the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Uni</a:t>
            </a:r>
            <a:r>
              <a:rPr spc="-30" dirty="0">
                <a:solidFill>
                  <a:srgbClr val="000000"/>
                </a:solidFill>
              </a:rPr>
              <a:t>v</a:t>
            </a:r>
            <a:r>
              <a:rPr spc="70" dirty="0">
                <a:solidFill>
                  <a:srgbClr val="000000"/>
                </a:solidFill>
              </a:rPr>
              <a:t>erse</a:t>
            </a:r>
            <a:r>
              <a:rPr spc="20" dirty="0">
                <a:solidFill>
                  <a:srgbClr val="000000"/>
                </a:solidFill>
              </a:rPr>
              <a:t> is </a:t>
            </a:r>
            <a:r>
              <a:rPr spc="-5" dirty="0">
                <a:solidFill>
                  <a:srgbClr val="000000"/>
                </a:solidFill>
              </a:rPr>
              <a:t>in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the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85" dirty="0">
                <a:solidFill>
                  <a:srgbClr val="000000"/>
                </a:solidFill>
              </a:rPr>
              <a:t>f</a:t>
            </a:r>
            <a:r>
              <a:rPr spc="25" dirty="0">
                <a:solidFill>
                  <a:srgbClr val="000000"/>
                </a:solidFill>
              </a:rPr>
              <a:t>o</a:t>
            </a:r>
            <a:r>
              <a:rPr spc="30" dirty="0">
                <a:solidFill>
                  <a:srgbClr val="000000"/>
                </a:solidFill>
              </a:rPr>
              <a:t>r</a:t>
            </a:r>
            <a:r>
              <a:rPr spc="40" dirty="0">
                <a:solidFill>
                  <a:srgbClr val="000000"/>
                </a:solidFill>
              </a:rPr>
              <a:t>m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of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0" dirty="0">
                <a:solidFill>
                  <a:srgbClr val="000000"/>
                </a:solidFill>
              </a:rPr>
              <a:t>non-ba</a:t>
            </a:r>
            <a:r>
              <a:rPr spc="55" dirty="0">
                <a:solidFill>
                  <a:srgbClr val="000000"/>
                </a:solidFill>
              </a:rPr>
              <a:t>r</a:t>
            </a:r>
            <a:r>
              <a:rPr spc="-25" dirty="0">
                <a:solidFill>
                  <a:srgbClr val="000000"/>
                </a:solidFill>
              </a:rPr>
              <a:t>y</a:t>
            </a:r>
            <a:r>
              <a:rPr spc="20" dirty="0">
                <a:solidFill>
                  <a:srgbClr val="000000"/>
                </a:solidFill>
              </a:rPr>
              <a:t>onic </a:t>
            </a:r>
            <a:r>
              <a:rPr spc="50" dirty="0">
                <a:solidFill>
                  <a:srgbClr val="000000"/>
                </a:solidFill>
              </a:rPr>
              <a:t>da</a:t>
            </a:r>
            <a:r>
              <a:rPr spc="45" dirty="0">
                <a:solidFill>
                  <a:srgbClr val="000000"/>
                </a:solidFill>
              </a:rPr>
              <a:t>r</a:t>
            </a:r>
            <a:r>
              <a:rPr spc="-5" dirty="0">
                <a:solidFill>
                  <a:srgbClr val="000000"/>
                </a:solidFill>
              </a:rPr>
              <a:t>k </a:t>
            </a:r>
            <a:r>
              <a:rPr spc="40" dirty="0">
                <a:solidFill>
                  <a:srgbClr val="000000"/>
                </a:solidFill>
              </a:rPr>
              <a:t>matte</a:t>
            </a:r>
            <a:r>
              <a:rPr spc="-15" dirty="0">
                <a:solidFill>
                  <a:srgbClr val="000000"/>
                </a:solidFill>
              </a:rPr>
              <a:t>r</a:t>
            </a:r>
            <a:r>
              <a:rPr spc="20" dirty="0">
                <a:solidFill>
                  <a:srgbClr val="000000"/>
                </a:solidFill>
              </a:rPr>
              <a:t>.</a:t>
            </a:r>
            <a:r>
              <a:rPr spc="80" dirty="0">
                <a:solidFill>
                  <a:srgbClr val="000000"/>
                </a:solidFill>
              </a:rPr>
              <a:t> </a:t>
            </a:r>
            <a:r>
              <a:rPr spc="20" dirty="0">
                <a:solidFill>
                  <a:srgbClr val="000000"/>
                </a:solidFill>
              </a:rPr>
              <a:t>E</a:t>
            </a:r>
            <a:r>
              <a:rPr spc="-10" dirty="0">
                <a:solidFill>
                  <a:srgbClr val="000000"/>
                </a:solidFill>
              </a:rPr>
              <a:t>v</a:t>
            </a:r>
            <a:r>
              <a:rPr spc="70" dirty="0">
                <a:solidFill>
                  <a:srgbClr val="000000"/>
                </a:solidFill>
              </a:rPr>
              <a:t>en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5" dirty="0">
                <a:solidFill>
                  <a:srgbClr val="000000"/>
                </a:solidFill>
              </a:rPr>
              <a:t>if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90" dirty="0">
                <a:solidFill>
                  <a:srgbClr val="000000"/>
                </a:solidFill>
              </a:rPr>
              <a:t>s</a:t>
            </a:r>
            <a:r>
              <a:rPr spc="70" dirty="0">
                <a:solidFill>
                  <a:srgbClr val="000000"/>
                </a:solidFill>
              </a:rPr>
              <a:t>e</a:t>
            </a:r>
            <a:r>
              <a:rPr spc="-30" dirty="0">
                <a:solidFill>
                  <a:srgbClr val="000000"/>
                </a:solidFill>
              </a:rPr>
              <a:t>v</a:t>
            </a:r>
            <a:r>
              <a:rPr spc="50" dirty="0">
                <a:solidFill>
                  <a:srgbClr val="000000"/>
                </a:solidFill>
              </a:rPr>
              <a:t>e</a:t>
            </a:r>
            <a:r>
              <a:rPr spc="25" dirty="0">
                <a:solidFill>
                  <a:srgbClr val="000000"/>
                </a:solidFill>
              </a:rPr>
              <a:t>r</a:t>
            </a:r>
            <a:r>
              <a:rPr spc="20" dirty="0">
                <a:solidFill>
                  <a:srgbClr val="000000"/>
                </a:solidFill>
              </a:rPr>
              <a:t>al </a:t>
            </a:r>
            <a:r>
              <a:rPr spc="60" dirty="0">
                <a:solidFill>
                  <a:srgbClr val="000000"/>
                </a:solidFill>
              </a:rPr>
              <a:t>reasona</a:t>
            </a:r>
            <a:r>
              <a:rPr spc="50" dirty="0">
                <a:solidFill>
                  <a:srgbClr val="000000"/>
                </a:solidFill>
              </a:rPr>
              <a:t>b</a:t>
            </a:r>
            <a:r>
              <a:rPr spc="20" dirty="0">
                <a:solidFill>
                  <a:srgbClr val="000000"/>
                </a:solidFill>
              </a:rPr>
              <a:t>le </a:t>
            </a:r>
            <a:r>
              <a:rPr spc="50" dirty="0">
                <a:solidFill>
                  <a:srgbClr val="000000"/>
                </a:solidFill>
              </a:rPr>
              <a:t>candidates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65" dirty="0">
                <a:solidFill>
                  <a:srgbClr val="000000"/>
                </a:solidFill>
              </a:rPr>
              <a:t>e</a:t>
            </a:r>
            <a:r>
              <a:rPr spc="10" dirty="0">
                <a:solidFill>
                  <a:srgbClr val="000000"/>
                </a:solidFill>
              </a:rPr>
              <a:t>xist,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w</a:t>
            </a:r>
            <a:r>
              <a:rPr spc="95" dirty="0">
                <a:solidFill>
                  <a:srgbClr val="000000"/>
                </a:solidFill>
              </a:rPr>
              <a:t>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still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75" dirty="0">
                <a:solidFill>
                  <a:srgbClr val="000000"/>
                </a:solidFill>
              </a:rPr>
              <a:t>h</a:t>
            </a:r>
            <a:r>
              <a:rPr spc="45" dirty="0">
                <a:solidFill>
                  <a:srgbClr val="000000"/>
                </a:solidFill>
              </a:rPr>
              <a:t>a</a:t>
            </a:r>
            <a:r>
              <a:rPr spc="-30" dirty="0">
                <a:solidFill>
                  <a:srgbClr val="000000"/>
                </a:solidFill>
              </a:rPr>
              <a:t>v</a:t>
            </a:r>
            <a:r>
              <a:rPr spc="95" dirty="0">
                <a:solidFill>
                  <a:srgbClr val="000000"/>
                </a:solidFill>
              </a:rPr>
              <a:t>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0" dirty="0">
                <a:solidFill>
                  <a:srgbClr val="000000"/>
                </a:solidFill>
              </a:rPr>
              <a:t>not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70" dirty="0">
                <a:solidFill>
                  <a:srgbClr val="000000"/>
                </a:solidFill>
              </a:rPr>
              <a:t>been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65" dirty="0">
                <a:solidFill>
                  <a:srgbClr val="000000"/>
                </a:solidFill>
              </a:rPr>
              <a:t>a</a:t>
            </a:r>
            <a:r>
              <a:rPr spc="55" dirty="0">
                <a:solidFill>
                  <a:srgbClr val="000000"/>
                </a:solidFill>
              </a:rPr>
              <a:t>b</a:t>
            </a:r>
            <a:r>
              <a:rPr spc="20" dirty="0">
                <a:solidFill>
                  <a:srgbClr val="000000"/>
                </a:solidFill>
              </a:rPr>
              <a:t>le to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identify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50" dirty="0">
                <a:solidFill>
                  <a:srgbClr val="000000"/>
                </a:solidFill>
              </a:rPr>
              <a:t>da</a:t>
            </a:r>
            <a:r>
              <a:rPr spc="45" dirty="0">
                <a:solidFill>
                  <a:srgbClr val="000000"/>
                </a:solidFill>
              </a:rPr>
              <a:t>r</a:t>
            </a:r>
            <a:r>
              <a:rPr spc="-5" dirty="0">
                <a:solidFill>
                  <a:srgbClr val="000000"/>
                </a:solidFill>
              </a:rPr>
              <a:t>k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5" dirty="0">
                <a:solidFill>
                  <a:srgbClr val="000000"/>
                </a:solidFill>
              </a:rPr>
              <a:t>matter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80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y</a:t>
            </a:r>
            <a:r>
              <a:rPr spc="70" dirty="0">
                <a:solidFill>
                  <a:srgbClr val="000000"/>
                </a:solidFill>
              </a:rPr>
              <a:t>ears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25" dirty="0">
                <a:solidFill>
                  <a:srgbClr val="000000"/>
                </a:solidFill>
              </a:rPr>
              <a:t>after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30" dirty="0">
                <a:solidFill>
                  <a:srgbClr val="000000"/>
                </a:solidFill>
              </a:rPr>
              <a:t>it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80" dirty="0">
                <a:solidFill>
                  <a:srgbClr val="000000"/>
                </a:solidFill>
              </a:rPr>
              <a:t>has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70" dirty="0">
                <a:solidFill>
                  <a:srgbClr val="000000"/>
                </a:solidFill>
              </a:rPr>
              <a:t>been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first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0" dirty="0">
                <a:solidFill>
                  <a:srgbClr val="000000"/>
                </a:solidFill>
              </a:rPr>
              <a:t>postulated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25" dirty="0">
                <a:solidFill>
                  <a:srgbClr val="000000"/>
                </a:solidFill>
              </a:rPr>
              <a:t>b</a:t>
            </a:r>
            <a:r>
              <a:rPr spc="-5" dirty="0">
                <a:solidFill>
                  <a:srgbClr val="000000"/>
                </a:solidFill>
              </a:rPr>
              <a:t>y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F</a:t>
            </a:r>
            <a:r>
              <a:rPr spc="0" dirty="0">
                <a:solidFill>
                  <a:srgbClr val="000000"/>
                </a:solidFill>
              </a:rPr>
              <a:t>r</a:t>
            </a:r>
            <a:r>
              <a:rPr spc="-5" dirty="0">
                <a:solidFill>
                  <a:srgbClr val="000000"/>
                </a:solidFill>
              </a:rPr>
              <a:t>itz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Zwi</a:t>
            </a:r>
            <a:r>
              <a:rPr spc="-25" dirty="0">
                <a:solidFill>
                  <a:srgbClr val="000000"/>
                </a:solidFill>
              </a:rPr>
              <a:t>c</a:t>
            </a:r>
            <a:r>
              <a:rPr spc="-5" dirty="0">
                <a:solidFill>
                  <a:srgbClr val="000000"/>
                </a:solidFill>
              </a:rPr>
              <a:t>k</a:t>
            </a:r>
            <a:r>
              <a:rPr spc="-95" dirty="0">
                <a:solidFill>
                  <a:srgbClr val="000000"/>
                </a:solidFill>
              </a:rPr>
              <a:t>y</a:t>
            </a:r>
            <a:r>
              <a:rPr spc="20" dirty="0">
                <a:solidFill>
                  <a:srgbClr val="000000"/>
                </a:solidFill>
              </a:rPr>
              <a:t>.</a:t>
            </a:r>
          </a:p>
          <a:p>
            <a:pPr marL="189865">
              <a:lnSpc>
                <a:spcPct val="100000"/>
              </a:lnSpc>
              <a:spcBef>
                <a:spcPts val="309"/>
              </a:spcBef>
            </a:pPr>
            <a:r>
              <a:rPr spc="35" dirty="0"/>
              <a:t>Ba</a:t>
            </a:r>
            <a:r>
              <a:rPr spc="45" dirty="0"/>
              <a:t>r</a:t>
            </a:r>
            <a:r>
              <a:rPr spc="-25" dirty="0"/>
              <a:t>y</a:t>
            </a:r>
            <a:r>
              <a:rPr spc="60" dirty="0"/>
              <a:t>ons</a:t>
            </a:r>
          </a:p>
          <a:p>
            <a:pPr marL="189865" marR="36195">
              <a:lnSpc>
                <a:spcPct val="101000"/>
              </a:lnSpc>
            </a:pPr>
            <a:r>
              <a:rPr spc="5" dirty="0">
                <a:solidFill>
                  <a:srgbClr val="000000"/>
                </a:solidFill>
              </a:rPr>
              <a:t>Only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about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0" dirty="0">
                <a:solidFill>
                  <a:srgbClr val="000000"/>
                </a:solidFill>
              </a:rPr>
              <a:t>5%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of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the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0" dirty="0">
                <a:solidFill>
                  <a:srgbClr val="000000"/>
                </a:solidFill>
              </a:rPr>
              <a:t>energy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0" dirty="0">
                <a:solidFill>
                  <a:srgbClr val="000000"/>
                </a:solidFill>
              </a:rPr>
              <a:t>density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of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the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55" dirty="0">
                <a:solidFill>
                  <a:srgbClr val="000000"/>
                </a:solidFill>
              </a:rPr>
              <a:t>present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Uni</a:t>
            </a:r>
            <a:r>
              <a:rPr spc="-30" dirty="0">
                <a:solidFill>
                  <a:srgbClr val="000000"/>
                </a:solidFill>
              </a:rPr>
              <a:t>v</a:t>
            </a:r>
            <a:r>
              <a:rPr spc="70" dirty="0">
                <a:solidFill>
                  <a:srgbClr val="000000"/>
                </a:solidFill>
              </a:rPr>
              <a:t>erse</a:t>
            </a:r>
            <a:r>
              <a:rPr spc="20" dirty="0">
                <a:solidFill>
                  <a:srgbClr val="000000"/>
                </a:solidFill>
              </a:rPr>
              <a:t> is </a:t>
            </a:r>
            <a:r>
              <a:rPr spc="-5" dirty="0">
                <a:solidFill>
                  <a:srgbClr val="000000"/>
                </a:solidFill>
              </a:rPr>
              <a:t>in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the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85" dirty="0">
                <a:solidFill>
                  <a:srgbClr val="000000"/>
                </a:solidFill>
              </a:rPr>
              <a:t>f</a:t>
            </a:r>
            <a:r>
              <a:rPr spc="25" dirty="0">
                <a:solidFill>
                  <a:srgbClr val="000000"/>
                </a:solidFill>
              </a:rPr>
              <a:t>o</a:t>
            </a:r>
            <a:r>
              <a:rPr spc="30" dirty="0">
                <a:solidFill>
                  <a:srgbClr val="000000"/>
                </a:solidFill>
              </a:rPr>
              <a:t>r</a:t>
            </a:r>
            <a:r>
              <a:rPr spc="40" dirty="0">
                <a:solidFill>
                  <a:srgbClr val="000000"/>
                </a:solidFill>
              </a:rPr>
              <a:t>m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of </a:t>
            </a:r>
            <a:r>
              <a:rPr spc="35" dirty="0">
                <a:solidFill>
                  <a:srgbClr val="000000"/>
                </a:solidFill>
              </a:rPr>
              <a:t>matter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95" dirty="0">
                <a:solidFill>
                  <a:srgbClr val="000000"/>
                </a:solidFill>
              </a:rPr>
              <a:t>as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w</a:t>
            </a:r>
            <a:r>
              <a:rPr spc="95" dirty="0">
                <a:solidFill>
                  <a:srgbClr val="000000"/>
                </a:solidFill>
              </a:rPr>
              <a:t>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find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30" dirty="0">
                <a:solidFill>
                  <a:srgbClr val="000000"/>
                </a:solidFill>
              </a:rPr>
              <a:t>it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in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25" dirty="0">
                <a:solidFill>
                  <a:srgbClr val="000000"/>
                </a:solidFill>
              </a:rPr>
              <a:t>our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5" dirty="0">
                <a:solidFill>
                  <a:srgbClr val="000000"/>
                </a:solidFill>
              </a:rPr>
              <a:t>solar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50" dirty="0">
                <a:solidFill>
                  <a:srgbClr val="000000"/>
                </a:solidFill>
              </a:rPr>
              <a:t>system,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25" dirty="0">
                <a:solidFill>
                  <a:srgbClr val="000000"/>
                </a:solidFill>
              </a:rPr>
              <a:t>ordina</a:t>
            </a:r>
            <a:r>
              <a:rPr spc="45" dirty="0">
                <a:solidFill>
                  <a:srgbClr val="000000"/>
                </a:solidFill>
              </a:rPr>
              <a:t>r</a:t>
            </a:r>
            <a:r>
              <a:rPr spc="-5" dirty="0">
                <a:solidFill>
                  <a:srgbClr val="000000"/>
                </a:solidFill>
              </a:rPr>
              <a:t>y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55" dirty="0">
                <a:solidFill>
                  <a:srgbClr val="000000"/>
                </a:solidFill>
              </a:rPr>
              <a:t>atoms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70" dirty="0">
                <a:solidFill>
                  <a:srgbClr val="000000"/>
                </a:solidFill>
              </a:rPr>
              <a:t>made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0" dirty="0">
                <a:solidFill>
                  <a:srgbClr val="000000"/>
                </a:solidFill>
              </a:rPr>
              <a:t>out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of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50" dirty="0">
                <a:solidFill>
                  <a:srgbClr val="000000"/>
                </a:solidFill>
              </a:rPr>
              <a:t>ba</a:t>
            </a:r>
            <a:r>
              <a:rPr spc="60" dirty="0">
                <a:solidFill>
                  <a:srgbClr val="000000"/>
                </a:solidFill>
              </a:rPr>
              <a:t>r</a:t>
            </a:r>
            <a:r>
              <a:rPr spc="-25" dirty="0">
                <a:solidFill>
                  <a:srgbClr val="000000"/>
                </a:solidFill>
              </a:rPr>
              <a:t>y</a:t>
            </a:r>
            <a:r>
              <a:rPr spc="60" dirty="0">
                <a:solidFill>
                  <a:srgbClr val="000000"/>
                </a:solidFill>
              </a:rPr>
              <a:t>ons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65" dirty="0">
                <a:solidFill>
                  <a:srgbClr val="000000"/>
                </a:solidFill>
              </a:rPr>
              <a:t>and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35" dirty="0">
                <a:solidFill>
                  <a:srgbClr val="000000"/>
                </a:solidFill>
              </a:rPr>
              <a:t>electron</a:t>
            </a:r>
            <a:r>
              <a:rPr spc="20" dirty="0">
                <a:solidFill>
                  <a:srgbClr val="000000"/>
                </a:solidFill>
              </a:rPr>
              <a:t>s.</a:t>
            </a:r>
          </a:p>
        </p:txBody>
      </p:sp>
      <p:sp>
        <p:nvSpPr>
          <p:cNvPr id="10" name="object 10"/>
          <p:cNvSpPr/>
          <p:nvPr/>
        </p:nvSpPr>
        <p:spPr>
          <a:xfrm>
            <a:off x="0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5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35976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71952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1624612"/>
      </p:ext>
    </p:extLst>
  </p:cSld>
  <p:clrMapOvr>
    <a:masterClrMapping/>
  </p:clrMapOvr>
  <p:transition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6945" y="41695"/>
            <a:ext cx="2521505" cy="256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r>
              <a:rPr spc="40" dirty="0"/>
              <a:t>Conclusions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idx="1"/>
          </p:nvPr>
        </p:nvSpPr>
        <p:spPr>
          <a:xfrm>
            <a:off x="247650" y="326810"/>
            <a:ext cx="3976211" cy="2360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9865">
              <a:lnSpc>
                <a:spcPct val="100000"/>
              </a:lnSpc>
              <a:spcBef>
                <a:spcPts val="309"/>
              </a:spcBef>
            </a:pPr>
            <a:r>
              <a:rPr spc="25" dirty="0"/>
              <a:t>Cosmological</a:t>
            </a:r>
            <a:r>
              <a:rPr spc="20" dirty="0"/>
              <a:t> </a:t>
            </a:r>
            <a:r>
              <a:rPr spc="45" dirty="0"/>
              <a:t>constant</a:t>
            </a:r>
          </a:p>
          <a:p>
            <a:pPr marL="189865" marR="118745">
              <a:lnSpc>
                <a:spcPct val="101000"/>
              </a:lnSpc>
            </a:pPr>
            <a:r>
              <a:rPr spc="-55" dirty="0">
                <a:solidFill>
                  <a:srgbClr val="000000"/>
                </a:solidFill>
              </a:rPr>
              <a:t>A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25" dirty="0">
                <a:solidFill>
                  <a:srgbClr val="000000"/>
                </a:solidFill>
              </a:rPr>
              <a:t>cosmological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constant</a:t>
            </a:r>
            <a:r>
              <a:rPr spc="20" dirty="0">
                <a:solidFill>
                  <a:srgbClr val="000000"/>
                </a:solidFill>
              </a:rPr>
              <a:t> or </a:t>
            </a:r>
            <a:r>
              <a:rPr spc="-30" dirty="0">
                <a:solidFill>
                  <a:srgbClr val="000000"/>
                </a:solidFill>
              </a:rPr>
              <a:t>v</a:t>
            </a:r>
            <a:r>
              <a:rPr spc="55" dirty="0">
                <a:solidFill>
                  <a:srgbClr val="000000"/>
                </a:solidFill>
              </a:rPr>
              <a:t>acuum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0" dirty="0">
                <a:solidFill>
                  <a:srgbClr val="000000"/>
                </a:solidFill>
              </a:rPr>
              <a:t>energy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15" dirty="0">
                <a:solidFill>
                  <a:srgbClr val="000000"/>
                </a:solidFill>
              </a:rPr>
              <a:t>which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25" dirty="0">
                <a:solidFill>
                  <a:srgbClr val="000000"/>
                </a:solidFill>
              </a:rPr>
              <a:t>contr</a:t>
            </a:r>
            <a:r>
              <a:rPr spc="-5" dirty="0">
                <a:solidFill>
                  <a:srgbClr val="000000"/>
                </a:solidFill>
              </a:rPr>
              <a:t>i</a:t>
            </a:r>
            <a:r>
              <a:rPr spc="-25" dirty="0">
                <a:solidFill>
                  <a:srgbClr val="000000"/>
                </a:solidFill>
              </a:rPr>
              <a:t>b</a:t>
            </a:r>
            <a:r>
              <a:rPr spc="55" dirty="0">
                <a:solidFill>
                  <a:srgbClr val="000000"/>
                </a:solidFill>
              </a:rPr>
              <a:t>utes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about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0" dirty="0">
                <a:solidFill>
                  <a:srgbClr val="000000"/>
                </a:solidFill>
              </a:rPr>
              <a:t>70%</a:t>
            </a:r>
            <a:r>
              <a:rPr spc="20" dirty="0">
                <a:solidFill>
                  <a:srgbClr val="000000"/>
                </a:solidFill>
              </a:rPr>
              <a:t> to </a:t>
            </a:r>
            <a:r>
              <a:rPr spc="45" dirty="0">
                <a:solidFill>
                  <a:srgbClr val="000000"/>
                </a:solidFill>
              </a:rPr>
              <a:t>the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40" dirty="0">
                <a:solidFill>
                  <a:srgbClr val="000000"/>
                </a:solidFill>
              </a:rPr>
              <a:t>energy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0" dirty="0">
                <a:solidFill>
                  <a:srgbClr val="000000"/>
                </a:solidFill>
              </a:rPr>
              <a:t>density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of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the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Uni</a:t>
            </a:r>
            <a:r>
              <a:rPr spc="-30" dirty="0">
                <a:solidFill>
                  <a:srgbClr val="000000"/>
                </a:solidFill>
              </a:rPr>
              <a:t>v</a:t>
            </a:r>
            <a:r>
              <a:rPr spc="70" dirty="0">
                <a:solidFill>
                  <a:srgbClr val="000000"/>
                </a:solidFill>
              </a:rPr>
              <a:t>erse</a:t>
            </a:r>
            <a:r>
              <a:rPr spc="20" dirty="0">
                <a:solidFill>
                  <a:srgbClr val="000000"/>
                </a:solidFill>
              </a:rPr>
              <a:t> is </a:t>
            </a:r>
            <a:r>
              <a:rPr spc="-5" dirty="0">
                <a:solidFill>
                  <a:srgbClr val="000000"/>
                </a:solidFill>
              </a:rPr>
              <a:t>in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good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65" dirty="0">
                <a:solidFill>
                  <a:srgbClr val="000000"/>
                </a:solidFill>
              </a:rPr>
              <a:t>ag</a:t>
            </a:r>
            <a:r>
              <a:rPr spc="50" dirty="0">
                <a:solidFill>
                  <a:srgbClr val="000000"/>
                </a:solidFill>
              </a:rPr>
              <a:t>reement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with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50" dirty="0">
                <a:solidFill>
                  <a:srgbClr val="000000"/>
                </a:solidFill>
              </a:rPr>
              <a:t>data.</a:t>
            </a:r>
          </a:p>
          <a:p>
            <a:pPr marL="189865">
              <a:lnSpc>
                <a:spcPct val="100000"/>
              </a:lnSpc>
              <a:spcBef>
                <a:spcPts val="309"/>
              </a:spcBef>
            </a:pPr>
            <a:r>
              <a:rPr spc="35" dirty="0"/>
              <a:t>Da</a:t>
            </a:r>
            <a:r>
              <a:rPr spc="25" dirty="0"/>
              <a:t>r</a:t>
            </a:r>
            <a:r>
              <a:rPr spc="-5" dirty="0"/>
              <a:t>k</a:t>
            </a:r>
            <a:r>
              <a:rPr spc="20" dirty="0"/>
              <a:t> </a:t>
            </a:r>
            <a:r>
              <a:rPr spc="35" dirty="0"/>
              <a:t>matter</a:t>
            </a:r>
          </a:p>
          <a:p>
            <a:pPr marL="189865" marR="5080">
              <a:lnSpc>
                <a:spcPct val="101000"/>
              </a:lnSpc>
            </a:pPr>
            <a:r>
              <a:rPr spc="40" dirty="0">
                <a:solidFill>
                  <a:srgbClr val="000000"/>
                </a:solidFill>
              </a:rPr>
              <a:t>25%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of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the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0" dirty="0">
                <a:solidFill>
                  <a:srgbClr val="000000"/>
                </a:solidFill>
              </a:rPr>
              <a:t>energy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0" dirty="0">
                <a:solidFill>
                  <a:srgbClr val="000000"/>
                </a:solidFill>
              </a:rPr>
              <a:t>density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of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the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Uni</a:t>
            </a:r>
            <a:r>
              <a:rPr spc="-30" dirty="0">
                <a:solidFill>
                  <a:srgbClr val="000000"/>
                </a:solidFill>
              </a:rPr>
              <a:t>v</a:t>
            </a:r>
            <a:r>
              <a:rPr spc="70" dirty="0">
                <a:solidFill>
                  <a:srgbClr val="000000"/>
                </a:solidFill>
              </a:rPr>
              <a:t>erse</a:t>
            </a:r>
            <a:r>
              <a:rPr spc="20" dirty="0">
                <a:solidFill>
                  <a:srgbClr val="000000"/>
                </a:solidFill>
              </a:rPr>
              <a:t> is </a:t>
            </a:r>
            <a:r>
              <a:rPr spc="-5" dirty="0">
                <a:solidFill>
                  <a:srgbClr val="000000"/>
                </a:solidFill>
              </a:rPr>
              <a:t>in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the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85" dirty="0">
                <a:solidFill>
                  <a:srgbClr val="000000"/>
                </a:solidFill>
              </a:rPr>
              <a:t>f</a:t>
            </a:r>
            <a:r>
              <a:rPr spc="25" dirty="0">
                <a:solidFill>
                  <a:srgbClr val="000000"/>
                </a:solidFill>
              </a:rPr>
              <a:t>o</a:t>
            </a:r>
            <a:r>
              <a:rPr spc="30" dirty="0">
                <a:solidFill>
                  <a:srgbClr val="000000"/>
                </a:solidFill>
              </a:rPr>
              <a:t>r</a:t>
            </a:r>
            <a:r>
              <a:rPr spc="40" dirty="0">
                <a:solidFill>
                  <a:srgbClr val="000000"/>
                </a:solidFill>
              </a:rPr>
              <a:t>m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of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0" dirty="0">
                <a:solidFill>
                  <a:srgbClr val="000000"/>
                </a:solidFill>
              </a:rPr>
              <a:t>non-ba</a:t>
            </a:r>
            <a:r>
              <a:rPr spc="55" dirty="0">
                <a:solidFill>
                  <a:srgbClr val="000000"/>
                </a:solidFill>
              </a:rPr>
              <a:t>r</a:t>
            </a:r>
            <a:r>
              <a:rPr spc="-25" dirty="0">
                <a:solidFill>
                  <a:srgbClr val="000000"/>
                </a:solidFill>
              </a:rPr>
              <a:t>y</a:t>
            </a:r>
            <a:r>
              <a:rPr spc="20" dirty="0">
                <a:solidFill>
                  <a:srgbClr val="000000"/>
                </a:solidFill>
              </a:rPr>
              <a:t>onic </a:t>
            </a:r>
            <a:r>
              <a:rPr spc="50" dirty="0">
                <a:solidFill>
                  <a:srgbClr val="000000"/>
                </a:solidFill>
              </a:rPr>
              <a:t>da</a:t>
            </a:r>
            <a:r>
              <a:rPr spc="45" dirty="0">
                <a:solidFill>
                  <a:srgbClr val="000000"/>
                </a:solidFill>
              </a:rPr>
              <a:t>r</a:t>
            </a:r>
            <a:r>
              <a:rPr spc="-5" dirty="0">
                <a:solidFill>
                  <a:srgbClr val="000000"/>
                </a:solidFill>
              </a:rPr>
              <a:t>k </a:t>
            </a:r>
            <a:r>
              <a:rPr spc="40" dirty="0">
                <a:solidFill>
                  <a:srgbClr val="000000"/>
                </a:solidFill>
              </a:rPr>
              <a:t>matte</a:t>
            </a:r>
            <a:r>
              <a:rPr spc="-15" dirty="0">
                <a:solidFill>
                  <a:srgbClr val="000000"/>
                </a:solidFill>
              </a:rPr>
              <a:t>r</a:t>
            </a:r>
            <a:r>
              <a:rPr spc="20" dirty="0">
                <a:solidFill>
                  <a:srgbClr val="000000"/>
                </a:solidFill>
              </a:rPr>
              <a:t>.</a:t>
            </a:r>
            <a:r>
              <a:rPr spc="80" dirty="0">
                <a:solidFill>
                  <a:srgbClr val="000000"/>
                </a:solidFill>
              </a:rPr>
              <a:t> </a:t>
            </a:r>
            <a:r>
              <a:rPr spc="20" dirty="0">
                <a:solidFill>
                  <a:srgbClr val="000000"/>
                </a:solidFill>
              </a:rPr>
              <a:t>E</a:t>
            </a:r>
            <a:r>
              <a:rPr spc="-10" dirty="0">
                <a:solidFill>
                  <a:srgbClr val="000000"/>
                </a:solidFill>
              </a:rPr>
              <a:t>v</a:t>
            </a:r>
            <a:r>
              <a:rPr spc="70" dirty="0">
                <a:solidFill>
                  <a:srgbClr val="000000"/>
                </a:solidFill>
              </a:rPr>
              <a:t>en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5" dirty="0">
                <a:solidFill>
                  <a:srgbClr val="000000"/>
                </a:solidFill>
              </a:rPr>
              <a:t>if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90" dirty="0">
                <a:solidFill>
                  <a:srgbClr val="000000"/>
                </a:solidFill>
              </a:rPr>
              <a:t>s</a:t>
            </a:r>
            <a:r>
              <a:rPr spc="70" dirty="0">
                <a:solidFill>
                  <a:srgbClr val="000000"/>
                </a:solidFill>
              </a:rPr>
              <a:t>e</a:t>
            </a:r>
            <a:r>
              <a:rPr spc="-30" dirty="0">
                <a:solidFill>
                  <a:srgbClr val="000000"/>
                </a:solidFill>
              </a:rPr>
              <a:t>v</a:t>
            </a:r>
            <a:r>
              <a:rPr spc="50" dirty="0">
                <a:solidFill>
                  <a:srgbClr val="000000"/>
                </a:solidFill>
              </a:rPr>
              <a:t>e</a:t>
            </a:r>
            <a:r>
              <a:rPr spc="25" dirty="0">
                <a:solidFill>
                  <a:srgbClr val="000000"/>
                </a:solidFill>
              </a:rPr>
              <a:t>r</a:t>
            </a:r>
            <a:r>
              <a:rPr spc="20" dirty="0">
                <a:solidFill>
                  <a:srgbClr val="000000"/>
                </a:solidFill>
              </a:rPr>
              <a:t>al </a:t>
            </a:r>
            <a:r>
              <a:rPr spc="60" dirty="0">
                <a:solidFill>
                  <a:srgbClr val="000000"/>
                </a:solidFill>
              </a:rPr>
              <a:t>reasona</a:t>
            </a:r>
            <a:r>
              <a:rPr spc="50" dirty="0">
                <a:solidFill>
                  <a:srgbClr val="000000"/>
                </a:solidFill>
              </a:rPr>
              <a:t>b</a:t>
            </a:r>
            <a:r>
              <a:rPr spc="20" dirty="0">
                <a:solidFill>
                  <a:srgbClr val="000000"/>
                </a:solidFill>
              </a:rPr>
              <a:t>le </a:t>
            </a:r>
            <a:r>
              <a:rPr spc="50" dirty="0">
                <a:solidFill>
                  <a:srgbClr val="000000"/>
                </a:solidFill>
              </a:rPr>
              <a:t>candidates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65" dirty="0">
                <a:solidFill>
                  <a:srgbClr val="000000"/>
                </a:solidFill>
              </a:rPr>
              <a:t>e</a:t>
            </a:r>
            <a:r>
              <a:rPr spc="10" dirty="0">
                <a:solidFill>
                  <a:srgbClr val="000000"/>
                </a:solidFill>
              </a:rPr>
              <a:t>xist,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w</a:t>
            </a:r>
            <a:r>
              <a:rPr spc="95" dirty="0">
                <a:solidFill>
                  <a:srgbClr val="000000"/>
                </a:solidFill>
              </a:rPr>
              <a:t>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still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75" dirty="0">
                <a:solidFill>
                  <a:srgbClr val="000000"/>
                </a:solidFill>
              </a:rPr>
              <a:t>h</a:t>
            </a:r>
            <a:r>
              <a:rPr spc="45" dirty="0">
                <a:solidFill>
                  <a:srgbClr val="000000"/>
                </a:solidFill>
              </a:rPr>
              <a:t>a</a:t>
            </a:r>
            <a:r>
              <a:rPr spc="-30" dirty="0">
                <a:solidFill>
                  <a:srgbClr val="000000"/>
                </a:solidFill>
              </a:rPr>
              <a:t>v</a:t>
            </a:r>
            <a:r>
              <a:rPr spc="95" dirty="0">
                <a:solidFill>
                  <a:srgbClr val="000000"/>
                </a:solidFill>
              </a:rPr>
              <a:t>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0" dirty="0">
                <a:solidFill>
                  <a:srgbClr val="000000"/>
                </a:solidFill>
              </a:rPr>
              <a:t>not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70" dirty="0">
                <a:solidFill>
                  <a:srgbClr val="000000"/>
                </a:solidFill>
              </a:rPr>
              <a:t>been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65" dirty="0">
                <a:solidFill>
                  <a:srgbClr val="000000"/>
                </a:solidFill>
              </a:rPr>
              <a:t>a</a:t>
            </a:r>
            <a:r>
              <a:rPr spc="55" dirty="0">
                <a:solidFill>
                  <a:srgbClr val="000000"/>
                </a:solidFill>
              </a:rPr>
              <a:t>b</a:t>
            </a:r>
            <a:r>
              <a:rPr spc="20" dirty="0">
                <a:solidFill>
                  <a:srgbClr val="000000"/>
                </a:solidFill>
              </a:rPr>
              <a:t>le to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identify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50" dirty="0">
                <a:solidFill>
                  <a:srgbClr val="000000"/>
                </a:solidFill>
              </a:rPr>
              <a:t>da</a:t>
            </a:r>
            <a:r>
              <a:rPr spc="45" dirty="0">
                <a:solidFill>
                  <a:srgbClr val="000000"/>
                </a:solidFill>
              </a:rPr>
              <a:t>r</a:t>
            </a:r>
            <a:r>
              <a:rPr spc="-5" dirty="0">
                <a:solidFill>
                  <a:srgbClr val="000000"/>
                </a:solidFill>
              </a:rPr>
              <a:t>k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5" dirty="0">
                <a:solidFill>
                  <a:srgbClr val="000000"/>
                </a:solidFill>
              </a:rPr>
              <a:t>matter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80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y</a:t>
            </a:r>
            <a:r>
              <a:rPr spc="70" dirty="0">
                <a:solidFill>
                  <a:srgbClr val="000000"/>
                </a:solidFill>
              </a:rPr>
              <a:t>ears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25" dirty="0">
                <a:solidFill>
                  <a:srgbClr val="000000"/>
                </a:solidFill>
              </a:rPr>
              <a:t>after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30" dirty="0">
                <a:solidFill>
                  <a:srgbClr val="000000"/>
                </a:solidFill>
              </a:rPr>
              <a:t>it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80" dirty="0">
                <a:solidFill>
                  <a:srgbClr val="000000"/>
                </a:solidFill>
              </a:rPr>
              <a:t>has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70" dirty="0">
                <a:solidFill>
                  <a:srgbClr val="000000"/>
                </a:solidFill>
              </a:rPr>
              <a:t>been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first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0" dirty="0">
                <a:solidFill>
                  <a:srgbClr val="000000"/>
                </a:solidFill>
              </a:rPr>
              <a:t>postulated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25" dirty="0">
                <a:solidFill>
                  <a:srgbClr val="000000"/>
                </a:solidFill>
              </a:rPr>
              <a:t>b</a:t>
            </a:r>
            <a:r>
              <a:rPr spc="-5" dirty="0">
                <a:solidFill>
                  <a:srgbClr val="000000"/>
                </a:solidFill>
              </a:rPr>
              <a:t>y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F</a:t>
            </a:r>
            <a:r>
              <a:rPr spc="0" dirty="0">
                <a:solidFill>
                  <a:srgbClr val="000000"/>
                </a:solidFill>
              </a:rPr>
              <a:t>r</a:t>
            </a:r>
            <a:r>
              <a:rPr spc="-5" dirty="0">
                <a:solidFill>
                  <a:srgbClr val="000000"/>
                </a:solidFill>
              </a:rPr>
              <a:t>itz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Zwi</a:t>
            </a:r>
            <a:r>
              <a:rPr spc="-25" dirty="0">
                <a:solidFill>
                  <a:srgbClr val="000000"/>
                </a:solidFill>
              </a:rPr>
              <a:t>c</a:t>
            </a:r>
            <a:r>
              <a:rPr spc="-5" dirty="0">
                <a:solidFill>
                  <a:srgbClr val="000000"/>
                </a:solidFill>
              </a:rPr>
              <a:t>k</a:t>
            </a:r>
            <a:r>
              <a:rPr spc="-95" dirty="0">
                <a:solidFill>
                  <a:srgbClr val="000000"/>
                </a:solidFill>
              </a:rPr>
              <a:t>y</a:t>
            </a:r>
            <a:r>
              <a:rPr spc="20" dirty="0">
                <a:solidFill>
                  <a:srgbClr val="000000"/>
                </a:solidFill>
              </a:rPr>
              <a:t>.</a:t>
            </a:r>
          </a:p>
          <a:p>
            <a:pPr marL="189865">
              <a:lnSpc>
                <a:spcPct val="100000"/>
              </a:lnSpc>
              <a:spcBef>
                <a:spcPts val="309"/>
              </a:spcBef>
            </a:pPr>
            <a:r>
              <a:rPr spc="35" dirty="0"/>
              <a:t>Ba</a:t>
            </a:r>
            <a:r>
              <a:rPr spc="45" dirty="0"/>
              <a:t>r</a:t>
            </a:r>
            <a:r>
              <a:rPr spc="-25" dirty="0"/>
              <a:t>y</a:t>
            </a:r>
            <a:r>
              <a:rPr spc="60" dirty="0"/>
              <a:t>ons</a:t>
            </a:r>
          </a:p>
          <a:p>
            <a:pPr marL="189865" marR="36195">
              <a:lnSpc>
                <a:spcPct val="101000"/>
              </a:lnSpc>
            </a:pPr>
            <a:r>
              <a:rPr spc="5" dirty="0">
                <a:solidFill>
                  <a:srgbClr val="000000"/>
                </a:solidFill>
              </a:rPr>
              <a:t>Only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about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0" dirty="0">
                <a:solidFill>
                  <a:srgbClr val="000000"/>
                </a:solidFill>
              </a:rPr>
              <a:t>5%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of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the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0" dirty="0">
                <a:solidFill>
                  <a:srgbClr val="000000"/>
                </a:solidFill>
              </a:rPr>
              <a:t>energy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0" dirty="0">
                <a:solidFill>
                  <a:srgbClr val="000000"/>
                </a:solidFill>
              </a:rPr>
              <a:t>density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of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the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55" dirty="0">
                <a:solidFill>
                  <a:srgbClr val="000000"/>
                </a:solidFill>
              </a:rPr>
              <a:t>present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Uni</a:t>
            </a:r>
            <a:r>
              <a:rPr spc="-30" dirty="0">
                <a:solidFill>
                  <a:srgbClr val="000000"/>
                </a:solidFill>
              </a:rPr>
              <a:t>v</a:t>
            </a:r>
            <a:r>
              <a:rPr spc="70" dirty="0">
                <a:solidFill>
                  <a:srgbClr val="000000"/>
                </a:solidFill>
              </a:rPr>
              <a:t>erse</a:t>
            </a:r>
            <a:r>
              <a:rPr spc="20" dirty="0">
                <a:solidFill>
                  <a:srgbClr val="000000"/>
                </a:solidFill>
              </a:rPr>
              <a:t> is </a:t>
            </a:r>
            <a:r>
              <a:rPr spc="-5" dirty="0">
                <a:solidFill>
                  <a:srgbClr val="000000"/>
                </a:solidFill>
              </a:rPr>
              <a:t>in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the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85" dirty="0">
                <a:solidFill>
                  <a:srgbClr val="000000"/>
                </a:solidFill>
              </a:rPr>
              <a:t>f</a:t>
            </a:r>
            <a:r>
              <a:rPr spc="25" dirty="0">
                <a:solidFill>
                  <a:srgbClr val="000000"/>
                </a:solidFill>
              </a:rPr>
              <a:t>o</a:t>
            </a:r>
            <a:r>
              <a:rPr spc="30" dirty="0">
                <a:solidFill>
                  <a:srgbClr val="000000"/>
                </a:solidFill>
              </a:rPr>
              <a:t>r</a:t>
            </a:r>
            <a:r>
              <a:rPr spc="40" dirty="0">
                <a:solidFill>
                  <a:srgbClr val="000000"/>
                </a:solidFill>
              </a:rPr>
              <a:t>m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of </a:t>
            </a:r>
            <a:r>
              <a:rPr spc="35" dirty="0">
                <a:solidFill>
                  <a:srgbClr val="000000"/>
                </a:solidFill>
              </a:rPr>
              <a:t>matter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95" dirty="0">
                <a:solidFill>
                  <a:srgbClr val="000000"/>
                </a:solidFill>
              </a:rPr>
              <a:t>as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w</a:t>
            </a:r>
            <a:r>
              <a:rPr spc="95" dirty="0">
                <a:solidFill>
                  <a:srgbClr val="000000"/>
                </a:solidFill>
              </a:rPr>
              <a:t>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find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30" dirty="0">
                <a:solidFill>
                  <a:srgbClr val="000000"/>
                </a:solidFill>
              </a:rPr>
              <a:t>it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in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25" dirty="0">
                <a:solidFill>
                  <a:srgbClr val="000000"/>
                </a:solidFill>
              </a:rPr>
              <a:t>our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5" dirty="0">
                <a:solidFill>
                  <a:srgbClr val="000000"/>
                </a:solidFill>
              </a:rPr>
              <a:t>solar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50" dirty="0">
                <a:solidFill>
                  <a:srgbClr val="000000"/>
                </a:solidFill>
              </a:rPr>
              <a:t>system,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25" dirty="0">
                <a:solidFill>
                  <a:srgbClr val="000000"/>
                </a:solidFill>
              </a:rPr>
              <a:t>ordina</a:t>
            </a:r>
            <a:r>
              <a:rPr spc="45" dirty="0">
                <a:solidFill>
                  <a:srgbClr val="000000"/>
                </a:solidFill>
              </a:rPr>
              <a:t>r</a:t>
            </a:r>
            <a:r>
              <a:rPr spc="-5" dirty="0">
                <a:solidFill>
                  <a:srgbClr val="000000"/>
                </a:solidFill>
              </a:rPr>
              <a:t>y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55" dirty="0">
                <a:solidFill>
                  <a:srgbClr val="000000"/>
                </a:solidFill>
              </a:rPr>
              <a:t>atoms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70" dirty="0">
                <a:solidFill>
                  <a:srgbClr val="000000"/>
                </a:solidFill>
              </a:rPr>
              <a:t>made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30" dirty="0">
                <a:solidFill>
                  <a:srgbClr val="000000"/>
                </a:solidFill>
              </a:rPr>
              <a:t>out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of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50" dirty="0">
                <a:solidFill>
                  <a:srgbClr val="000000"/>
                </a:solidFill>
              </a:rPr>
              <a:t>ba</a:t>
            </a:r>
            <a:r>
              <a:rPr spc="60" dirty="0">
                <a:solidFill>
                  <a:srgbClr val="000000"/>
                </a:solidFill>
              </a:rPr>
              <a:t>r</a:t>
            </a:r>
            <a:r>
              <a:rPr spc="-25" dirty="0">
                <a:solidFill>
                  <a:srgbClr val="000000"/>
                </a:solidFill>
              </a:rPr>
              <a:t>y</a:t>
            </a:r>
            <a:r>
              <a:rPr spc="60" dirty="0">
                <a:solidFill>
                  <a:srgbClr val="000000"/>
                </a:solidFill>
              </a:rPr>
              <a:t>ons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65" dirty="0">
                <a:solidFill>
                  <a:srgbClr val="000000"/>
                </a:solidFill>
              </a:rPr>
              <a:t>and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35" dirty="0">
                <a:solidFill>
                  <a:srgbClr val="000000"/>
                </a:solidFill>
              </a:rPr>
              <a:t>electron</a:t>
            </a:r>
            <a:r>
              <a:rPr spc="20" dirty="0">
                <a:solidFill>
                  <a:srgbClr val="000000"/>
                </a:solidFill>
              </a:rPr>
              <a:t>s.</a:t>
            </a:r>
          </a:p>
        </p:txBody>
      </p:sp>
      <p:sp>
        <p:nvSpPr>
          <p:cNvPr id="10" name="object 10"/>
          <p:cNvSpPr/>
          <p:nvPr/>
        </p:nvSpPr>
        <p:spPr>
          <a:xfrm>
            <a:off x="0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5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35976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71952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3418610"/>
      </p:ext>
    </p:extLst>
  </p:cSld>
  <p:clrMapOvr>
    <a:masterClrMapping/>
  </p:clrMapOvr>
  <p:transition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31883" y="32660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42982" y="3259733"/>
            <a:ext cx="203835" cy="38100"/>
          </a:xfrm>
          <a:custGeom>
            <a:avLst/>
            <a:gdLst/>
            <a:ahLst/>
            <a:cxnLst/>
            <a:rect l="l" t="t" r="r" b="b"/>
            <a:pathLst>
              <a:path w="203835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835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19183" y="32533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31883" y="32787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19183" y="32914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31883" y="33041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86302" y="32533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9002" y="32660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9002" y="32787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10101" y="3259733"/>
            <a:ext cx="203835" cy="38100"/>
          </a:xfrm>
          <a:custGeom>
            <a:avLst/>
            <a:gdLst/>
            <a:ahLst/>
            <a:cxnLst/>
            <a:rect l="l" t="t" r="r" b="b"/>
            <a:pathLst>
              <a:path w="203835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835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86302" y="32914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9002" y="33041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53434" y="32533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6134" y="32660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6134" y="32787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53434" y="32914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6134" y="33041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28386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5736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5338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27116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5338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27116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95299" y="10846"/>
            <a:ext cx="3561983" cy="26763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The </a:t>
            </a:r>
            <a:r>
              <a:rPr spc="-5" dirty="0"/>
              <a:t>thermal history of</a:t>
            </a:r>
            <a:r>
              <a:rPr lang="en-US" spc="-5" dirty="0"/>
              <a:t>  </a:t>
            </a:r>
            <a:r>
              <a:rPr spc="-5" dirty="0"/>
              <a:t>the</a:t>
            </a:r>
            <a:r>
              <a:rPr spc="75" dirty="0"/>
              <a:t> </a:t>
            </a:r>
            <a:r>
              <a:rPr spc="-10" dirty="0"/>
              <a:t>Universe</a:t>
            </a:r>
          </a:p>
        </p:txBody>
      </p:sp>
      <p:sp>
        <p:nvSpPr>
          <p:cNvPr id="27" name="object 27"/>
          <p:cNvSpPr/>
          <p:nvPr/>
        </p:nvSpPr>
        <p:spPr>
          <a:xfrm>
            <a:off x="117030" y="929523"/>
            <a:ext cx="2520020" cy="1813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04330" y="2755069"/>
            <a:ext cx="2495550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-5" dirty="0">
                <a:latin typeface="Arial"/>
                <a:cs typeface="Arial"/>
              </a:rPr>
              <a:t>Age of the Universe: </a:t>
            </a:r>
            <a:r>
              <a:rPr sz="900" i="1" spc="-5" dirty="0">
                <a:latin typeface="Arial"/>
                <a:cs typeface="Arial"/>
              </a:rPr>
              <a:t>t</a:t>
            </a:r>
            <a:r>
              <a:rPr sz="900" spc="-7" baseline="-9259" dirty="0">
                <a:latin typeface="Arial"/>
                <a:cs typeface="Arial"/>
              </a:rPr>
              <a:t>0  </a:t>
            </a:r>
            <a:r>
              <a:rPr sz="900" i="1" spc="-80" dirty="0">
                <a:latin typeface="メイリオ"/>
                <a:cs typeface="メイリオ"/>
              </a:rPr>
              <a:t>,.. </a:t>
            </a:r>
            <a:r>
              <a:rPr sz="900" spc="-5" dirty="0">
                <a:latin typeface="Arial"/>
                <a:cs typeface="Arial"/>
              </a:rPr>
              <a:t>13</a:t>
            </a:r>
            <a:r>
              <a:rPr sz="900" i="1" spc="-5" dirty="0">
                <a:latin typeface="Arial"/>
                <a:cs typeface="Arial"/>
              </a:rPr>
              <a:t>.</a:t>
            </a:r>
            <a:r>
              <a:rPr sz="900" spc="-5" dirty="0">
                <a:latin typeface="Arial"/>
                <a:cs typeface="Arial"/>
              </a:rPr>
              <a:t>7 milliards</a:t>
            </a:r>
            <a:r>
              <a:rPr sz="900" spc="100" dirty="0">
                <a:latin typeface="Arial"/>
                <a:cs typeface="Arial"/>
              </a:rPr>
              <a:t> </a:t>
            </a:r>
            <a:r>
              <a:rPr sz="900" spc="-40" dirty="0">
                <a:latin typeface="Arial"/>
                <a:cs typeface="Arial"/>
              </a:rPr>
              <a:t>d’anne´es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853118" y="1274762"/>
            <a:ext cx="63131" cy="631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04330" y="585934"/>
            <a:ext cx="4222750" cy="9293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-5" dirty="0">
                <a:latin typeface="Arial"/>
                <a:cs typeface="Arial"/>
              </a:rPr>
              <a:t>In the past the Universe </a:t>
            </a:r>
            <a:r>
              <a:rPr sz="900" spc="-10" dirty="0">
                <a:latin typeface="Arial"/>
                <a:cs typeface="Arial"/>
              </a:rPr>
              <a:t>was </a:t>
            </a:r>
            <a:r>
              <a:rPr sz="900" spc="-5" dirty="0">
                <a:latin typeface="Arial"/>
                <a:cs typeface="Arial"/>
              </a:rPr>
              <a:t>not only much denser than </a:t>
            </a:r>
            <a:r>
              <a:rPr sz="900" spc="-10" dirty="0">
                <a:latin typeface="Arial"/>
                <a:cs typeface="Arial"/>
              </a:rPr>
              <a:t>today but </a:t>
            </a:r>
            <a:r>
              <a:rPr sz="900" spc="-5" dirty="0">
                <a:latin typeface="Arial"/>
                <a:cs typeface="Arial"/>
              </a:rPr>
              <a:t>also much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hotter.</a:t>
            </a:r>
            <a:r>
              <a:rPr lang="en-US" sz="900" spc="-10" dirty="0">
                <a:latin typeface="Arial"/>
                <a:cs typeface="Arial"/>
              </a:rPr>
              <a:t>                                                                            Going back in time:</a:t>
            </a:r>
            <a:endParaRPr sz="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 dirty="0">
              <a:latin typeface="Times New Roman"/>
              <a:cs typeface="Times New Roman"/>
            </a:endParaRPr>
          </a:p>
          <a:p>
            <a:pPr marL="2635885" marR="138430">
              <a:lnSpc>
                <a:spcPct val="101000"/>
              </a:lnSpc>
            </a:pPr>
            <a:r>
              <a:rPr sz="900" dirty="0">
                <a:latin typeface="Arial"/>
                <a:cs typeface="Arial"/>
              </a:rPr>
              <a:t>Important </a:t>
            </a:r>
            <a:r>
              <a:rPr sz="900" spc="-15" dirty="0">
                <a:latin typeface="Arial"/>
                <a:cs typeface="Arial"/>
              </a:rPr>
              <a:t>events </a:t>
            </a:r>
            <a:r>
              <a:rPr sz="900" spc="-5" dirty="0">
                <a:latin typeface="Arial"/>
                <a:cs typeface="Arial"/>
              </a:rPr>
              <a:t>in the early  Universe</a:t>
            </a:r>
            <a:endParaRPr sz="900" dirty="0">
              <a:latin typeface="Arial"/>
              <a:cs typeface="Arial"/>
            </a:endParaRPr>
          </a:p>
          <a:p>
            <a:pPr marR="584835" algn="r">
              <a:lnSpc>
                <a:spcPct val="100000"/>
              </a:lnSpc>
              <a:spcBef>
                <a:spcPts val="305"/>
              </a:spcBef>
            </a:pPr>
            <a:r>
              <a:rPr sz="900" spc="-5" dirty="0">
                <a:latin typeface="Arial"/>
                <a:cs typeface="Arial"/>
              </a:rPr>
              <a:t>Recombination</a:t>
            </a:r>
            <a:endParaRPr sz="9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31883" y="32660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42982" y="3259733"/>
            <a:ext cx="203835" cy="38100"/>
          </a:xfrm>
          <a:custGeom>
            <a:avLst/>
            <a:gdLst/>
            <a:ahLst/>
            <a:cxnLst/>
            <a:rect l="l" t="t" r="r" b="b"/>
            <a:pathLst>
              <a:path w="203835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835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19183" y="32533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31883" y="32787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19183" y="32914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31883" y="33041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86302" y="32533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9002" y="32660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9002" y="32787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10101" y="3259733"/>
            <a:ext cx="203835" cy="38100"/>
          </a:xfrm>
          <a:custGeom>
            <a:avLst/>
            <a:gdLst/>
            <a:ahLst/>
            <a:cxnLst/>
            <a:rect l="l" t="t" r="r" b="b"/>
            <a:pathLst>
              <a:path w="203835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835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86302" y="32914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9002" y="33041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53434" y="32533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6134" y="32660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6134" y="32787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53434" y="32914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6134" y="33041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28386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5736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5338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27116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5338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27116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6383"/>
            <a:ext cx="207454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95300" y="10846"/>
            <a:ext cx="4401454" cy="26763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The </a:t>
            </a:r>
            <a:r>
              <a:rPr spc="-5" dirty="0"/>
              <a:t>thermal history </a:t>
            </a:r>
            <a:endParaRPr spc="-10" dirty="0"/>
          </a:p>
        </p:txBody>
      </p:sp>
      <p:sp>
        <p:nvSpPr>
          <p:cNvPr id="27" name="object 27"/>
          <p:cNvSpPr/>
          <p:nvPr/>
        </p:nvSpPr>
        <p:spPr>
          <a:xfrm>
            <a:off x="117030" y="929523"/>
            <a:ext cx="2520020" cy="1813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04330" y="2755069"/>
            <a:ext cx="2495550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-5" dirty="0">
                <a:latin typeface="Arial"/>
                <a:cs typeface="Arial"/>
              </a:rPr>
              <a:t>Age of the Universe: </a:t>
            </a:r>
            <a:r>
              <a:rPr sz="900" i="1" spc="-5" dirty="0">
                <a:latin typeface="Arial"/>
                <a:cs typeface="Arial"/>
              </a:rPr>
              <a:t>t</a:t>
            </a:r>
            <a:r>
              <a:rPr sz="900" spc="-7" baseline="-9259" dirty="0">
                <a:latin typeface="Arial"/>
                <a:cs typeface="Arial"/>
              </a:rPr>
              <a:t>0  </a:t>
            </a:r>
            <a:r>
              <a:rPr sz="900" i="1" spc="-80" dirty="0">
                <a:latin typeface="メイリオ"/>
                <a:cs typeface="メイリオ"/>
              </a:rPr>
              <a:t>,.. </a:t>
            </a:r>
            <a:r>
              <a:rPr sz="900" spc="-5" dirty="0">
                <a:latin typeface="Arial"/>
                <a:cs typeface="Arial"/>
              </a:rPr>
              <a:t>13</a:t>
            </a:r>
            <a:r>
              <a:rPr sz="900" i="1" spc="-5" dirty="0">
                <a:latin typeface="Arial"/>
                <a:cs typeface="Arial"/>
              </a:rPr>
              <a:t>.</a:t>
            </a:r>
            <a:r>
              <a:rPr sz="900" spc="-5" dirty="0">
                <a:latin typeface="Arial"/>
                <a:cs typeface="Arial"/>
              </a:rPr>
              <a:t>7 </a:t>
            </a:r>
            <a:r>
              <a:rPr lang="en-US" sz="900" spc="-5" dirty="0">
                <a:latin typeface="Arial"/>
                <a:cs typeface="Arial"/>
              </a:rPr>
              <a:t>billion years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853118" y="1274762"/>
            <a:ext cx="63131" cy="631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53118" y="1451267"/>
            <a:ext cx="63131" cy="631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04330" y="585934"/>
            <a:ext cx="4222750" cy="124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-5" dirty="0">
                <a:latin typeface="Arial"/>
                <a:cs typeface="Arial"/>
              </a:rPr>
              <a:t>In the past the Universe </a:t>
            </a:r>
            <a:r>
              <a:rPr sz="900" spc="-10" dirty="0">
                <a:latin typeface="Arial"/>
                <a:cs typeface="Arial"/>
              </a:rPr>
              <a:t>was </a:t>
            </a:r>
            <a:r>
              <a:rPr sz="900" spc="-5" dirty="0">
                <a:latin typeface="Arial"/>
                <a:cs typeface="Arial"/>
              </a:rPr>
              <a:t>not only much denser than </a:t>
            </a:r>
            <a:r>
              <a:rPr sz="900" spc="-10" dirty="0">
                <a:latin typeface="Arial"/>
                <a:cs typeface="Arial"/>
              </a:rPr>
              <a:t>today but </a:t>
            </a:r>
            <a:r>
              <a:rPr sz="900" spc="-5" dirty="0">
                <a:latin typeface="Arial"/>
                <a:cs typeface="Arial"/>
              </a:rPr>
              <a:t>also much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hotter.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Times New Roman"/>
              <a:cs typeface="Times New Roman"/>
            </a:endParaRPr>
          </a:p>
          <a:p>
            <a:pPr marL="2635885" marR="138430">
              <a:lnSpc>
                <a:spcPct val="101000"/>
              </a:lnSpc>
            </a:pPr>
            <a:r>
              <a:rPr sz="900" dirty="0">
                <a:latin typeface="Arial"/>
                <a:cs typeface="Arial"/>
              </a:rPr>
              <a:t>Important </a:t>
            </a:r>
            <a:r>
              <a:rPr sz="900" spc="-15" dirty="0">
                <a:latin typeface="Arial"/>
                <a:cs typeface="Arial"/>
              </a:rPr>
              <a:t>events </a:t>
            </a:r>
            <a:r>
              <a:rPr sz="900" spc="-5" dirty="0">
                <a:latin typeface="Arial"/>
                <a:cs typeface="Arial"/>
              </a:rPr>
              <a:t>in the early  Universe</a:t>
            </a:r>
            <a:endParaRPr sz="900">
              <a:latin typeface="Arial"/>
              <a:cs typeface="Arial"/>
            </a:endParaRPr>
          </a:p>
          <a:p>
            <a:pPr marL="2870200">
              <a:lnSpc>
                <a:spcPct val="100000"/>
              </a:lnSpc>
              <a:spcBef>
                <a:spcPts val="305"/>
              </a:spcBef>
            </a:pPr>
            <a:r>
              <a:rPr sz="900" spc="-5" dirty="0">
                <a:latin typeface="Arial"/>
                <a:cs typeface="Arial"/>
              </a:rPr>
              <a:t>Recombination</a:t>
            </a:r>
            <a:endParaRPr sz="900">
              <a:latin typeface="Arial"/>
              <a:cs typeface="Arial"/>
            </a:endParaRPr>
          </a:p>
          <a:p>
            <a:pPr marL="2870200" marR="288290">
              <a:lnSpc>
                <a:spcPct val="101000"/>
              </a:lnSpc>
              <a:spcBef>
                <a:spcPts val="295"/>
              </a:spcBef>
            </a:pPr>
            <a:r>
              <a:rPr sz="900" spc="-5" dirty="0">
                <a:latin typeface="Arial"/>
                <a:cs typeface="Arial"/>
              </a:rPr>
              <a:t>Nucleosyhthesis  (formation of</a:t>
            </a:r>
            <a:r>
              <a:rPr sz="900" spc="-5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Helium,  Deuterium...)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31883" y="32660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42982" y="3259733"/>
            <a:ext cx="203835" cy="38100"/>
          </a:xfrm>
          <a:custGeom>
            <a:avLst/>
            <a:gdLst/>
            <a:ahLst/>
            <a:cxnLst/>
            <a:rect l="l" t="t" r="r" b="b"/>
            <a:pathLst>
              <a:path w="203835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835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19183" y="32533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31883" y="32787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19183" y="32914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31883" y="33041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86302" y="32533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9002" y="32660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9002" y="32787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10101" y="3259733"/>
            <a:ext cx="203835" cy="38100"/>
          </a:xfrm>
          <a:custGeom>
            <a:avLst/>
            <a:gdLst/>
            <a:ahLst/>
            <a:cxnLst/>
            <a:rect l="l" t="t" r="r" b="b"/>
            <a:pathLst>
              <a:path w="203835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835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86302" y="32914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9002" y="33041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53434" y="32533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6134" y="32660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6134" y="32787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53434" y="32914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6134" y="33041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28386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5736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5338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27116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5338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27116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95300" y="10846"/>
            <a:ext cx="2185670" cy="26763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The </a:t>
            </a:r>
            <a:r>
              <a:rPr spc="-5" dirty="0"/>
              <a:t>thermal history </a:t>
            </a:r>
            <a:endParaRPr spc="-10" dirty="0"/>
          </a:p>
        </p:txBody>
      </p:sp>
      <p:sp>
        <p:nvSpPr>
          <p:cNvPr id="27" name="object 27"/>
          <p:cNvSpPr/>
          <p:nvPr/>
        </p:nvSpPr>
        <p:spPr>
          <a:xfrm>
            <a:off x="117030" y="929523"/>
            <a:ext cx="2520020" cy="1813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04330" y="2755069"/>
            <a:ext cx="2495550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-5" dirty="0">
                <a:latin typeface="Arial"/>
                <a:cs typeface="Arial"/>
              </a:rPr>
              <a:t>Age of the Universe: </a:t>
            </a:r>
            <a:r>
              <a:rPr sz="900" i="1" spc="-5" dirty="0">
                <a:latin typeface="Arial"/>
                <a:cs typeface="Arial"/>
              </a:rPr>
              <a:t>t</a:t>
            </a:r>
            <a:r>
              <a:rPr sz="900" spc="-7" baseline="-9259" dirty="0">
                <a:latin typeface="Arial"/>
                <a:cs typeface="Arial"/>
              </a:rPr>
              <a:t>0  </a:t>
            </a:r>
            <a:r>
              <a:rPr sz="900" i="1" spc="-80" dirty="0">
                <a:latin typeface="メイリオ"/>
                <a:cs typeface="メイリオ"/>
              </a:rPr>
              <a:t>,.. </a:t>
            </a:r>
            <a:r>
              <a:rPr sz="900" spc="-5" dirty="0">
                <a:latin typeface="Arial"/>
                <a:cs typeface="Arial"/>
              </a:rPr>
              <a:t>13</a:t>
            </a:r>
            <a:r>
              <a:rPr sz="900" i="1" spc="-5" dirty="0">
                <a:latin typeface="Arial"/>
                <a:cs typeface="Arial"/>
              </a:rPr>
              <a:t>.</a:t>
            </a:r>
            <a:r>
              <a:rPr sz="900" spc="-5" dirty="0">
                <a:latin typeface="Arial"/>
                <a:cs typeface="Arial"/>
              </a:rPr>
              <a:t>7 </a:t>
            </a:r>
            <a:r>
              <a:rPr lang="en-US" sz="900" spc="-5" dirty="0">
                <a:latin typeface="Arial"/>
                <a:cs typeface="Arial"/>
              </a:rPr>
              <a:t>billion years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853118" y="1274762"/>
            <a:ext cx="63131" cy="631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53118" y="1451267"/>
            <a:ext cx="63131" cy="631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53118" y="1904860"/>
            <a:ext cx="63131" cy="631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04330" y="585934"/>
            <a:ext cx="4222750" cy="1420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-5" dirty="0">
                <a:latin typeface="Arial"/>
                <a:cs typeface="Arial"/>
              </a:rPr>
              <a:t>In the past the Universe </a:t>
            </a:r>
            <a:r>
              <a:rPr sz="900" spc="-10" dirty="0">
                <a:latin typeface="Arial"/>
                <a:cs typeface="Arial"/>
              </a:rPr>
              <a:t>was </a:t>
            </a:r>
            <a:r>
              <a:rPr sz="900" spc="-5" dirty="0">
                <a:latin typeface="Arial"/>
                <a:cs typeface="Arial"/>
              </a:rPr>
              <a:t>not only much denser than </a:t>
            </a:r>
            <a:r>
              <a:rPr sz="900" spc="-10" dirty="0">
                <a:latin typeface="Arial"/>
                <a:cs typeface="Arial"/>
              </a:rPr>
              <a:t>today but </a:t>
            </a:r>
            <a:r>
              <a:rPr sz="900" spc="-5" dirty="0">
                <a:latin typeface="Arial"/>
                <a:cs typeface="Arial"/>
              </a:rPr>
              <a:t>also much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hotter.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Times New Roman"/>
              <a:cs typeface="Times New Roman"/>
            </a:endParaRPr>
          </a:p>
          <a:p>
            <a:pPr marL="2635885" marR="138430">
              <a:lnSpc>
                <a:spcPct val="101000"/>
              </a:lnSpc>
            </a:pPr>
            <a:r>
              <a:rPr sz="900" dirty="0">
                <a:latin typeface="Arial"/>
                <a:cs typeface="Arial"/>
              </a:rPr>
              <a:t>Important </a:t>
            </a:r>
            <a:r>
              <a:rPr sz="900" spc="-15" dirty="0">
                <a:latin typeface="Arial"/>
                <a:cs typeface="Arial"/>
              </a:rPr>
              <a:t>events </a:t>
            </a:r>
            <a:r>
              <a:rPr sz="900" spc="-5" dirty="0">
                <a:latin typeface="Arial"/>
                <a:cs typeface="Arial"/>
              </a:rPr>
              <a:t>in the early  Universe</a:t>
            </a:r>
            <a:endParaRPr sz="900">
              <a:latin typeface="Arial"/>
              <a:cs typeface="Arial"/>
            </a:endParaRPr>
          </a:p>
          <a:p>
            <a:pPr marL="2870200">
              <a:lnSpc>
                <a:spcPct val="100000"/>
              </a:lnSpc>
              <a:spcBef>
                <a:spcPts val="305"/>
              </a:spcBef>
            </a:pPr>
            <a:r>
              <a:rPr sz="900" spc="-5" dirty="0">
                <a:latin typeface="Arial"/>
                <a:cs typeface="Arial"/>
              </a:rPr>
              <a:t>Recombination</a:t>
            </a:r>
            <a:endParaRPr sz="900">
              <a:latin typeface="Arial"/>
              <a:cs typeface="Arial"/>
            </a:endParaRPr>
          </a:p>
          <a:p>
            <a:pPr marL="2870200" marR="288290">
              <a:lnSpc>
                <a:spcPct val="101000"/>
              </a:lnSpc>
              <a:spcBef>
                <a:spcPts val="295"/>
              </a:spcBef>
            </a:pPr>
            <a:r>
              <a:rPr sz="900" spc="-5" dirty="0">
                <a:latin typeface="Arial"/>
                <a:cs typeface="Arial"/>
              </a:rPr>
              <a:t>Nucleosyhthesis  (formation of</a:t>
            </a:r>
            <a:r>
              <a:rPr sz="900" spc="-5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Helium,  Deuterium...)</a:t>
            </a:r>
            <a:endParaRPr sz="900">
              <a:latin typeface="Arial"/>
              <a:cs typeface="Arial"/>
            </a:endParaRPr>
          </a:p>
          <a:p>
            <a:pPr marR="330200" algn="r">
              <a:lnSpc>
                <a:spcPct val="100000"/>
              </a:lnSpc>
              <a:spcBef>
                <a:spcPts val="305"/>
              </a:spcBef>
            </a:pPr>
            <a:r>
              <a:rPr sz="900" spc="-5" dirty="0">
                <a:latin typeface="Arial"/>
                <a:cs typeface="Arial"/>
              </a:rPr>
              <a:t>Neutrino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decoupling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31883" y="32660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42982" y="3259733"/>
            <a:ext cx="203835" cy="38100"/>
          </a:xfrm>
          <a:custGeom>
            <a:avLst/>
            <a:gdLst/>
            <a:ahLst/>
            <a:cxnLst/>
            <a:rect l="l" t="t" r="r" b="b"/>
            <a:pathLst>
              <a:path w="203835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835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19183" y="32533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31883" y="32787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19183" y="32914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31883" y="33041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86302" y="32533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9002" y="32660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9002" y="32787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10101" y="3259733"/>
            <a:ext cx="203835" cy="38100"/>
          </a:xfrm>
          <a:custGeom>
            <a:avLst/>
            <a:gdLst/>
            <a:ahLst/>
            <a:cxnLst/>
            <a:rect l="l" t="t" r="r" b="b"/>
            <a:pathLst>
              <a:path w="203835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835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86302" y="32914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9002" y="33041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53434" y="32533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6134" y="32660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6134" y="32787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53434" y="32914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6134" y="33041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28386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5736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5338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27116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5338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27116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95300" y="10846"/>
            <a:ext cx="2185670" cy="26763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The </a:t>
            </a:r>
            <a:r>
              <a:rPr spc="-5" dirty="0"/>
              <a:t>thermal history </a:t>
            </a:r>
            <a:endParaRPr spc="-10" dirty="0"/>
          </a:p>
        </p:txBody>
      </p:sp>
      <p:sp>
        <p:nvSpPr>
          <p:cNvPr id="27" name="object 27"/>
          <p:cNvSpPr/>
          <p:nvPr/>
        </p:nvSpPr>
        <p:spPr>
          <a:xfrm>
            <a:off x="117030" y="929523"/>
            <a:ext cx="2520020" cy="1813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04330" y="2755069"/>
            <a:ext cx="2495550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-5" dirty="0">
                <a:latin typeface="Arial"/>
                <a:cs typeface="Arial"/>
              </a:rPr>
              <a:t>Age of the Universe: </a:t>
            </a:r>
            <a:r>
              <a:rPr sz="900" i="1" spc="-5" dirty="0">
                <a:latin typeface="Arial"/>
                <a:cs typeface="Arial"/>
              </a:rPr>
              <a:t>t</a:t>
            </a:r>
            <a:r>
              <a:rPr sz="900" spc="-7" baseline="-9259" dirty="0">
                <a:latin typeface="Arial"/>
                <a:cs typeface="Arial"/>
              </a:rPr>
              <a:t>0  </a:t>
            </a:r>
            <a:r>
              <a:rPr sz="900" i="1" spc="-80" dirty="0">
                <a:latin typeface="メイリオ"/>
                <a:cs typeface="メイリオ"/>
              </a:rPr>
              <a:t>,.. </a:t>
            </a:r>
            <a:r>
              <a:rPr sz="900" spc="-5" dirty="0">
                <a:latin typeface="Arial"/>
                <a:cs typeface="Arial"/>
              </a:rPr>
              <a:t>13</a:t>
            </a:r>
            <a:r>
              <a:rPr sz="900" i="1" spc="-5" dirty="0">
                <a:latin typeface="Arial"/>
                <a:cs typeface="Arial"/>
              </a:rPr>
              <a:t>.</a:t>
            </a:r>
            <a:r>
              <a:rPr sz="900" spc="-5" dirty="0">
                <a:latin typeface="Arial"/>
                <a:cs typeface="Arial"/>
              </a:rPr>
              <a:t>7 </a:t>
            </a:r>
            <a:r>
              <a:rPr lang="en-US" sz="900" spc="-5" dirty="0">
                <a:latin typeface="Arial"/>
                <a:cs typeface="Arial"/>
              </a:rPr>
              <a:t>billion years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853118" y="1274762"/>
            <a:ext cx="63131" cy="631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53118" y="1451267"/>
            <a:ext cx="63131" cy="631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53118" y="1904860"/>
            <a:ext cx="63131" cy="631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53118" y="2081365"/>
            <a:ext cx="63131" cy="631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04330" y="585934"/>
            <a:ext cx="4222750" cy="1597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-5" dirty="0">
                <a:latin typeface="Arial"/>
                <a:cs typeface="Arial"/>
              </a:rPr>
              <a:t>In the past the Universe </a:t>
            </a:r>
            <a:r>
              <a:rPr sz="900" spc="-10" dirty="0">
                <a:latin typeface="Arial"/>
                <a:cs typeface="Arial"/>
              </a:rPr>
              <a:t>was </a:t>
            </a:r>
            <a:r>
              <a:rPr sz="900" spc="-5" dirty="0">
                <a:latin typeface="Arial"/>
                <a:cs typeface="Arial"/>
              </a:rPr>
              <a:t>not only much denser than </a:t>
            </a:r>
            <a:r>
              <a:rPr sz="900" spc="-10" dirty="0">
                <a:latin typeface="Arial"/>
                <a:cs typeface="Arial"/>
              </a:rPr>
              <a:t>today but </a:t>
            </a:r>
            <a:r>
              <a:rPr sz="900" spc="-5" dirty="0">
                <a:latin typeface="Arial"/>
                <a:cs typeface="Arial"/>
              </a:rPr>
              <a:t>also much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hotter.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Times New Roman"/>
              <a:cs typeface="Times New Roman"/>
            </a:endParaRPr>
          </a:p>
          <a:p>
            <a:pPr marL="2635885" marR="138430">
              <a:lnSpc>
                <a:spcPct val="101000"/>
              </a:lnSpc>
            </a:pPr>
            <a:r>
              <a:rPr sz="900" dirty="0">
                <a:latin typeface="Arial"/>
                <a:cs typeface="Arial"/>
              </a:rPr>
              <a:t>Important </a:t>
            </a:r>
            <a:r>
              <a:rPr sz="900" spc="-15" dirty="0">
                <a:latin typeface="Arial"/>
                <a:cs typeface="Arial"/>
              </a:rPr>
              <a:t>events </a:t>
            </a:r>
            <a:r>
              <a:rPr sz="900" spc="-5" dirty="0">
                <a:latin typeface="Arial"/>
                <a:cs typeface="Arial"/>
              </a:rPr>
              <a:t>in the early  Universe</a:t>
            </a:r>
            <a:endParaRPr sz="900">
              <a:latin typeface="Arial"/>
              <a:cs typeface="Arial"/>
            </a:endParaRPr>
          </a:p>
          <a:p>
            <a:pPr marL="2870200">
              <a:lnSpc>
                <a:spcPct val="100000"/>
              </a:lnSpc>
              <a:spcBef>
                <a:spcPts val="305"/>
              </a:spcBef>
            </a:pPr>
            <a:r>
              <a:rPr sz="900" spc="-5" dirty="0">
                <a:latin typeface="Arial"/>
                <a:cs typeface="Arial"/>
              </a:rPr>
              <a:t>Recombination</a:t>
            </a:r>
            <a:endParaRPr sz="900">
              <a:latin typeface="Arial"/>
              <a:cs typeface="Arial"/>
            </a:endParaRPr>
          </a:p>
          <a:p>
            <a:pPr marL="2870200" marR="288290">
              <a:lnSpc>
                <a:spcPct val="101000"/>
              </a:lnSpc>
              <a:spcBef>
                <a:spcPts val="295"/>
              </a:spcBef>
            </a:pPr>
            <a:r>
              <a:rPr sz="900" spc="-5" dirty="0">
                <a:latin typeface="Arial"/>
                <a:cs typeface="Arial"/>
              </a:rPr>
              <a:t>Nucleosyhthesis  (formation of</a:t>
            </a:r>
            <a:r>
              <a:rPr sz="900" spc="-5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Helium,  Deuterium...)</a:t>
            </a:r>
            <a:endParaRPr sz="900">
              <a:latin typeface="Arial"/>
              <a:cs typeface="Arial"/>
            </a:endParaRPr>
          </a:p>
          <a:p>
            <a:pPr marL="2870200" marR="330200">
              <a:lnSpc>
                <a:spcPct val="128699"/>
              </a:lnSpc>
            </a:pPr>
            <a:r>
              <a:rPr sz="900" spc="-5" dirty="0">
                <a:latin typeface="Arial"/>
                <a:cs typeface="Arial"/>
              </a:rPr>
              <a:t>Neutrino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decoupling  Phase</a:t>
            </a:r>
            <a:r>
              <a:rPr sz="900" spc="-50" dirty="0">
                <a:latin typeface="Arial"/>
                <a:cs typeface="Arial"/>
              </a:rPr>
              <a:t> </a:t>
            </a:r>
            <a:r>
              <a:rPr sz="900" spc="-15" dirty="0">
                <a:latin typeface="Arial"/>
                <a:cs typeface="Arial"/>
              </a:rPr>
              <a:t>Transitions?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31883" y="32660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42982" y="3259733"/>
            <a:ext cx="203835" cy="38100"/>
          </a:xfrm>
          <a:custGeom>
            <a:avLst/>
            <a:gdLst/>
            <a:ahLst/>
            <a:cxnLst/>
            <a:rect l="l" t="t" r="r" b="b"/>
            <a:pathLst>
              <a:path w="203835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835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19183" y="32533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31883" y="32787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19183" y="32914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31883" y="33041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86302" y="32533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9002" y="32660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9002" y="32787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10101" y="3259733"/>
            <a:ext cx="203835" cy="38100"/>
          </a:xfrm>
          <a:custGeom>
            <a:avLst/>
            <a:gdLst/>
            <a:ahLst/>
            <a:cxnLst/>
            <a:rect l="l" t="t" r="r" b="b"/>
            <a:pathLst>
              <a:path w="203835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835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86302" y="32914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9002" y="33041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53434" y="32533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6134" y="32660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6134" y="32787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53434" y="32914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6134" y="33041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28386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5736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5338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27116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5338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27116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95300" y="10846"/>
            <a:ext cx="2185670" cy="26763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The </a:t>
            </a:r>
            <a:r>
              <a:rPr spc="-5" dirty="0"/>
              <a:t>thermal history </a:t>
            </a:r>
            <a:endParaRPr spc="-10" dirty="0"/>
          </a:p>
        </p:txBody>
      </p:sp>
      <p:sp>
        <p:nvSpPr>
          <p:cNvPr id="27" name="object 27"/>
          <p:cNvSpPr/>
          <p:nvPr/>
        </p:nvSpPr>
        <p:spPr>
          <a:xfrm>
            <a:off x="117030" y="929523"/>
            <a:ext cx="2520020" cy="1813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04330" y="2755069"/>
            <a:ext cx="2495550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-5" dirty="0">
                <a:latin typeface="Arial"/>
                <a:cs typeface="Arial"/>
              </a:rPr>
              <a:t>Age of the Universe: </a:t>
            </a:r>
            <a:r>
              <a:rPr sz="900" i="1" spc="-5" dirty="0">
                <a:latin typeface="Arial"/>
                <a:cs typeface="Arial"/>
              </a:rPr>
              <a:t>t</a:t>
            </a:r>
            <a:r>
              <a:rPr sz="900" spc="-7" baseline="-9259" dirty="0">
                <a:latin typeface="Arial"/>
                <a:cs typeface="Arial"/>
              </a:rPr>
              <a:t>0  </a:t>
            </a:r>
            <a:r>
              <a:rPr sz="900" i="1" spc="-80" dirty="0">
                <a:latin typeface="メイリオ"/>
                <a:cs typeface="メイリオ"/>
              </a:rPr>
              <a:t>,.. </a:t>
            </a:r>
            <a:r>
              <a:rPr sz="900" spc="-5" dirty="0">
                <a:latin typeface="Arial"/>
                <a:cs typeface="Arial"/>
              </a:rPr>
              <a:t>13</a:t>
            </a:r>
            <a:r>
              <a:rPr sz="900" i="1" spc="-5" dirty="0">
                <a:latin typeface="Arial"/>
                <a:cs typeface="Arial"/>
              </a:rPr>
              <a:t>.</a:t>
            </a:r>
            <a:r>
              <a:rPr sz="900" spc="-5" dirty="0">
                <a:latin typeface="Arial"/>
                <a:cs typeface="Arial"/>
              </a:rPr>
              <a:t>7 </a:t>
            </a:r>
            <a:r>
              <a:rPr lang="en-US" sz="900" spc="-5" dirty="0">
                <a:latin typeface="Arial"/>
                <a:cs typeface="Arial"/>
              </a:rPr>
              <a:t>billion years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853118" y="1274762"/>
            <a:ext cx="63131" cy="631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53118" y="1451267"/>
            <a:ext cx="63131" cy="631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53118" y="1904860"/>
            <a:ext cx="63131" cy="631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53118" y="2081365"/>
            <a:ext cx="63131" cy="631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53118" y="2257869"/>
            <a:ext cx="63131" cy="631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04330" y="585934"/>
            <a:ext cx="4222750" cy="1773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-5" dirty="0">
                <a:latin typeface="Arial"/>
                <a:cs typeface="Arial"/>
              </a:rPr>
              <a:t>In the past the Universe </a:t>
            </a:r>
            <a:r>
              <a:rPr sz="900" spc="-10" dirty="0">
                <a:latin typeface="Arial"/>
                <a:cs typeface="Arial"/>
              </a:rPr>
              <a:t>was </a:t>
            </a:r>
            <a:r>
              <a:rPr sz="900" spc="-5" dirty="0">
                <a:latin typeface="Arial"/>
                <a:cs typeface="Arial"/>
              </a:rPr>
              <a:t>not only much denser than </a:t>
            </a:r>
            <a:r>
              <a:rPr sz="900" spc="-10" dirty="0">
                <a:latin typeface="Arial"/>
                <a:cs typeface="Arial"/>
              </a:rPr>
              <a:t>today but </a:t>
            </a:r>
            <a:r>
              <a:rPr sz="900" spc="-5" dirty="0">
                <a:latin typeface="Arial"/>
                <a:cs typeface="Arial"/>
              </a:rPr>
              <a:t>also much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hotter.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Times New Roman"/>
              <a:cs typeface="Times New Roman"/>
            </a:endParaRPr>
          </a:p>
          <a:p>
            <a:pPr marL="2635885" marR="138430">
              <a:lnSpc>
                <a:spcPct val="101000"/>
              </a:lnSpc>
            </a:pPr>
            <a:r>
              <a:rPr sz="900" dirty="0">
                <a:latin typeface="Arial"/>
                <a:cs typeface="Arial"/>
              </a:rPr>
              <a:t>Important </a:t>
            </a:r>
            <a:r>
              <a:rPr sz="900" spc="-15" dirty="0">
                <a:latin typeface="Arial"/>
                <a:cs typeface="Arial"/>
              </a:rPr>
              <a:t>events </a:t>
            </a:r>
            <a:r>
              <a:rPr sz="900" spc="-5" dirty="0">
                <a:latin typeface="Arial"/>
                <a:cs typeface="Arial"/>
              </a:rPr>
              <a:t>in the early  Universe</a:t>
            </a:r>
            <a:endParaRPr sz="900">
              <a:latin typeface="Arial"/>
              <a:cs typeface="Arial"/>
            </a:endParaRPr>
          </a:p>
          <a:p>
            <a:pPr marL="2870200">
              <a:lnSpc>
                <a:spcPct val="100000"/>
              </a:lnSpc>
              <a:spcBef>
                <a:spcPts val="305"/>
              </a:spcBef>
            </a:pPr>
            <a:r>
              <a:rPr sz="900" spc="-5" dirty="0">
                <a:latin typeface="Arial"/>
                <a:cs typeface="Arial"/>
              </a:rPr>
              <a:t>Recombination</a:t>
            </a:r>
            <a:endParaRPr sz="900">
              <a:latin typeface="Arial"/>
              <a:cs typeface="Arial"/>
            </a:endParaRPr>
          </a:p>
          <a:p>
            <a:pPr marL="2870200" marR="288290">
              <a:lnSpc>
                <a:spcPct val="101000"/>
              </a:lnSpc>
              <a:spcBef>
                <a:spcPts val="295"/>
              </a:spcBef>
            </a:pPr>
            <a:r>
              <a:rPr sz="900" spc="-5" dirty="0">
                <a:latin typeface="Arial"/>
                <a:cs typeface="Arial"/>
              </a:rPr>
              <a:t>Nucleosyhthesis  (formation of</a:t>
            </a:r>
            <a:r>
              <a:rPr sz="900" spc="-5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Helium,  Deuterium...)</a:t>
            </a:r>
            <a:endParaRPr sz="900">
              <a:latin typeface="Arial"/>
              <a:cs typeface="Arial"/>
            </a:endParaRPr>
          </a:p>
          <a:p>
            <a:pPr marL="2870200" marR="330200">
              <a:lnSpc>
                <a:spcPct val="128699"/>
              </a:lnSpc>
            </a:pPr>
            <a:r>
              <a:rPr sz="900" spc="-5" dirty="0">
                <a:latin typeface="Arial"/>
                <a:cs typeface="Arial"/>
              </a:rPr>
              <a:t>Neutrino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decoupling  Phase </a:t>
            </a:r>
            <a:r>
              <a:rPr sz="900" spc="-15" dirty="0">
                <a:latin typeface="Arial"/>
                <a:cs typeface="Arial"/>
              </a:rPr>
              <a:t>Transitions?  </a:t>
            </a:r>
            <a:r>
              <a:rPr sz="900" spc="-5" dirty="0">
                <a:latin typeface="Arial"/>
                <a:cs typeface="Arial"/>
              </a:rPr>
              <a:t>Inflation</a:t>
            </a:r>
            <a:r>
              <a:rPr sz="900" spc="-7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?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78" y="-192918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9354" y="-369347"/>
            <a:ext cx="3976211" cy="668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r>
              <a:rPr spc="40" dirty="0"/>
              <a:t>The</a:t>
            </a:r>
            <a:r>
              <a:rPr spc="50" dirty="0"/>
              <a:t>r</a:t>
            </a:r>
            <a:r>
              <a:rPr spc="30" dirty="0"/>
              <a:t>mal</a:t>
            </a:r>
            <a:r>
              <a:rPr spc="25" dirty="0"/>
              <a:t> histo</a:t>
            </a:r>
            <a:r>
              <a:rPr spc="50" dirty="0"/>
              <a:t>r</a:t>
            </a:r>
            <a:r>
              <a:rPr spc="-10" dirty="0"/>
              <a:t>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4330" y="540305"/>
            <a:ext cx="422275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latin typeface="Times New Roman"/>
                <a:cs typeface="Times New Roman"/>
              </a:rPr>
              <a:t>In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past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Uni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70" dirty="0">
                <a:latin typeface="Times New Roman"/>
                <a:cs typeface="Times New Roman"/>
              </a:rPr>
              <a:t>erse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25" dirty="0">
                <a:latin typeface="Times New Roman"/>
                <a:cs typeface="Times New Roman"/>
              </a:rPr>
              <a:t>w</a:t>
            </a:r>
            <a:r>
              <a:rPr sz="900" spc="95" dirty="0">
                <a:latin typeface="Times New Roman"/>
                <a:cs typeface="Times New Roman"/>
              </a:rPr>
              <a:t>as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not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" dirty="0">
                <a:latin typeface="Times New Roman"/>
                <a:cs typeface="Times New Roman"/>
              </a:rPr>
              <a:t>only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m</a:t>
            </a:r>
            <a:r>
              <a:rPr sz="900" spc="45" dirty="0">
                <a:latin typeface="Times New Roman"/>
                <a:cs typeface="Times New Roman"/>
              </a:rPr>
              <a:t>uch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denser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than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tod</a:t>
            </a:r>
            <a:r>
              <a:rPr sz="900" spc="15" dirty="0">
                <a:latin typeface="Times New Roman"/>
                <a:cs typeface="Times New Roman"/>
              </a:rPr>
              <a:t>a</a:t>
            </a:r>
            <a:r>
              <a:rPr sz="900" spc="-5" dirty="0">
                <a:latin typeface="Times New Roman"/>
                <a:cs typeface="Times New Roman"/>
              </a:rPr>
              <a:t>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b</a:t>
            </a:r>
            <a:r>
              <a:rPr sz="900" spc="20" dirty="0">
                <a:latin typeface="Times New Roman"/>
                <a:cs typeface="Times New Roman"/>
              </a:rPr>
              <a:t>ut </a:t>
            </a:r>
            <a:r>
              <a:rPr sz="900" spc="45" dirty="0">
                <a:latin typeface="Times New Roman"/>
                <a:cs typeface="Times New Roman"/>
              </a:rPr>
              <a:t>also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m</a:t>
            </a:r>
            <a:r>
              <a:rPr sz="900" spc="45" dirty="0">
                <a:latin typeface="Times New Roman"/>
                <a:cs typeface="Times New Roman"/>
              </a:rPr>
              <a:t>uch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hotte</a:t>
            </a:r>
            <a:r>
              <a:rPr sz="900" spc="-20" dirty="0">
                <a:latin typeface="Times New Roman"/>
                <a:cs typeface="Times New Roman"/>
              </a:rPr>
              <a:t>r</a:t>
            </a:r>
            <a:r>
              <a:rPr sz="900" spc="20" dirty="0">
                <a:latin typeface="Times New Roman"/>
                <a:cs typeface="Times New Roman"/>
              </a:rPr>
              <a:t>.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7030" y="1037282"/>
            <a:ext cx="2520020" cy="1813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4330" y="2888985"/>
            <a:ext cx="218313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30" dirty="0">
                <a:latin typeface="Times New Roman"/>
                <a:cs typeface="Times New Roman"/>
              </a:rPr>
              <a:t>Age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Uni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55" dirty="0">
                <a:latin typeface="Times New Roman"/>
                <a:cs typeface="Times New Roman"/>
              </a:rPr>
              <a:t>erse: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i="1" spc="-5" dirty="0">
                <a:latin typeface="Times New Roman"/>
                <a:cs typeface="Times New Roman"/>
              </a:rPr>
              <a:t>t</a:t>
            </a:r>
            <a:r>
              <a:rPr sz="900" spc="44" baseline="-9259" dirty="0">
                <a:latin typeface="Times New Roman"/>
                <a:cs typeface="Times New Roman"/>
              </a:rPr>
              <a:t>0</a:t>
            </a:r>
            <a:r>
              <a:rPr sz="900" baseline="-9259" dirty="0">
                <a:latin typeface="Times New Roman"/>
                <a:cs typeface="Times New Roman"/>
              </a:rPr>
              <a:t> </a:t>
            </a:r>
            <a:r>
              <a:rPr sz="900" i="1" spc="-50" dirty="0">
                <a:latin typeface="メイリオ"/>
                <a:cs typeface="メイリオ"/>
              </a:rPr>
              <a:t> </a:t>
            </a:r>
            <a:r>
              <a:rPr lang="en-US" sz="900" i="1" spc="-50" dirty="0">
                <a:latin typeface="メイリオ"/>
                <a:cs typeface="メイリオ"/>
              </a:rPr>
              <a:t>~</a:t>
            </a:r>
            <a:r>
              <a:rPr sz="900" spc="45" dirty="0">
                <a:latin typeface="Times New Roman"/>
                <a:cs typeface="Times New Roman"/>
              </a:rPr>
              <a:t>13</a:t>
            </a:r>
            <a:r>
              <a:rPr sz="900" i="1" spc="25" dirty="0">
                <a:latin typeface="Times New Roman"/>
                <a:cs typeface="Times New Roman"/>
              </a:rPr>
              <a:t>.</a:t>
            </a:r>
            <a:r>
              <a:rPr sz="900" spc="45" dirty="0">
                <a:latin typeface="Times New Roman"/>
                <a:cs typeface="Times New Roman"/>
              </a:rPr>
              <a:t>7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billion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25" dirty="0">
                <a:latin typeface="Times New Roman"/>
                <a:cs typeface="Times New Roman"/>
              </a:rPr>
              <a:t>y</a:t>
            </a:r>
            <a:r>
              <a:rPr sz="900" spc="70" dirty="0">
                <a:latin typeface="Times New Roman"/>
                <a:cs typeface="Times New Roman"/>
              </a:rPr>
              <a:t>ears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27985" y="1031643"/>
            <a:ext cx="1465580" cy="1500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000"/>
              </a:lnSpc>
            </a:pP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35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most</a:t>
            </a:r>
            <a:r>
              <a:rPr sz="900" spc="3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rema</a:t>
            </a:r>
            <a:r>
              <a:rPr sz="900" spc="40" dirty="0">
                <a:latin typeface="Times New Roman"/>
                <a:cs typeface="Times New Roman"/>
              </a:rPr>
              <a:t>r</a:t>
            </a:r>
            <a:r>
              <a:rPr sz="900" spc="45" dirty="0">
                <a:latin typeface="Times New Roman"/>
                <a:cs typeface="Times New Roman"/>
              </a:rPr>
              <a:t>ka</a:t>
            </a:r>
            <a:r>
              <a:rPr sz="900" spc="25" dirty="0">
                <a:latin typeface="Times New Roman"/>
                <a:cs typeface="Times New Roman"/>
              </a:rPr>
              <a:t>b</a:t>
            </a:r>
            <a:r>
              <a:rPr sz="900" spc="20" dirty="0">
                <a:latin typeface="Times New Roman"/>
                <a:cs typeface="Times New Roman"/>
              </a:rPr>
              <a:t>le</a:t>
            </a:r>
            <a:r>
              <a:rPr sz="900" spc="35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e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55" dirty="0">
                <a:latin typeface="Times New Roman"/>
                <a:cs typeface="Times New Roman"/>
              </a:rPr>
              <a:t>ents</a:t>
            </a:r>
            <a:r>
              <a:rPr sz="900" spc="3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hot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Uni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55" dirty="0">
                <a:latin typeface="Times New Roman"/>
                <a:cs typeface="Times New Roman"/>
              </a:rPr>
              <a:t>erse:</a:t>
            </a:r>
            <a:endParaRPr sz="900" dirty="0">
              <a:latin typeface="Times New Roman"/>
              <a:cs typeface="Times New Roman"/>
            </a:endParaRPr>
          </a:p>
          <a:p>
            <a:pPr marL="246379" marR="78105">
              <a:lnSpc>
                <a:spcPct val="101000"/>
              </a:lnSpc>
              <a:spcBef>
                <a:spcPts val="295"/>
              </a:spcBef>
            </a:pPr>
            <a:r>
              <a:rPr lang="en-US" sz="900" spc="30" dirty="0">
                <a:latin typeface="Times New Roman"/>
                <a:cs typeface="Times New Roman"/>
              </a:rPr>
              <a:t>-</a:t>
            </a:r>
            <a:r>
              <a:rPr sz="900" spc="30" dirty="0">
                <a:latin typeface="Times New Roman"/>
                <a:cs typeface="Times New Roman"/>
              </a:rPr>
              <a:t>Recombination </a:t>
            </a:r>
            <a:r>
              <a:rPr sz="900" spc="35" dirty="0">
                <a:latin typeface="Times New Roman"/>
                <a:cs typeface="Times New Roman"/>
              </a:rPr>
              <a:t>(electrons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and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protons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combine</a:t>
            </a:r>
            <a:r>
              <a:rPr sz="900" spc="20" dirty="0">
                <a:latin typeface="Times New Roman"/>
                <a:cs typeface="Times New Roman"/>
              </a:rPr>
              <a:t> to </a:t>
            </a:r>
            <a:r>
              <a:rPr sz="900" spc="35" dirty="0">
                <a:latin typeface="Times New Roman"/>
                <a:cs typeface="Times New Roman"/>
              </a:rPr>
              <a:t>neut</a:t>
            </a:r>
            <a:r>
              <a:rPr sz="900" spc="20" dirty="0">
                <a:latin typeface="Times New Roman"/>
                <a:cs typeface="Times New Roman"/>
              </a:rPr>
              <a:t>ral</a:t>
            </a:r>
            <a:r>
              <a:rPr sz="900" spc="15" dirty="0">
                <a:latin typeface="Times New Roman"/>
                <a:cs typeface="Times New Roman"/>
              </a:rPr>
              <a:t> h</a:t>
            </a:r>
            <a:r>
              <a:rPr sz="900" spc="30" dirty="0">
                <a:latin typeface="Times New Roman"/>
                <a:cs typeface="Times New Roman"/>
              </a:rPr>
              <a:t>ydrogen).</a:t>
            </a:r>
            <a:endParaRPr sz="900" dirty="0">
              <a:latin typeface="Times New Roman"/>
              <a:cs typeface="Times New Roman"/>
            </a:endParaRPr>
          </a:p>
          <a:p>
            <a:pPr marL="246379" marR="153670">
              <a:lnSpc>
                <a:spcPct val="101000"/>
              </a:lnSpc>
              <a:spcBef>
                <a:spcPts val="300"/>
              </a:spcBef>
            </a:pPr>
            <a:r>
              <a:rPr lang="en-US" sz="900" spc="35" dirty="0">
                <a:latin typeface="Times New Roman"/>
                <a:cs typeface="Times New Roman"/>
              </a:rPr>
              <a:t>-</a:t>
            </a:r>
            <a:r>
              <a:rPr sz="900" spc="35" dirty="0" err="1">
                <a:latin typeface="Times New Roman"/>
                <a:cs typeface="Times New Roman"/>
              </a:rPr>
              <a:t>Nucleosy</a:t>
            </a:r>
            <a:r>
              <a:rPr lang="en-US" sz="900" spc="35" dirty="0" err="1">
                <a:latin typeface="Times New Roman"/>
                <a:cs typeface="Times New Roman"/>
              </a:rPr>
              <a:t>n</a:t>
            </a:r>
            <a:r>
              <a:rPr sz="900" spc="35" dirty="0" err="1">
                <a:latin typeface="Times New Roman"/>
                <a:cs typeface="Times New Roman"/>
              </a:rPr>
              <a:t>thesis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(the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85" dirty="0">
                <a:latin typeface="Times New Roman"/>
                <a:cs typeface="Times New Roman"/>
              </a:rPr>
              <a:t>f</a:t>
            </a:r>
            <a:r>
              <a:rPr sz="900" spc="25" dirty="0">
                <a:latin typeface="Times New Roman"/>
                <a:cs typeface="Times New Roman"/>
              </a:rPr>
              <a:t>o</a:t>
            </a:r>
            <a:r>
              <a:rPr sz="900" spc="30" dirty="0">
                <a:latin typeface="Times New Roman"/>
                <a:cs typeface="Times New Roman"/>
              </a:rPr>
              <a:t>r</a:t>
            </a:r>
            <a:r>
              <a:rPr sz="900" spc="25" dirty="0">
                <a:latin typeface="Times New Roman"/>
                <a:cs typeface="Times New Roman"/>
              </a:rPr>
              <a:t>mation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10" dirty="0">
                <a:latin typeface="Times New Roman"/>
                <a:cs typeface="Times New Roman"/>
              </a:rPr>
              <a:t>Helium,</a:t>
            </a:r>
            <a:r>
              <a:rPr sz="900" spc="5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Deuter</a:t>
            </a:r>
            <a:r>
              <a:rPr sz="900" spc="15" dirty="0">
                <a:latin typeface="Times New Roman"/>
                <a:cs typeface="Times New Roman"/>
              </a:rPr>
              <a:t>ium,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15" dirty="0">
                <a:latin typeface="Times New Roman"/>
                <a:cs typeface="Times New Roman"/>
              </a:rPr>
              <a:t>...)</a:t>
            </a:r>
            <a:endParaRPr sz="900" dirty="0">
              <a:latin typeface="Times New Roman"/>
              <a:cs typeface="Times New Roman"/>
            </a:endParaRPr>
          </a:p>
          <a:p>
            <a:pPr marL="246379">
              <a:lnSpc>
                <a:spcPct val="100000"/>
              </a:lnSpc>
              <a:spcBef>
                <a:spcPts val="309"/>
              </a:spcBef>
            </a:pPr>
            <a:r>
              <a:rPr lang="en-US" sz="900" dirty="0">
                <a:latin typeface="Times New Roman"/>
                <a:cs typeface="Times New Roman"/>
              </a:rPr>
              <a:t>-</a:t>
            </a:r>
            <a:r>
              <a:rPr sz="900" dirty="0">
                <a:latin typeface="Times New Roman"/>
                <a:cs typeface="Times New Roman"/>
              </a:rPr>
              <a:t>Inflation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95" dirty="0">
                <a:latin typeface="Times New Roman"/>
                <a:cs typeface="Times New Roman"/>
              </a:rPr>
              <a:t>?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5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35976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71952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31883" y="32660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42982" y="3259733"/>
            <a:ext cx="203835" cy="38100"/>
          </a:xfrm>
          <a:custGeom>
            <a:avLst/>
            <a:gdLst/>
            <a:ahLst/>
            <a:cxnLst/>
            <a:rect l="l" t="t" r="r" b="b"/>
            <a:pathLst>
              <a:path w="203835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835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19183" y="32533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31883" y="32787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19183" y="32914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31883" y="33041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86302" y="32533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9002" y="32660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9002" y="32787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10101" y="3259733"/>
            <a:ext cx="203835" cy="38100"/>
          </a:xfrm>
          <a:custGeom>
            <a:avLst/>
            <a:gdLst/>
            <a:ahLst/>
            <a:cxnLst/>
            <a:rect l="l" t="t" r="r" b="b"/>
            <a:pathLst>
              <a:path w="203835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835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86302" y="32914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9002" y="33041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53434" y="32533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6134" y="32660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6134" y="32787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53434" y="32914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6134" y="33041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28386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5736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5338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27116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5338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27116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95300" y="10846"/>
            <a:ext cx="2057350" cy="26763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Nucleosyn</a:t>
            </a:r>
            <a:r>
              <a:rPr lang="en-US" spc="-5" dirty="0"/>
              <a:t>t</a:t>
            </a:r>
            <a:r>
              <a:rPr spc="-5" dirty="0"/>
              <a:t>hesis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04330" y="1122255"/>
            <a:ext cx="1537970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50" spc="-7" baseline="6172" dirty="0">
                <a:latin typeface="Arial"/>
                <a:cs typeface="Arial"/>
              </a:rPr>
              <a:t>At  </a:t>
            </a:r>
            <a:r>
              <a:rPr sz="1350" i="1" spc="-7" baseline="6172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600" spc="-5" dirty="0">
                <a:solidFill>
                  <a:srgbClr val="FF0000"/>
                </a:solidFill>
                <a:latin typeface="Times New Roman"/>
                <a:cs typeface="Times New Roman"/>
              </a:rPr>
              <a:t>nuc    </a:t>
            </a:r>
            <a:r>
              <a:rPr lang="en-US" sz="1350" i="1" spc="-120" baseline="6172" dirty="0">
                <a:solidFill>
                  <a:srgbClr val="FF0000"/>
                </a:solidFill>
                <a:latin typeface="メイリオ"/>
                <a:cs typeface="メイリオ"/>
              </a:rPr>
              <a:t>~</a:t>
            </a:r>
            <a:r>
              <a:rPr sz="1350" i="1" spc="-120" baseline="6172" dirty="0">
                <a:solidFill>
                  <a:srgbClr val="FF0000"/>
                </a:solidFill>
                <a:latin typeface="メイリオ"/>
                <a:cs typeface="メイリオ"/>
              </a:rPr>
              <a:t>  </a:t>
            </a:r>
            <a:r>
              <a:rPr sz="1350" spc="-7" baseline="6172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350" i="1" spc="-7" baseline="6172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350" spc="-7" baseline="6172" dirty="0">
                <a:solidFill>
                  <a:srgbClr val="FF0000"/>
                </a:solidFill>
                <a:latin typeface="Arial"/>
                <a:cs typeface="Arial"/>
              </a:rPr>
              <a:t>08MeV  </a:t>
            </a:r>
            <a:r>
              <a:rPr lang="en-US" sz="1350" i="1" spc="-120" baseline="6172" dirty="0">
                <a:solidFill>
                  <a:srgbClr val="FF0000"/>
                </a:solidFill>
                <a:latin typeface="メイリオ"/>
                <a:cs typeface="メイリオ"/>
              </a:rPr>
              <a:t>~</a:t>
            </a:r>
            <a:r>
              <a:rPr sz="1350" i="1" spc="37" baseline="6172" dirty="0">
                <a:solidFill>
                  <a:srgbClr val="FF0000"/>
                </a:solidFill>
                <a:latin typeface="メイリオ"/>
                <a:cs typeface="メイリオ"/>
              </a:rPr>
              <a:t> </a:t>
            </a:r>
            <a:r>
              <a:rPr sz="1350" spc="0" baseline="6172" dirty="0">
                <a:solidFill>
                  <a:srgbClr val="FF0000"/>
                </a:solidFill>
                <a:latin typeface="Arial"/>
                <a:cs typeface="Arial"/>
              </a:rPr>
              <a:t>10</a:t>
            </a:r>
            <a:r>
              <a:rPr sz="900" spc="0" baseline="46296" dirty="0">
                <a:solidFill>
                  <a:srgbClr val="FF0000"/>
                </a:solidFill>
                <a:latin typeface="Arial"/>
                <a:cs typeface="Arial"/>
              </a:rPr>
              <a:t>9</a:t>
            </a:r>
            <a:r>
              <a:rPr sz="1350" spc="0" baseline="6172" dirty="0">
                <a:solidFill>
                  <a:srgbClr val="FF0000"/>
                </a:solidFill>
                <a:latin typeface="Arial"/>
                <a:cs typeface="Arial"/>
              </a:rPr>
              <a:t>K,</a:t>
            </a:r>
            <a:endParaRPr sz="1350" baseline="6172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4330" y="1260800"/>
            <a:ext cx="19240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50" i="1" spc="-7" baseline="6172" dirty="0">
                <a:solidFill>
                  <a:srgbClr val="FF0000"/>
                </a:solidFill>
                <a:latin typeface="Arial"/>
                <a:cs typeface="Arial"/>
              </a:rPr>
              <a:t>z</a:t>
            </a:r>
            <a:r>
              <a:rPr sz="600" spc="-5" dirty="0">
                <a:solidFill>
                  <a:srgbClr val="FF0000"/>
                </a:solidFill>
                <a:latin typeface="Times New Roman"/>
                <a:cs typeface="Times New Roman"/>
              </a:rPr>
              <a:t>nuc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69658" y="1248151"/>
            <a:ext cx="1272540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900" i="1" spc="-80">
                <a:solidFill>
                  <a:srgbClr val="FF0000"/>
                </a:solidFill>
                <a:latin typeface="メイリオ"/>
                <a:cs typeface="メイリオ"/>
              </a:rPr>
              <a:t>~</a:t>
            </a:r>
            <a:r>
              <a:rPr sz="900" i="1" spc="-80">
                <a:solidFill>
                  <a:srgbClr val="FF0000"/>
                </a:solidFill>
                <a:latin typeface="メイリオ"/>
                <a:cs typeface="メイリオ"/>
              </a:rPr>
              <a:t>  </a:t>
            </a:r>
            <a:r>
              <a:rPr sz="900" spc="-5" dirty="0">
                <a:solidFill>
                  <a:srgbClr val="FF0000"/>
                </a:solidFill>
                <a:latin typeface="Arial"/>
                <a:cs typeface="Arial"/>
              </a:rPr>
              <a:t>4  </a:t>
            </a:r>
            <a:r>
              <a:rPr sz="900" i="1" spc="-10" dirty="0">
                <a:solidFill>
                  <a:srgbClr val="FF0000"/>
                </a:solidFill>
                <a:latin typeface="メイリオ"/>
                <a:cs typeface="メイリオ"/>
              </a:rPr>
              <a:t>×  </a:t>
            </a:r>
            <a:r>
              <a:rPr sz="900" spc="0" dirty="0">
                <a:solidFill>
                  <a:srgbClr val="FF0000"/>
                </a:solidFill>
                <a:latin typeface="Arial"/>
                <a:cs typeface="Arial"/>
              </a:rPr>
              <a:t>10</a:t>
            </a:r>
            <a:r>
              <a:rPr sz="900" spc="0" baseline="37037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900" spc="0" dirty="0">
                <a:latin typeface="Arial"/>
                <a:cs typeface="Arial"/>
              </a:rPr>
              <a:t>,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Deuterium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4330" y="1386695"/>
            <a:ext cx="1537970" cy="127063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01000"/>
              </a:lnSpc>
              <a:spcBef>
                <a:spcPts val="85"/>
              </a:spcBef>
            </a:pPr>
            <a:r>
              <a:rPr sz="900" spc="25" dirty="0">
                <a:latin typeface="Arial"/>
                <a:cs typeface="Arial"/>
              </a:rPr>
              <a:t>(</a:t>
            </a:r>
            <a:r>
              <a:rPr sz="900" i="1" spc="25" dirty="0">
                <a:latin typeface="Arial"/>
                <a:cs typeface="Arial"/>
              </a:rPr>
              <a:t>p </a:t>
            </a:r>
            <a:r>
              <a:rPr sz="900" spc="185" dirty="0">
                <a:latin typeface="Arial"/>
                <a:cs typeface="Arial"/>
              </a:rPr>
              <a:t>+ </a:t>
            </a:r>
            <a:r>
              <a:rPr sz="900" i="1" spc="25" dirty="0">
                <a:latin typeface="Arial"/>
                <a:cs typeface="Arial"/>
              </a:rPr>
              <a:t>n</a:t>
            </a:r>
            <a:r>
              <a:rPr sz="900" spc="25" dirty="0">
                <a:latin typeface="Arial"/>
                <a:cs typeface="Arial"/>
              </a:rPr>
              <a:t>) </a:t>
            </a:r>
            <a:r>
              <a:rPr sz="900" spc="-5" dirty="0">
                <a:latin typeface="Arial"/>
                <a:cs typeface="Arial"/>
              </a:rPr>
              <a:t>becomes </a:t>
            </a:r>
            <a:r>
              <a:rPr sz="900" spc="-10" dirty="0">
                <a:latin typeface="Arial"/>
                <a:cs typeface="Arial"/>
              </a:rPr>
              <a:t>stable. </a:t>
            </a:r>
            <a:r>
              <a:rPr sz="900" spc="-5" dirty="0">
                <a:latin typeface="Arial"/>
                <a:cs typeface="Arial"/>
              </a:rPr>
              <a:t>At  this moment </a:t>
            </a:r>
            <a:r>
              <a:rPr sz="900" dirty="0">
                <a:latin typeface="Arial"/>
                <a:cs typeface="Arial"/>
              </a:rPr>
              <a:t>virtually </a:t>
            </a:r>
            <a:r>
              <a:rPr sz="900" spc="-5" dirty="0">
                <a:latin typeface="Arial"/>
                <a:cs typeface="Arial"/>
              </a:rPr>
              <a:t>all the  neutrons present in the Uni-  </a:t>
            </a:r>
            <a:r>
              <a:rPr sz="900" spc="-10" dirty="0">
                <a:latin typeface="Arial"/>
                <a:cs typeface="Arial"/>
              </a:rPr>
              <a:t>verse </a:t>
            </a:r>
            <a:r>
              <a:rPr sz="900" spc="-5" dirty="0">
                <a:latin typeface="Arial"/>
                <a:cs typeface="Arial"/>
              </a:rPr>
              <a:t>are ’burned’ into </a:t>
            </a:r>
            <a:r>
              <a:rPr sz="900" spc="0" dirty="0">
                <a:latin typeface="Arial"/>
                <a:cs typeface="Arial"/>
              </a:rPr>
              <a:t>He</a:t>
            </a:r>
            <a:r>
              <a:rPr sz="900" spc="0" baseline="37037" dirty="0">
                <a:latin typeface="Arial"/>
                <a:cs typeface="Arial"/>
              </a:rPr>
              <a:t>4</a:t>
            </a:r>
            <a:r>
              <a:rPr sz="900" spc="0" dirty="0">
                <a:latin typeface="Arial"/>
                <a:cs typeface="Arial"/>
              </a:rPr>
              <a:t>.  </a:t>
            </a:r>
            <a:r>
              <a:rPr sz="900" spc="-5" dirty="0">
                <a:latin typeface="Arial"/>
                <a:cs typeface="Arial"/>
              </a:rPr>
              <a:t>Only traces of Deuterium,  Helium</a:t>
            </a:r>
            <a:r>
              <a:rPr sz="900" spc="-7" baseline="37037" dirty="0">
                <a:latin typeface="Arial"/>
                <a:cs typeface="Arial"/>
              </a:rPr>
              <a:t>3 </a:t>
            </a:r>
            <a:r>
              <a:rPr sz="900" spc="-5" dirty="0">
                <a:latin typeface="Arial"/>
                <a:cs typeface="Arial"/>
              </a:rPr>
              <a:t>and Lithium</a:t>
            </a:r>
            <a:r>
              <a:rPr sz="900" spc="-7" baseline="37037" dirty="0">
                <a:latin typeface="Arial"/>
                <a:cs typeface="Arial"/>
              </a:rPr>
              <a:t>7 </a:t>
            </a:r>
            <a:r>
              <a:rPr sz="900" spc="-5" dirty="0">
                <a:latin typeface="Arial"/>
                <a:cs typeface="Arial"/>
              </a:rPr>
              <a:t>remain.  Their abundance</a:t>
            </a:r>
            <a:r>
              <a:rPr sz="900" spc="22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depends  strongly on the baryon den-  </a:t>
            </a:r>
            <a:r>
              <a:rPr sz="900" spc="-20" dirty="0">
                <a:latin typeface="Arial"/>
                <a:cs typeface="Arial"/>
              </a:rPr>
              <a:t>sity.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307341" y="525568"/>
            <a:ext cx="1910702" cy="23574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31883" y="32660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42982" y="3259733"/>
            <a:ext cx="203835" cy="38100"/>
          </a:xfrm>
          <a:custGeom>
            <a:avLst/>
            <a:gdLst/>
            <a:ahLst/>
            <a:cxnLst/>
            <a:rect l="l" t="t" r="r" b="b"/>
            <a:pathLst>
              <a:path w="203835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835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19183" y="32533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31883" y="32787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19183" y="32914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31883" y="33041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86302" y="32533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9002" y="32660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9002" y="32787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10101" y="3259733"/>
            <a:ext cx="203835" cy="38100"/>
          </a:xfrm>
          <a:custGeom>
            <a:avLst/>
            <a:gdLst/>
            <a:ahLst/>
            <a:cxnLst/>
            <a:rect l="l" t="t" r="r" b="b"/>
            <a:pathLst>
              <a:path w="203835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835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86302" y="32914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9002" y="33041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53434" y="32533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6134" y="32660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6134" y="32787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53434" y="32914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6134" y="33041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28386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5736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5338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27116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5338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27116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46256" y="2106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95300" y="10846"/>
            <a:ext cx="2514550" cy="26763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Neutrino</a:t>
            </a:r>
            <a:r>
              <a:rPr lang="en-US" spc="-65" dirty="0"/>
              <a:t>    </a:t>
            </a:r>
            <a:r>
              <a:rPr spc="-5" dirty="0"/>
              <a:t>decoupling</a:t>
            </a:r>
          </a:p>
        </p:txBody>
      </p:sp>
      <p:sp>
        <p:nvSpPr>
          <p:cNvPr id="27" name="object 27"/>
          <p:cNvSpPr/>
          <p:nvPr/>
        </p:nvSpPr>
        <p:spPr>
          <a:xfrm>
            <a:off x="229463" y="903173"/>
            <a:ext cx="63131" cy="631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38404" y="854908"/>
            <a:ext cx="4165600" cy="4267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96400"/>
              </a:lnSpc>
              <a:spcBef>
                <a:spcPts val="135"/>
              </a:spcBef>
            </a:pPr>
            <a:r>
              <a:rPr sz="1350" spc="-7" baseline="6172" dirty="0">
                <a:latin typeface="Arial"/>
                <a:cs typeface="Arial"/>
              </a:rPr>
              <a:t>At </a:t>
            </a:r>
            <a:r>
              <a:rPr sz="1350" i="1" spc="-7" baseline="6172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600" spc="-5" dirty="0">
                <a:solidFill>
                  <a:srgbClr val="FF0000"/>
                </a:solidFill>
                <a:latin typeface="Times New Roman"/>
                <a:cs typeface="Times New Roman"/>
              </a:rPr>
              <a:t>dec </a:t>
            </a:r>
            <a:r>
              <a:rPr lang="en-US" sz="1350" i="1" spc="-120" baseline="6172" dirty="0">
                <a:solidFill>
                  <a:srgbClr val="FF0000"/>
                </a:solidFill>
                <a:latin typeface="メイリオ"/>
                <a:cs typeface="メイリオ"/>
              </a:rPr>
              <a:t>~</a:t>
            </a:r>
            <a:r>
              <a:rPr sz="1350" i="1" spc="-120" baseline="6172" dirty="0">
                <a:solidFill>
                  <a:srgbClr val="FF0000"/>
                </a:solidFill>
                <a:latin typeface="メイリオ"/>
                <a:cs typeface="メイリオ"/>
              </a:rPr>
              <a:t> </a:t>
            </a:r>
            <a:r>
              <a:rPr sz="1350" spc="-7" baseline="6172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1350" i="1" spc="-7" baseline="6172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350" spc="-7" baseline="6172" dirty="0">
                <a:solidFill>
                  <a:srgbClr val="FF0000"/>
                </a:solidFill>
                <a:latin typeface="Arial"/>
                <a:cs typeface="Arial"/>
              </a:rPr>
              <a:t>4MeV </a:t>
            </a:r>
            <a:r>
              <a:rPr lang="en-US" sz="1350" i="1" spc="-120" baseline="6172" dirty="0">
                <a:solidFill>
                  <a:srgbClr val="FF0000"/>
                </a:solidFill>
                <a:latin typeface="メイリオ"/>
                <a:cs typeface="メイリオ"/>
              </a:rPr>
              <a:t>~</a:t>
            </a:r>
            <a:r>
              <a:rPr sz="1350" i="1" spc="-120" baseline="6172" dirty="0">
                <a:solidFill>
                  <a:srgbClr val="FF0000"/>
                </a:solidFill>
                <a:latin typeface="メイリオ"/>
                <a:cs typeface="メイリオ"/>
              </a:rPr>
              <a:t> </a:t>
            </a:r>
            <a:r>
              <a:rPr sz="1350" spc="-7" baseline="6172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1350" i="1" spc="-7" baseline="6172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350" spc="-7" baseline="6172" dirty="0">
                <a:solidFill>
                  <a:srgbClr val="FF0000"/>
                </a:solidFill>
                <a:latin typeface="Arial"/>
                <a:cs typeface="Arial"/>
              </a:rPr>
              <a:t>6 </a:t>
            </a:r>
            <a:r>
              <a:rPr sz="1350" i="1" spc="-15" baseline="6172" dirty="0">
                <a:solidFill>
                  <a:srgbClr val="FF0000"/>
                </a:solidFill>
                <a:latin typeface="メイリオ"/>
                <a:cs typeface="メイリオ"/>
              </a:rPr>
              <a:t>× </a:t>
            </a:r>
            <a:r>
              <a:rPr sz="1350" baseline="6172" dirty="0">
                <a:solidFill>
                  <a:srgbClr val="FF0000"/>
                </a:solidFill>
                <a:latin typeface="Arial"/>
                <a:cs typeface="Arial"/>
              </a:rPr>
              <a:t>10</a:t>
            </a:r>
            <a:r>
              <a:rPr sz="900" baseline="46296" dirty="0">
                <a:solidFill>
                  <a:srgbClr val="FF0000"/>
                </a:solidFill>
                <a:latin typeface="Arial"/>
                <a:cs typeface="Arial"/>
              </a:rPr>
              <a:t>10</a:t>
            </a:r>
            <a:r>
              <a:rPr sz="1350" baseline="6172" dirty="0">
                <a:solidFill>
                  <a:srgbClr val="FF0000"/>
                </a:solidFill>
                <a:latin typeface="Arial"/>
                <a:cs typeface="Arial"/>
              </a:rPr>
              <a:t>K, </a:t>
            </a:r>
            <a:r>
              <a:rPr sz="1350" i="1" spc="-7" baseline="6172" dirty="0">
                <a:solidFill>
                  <a:srgbClr val="FF0000"/>
                </a:solidFill>
                <a:latin typeface="Arial"/>
                <a:cs typeface="Arial"/>
              </a:rPr>
              <a:t>z</a:t>
            </a:r>
            <a:r>
              <a:rPr sz="600" spc="-5" dirty="0">
                <a:solidFill>
                  <a:srgbClr val="FF0000"/>
                </a:solidFill>
                <a:latin typeface="Times New Roman"/>
                <a:cs typeface="Times New Roman"/>
              </a:rPr>
              <a:t>dec </a:t>
            </a:r>
            <a:r>
              <a:rPr lang="en-US" sz="1350" i="1" spc="-120" baseline="6172" dirty="0">
                <a:solidFill>
                  <a:srgbClr val="FF0000"/>
                </a:solidFill>
                <a:latin typeface="メイリオ"/>
                <a:cs typeface="メイリオ"/>
              </a:rPr>
              <a:t> ~</a:t>
            </a:r>
            <a:r>
              <a:rPr sz="1350" i="1" spc="-120" baseline="6172" dirty="0">
                <a:solidFill>
                  <a:srgbClr val="FF0000"/>
                </a:solidFill>
                <a:latin typeface="メイリオ"/>
                <a:cs typeface="メイリオ"/>
              </a:rPr>
              <a:t> </a:t>
            </a:r>
            <a:r>
              <a:rPr sz="1350" spc="-7" baseline="6172" dirty="0">
                <a:solidFill>
                  <a:srgbClr val="FF0000"/>
                </a:solidFill>
                <a:latin typeface="Arial"/>
                <a:cs typeface="Arial"/>
              </a:rPr>
              <a:t>6 </a:t>
            </a:r>
            <a:r>
              <a:rPr sz="1350" i="1" spc="-15" baseline="6172" dirty="0">
                <a:solidFill>
                  <a:srgbClr val="FF0000"/>
                </a:solidFill>
                <a:latin typeface="メイリオ"/>
                <a:cs typeface="メイリオ"/>
              </a:rPr>
              <a:t>× </a:t>
            </a:r>
            <a:r>
              <a:rPr sz="1350" spc="0" baseline="6172" dirty="0">
                <a:solidFill>
                  <a:srgbClr val="FF0000"/>
                </a:solidFill>
                <a:latin typeface="Arial"/>
                <a:cs typeface="Arial"/>
              </a:rPr>
              <a:t>10</a:t>
            </a:r>
            <a:r>
              <a:rPr sz="900" spc="0" baseline="46296" dirty="0">
                <a:solidFill>
                  <a:srgbClr val="FF0000"/>
                </a:solidFill>
                <a:latin typeface="Arial"/>
                <a:cs typeface="Arial"/>
              </a:rPr>
              <a:t>9</a:t>
            </a:r>
            <a:r>
              <a:rPr sz="1350" spc="0" baseline="6172" dirty="0">
                <a:latin typeface="Arial"/>
                <a:cs typeface="Arial"/>
              </a:rPr>
              <a:t>, </a:t>
            </a:r>
            <a:r>
              <a:rPr sz="1350" spc="-7" baseline="6172" dirty="0">
                <a:latin typeface="Arial"/>
                <a:cs typeface="Arial"/>
              </a:rPr>
              <a:t>weak interactions are no longer  </a:t>
            </a:r>
            <a:r>
              <a:rPr sz="900" spc="-5" dirty="0">
                <a:latin typeface="Arial"/>
                <a:cs typeface="Arial"/>
              </a:rPr>
              <a:t>sufficiently frequent to </a:t>
            </a:r>
            <a:r>
              <a:rPr sz="900" spc="-10" dirty="0">
                <a:latin typeface="Arial"/>
                <a:cs typeface="Arial"/>
              </a:rPr>
              <a:t>keep </a:t>
            </a:r>
            <a:r>
              <a:rPr sz="900" spc="-5" dirty="0">
                <a:latin typeface="Arial"/>
                <a:cs typeface="Arial"/>
              </a:rPr>
              <a:t>the neutrinos in </a:t>
            </a:r>
            <a:r>
              <a:rPr sz="900" dirty="0">
                <a:latin typeface="Arial"/>
                <a:cs typeface="Arial"/>
              </a:rPr>
              <a:t>thermal </a:t>
            </a:r>
            <a:r>
              <a:rPr sz="900" spc="-5" dirty="0">
                <a:latin typeface="Arial"/>
                <a:cs typeface="Arial"/>
              </a:rPr>
              <a:t>equilibrium with the rest of the  matter (baryons, electrons, photons, dark matter) neutrinos</a:t>
            </a:r>
            <a:r>
              <a:rPr sz="900" spc="6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decouple.</a:t>
            </a:r>
            <a:endParaRPr sz="9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31883" y="32660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42982" y="3259733"/>
            <a:ext cx="203835" cy="38100"/>
          </a:xfrm>
          <a:custGeom>
            <a:avLst/>
            <a:gdLst/>
            <a:ahLst/>
            <a:cxnLst/>
            <a:rect l="l" t="t" r="r" b="b"/>
            <a:pathLst>
              <a:path w="203835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835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19183" y="32533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31883" y="32787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19183" y="32914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31883" y="33041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86302" y="32533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9002" y="32660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9002" y="32787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10101" y="3259733"/>
            <a:ext cx="203835" cy="38100"/>
          </a:xfrm>
          <a:custGeom>
            <a:avLst/>
            <a:gdLst/>
            <a:ahLst/>
            <a:cxnLst/>
            <a:rect l="l" t="t" r="r" b="b"/>
            <a:pathLst>
              <a:path w="203835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835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86302" y="32914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9002" y="33041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53434" y="32533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6134" y="32660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6134" y="32787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53434" y="32914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6134" y="33041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28386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5736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5338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27116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5338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27116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95300" y="10846"/>
            <a:ext cx="2514550" cy="26763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Neutrino</a:t>
            </a:r>
            <a:r>
              <a:rPr spc="-65" dirty="0"/>
              <a:t> </a:t>
            </a:r>
            <a:r>
              <a:rPr spc="-5" dirty="0"/>
              <a:t>decoupling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235927" rIns="0" bIns="0" rtlCol="0">
            <a:spAutoFit/>
          </a:bodyPr>
          <a:lstStyle/>
          <a:p>
            <a:pPr marL="246379" marR="5080">
              <a:lnSpc>
                <a:spcPct val="96400"/>
              </a:lnSpc>
              <a:spcBef>
                <a:spcPts val="135"/>
              </a:spcBef>
            </a:pPr>
            <a:r>
              <a:rPr sz="1350" spc="-7" baseline="6172" dirty="0"/>
              <a:t>At </a:t>
            </a:r>
            <a:r>
              <a:rPr sz="1350" i="1" spc="-7" baseline="6172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600" spc="-5" dirty="0">
                <a:solidFill>
                  <a:srgbClr val="FF0000"/>
                </a:solidFill>
                <a:latin typeface="Times New Roman"/>
                <a:cs typeface="Times New Roman"/>
              </a:rPr>
              <a:t>dec </a:t>
            </a:r>
            <a:r>
              <a:rPr sz="1350" i="1" spc="-120" baseline="6172" dirty="0">
                <a:solidFill>
                  <a:srgbClr val="FF0000"/>
                </a:solidFill>
                <a:latin typeface="メイリオ"/>
                <a:cs typeface="メイリオ"/>
              </a:rPr>
              <a:t>,.. </a:t>
            </a:r>
            <a:r>
              <a:rPr sz="1350" spc="-7" baseline="6172" dirty="0">
                <a:solidFill>
                  <a:srgbClr val="FF0000"/>
                </a:solidFill>
              </a:rPr>
              <a:t>1</a:t>
            </a:r>
            <a:r>
              <a:rPr sz="1350" i="1" spc="-7" baseline="6172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350" spc="-7" baseline="6172" dirty="0">
                <a:solidFill>
                  <a:srgbClr val="FF0000"/>
                </a:solidFill>
              </a:rPr>
              <a:t>4MeV </a:t>
            </a:r>
            <a:r>
              <a:rPr sz="1350" i="1" spc="-120" baseline="6172" dirty="0">
                <a:solidFill>
                  <a:srgbClr val="FF0000"/>
                </a:solidFill>
                <a:latin typeface="メイリオ"/>
                <a:cs typeface="メイリオ"/>
              </a:rPr>
              <a:t>,.. </a:t>
            </a:r>
            <a:r>
              <a:rPr sz="1350" spc="-7" baseline="6172" dirty="0">
                <a:solidFill>
                  <a:srgbClr val="FF0000"/>
                </a:solidFill>
              </a:rPr>
              <a:t>1</a:t>
            </a:r>
            <a:r>
              <a:rPr sz="1350" i="1" spc="-7" baseline="6172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350" spc="-7" baseline="6172" dirty="0">
                <a:solidFill>
                  <a:srgbClr val="FF0000"/>
                </a:solidFill>
              </a:rPr>
              <a:t>6 </a:t>
            </a:r>
            <a:r>
              <a:rPr sz="1350" i="1" spc="-15" baseline="6172" dirty="0">
                <a:solidFill>
                  <a:srgbClr val="FF0000"/>
                </a:solidFill>
                <a:latin typeface="メイリオ"/>
                <a:cs typeface="メイリオ"/>
              </a:rPr>
              <a:t>× </a:t>
            </a:r>
            <a:r>
              <a:rPr sz="1350" baseline="6172" dirty="0">
                <a:solidFill>
                  <a:srgbClr val="FF0000"/>
                </a:solidFill>
              </a:rPr>
              <a:t>10</a:t>
            </a:r>
            <a:r>
              <a:rPr sz="900" baseline="46296" dirty="0">
                <a:solidFill>
                  <a:srgbClr val="FF0000"/>
                </a:solidFill>
              </a:rPr>
              <a:t>10</a:t>
            </a:r>
            <a:r>
              <a:rPr sz="1350" baseline="6172" dirty="0">
                <a:solidFill>
                  <a:srgbClr val="FF0000"/>
                </a:solidFill>
              </a:rPr>
              <a:t>K, </a:t>
            </a:r>
            <a:r>
              <a:rPr sz="1350" i="1" spc="-7" baseline="6172" dirty="0">
                <a:solidFill>
                  <a:srgbClr val="FF0000"/>
                </a:solidFill>
                <a:latin typeface="Arial"/>
                <a:cs typeface="Arial"/>
              </a:rPr>
              <a:t>z</a:t>
            </a:r>
            <a:r>
              <a:rPr sz="600" spc="-5" dirty="0">
                <a:solidFill>
                  <a:srgbClr val="FF0000"/>
                </a:solidFill>
                <a:latin typeface="Times New Roman"/>
                <a:cs typeface="Times New Roman"/>
              </a:rPr>
              <a:t>dec </a:t>
            </a:r>
            <a:r>
              <a:rPr sz="1350" i="1" spc="-120" baseline="6172" dirty="0">
                <a:solidFill>
                  <a:srgbClr val="FF0000"/>
                </a:solidFill>
                <a:latin typeface="メイリオ"/>
                <a:cs typeface="メイリオ"/>
              </a:rPr>
              <a:t>,.. </a:t>
            </a:r>
            <a:r>
              <a:rPr sz="1350" spc="-7" baseline="6172" dirty="0">
                <a:solidFill>
                  <a:srgbClr val="FF0000"/>
                </a:solidFill>
              </a:rPr>
              <a:t>6 </a:t>
            </a:r>
            <a:r>
              <a:rPr sz="1350" i="1" spc="-15" baseline="6172" dirty="0">
                <a:solidFill>
                  <a:srgbClr val="FF0000"/>
                </a:solidFill>
                <a:latin typeface="メイリオ"/>
                <a:cs typeface="メイリオ"/>
              </a:rPr>
              <a:t>× </a:t>
            </a:r>
            <a:r>
              <a:rPr sz="1350" spc="0" baseline="6172" dirty="0">
                <a:solidFill>
                  <a:srgbClr val="FF0000"/>
                </a:solidFill>
              </a:rPr>
              <a:t>10</a:t>
            </a:r>
            <a:r>
              <a:rPr sz="900" spc="0" baseline="46296" dirty="0">
                <a:solidFill>
                  <a:srgbClr val="FF0000"/>
                </a:solidFill>
              </a:rPr>
              <a:t>9</a:t>
            </a:r>
            <a:r>
              <a:rPr sz="1350" spc="0" baseline="6172" dirty="0"/>
              <a:t>, </a:t>
            </a:r>
            <a:r>
              <a:rPr sz="1350" spc="-7" baseline="6172" dirty="0"/>
              <a:t>weak interactions are no longer  </a:t>
            </a:r>
            <a:r>
              <a:rPr sz="900" spc="-5" dirty="0"/>
              <a:t>sufficiently frequent to </a:t>
            </a:r>
            <a:r>
              <a:rPr sz="900" spc="-10" dirty="0"/>
              <a:t>keep </a:t>
            </a:r>
            <a:r>
              <a:rPr sz="900" spc="-5" dirty="0"/>
              <a:t>the neutrinos in </a:t>
            </a:r>
            <a:r>
              <a:rPr sz="900" dirty="0"/>
              <a:t>thermal </a:t>
            </a:r>
            <a:r>
              <a:rPr sz="900" spc="-5" dirty="0"/>
              <a:t>equilibrium with the rest of the  matter (baryons, electrons, photons, dark matter) neutrinos</a:t>
            </a:r>
            <a:r>
              <a:rPr sz="900" spc="65" dirty="0"/>
              <a:t> </a:t>
            </a:r>
            <a:r>
              <a:rPr sz="900" spc="-5" dirty="0"/>
              <a:t>decouple.</a:t>
            </a:r>
            <a:endParaRPr sz="900">
              <a:latin typeface="メイリオ"/>
              <a:cs typeface="メイリオ"/>
            </a:endParaRPr>
          </a:p>
          <a:p>
            <a:pPr marL="246379" marR="32384">
              <a:lnSpc>
                <a:spcPct val="101000"/>
              </a:lnSpc>
              <a:spcBef>
                <a:spcPts val="295"/>
              </a:spcBef>
            </a:pPr>
            <a:r>
              <a:rPr spc="-5" dirty="0"/>
              <a:t>Subsequently </a:t>
            </a:r>
            <a:r>
              <a:rPr spc="-10" dirty="0"/>
              <a:t>they </a:t>
            </a:r>
            <a:r>
              <a:rPr spc="-5" dirty="0"/>
              <a:t>interact only </a:t>
            </a:r>
            <a:r>
              <a:rPr spc="-10" dirty="0"/>
              <a:t>gravitationally. They </a:t>
            </a:r>
            <a:r>
              <a:rPr spc="-5" dirty="0"/>
              <a:t>are neither generated nor  </a:t>
            </a:r>
            <a:r>
              <a:rPr spc="-10" dirty="0"/>
              <a:t>destroyed but </a:t>
            </a:r>
            <a:r>
              <a:rPr spc="-5" dirty="0"/>
              <a:t>simply loose energy due to the </a:t>
            </a:r>
            <a:r>
              <a:rPr spc="-10" dirty="0"/>
              <a:t>expansion </a:t>
            </a:r>
            <a:r>
              <a:rPr spc="-5" dirty="0"/>
              <a:t>of the Universe</a:t>
            </a:r>
            <a:r>
              <a:rPr spc="114" dirty="0"/>
              <a:t> </a:t>
            </a:r>
            <a:r>
              <a:rPr spc="-5" dirty="0"/>
              <a:t>(redshift).</a:t>
            </a:r>
          </a:p>
        </p:txBody>
      </p:sp>
      <p:sp>
        <p:nvSpPr>
          <p:cNvPr id="27" name="object 27"/>
          <p:cNvSpPr/>
          <p:nvPr/>
        </p:nvSpPr>
        <p:spPr>
          <a:xfrm>
            <a:off x="229463" y="903173"/>
            <a:ext cx="63131" cy="63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9463" y="1356766"/>
            <a:ext cx="63131" cy="63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31883" y="32660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42982" y="3259733"/>
            <a:ext cx="203835" cy="38100"/>
          </a:xfrm>
          <a:custGeom>
            <a:avLst/>
            <a:gdLst/>
            <a:ahLst/>
            <a:cxnLst/>
            <a:rect l="l" t="t" r="r" b="b"/>
            <a:pathLst>
              <a:path w="203835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835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19183" y="32533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31883" y="32787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19183" y="32914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31883" y="33041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86302" y="32533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9002" y="32660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9002" y="32787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10101" y="3259733"/>
            <a:ext cx="203835" cy="38100"/>
          </a:xfrm>
          <a:custGeom>
            <a:avLst/>
            <a:gdLst/>
            <a:ahLst/>
            <a:cxnLst/>
            <a:rect l="l" t="t" r="r" b="b"/>
            <a:pathLst>
              <a:path w="203835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835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86302" y="32914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9002" y="33041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53434" y="32533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6134" y="32660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6134" y="32787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53434" y="32914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6134" y="33041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28386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5736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5338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27116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5338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27116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" y="0"/>
            <a:ext cx="4562794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76727" y="-6853"/>
            <a:ext cx="1981150" cy="26763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Neutrino</a:t>
            </a:r>
            <a:r>
              <a:rPr spc="-65" dirty="0"/>
              <a:t> </a:t>
            </a:r>
            <a:r>
              <a:rPr spc="-5" dirty="0"/>
              <a:t>decoupling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idx="1"/>
          </p:nvPr>
        </p:nvSpPr>
        <p:spPr>
          <a:xfrm>
            <a:off x="104330" y="636125"/>
            <a:ext cx="4401438" cy="1340497"/>
          </a:xfrm>
          <a:prstGeom prst="rect">
            <a:avLst/>
          </a:prstGeom>
        </p:spPr>
        <p:txBody>
          <a:bodyPr vert="horz" wrap="square" lIns="0" tIns="235927" rIns="0" bIns="0" rtlCol="0">
            <a:spAutoFit/>
          </a:bodyPr>
          <a:lstStyle/>
          <a:p>
            <a:pPr marL="246379" marR="5080">
              <a:lnSpc>
                <a:spcPct val="96400"/>
              </a:lnSpc>
              <a:spcBef>
                <a:spcPts val="135"/>
              </a:spcBef>
            </a:pPr>
            <a:r>
              <a:rPr sz="1350" spc="-7" baseline="6172" dirty="0"/>
              <a:t>At </a:t>
            </a:r>
            <a:r>
              <a:rPr sz="1350" i="1" spc="-7" baseline="6172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600" spc="-5" dirty="0">
                <a:solidFill>
                  <a:srgbClr val="FF0000"/>
                </a:solidFill>
                <a:latin typeface="Times New Roman"/>
                <a:cs typeface="Times New Roman"/>
              </a:rPr>
              <a:t>dec </a:t>
            </a:r>
            <a:r>
              <a:rPr lang="en-US" sz="1350" i="1" spc="-120" baseline="6172" dirty="0">
                <a:solidFill>
                  <a:srgbClr val="FF0000"/>
                </a:solidFill>
                <a:latin typeface="メイリオ"/>
                <a:cs typeface="メイリオ"/>
              </a:rPr>
              <a:t> ~</a:t>
            </a:r>
            <a:r>
              <a:rPr sz="1350" spc="-7" baseline="6172" dirty="0">
                <a:solidFill>
                  <a:srgbClr val="FF0000"/>
                </a:solidFill>
              </a:rPr>
              <a:t>1</a:t>
            </a:r>
            <a:r>
              <a:rPr sz="1350" i="1" spc="-7" baseline="6172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350" spc="-7" baseline="6172" dirty="0">
                <a:solidFill>
                  <a:srgbClr val="FF0000"/>
                </a:solidFill>
              </a:rPr>
              <a:t>4MeV </a:t>
            </a:r>
            <a:r>
              <a:rPr lang="en-US" sz="1350" i="1" spc="-120" baseline="6172" dirty="0">
                <a:solidFill>
                  <a:srgbClr val="FF0000"/>
                </a:solidFill>
                <a:latin typeface="メイリオ"/>
                <a:cs typeface="メイリオ"/>
              </a:rPr>
              <a:t>~</a:t>
            </a:r>
            <a:r>
              <a:rPr sz="1350" i="1" spc="-120" baseline="6172" dirty="0">
                <a:solidFill>
                  <a:srgbClr val="FF0000"/>
                </a:solidFill>
                <a:latin typeface="メイリオ"/>
                <a:cs typeface="メイリオ"/>
              </a:rPr>
              <a:t> </a:t>
            </a:r>
            <a:r>
              <a:rPr sz="1350" spc="-7" baseline="6172" dirty="0">
                <a:solidFill>
                  <a:srgbClr val="FF0000"/>
                </a:solidFill>
              </a:rPr>
              <a:t>1</a:t>
            </a:r>
            <a:r>
              <a:rPr sz="1350" i="1" spc="-7" baseline="6172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350" spc="-7" baseline="6172" dirty="0">
                <a:solidFill>
                  <a:srgbClr val="FF0000"/>
                </a:solidFill>
              </a:rPr>
              <a:t>6 </a:t>
            </a:r>
            <a:r>
              <a:rPr sz="1350" i="1" spc="-15" baseline="6172" dirty="0">
                <a:solidFill>
                  <a:srgbClr val="FF0000"/>
                </a:solidFill>
                <a:latin typeface="メイリオ"/>
                <a:cs typeface="メイリオ"/>
              </a:rPr>
              <a:t>× </a:t>
            </a:r>
            <a:r>
              <a:rPr sz="1350" baseline="6172" dirty="0">
                <a:solidFill>
                  <a:srgbClr val="FF0000"/>
                </a:solidFill>
              </a:rPr>
              <a:t>10</a:t>
            </a:r>
            <a:r>
              <a:rPr sz="900" baseline="46296" dirty="0">
                <a:solidFill>
                  <a:srgbClr val="FF0000"/>
                </a:solidFill>
              </a:rPr>
              <a:t>10</a:t>
            </a:r>
            <a:r>
              <a:rPr sz="1350" baseline="6172" dirty="0">
                <a:solidFill>
                  <a:srgbClr val="FF0000"/>
                </a:solidFill>
              </a:rPr>
              <a:t>K, </a:t>
            </a:r>
            <a:r>
              <a:rPr sz="1350" i="1" spc="-7" baseline="6172" dirty="0">
                <a:solidFill>
                  <a:srgbClr val="FF0000"/>
                </a:solidFill>
                <a:latin typeface="Arial"/>
                <a:cs typeface="Arial"/>
              </a:rPr>
              <a:t>z</a:t>
            </a:r>
            <a:r>
              <a:rPr sz="600" spc="-5" dirty="0">
                <a:solidFill>
                  <a:srgbClr val="FF0000"/>
                </a:solidFill>
                <a:latin typeface="Times New Roman"/>
                <a:cs typeface="Times New Roman"/>
              </a:rPr>
              <a:t>dec</a:t>
            </a:r>
            <a:r>
              <a:rPr lang="en-US" sz="600" spc="-5" baseline="3000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lang="en-US" sz="6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50" i="1" spc="-120" baseline="30000" dirty="0">
                <a:solidFill>
                  <a:srgbClr val="FF0000"/>
                </a:solidFill>
                <a:latin typeface="メイリオ"/>
                <a:cs typeface="メイリオ"/>
              </a:rPr>
              <a:t> </a:t>
            </a:r>
            <a:r>
              <a:rPr lang="en-US" sz="1350" i="1" spc="-120" dirty="0">
                <a:solidFill>
                  <a:srgbClr val="FF0000"/>
                </a:solidFill>
              </a:rPr>
              <a:t>~ </a:t>
            </a:r>
            <a:r>
              <a:rPr sz="1350" spc="-7" baseline="6172" dirty="0">
                <a:solidFill>
                  <a:srgbClr val="FF0000"/>
                </a:solidFill>
              </a:rPr>
              <a:t>6 </a:t>
            </a:r>
            <a:r>
              <a:rPr sz="1350" i="1" spc="-15" baseline="6172" dirty="0">
                <a:solidFill>
                  <a:srgbClr val="FF0000"/>
                </a:solidFill>
                <a:latin typeface="メイリオ"/>
                <a:cs typeface="メイリオ"/>
              </a:rPr>
              <a:t>× </a:t>
            </a:r>
            <a:r>
              <a:rPr sz="1350" spc="0" baseline="6172" dirty="0">
                <a:solidFill>
                  <a:srgbClr val="FF0000"/>
                </a:solidFill>
              </a:rPr>
              <a:t>10</a:t>
            </a:r>
            <a:r>
              <a:rPr sz="900" spc="0" baseline="46296" dirty="0">
                <a:solidFill>
                  <a:srgbClr val="FF0000"/>
                </a:solidFill>
              </a:rPr>
              <a:t>9</a:t>
            </a:r>
            <a:r>
              <a:rPr sz="1350" spc="0" baseline="6172" dirty="0"/>
              <a:t>, </a:t>
            </a:r>
            <a:r>
              <a:rPr sz="1350" spc="-7" baseline="6172" dirty="0"/>
              <a:t>weak interactions are no longer  </a:t>
            </a:r>
            <a:r>
              <a:rPr sz="900" spc="-5" dirty="0"/>
              <a:t>sufficiently frequent to </a:t>
            </a:r>
            <a:r>
              <a:rPr sz="900" spc="-10" dirty="0"/>
              <a:t>keep </a:t>
            </a:r>
            <a:r>
              <a:rPr sz="900" spc="-5" dirty="0"/>
              <a:t>the neutrinos in </a:t>
            </a:r>
            <a:r>
              <a:rPr sz="900" dirty="0"/>
              <a:t>thermal </a:t>
            </a:r>
            <a:r>
              <a:rPr sz="900" spc="-5" dirty="0"/>
              <a:t>equilibrium with the rest of the  matter (baryons, electrons, photons, dark matter) neutrinos</a:t>
            </a:r>
            <a:r>
              <a:rPr sz="900" spc="65" dirty="0"/>
              <a:t> </a:t>
            </a:r>
            <a:r>
              <a:rPr sz="900" spc="-5" dirty="0"/>
              <a:t>decouple.</a:t>
            </a:r>
            <a:endParaRPr sz="900" dirty="0">
              <a:latin typeface="メイリオ"/>
              <a:cs typeface="メイリオ"/>
            </a:endParaRPr>
          </a:p>
          <a:p>
            <a:pPr marL="246379" marR="32384">
              <a:lnSpc>
                <a:spcPct val="101000"/>
              </a:lnSpc>
              <a:spcBef>
                <a:spcPts val="295"/>
              </a:spcBef>
            </a:pPr>
            <a:r>
              <a:rPr spc="-5" dirty="0"/>
              <a:t>Subsequently </a:t>
            </a:r>
            <a:r>
              <a:rPr spc="-10" dirty="0"/>
              <a:t>they </a:t>
            </a:r>
            <a:r>
              <a:rPr spc="-5" dirty="0"/>
              <a:t>interact only </a:t>
            </a:r>
            <a:r>
              <a:rPr spc="-10" dirty="0"/>
              <a:t>gravitationally. They </a:t>
            </a:r>
            <a:r>
              <a:rPr spc="-5" dirty="0"/>
              <a:t>are neither generated nor  </a:t>
            </a:r>
            <a:r>
              <a:rPr spc="-10" dirty="0"/>
              <a:t>destroyed but </a:t>
            </a:r>
            <a:r>
              <a:rPr spc="-5" dirty="0"/>
              <a:t>simply loose energy due to the </a:t>
            </a:r>
            <a:r>
              <a:rPr spc="-10" dirty="0"/>
              <a:t>expansion </a:t>
            </a:r>
            <a:r>
              <a:rPr spc="-5" dirty="0"/>
              <a:t>of the Universe</a:t>
            </a:r>
            <a:r>
              <a:rPr spc="114" dirty="0"/>
              <a:t> </a:t>
            </a:r>
            <a:r>
              <a:rPr spc="-5" dirty="0"/>
              <a:t>(redshift).</a:t>
            </a:r>
          </a:p>
          <a:p>
            <a:pPr marL="246379" marR="32384">
              <a:lnSpc>
                <a:spcPct val="101000"/>
              </a:lnSpc>
              <a:spcBef>
                <a:spcPts val="295"/>
              </a:spcBef>
            </a:pPr>
            <a:r>
              <a:rPr spc="-10" dirty="0"/>
              <a:t>Later, </a:t>
            </a:r>
            <a:r>
              <a:rPr spc="-5" dirty="0"/>
              <a:t>at </a:t>
            </a:r>
            <a:r>
              <a:rPr i="1" spc="-5" dirty="0">
                <a:latin typeface="Arial"/>
                <a:cs typeface="Arial"/>
              </a:rPr>
              <a:t>T</a:t>
            </a:r>
            <a:r>
              <a:rPr lang="en-US" i="1" spc="-80" dirty="0">
                <a:latin typeface="メイリオ"/>
                <a:cs typeface="メイリオ"/>
              </a:rPr>
              <a:t>~</a:t>
            </a:r>
            <a:r>
              <a:rPr i="1" spc="-80" dirty="0">
                <a:latin typeface="メイリオ"/>
                <a:cs typeface="メイリオ"/>
              </a:rPr>
              <a:t> </a:t>
            </a:r>
            <a:r>
              <a:rPr spc="-20" dirty="0"/>
              <a:t>0</a:t>
            </a:r>
            <a:r>
              <a:rPr i="1" spc="-20" dirty="0">
                <a:latin typeface="Arial"/>
                <a:cs typeface="Arial"/>
              </a:rPr>
              <a:t>.</a:t>
            </a:r>
            <a:r>
              <a:rPr spc="-20" dirty="0"/>
              <a:t>5</a:t>
            </a:r>
            <a:r>
              <a:rPr lang="en-US" spc="-20" dirty="0"/>
              <a:t> </a:t>
            </a:r>
            <a:r>
              <a:rPr spc="-20" dirty="0"/>
              <a:t>MeV, </a:t>
            </a:r>
            <a:r>
              <a:rPr spc="-5" dirty="0"/>
              <a:t>electrons and positrons </a:t>
            </a:r>
            <a:r>
              <a:rPr spc="-10" dirty="0"/>
              <a:t>decay </a:t>
            </a:r>
            <a:r>
              <a:rPr spc="-5" dirty="0"/>
              <a:t>into photons and heat up the  photons </a:t>
            </a:r>
            <a:r>
              <a:rPr spc="-10" dirty="0"/>
              <a:t>but </a:t>
            </a:r>
            <a:r>
              <a:rPr spc="-5" dirty="0"/>
              <a:t>not the decoupled</a:t>
            </a:r>
            <a:r>
              <a:rPr spc="0" dirty="0"/>
              <a:t> </a:t>
            </a:r>
            <a:r>
              <a:rPr spc="-5" dirty="0"/>
              <a:t>neutrinos.</a:t>
            </a:r>
          </a:p>
        </p:txBody>
      </p:sp>
      <p:sp>
        <p:nvSpPr>
          <p:cNvPr id="27" name="object 27"/>
          <p:cNvSpPr/>
          <p:nvPr/>
        </p:nvSpPr>
        <p:spPr>
          <a:xfrm>
            <a:off x="229463" y="903173"/>
            <a:ext cx="63131" cy="63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9463" y="1356766"/>
            <a:ext cx="63131" cy="63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9463" y="1671815"/>
            <a:ext cx="63131" cy="631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31883" y="32660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42982" y="3259733"/>
            <a:ext cx="203835" cy="38100"/>
          </a:xfrm>
          <a:custGeom>
            <a:avLst/>
            <a:gdLst/>
            <a:ahLst/>
            <a:cxnLst/>
            <a:rect l="l" t="t" r="r" b="b"/>
            <a:pathLst>
              <a:path w="203835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835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19183" y="32533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31883" y="32787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19183" y="32914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31883" y="33041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86302" y="32533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9002" y="32660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9002" y="32787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10101" y="3259733"/>
            <a:ext cx="203835" cy="38100"/>
          </a:xfrm>
          <a:custGeom>
            <a:avLst/>
            <a:gdLst/>
            <a:ahLst/>
            <a:cxnLst/>
            <a:rect l="l" t="t" r="r" b="b"/>
            <a:pathLst>
              <a:path w="203835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835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86302" y="32914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9002" y="33041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53434" y="32533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6134" y="32660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6134" y="32787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53434" y="32914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6134" y="33041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28386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5736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5338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27116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5338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27116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95300" y="10846"/>
            <a:ext cx="2209750" cy="26763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Neutrino</a:t>
            </a:r>
            <a:r>
              <a:rPr spc="-65" dirty="0"/>
              <a:t> </a:t>
            </a:r>
            <a:r>
              <a:rPr spc="-5" dirty="0"/>
              <a:t>decoupling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idx="1"/>
          </p:nvPr>
        </p:nvSpPr>
        <p:spPr>
          <a:xfrm>
            <a:off x="53665" y="321802"/>
            <a:ext cx="3976211" cy="2195814"/>
          </a:xfrm>
          <a:prstGeom prst="rect">
            <a:avLst/>
          </a:prstGeom>
        </p:spPr>
        <p:txBody>
          <a:bodyPr vert="horz" wrap="square" lIns="0" tIns="235927" rIns="0" bIns="0" rtlCol="0">
            <a:spAutoFit/>
          </a:bodyPr>
          <a:lstStyle/>
          <a:p>
            <a:pPr marL="246379" marR="5080">
              <a:lnSpc>
                <a:spcPct val="96400"/>
              </a:lnSpc>
              <a:spcBef>
                <a:spcPts val="135"/>
              </a:spcBef>
            </a:pPr>
            <a:r>
              <a:rPr sz="1350" spc="-7" baseline="6172" dirty="0"/>
              <a:t>At </a:t>
            </a:r>
            <a:r>
              <a:rPr sz="1350" i="1" spc="-7" baseline="6172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600" spc="-5" dirty="0">
                <a:solidFill>
                  <a:srgbClr val="FF0000"/>
                </a:solidFill>
                <a:latin typeface="Times New Roman"/>
                <a:cs typeface="Times New Roman"/>
              </a:rPr>
              <a:t>dec </a:t>
            </a:r>
            <a:r>
              <a:rPr sz="1350" i="1" spc="-120" baseline="6172" dirty="0">
                <a:solidFill>
                  <a:srgbClr val="FF0000"/>
                </a:solidFill>
                <a:latin typeface="メイリオ"/>
                <a:cs typeface="メイリオ"/>
              </a:rPr>
              <a:t>,.. </a:t>
            </a:r>
            <a:r>
              <a:rPr sz="1350" spc="-7" baseline="6172" dirty="0">
                <a:solidFill>
                  <a:srgbClr val="FF0000"/>
                </a:solidFill>
              </a:rPr>
              <a:t>1</a:t>
            </a:r>
            <a:r>
              <a:rPr sz="1350" i="1" spc="-7" baseline="6172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350" spc="-7" baseline="6172" dirty="0">
                <a:solidFill>
                  <a:srgbClr val="FF0000"/>
                </a:solidFill>
              </a:rPr>
              <a:t>4MeV </a:t>
            </a:r>
            <a:r>
              <a:rPr sz="1350" i="1" spc="-120" baseline="6172" dirty="0">
                <a:solidFill>
                  <a:srgbClr val="FF0000"/>
                </a:solidFill>
                <a:latin typeface="メイリオ"/>
                <a:cs typeface="メイリオ"/>
              </a:rPr>
              <a:t>,.. </a:t>
            </a:r>
            <a:r>
              <a:rPr sz="1350" spc="-7" baseline="6172" dirty="0">
                <a:solidFill>
                  <a:srgbClr val="FF0000"/>
                </a:solidFill>
              </a:rPr>
              <a:t>1</a:t>
            </a:r>
            <a:r>
              <a:rPr sz="1350" i="1" spc="-7" baseline="6172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350" spc="-7" baseline="6172" dirty="0">
                <a:solidFill>
                  <a:srgbClr val="FF0000"/>
                </a:solidFill>
              </a:rPr>
              <a:t>6 </a:t>
            </a:r>
            <a:r>
              <a:rPr sz="1350" i="1" spc="-15" baseline="6172" dirty="0">
                <a:solidFill>
                  <a:srgbClr val="FF0000"/>
                </a:solidFill>
                <a:latin typeface="メイリオ"/>
                <a:cs typeface="メイリオ"/>
              </a:rPr>
              <a:t>× </a:t>
            </a:r>
            <a:r>
              <a:rPr sz="1350" baseline="6172" dirty="0">
                <a:solidFill>
                  <a:srgbClr val="FF0000"/>
                </a:solidFill>
              </a:rPr>
              <a:t>10</a:t>
            </a:r>
            <a:r>
              <a:rPr sz="900" baseline="46296" dirty="0">
                <a:solidFill>
                  <a:srgbClr val="FF0000"/>
                </a:solidFill>
              </a:rPr>
              <a:t>10</a:t>
            </a:r>
            <a:r>
              <a:rPr sz="1350" baseline="6172" dirty="0">
                <a:solidFill>
                  <a:srgbClr val="FF0000"/>
                </a:solidFill>
              </a:rPr>
              <a:t>K, </a:t>
            </a:r>
            <a:r>
              <a:rPr sz="1350" i="1" spc="-7" baseline="6172" dirty="0">
                <a:solidFill>
                  <a:srgbClr val="FF0000"/>
                </a:solidFill>
                <a:latin typeface="Arial"/>
                <a:cs typeface="Arial"/>
              </a:rPr>
              <a:t>z</a:t>
            </a:r>
            <a:r>
              <a:rPr sz="600" spc="-5" dirty="0">
                <a:solidFill>
                  <a:srgbClr val="FF0000"/>
                </a:solidFill>
                <a:latin typeface="Times New Roman"/>
                <a:cs typeface="Times New Roman"/>
              </a:rPr>
              <a:t>dec </a:t>
            </a:r>
            <a:r>
              <a:rPr sz="1350" i="1" spc="-120" baseline="6172" dirty="0">
                <a:solidFill>
                  <a:srgbClr val="FF0000"/>
                </a:solidFill>
                <a:latin typeface="メイリオ"/>
                <a:cs typeface="メイリオ"/>
              </a:rPr>
              <a:t>,.. </a:t>
            </a:r>
            <a:r>
              <a:rPr sz="1350" spc="-7" baseline="6172" dirty="0">
                <a:solidFill>
                  <a:srgbClr val="FF0000"/>
                </a:solidFill>
              </a:rPr>
              <a:t>6 </a:t>
            </a:r>
            <a:r>
              <a:rPr sz="1350" i="1" spc="-15" baseline="6172" dirty="0">
                <a:solidFill>
                  <a:srgbClr val="FF0000"/>
                </a:solidFill>
                <a:latin typeface="メイリオ"/>
                <a:cs typeface="メイリオ"/>
              </a:rPr>
              <a:t>× </a:t>
            </a:r>
            <a:r>
              <a:rPr sz="1350" spc="0" baseline="6172" dirty="0">
                <a:solidFill>
                  <a:srgbClr val="FF0000"/>
                </a:solidFill>
              </a:rPr>
              <a:t>10</a:t>
            </a:r>
            <a:r>
              <a:rPr sz="900" spc="0" baseline="46296" dirty="0">
                <a:solidFill>
                  <a:srgbClr val="FF0000"/>
                </a:solidFill>
              </a:rPr>
              <a:t>9</a:t>
            </a:r>
            <a:r>
              <a:rPr sz="1350" spc="0" baseline="6172" dirty="0"/>
              <a:t>, </a:t>
            </a:r>
            <a:r>
              <a:rPr sz="1350" spc="-7" baseline="6172" dirty="0"/>
              <a:t>weak interactions are no longer  </a:t>
            </a:r>
            <a:r>
              <a:rPr sz="900" spc="-5" dirty="0"/>
              <a:t>sufficiently frequent to </a:t>
            </a:r>
            <a:r>
              <a:rPr sz="900" spc="-10" dirty="0"/>
              <a:t>keep </a:t>
            </a:r>
            <a:r>
              <a:rPr sz="900" spc="-5" dirty="0"/>
              <a:t>the neutrinos in </a:t>
            </a:r>
            <a:r>
              <a:rPr sz="900" dirty="0"/>
              <a:t>thermal </a:t>
            </a:r>
            <a:r>
              <a:rPr sz="900" spc="-5" dirty="0"/>
              <a:t>equilibrium with the rest of the  matter (baryons, electrons, photons, dark matter) neutrinos</a:t>
            </a:r>
            <a:r>
              <a:rPr sz="900" spc="65" dirty="0"/>
              <a:t> </a:t>
            </a:r>
            <a:r>
              <a:rPr sz="900" spc="-5" dirty="0"/>
              <a:t>decouple.</a:t>
            </a:r>
            <a:endParaRPr sz="900" dirty="0">
              <a:latin typeface="メイリオ"/>
              <a:cs typeface="メイリオ"/>
            </a:endParaRPr>
          </a:p>
          <a:p>
            <a:pPr marL="246379" marR="32384">
              <a:lnSpc>
                <a:spcPct val="101000"/>
              </a:lnSpc>
              <a:spcBef>
                <a:spcPts val="295"/>
              </a:spcBef>
            </a:pPr>
            <a:r>
              <a:rPr spc="-5" dirty="0"/>
              <a:t>Subsequently </a:t>
            </a:r>
            <a:r>
              <a:rPr spc="-10" dirty="0"/>
              <a:t>they </a:t>
            </a:r>
            <a:r>
              <a:rPr spc="-5" dirty="0"/>
              <a:t>interact only </a:t>
            </a:r>
            <a:r>
              <a:rPr spc="-10" dirty="0"/>
              <a:t>gravitationally. They </a:t>
            </a:r>
            <a:r>
              <a:rPr spc="-5" dirty="0"/>
              <a:t>are neither generated nor  </a:t>
            </a:r>
            <a:r>
              <a:rPr spc="-10" dirty="0"/>
              <a:t>destroyed but </a:t>
            </a:r>
            <a:r>
              <a:rPr spc="-5" dirty="0"/>
              <a:t>simply loose energy due to the </a:t>
            </a:r>
            <a:r>
              <a:rPr spc="-10" dirty="0"/>
              <a:t>expansion </a:t>
            </a:r>
            <a:r>
              <a:rPr spc="-5" dirty="0"/>
              <a:t>of the Universe</a:t>
            </a:r>
            <a:r>
              <a:rPr spc="114" dirty="0"/>
              <a:t> </a:t>
            </a:r>
            <a:r>
              <a:rPr spc="-5" dirty="0"/>
              <a:t>(redshift).</a:t>
            </a:r>
          </a:p>
          <a:p>
            <a:pPr marL="246379" marR="32384">
              <a:lnSpc>
                <a:spcPct val="101000"/>
              </a:lnSpc>
              <a:spcBef>
                <a:spcPts val="295"/>
              </a:spcBef>
            </a:pPr>
            <a:r>
              <a:rPr spc="-10" dirty="0"/>
              <a:t>Later, </a:t>
            </a:r>
            <a:r>
              <a:rPr spc="-5" dirty="0"/>
              <a:t>at </a:t>
            </a:r>
            <a:r>
              <a:rPr i="1" spc="-5" dirty="0">
                <a:latin typeface="Arial"/>
                <a:cs typeface="Arial"/>
              </a:rPr>
              <a:t>T </a:t>
            </a:r>
            <a:r>
              <a:rPr i="1" spc="-80" dirty="0">
                <a:latin typeface="メイリオ"/>
                <a:cs typeface="メイリオ"/>
              </a:rPr>
              <a:t>,.. </a:t>
            </a:r>
            <a:r>
              <a:rPr spc="-20" dirty="0"/>
              <a:t>0</a:t>
            </a:r>
            <a:r>
              <a:rPr i="1" spc="-20" dirty="0">
                <a:latin typeface="Arial"/>
                <a:cs typeface="Arial"/>
              </a:rPr>
              <a:t>.</a:t>
            </a:r>
            <a:r>
              <a:rPr spc="-20" dirty="0"/>
              <a:t>5MeV, </a:t>
            </a:r>
            <a:r>
              <a:rPr spc="-5" dirty="0"/>
              <a:t>electrons and positrons </a:t>
            </a:r>
            <a:r>
              <a:rPr spc="-10" dirty="0"/>
              <a:t>decay </a:t>
            </a:r>
            <a:r>
              <a:rPr spc="-5" dirty="0"/>
              <a:t>into photons and heat up the  photons </a:t>
            </a:r>
            <a:r>
              <a:rPr spc="-10" dirty="0"/>
              <a:t>but </a:t>
            </a:r>
            <a:r>
              <a:rPr spc="-5" dirty="0"/>
              <a:t>not the decoupled</a:t>
            </a:r>
            <a:r>
              <a:rPr spc="0" dirty="0"/>
              <a:t> </a:t>
            </a:r>
            <a:r>
              <a:rPr spc="-5" dirty="0"/>
              <a:t>neutrinos.</a:t>
            </a:r>
          </a:p>
        </p:txBody>
      </p:sp>
      <p:sp>
        <p:nvSpPr>
          <p:cNvPr id="27" name="object 27"/>
          <p:cNvSpPr/>
          <p:nvPr/>
        </p:nvSpPr>
        <p:spPr>
          <a:xfrm>
            <a:off x="229463" y="903173"/>
            <a:ext cx="63131" cy="63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9463" y="1356766"/>
            <a:ext cx="63131" cy="63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9463" y="1671815"/>
            <a:ext cx="63131" cy="631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9463" y="2010498"/>
            <a:ext cx="63131" cy="631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500134" y="2000204"/>
            <a:ext cx="7302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i="1" spc="65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endParaRPr sz="6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38404" y="1949597"/>
            <a:ext cx="2369820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-5" dirty="0">
                <a:latin typeface="Arial"/>
                <a:cs typeface="Arial"/>
              </a:rPr>
              <a:t>A </a:t>
            </a:r>
            <a:r>
              <a:rPr sz="900" spc="-5" dirty="0">
                <a:solidFill>
                  <a:srgbClr val="FF0000"/>
                </a:solidFill>
                <a:latin typeface="Arial"/>
                <a:cs typeface="Arial"/>
              </a:rPr>
              <a:t>neutrino background at a ’temperature’ </a:t>
            </a:r>
            <a:r>
              <a:rPr sz="900" i="1" spc="-5" dirty="0">
                <a:solidFill>
                  <a:srgbClr val="FF0000"/>
                </a:solidFill>
                <a:latin typeface="Arial"/>
                <a:cs typeface="Arial"/>
              </a:rPr>
              <a:t>T </a:t>
            </a:r>
            <a:r>
              <a:rPr sz="900" i="1" spc="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spc="185" dirty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783700" y="1940895"/>
            <a:ext cx="10985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u="sng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600" u="sng" spc="-5" dirty="0">
                <a:solidFill>
                  <a:srgbClr val="FF0000"/>
                </a:solidFill>
                <a:latin typeface="Arial"/>
                <a:cs typeface="Arial"/>
              </a:rPr>
              <a:t>4 </a:t>
            </a:r>
            <a:endParaRPr sz="6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783700" y="2026188"/>
            <a:ext cx="10985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5" dirty="0">
                <a:solidFill>
                  <a:srgbClr val="FF0000"/>
                </a:solidFill>
                <a:latin typeface="Arial"/>
                <a:cs typeface="Arial"/>
              </a:rPr>
              <a:t>11</a:t>
            </a:r>
            <a:endParaRPr sz="6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714879" y="1857611"/>
            <a:ext cx="247650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114" dirty="0">
                <a:solidFill>
                  <a:srgbClr val="FF0000"/>
                </a:solidFill>
                <a:latin typeface="Arial"/>
                <a:cs typeface="Arial"/>
              </a:rPr>
              <a:t>( </a:t>
            </a:r>
            <a:r>
              <a:rPr sz="900" spc="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spc="114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sz="9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936938" y="1918695"/>
            <a:ext cx="15875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5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600" i="1" spc="204" dirty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sz="600" spc="-5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65271" y="2001804"/>
            <a:ext cx="6794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095688" y="1949597"/>
            <a:ext cx="363220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i="1" spc="-5" dirty="0">
                <a:solidFill>
                  <a:srgbClr val="FF0000"/>
                </a:solidFill>
                <a:latin typeface="Arial"/>
                <a:cs typeface="Arial"/>
              </a:rPr>
              <a:t>T   </a:t>
            </a:r>
            <a:r>
              <a:rPr sz="900" i="1" spc="-80" dirty="0">
                <a:solidFill>
                  <a:srgbClr val="FF0000"/>
                </a:solidFill>
                <a:latin typeface="メイリオ"/>
                <a:cs typeface="メイリオ"/>
              </a:rPr>
              <a:t>,..</a:t>
            </a:r>
            <a:r>
              <a:rPr sz="900" i="1" spc="-235" dirty="0">
                <a:solidFill>
                  <a:srgbClr val="FF0000"/>
                </a:solidFill>
                <a:latin typeface="メイリオ"/>
                <a:cs typeface="メイリオ"/>
              </a:rPr>
              <a:t> </a:t>
            </a:r>
            <a:r>
              <a:rPr sz="900" spc="-5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433165" y="1949597"/>
            <a:ext cx="947419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i="1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900" dirty="0">
                <a:solidFill>
                  <a:srgbClr val="FF0000"/>
                </a:solidFill>
                <a:latin typeface="Arial"/>
                <a:cs typeface="Arial"/>
              </a:rPr>
              <a:t>9K </a:t>
            </a:r>
            <a:r>
              <a:rPr sz="900" spc="-5" dirty="0">
                <a:latin typeface="Arial"/>
                <a:cs typeface="Arial"/>
              </a:rPr>
              <a:t>should </a:t>
            </a:r>
            <a:r>
              <a:rPr sz="900" spc="-10" dirty="0">
                <a:latin typeface="Arial"/>
                <a:cs typeface="Arial"/>
              </a:rPr>
              <a:t>exist</a:t>
            </a:r>
            <a:r>
              <a:rPr sz="900" spc="-7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in</a:t>
            </a:r>
            <a:endParaRPr sz="9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38404" y="2088141"/>
            <a:ext cx="692150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-5" dirty="0">
                <a:latin typeface="Arial"/>
                <a:cs typeface="Arial"/>
              </a:rPr>
              <a:t>the</a:t>
            </a:r>
            <a:r>
              <a:rPr sz="900" spc="-6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Universe.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31883" y="32660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42982" y="3259733"/>
            <a:ext cx="203835" cy="38100"/>
          </a:xfrm>
          <a:custGeom>
            <a:avLst/>
            <a:gdLst/>
            <a:ahLst/>
            <a:cxnLst/>
            <a:rect l="l" t="t" r="r" b="b"/>
            <a:pathLst>
              <a:path w="203835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835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19183" y="32533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31883" y="32787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19183" y="32914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31883" y="33041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86302" y="32533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9002" y="32660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9002" y="32787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10101" y="3259733"/>
            <a:ext cx="203835" cy="38100"/>
          </a:xfrm>
          <a:custGeom>
            <a:avLst/>
            <a:gdLst/>
            <a:ahLst/>
            <a:cxnLst/>
            <a:rect l="l" t="t" r="r" b="b"/>
            <a:pathLst>
              <a:path w="203835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835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86302" y="32914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9002" y="33041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53434" y="32533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6134" y="32660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6134" y="32787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53434" y="32914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6134" y="33041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28386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5736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5338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27116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5338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27116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95300" y="10846"/>
            <a:ext cx="2285950" cy="26763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Neutrino</a:t>
            </a:r>
            <a:r>
              <a:rPr spc="-65" dirty="0"/>
              <a:t> </a:t>
            </a:r>
            <a:r>
              <a:rPr spc="-5" dirty="0"/>
              <a:t>decoupling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idx="1"/>
          </p:nvPr>
        </p:nvSpPr>
        <p:spPr>
          <a:xfrm>
            <a:off x="25298" y="331596"/>
            <a:ext cx="3976211" cy="2195814"/>
          </a:xfrm>
          <a:prstGeom prst="rect">
            <a:avLst/>
          </a:prstGeom>
        </p:spPr>
        <p:txBody>
          <a:bodyPr vert="horz" wrap="square" lIns="0" tIns="235927" rIns="0" bIns="0" rtlCol="0">
            <a:spAutoFit/>
          </a:bodyPr>
          <a:lstStyle/>
          <a:p>
            <a:pPr marL="246379" marR="5080">
              <a:lnSpc>
                <a:spcPct val="96400"/>
              </a:lnSpc>
              <a:spcBef>
                <a:spcPts val="135"/>
              </a:spcBef>
            </a:pPr>
            <a:r>
              <a:rPr sz="1350" spc="-7" baseline="6172" dirty="0"/>
              <a:t>At </a:t>
            </a:r>
            <a:r>
              <a:rPr sz="1350" i="1" spc="-7" baseline="6172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600" spc="-5" dirty="0">
                <a:solidFill>
                  <a:srgbClr val="FF0000"/>
                </a:solidFill>
                <a:latin typeface="Times New Roman"/>
                <a:cs typeface="Times New Roman"/>
              </a:rPr>
              <a:t>dec </a:t>
            </a:r>
            <a:r>
              <a:rPr sz="1350" i="1" spc="-120" baseline="6172" dirty="0">
                <a:solidFill>
                  <a:srgbClr val="FF0000"/>
                </a:solidFill>
                <a:latin typeface="メイリオ"/>
                <a:cs typeface="メイリオ"/>
              </a:rPr>
              <a:t>,.. </a:t>
            </a:r>
            <a:r>
              <a:rPr sz="1350" spc="-7" baseline="6172" dirty="0">
                <a:solidFill>
                  <a:srgbClr val="FF0000"/>
                </a:solidFill>
              </a:rPr>
              <a:t>1</a:t>
            </a:r>
            <a:r>
              <a:rPr sz="1350" i="1" spc="-7" baseline="6172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350" spc="-7" baseline="6172" dirty="0">
                <a:solidFill>
                  <a:srgbClr val="FF0000"/>
                </a:solidFill>
              </a:rPr>
              <a:t>4MeV </a:t>
            </a:r>
            <a:r>
              <a:rPr sz="1350" i="1" spc="-120" baseline="6172" dirty="0">
                <a:solidFill>
                  <a:srgbClr val="FF0000"/>
                </a:solidFill>
                <a:latin typeface="メイリオ"/>
                <a:cs typeface="メイリオ"/>
              </a:rPr>
              <a:t>,.. </a:t>
            </a:r>
            <a:r>
              <a:rPr sz="1350" spc="-7" baseline="6172" dirty="0">
                <a:solidFill>
                  <a:srgbClr val="FF0000"/>
                </a:solidFill>
              </a:rPr>
              <a:t>1</a:t>
            </a:r>
            <a:r>
              <a:rPr sz="1350" i="1" spc="-7" baseline="6172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350" spc="-7" baseline="6172" dirty="0">
                <a:solidFill>
                  <a:srgbClr val="FF0000"/>
                </a:solidFill>
              </a:rPr>
              <a:t>6 </a:t>
            </a:r>
            <a:r>
              <a:rPr sz="1350" i="1" spc="-15" baseline="6172" dirty="0">
                <a:solidFill>
                  <a:srgbClr val="FF0000"/>
                </a:solidFill>
                <a:latin typeface="メイリオ"/>
                <a:cs typeface="メイリオ"/>
              </a:rPr>
              <a:t>× </a:t>
            </a:r>
            <a:r>
              <a:rPr sz="1350" baseline="6172" dirty="0">
                <a:solidFill>
                  <a:srgbClr val="FF0000"/>
                </a:solidFill>
              </a:rPr>
              <a:t>10</a:t>
            </a:r>
            <a:r>
              <a:rPr sz="900" baseline="46296" dirty="0">
                <a:solidFill>
                  <a:srgbClr val="FF0000"/>
                </a:solidFill>
              </a:rPr>
              <a:t>10</a:t>
            </a:r>
            <a:r>
              <a:rPr sz="1350" baseline="6172" dirty="0">
                <a:solidFill>
                  <a:srgbClr val="FF0000"/>
                </a:solidFill>
              </a:rPr>
              <a:t>K, </a:t>
            </a:r>
            <a:r>
              <a:rPr sz="1350" i="1" spc="-7" baseline="6172" dirty="0">
                <a:solidFill>
                  <a:srgbClr val="FF0000"/>
                </a:solidFill>
                <a:latin typeface="Arial"/>
                <a:cs typeface="Arial"/>
              </a:rPr>
              <a:t>z</a:t>
            </a:r>
            <a:r>
              <a:rPr sz="600" spc="-5" dirty="0">
                <a:solidFill>
                  <a:srgbClr val="FF0000"/>
                </a:solidFill>
                <a:latin typeface="Times New Roman"/>
                <a:cs typeface="Times New Roman"/>
              </a:rPr>
              <a:t>dec </a:t>
            </a:r>
            <a:r>
              <a:rPr sz="1350" i="1" spc="-120" baseline="6172" dirty="0">
                <a:solidFill>
                  <a:srgbClr val="FF0000"/>
                </a:solidFill>
                <a:latin typeface="メイリオ"/>
                <a:cs typeface="メイリオ"/>
              </a:rPr>
              <a:t>,.. </a:t>
            </a:r>
            <a:r>
              <a:rPr sz="1350" spc="-7" baseline="6172" dirty="0">
                <a:solidFill>
                  <a:srgbClr val="FF0000"/>
                </a:solidFill>
              </a:rPr>
              <a:t>6 </a:t>
            </a:r>
            <a:r>
              <a:rPr sz="1350" i="1" spc="-15" baseline="6172" dirty="0">
                <a:solidFill>
                  <a:srgbClr val="FF0000"/>
                </a:solidFill>
                <a:latin typeface="メイリオ"/>
                <a:cs typeface="メイリオ"/>
              </a:rPr>
              <a:t>× </a:t>
            </a:r>
            <a:r>
              <a:rPr sz="1350" spc="0" baseline="6172" dirty="0">
                <a:solidFill>
                  <a:srgbClr val="FF0000"/>
                </a:solidFill>
              </a:rPr>
              <a:t>10</a:t>
            </a:r>
            <a:r>
              <a:rPr sz="900" spc="0" baseline="46296" dirty="0">
                <a:solidFill>
                  <a:srgbClr val="FF0000"/>
                </a:solidFill>
              </a:rPr>
              <a:t>9</a:t>
            </a:r>
            <a:r>
              <a:rPr sz="1350" spc="0" baseline="6172" dirty="0"/>
              <a:t>, </a:t>
            </a:r>
            <a:r>
              <a:rPr sz="1350" spc="-7" baseline="6172" dirty="0"/>
              <a:t>weak interactions are no longer  </a:t>
            </a:r>
            <a:r>
              <a:rPr sz="900" spc="-5" dirty="0"/>
              <a:t>sufficiently frequent to </a:t>
            </a:r>
            <a:r>
              <a:rPr sz="900" spc="-10" dirty="0"/>
              <a:t>keep </a:t>
            </a:r>
            <a:r>
              <a:rPr sz="900" spc="-5" dirty="0"/>
              <a:t>the neutrinos in </a:t>
            </a:r>
            <a:r>
              <a:rPr sz="900" dirty="0"/>
              <a:t>thermal </a:t>
            </a:r>
            <a:r>
              <a:rPr sz="900" spc="-5" dirty="0"/>
              <a:t>equilibrium with the rest of the  matter (baryons, electrons, photons, dark matter) neutrinos</a:t>
            </a:r>
            <a:r>
              <a:rPr sz="900" spc="65" dirty="0"/>
              <a:t> </a:t>
            </a:r>
            <a:r>
              <a:rPr sz="900" spc="-5" dirty="0"/>
              <a:t>decouple.</a:t>
            </a:r>
            <a:endParaRPr sz="900" dirty="0">
              <a:latin typeface="メイリオ"/>
              <a:cs typeface="メイリオ"/>
            </a:endParaRPr>
          </a:p>
          <a:p>
            <a:pPr marL="246379" marR="32384">
              <a:lnSpc>
                <a:spcPct val="101000"/>
              </a:lnSpc>
              <a:spcBef>
                <a:spcPts val="295"/>
              </a:spcBef>
            </a:pPr>
            <a:r>
              <a:rPr spc="-5" dirty="0"/>
              <a:t>Subsequently </a:t>
            </a:r>
            <a:r>
              <a:rPr spc="-10" dirty="0"/>
              <a:t>they </a:t>
            </a:r>
            <a:r>
              <a:rPr spc="-5" dirty="0"/>
              <a:t>interact only </a:t>
            </a:r>
            <a:r>
              <a:rPr spc="-10" dirty="0"/>
              <a:t>gravitationally. They </a:t>
            </a:r>
            <a:r>
              <a:rPr spc="-5" dirty="0"/>
              <a:t>are neither generated nor  </a:t>
            </a:r>
            <a:r>
              <a:rPr spc="-10" dirty="0"/>
              <a:t>destroyed but </a:t>
            </a:r>
            <a:r>
              <a:rPr spc="-5" dirty="0"/>
              <a:t>simply loose energy due to the </a:t>
            </a:r>
            <a:r>
              <a:rPr spc="-10" dirty="0"/>
              <a:t>expansion </a:t>
            </a:r>
            <a:r>
              <a:rPr spc="-5" dirty="0"/>
              <a:t>of the Universe</a:t>
            </a:r>
            <a:r>
              <a:rPr spc="114" dirty="0"/>
              <a:t> </a:t>
            </a:r>
            <a:r>
              <a:rPr spc="-5" dirty="0"/>
              <a:t>(redshift).</a:t>
            </a:r>
          </a:p>
          <a:p>
            <a:pPr marL="246379" marR="32384">
              <a:lnSpc>
                <a:spcPct val="101000"/>
              </a:lnSpc>
              <a:spcBef>
                <a:spcPts val="295"/>
              </a:spcBef>
            </a:pPr>
            <a:r>
              <a:rPr spc="-10" dirty="0"/>
              <a:t>Later, </a:t>
            </a:r>
            <a:r>
              <a:rPr spc="-5" dirty="0"/>
              <a:t>at </a:t>
            </a:r>
            <a:r>
              <a:rPr i="1" spc="-5" dirty="0">
                <a:latin typeface="Arial"/>
                <a:cs typeface="Arial"/>
              </a:rPr>
              <a:t>T </a:t>
            </a:r>
            <a:r>
              <a:rPr i="1" spc="-80" dirty="0">
                <a:latin typeface="メイリオ"/>
                <a:cs typeface="メイリオ"/>
              </a:rPr>
              <a:t>,.. </a:t>
            </a:r>
            <a:r>
              <a:rPr spc="-20" dirty="0"/>
              <a:t>0</a:t>
            </a:r>
            <a:r>
              <a:rPr i="1" spc="-20" dirty="0">
                <a:latin typeface="Arial"/>
                <a:cs typeface="Arial"/>
              </a:rPr>
              <a:t>.</a:t>
            </a:r>
            <a:r>
              <a:rPr spc="-20" dirty="0"/>
              <a:t>5MeV, </a:t>
            </a:r>
            <a:r>
              <a:rPr spc="-5" dirty="0"/>
              <a:t>electrons and positrons </a:t>
            </a:r>
            <a:r>
              <a:rPr spc="-10" dirty="0"/>
              <a:t>decay </a:t>
            </a:r>
            <a:r>
              <a:rPr spc="-5" dirty="0"/>
              <a:t>into photons and heat up the  photons </a:t>
            </a:r>
            <a:r>
              <a:rPr spc="-10" dirty="0"/>
              <a:t>but </a:t>
            </a:r>
            <a:r>
              <a:rPr spc="-5" dirty="0"/>
              <a:t>not the decoupled</a:t>
            </a:r>
            <a:r>
              <a:rPr spc="0" dirty="0"/>
              <a:t> </a:t>
            </a:r>
            <a:r>
              <a:rPr spc="-5" dirty="0"/>
              <a:t>neutrinos.</a:t>
            </a:r>
          </a:p>
        </p:txBody>
      </p:sp>
      <p:sp>
        <p:nvSpPr>
          <p:cNvPr id="27" name="object 27"/>
          <p:cNvSpPr/>
          <p:nvPr/>
        </p:nvSpPr>
        <p:spPr>
          <a:xfrm>
            <a:off x="229463" y="903173"/>
            <a:ext cx="63131" cy="63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9463" y="1356766"/>
            <a:ext cx="63131" cy="631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9463" y="1671815"/>
            <a:ext cx="63131" cy="631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9463" y="2010498"/>
            <a:ext cx="63131" cy="631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500134" y="2000204"/>
            <a:ext cx="7302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i="1" spc="65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endParaRPr sz="6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38404" y="1949597"/>
            <a:ext cx="2369820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-5" dirty="0">
                <a:latin typeface="Arial"/>
                <a:cs typeface="Arial"/>
              </a:rPr>
              <a:t>A </a:t>
            </a:r>
            <a:r>
              <a:rPr sz="900" spc="-5" dirty="0">
                <a:solidFill>
                  <a:srgbClr val="FF0000"/>
                </a:solidFill>
                <a:latin typeface="Arial"/>
                <a:cs typeface="Arial"/>
              </a:rPr>
              <a:t>neutrino background at a ’temperature’ </a:t>
            </a:r>
            <a:r>
              <a:rPr sz="900" i="1" spc="-5" dirty="0">
                <a:solidFill>
                  <a:srgbClr val="FF0000"/>
                </a:solidFill>
                <a:latin typeface="Arial"/>
                <a:cs typeface="Arial"/>
              </a:rPr>
              <a:t>T </a:t>
            </a:r>
            <a:r>
              <a:rPr sz="900" i="1" spc="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spc="185" dirty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endParaRPr sz="9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783700" y="1940895"/>
            <a:ext cx="10985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u="sng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600" u="sng" spc="-5" dirty="0">
                <a:solidFill>
                  <a:srgbClr val="FF0000"/>
                </a:solidFill>
                <a:latin typeface="Arial"/>
                <a:cs typeface="Arial"/>
              </a:rPr>
              <a:t>4 </a:t>
            </a:r>
            <a:endParaRPr sz="6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783700" y="2026188"/>
            <a:ext cx="10985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5" dirty="0">
                <a:solidFill>
                  <a:srgbClr val="FF0000"/>
                </a:solidFill>
                <a:latin typeface="Arial"/>
                <a:cs typeface="Arial"/>
              </a:rPr>
              <a:t>11</a:t>
            </a:r>
            <a:endParaRPr sz="6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714879" y="1857611"/>
            <a:ext cx="247650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114" dirty="0">
                <a:solidFill>
                  <a:srgbClr val="FF0000"/>
                </a:solidFill>
                <a:latin typeface="Arial"/>
                <a:cs typeface="Arial"/>
              </a:rPr>
              <a:t>( </a:t>
            </a:r>
            <a:r>
              <a:rPr sz="900" spc="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spc="114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sz="9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936938" y="1918695"/>
            <a:ext cx="15875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5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600" i="1" spc="204" dirty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sz="600" spc="-5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65271" y="2001804"/>
            <a:ext cx="6794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095688" y="1949597"/>
            <a:ext cx="363220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i="1" spc="-5" dirty="0">
                <a:solidFill>
                  <a:srgbClr val="FF0000"/>
                </a:solidFill>
                <a:latin typeface="Arial"/>
                <a:cs typeface="Arial"/>
              </a:rPr>
              <a:t>T   </a:t>
            </a:r>
            <a:r>
              <a:rPr sz="900" i="1" spc="-80" dirty="0">
                <a:solidFill>
                  <a:srgbClr val="FF0000"/>
                </a:solidFill>
                <a:latin typeface="メイリオ"/>
                <a:cs typeface="メイリオ"/>
              </a:rPr>
              <a:t>,..</a:t>
            </a:r>
            <a:r>
              <a:rPr sz="900" i="1" spc="-235" dirty="0">
                <a:solidFill>
                  <a:srgbClr val="FF0000"/>
                </a:solidFill>
                <a:latin typeface="メイリオ"/>
                <a:cs typeface="メイリオ"/>
              </a:rPr>
              <a:t> </a:t>
            </a:r>
            <a:r>
              <a:rPr sz="900" spc="-5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433165" y="1949597"/>
            <a:ext cx="947419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i="1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900" dirty="0">
                <a:solidFill>
                  <a:srgbClr val="FF0000"/>
                </a:solidFill>
                <a:latin typeface="Arial"/>
                <a:cs typeface="Arial"/>
              </a:rPr>
              <a:t>9K </a:t>
            </a:r>
            <a:r>
              <a:rPr sz="900" spc="-5" dirty="0">
                <a:latin typeface="Arial"/>
                <a:cs typeface="Arial"/>
              </a:rPr>
              <a:t>should </a:t>
            </a:r>
            <a:r>
              <a:rPr sz="900" spc="-10" dirty="0">
                <a:latin typeface="Arial"/>
                <a:cs typeface="Arial"/>
              </a:rPr>
              <a:t>exist</a:t>
            </a:r>
            <a:r>
              <a:rPr sz="900" spc="-7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in</a:t>
            </a:r>
            <a:endParaRPr sz="9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29463" y="2325547"/>
            <a:ext cx="63131" cy="63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38404" y="2048285"/>
            <a:ext cx="3928110" cy="110581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900" spc="-5" dirty="0">
                <a:latin typeface="Arial"/>
                <a:cs typeface="Arial"/>
              </a:rPr>
              <a:t>the</a:t>
            </a:r>
            <a:r>
              <a:rPr sz="900" spc="-6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Universe.</a:t>
            </a:r>
            <a:endParaRPr sz="900" dirty="0">
              <a:latin typeface="Arial"/>
              <a:cs typeface="Arial"/>
            </a:endParaRPr>
          </a:p>
          <a:p>
            <a:pPr marL="12700" marR="5080">
              <a:lnSpc>
                <a:spcPct val="101000"/>
              </a:lnSpc>
              <a:spcBef>
                <a:spcPts val="295"/>
              </a:spcBef>
            </a:pPr>
            <a:r>
              <a:rPr sz="900" spc="-5" dirty="0">
                <a:latin typeface="Arial"/>
                <a:cs typeface="Arial"/>
              </a:rPr>
              <a:t>But </a:t>
            </a:r>
            <a:r>
              <a:rPr sz="900" spc="-20" dirty="0">
                <a:latin typeface="Arial"/>
                <a:cs typeface="Arial"/>
              </a:rPr>
              <a:t>even </a:t>
            </a:r>
            <a:r>
              <a:rPr sz="900" spc="-5" dirty="0">
                <a:latin typeface="Arial"/>
                <a:cs typeface="Arial"/>
              </a:rPr>
              <a:t>if these neutrinos </a:t>
            </a:r>
            <a:r>
              <a:rPr sz="900" spc="-15" dirty="0">
                <a:latin typeface="Arial"/>
                <a:cs typeface="Arial"/>
              </a:rPr>
              <a:t>have </a:t>
            </a:r>
            <a:r>
              <a:rPr sz="900" spc="-5" dirty="0">
                <a:latin typeface="Arial"/>
                <a:cs typeface="Arial"/>
              </a:rPr>
              <a:t>a </a:t>
            </a:r>
            <a:r>
              <a:rPr sz="900" spc="-5" dirty="0">
                <a:solidFill>
                  <a:srgbClr val="FF0000"/>
                </a:solidFill>
                <a:latin typeface="Arial"/>
                <a:cs typeface="Arial"/>
              </a:rPr>
              <a:t>density of about 300 </a:t>
            </a:r>
            <a:r>
              <a:rPr sz="900" dirty="0">
                <a:solidFill>
                  <a:srgbClr val="FF0000"/>
                </a:solidFill>
                <a:latin typeface="Arial"/>
                <a:cs typeface="Arial"/>
              </a:rPr>
              <a:t>particles </a:t>
            </a:r>
            <a:r>
              <a:rPr sz="900" spc="-5" dirty="0">
                <a:solidFill>
                  <a:srgbClr val="FF0000"/>
                </a:solidFill>
                <a:latin typeface="Arial"/>
                <a:cs typeface="Arial"/>
              </a:rPr>
              <a:t>per cm</a:t>
            </a:r>
            <a:r>
              <a:rPr sz="900" spc="-7" baseline="37037" dirty="0">
                <a:solidFill>
                  <a:srgbClr val="FF0000"/>
                </a:solidFill>
                <a:latin typeface="Arial"/>
                <a:cs typeface="Arial"/>
              </a:rPr>
              <a:t>3 </a:t>
            </a:r>
            <a:r>
              <a:rPr sz="900" spc="-10" dirty="0">
                <a:latin typeface="Arial"/>
                <a:cs typeface="Arial"/>
              </a:rPr>
              <a:t>they  </a:t>
            </a:r>
            <a:r>
              <a:rPr sz="900" spc="-15" dirty="0">
                <a:latin typeface="Arial"/>
                <a:cs typeface="Arial"/>
              </a:rPr>
              <a:t>have </a:t>
            </a:r>
            <a:r>
              <a:rPr sz="900" spc="-5" dirty="0">
                <a:latin typeface="Arial"/>
                <a:cs typeface="Arial"/>
              </a:rPr>
              <a:t>not been detected directly so </a:t>
            </a:r>
            <a:r>
              <a:rPr sz="900" spc="-15" dirty="0">
                <a:latin typeface="Arial"/>
                <a:cs typeface="Arial"/>
              </a:rPr>
              <a:t>far </a:t>
            </a:r>
            <a:r>
              <a:rPr sz="900" spc="-5" dirty="0">
                <a:latin typeface="Arial"/>
                <a:cs typeface="Arial"/>
              </a:rPr>
              <a:t>due to their extremely weak</a:t>
            </a:r>
            <a:r>
              <a:rPr sz="900" spc="8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interaction.</a:t>
            </a:r>
            <a:r>
              <a:rPr lang="en-US" sz="900" spc="-5" dirty="0">
                <a:latin typeface="Arial"/>
                <a:cs typeface="Arial"/>
              </a:rPr>
              <a:t> Neutrinos are </a:t>
            </a:r>
            <a:r>
              <a:rPr lang="en-US" sz="900" spc="-15" dirty="0">
                <a:latin typeface="Arial"/>
                <a:cs typeface="Arial"/>
              </a:rPr>
              <a:t>however </a:t>
            </a:r>
            <a:r>
              <a:rPr lang="en-US" sz="900" spc="-5" dirty="0">
                <a:latin typeface="Arial"/>
                <a:cs typeface="Arial"/>
              </a:rPr>
              <a:t>’observed’ indirectly </a:t>
            </a:r>
            <a:r>
              <a:rPr lang="en-US" sz="900" spc="-15" dirty="0">
                <a:latin typeface="Arial"/>
                <a:cs typeface="Arial"/>
              </a:rPr>
              <a:t>by </a:t>
            </a:r>
            <a:r>
              <a:rPr lang="en-US" sz="900" spc="-5" dirty="0">
                <a:latin typeface="Arial"/>
                <a:cs typeface="Arial"/>
              </a:rPr>
              <a:t>their </a:t>
            </a:r>
            <a:r>
              <a:rPr lang="en-US" sz="900" spc="-5" dirty="0">
                <a:solidFill>
                  <a:srgbClr val="FF0000"/>
                </a:solidFill>
                <a:latin typeface="Arial"/>
                <a:cs typeface="Arial"/>
              </a:rPr>
              <a:t>gravitational</a:t>
            </a:r>
            <a:r>
              <a:rPr lang="en-US" sz="900" spc="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900" spc="-10" dirty="0">
                <a:solidFill>
                  <a:srgbClr val="FF0000"/>
                </a:solidFill>
                <a:latin typeface="Arial"/>
                <a:cs typeface="Arial"/>
              </a:rPr>
              <a:t>effects</a:t>
            </a:r>
            <a:r>
              <a:rPr lang="en-US" sz="900" spc="-10" dirty="0">
                <a:latin typeface="Arial"/>
                <a:cs typeface="Arial"/>
              </a:rPr>
              <a:t>: They constrain the abundance of He</a:t>
            </a:r>
            <a:r>
              <a:rPr lang="en-US" sz="900" spc="-10" baseline="-25000" dirty="0">
                <a:latin typeface="Arial"/>
                <a:cs typeface="Arial"/>
              </a:rPr>
              <a:t>4.</a:t>
            </a:r>
            <a:r>
              <a:rPr lang="en-US" sz="900" spc="-10" dirty="0">
                <a:latin typeface="Arial"/>
                <a:cs typeface="Arial"/>
              </a:rPr>
              <a:t> </a:t>
            </a:r>
            <a:r>
              <a:rPr lang="en-US" sz="900" spc="-10" baseline="-25000" dirty="0" err="1">
                <a:latin typeface="Arial"/>
                <a:cs typeface="Arial"/>
              </a:rPr>
              <a:t>I</a:t>
            </a:r>
            <a:r>
              <a:rPr lang="en-US" sz="900" spc="-10" dirty="0" err="1">
                <a:latin typeface="Arial"/>
                <a:cs typeface="Arial"/>
              </a:rPr>
              <a:t>from</a:t>
            </a:r>
            <a:r>
              <a:rPr lang="en-US" sz="900" spc="-10" dirty="0">
                <a:latin typeface="Arial"/>
                <a:cs typeface="Arial"/>
              </a:rPr>
              <a:t> the measurement of helium we get a constraint on the number of neutrino species to be N ~ 3</a:t>
            </a:r>
            <a:endParaRPr lang="en-US" sz="900" dirty="0">
              <a:latin typeface="Arial"/>
              <a:cs typeface="Arial"/>
            </a:endParaRPr>
          </a:p>
          <a:p>
            <a:pPr marL="12700" marR="5080">
              <a:lnSpc>
                <a:spcPct val="101000"/>
              </a:lnSpc>
              <a:spcBef>
                <a:spcPts val="295"/>
              </a:spcBef>
            </a:pPr>
            <a:endParaRPr sz="9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31883" y="32660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42982" y="3259733"/>
            <a:ext cx="203835" cy="38100"/>
          </a:xfrm>
          <a:custGeom>
            <a:avLst/>
            <a:gdLst/>
            <a:ahLst/>
            <a:cxnLst/>
            <a:rect l="l" t="t" r="r" b="b"/>
            <a:pathLst>
              <a:path w="203835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835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19183" y="32533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31883" y="32787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19183" y="32914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31883" y="33041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86302" y="32533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9002" y="32660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9002" y="32787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10101" y="3259733"/>
            <a:ext cx="203835" cy="38100"/>
          </a:xfrm>
          <a:custGeom>
            <a:avLst/>
            <a:gdLst/>
            <a:ahLst/>
            <a:cxnLst/>
            <a:rect l="l" t="t" r="r" b="b"/>
            <a:pathLst>
              <a:path w="203835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835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86302" y="32914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9002" y="33041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53434" y="32533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6134" y="32660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6134" y="32787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53434" y="32914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6134" y="330418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28386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5736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5338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27116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5338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27116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95300" y="10846"/>
            <a:ext cx="3411309" cy="26763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Neutrino </a:t>
            </a:r>
            <a:r>
              <a:rPr spc="-15" dirty="0"/>
              <a:t>number, </a:t>
            </a:r>
            <a:r>
              <a:rPr spc="-5" dirty="0"/>
              <a:t>sterile</a:t>
            </a:r>
            <a:r>
              <a:rPr spc="15" dirty="0"/>
              <a:t> </a:t>
            </a:r>
            <a:r>
              <a:rPr spc="-5" dirty="0"/>
              <a:t>neutrinos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6537" y="511175"/>
            <a:ext cx="3472815" cy="9733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350" spc="-7" baseline="6172" dirty="0">
                <a:latin typeface="Arial"/>
                <a:cs typeface="Arial"/>
              </a:rPr>
              <a:t>In the Standard Model (particle physics)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350" spc="-7" baseline="6172" dirty="0">
                <a:latin typeface="Arial"/>
                <a:cs typeface="Arial"/>
              </a:rPr>
              <a:t> </a:t>
            </a:r>
            <a:r>
              <a:rPr lang="en-US" sz="1600" spc="-7" baseline="6172" dirty="0">
                <a:latin typeface="Arial"/>
                <a:cs typeface="Arial"/>
              </a:rPr>
              <a:t>N</a:t>
            </a:r>
            <a:r>
              <a:rPr lang="en-US" sz="1350" spc="-7" baseline="6172" dirty="0">
                <a:latin typeface="Arial"/>
                <a:cs typeface="Arial"/>
              </a:rPr>
              <a:t>(light neutrinos)</a:t>
            </a:r>
            <a:r>
              <a:rPr lang="en-US" sz="1350" spc="-7" dirty="0">
                <a:latin typeface="Arial"/>
                <a:cs typeface="Arial"/>
              </a:rPr>
              <a:t> = 3  </a:t>
            </a:r>
            <a:endParaRPr lang="en-US" sz="1350" spc="-7" baseline="6172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n-US" sz="1350" spc="-7" baseline="6172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50" spc="-7" baseline="6172" dirty="0">
                <a:latin typeface="Arial"/>
                <a:cs typeface="Arial"/>
              </a:rPr>
              <a:t>In the standard model</a:t>
            </a:r>
            <a:r>
              <a:rPr lang="en-US" sz="1350" spc="-7" baseline="6172" dirty="0">
                <a:latin typeface="Arial"/>
                <a:cs typeface="Arial"/>
              </a:rPr>
              <a:t> (cosmology)</a:t>
            </a:r>
            <a:r>
              <a:rPr sz="1350" spc="-7" baseline="6172" dirty="0">
                <a:latin typeface="Arial"/>
                <a:cs typeface="Arial"/>
              </a:rPr>
              <a:t> </a:t>
            </a:r>
            <a:r>
              <a:rPr sz="1350" i="1" spc="-7" baseline="6172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600" spc="-5" dirty="0">
                <a:solidFill>
                  <a:srgbClr val="FF0000"/>
                </a:solidFill>
                <a:latin typeface="Times New Roman"/>
                <a:cs typeface="Times New Roman"/>
              </a:rPr>
              <a:t>eff  </a:t>
            </a:r>
            <a:r>
              <a:rPr sz="1350" spc="277" baseline="6172" dirty="0">
                <a:solidFill>
                  <a:srgbClr val="FF0000"/>
                </a:solidFill>
                <a:latin typeface="Arial"/>
                <a:cs typeface="Arial"/>
              </a:rPr>
              <a:t>= </a:t>
            </a:r>
            <a:r>
              <a:rPr sz="1350" spc="-7" baseline="6172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sz="1350" i="1" spc="-7" baseline="6172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350" spc="-7" baseline="6172" dirty="0">
                <a:solidFill>
                  <a:srgbClr val="FF0000"/>
                </a:solidFill>
                <a:latin typeface="Arial"/>
                <a:cs typeface="Arial"/>
              </a:rPr>
              <a:t>046</a:t>
            </a:r>
            <a:r>
              <a:rPr sz="1350" spc="-7" baseline="6172" dirty="0">
                <a:latin typeface="Arial"/>
                <a:cs typeface="Arial"/>
              </a:rPr>
              <a:t>. </a:t>
            </a:r>
            <a:endParaRPr lang="en-US" sz="1350" spc="-7" baseline="6172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n-US" sz="1350" spc="-7" baseline="6172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50" spc="-7" baseline="6172" dirty="0">
                <a:latin typeface="Arial"/>
                <a:cs typeface="Arial"/>
              </a:rPr>
              <a:t>The </a:t>
            </a:r>
            <a:r>
              <a:rPr sz="1350" spc="-15" baseline="6172" dirty="0">
                <a:latin typeface="Arial"/>
                <a:cs typeface="Arial"/>
              </a:rPr>
              <a:t>Planck </a:t>
            </a:r>
            <a:r>
              <a:rPr sz="1350" spc="-7" baseline="6172" dirty="0">
                <a:latin typeface="Arial"/>
                <a:cs typeface="Arial"/>
              </a:rPr>
              <a:t>+ </a:t>
            </a:r>
            <a:r>
              <a:rPr sz="1350" spc="-22" baseline="6172" dirty="0">
                <a:latin typeface="Arial"/>
                <a:cs typeface="Arial"/>
              </a:rPr>
              <a:t>BAO </a:t>
            </a:r>
            <a:r>
              <a:rPr sz="1350" spc="-7" baseline="6172" dirty="0">
                <a:latin typeface="Arial"/>
                <a:cs typeface="Arial"/>
              </a:rPr>
              <a:t>data</a:t>
            </a:r>
            <a:r>
              <a:rPr sz="1350" spc="-44" baseline="6172" dirty="0">
                <a:latin typeface="Arial"/>
                <a:cs typeface="Arial"/>
              </a:rPr>
              <a:t> </a:t>
            </a:r>
            <a:r>
              <a:rPr sz="1350" spc="-7" baseline="6172" dirty="0">
                <a:latin typeface="Arial"/>
                <a:cs typeface="Arial"/>
              </a:rPr>
              <a:t>requires</a:t>
            </a:r>
            <a:endParaRPr sz="1350" baseline="6172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771650" y="1349375"/>
            <a:ext cx="94043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50" i="1" spc="-15" baseline="6172" dirty="0">
                <a:latin typeface="Arial"/>
                <a:cs typeface="Arial"/>
              </a:rPr>
              <a:t>N</a:t>
            </a:r>
            <a:r>
              <a:rPr sz="600" spc="-10" dirty="0">
                <a:latin typeface="Times New Roman"/>
                <a:cs typeface="Times New Roman"/>
              </a:rPr>
              <a:t>eff  </a:t>
            </a:r>
            <a:r>
              <a:rPr sz="1350" spc="277" baseline="6172" dirty="0">
                <a:latin typeface="Arial"/>
                <a:cs typeface="Arial"/>
              </a:rPr>
              <a:t>=</a:t>
            </a:r>
            <a:r>
              <a:rPr sz="1350" spc="-240" baseline="6172" dirty="0">
                <a:latin typeface="Arial"/>
                <a:cs typeface="Arial"/>
              </a:rPr>
              <a:t> </a:t>
            </a:r>
            <a:r>
              <a:rPr sz="1350" spc="-7" baseline="6172" dirty="0">
                <a:latin typeface="Arial"/>
                <a:cs typeface="Arial"/>
              </a:rPr>
              <a:t>3</a:t>
            </a:r>
            <a:r>
              <a:rPr sz="1350" i="1" spc="-7" baseline="6172" dirty="0">
                <a:latin typeface="Arial"/>
                <a:cs typeface="Arial"/>
              </a:rPr>
              <a:t>.</a:t>
            </a:r>
            <a:r>
              <a:rPr sz="1350" spc="-7" baseline="6172" dirty="0">
                <a:latin typeface="Arial"/>
                <a:cs typeface="Arial"/>
              </a:rPr>
              <a:t>04 </a:t>
            </a:r>
            <a:r>
              <a:rPr sz="1350" i="1" spc="-15" baseline="6172" dirty="0">
                <a:latin typeface="メイリオ"/>
                <a:cs typeface="メイリオ"/>
              </a:rPr>
              <a:t>± </a:t>
            </a:r>
            <a:r>
              <a:rPr sz="1350" spc="-7" baseline="6172" dirty="0">
                <a:latin typeface="Arial"/>
                <a:cs typeface="Arial"/>
              </a:rPr>
              <a:t>0</a:t>
            </a:r>
            <a:r>
              <a:rPr sz="1350" i="1" spc="-7" baseline="6172" dirty="0">
                <a:latin typeface="Arial"/>
                <a:cs typeface="Arial"/>
              </a:rPr>
              <a:t>.</a:t>
            </a:r>
            <a:r>
              <a:rPr sz="1350" spc="-7" baseline="6172" dirty="0">
                <a:latin typeface="Arial"/>
                <a:cs typeface="Arial"/>
              </a:rPr>
              <a:t>33</a:t>
            </a:r>
            <a:endParaRPr sz="1350" baseline="6172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989975" y="2293371"/>
            <a:ext cx="10795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5" dirty="0">
                <a:latin typeface="Times New Roman"/>
                <a:cs typeface="Times New Roman"/>
              </a:rPr>
              <a:t>e</a:t>
            </a:r>
            <a:r>
              <a:rPr sz="600" spc="-20" dirty="0">
                <a:latin typeface="Times New Roman"/>
                <a:cs typeface="Times New Roman"/>
              </a:rPr>
              <a:t>f</a:t>
            </a:r>
            <a:r>
              <a:rPr sz="600" spc="-5" dirty="0">
                <a:latin typeface="Times New Roman"/>
                <a:cs typeface="Times New Roman"/>
              </a:rPr>
              <a:t>f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4330" y="2242764"/>
            <a:ext cx="293560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-5" dirty="0">
                <a:latin typeface="Arial"/>
                <a:cs typeface="Arial"/>
              </a:rPr>
              <a:t>An additional </a:t>
            </a:r>
            <a:r>
              <a:rPr sz="900" spc="-5" dirty="0">
                <a:solidFill>
                  <a:srgbClr val="FF0000"/>
                </a:solidFill>
                <a:latin typeface="Arial"/>
                <a:cs typeface="Arial"/>
              </a:rPr>
              <a:t>sterile neutrino </a:t>
            </a:r>
            <a:r>
              <a:rPr sz="900" spc="-5" dirty="0">
                <a:latin typeface="Arial"/>
                <a:cs typeface="Arial"/>
              </a:rPr>
              <a:t>with </a:t>
            </a:r>
            <a:r>
              <a:rPr sz="900" spc="100" dirty="0">
                <a:latin typeface="Arial"/>
                <a:cs typeface="Arial"/>
              </a:rPr>
              <a:t>∆</a:t>
            </a:r>
            <a:r>
              <a:rPr sz="900" i="1" spc="100" dirty="0">
                <a:latin typeface="Arial"/>
                <a:cs typeface="Arial"/>
              </a:rPr>
              <a:t>N </a:t>
            </a:r>
            <a:r>
              <a:rPr sz="900" i="1" spc="455" dirty="0">
                <a:latin typeface="Arial"/>
                <a:cs typeface="Arial"/>
              </a:rPr>
              <a:t> </a:t>
            </a:r>
            <a:r>
              <a:rPr sz="900" i="1" spc="-80" dirty="0">
                <a:latin typeface="メイリオ"/>
                <a:cs typeface="メイリオ"/>
              </a:rPr>
              <a:t>,.. </a:t>
            </a:r>
            <a:r>
              <a:rPr sz="900" dirty="0">
                <a:latin typeface="Arial"/>
                <a:cs typeface="Arial"/>
              </a:rPr>
              <a:t>0</a:t>
            </a:r>
            <a:r>
              <a:rPr sz="900" i="1" dirty="0">
                <a:latin typeface="Arial"/>
                <a:cs typeface="Arial"/>
              </a:rPr>
              <a:t>.</a:t>
            </a:r>
            <a:r>
              <a:rPr sz="900" dirty="0">
                <a:latin typeface="Arial"/>
                <a:cs typeface="Arial"/>
              </a:rPr>
              <a:t>3 </a:t>
            </a:r>
            <a:r>
              <a:rPr sz="900" spc="-5" dirty="0">
                <a:latin typeface="Arial"/>
                <a:cs typeface="Arial"/>
              </a:rPr>
              <a:t>and mass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0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310178" y="2251283"/>
            <a:ext cx="9906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i="1" spc="215" dirty="0">
                <a:latin typeface="Arial"/>
                <a:cs typeface="Arial"/>
              </a:rPr>
              <a:t>&lt;</a:t>
            </a:r>
            <a:endParaRPr sz="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506609" y="2293371"/>
            <a:ext cx="26352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i="1" spc="105" dirty="0">
                <a:latin typeface="Arial"/>
                <a:cs typeface="Arial"/>
              </a:rPr>
              <a:t>ν</a:t>
            </a:r>
            <a:r>
              <a:rPr sz="600" spc="-5" dirty="0">
                <a:latin typeface="Times New Roman"/>
                <a:cs typeface="Times New Roman"/>
              </a:rPr>
              <a:t>sterile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779304" y="2251283"/>
            <a:ext cx="9906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i="1" spc="215" dirty="0">
                <a:latin typeface="Arial"/>
                <a:cs typeface="Arial"/>
              </a:rPr>
              <a:t>&lt;</a:t>
            </a:r>
            <a:endParaRPr sz="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301212" y="2278502"/>
            <a:ext cx="57340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81330" algn="l"/>
              </a:tabLst>
            </a:pPr>
            <a:r>
              <a:rPr sz="900" i="1" spc="-10" dirty="0">
                <a:latin typeface="メイリオ"/>
                <a:cs typeface="メイリオ"/>
              </a:rPr>
              <a:t>∼	</a:t>
            </a:r>
            <a:r>
              <a:rPr sz="900" i="1" spc="-660" dirty="0">
                <a:latin typeface="メイリオ"/>
                <a:cs typeface="メイリオ"/>
              </a:rPr>
              <a:t>∼</a:t>
            </a:r>
            <a:endParaRPr sz="900">
              <a:latin typeface="メイリオ"/>
              <a:cs typeface="メイリオ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014116" y="2242764"/>
            <a:ext cx="134302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10209" algn="l"/>
                <a:tab pos="878840" algn="l"/>
              </a:tabLst>
            </a:pPr>
            <a:r>
              <a:rPr sz="900" i="1" dirty="0">
                <a:latin typeface="Arial"/>
                <a:cs typeface="Arial"/>
              </a:rPr>
              <a:t>.</a:t>
            </a:r>
            <a:r>
              <a:rPr sz="900" dirty="0">
                <a:latin typeface="Arial"/>
                <a:cs typeface="Arial"/>
              </a:rPr>
              <a:t>5</a:t>
            </a:r>
            <a:r>
              <a:rPr sz="900" spc="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eV	</a:t>
            </a:r>
            <a:r>
              <a:rPr sz="900" i="1" spc="-5" dirty="0">
                <a:latin typeface="Arial"/>
                <a:cs typeface="Arial"/>
              </a:rPr>
              <a:t>m	</a:t>
            </a:r>
            <a:r>
              <a:rPr sz="900" spc="-5" dirty="0">
                <a:latin typeface="Arial"/>
                <a:cs typeface="Arial"/>
              </a:rPr>
              <a:t>5 eV</a:t>
            </a:r>
            <a:r>
              <a:rPr sz="900" spc="-8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can</a:t>
            </a:r>
            <a:endParaRPr sz="9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71450" y="2492375"/>
            <a:ext cx="3945890" cy="480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-5" dirty="0">
                <a:latin typeface="Arial"/>
                <a:cs typeface="Arial"/>
              </a:rPr>
              <a:t>actually reduce the tension of </a:t>
            </a:r>
            <a:r>
              <a:rPr sz="900" spc="-10" dirty="0">
                <a:latin typeface="Arial"/>
                <a:cs typeface="Arial"/>
              </a:rPr>
              <a:t>Planck </a:t>
            </a:r>
            <a:r>
              <a:rPr sz="900" spc="-5" dirty="0">
                <a:latin typeface="Arial"/>
                <a:cs typeface="Arial"/>
              </a:rPr>
              <a:t>with lensing data</a:t>
            </a:r>
            <a:r>
              <a:rPr sz="900" spc="0" dirty="0">
                <a:latin typeface="Arial"/>
                <a:cs typeface="Arial"/>
              </a:rPr>
              <a:t>.</a:t>
            </a:r>
            <a:endParaRPr sz="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00" spc="-5" dirty="0">
                <a:latin typeface="Arial"/>
                <a:cs typeface="Arial"/>
              </a:rPr>
              <a:t>A much </a:t>
            </a:r>
            <a:r>
              <a:rPr sz="900" spc="-10" dirty="0">
                <a:latin typeface="Arial"/>
                <a:cs typeface="Arial"/>
              </a:rPr>
              <a:t>heavier, </a:t>
            </a:r>
            <a:r>
              <a:rPr sz="900" i="1" spc="-10" dirty="0">
                <a:latin typeface="メイリオ"/>
                <a:cs typeface="メイリオ"/>
              </a:rPr>
              <a:t>∼ </a:t>
            </a:r>
            <a:r>
              <a:rPr sz="900" spc="-40" dirty="0">
                <a:latin typeface="Arial"/>
                <a:cs typeface="Arial"/>
              </a:rPr>
              <a:t>keV, </a:t>
            </a:r>
            <a:r>
              <a:rPr sz="900" spc="-5" dirty="0">
                <a:latin typeface="Arial"/>
                <a:cs typeface="Arial"/>
              </a:rPr>
              <a:t>sterile neutrino could be </a:t>
            </a:r>
            <a:r>
              <a:rPr sz="900" spc="-5" dirty="0">
                <a:solidFill>
                  <a:srgbClr val="FF0000"/>
                </a:solidFill>
                <a:latin typeface="Arial"/>
                <a:cs typeface="Arial"/>
              </a:rPr>
              <a:t>warm dark</a:t>
            </a:r>
            <a:r>
              <a:rPr sz="900" spc="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FF0000"/>
                </a:solidFill>
                <a:latin typeface="Arial"/>
                <a:cs typeface="Arial"/>
              </a:rPr>
              <a:t>matter</a:t>
            </a:r>
            <a:r>
              <a:rPr sz="900" spc="-5" dirty="0">
                <a:latin typeface="Arial"/>
                <a:cs typeface="Arial"/>
              </a:rPr>
              <a:t>.</a:t>
            </a:r>
            <a:endParaRPr sz="9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899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8021" y="71677"/>
            <a:ext cx="3976211" cy="668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r>
              <a:rPr spc="40" dirty="0"/>
              <a:t>Recombination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38404" y="572573"/>
            <a:ext cx="4139565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45" dirty="0">
                <a:latin typeface="Times New Roman"/>
                <a:cs typeface="Times New Roman"/>
              </a:rPr>
              <a:t>Since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photon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(</a:t>
            </a:r>
            <a:r>
              <a:rPr sz="900" spc="-15" dirty="0">
                <a:latin typeface="Times New Roman"/>
                <a:cs typeface="Times New Roman"/>
              </a:rPr>
              <a:t>r</a:t>
            </a:r>
            <a:r>
              <a:rPr sz="900" spc="20" dirty="0">
                <a:latin typeface="Times New Roman"/>
                <a:cs typeface="Times New Roman"/>
              </a:rPr>
              <a:t>adiation) </a:t>
            </a:r>
            <a:r>
              <a:rPr sz="900" spc="40" dirty="0">
                <a:latin typeface="Times New Roman"/>
                <a:cs typeface="Times New Roman"/>
              </a:rPr>
              <a:t>energy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density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scales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30" dirty="0">
                <a:latin typeface="Times New Roman"/>
                <a:cs typeface="Times New Roman"/>
              </a:rPr>
              <a:t>li</a:t>
            </a:r>
            <a:r>
              <a:rPr sz="900" spc="-70" dirty="0">
                <a:latin typeface="Times New Roman"/>
                <a:cs typeface="Times New Roman"/>
              </a:rPr>
              <a:t>k</a:t>
            </a:r>
            <a:r>
              <a:rPr sz="900" spc="95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i="1" spc="45" dirty="0">
                <a:latin typeface="Times New Roman"/>
                <a:cs typeface="Times New Roman"/>
              </a:rPr>
              <a:t>T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spc="44" baseline="37037" dirty="0">
                <a:latin typeface="Times New Roman"/>
                <a:cs typeface="Times New Roman"/>
              </a:rPr>
              <a:t>4</a:t>
            </a:r>
            <a:r>
              <a:rPr sz="900" baseline="37037" dirty="0">
                <a:latin typeface="Times New Roman"/>
                <a:cs typeface="Times New Roman"/>
              </a:rPr>
              <a:t> </a:t>
            </a:r>
            <a:r>
              <a:rPr sz="900" spc="7" baseline="37037" dirty="0">
                <a:latin typeface="Times New Roman"/>
                <a:cs typeface="Times New Roman"/>
              </a:rPr>
              <a:t> </a:t>
            </a:r>
            <a:r>
              <a:rPr sz="900" i="1" spc="-190" dirty="0">
                <a:latin typeface="メイリオ"/>
                <a:cs typeface="メイリオ"/>
              </a:rPr>
              <a:t>∝</a:t>
            </a:r>
            <a:r>
              <a:rPr sz="900" i="1" spc="-50" dirty="0">
                <a:latin typeface="メイリオ"/>
                <a:cs typeface="メイリオ"/>
              </a:rPr>
              <a:t> </a:t>
            </a:r>
            <a:r>
              <a:rPr sz="900" i="1" spc="130" dirty="0">
                <a:latin typeface="Times New Roman"/>
                <a:cs typeface="Times New Roman"/>
              </a:rPr>
              <a:t>R</a:t>
            </a:r>
            <a:r>
              <a:rPr sz="900" i="1" spc="247" baseline="37037" dirty="0">
                <a:latin typeface="Times New Roman"/>
                <a:cs typeface="Times New Roman"/>
              </a:rPr>
              <a:t>−</a:t>
            </a:r>
            <a:r>
              <a:rPr sz="900" spc="44" baseline="37037" dirty="0">
                <a:latin typeface="Times New Roman"/>
                <a:cs typeface="Times New Roman"/>
              </a:rPr>
              <a:t>4</a:t>
            </a:r>
            <a:r>
              <a:rPr sz="900" baseline="37037" dirty="0">
                <a:latin typeface="Times New Roman"/>
                <a:cs typeface="Times New Roman"/>
              </a:rPr>
              <a:t> </a:t>
            </a:r>
            <a:r>
              <a:rPr sz="900" spc="7" baseline="37037" dirty="0">
                <a:latin typeface="Times New Roman"/>
                <a:cs typeface="Times New Roman"/>
              </a:rPr>
              <a:t> </a:t>
            </a:r>
            <a:r>
              <a:rPr sz="900" i="1" spc="-190" dirty="0">
                <a:latin typeface="メイリオ"/>
                <a:cs typeface="メイリオ"/>
              </a:rPr>
              <a:t>∝</a:t>
            </a:r>
            <a:r>
              <a:rPr sz="900" i="1" spc="-50" dirty="0">
                <a:latin typeface="メイリオ"/>
                <a:cs typeface="メイリオ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(</a:t>
            </a:r>
            <a:r>
              <a:rPr sz="900" i="1" spc="95" dirty="0">
                <a:latin typeface="Times New Roman"/>
                <a:cs typeface="Times New Roman"/>
              </a:rPr>
              <a:t>z</a:t>
            </a:r>
            <a:r>
              <a:rPr sz="900" i="1" spc="40" dirty="0">
                <a:latin typeface="Times New Roman"/>
                <a:cs typeface="Times New Roman"/>
              </a:rPr>
              <a:t> </a:t>
            </a:r>
            <a:r>
              <a:rPr sz="900" spc="204" dirty="0">
                <a:latin typeface="Times New Roman"/>
                <a:cs typeface="Times New Roman"/>
              </a:rPr>
              <a:t>+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1</a:t>
            </a:r>
            <a:r>
              <a:rPr sz="900" spc="55" dirty="0">
                <a:latin typeface="Times New Roman"/>
                <a:cs typeface="Times New Roman"/>
              </a:rPr>
              <a:t>)</a:t>
            </a:r>
            <a:r>
              <a:rPr sz="900" spc="44" baseline="37037" dirty="0">
                <a:latin typeface="Times New Roman"/>
                <a:cs typeface="Times New Roman"/>
              </a:rPr>
              <a:t>4</a:t>
            </a:r>
            <a:r>
              <a:rPr sz="900" baseline="37037" dirty="0">
                <a:latin typeface="Times New Roman"/>
                <a:cs typeface="Times New Roman"/>
              </a:rPr>
              <a:t> </a:t>
            </a:r>
            <a:r>
              <a:rPr sz="900" spc="-7" baseline="37037" dirty="0">
                <a:latin typeface="Times New Roman"/>
                <a:cs typeface="Times New Roman"/>
              </a:rPr>
              <a:t> </a:t>
            </a:r>
            <a:r>
              <a:rPr sz="900" spc="5" dirty="0">
                <a:latin typeface="Times New Roman"/>
                <a:cs typeface="Times New Roman"/>
              </a:rPr>
              <a:t>while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8404" y="711117"/>
            <a:ext cx="3762375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matter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density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scales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30" dirty="0">
                <a:latin typeface="Times New Roman"/>
                <a:cs typeface="Times New Roman"/>
              </a:rPr>
              <a:t>li</a:t>
            </a:r>
            <a:r>
              <a:rPr sz="900" spc="-70" dirty="0">
                <a:latin typeface="Times New Roman"/>
                <a:cs typeface="Times New Roman"/>
              </a:rPr>
              <a:t>k</a:t>
            </a:r>
            <a:r>
              <a:rPr sz="900" spc="95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i="1" spc="70" dirty="0">
                <a:latin typeface="Times New Roman"/>
                <a:cs typeface="Times New Roman"/>
              </a:rPr>
              <a:t>mn</a:t>
            </a:r>
            <a:r>
              <a:rPr sz="900" i="1" spc="45" dirty="0">
                <a:latin typeface="Times New Roman"/>
                <a:cs typeface="Times New Roman"/>
              </a:rPr>
              <a:t> </a:t>
            </a:r>
            <a:r>
              <a:rPr sz="900" i="1" spc="-190" dirty="0">
                <a:latin typeface="メイリオ"/>
                <a:cs typeface="メイリオ"/>
              </a:rPr>
              <a:t>∝</a:t>
            </a:r>
            <a:r>
              <a:rPr sz="900" i="1" spc="-50" dirty="0">
                <a:latin typeface="メイリオ"/>
                <a:cs typeface="メイリオ"/>
              </a:rPr>
              <a:t> </a:t>
            </a:r>
            <a:r>
              <a:rPr sz="900" i="1" spc="130" dirty="0">
                <a:latin typeface="Times New Roman"/>
                <a:cs typeface="Times New Roman"/>
              </a:rPr>
              <a:t>R</a:t>
            </a:r>
            <a:r>
              <a:rPr sz="900" i="1" spc="247" baseline="37037" dirty="0">
                <a:latin typeface="Times New Roman"/>
                <a:cs typeface="Times New Roman"/>
              </a:rPr>
              <a:t>−</a:t>
            </a:r>
            <a:r>
              <a:rPr sz="900" spc="44" baseline="37037" dirty="0">
                <a:latin typeface="Times New Roman"/>
                <a:cs typeface="Times New Roman"/>
              </a:rPr>
              <a:t>3</a:t>
            </a:r>
            <a:r>
              <a:rPr sz="900" baseline="37037" dirty="0">
                <a:latin typeface="Times New Roman"/>
                <a:cs typeface="Times New Roman"/>
              </a:rPr>
              <a:t> </a:t>
            </a:r>
            <a:r>
              <a:rPr sz="900" spc="7" baseline="37037" dirty="0">
                <a:latin typeface="Times New Roman"/>
                <a:cs typeface="Times New Roman"/>
              </a:rPr>
              <a:t> </a:t>
            </a:r>
            <a:r>
              <a:rPr sz="900" i="1" spc="-190" dirty="0">
                <a:latin typeface="メイリオ"/>
                <a:cs typeface="メイリオ"/>
              </a:rPr>
              <a:t>∝</a:t>
            </a:r>
            <a:r>
              <a:rPr sz="900" i="1" spc="-50" dirty="0">
                <a:latin typeface="メイリオ"/>
                <a:cs typeface="メイリオ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(</a:t>
            </a:r>
            <a:r>
              <a:rPr sz="900" i="1" spc="95" dirty="0">
                <a:latin typeface="Times New Roman"/>
                <a:cs typeface="Times New Roman"/>
              </a:rPr>
              <a:t>z</a:t>
            </a:r>
            <a:r>
              <a:rPr sz="900" i="1" spc="40" dirty="0">
                <a:latin typeface="Times New Roman"/>
                <a:cs typeface="Times New Roman"/>
              </a:rPr>
              <a:t> </a:t>
            </a:r>
            <a:r>
              <a:rPr sz="900" spc="204" dirty="0">
                <a:latin typeface="Times New Roman"/>
                <a:cs typeface="Times New Roman"/>
              </a:rPr>
              <a:t>+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1</a:t>
            </a:r>
            <a:r>
              <a:rPr sz="900" spc="55" dirty="0">
                <a:latin typeface="Times New Roman"/>
                <a:cs typeface="Times New Roman"/>
              </a:rPr>
              <a:t>)</a:t>
            </a:r>
            <a:r>
              <a:rPr sz="900" spc="112" baseline="37037" dirty="0">
                <a:latin typeface="Times New Roman"/>
                <a:cs typeface="Times New Roman"/>
              </a:rPr>
              <a:t>3</a:t>
            </a:r>
            <a:r>
              <a:rPr sz="900" spc="20" dirty="0">
                <a:latin typeface="Times New Roman"/>
                <a:cs typeface="Times New Roman"/>
              </a:rPr>
              <a:t>, </a:t>
            </a:r>
            <a:r>
              <a:rPr sz="900" spc="45" dirty="0">
                <a:latin typeface="Times New Roman"/>
                <a:cs typeface="Times New Roman"/>
              </a:rPr>
              <a:t>at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50" dirty="0">
                <a:latin typeface="Times New Roman"/>
                <a:cs typeface="Times New Roman"/>
              </a:rPr>
              <a:t>e</a:t>
            </a:r>
            <a:r>
              <a:rPr sz="900" spc="60" dirty="0">
                <a:latin typeface="Times New Roman"/>
                <a:cs typeface="Times New Roman"/>
              </a:rPr>
              <a:t>r</a:t>
            </a:r>
            <a:r>
              <a:rPr sz="900" spc="-5" dirty="0">
                <a:latin typeface="Times New Roman"/>
                <a:cs typeface="Times New Roman"/>
              </a:rPr>
              <a:t>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ea</a:t>
            </a:r>
            <a:r>
              <a:rPr sz="900" spc="60" dirty="0">
                <a:latin typeface="Times New Roman"/>
                <a:cs typeface="Times New Roman"/>
              </a:rPr>
              <a:t>r</a:t>
            </a:r>
            <a:r>
              <a:rPr sz="900" spc="-30" dirty="0">
                <a:latin typeface="Times New Roman"/>
                <a:cs typeface="Times New Roman"/>
              </a:rPr>
              <a:t>ly</a:t>
            </a:r>
            <a:r>
              <a:rPr sz="900" spc="20" dirty="0">
                <a:latin typeface="Times New Roman"/>
                <a:cs typeface="Times New Roman"/>
              </a:rPr>
              <a:t> tim</a:t>
            </a:r>
            <a:r>
              <a:rPr sz="900" spc="5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,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8404" y="849661"/>
            <a:ext cx="379544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latin typeface="Times New Roman"/>
                <a:cs typeface="Times New Roman"/>
              </a:rPr>
              <a:t>Uni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70" dirty="0">
                <a:latin typeface="Times New Roman"/>
                <a:cs typeface="Times New Roman"/>
              </a:rPr>
              <a:t>erse</a:t>
            </a:r>
            <a:r>
              <a:rPr sz="900" spc="20" dirty="0">
                <a:latin typeface="Times New Roman"/>
                <a:cs typeface="Times New Roman"/>
              </a:rPr>
              <a:t> is </a:t>
            </a:r>
            <a:r>
              <a:rPr sz="900" spc="-15" dirty="0">
                <a:latin typeface="Times New Roman"/>
                <a:cs typeface="Times New Roman"/>
              </a:rPr>
              <a:t>r</a:t>
            </a:r>
            <a:r>
              <a:rPr sz="900" spc="25" dirty="0">
                <a:latin typeface="Times New Roman"/>
                <a:cs typeface="Times New Roman"/>
              </a:rPr>
              <a:t>adiation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dominated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0000FF"/>
                </a:solidFill>
                <a:latin typeface="Times New Roman"/>
                <a:cs typeface="Times New Roman"/>
              </a:rPr>
              <a:t>(</a:t>
            </a:r>
            <a:r>
              <a:rPr lang="en-US" sz="900" spc="-10" dirty="0">
                <a:solidFill>
                  <a:srgbClr val="0000FF"/>
                </a:solidFill>
                <a:latin typeface="Times New Roman"/>
                <a:cs typeface="Times New Roman"/>
              </a:rPr>
              <a:t>at red shift </a:t>
            </a:r>
            <a:r>
              <a:rPr sz="900" i="1" spc="95" dirty="0">
                <a:solidFill>
                  <a:srgbClr val="0000FF"/>
                </a:solidFill>
                <a:latin typeface="Times New Roman"/>
                <a:cs typeface="Times New Roman"/>
              </a:rPr>
              <a:t>z</a:t>
            </a:r>
            <a:r>
              <a:rPr sz="900" i="1" spc="6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900" i="1" spc="247" baseline="23148" dirty="0">
                <a:solidFill>
                  <a:srgbClr val="0000FF"/>
                </a:solidFill>
                <a:latin typeface="Times New Roman"/>
                <a:cs typeface="Times New Roman"/>
              </a:rPr>
              <a:t>&gt;</a:t>
            </a:r>
            <a:r>
              <a:rPr sz="900" i="1" spc="104" baseline="23148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900" spc="40" dirty="0">
                <a:solidFill>
                  <a:srgbClr val="0000FF"/>
                </a:solidFill>
                <a:latin typeface="Times New Roman"/>
                <a:cs typeface="Times New Roman"/>
              </a:rPr>
              <a:t>4000,</a:t>
            </a:r>
            <a:r>
              <a:rPr lang="en-US" sz="900" spc="40" dirty="0">
                <a:solidFill>
                  <a:srgbClr val="0000FF"/>
                </a:solidFill>
                <a:latin typeface="Times New Roman"/>
                <a:cs typeface="Times New Roman"/>
              </a:rPr>
              <a:t> time </a:t>
            </a:r>
            <a:r>
              <a:rPr sz="900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9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900" i="1" spc="7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900" i="1" spc="247" baseline="23148" dirty="0">
                <a:solidFill>
                  <a:srgbClr val="0000FF"/>
                </a:solidFill>
                <a:latin typeface="Times New Roman"/>
                <a:cs typeface="Times New Roman"/>
              </a:rPr>
              <a:t>&lt;</a:t>
            </a:r>
            <a:r>
              <a:rPr sz="900" i="1" spc="104" baseline="23148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900" spc="45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  <a:r>
              <a:rPr sz="900" spc="44" baseline="37037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  <a:r>
              <a:rPr sz="900" baseline="37037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900" spc="-7" baseline="37037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900" spc="-25" dirty="0">
                <a:solidFill>
                  <a:srgbClr val="0000FF"/>
                </a:solidFill>
                <a:latin typeface="Times New Roman"/>
                <a:cs typeface="Times New Roman"/>
              </a:rPr>
              <a:t>y</a:t>
            </a:r>
            <a:r>
              <a:rPr sz="900" spc="50" dirty="0">
                <a:solidFill>
                  <a:srgbClr val="0000FF"/>
                </a:solidFill>
                <a:latin typeface="Times New Roman"/>
                <a:cs typeface="Times New Roman"/>
              </a:rPr>
              <a:t>ears).</a:t>
            </a:r>
            <a:endParaRPr sz="9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71800" y="941216"/>
            <a:ext cx="11683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en-US" sz="900" i="1" spc="-10" dirty="0">
              <a:latin typeface="メイリオ"/>
              <a:cs typeface="メイリオ"/>
            </a:endParaRPr>
          </a:p>
          <a:p>
            <a:pPr marL="12700">
              <a:lnSpc>
                <a:spcPct val="100000"/>
              </a:lnSpc>
            </a:pPr>
            <a:endParaRPr sz="900" dirty="0">
              <a:latin typeface="メイリオ"/>
              <a:cs typeface="メイリオ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5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35976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71952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32852" y="1196975"/>
            <a:ext cx="4567276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This is derived running equations backwards in time.</a:t>
            </a:r>
          </a:p>
          <a:p>
            <a:r>
              <a:rPr lang="en-US" sz="1000" dirty="0"/>
              <a:t>Note the large number of simplifying approximations.</a:t>
            </a:r>
          </a:p>
          <a:p>
            <a:endParaRPr lang="en-US" sz="1000" dirty="0"/>
          </a:p>
          <a:p>
            <a:r>
              <a:rPr lang="en-US" sz="1000" dirty="0"/>
              <a:t>(Aside - Spherical cow joke):</a:t>
            </a:r>
          </a:p>
          <a:p>
            <a:r>
              <a:rPr lang="en-US" sz="1000" dirty="0"/>
              <a:t>Milk production at a dairy farm was low, so the farmer wrote to the local university</a:t>
            </a:r>
          </a:p>
          <a:p>
            <a:r>
              <a:rPr lang="en-US" sz="1000" dirty="0"/>
              <a:t>asking for help from academia. A multidisciplinary team was assembled, </a:t>
            </a:r>
          </a:p>
          <a:p>
            <a:r>
              <a:rPr lang="en-US" sz="1000" dirty="0"/>
              <a:t>headed by a theoretical physicist, performed on-site investigation. The scholars </a:t>
            </a:r>
          </a:p>
          <a:p>
            <a:r>
              <a:rPr lang="en-US" sz="1000" dirty="0"/>
              <a:t>then returned to the university to analyze data. The final report was left to the team </a:t>
            </a:r>
          </a:p>
          <a:p>
            <a:r>
              <a:rPr lang="en-US" sz="1000" dirty="0"/>
              <a:t>leader. Shortly thereafter the physicist returned to the farm, saying to the farmer: </a:t>
            </a:r>
          </a:p>
          <a:p>
            <a:r>
              <a:rPr lang="en-US" sz="1000" dirty="0"/>
              <a:t>"I have the solution, but it works only in the case of spherical cows in a vacuum".)</a:t>
            </a:r>
          </a:p>
          <a:p>
            <a:endParaRPr lang="en-US" sz="1000" dirty="0"/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5485" y="1898"/>
            <a:ext cx="3976211" cy="668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r>
              <a:rPr spc="40" dirty="0"/>
              <a:t>Recombination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38404" y="572573"/>
            <a:ext cx="4139565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45" dirty="0">
                <a:latin typeface="Times New Roman"/>
                <a:cs typeface="Times New Roman"/>
              </a:rPr>
              <a:t>Since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photon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(</a:t>
            </a:r>
            <a:r>
              <a:rPr sz="900" spc="-15" dirty="0">
                <a:latin typeface="Times New Roman"/>
                <a:cs typeface="Times New Roman"/>
              </a:rPr>
              <a:t>r</a:t>
            </a:r>
            <a:r>
              <a:rPr sz="900" spc="20" dirty="0">
                <a:latin typeface="Times New Roman"/>
                <a:cs typeface="Times New Roman"/>
              </a:rPr>
              <a:t>adiation) </a:t>
            </a:r>
            <a:r>
              <a:rPr sz="900" spc="40" dirty="0">
                <a:latin typeface="Times New Roman"/>
                <a:cs typeface="Times New Roman"/>
              </a:rPr>
              <a:t>energy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density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scales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30" dirty="0">
                <a:latin typeface="Times New Roman"/>
                <a:cs typeface="Times New Roman"/>
              </a:rPr>
              <a:t>li</a:t>
            </a:r>
            <a:r>
              <a:rPr sz="900" spc="-70" dirty="0">
                <a:latin typeface="Times New Roman"/>
                <a:cs typeface="Times New Roman"/>
              </a:rPr>
              <a:t>k</a:t>
            </a:r>
            <a:r>
              <a:rPr sz="900" spc="95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i="1" spc="45" dirty="0">
                <a:latin typeface="Times New Roman"/>
                <a:cs typeface="Times New Roman"/>
              </a:rPr>
              <a:t>T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spc="44" baseline="37037" dirty="0">
                <a:latin typeface="Times New Roman"/>
                <a:cs typeface="Times New Roman"/>
              </a:rPr>
              <a:t>4</a:t>
            </a:r>
            <a:r>
              <a:rPr sz="900" baseline="37037" dirty="0">
                <a:latin typeface="Times New Roman"/>
                <a:cs typeface="Times New Roman"/>
              </a:rPr>
              <a:t> </a:t>
            </a:r>
            <a:r>
              <a:rPr sz="900" spc="7" baseline="37037" dirty="0">
                <a:latin typeface="Times New Roman"/>
                <a:cs typeface="Times New Roman"/>
              </a:rPr>
              <a:t> </a:t>
            </a:r>
            <a:r>
              <a:rPr sz="900" i="1" spc="-190" dirty="0">
                <a:latin typeface="メイリオ"/>
                <a:cs typeface="メイリオ"/>
              </a:rPr>
              <a:t>∝</a:t>
            </a:r>
            <a:r>
              <a:rPr sz="900" i="1" spc="-50" dirty="0">
                <a:latin typeface="メイリオ"/>
                <a:cs typeface="メイリオ"/>
              </a:rPr>
              <a:t> </a:t>
            </a:r>
            <a:r>
              <a:rPr sz="900" i="1" spc="130" dirty="0">
                <a:latin typeface="Times New Roman"/>
                <a:cs typeface="Times New Roman"/>
              </a:rPr>
              <a:t>R</a:t>
            </a:r>
            <a:r>
              <a:rPr sz="900" i="1" spc="247" baseline="37037" dirty="0">
                <a:latin typeface="Times New Roman"/>
                <a:cs typeface="Times New Roman"/>
              </a:rPr>
              <a:t>−</a:t>
            </a:r>
            <a:r>
              <a:rPr sz="900" spc="44" baseline="37037" dirty="0">
                <a:latin typeface="Times New Roman"/>
                <a:cs typeface="Times New Roman"/>
              </a:rPr>
              <a:t>4</a:t>
            </a:r>
            <a:r>
              <a:rPr sz="900" baseline="37037" dirty="0">
                <a:latin typeface="Times New Roman"/>
                <a:cs typeface="Times New Roman"/>
              </a:rPr>
              <a:t> </a:t>
            </a:r>
            <a:r>
              <a:rPr sz="900" spc="7" baseline="37037" dirty="0">
                <a:latin typeface="Times New Roman"/>
                <a:cs typeface="Times New Roman"/>
              </a:rPr>
              <a:t> </a:t>
            </a:r>
            <a:r>
              <a:rPr sz="900" i="1" spc="-190" dirty="0">
                <a:latin typeface="メイリオ"/>
                <a:cs typeface="メイリオ"/>
              </a:rPr>
              <a:t>∝</a:t>
            </a:r>
            <a:r>
              <a:rPr sz="900" i="1" spc="-50" dirty="0">
                <a:latin typeface="メイリオ"/>
                <a:cs typeface="メイリオ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(</a:t>
            </a:r>
            <a:r>
              <a:rPr sz="900" i="1" spc="95" dirty="0">
                <a:latin typeface="Times New Roman"/>
                <a:cs typeface="Times New Roman"/>
              </a:rPr>
              <a:t>z</a:t>
            </a:r>
            <a:r>
              <a:rPr sz="900" i="1" spc="40" dirty="0">
                <a:latin typeface="Times New Roman"/>
                <a:cs typeface="Times New Roman"/>
              </a:rPr>
              <a:t> </a:t>
            </a:r>
            <a:r>
              <a:rPr sz="900" spc="204" dirty="0">
                <a:latin typeface="Times New Roman"/>
                <a:cs typeface="Times New Roman"/>
              </a:rPr>
              <a:t>+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1</a:t>
            </a:r>
            <a:r>
              <a:rPr sz="900" spc="55" dirty="0">
                <a:latin typeface="Times New Roman"/>
                <a:cs typeface="Times New Roman"/>
              </a:rPr>
              <a:t>)</a:t>
            </a:r>
            <a:r>
              <a:rPr sz="900" spc="44" baseline="37037" dirty="0">
                <a:latin typeface="Times New Roman"/>
                <a:cs typeface="Times New Roman"/>
              </a:rPr>
              <a:t>4</a:t>
            </a:r>
            <a:r>
              <a:rPr sz="900" baseline="37037" dirty="0">
                <a:latin typeface="Times New Roman"/>
                <a:cs typeface="Times New Roman"/>
              </a:rPr>
              <a:t> </a:t>
            </a:r>
            <a:r>
              <a:rPr sz="900" spc="-7" baseline="37037" dirty="0">
                <a:latin typeface="Times New Roman"/>
                <a:cs typeface="Times New Roman"/>
              </a:rPr>
              <a:t> </a:t>
            </a:r>
            <a:r>
              <a:rPr sz="900" spc="5" dirty="0">
                <a:latin typeface="Times New Roman"/>
                <a:cs typeface="Times New Roman"/>
              </a:rPr>
              <a:t>while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8404" y="711117"/>
            <a:ext cx="3762375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matter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density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scales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30" dirty="0">
                <a:latin typeface="Times New Roman"/>
                <a:cs typeface="Times New Roman"/>
              </a:rPr>
              <a:t>li</a:t>
            </a:r>
            <a:r>
              <a:rPr sz="900" spc="-70" dirty="0">
                <a:latin typeface="Times New Roman"/>
                <a:cs typeface="Times New Roman"/>
              </a:rPr>
              <a:t>k</a:t>
            </a:r>
            <a:r>
              <a:rPr sz="900" spc="95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i="1" spc="70" dirty="0">
                <a:latin typeface="Times New Roman"/>
                <a:cs typeface="Times New Roman"/>
              </a:rPr>
              <a:t>mn</a:t>
            </a:r>
            <a:r>
              <a:rPr sz="900" i="1" spc="45" dirty="0">
                <a:latin typeface="Times New Roman"/>
                <a:cs typeface="Times New Roman"/>
              </a:rPr>
              <a:t> </a:t>
            </a:r>
            <a:r>
              <a:rPr sz="900" i="1" spc="-190" dirty="0">
                <a:latin typeface="メイリオ"/>
                <a:cs typeface="メイリオ"/>
              </a:rPr>
              <a:t>∝</a:t>
            </a:r>
            <a:r>
              <a:rPr sz="900" i="1" spc="-50" dirty="0">
                <a:latin typeface="メイリオ"/>
                <a:cs typeface="メイリオ"/>
              </a:rPr>
              <a:t> </a:t>
            </a:r>
            <a:r>
              <a:rPr sz="900" i="1" spc="130" dirty="0">
                <a:latin typeface="Times New Roman"/>
                <a:cs typeface="Times New Roman"/>
              </a:rPr>
              <a:t>R</a:t>
            </a:r>
            <a:r>
              <a:rPr sz="900" i="1" spc="247" baseline="37037" dirty="0">
                <a:latin typeface="Times New Roman"/>
                <a:cs typeface="Times New Roman"/>
              </a:rPr>
              <a:t>−</a:t>
            </a:r>
            <a:r>
              <a:rPr sz="900" spc="44" baseline="37037" dirty="0">
                <a:latin typeface="Times New Roman"/>
                <a:cs typeface="Times New Roman"/>
              </a:rPr>
              <a:t>3</a:t>
            </a:r>
            <a:r>
              <a:rPr sz="900" baseline="37037" dirty="0">
                <a:latin typeface="Times New Roman"/>
                <a:cs typeface="Times New Roman"/>
              </a:rPr>
              <a:t> </a:t>
            </a:r>
            <a:r>
              <a:rPr sz="900" spc="7" baseline="37037" dirty="0">
                <a:latin typeface="Times New Roman"/>
                <a:cs typeface="Times New Roman"/>
              </a:rPr>
              <a:t> </a:t>
            </a:r>
            <a:r>
              <a:rPr sz="900" i="1" spc="-190" dirty="0">
                <a:latin typeface="メイリオ"/>
                <a:cs typeface="メイリオ"/>
              </a:rPr>
              <a:t>∝</a:t>
            </a:r>
            <a:r>
              <a:rPr sz="900" i="1" spc="-50" dirty="0">
                <a:latin typeface="メイリオ"/>
                <a:cs typeface="メイリオ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(</a:t>
            </a:r>
            <a:r>
              <a:rPr sz="900" i="1" spc="95" dirty="0">
                <a:latin typeface="Times New Roman"/>
                <a:cs typeface="Times New Roman"/>
              </a:rPr>
              <a:t>z</a:t>
            </a:r>
            <a:r>
              <a:rPr sz="900" i="1" spc="40" dirty="0">
                <a:latin typeface="Times New Roman"/>
                <a:cs typeface="Times New Roman"/>
              </a:rPr>
              <a:t> </a:t>
            </a:r>
            <a:r>
              <a:rPr sz="900" spc="204" dirty="0">
                <a:latin typeface="Times New Roman"/>
                <a:cs typeface="Times New Roman"/>
              </a:rPr>
              <a:t>+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1</a:t>
            </a:r>
            <a:r>
              <a:rPr sz="900" spc="55" dirty="0">
                <a:latin typeface="Times New Roman"/>
                <a:cs typeface="Times New Roman"/>
              </a:rPr>
              <a:t>)</a:t>
            </a:r>
            <a:r>
              <a:rPr sz="900" spc="112" baseline="37037" dirty="0">
                <a:latin typeface="Times New Roman"/>
                <a:cs typeface="Times New Roman"/>
              </a:rPr>
              <a:t>3</a:t>
            </a:r>
            <a:r>
              <a:rPr sz="900" spc="20" dirty="0">
                <a:latin typeface="Times New Roman"/>
                <a:cs typeface="Times New Roman"/>
              </a:rPr>
              <a:t>, </a:t>
            </a:r>
            <a:r>
              <a:rPr sz="900" spc="45" dirty="0">
                <a:latin typeface="Times New Roman"/>
                <a:cs typeface="Times New Roman"/>
              </a:rPr>
              <a:t>at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50" dirty="0">
                <a:latin typeface="Times New Roman"/>
                <a:cs typeface="Times New Roman"/>
              </a:rPr>
              <a:t>e</a:t>
            </a:r>
            <a:r>
              <a:rPr sz="900" spc="60" dirty="0">
                <a:latin typeface="Times New Roman"/>
                <a:cs typeface="Times New Roman"/>
              </a:rPr>
              <a:t>r</a:t>
            </a:r>
            <a:r>
              <a:rPr sz="900" spc="-5" dirty="0">
                <a:latin typeface="Times New Roman"/>
                <a:cs typeface="Times New Roman"/>
              </a:rPr>
              <a:t>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ea</a:t>
            </a:r>
            <a:r>
              <a:rPr sz="900" spc="60" dirty="0">
                <a:latin typeface="Times New Roman"/>
                <a:cs typeface="Times New Roman"/>
              </a:rPr>
              <a:t>r</a:t>
            </a:r>
            <a:r>
              <a:rPr sz="900" spc="-30" dirty="0">
                <a:latin typeface="Times New Roman"/>
                <a:cs typeface="Times New Roman"/>
              </a:rPr>
              <a:t>ly</a:t>
            </a:r>
            <a:r>
              <a:rPr sz="900" spc="20" dirty="0">
                <a:latin typeface="Times New Roman"/>
                <a:cs typeface="Times New Roman"/>
              </a:rPr>
              <a:t> tim</a:t>
            </a:r>
            <a:r>
              <a:rPr sz="900" spc="5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,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8404" y="849661"/>
            <a:ext cx="2922270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latin typeface="Times New Roman"/>
                <a:cs typeface="Times New Roman"/>
              </a:rPr>
              <a:t>Uni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70" dirty="0">
                <a:latin typeface="Times New Roman"/>
                <a:cs typeface="Times New Roman"/>
              </a:rPr>
              <a:t>erse</a:t>
            </a:r>
            <a:r>
              <a:rPr sz="900" spc="20" dirty="0">
                <a:latin typeface="Times New Roman"/>
                <a:cs typeface="Times New Roman"/>
              </a:rPr>
              <a:t> is </a:t>
            </a:r>
            <a:r>
              <a:rPr sz="900" spc="-15" dirty="0">
                <a:latin typeface="Times New Roman"/>
                <a:cs typeface="Times New Roman"/>
              </a:rPr>
              <a:t>r</a:t>
            </a:r>
            <a:r>
              <a:rPr sz="900" spc="25" dirty="0">
                <a:latin typeface="Times New Roman"/>
                <a:cs typeface="Times New Roman"/>
              </a:rPr>
              <a:t>adiation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dominated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(</a:t>
            </a:r>
            <a:r>
              <a:rPr sz="900" i="1" spc="95" dirty="0">
                <a:latin typeface="Times New Roman"/>
                <a:cs typeface="Times New Roman"/>
              </a:rPr>
              <a:t>z</a:t>
            </a:r>
            <a:r>
              <a:rPr sz="900" i="1" spc="60" dirty="0">
                <a:latin typeface="Times New Roman"/>
                <a:cs typeface="Times New Roman"/>
              </a:rPr>
              <a:t> </a:t>
            </a:r>
            <a:r>
              <a:rPr sz="900" i="1" spc="247" baseline="23148" dirty="0">
                <a:latin typeface="Times New Roman"/>
                <a:cs typeface="Times New Roman"/>
              </a:rPr>
              <a:t>&gt;</a:t>
            </a:r>
            <a:r>
              <a:rPr sz="900" i="1" spc="104" baseline="23148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4000,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i="1" spc="-5" dirty="0">
                <a:latin typeface="Times New Roman"/>
                <a:cs typeface="Times New Roman"/>
              </a:rPr>
              <a:t>t</a:t>
            </a:r>
            <a:r>
              <a:rPr sz="900" i="1" spc="75" dirty="0">
                <a:latin typeface="Times New Roman"/>
                <a:cs typeface="Times New Roman"/>
              </a:rPr>
              <a:t> </a:t>
            </a:r>
            <a:r>
              <a:rPr sz="900" i="1" spc="247" baseline="23148" dirty="0">
                <a:latin typeface="Times New Roman"/>
                <a:cs typeface="Times New Roman"/>
              </a:rPr>
              <a:t>&lt;</a:t>
            </a:r>
            <a:r>
              <a:rPr sz="900" i="1" spc="104" baseline="23148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10</a:t>
            </a:r>
            <a:r>
              <a:rPr sz="900" spc="44" baseline="37037" dirty="0">
                <a:latin typeface="Times New Roman"/>
                <a:cs typeface="Times New Roman"/>
              </a:rPr>
              <a:t>4</a:t>
            </a:r>
            <a:r>
              <a:rPr sz="900" baseline="37037" dirty="0">
                <a:latin typeface="Times New Roman"/>
                <a:cs typeface="Times New Roman"/>
              </a:rPr>
              <a:t> </a:t>
            </a:r>
            <a:r>
              <a:rPr sz="900" spc="-7" baseline="37037" dirty="0">
                <a:latin typeface="Times New Roman"/>
                <a:cs typeface="Times New Roman"/>
              </a:rPr>
              <a:t> </a:t>
            </a:r>
            <a:r>
              <a:rPr sz="900" spc="-25" dirty="0">
                <a:latin typeface="Times New Roman"/>
                <a:cs typeface="Times New Roman"/>
              </a:rPr>
              <a:t>y</a:t>
            </a:r>
            <a:r>
              <a:rPr sz="900" spc="50" dirty="0">
                <a:latin typeface="Times New Roman"/>
                <a:cs typeface="Times New Roman"/>
              </a:rPr>
              <a:t>ears).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83295" y="941216"/>
            <a:ext cx="60515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01015" algn="l"/>
              </a:tabLst>
            </a:pPr>
            <a:r>
              <a:rPr sz="900" i="1" spc="-10" dirty="0">
                <a:latin typeface="メイリオ"/>
                <a:cs typeface="メイリオ"/>
              </a:rPr>
              <a:t>	</a:t>
            </a:r>
            <a:endParaRPr sz="900" dirty="0">
              <a:latin typeface="メイリオ"/>
              <a:cs typeface="メイリオ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8404" y="1189255"/>
            <a:ext cx="4070350" cy="278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000"/>
              </a:lnSpc>
            </a:pPr>
            <a:r>
              <a:rPr sz="900" spc="-30" dirty="0">
                <a:latin typeface="Times New Roman"/>
                <a:cs typeface="Times New Roman"/>
              </a:rPr>
              <a:t>At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i="1" spc="45" dirty="0">
                <a:latin typeface="Times New Roman"/>
                <a:cs typeface="Times New Roman"/>
              </a:rPr>
              <a:t>T</a:t>
            </a:r>
            <a:r>
              <a:rPr sz="900" i="1" dirty="0">
                <a:latin typeface="Times New Roman"/>
                <a:cs typeface="Times New Roman"/>
              </a:rPr>
              <a:t> </a:t>
            </a:r>
            <a:r>
              <a:rPr lang="en-US" sz="900" i="1" spc="-70" dirty="0">
                <a:latin typeface="Times New Roman"/>
                <a:cs typeface="Times New Roman"/>
              </a:rPr>
              <a:t> ~</a:t>
            </a:r>
            <a:r>
              <a:rPr sz="900" i="1" spc="-50" dirty="0">
                <a:latin typeface="メイリオ"/>
                <a:cs typeface="メイリオ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3000K </a:t>
            </a:r>
            <a:r>
              <a:rPr sz="900" spc="-10" dirty="0">
                <a:latin typeface="Times New Roman"/>
                <a:cs typeface="Times New Roman"/>
              </a:rPr>
              <a:t>(</a:t>
            </a:r>
            <a:r>
              <a:rPr sz="900" i="1" spc="-5" dirty="0">
                <a:latin typeface="Times New Roman"/>
                <a:cs typeface="Times New Roman"/>
              </a:rPr>
              <a:t>t</a:t>
            </a:r>
            <a:r>
              <a:rPr sz="900" i="1" spc="110" dirty="0">
                <a:latin typeface="Times New Roman"/>
                <a:cs typeface="Times New Roman"/>
              </a:rPr>
              <a:t> </a:t>
            </a:r>
            <a:r>
              <a:rPr lang="en-US" sz="900" i="1" spc="-80" dirty="0">
                <a:latin typeface="メイリオ"/>
                <a:cs typeface="メイリオ"/>
              </a:rPr>
              <a:t>~</a:t>
            </a:r>
            <a:r>
              <a:rPr sz="900" i="1" spc="-50" dirty="0">
                <a:latin typeface="メイリオ"/>
                <a:cs typeface="メイリオ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300</a:t>
            </a:r>
            <a:r>
              <a:rPr lang="en-US" sz="900" i="1" spc="150" baseline="37037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000</a:t>
            </a:r>
            <a:r>
              <a:rPr sz="900" spc="10" dirty="0">
                <a:latin typeface="Times New Roman"/>
                <a:cs typeface="Times New Roman"/>
              </a:rPr>
              <a:t>y</a:t>
            </a:r>
            <a:r>
              <a:rPr sz="900" spc="55" dirty="0">
                <a:latin typeface="Times New Roman"/>
                <a:cs typeface="Times New Roman"/>
              </a:rPr>
              <a:t>ears)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Uni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70" dirty="0">
                <a:latin typeface="Times New Roman"/>
                <a:cs typeface="Times New Roman"/>
              </a:rPr>
              <a:t>erse</a:t>
            </a:r>
            <a:r>
              <a:rPr sz="900" spc="20" dirty="0">
                <a:latin typeface="Times New Roman"/>
                <a:cs typeface="Times New Roman"/>
              </a:rPr>
              <a:t> is </a:t>
            </a:r>
            <a:r>
              <a:rPr sz="900" spc="-25" dirty="0">
                <a:latin typeface="Times New Roman"/>
                <a:cs typeface="Times New Roman"/>
              </a:rPr>
              <a:t>’cold’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0" dirty="0">
                <a:latin typeface="Times New Roman"/>
                <a:cs typeface="Times New Roman"/>
              </a:rPr>
              <a:t>enough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that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protons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and</a:t>
            </a:r>
            <a:r>
              <a:rPr sz="900" spc="3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electrons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can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combine</a:t>
            </a:r>
            <a:r>
              <a:rPr sz="900" spc="20" dirty="0">
                <a:latin typeface="Times New Roman"/>
                <a:cs typeface="Times New Roman"/>
              </a:rPr>
              <a:t> to </a:t>
            </a:r>
            <a:r>
              <a:rPr sz="900" spc="35" dirty="0">
                <a:latin typeface="Times New Roman"/>
                <a:cs typeface="Times New Roman"/>
              </a:rPr>
              <a:t>neut</a:t>
            </a:r>
            <a:r>
              <a:rPr sz="900" spc="20" dirty="0">
                <a:latin typeface="Times New Roman"/>
                <a:cs typeface="Times New Roman"/>
              </a:rPr>
              <a:t>ral </a:t>
            </a:r>
            <a:r>
              <a:rPr sz="900" spc="15" dirty="0">
                <a:latin typeface="Times New Roman"/>
                <a:cs typeface="Times New Roman"/>
              </a:rPr>
              <a:t>h</a:t>
            </a:r>
            <a:r>
              <a:rPr sz="900" spc="35" dirty="0">
                <a:latin typeface="Times New Roman"/>
                <a:cs typeface="Times New Roman"/>
              </a:rPr>
              <a:t>ydrogen.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5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35976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71952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78" y="41695"/>
            <a:ext cx="4608195" cy="285115"/>
          </a:xfrm>
          <a:custGeom>
            <a:avLst/>
            <a:gdLst/>
            <a:ahLst/>
            <a:cxnLst/>
            <a:rect l="l" t="t" r="r" b="b"/>
            <a:pathLst>
              <a:path w="4608195" h="285115">
                <a:moveTo>
                  <a:pt x="0" y="284911"/>
                </a:moveTo>
                <a:lnTo>
                  <a:pt x="4608004" y="284911"/>
                </a:lnTo>
                <a:lnTo>
                  <a:pt x="4608004" y="0"/>
                </a:lnTo>
                <a:lnTo>
                  <a:pt x="0" y="0"/>
                </a:lnTo>
                <a:lnTo>
                  <a:pt x="0" y="284911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485" y="31423"/>
            <a:ext cx="3976211" cy="668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r>
              <a:rPr spc="40" dirty="0"/>
              <a:t>Recombination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38404" y="572573"/>
            <a:ext cx="4139565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45" dirty="0">
                <a:latin typeface="Times New Roman"/>
                <a:cs typeface="Times New Roman"/>
              </a:rPr>
              <a:t>Since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photon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(</a:t>
            </a:r>
            <a:r>
              <a:rPr sz="900" spc="-15" dirty="0">
                <a:latin typeface="Times New Roman"/>
                <a:cs typeface="Times New Roman"/>
              </a:rPr>
              <a:t>r</a:t>
            </a:r>
            <a:r>
              <a:rPr sz="900" spc="20" dirty="0">
                <a:latin typeface="Times New Roman"/>
                <a:cs typeface="Times New Roman"/>
              </a:rPr>
              <a:t>adiation) </a:t>
            </a:r>
            <a:r>
              <a:rPr sz="900" spc="40" dirty="0">
                <a:latin typeface="Times New Roman"/>
                <a:cs typeface="Times New Roman"/>
              </a:rPr>
              <a:t>energy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density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scales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30" dirty="0">
                <a:latin typeface="Times New Roman"/>
                <a:cs typeface="Times New Roman"/>
              </a:rPr>
              <a:t>li</a:t>
            </a:r>
            <a:r>
              <a:rPr sz="900" spc="-70" dirty="0">
                <a:latin typeface="Times New Roman"/>
                <a:cs typeface="Times New Roman"/>
              </a:rPr>
              <a:t>k</a:t>
            </a:r>
            <a:r>
              <a:rPr sz="900" spc="95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i="1" spc="45" dirty="0">
                <a:latin typeface="Times New Roman"/>
                <a:cs typeface="Times New Roman"/>
              </a:rPr>
              <a:t>T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900" spc="44" baseline="37037" dirty="0">
                <a:latin typeface="Times New Roman"/>
                <a:cs typeface="Times New Roman"/>
              </a:rPr>
              <a:t>4</a:t>
            </a:r>
            <a:r>
              <a:rPr sz="900" baseline="37037" dirty="0">
                <a:latin typeface="Times New Roman"/>
                <a:cs typeface="Times New Roman"/>
              </a:rPr>
              <a:t> </a:t>
            </a:r>
            <a:r>
              <a:rPr sz="900" spc="7" baseline="37037" dirty="0">
                <a:latin typeface="Times New Roman"/>
                <a:cs typeface="Times New Roman"/>
              </a:rPr>
              <a:t> </a:t>
            </a:r>
            <a:r>
              <a:rPr sz="900" i="1" spc="-190" dirty="0">
                <a:latin typeface="メイリオ"/>
                <a:cs typeface="メイリオ"/>
              </a:rPr>
              <a:t>∝</a:t>
            </a:r>
            <a:r>
              <a:rPr sz="900" i="1" spc="-50" dirty="0">
                <a:latin typeface="メイリオ"/>
                <a:cs typeface="メイリオ"/>
              </a:rPr>
              <a:t> </a:t>
            </a:r>
            <a:r>
              <a:rPr sz="900" i="1" spc="130" dirty="0">
                <a:latin typeface="Times New Roman"/>
                <a:cs typeface="Times New Roman"/>
              </a:rPr>
              <a:t>R</a:t>
            </a:r>
            <a:r>
              <a:rPr sz="900" i="1" spc="247" baseline="37037" dirty="0">
                <a:latin typeface="Times New Roman"/>
                <a:cs typeface="Times New Roman"/>
              </a:rPr>
              <a:t>−</a:t>
            </a:r>
            <a:r>
              <a:rPr sz="900" spc="44" baseline="37037" dirty="0">
                <a:latin typeface="Times New Roman"/>
                <a:cs typeface="Times New Roman"/>
              </a:rPr>
              <a:t>4</a:t>
            </a:r>
            <a:r>
              <a:rPr sz="900" baseline="37037" dirty="0">
                <a:latin typeface="Times New Roman"/>
                <a:cs typeface="Times New Roman"/>
              </a:rPr>
              <a:t> </a:t>
            </a:r>
            <a:r>
              <a:rPr sz="900" spc="7" baseline="37037" dirty="0">
                <a:latin typeface="Times New Roman"/>
                <a:cs typeface="Times New Roman"/>
              </a:rPr>
              <a:t> </a:t>
            </a:r>
            <a:r>
              <a:rPr sz="900" i="1" spc="-190" dirty="0">
                <a:latin typeface="メイリオ"/>
                <a:cs typeface="メイリオ"/>
              </a:rPr>
              <a:t>∝</a:t>
            </a:r>
            <a:r>
              <a:rPr sz="900" i="1" spc="-50" dirty="0">
                <a:latin typeface="メイリオ"/>
                <a:cs typeface="メイリオ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(</a:t>
            </a:r>
            <a:r>
              <a:rPr sz="900" i="1" spc="95" dirty="0">
                <a:latin typeface="Times New Roman"/>
                <a:cs typeface="Times New Roman"/>
              </a:rPr>
              <a:t>z</a:t>
            </a:r>
            <a:r>
              <a:rPr sz="900" i="1" spc="40" dirty="0">
                <a:latin typeface="Times New Roman"/>
                <a:cs typeface="Times New Roman"/>
              </a:rPr>
              <a:t> </a:t>
            </a:r>
            <a:r>
              <a:rPr sz="900" spc="204" dirty="0">
                <a:latin typeface="Times New Roman"/>
                <a:cs typeface="Times New Roman"/>
              </a:rPr>
              <a:t>+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1</a:t>
            </a:r>
            <a:r>
              <a:rPr sz="900" spc="55" dirty="0">
                <a:latin typeface="Times New Roman"/>
                <a:cs typeface="Times New Roman"/>
              </a:rPr>
              <a:t>)</a:t>
            </a:r>
            <a:r>
              <a:rPr sz="900" spc="44" baseline="37037" dirty="0">
                <a:latin typeface="Times New Roman"/>
                <a:cs typeface="Times New Roman"/>
              </a:rPr>
              <a:t>4</a:t>
            </a:r>
            <a:r>
              <a:rPr sz="900" baseline="37037" dirty="0">
                <a:latin typeface="Times New Roman"/>
                <a:cs typeface="Times New Roman"/>
              </a:rPr>
              <a:t> </a:t>
            </a:r>
            <a:r>
              <a:rPr sz="900" spc="-7" baseline="37037" dirty="0">
                <a:latin typeface="Times New Roman"/>
                <a:cs typeface="Times New Roman"/>
              </a:rPr>
              <a:t> </a:t>
            </a:r>
            <a:r>
              <a:rPr sz="900" spc="5" dirty="0">
                <a:latin typeface="Times New Roman"/>
                <a:cs typeface="Times New Roman"/>
              </a:rPr>
              <a:t>while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8404" y="711117"/>
            <a:ext cx="3762375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matter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density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scales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30" dirty="0">
                <a:latin typeface="Times New Roman"/>
                <a:cs typeface="Times New Roman"/>
              </a:rPr>
              <a:t>li</a:t>
            </a:r>
            <a:r>
              <a:rPr sz="900" spc="-70" dirty="0">
                <a:latin typeface="Times New Roman"/>
                <a:cs typeface="Times New Roman"/>
              </a:rPr>
              <a:t>k</a:t>
            </a:r>
            <a:r>
              <a:rPr sz="900" spc="95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i="1" spc="70" dirty="0">
                <a:latin typeface="Times New Roman"/>
                <a:cs typeface="Times New Roman"/>
              </a:rPr>
              <a:t>mn</a:t>
            </a:r>
            <a:r>
              <a:rPr sz="900" i="1" spc="45" dirty="0">
                <a:latin typeface="Times New Roman"/>
                <a:cs typeface="Times New Roman"/>
              </a:rPr>
              <a:t> </a:t>
            </a:r>
            <a:r>
              <a:rPr sz="900" i="1" spc="-190" dirty="0">
                <a:latin typeface="メイリオ"/>
                <a:cs typeface="メイリオ"/>
              </a:rPr>
              <a:t>∝</a:t>
            </a:r>
            <a:r>
              <a:rPr sz="900" i="1" spc="-50" dirty="0">
                <a:latin typeface="メイリオ"/>
                <a:cs typeface="メイリオ"/>
              </a:rPr>
              <a:t> </a:t>
            </a:r>
            <a:r>
              <a:rPr sz="900" i="1" spc="130" dirty="0">
                <a:latin typeface="Times New Roman"/>
                <a:cs typeface="Times New Roman"/>
              </a:rPr>
              <a:t>R</a:t>
            </a:r>
            <a:r>
              <a:rPr sz="900" i="1" spc="247" baseline="37037" dirty="0">
                <a:latin typeface="Times New Roman"/>
                <a:cs typeface="Times New Roman"/>
              </a:rPr>
              <a:t>−</a:t>
            </a:r>
            <a:r>
              <a:rPr sz="900" spc="44" baseline="37037" dirty="0">
                <a:latin typeface="Times New Roman"/>
                <a:cs typeface="Times New Roman"/>
              </a:rPr>
              <a:t>3</a:t>
            </a:r>
            <a:r>
              <a:rPr sz="900" baseline="37037" dirty="0">
                <a:latin typeface="Times New Roman"/>
                <a:cs typeface="Times New Roman"/>
              </a:rPr>
              <a:t> </a:t>
            </a:r>
            <a:r>
              <a:rPr sz="900" spc="7" baseline="37037" dirty="0">
                <a:latin typeface="Times New Roman"/>
                <a:cs typeface="Times New Roman"/>
              </a:rPr>
              <a:t> </a:t>
            </a:r>
            <a:r>
              <a:rPr sz="900" i="1" spc="-190" dirty="0">
                <a:latin typeface="メイリオ"/>
                <a:cs typeface="メイリオ"/>
              </a:rPr>
              <a:t>∝</a:t>
            </a:r>
            <a:r>
              <a:rPr sz="900" i="1" spc="-50" dirty="0">
                <a:latin typeface="メイリオ"/>
                <a:cs typeface="メイリオ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(</a:t>
            </a:r>
            <a:r>
              <a:rPr sz="900" i="1" spc="95" dirty="0">
                <a:latin typeface="Times New Roman"/>
                <a:cs typeface="Times New Roman"/>
              </a:rPr>
              <a:t>z</a:t>
            </a:r>
            <a:r>
              <a:rPr sz="900" i="1" spc="40" dirty="0">
                <a:latin typeface="Times New Roman"/>
                <a:cs typeface="Times New Roman"/>
              </a:rPr>
              <a:t> </a:t>
            </a:r>
            <a:r>
              <a:rPr sz="900" spc="204" dirty="0">
                <a:latin typeface="Times New Roman"/>
                <a:cs typeface="Times New Roman"/>
              </a:rPr>
              <a:t>+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1</a:t>
            </a:r>
            <a:r>
              <a:rPr sz="900" spc="55" dirty="0">
                <a:latin typeface="Times New Roman"/>
                <a:cs typeface="Times New Roman"/>
              </a:rPr>
              <a:t>)</a:t>
            </a:r>
            <a:r>
              <a:rPr sz="900" spc="112" baseline="37037" dirty="0">
                <a:latin typeface="Times New Roman"/>
                <a:cs typeface="Times New Roman"/>
              </a:rPr>
              <a:t>3</a:t>
            </a:r>
            <a:r>
              <a:rPr sz="900" spc="20" dirty="0">
                <a:latin typeface="Times New Roman"/>
                <a:cs typeface="Times New Roman"/>
              </a:rPr>
              <a:t>, </a:t>
            </a:r>
            <a:r>
              <a:rPr sz="900" spc="45" dirty="0">
                <a:latin typeface="Times New Roman"/>
                <a:cs typeface="Times New Roman"/>
              </a:rPr>
              <a:t>at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50" dirty="0">
                <a:latin typeface="Times New Roman"/>
                <a:cs typeface="Times New Roman"/>
              </a:rPr>
              <a:t>e</a:t>
            </a:r>
            <a:r>
              <a:rPr sz="900" spc="60" dirty="0">
                <a:latin typeface="Times New Roman"/>
                <a:cs typeface="Times New Roman"/>
              </a:rPr>
              <a:t>r</a:t>
            </a:r>
            <a:r>
              <a:rPr sz="900" spc="-5" dirty="0">
                <a:latin typeface="Times New Roman"/>
                <a:cs typeface="Times New Roman"/>
              </a:rPr>
              <a:t>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ea</a:t>
            </a:r>
            <a:r>
              <a:rPr sz="900" spc="60" dirty="0">
                <a:latin typeface="Times New Roman"/>
                <a:cs typeface="Times New Roman"/>
              </a:rPr>
              <a:t>r</a:t>
            </a:r>
            <a:r>
              <a:rPr sz="900" spc="-30" dirty="0">
                <a:latin typeface="Times New Roman"/>
                <a:cs typeface="Times New Roman"/>
              </a:rPr>
              <a:t>ly</a:t>
            </a:r>
            <a:r>
              <a:rPr sz="900" spc="20" dirty="0">
                <a:latin typeface="Times New Roman"/>
                <a:cs typeface="Times New Roman"/>
              </a:rPr>
              <a:t> tim</a:t>
            </a:r>
            <a:r>
              <a:rPr sz="900" spc="5" dirty="0">
                <a:latin typeface="Times New Roman"/>
                <a:cs typeface="Times New Roman"/>
              </a:rPr>
              <a:t>e</a:t>
            </a:r>
            <a:r>
              <a:rPr sz="900" spc="20" dirty="0">
                <a:latin typeface="Times New Roman"/>
                <a:cs typeface="Times New Roman"/>
              </a:rPr>
              <a:t>,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8404" y="849661"/>
            <a:ext cx="2922270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latin typeface="Times New Roman"/>
                <a:cs typeface="Times New Roman"/>
              </a:rPr>
              <a:t>Uni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70" dirty="0">
                <a:latin typeface="Times New Roman"/>
                <a:cs typeface="Times New Roman"/>
              </a:rPr>
              <a:t>erse</a:t>
            </a:r>
            <a:r>
              <a:rPr sz="900" spc="20" dirty="0">
                <a:latin typeface="Times New Roman"/>
                <a:cs typeface="Times New Roman"/>
              </a:rPr>
              <a:t> is </a:t>
            </a:r>
            <a:r>
              <a:rPr sz="900" spc="-15" dirty="0">
                <a:latin typeface="Times New Roman"/>
                <a:cs typeface="Times New Roman"/>
              </a:rPr>
              <a:t>r</a:t>
            </a:r>
            <a:r>
              <a:rPr sz="900" spc="25" dirty="0">
                <a:latin typeface="Times New Roman"/>
                <a:cs typeface="Times New Roman"/>
              </a:rPr>
              <a:t>adiation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dominated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(</a:t>
            </a:r>
            <a:r>
              <a:rPr sz="900" i="1" spc="95" dirty="0">
                <a:latin typeface="Times New Roman"/>
                <a:cs typeface="Times New Roman"/>
              </a:rPr>
              <a:t>z</a:t>
            </a:r>
            <a:r>
              <a:rPr sz="900" i="1" spc="60" dirty="0">
                <a:latin typeface="Times New Roman"/>
                <a:cs typeface="Times New Roman"/>
              </a:rPr>
              <a:t> </a:t>
            </a:r>
            <a:r>
              <a:rPr sz="900" i="1" spc="247" baseline="23148" dirty="0">
                <a:latin typeface="Times New Roman"/>
                <a:cs typeface="Times New Roman"/>
              </a:rPr>
              <a:t>&gt;</a:t>
            </a:r>
            <a:r>
              <a:rPr sz="900" i="1" spc="104" baseline="23148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4000,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i="1" spc="-5" dirty="0">
                <a:latin typeface="Times New Roman"/>
                <a:cs typeface="Times New Roman"/>
              </a:rPr>
              <a:t>t</a:t>
            </a:r>
            <a:r>
              <a:rPr sz="900" i="1" spc="75" dirty="0">
                <a:latin typeface="Times New Roman"/>
                <a:cs typeface="Times New Roman"/>
              </a:rPr>
              <a:t> </a:t>
            </a:r>
            <a:r>
              <a:rPr sz="900" i="1" spc="247" baseline="23148" dirty="0">
                <a:latin typeface="Times New Roman"/>
                <a:cs typeface="Times New Roman"/>
              </a:rPr>
              <a:t>&lt;</a:t>
            </a:r>
            <a:r>
              <a:rPr sz="900" i="1" spc="104" baseline="23148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10</a:t>
            </a:r>
            <a:r>
              <a:rPr sz="900" spc="44" baseline="37037" dirty="0">
                <a:latin typeface="Times New Roman"/>
                <a:cs typeface="Times New Roman"/>
              </a:rPr>
              <a:t>4</a:t>
            </a:r>
            <a:r>
              <a:rPr sz="900" baseline="37037" dirty="0">
                <a:latin typeface="Times New Roman"/>
                <a:cs typeface="Times New Roman"/>
              </a:rPr>
              <a:t> </a:t>
            </a:r>
            <a:r>
              <a:rPr sz="900" spc="-7" baseline="37037" dirty="0">
                <a:latin typeface="Times New Roman"/>
                <a:cs typeface="Times New Roman"/>
              </a:rPr>
              <a:t> </a:t>
            </a:r>
            <a:r>
              <a:rPr sz="900" spc="-25" dirty="0">
                <a:latin typeface="Times New Roman"/>
                <a:cs typeface="Times New Roman"/>
              </a:rPr>
              <a:t>y</a:t>
            </a:r>
            <a:r>
              <a:rPr sz="900" spc="50" dirty="0">
                <a:latin typeface="Times New Roman"/>
                <a:cs typeface="Times New Roman"/>
              </a:rPr>
              <a:t>ears).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8404" y="1189255"/>
            <a:ext cx="4150995" cy="890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5090">
              <a:lnSpc>
                <a:spcPct val="101000"/>
              </a:lnSpc>
            </a:pPr>
            <a:r>
              <a:rPr sz="900" spc="-30" dirty="0">
                <a:latin typeface="Times New Roman"/>
                <a:cs typeface="Times New Roman"/>
              </a:rPr>
              <a:t>At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i="1" spc="45" dirty="0">
                <a:latin typeface="Times New Roman"/>
                <a:cs typeface="Times New Roman"/>
              </a:rPr>
              <a:t>T</a:t>
            </a:r>
            <a:r>
              <a:rPr sz="900" i="1" dirty="0">
                <a:latin typeface="Times New Roman"/>
                <a:cs typeface="Times New Roman"/>
              </a:rPr>
              <a:t> </a:t>
            </a:r>
            <a:r>
              <a:rPr sz="900" i="1" spc="-70" dirty="0">
                <a:latin typeface="Times New Roman"/>
                <a:cs typeface="Times New Roman"/>
              </a:rPr>
              <a:t> </a:t>
            </a:r>
            <a:r>
              <a:rPr lang="en-US" sz="900" i="1" spc="-80" dirty="0">
                <a:latin typeface="メイリオ"/>
                <a:cs typeface="メイリオ"/>
              </a:rPr>
              <a:t>~</a:t>
            </a:r>
            <a:r>
              <a:rPr sz="900" i="1" spc="-50" dirty="0">
                <a:latin typeface="メイリオ"/>
                <a:cs typeface="メイリオ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3000K </a:t>
            </a:r>
            <a:r>
              <a:rPr sz="900" spc="-10" dirty="0">
                <a:latin typeface="Times New Roman"/>
                <a:cs typeface="Times New Roman"/>
              </a:rPr>
              <a:t>(</a:t>
            </a:r>
            <a:r>
              <a:rPr sz="900" i="1" spc="-5" dirty="0">
                <a:latin typeface="Times New Roman"/>
                <a:cs typeface="Times New Roman"/>
              </a:rPr>
              <a:t>t</a:t>
            </a:r>
            <a:r>
              <a:rPr sz="900" i="1" spc="110" dirty="0">
                <a:latin typeface="Times New Roman"/>
                <a:cs typeface="Times New Roman"/>
              </a:rPr>
              <a:t> </a:t>
            </a:r>
            <a:r>
              <a:rPr lang="en-US" sz="900" i="1" spc="-80" dirty="0">
                <a:latin typeface="メイリオ"/>
                <a:cs typeface="メイリオ"/>
              </a:rPr>
              <a:t>~</a:t>
            </a:r>
            <a:r>
              <a:rPr sz="900" i="1" spc="-50" dirty="0">
                <a:latin typeface="メイリオ"/>
                <a:cs typeface="メイリオ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300</a:t>
            </a:r>
            <a:r>
              <a:rPr lang="en-US" sz="900" i="1" spc="150" baseline="37037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0</a:t>
            </a:r>
            <a:r>
              <a:rPr lang="en-US" sz="900" spc="30" dirty="0">
                <a:latin typeface="Times New Roman"/>
                <a:cs typeface="Times New Roman"/>
              </a:rPr>
              <a:t>0</a:t>
            </a:r>
            <a:r>
              <a:rPr sz="900" spc="30" dirty="0">
                <a:latin typeface="Times New Roman"/>
                <a:cs typeface="Times New Roman"/>
              </a:rPr>
              <a:t>0</a:t>
            </a:r>
            <a:r>
              <a:rPr sz="900" spc="10" dirty="0">
                <a:latin typeface="Times New Roman"/>
                <a:cs typeface="Times New Roman"/>
              </a:rPr>
              <a:t>y</a:t>
            </a:r>
            <a:r>
              <a:rPr sz="900" spc="55" dirty="0">
                <a:latin typeface="Times New Roman"/>
                <a:cs typeface="Times New Roman"/>
              </a:rPr>
              <a:t>ears)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Uni</a:t>
            </a:r>
            <a:r>
              <a:rPr sz="900" spc="-30" dirty="0">
                <a:latin typeface="Times New Roman"/>
                <a:cs typeface="Times New Roman"/>
              </a:rPr>
              <a:t>v</a:t>
            </a:r>
            <a:r>
              <a:rPr sz="900" spc="70" dirty="0">
                <a:latin typeface="Times New Roman"/>
                <a:cs typeface="Times New Roman"/>
              </a:rPr>
              <a:t>erse</a:t>
            </a:r>
            <a:r>
              <a:rPr sz="900" spc="20" dirty="0">
                <a:latin typeface="Times New Roman"/>
                <a:cs typeface="Times New Roman"/>
              </a:rPr>
              <a:t> is </a:t>
            </a:r>
            <a:r>
              <a:rPr sz="900" spc="-25" dirty="0">
                <a:latin typeface="Times New Roman"/>
                <a:cs typeface="Times New Roman"/>
              </a:rPr>
              <a:t>’cold’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50" dirty="0">
                <a:latin typeface="Times New Roman"/>
                <a:cs typeface="Times New Roman"/>
              </a:rPr>
              <a:t>enough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that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protons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and</a:t>
            </a:r>
            <a:r>
              <a:rPr sz="900" spc="3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electrons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can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combine</a:t>
            </a:r>
            <a:r>
              <a:rPr sz="900" spc="20" dirty="0">
                <a:latin typeface="Times New Roman"/>
                <a:cs typeface="Times New Roman"/>
              </a:rPr>
              <a:t> to </a:t>
            </a:r>
            <a:r>
              <a:rPr sz="900" spc="35" dirty="0">
                <a:latin typeface="Times New Roman"/>
                <a:cs typeface="Times New Roman"/>
              </a:rPr>
              <a:t>neut</a:t>
            </a:r>
            <a:r>
              <a:rPr sz="900" spc="20" dirty="0">
                <a:latin typeface="Times New Roman"/>
                <a:cs typeface="Times New Roman"/>
              </a:rPr>
              <a:t>ral </a:t>
            </a:r>
            <a:r>
              <a:rPr sz="900" spc="15" dirty="0">
                <a:latin typeface="Times New Roman"/>
                <a:cs typeface="Times New Roman"/>
              </a:rPr>
              <a:t>h</a:t>
            </a:r>
            <a:r>
              <a:rPr sz="900" spc="35" dirty="0">
                <a:latin typeface="Times New Roman"/>
                <a:cs typeface="Times New Roman"/>
              </a:rPr>
              <a:t>ydrogen.</a:t>
            </a: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12700" marR="5080">
              <a:lnSpc>
                <a:spcPct val="101000"/>
              </a:lnSpc>
            </a:pPr>
            <a:r>
              <a:rPr sz="900" spc="-5" dirty="0">
                <a:latin typeface="Times New Roman"/>
                <a:cs typeface="Times New Roman"/>
              </a:rPr>
              <a:t>After</a:t>
            </a:r>
            <a:r>
              <a:rPr sz="900" spc="20" dirty="0">
                <a:latin typeface="Times New Roman"/>
                <a:cs typeface="Times New Roman"/>
              </a:rPr>
              <a:t> thi</a:t>
            </a:r>
            <a:r>
              <a:rPr sz="900" spc="5" dirty="0">
                <a:latin typeface="Times New Roman"/>
                <a:cs typeface="Times New Roman"/>
              </a:rPr>
              <a:t>s</a:t>
            </a:r>
            <a:r>
              <a:rPr sz="900" spc="20" dirty="0">
                <a:latin typeface="Times New Roman"/>
                <a:cs typeface="Times New Roman"/>
              </a:rPr>
              <a:t>, </a:t>
            </a:r>
            <a:r>
              <a:rPr sz="900" spc="40" dirty="0">
                <a:latin typeface="Times New Roman"/>
                <a:cs typeface="Times New Roman"/>
              </a:rPr>
              <a:t>photons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no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longer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scatter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with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matter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b</a:t>
            </a:r>
            <a:r>
              <a:rPr sz="900" spc="20" dirty="0">
                <a:latin typeface="Times New Roman"/>
                <a:cs typeface="Times New Roman"/>
              </a:rPr>
              <a:t>ut </a:t>
            </a:r>
            <a:r>
              <a:rPr sz="900" spc="50" dirty="0">
                <a:latin typeface="Times New Roman"/>
                <a:cs typeface="Times New Roman"/>
              </a:rPr>
              <a:t>propagate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10" dirty="0">
                <a:latin typeface="Times New Roman"/>
                <a:cs typeface="Times New Roman"/>
              </a:rPr>
              <a:t>freel</a:t>
            </a:r>
            <a:r>
              <a:rPr sz="900" spc="-75" dirty="0">
                <a:latin typeface="Times New Roman"/>
                <a:cs typeface="Times New Roman"/>
              </a:rPr>
              <a:t>y</a:t>
            </a:r>
            <a:r>
              <a:rPr sz="900" spc="20" dirty="0">
                <a:latin typeface="Times New Roman"/>
                <a:cs typeface="Times New Roman"/>
              </a:rPr>
              <a:t>.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The</a:t>
            </a:r>
            <a:r>
              <a:rPr sz="900" spc="5" dirty="0">
                <a:latin typeface="Times New Roman"/>
                <a:cs typeface="Times New Roman"/>
              </a:rPr>
              <a:t>i</a:t>
            </a:r>
            <a:r>
              <a:rPr sz="900" spc="-5" dirty="0">
                <a:latin typeface="Times New Roman"/>
                <a:cs typeface="Times New Roman"/>
              </a:rPr>
              <a:t>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energy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(and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hence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the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tempe</a:t>
            </a:r>
            <a:r>
              <a:rPr sz="900" spc="20" dirty="0">
                <a:latin typeface="Times New Roman"/>
                <a:cs typeface="Times New Roman"/>
              </a:rPr>
              <a:t>r</a:t>
            </a:r>
            <a:r>
              <a:rPr sz="900" spc="35" dirty="0">
                <a:latin typeface="Times New Roman"/>
                <a:cs typeface="Times New Roman"/>
              </a:rPr>
              <a:t>ature)</a:t>
            </a:r>
            <a:r>
              <a:rPr sz="900" spc="20" dirty="0">
                <a:latin typeface="Times New Roman"/>
                <a:cs typeface="Times New Roman"/>
              </a:rPr>
              <a:t> is </a:t>
            </a:r>
            <a:r>
              <a:rPr sz="900" spc="30" dirty="0">
                <a:latin typeface="Times New Roman"/>
                <a:cs typeface="Times New Roman"/>
              </a:rPr>
              <a:t>redshifted</a:t>
            </a:r>
            <a:r>
              <a:rPr sz="900" spc="20" dirty="0">
                <a:latin typeface="Times New Roman"/>
                <a:cs typeface="Times New Roman"/>
              </a:rPr>
              <a:t> to </a:t>
            </a:r>
            <a:r>
              <a:rPr sz="900" i="1" spc="45" dirty="0">
                <a:latin typeface="Times New Roman"/>
                <a:cs typeface="Times New Roman"/>
              </a:rPr>
              <a:t>T</a:t>
            </a:r>
            <a:r>
              <a:rPr sz="900" spc="44" baseline="-9259" dirty="0">
                <a:latin typeface="Times New Roman"/>
                <a:cs typeface="Times New Roman"/>
              </a:rPr>
              <a:t>0</a:t>
            </a:r>
            <a:r>
              <a:rPr sz="900" baseline="-9259" dirty="0">
                <a:latin typeface="Times New Roman"/>
                <a:cs typeface="Times New Roman"/>
              </a:rPr>
              <a:t> </a:t>
            </a:r>
            <a:r>
              <a:rPr sz="900" spc="7" baseline="-9259" dirty="0">
                <a:latin typeface="Times New Roman"/>
                <a:cs typeface="Times New Roman"/>
              </a:rPr>
              <a:t> </a:t>
            </a:r>
            <a:r>
              <a:rPr sz="900" spc="204" dirty="0">
                <a:latin typeface="Times New Roman"/>
                <a:cs typeface="Times New Roman"/>
              </a:rPr>
              <a:t>=</a:t>
            </a:r>
            <a:r>
              <a:rPr sz="900" spc="3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2</a:t>
            </a:r>
            <a:r>
              <a:rPr sz="900" i="1" spc="25" dirty="0">
                <a:latin typeface="Times New Roman"/>
                <a:cs typeface="Times New Roman"/>
              </a:rPr>
              <a:t>.</a:t>
            </a:r>
            <a:r>
              <a:rPr sz="900" spc="20" dirty="0">
                <a:latin typeface="Times New Roman"/>
                <a:cs typeface="Times New Roman"/>
              </a:rPr>
              <a:t>728K </a:t>
            </a:r>
            <a:r>
              <a:rPr sz="900" spc="45" dirty="0">
                <a:latin typeface="Times New Roman"/>
                <a:cs typeface="Times New Roman"/>
              </a:rPr>
              <a:t>tod</a:t>
            </a:r>
            <a:r>
              <a:rPr sz="900" spc="15" dirty="0">
                <a:latin typeface="Times New Roman"/>
                <a:cs typeface="Times New Roman"/>
              </a:rPr>
              <a:t>a</a:t>
            </a:r>
            <a:r>
              <a:rPr sz="900" spc="-95" dirty="0">
                <a:latin typeface="Times New Roman"/>
                <a:cs typeface="Times New Roman"/>
              </a:rPr>
              <a:t>y</a:t>
            </a:r>
            <a:r>
              <a:rPr sz="900" spc="20" dirty="0">
                <a:latin typeface="Times New Roman"/>
                <a:cs typeface="Times New Roman"/>
              </a:rPr>
              <a:t>, </a:t>
            </a:r>
            <a:r>
              <a:rPr sz="900" spc="35" dirty="0">
                <a:latin typeface="Times New Roman"/>
                <a:cs typeface="Times New Roman"/>
              </a:rPr>
              <a:t>corresponding</a:t>
            </a:r>
            <a:r>
              <a:rPr sz="900" spc="20" dirty="0">
                <a:latin typeface="Times New Roman"/>
                <a:cs typeface="Times New Roman"/>
              </a:rPr>
              <a:t> to</a:t>
            </a:r>
            <a:r>
              <a:rPr sz="900" spc="10" dirty="0">
                <a:latin typeface="Times New Roman"/>
                <a:cs typeface="Times New Roman"/>
              </a:rPr>
              <a:t> </a:t>
            </a:r>
            <a:r>
              <a:rPr sz="900" spc="95" dirty="0">
                <a:latin typeface="Times New Roman"/>
                <a:cs typeface="Times New Roman"/>
              </a:rPr>
              <a:t>a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density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of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about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400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photons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per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c</a:t>
            </a:r>
            <a:r>
              <a:rPr sz="900" spc="50" dirty="0">
                <a:latin typeface="Times New Roman"/>
                <a:cs typeface="Times New Roman"/>
              </a:rPr>
              <a:t>m</a:t>
            </a:r>
            <a:r>
              <a:rPr sz="900" spc="112" baseline="37037" dirty="0">
                <a:latin typeface="Times New Roman"/>
                <a:cs typeface="Times New Roman"/>
              </a:rPr>
              <a:t>3</a:t>
            </a:r>
            <a:r>
              <a:rPr sz="900" spc="20" dirty="0">
                <a:latin typeface="Times New Roman"/>
                <a:cs typeface="Times New Roman"/>
              </a:rPr>
              <a:t>.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5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35976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71952" y="3348469"/>
            <a:ext cx="1536065" cy="107950"/>
          </a:xfrm>
          <a:custGeom>
            <a:avLst/>
            <a:gdLst/>
            <a:ahLst/>
            <a:cxnLst/>
            <a:rect l="l" t="t" r="r" b="b"/>
            <a:pathLst>
              <a:path w="1536064" h="107950">
                <a:moveTo>
                  <a:pt x="0" y="107530"/>
                </a:moveTo>
                <a:lnTo>
                  <a:pt x="1535976" y="107530"/>
                </a:lnTo>
                <a:lnTo>
                  <a:pt x="1535976" y="0"/>
                </a:lnTo>
                <a:lnTo>
                  <a:pt x="0" y="0"/>
                </a:lnTo>
                <a:lnTo>
                  <a:pt x="0" y="107530"/>
                </a:lnTo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628650" y="2263775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Expansion of the universe implied </a:t>
            </a:r>
          </a:p>
          <a:p>
            <a:r>
              <a:rPr lang="en-US" sz="1200" dirty="0">
                <a:solidFill>
                  <a:srgbClr val="0000FF"/>
                </a:solidFill>
              </a:rPr>
              <a:t>a lowering of the energy of the photons</a:t>
            </a:r>
          </a:p>
          <a:p>
            <a:r>
              <a:rPr lang="en-US" sz="1200" dirty="0">
                <a:solidFill>
                  <a:srgbClr val="0000FF"/>
                </a:solidFill>
              </a:rPr>
              <a:t>via increase of their wavelength</a:t>
            </a:r>
          </a:p>
        </p:txBody>
      </p:sp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1994</TotalTime>
  <Words>4824</Words>
  <Application>Microsoft Macintosh PowerPoint</Application>
  <PresentationFormat>Custom</PresentationFormat>
  <Paragraphs>487</Paragraphs>
  <Slides>66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6" baseType="lpstr">
      <vt:lpstr>メイリオ</vt:lpstr>
      <vt:lpstr>Arial</vt:lpstr>
      <vt:lpstr>Calibri</vt:lpstr>
      <vt:lpstr>Calibri Light</vt:lpstr>
      <vt:lpstr>Cambria Math</vt:lpstr>
      <vt:lpstr>Helvetica</vt:lpstr>
      <vt:lpstr>Symbol</vt:lpstr>
      <vt:lpstr>Times</vt:lpstr>
      <vt:lpstr>Times New Roman</vt:lpstr>
      <vt:lpstr>Office Theme</vt:lpstr>
      <vt:lpstr>PowerPoint Presentation</vt:lpstr>
      <vt:lpstr>PowerPoint Presentation</vt:lpstr>
      <vt:lpstr>Contents</vt:lpstr>
      <vt:lpstr>Thermal history</vt:lpstr>
      <vt:lpstr>Thermal history</vt:lpstr>
      <vt:lpstr>Thermal history</vt:lpstr>
      <vt:lpstr>Recombination</vt:lpstr>
      <vt:lpstr>Recombination</vt:lpstr>
      <vt:lpstr>Recombination</vt:lpstr>
      <vt:lpstr>Recombination</vt:lpstr>
      <vt:lpstr>Recombination</vt:lpstr>
      <vt:lpstr>The cosmic microwave background: the spectrum</vt:lpstr>
      <vt:lpstr>The cosmic microwave background: anisotropies</vt:lpstr>
      <vt:lpstr>The cosmic microwave background: anisotropies</vt:lpstr>
      <vt:lpstr>The cosmic microwave background: anisotropies</vt:lpstr>
      <vt:lpstr>The cosmic microwave background: anisotropies</vt:lpstr>
      <vt:lpstr>PowerPoint Presentation</vt:lpstr>
      <vt:lpstr>The cosmic microwave background: anisotropies</vt:lpstr>
      <vt:lpstr>The cosmic microwave background: anisotropies</vt:lpstr>
      <vt:lpstr>The cosmic microwave background: anisotropies</vt:lpstr>
      <vt:lpstr>The cosmic microwave background: anisotropies</vt:lpstr>
      <vt:lpstr>PowerPoint Presentation</vt:lpstr>
      <vt:lpstr>The cosmic microwave background: parameters from Planck (2015)</vt:lpstr>
      <vt:lpstr>The cosmic microwave background: parameters from Planck (2015)</vt:lpstr>
      <vt:lpstr>The cosmic microwave background: parameters from Planck (2015)</vt:lpstr>
      <vt:lpstr>The cosmic microwave background: parameters from Planck (2015)</vt:lpstr>
      <vt:lpstr>PowerPoint Presentation</vt:lpstr>
      <vt:lpstr>Baryon acoustic oscillations</vt:lpstr>
      <vt:lpstr>The cosmological composition</vt:lpstr>
      <vt:lpstr>Dark matter</vt:lpstr>
      <vt:lpstr>Dark matter</vt:lpstr>
      <vt:lpstr>PowerPoint Presentation</vt:lpstr>
      <vt:lpstr>Dark matter</vt:lpstr>
      <vt:lpstr>Dark matter</vt:lpstr>
      <vt:lpstr>Dark Side of the Universe: Dark Matter</vt:lpstr>
      <vt:lpstr>Dark matter is non-baryonic</vt:lpstr>
      <vt:lpstr>Dark matter is non-baryonic</vt:lpstr>
      <vt:lpstr>Dark matter is non-baryonic</vt:lpstr>
      <vt:lpstr>Dark matter is non-baryonic</vt:lpstr>
      <vt:lpstr>Dark matter is non-baryonic</vt:lpstr>
      <vt:lpstr>New limits for particle-like dark matter (low mass)</vt:lpstr>
      <vt:lpstr>Dark matter : Candidates</vt:lpstr>
      <vt:lpstr>PowerPoint Presentation</vt:lpstr>
      <vt:lpstr>Dark energy models</vt:lpstr>
      <vt:lpstr>Dark energy models</vt:lpstr>
      <vt:lpstr>Dark energy models</vt:lpstr>
      <vt:lpstr>Dark energy models</vt:lpstr>
      <vt:lpstr>Dark energy models</vt:lpstr>
      <vt:lpstr>Conclusions</vt:lpstr>
      <vt:lpstr>Conclusions</vt:lpstr>
      <vt:lpstr>Conclusions</vt:lpstr>
      <vt:lpstr>Conclusions</vt:lpstr>
      <vt:lpstr>Conclusions</vt:lpstr>
      <vt:lpstr>Conclusions</vt:lpstr>
      <vt:lpstr>The thermal history of  the Universe</vt:lpstr>
      <vt:lpstr>The thermal history </vt:lpstr>
      <vt:lpstr>The thermal history </vt:lpstr>
      <vt:lpstr>The thermal history </vt:lpstr>
      <vt:lpstr>The thermal history </vt:lpstr>
      <vt:lpstr>Nucleosynthesis</vt:lpstr>
      <vt:lpstr>Neutrino    decoupling</vt:lpstr>
      <vt:lpstr>Neutrino decoupling</vt:lpstr>
      <vt:lpstr>Neutrino decoupling</vt:lpstr>
      <vt:lpstr>Neutrino decoupling</vt:lpstr>
      <vt:lpstr>Neutrino decoupling</vt:lpstr>
      <vt:lpstr>Neutrino number, sterile neutrinos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Cosmology II: The CMB, dark matter and dark energy </dc:title>
  <dc:subject>Cosmology</dc:subject>
  <dc:creator>Ruth Durrer</dc:creator>
  <cp:lastModifiedBy>Microsoft Office User</cp:lastModifiedBy>
  <cp:revision>96</cp:revision>
  <dcterms:created xsi:type="dcterms:W3CDTF">2016-11-02T10:16:38Z</dcterms:created>
  <dcterms:modified xsi:type="dcterms:W3CDTF">2022-11-09T18:27:30Z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2016-08-03T00:00:00Z</vt:filetime>
  </property>
  <property fmtid="{D5CDD505-2E9C-101B-9397-08002B2CF9AE}" pid="3" name="LastSaved">
    <vt:filetime>2016-11-02T00:00:00Z</vt:filetime>
  </property>
</Properties>
</file>