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259" r:id="rId4"/>
    <p:sldId id="258" r:id="rId5"/>
    <p:sldId id="260" r:id="rId6"/>
    <p:sldId id="270" r:id="rId7"/>
    <p:sldId id="272" r:id="rId8"/>
    <p:sldId id="273" r:id="rId9"/>
    <p:sldId id="261" r:id="rId10"/>
    <p:sldId id="275" r:id="rId11"/>
    <p:sldId id="274" r:id="rId12"/>
    <p:sldId id="262" r:id="rId13"/>
    <p:sldId id="277" r:id="rId14"/>
    <p:sldId id="278" r:id="rId15"/>
    <p:sldId id="279" r:id="rId16"/>
    <p:sldId id="280" r:id="rId17"/>
    <p:sldId id="281" r:id="rId18"/>
    <p:sldId id="282" r:id="rId19"/>
    <p:sldId id="284" r:id="rId20"/>
    <p:sldId id="285" r:id="rId21"/>
    <p:sldId id="264" r:id="rId22"/>
    <p:sldId id="287" r:id="rId23"/>
    <p:sldId id="288" r:id="rId24"/>
    <p:sldId id="265" r:id="rId25"/>
    <p:sldId id="286" r:id="rId26"/>
    <p:sldId id="266" r:id="rId27"/>
    <p:sldId id="289" r:id="rId28"/>
    <p:sldId id="290" r:id="rId29"/>
    <p:sldId id="267" r:id="rId30"/>
    <p:sldId id="268" r:id="rId31"/>
    <p:sldId id="291" r:id="rId32"/>
    <p:sldId id="283" r:id="rId33"/>
    <p:sldId id="292" r:id="rId34"/>
    <p:sldId id="271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clrMode="bw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65360-C03F-8445-8F4D-B159E7805388}" type="datetimeFigureOut">
              <a:rPr lang="en-US" smtClean="0"/>
              <a:pPr/>
              <a:t>12/11/2009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129F3-4E3D-C94D-B445-4FB7078932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A3735-567B-5D4B-81D2-E6EE44E4A63F}" type="datetimeFigureOut">
              <a:rPr lang="en-US" smtClean="0"/>
              <a:pPr/>
              <a:t>12/11/2009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CDF9A6-7D08-2B45-8CCE-F82D122A0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37EA00E-B499-8F4A-95F9-BBE86E53601F}" type="datetime1">
              <a:rPr lang="en-US" smtClean="0"/>
              <a:pPr/>
              <a:t>12/11/2009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Harrington December 9, 2009  CFB 3333</a:t>
            </a:r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144FB5D2-594A-DD40-A098-D9CFAAACCBA6}" type="datetime1">
              <a:rPr lang="en-US" smtClean="0"/>
              <a:pPr/>
              <a:t>12/11/2009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BD8A0A4E-4347-EF4B-82AB-783EACF21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2D04B-54E6-984B-9C74-D43F1C4A60D8}" type="datetime1">
              <a:rPr lang="en-US" smtClean="0"/>
              <a:pPr/>
              <a:t>12/11/2009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0A4E-4347-EF4B-82AB-783EACF215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  <p:transition spd="med"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EE78-9FDC-D04A-B409-74BCC1B910E2}" type="datetime1">
              <a:rPr lang="en-US" smtClean="0"/>
              <a:pPr/>
              <a:t>12/11/2009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0A4E-4347-EF4B-82AB-783EACF21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5CB42-F38A-8E4F-B71F-51E5B8BE75B6}" type="datetime1">
              <a:rPr lang="en-US" smtClean="0"/>
              <a:pPr/>
              <a:t>12/11/2009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0A4E-4347-EF4B-82AB-783EACF21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84F27-5E71-F44F-BCC5-57B0AF2BC437}" type="datetime1">
              <a:rPr lang="en-US" smtClean="0"/>
              <a:pPr/>
              <a:t>12/11/2009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0A4E-4347-EF4B-82AB-783EACF21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0C3C-D4A3-8245-B774-659DC258F307}" type="datetime1">
              <a:rPr lang="en-US" smtClean="0"/>
              <a:pPr/>
              <a:t>12/11/2009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0A4E-4347-EF4B-82AB-783EACF21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750ECC75-6143-7B44-B964-F49F6287F8D2}" type="datetime1">
              <a:rPr lang="en-US" smtClean="0"/>
              <a:pPr/>
              <a:t>12/11/2009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Harrington December 9, 2009  CFB 3333</a:t>
            </a:r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Harrington December 9, 2009  CFB 3333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9D729F8-574C-DD45-BEA2-425A46EBFF08}" type="datetime1">
              <a:rPr lang="en-US" smtClean="0"/>
              <a:pPr/>
              <a:t>12/11/2009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E58E-8F56-534C-AC1F-808BF6078074}" type="datetime1">
              <a:rPr lang="en-US" smtClean="0"/>
              <a:pPr/>
              <a:t>12/11/2009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0A4E-4347-EF4B-82AB-783EACF21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4306E-FFF7-D441-949D-4F6DBCD6CAB5}" type="datetime1">
              <a:rPr lang="en-US" smtClean="0"/>
              <a:pPr/>
              <a:t>12/11/2009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0A4E-4347-EF4B-82AB-783EACF21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02DD-42B4-A147-A1D1-0DD09C975EE3}" type="datetime1">
              <a:rPr lang="en-US" smtClean="0"/>
              <a:pPr/>
              <a:t>12/11/2009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0A4E-4347-EF4B-82AB-783EACF21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BD791-F470-0448-8DA1-F2D573F1E0DE}" type="datetime1">
              <a:rPr lang="en-US" smtClean="0"/>
              <a:pPr/>
              <a:t>12/11/2009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0A4E-4347-EF4B-82AB-783EACF21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0A20A127-0CF6-6A43-AE9F-C8BC0B1909FD}" type="datetime1">
              <a:rPr lang="en-US" smtClean="0"/>
              <a:pPr/>
              <a:t>12/11/2009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BD8A0A4E-4347-EF4B-82AB-783EACF21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E81EF3-B322-EA42-9241-9E0181832A27}" type="datetime1">
              <a:rPr lang="en-US" smtClean="0"/>
              <a:pPr/>
              <a:t>12/11/2009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smtClean="0"/>
              <a:t>Harrington December 9, 2009  CFB 3333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BD8A0A4E-4347-EF4B-82AB-783EACF21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</p:sldLayoutIdLst>
  <p:transition spd="med">
    <p:dissolve/>
  </p:transition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asia.cnet.com/reviews/digitalcameras/0,39001469,39294428-12,00.htm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ingold.org/pg-overview.html" TargetMode="External"/><Relationship Id="rId2" Type="http://schemas.openxmlformats.org/officeDocument/2006/relationships/hyperlink" Target="http://www.fda.gov/Food/FoodIngredientsPackaging/ucm094211.htm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Foods that Deceive:</a:t>
            </a:r>
            <a:br>
              <a:rPr lang="en-US" dirty="0" smtClean="0"/>
            </a:br>
            <a:r>
              <a:rPr lang="en-US" sz="3111" dirty="0" smtClean="0"/>
              <a:t>Food Additives and Their Role in the Feingold Diet</a:t>
            </a:r>
            <a:endParaRPr lang="en-US" sz="311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Kristin Harrington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at the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Little evidence to validate food additives</a:t>
            </a:r>
            <a:r>
              <a:rPr lang="en-US" baseline="30000" dirty="0" smtClean="0"/>
              <a:t>1</a:t>
            </a:r>
          </a:p>
          <a:p>
            <a:r>
              <a:rPr lang="en-US" dirty="0" smtClean="0"/>
              <a:t>Experiments should verify results</a:t>
            </a:r>
          </a:p>
          <a:p>
            <a:pPr lvl="1"/>
            <a:r>
              <a:rPr lang="en-US" dirty="0" smtClean="0"/>
              <a:t>Should be double-blinded</a:t>
            </a:r>
          </a:p>
          <a:p>
            <a:pPr lvl="1"/>
            <a:r>
              <a:rPr lang="en-US" dirty="0" smtClean="0"/>
              <a:t>Should be randomized</a:t>
            </a:r>
          </a:p>
          <a:p>
            <a:r>
              <a:rPr lang="en-US" dirty="0" smtClean="0"/>
              <a:t>Sample size should be large enough</a:t>
            </a:r>
          </a:p>
          <a:p>
            <a:r>
              <a:rPr lang="en-US" dirty="0" smtClean="0"/>
              <a:t>Two Common Studies:</a:t>
            </a:r>
          </a:p>
          <a:p>
            <a:pPr lvl="1"/>
            <a:r>
              <a:rPr lang="en-US" dirty="0" smtClean="0"/>
              <a:t>Crossover Study</a:t>
            </a:r>
          </a:p>
          <a:p>
            <a:pPr lvl="1"/>
            <a:r>
              <a:rPr lang="en-US" dirty="0" smtClean="0"/>
              <a:t>Challenge Study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Studies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Crossover</a:t>
            </a:r>
            <a:r>
              <a:rPr lang="en-US" baseline="30000" dirty="0" smtClean="0"/>
              <a:t>3</a:t>
            </a:r>
            <a:endParaRPr lang="en-US" baseline="30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Put on an additive free diet</a:t>
            </a:r>
          </a:p>
          <a:p>
            <a:r>
              <a:rPr lang="en-US" dirty="0" smtClean="0"/>
              <a:t>Put on placebo or additive being tested </a:t>
            </a:r>
          </a:p>
          <a:p>
            <a:pPr lvl="1"/>
            <a:r>
              <a:rPr lang="en-US" dirty="0" smtClean="0"/>
              <a:t>One to two weeks out of trial time</a:t>
            </a:r>
          </a:p>
          <a:p>
            <a:r>
              <a:rPr lang="en-US" dirty="0" smtClean="0"/>
              <a:t>Parents should be blinded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Challenge</a:t>
            </a:r>
            <a:r>
              <a:rPr lang="en-US" baseline="30000" dirty="0" smtClean="0"/>
              <a:t>16</a:t>
            </a:r>
            <a:endParaRPr lang="en-US" baseline="300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Also diet without additives</a:t>
            </a:r>
          </a:p>
          <a:p>
            <a:r>
              <a:rPr lang="en-US" dirty="0" smtClean="0"/>
              <a:t>Challenged with placebo or offending additive</a:t>
            </a:r>
          </a:p>
          <a:p>
            <a:pPr lvl="1"/>
            <a:r>
              <a:rPr lang="en-US" dirty="0" smtClean="0"/>
              <a:t>Happens once a day for a certain amount of time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 smtClean="0"/>
              <a:t>Pseudoscientific Traits</a:t>
            </a:r>
            <a:endParaRPr lang="en-US" sz="3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283964"/>
            <a:ext cx="5870448" cy="576072"/>
          </a:xfrm>
        </p:spPr>
        <p:txBody>
          <a:bodyPr>
            <a:normAutofit/>
          </a:bodyPr>
          <a:lstStyle/>
          <a:p>
            <a:r>
              <a:rPr lang="en-US" sz="1800" dirty="0" smtClean="0"/>
              <a:t>Demonstrated by Some Advocates of the Feingold Diet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Dr. Bernard Rimland</a:t>
            </a:r>
            <a:r>
              <a:rPr lang="en-US" baseline="30000" dirty="0" smtClean="0"/>
              <a:t>20</a:t>
            </a:r>
            <a:endParaRPr lang="en-US" dirty="0"/>
          </a:p>
        </p:txBody>
      </p:sp>
      <p:pic>
        <p:nvPicPr>
          <p:cNvPr id="6" name="Content Placeholder 5" descr="drrimlandpicture.gif"/>
          <p:cNvPicPr>
            <a:picLocks noGrp="1" noChangeAspect="1"/>
          </p:cNvPicPr>
          <p:nvPr>
            <p:ph idx="1"/>
          </p:nvPr>
        </p:nvPicPr>
        <p:blipFill>
          <a:blip r:embed="rId2"/>
          <a:srcRect t="-10954" b="-10954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Other scientists are vilifying Feingold</a:t>
            </a:r>
            <a:r>
              <a:rPr lang="en-US" baseline="30000" dirty="0" smtClean="0"/>
              <a:t>14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Does not understand definitions of hypothesis &amp; theory</a:t>
            </a:r>
          </a:p>
          <a:p>
            <a:pPr>
              <a:buFont typeface="Arial"/>
              <a:buChar char="•"/>
            </a:pPr>
            <a:r>
              <a:rPr lang="en-US" dirty="0" smtClean="0"/>
              <a:t>How legitimate was Feingold’s assertion?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Dr. </a:t>
            </a:r>
            <a:r>
              <a:rPr lang="en-US" sz="3200" dirty="0" err="1" smtClean="0"/>
              <a:t>Rimland’s</a:t>
            </a:r>
            <a:r>
              <a:rPr lang="en-US" sz="3200" dirty="0" smtClean="0"/>
              <a:t> </a:t>
            </a:r>
            <a:r>
              <a:rPr lang="en-US" sz="3200" i="1" dirty="0" smtClean="0"/>
              <a:t>Very </a:t>
            </a:r>
            <a:r>
              <a:rPr lang="en-US" sz="3200" dirty="0" smtClean="0"/>
              <a:t>Pseudoscientific Arguments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Burden of Proof</a:t>
            </a:r>
          </a:p>
          <a:p>
            <a:pPr lvl="1"/>
            <a:r>
              <a:rPr lang="en-US" dirty="0" smtClean="0"/>
              <a:t>Always lies with the “claimant”</a:t>
            </a:r>
          </a:p>
          <a:p>
            <a:pPr lvl="1"/>
            <a:r>
              <a:rPr lang="en-US" dirty="0" smtClean="0"/>
              <a:t>“Weak” nature of tests “speaks strongly for … robustness of the Feingold effect”</a:t>
            </a:r>
          </a:p>
          <a:p>
            <a:r>
              <a:rPr lang="en-US" i="1" dirty="0" smtClean="0"/>
              <a:t>Ad hoc</a:t>
            </a:r>
            <a:r>
              <a:rPr lang="en-US" dirty="0" smtClean="0"/>
              <a:t> Excuse</a:t>
            </a:r>
          </a:p>
          <a:p>
            <a:pPr lvl="1"/>
            <a:r>
              <a:rPr lang="en-US" dirty="0" smtClean="0"/>
              <a:t>Copper</a:t>
            </a:r>
            <a:r>
              <a:rPr lang="en-US" baseline="30000" dirty="0" smtClean="0"/>
              <a:t>14</a:t>
            </a:r>
          </a:p>
          <a:p>
            <a:r>
              <a:rPr lang="en-US" dirty="0" smtClean="0"/>
              <a:t>Correlation vs. Causation</a:t>
            </a:r>
            <a:r>
              <a:rPr lang="en-US" baseline="30000" dirty="0" smtClean="0"/>
              <a:t>14</a:t>
            </a:r>
          </a:p>
          <a:p>
            <a:pPr lvl="1"/>
            <a:r>
              <a:rPr lang="en-US" dirty="0" smtClean="0"/>
              <a:t>SAT scores</a:t>
            </a:r>
          </a:p>
          <a:p>
            <a:pPr lvl="1"/>
            <a:r>
              <a:rPr lang="en-US" dirty="0" smtClean="0"/>
              <a:t>Correlation ≠ Causation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Feingold Association of the Unites States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Testimonials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Case of a mother and a son</a:t>
            </a:r>
            <a:r>
              <a:rPr lang="en-US" sz="3200" baseline="30000" dirty="0" smtClean="0"/>
              <a:t>12</a:t>
            </a:r>
          </a:p>
          <a:p>
            <a:pPr lvl="1"/>
            <a:r>
              <a:rPr lang="en-US" sz="3000" baseline="30000" dirty="0" smtClean="0"/>
              <a:t>Anti-mildew products</a:t>
            </a:r>
          </a:p>
          <a:p>
            <a:r>
              <a:rPr lang="en-US" sz="3200" dirty="0" smtClean="0"/>
              <a:t>Problems with testimonials</a:t>
            </a:r>
            <a:r>
              <a:rPr lang="en-US" sz="3200" baseline="30000" dirty="0" smtClean="0"/>
              <a:t>12</a:t>
            </a:r>
          </a:p>
          <a:p>
            <a:r>
              <a:rPr lang="en-US" sz="3200" dirty="0" smtClean="0"/>
              <a:t>Dangers of public belief</a:t>
            </a:r>
            <a:endParaRPr lang="en-US" sz="3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Categorized Additives</a:t>
            </a:r>
            <a:r>
              <a:rPr lang="en-US" baseline="30000" dirty="0" smtClean="0"/>
              <a:t>12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Food Coloring</a:t>
            </a:r>
          </a:p>
          <a:p>
            <a:r>
              <a:rPr lang="en-US" sz="2600" dirty="0" smtClean="0"/>
              <a:t>Food Flavoring</a:t>
            </a:r>
          </a:p>
          <a:p>
            <a:r>
              <a:rPr lang="en-US" sz="2600" dirty="0" smtClean="0"/>
              <a:t>Preservatives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Artificial Sweetener</a:t>
            </a:r>
          </a:p>
          <a:p>
            <a:r>
              <a:rPr lang="en-US" sz="2600" dirty="0" err="1" smtClean="0"/>
              <a:t>Salicylates</a:t>
            </a:r>
            <a:endParaRPr lang="en-US" sz="2600" dirty="0" smtClean="0"/>
          </a:p>
          <a:p>
            <a:r>
              <a:rPr lang="en-US" sz="2600" dirty="0" smtClean="0"/>
              <a:t>Sometimes Refined Sugar</a:t>
            </a:r>
            <a:endParaRPr lang="en-US" sz="2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Food Coloring</a:t>
            </a:r>
            <a:r>
              <a:rPr lang="en-US" baseline="30000" dirty="0" smtClean="0"/>
              <a:t>6</a:t>
            </a:r>
            <a:endParaRPr lang="en-US" baseline="30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  <p:pic>
        <p:nvPicPr>
          <p:cNvPr id="6" name="Picture Placeholder 5" descr="color_dance_sc.jpg"/>
          <p:cNvPicPr>
            <a:picLocks noGrp="1" noChangeAspect="1"/>
          </p:cNvPicPr>
          <p:nvPr>
            <p:ph type="pic" sz="quarter" idx="12"/>
          </p:nvPr>
        </p:nvPicPr>
        <p:blipFill>
          <a:blip r:embed="rId2"/>
          <a:srcRect l="-59325" r="-59325"/>
          <a:stretch>
            <a:fillRect/>
          </a:stretch>
        </p:blipFill>
        <p:spPr>
          <a:xfrm>
            <a:off x="-4572001" y="676835"/>
            <a:ext cx="16680544" cy="2587752"/>
          </a:xfr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 of Food Coloring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Natural vs. Synthetic</a:t>
            </a:r>
          </a:p>
          <a:p>
            <a:r>
              <a:rPr lang="en-US" dirty="0" smtClean="0"/>
              <a:t>Certified vs. Not Required to be Certified</a:t>
            </a:r>
            <a:r>
              <a:rPr lang="en-US" baseline="30000" dirty="0" smtClean="0"/>
              <a:t>9</a:t>
            </a:r>
          </a:p>
          <a:p>
            <a:r>
              <a:rPr lang="en-US" dirty="0" smtClean="0"/>
              <a:t>Considered safe</a:t>
            </a:r>
            <a:r>
              <a:rPr lang="en-US" baseline="30000" dirty="0" smtClean="0"/>
              <a:t>9</a:t>
            </a:r>
          </a:p>
          <a:p>
            <a:pPr lvl="1"/>
            <a:r>
              <a:rPr lang="en-US" dirty="0" smtClean="0"/>
              <a:t>“Well-controlled studies conducted since [the 1970s] have produced no evidence that food additives cause hyperactivity or learning disabilities in children”</a:t>
            </a:r>
            <a:r>
              <a:rPr lang="en-US" baseline="30000" dirty="0" smtClean="0"/>
              <a:t>17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smtClean="0"/>
              <a:t>Quick </a:t>
            </a:r>
            <a:r>
              <a:rPr lang="en-US" smtClean="0"/>
              <a:t>Survey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Schwab’s Review Article</a:t>
            </a:r>
            <a:r>
              <a:rPr lang="en-US" baseline="30000" dirty="0" smtClean="0"/>
              <a:t>17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significance in professional and teacher ratings</a:t>
            </a:r>
          </a:p>
          <a:p>
            <a:r>
              <a:rPr lang="en-US" dirty="0" smtClean="0"/>
              <a:t>Significant statistics in parental ratings</a:t>
            </a:r>
          </a:p>
          <a:p>
            <a:r>
              <a:rPr lang="en-US" dirty="0" smtClean="0"/>
              <a:t>Does knowledge of sensitivity affect ratings</a:t>
            </a:r>
          </a:p>
          <a:p>
            <a:r>
              <a:rPr lang="en-US" dirty="0" smtClean="0"/>
              <a:t>Strange that article thought the two were correlated</a:t>
            </a:r>
          </a:p>
          <a:p>
            <a:pPr lvl="1"/>
            <a:r>
              <a:rPr lang="en-US" dirty="0" smtClean="0"/>
              <a:t>Arrived at through statistical manipulation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Artificial Food Flavorings &amp; Preservatives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Artificial Sweetener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  <p:pic>
        <p:nvPicPr>
          <p:cNvPr id="6" name="Picture Placeholder 5" descr="sweetener.jpg"/>
          <p:cNvPicPr>
            <a:picLocks noGrp="1" noChangeAspect="1"/>
          </p:cNvPicPr>
          <p:nvPr>
            <p:ph type="pic" sz="quarter" idx="12"/>
          </p:nvPr>
        </p:nvPicPr>
        <p:blipFill>
          <a:blip r:embed="rId2"/>
          <a:srcRect l="-59522" r="-59522"/>
          <a:stretch>
            <a:fillRect/>
          </a:stretch>
        </p:blipFill>
        <p:spPr>
          <a:xfrm>
            <a:off x="-2257887" y="0"/>
            <a:ext cx="8255398" cy="2831852"/>
          </a:xfr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Aspartame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Allergic reaction to phenylalanine</a:t>
            </a:r>
            <a:r>
              <a:rPr lang="en-US" baseline="30000" dirty="0" smtClean="0"/>
              <a:t>16</a:t>
            </a:r>
          </a:p>
          <a:p>
            <a:r>
              <a:rPr lang="en-US" dirty="0" smtClean="0"/>
              <a:t>Experiment using</a:t>
            </a:r>
            <a:r>
              <a:rPr lang="en-US" baseline="30000" dirty="0" smtClean="0"/>
              <a:t>16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High sugar diet</a:t>
            </a:r>
          </a:p>
          <a:p>
            <a:pPr lvl="1"/>
            <a:r>
              <a:rPr lang="en-US" dirty="0" smtClean="0"/>
              <a:t>Low sugar, high aspartame diet</a:t>
            </a:r>
          </a:p>
          <a:p>
            <a:pPr lvl="1"/>
            <a:r>
              <a:rPr lang="en-US" dirty="0" smtClean="0"/>
              <a:t>Low sugar, low aspartame diet (control)</a:t>
            </a:r>
          </a:p>
          <a:p>
            <a:r>
              <a:rPr lang="en-US" dirty="0" smtClean="0"/>
              <a:t>Resulted </a:t>
            </a:r>
            <a:r>
              <a:rPr lang="en-US" smtClean="0"/>
              <a:t>in no </a:t>
            </a:r>
            <a:r>
              <a:rPr lang="en-US" dirty="0" smtClean="0"/>
              <a:t>significant changes</a:t>
            </a:r>
            <a:r>
              <a:rPr lang="en-US" baseline="30000" dirty="0" smtClean="0"/>
              <a:t>16</a:t>
            </a:r>
            <a:endParaRPr lang="en-US" baseline="30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Refined Sugar</a:t>
            </a:r>
            <a:r>
              <a:rPr lang="en-US" baseline="30000" dirty="0" smtClean="0"/>
              <a:t>5</a:t>
            </a:r>
            <a:endParaRPr lang="en-US" baseline="30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  <p:pic>
        <p:nvPicPr>
          <p:cNvPr id="7" name="Picture Placeholder 6" descr="KnolSugarPiles.jpg"/>
          <p:cNvPicPr>
            <a:picLocks noGrp="1" noChangeAspect="1"/>
          </p:cNvPicPr>
          <p:nvPr>
            <p:ph type="pic" sz="quarter" idx="12"/>
          </p:nvPr>
        </p:nvPicPr>
        <p:blipFill>
          <a:blip r:embed="rId2"/>
          <a:srcRect l="-93823" r="-93823"/>
          <a:stretch>
            <a:fillRect/>
          </a:stretch>
        </p:blipFill>
        <p:spPr>
          <a:xfrm>
            <a:off x="-1609349" y="229335"/>
            <a:ext cx="8848349" cy="3035252"/>
          </a:xfr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Sugar and Its Controversies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Parents May Misinterpret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Parent rating often only indication of behavior change</a:t>
            </a:r>
          </a:p>
          <a:p>
            <a:r>
              <a:rPr lang="en-US" dirty="0" smtClean="0"/>
              <a:t>Can be caused by predetermined belief</a:t>
            </a:r>
            <a:r>
              <a:rPr lang="en-US" baseline="30000" dirty="0" smtClean="0"/>
              <a:t>19</a:t>
            </a:r>
          </a:p>
          <a:p>
            <a:r>
              <a:rPr lang="en-US" dirty="0" smtClean="0"/>
              <a:t>Correlation vs. Causation Problem</a:t>
            </a:r>
            <a:r>
              <a:rPr lang="en-US" baseline="30000" dirty="0" smtClean="0"/>
              <a:t>19</a:t>
            </a:r>
          </a:p>
          <a:p>
            <a:pPr lvl="1"/>
            <a:r>
              <a:rPr lang="en-US" dirty="0" smtClean="0"/>
              <a:t>Candy &amp; Excited at Holidays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Dr. Parris M. Kidd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Stated test by </a:t>
            </a:r>
            <a:r>
              <a:rPr lang="en-US" dirty="0" err="1" smtClean="0"/>
              <a:t>Wolraich</a:t>
            </a:r>
            <a:r>
              <a:rPr lang="en-US" dirty="0" smtClean="0"/>
              <a:t> setting baseline too high</a:t>
            </a:r>
            <a:r>
              <a:rPr lang="en-US" baseline="30000" dirty="0" smtClean="0"/>
              <a:t>10</a:t>
            </a:r>
          </a:p>
          <a:p>
            <a:r>
              <a:rPr lang="en-US" dirty="0" smtClean="0"/>
              <a:t>Sources verify </a:t>
            </a:r>
            <a:r>
              <a:rPr lang="en-US" dirty="0" err="1" smtClean="0"/>
              <a:t>Wolraich’s</a:t>
            </a:r>
            <a:r>
              <a:rPr lang="en-US" dirty="0" smtClean="0"/>
              <a:t> baseline within reason</a:t>
            </a:r>
            <a:r>
              <a:rPr lang="en-US" baseline="30000" dirty="0" smtClean="0"/>
              <a:t>19 </a:t>
            </a:r>
          </a:p>
          <a:p>
            <a:pPr lvl="1"/>
            <a:r>
              <a:rPr lang="en-US" dirty="0" smtClean="0"/>
              <a:t>Tested 53 grams / day</a:t>
            </a:r>
            <a:r>
              <a:rPr lang="en-US" baseline="30000" dirty="0" smtClean="0"/>
              <a:t>10</a:t>
            </a:r>
          </a:p>
          <a:p>
            <a:pPr lvl="1"/>
            <a:r>
              <a:rPr lang="en-US" dirty="0" smtClean="0"/>
              <a:t>Average 84 grams / day</a:t>
            </a:r>
            <a:r>
              <a:rPr lang="en-US" baseline="30000" dirty="0" smtClean="0"/>
              <a:t>19</a:t>
            </a:r>
            <a:endParaRPr lang="en-US" baseline="30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</p:spTree>
  </p:cSld>
  <p:clrMapOvr>
    <a:masterClrMapping/>
  </p:clrMapOvr>
  <p:transition spd="med">
    <p:dissolv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Salicylates</a:t>
            </a:r>
            <a:r>
              <a:rPr lang="en-US" baseline="30000" dirty="0" smtClean="0"/>
              <a:t>8</a:t>
            </a:r>
            <a:endParaRPr lang="en-US" baseline="30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  <p:pic>
        <p:nvPicPr>
          <p:cNvPr id="7" name="Picture Placeholder 6" descr="images-1.jpeg"/>
          <p:cNvPicPr>
            <a:picLocks noGrp="1" noChangeAspect="1"/>
          </p:cNvPicPr>
          <p:nvPr>
            <p:ph type="pic" sz="quarter" idx="12"/>
          </p:nvPr>
        </p:nvPicPr>
        <p:blipFill>
          <a:blip r:embed="rId2"/>
          <a:srcRect l="-219569" r="-219569"/>
          <a:stretch>
            <a:fillRect/>
          </a:stretch>
        </p:blipFill>
        <p:spPr>
          <a:xfrm rot="16200000">
            <a:off x="1210730" y="-373708"/>
            <a:ext cx="10769241" cy="3694176"/>
          </a:xfrm>
        </p:spPr>
      </p:pic>
    </p:spTree>
  </p:cSld>
  <p:clrMapOvr>
    <a:masterClrMapping/>
  </p:clrMapOvr>
  <p:transition spd="med">
    <p:dissolv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 of </a:t>
            </a:r>
            <a:r>
              <a:rPr lang="en-US" dirty="0" err="1" smtClean="0"/>
              <a:t>Salicylates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Made from plants for self protection</a:t>
            </a:r>
            <a:r>
              <a:rPr lang="en-US" baseline="30000" dirty="0" smtClean="0"/>
              <a:t>12</a:t>
            </a:r>
          </a:p>
          <a:p>
            <a:r>
              <a:rPr lang="en-US" dirty="0" smtClean="0"/>
              <a:t>Toxic if past threshold</a:t>
            </a:r>
            <a:r>
              <a:rPr lang="en-US" baseline="30000" dirty="0" smtClean="0"/>
              <a:t>15</a:t>
            </a:r>
          </a:p>
          <a:p>
            <a:r>
              <a:rPr lang="en-US" dirty="0" smtClean="0"/>
              <a:t>Found in</a:t>
            </a:r>
            <a:r>
              <a:rPr lang="en-US" baseline="30000" dirty="0" smtClean="0"/>
              <a:t>12,15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Fruits</a:t>
            </a:r>
          </a:p>
          <a:p>
            <a:pPr lvl="1"/>
            <a:r>
              <a:rPr lang="en-US" dirty="0" smtClean="0"/>
              <a:t>Vegetables</a:t>
            </a:r>
          </a:p>
          <a:p>
            <a:pPr lvl="1"/>
            <a:r>
              <a:rPr lang="en-US" dirty="0" smtClean="0"/>
              <a:t>Herbs</a:t>
            </a:r>
          </a:p>
          <a:p>
            <a:pPr lvl="1"/>
            <a:r>
              <a:rPr lang="en-US" dirty="0" smtClean="0"/>
              <a:t>Spices</a:t>
            </a:r>
          </a:p>
          <a:p>
            <a:pPr lvl="1"/>
            <a:r>
              <a:rPr lang="en-US" dirty="0" smtClean="0"/>
              <a:t>Over the counter cold medication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</p:spTree>
  </p:cSld>
  <p:clrMapOvr>
    <a:masterClrMapping/>
  </p:clrMapOvr>
  <p:transition spd="med">
    <p:dissolv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Differing Viewpoints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Feingold Diet Claims</a:t>
            </a:r>
            <a:r>
              <a:rPr lang="en-US" baseline="30000" dirty="0" smtClean="0"/>
              <a:t>12</a:t>
            </a:r>
            <a:endParaRPr lang="en-US" baseline="30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Can cause:</a:t>
            </a:r>
          </a:p>
          <a:p>
            <a:pPr lvl="1"/>
            <a:r>
              <a:rPr lang="en-US" dirty="0" smtClean="0"/>
              <a:t>Asthma</a:t>
            </a:r>
          </a:p>
          <a:p>
            <a:pPr lvl="1"/>
            <a:r>
              <a:rPr lang="en-US" dirty="0" smtClean="0"/>
              <a:t>Hyperactivity</a:t>
            </a:r>
          </a:p>
          <a:p>
            <a:pPr lvl="1"/>
            <a:r>
              <a:rPr lang="en-US" dirty="0" smtClean="0"/>
              <a:t>Eczema</a:t>
            </a:r>
          </a:p>
          <a:p>
            <a:pPr lvl="1"/>
            <a:r>
              <a:rPr lang="en-US" dirty="0" smtClean="0"/>
              <a:t>And everything in between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Scientific Research Claims</a:t>
            </a:r>
            <a:r>
              <a:rPr lang="en-US" baseline="30000" dirty="0" smtClean="0"/>
              <a:t>13</a:t>
            </a:r>
            <a:endParaRPr lang="en-US" baseline="300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Reduce risk of developing colon cancer</a:t>
            </a:r>
          </a:p>
          <a:p>
            <a:r>
              <a:rPr lang="en-US" dirty="0" smtClean="0"/>
              <a:t>Historically significant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</p:spTree>
  </p:cSld>
  <p:clrMapOvr>
    <a:masterClrMapping/>
  </p:clrMapOvr>
  <p:transition spd="med">
    <p:dissolv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</p:spTree>
  </p:cSld>
  <p:clrMapOvr>
    <a:masterClrMapping/>
  </p:clrMapOvr>
  <p:transition spd="med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9824"/>
            <a:ext cx="7905751" cy="429857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1. </a:t>
            </a:r>
            <a:r>
              <a:rPr lang="en-US" dirty="0" err="1" smtClean="0"/>
              <a:t>Anastopoulos</a:t>
            </a:r>
            <a:r>
              <a:rPr lang="en-US" dirty="0" smtClean="0"/>
              <a:t>, Arthur D. , and </a:t>
            </a:r>
            <a:r>
              <a:rPr lang="en-US" dirty="0" err="1" smtClean="0"/>
              <a:t>Russel</a:t>
            </a:r>
            <a:r>
              <a:rPr lang="en-US" dirty="0" smtClean="0"/>
              <a:t> A. Barkley. "Biological Factors in Attention Deficit-Hyperactivity Disorder." </a:t>
            </a:r>
            <a:r>
              <a:rPr lang="en-US" i="1" dirty="0" smtClean="0"/>
              <a:t>the Behavior Therapist 11 (1988): 47 - 52. Print.</a:t>
            </a:r>
          </a:p>
          <a:p>
            <a:pPr>
              <a:buNone/>
            </a:pPr>
            <a:r>
              <a:rPr lang="en-US" dirty="0" smtClean="0"/>
              <a:t>2. "Artificial Sweeteners 101 Â«  Live. Love. Laugh. Eat. Learn.." </a:t>
            </a:r>
            <a:r>
              <a:rPr lang="en-US" i="1" dirty="0" smtClean="0"/>
              <a:t> Live. Love. Laugh. Eat. Learn.. </a:t>
            </a:r>
            <a:r>
              <a:rPr lang="en-US" i="1" dirty="0" err="1" smtClean="0"/>
              <a:t>N.p</a:t>
            </a:r>
            <a:r>
              <a:rPr lang="en-US" i="1" dirty="0" smtClean="0"/>
              <a:t>., </a:t>
            </a:r>
            <a:r>
              <a:rPr lang="en-US" i="1" dirty="0" err="1" smtClean="0"/>
              <a:t>n.d</a:t>
            </a:r>
            <a:r>
              <a:rPr lang="en-US" i="1" dirty="0" smtClean="0"/>
              <a:t>. Web. 9 Dec. 2009. &lt;http://livelovelaugheatlearn.wordpress.com/2009/03/30/artificial-sweeteners-101/&gt;.”</a:t>
            </a:r>
          </a:p>
          <a:p>
            <a:pPr>
              <a:buNone/>
            </a:pPr>
            <a:r>
              <a:rPr lang="en-US" i="1" dirty="0" smtClean="0"/>
              <a:t>3. Bateman, B, J O Warner, E Hutchinson, T Dean, P Rowlandson, C Gant, J Grundy, C Fitzgerald, and J Stevenson. "The effects of a double blind, placebo controlled, artificial food </a:t>
            </a:r>
            <a:r>
              <a:rPr lang="en-US" i="1" dirty="0" err="1" smtClean="0"/>
              <a:t>colourings</a:t>
            </a:r>
            <a:r>
              <a:rPr lang="en-US" i="1" dirty="0" smtClean="0"/>
              <a:t> and benzoate preservative challenge on hyperactivity in a general population sample of preschool children." Arch </a:t>
            </a:r>
            <a:r>
              <a:rPr lang="en-US" i="1" dirty="0" err="1" smtClean="0"/>
              <a:t>Dis</a:t>
            </a:r>
            <a:r>
              <a:rPr lang="en-US" i="1" dirty="0" smtClean="0"/>
              <a:t> Child 89 (2004): 506- 511. Print.</a:t>
            </a:r>
          </a:p>
          <a:p>
            <a:pPr>
              <a:buNone/>
            </a:pPr>
            <a:r>
              <a:rPr lang="en-US" i="1" dirty="0" smtClean="0"/>
              <a:t>4. Benjamin Feingold  ."   </a:t>
            </a:r>
            <a:r>
              <a:rPr lang="en-US" i="1" dirty="0" err="1" smtClean="0"/>
              <a:t>AbsoluteAstronomy.com</a:t>
            </a:r>
            <a:r>
              <a:rPr lang="en-US" i="1" dirty="0" smtClean="0"/>
              <a:t>  . </a:t>
            </a:r>
            <a:r>
              <a:rPr lang="en-US" i="1" dirty="0" err="1" smtClean="0"/>
              <a:t>N.p</a:t>
            </a:r>
            <a:r>
              <a:rPr lang="en-US" i="1" dirty="0" smtClean="0"/>
              <a:t>., </a:t>
            </a:r>
            <a:r>
              <a:rPr lang="en-US" i="1" dirty="0" err="1" smtClean="0"/>
              <a:t>n.d</a:t>
            </a:r>
            <a:r>
              <a:rPr lang="en-US" i="1" dirty="0" smtClean="0"/>
              <a:t>. Web. 9 Dec. 2009. &lt;http://</a:t>
            </a:r>
            <a:r>
              <a:rPr lang="en-US" i="1" dirty="0" err="1" smtClean="0"/>
              <a:t>www.absoluteastronomy.com/topics/Benjamin_Feingold</a:t>
            </a:r>
            <a:r>
              <a:rPr lang="en-US" i="1" dirty="0" smtClean="0"/>
              <a:t>&gt;.</a:t>
            </a:r>
          </a:p>
          <a:p>
            <a:pPr>
              <a:buNone/>
            </a:pPr>
            <a:r>
              <a:rPr lang="en-US" dirty="0" smtClean="0"/>
              <a:t>5. "Candy - a </a:t>
            </a:r>
            <a:r>
              <a:rPr lang="en-US" dirty="0" err="1" smtClean="0"/>
              <a:t>knol</a:t>
            </a:r>
            <a:r>
              <a:rPr lang="en-US" dirty="0" smtClean="0"/>
              <a:t> by Tom </a:t>
            </a:r>
            <a:r>
              <a:rPr lang="en-US" dirty="0" err="1" smtClean="0"/>
              <a:t>Hoeck</a:t>
            </a:r>
            <a:r>
              <a:rPr lang="en-US" dirty="0" smtClean="0"/>
              <a:t>." </a:t>
            </a:r>
            <a:r>
              <a:rPr lang="en-US" i="1" dirty="0" err="1" smtClean="0"/>
              <a:t>Knol</a:t>
            </a:r>
            <a:r>
              <a:rPr lang="en-US" i="1" dirty="0" smtClean="0"/>
              <a:t> - a unit of knowledge: share what you know, publish your expertise.. </a:t>
            </a:r>
            <a:r>
              <a:rPr lang="en-US" i="1" dirty="0" err="1" smtClean="0"/>
              <a:t>N.p</a:t>
            </a:r>
            <a:r>
              <a:rPr lang="en-US" i="1" dirty="0" smtClean="0"/>
              <a:t>., </a:t>
            </a:r>
            <a:r>
              <a:rPr lang="en-US" i="1" dirty="0" err="1" smtClean="0"/>
              <a:t>n.d</a:t>
            </a:r>
            <a:r>
              <a:rPr lang="en-US" i="1" dirty="0" smtClean="0"/>
              <a:t>. Web. 9 Dec. 2009. &lt;http://</a:t>
            </a:r>
            <a:r>
              <a:rPr lang="en-US" i="1" dirty="0" err="1" smtClean="0"/>
              <a:t>knol.google.com/k/candy</a:t>
            </a:r>
            <a:r>
              <a:rPr lang="en-US" i="1" dirty="0" smtClean="0"/>
              <a:t>#&gt;.</a:t>
            </a:r>
          </a:p>
          <a:p>
            <a:pPr>
              <a:buNone/>
            </a:pPr>
            <a:r>
              <a:rPr lang="en-US" i="1" dirty="0" smtClean="0"/>
              <a:t>6. "Color dance - Snapshots: </a:t>
            </a:r>
            <a:r>
              <a:rPr lang="en-US" i="1" dirty="0" err="1" smtClean="0"/>
              <a:t>Evon</a:t>
            </a:r>
            <a:r>
              <a:rPr lang="en-US" i="1" dirty="0" smtClean="0"/>
              <a:t> Lim - CNET Asia." Tech product reviews for mobile phones, notebooks, handhelds, digital cameras - CNET Asia. </a:t>
            </a:r>
            <a:r>
              <a:rPr lang="en-US" i="1" dirty="0" err="1" smtClean="0"/>
              <a:t>N.p</a:t>
            </a:r>
            <a:r>
              <a:rPr lang="en-US" i="1" dirty="0" smtClean="0"/>
              <a:t>., </a:t>
            </a:r>
            <a:r>
              <a:rPr lang="en-US" i="1" dirty="0" err="1" smtClean="0"/>
              <a:t>n.d</a:t>
            </a:r>
            <a:r>
              <a:rPr lang="en-US" i="1" dirty="0" smtClean="0"/>
              <a:t>. Web. 9 Dec. 2009. </a:t>
            </a:r>
            <a:r>
              <a:rPr lang="en-US" i="1" dirty="0" smtClean="0">
                <a:hlinkClick r:id="rId2"/>
              </a:rPr>
              <a:t>http://asia.cnet.com/reviews/digitalcameras/0,39001469,39294428-12,00.htm</a:t>
            </a:r>
            <a:r>
              <a:rPr lang="en-US" i="1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</p:spTree>
  </p:cSld>
  <p:clrMapOvr>
    <a:masterClrMapping/>
  </p:clrMapOvr>
  <p:transition spd="med">
    <p:dissolv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7. Feingold Hypothesis -- Food Additives Cause Hyperactivity." </a:t>
            </a:r>
            <a:r>
              <a:rPr lang="en-US" i="1" dirty="0" smtClean="0"/>
              <a:t>Healing With Nutrition. </a:t>
            </a:r>
            <a:r>
              <a:rPr lang="en-US" i="1" dirty="0" err="1" smtClean="0"/>
              <a:t>N.p</a:t>
            </a:r>
            <a:r>
              <a:rPr lang="en-US" i="1" dirty="0" smtClean="0"/>
              <a:t>., </a:t>
            </a:r>
            <a:r>
              <a:rPr lang="en-US" i="1" dirty="0" err="1" smtClean="0"/>
              <a:t>n.d</a:t>
            </a:r>
            <a:r>
              <a:rPr lang="en-US" i="1" dirty="0" smtClean="0"/>
              <a:t>. Web. 9 Dec. 2009. &lt;</a:t>
            </a:r>
            <a:r>
              <a:rPr lang="en-US" i="1" dirty="0" err="1" smtClean="0"/>
              <a:t>http://www.healingwithnutrition.com/adisease/add-adhd/feingoldstudy.html</a:t>
            </a:r>
            <a:r>
              <a:rPr lang="en-US" i="1" dirty="0" smtClean="0"/>
              <a:t>&gt;. </a:t>
            </a:r>
          </a:p>
          <a:p>
            <a:pPr>
              <a:buNone/>
            </a:pPr>
            <a:r>
              <a:rPr lang="en-US" i="1" dirty="0" smtClean="0"/>
              <a:t>8. </a:t>
            </a:r>
            <a:r>
              <a:rPr lang="en-US" i="1" dirty="0" err="1" smtClean="0"/>
              <a:t>File:Phenyl</a:t>
            </a:r>
            <a:r>
              <a:rPr lang="en-US" i="1" dirty="0" smtClean="0"/>
              <a:t> </a:t>
            </a:r>
            <a:r>
              <a:rPr lang="en-US" i="1" dirty="0" err="1" smtClean="0"/>
              <a:t>salicylate</a:t>
            </a:r>
            <a:r>
              <a:rPr lang="en-US" i="1" dirty="0" smtClean="0"/>
              <a:t> </a:t>
            </a:r>
            <a:r>
              <a:rPr lang="en-US" i="1" dirty="0" err="1" smtClean="0"/>
              <a:t>structure.svg</a:t>
            </a:r>
            <a:r>
              <a:rPr lang="en-US" i="1" dirty="0" smtClean="0"/>
              <a:t> - Wikimedia Commons." Wikimedia Commons. </a:t>
            </a:r>
            <a:r>
              <a:rPr lang="en-US" i="1" dirty="0" err="1" smtClean="0"/>
              <a:t>N.p</a:t>
            </a:r>
            <a:r>
              <a:rPr lang="en-US" i="1" dirty="0" smtClean="0"/>
              <a:t>., </a:t>
            </a:r>
            <a:r>
              <a:rPr lang="en-US" i="1" dirty="0" err="1" smtClean="0"/>
              <a:t>n.d</a:t>
            </a:r>
            <a:r>
              <a:rPr lang="en-US" i="1" dirty="0" smtClean="0"/>
              <a:t>. Web. 9 Dec. 2009. &lt;</a:t>
            </a:r>
            <a:r>
              <a:rPr lang="en-US" i="1" dirty="0" err="1" smtClean="0"/>
              <a:t>http://commons.wikimedia.org/wiki/File:Phenyl_salicylate_structure.svg</a:t>
            </a:r>
            <a:r>
              <a:rPr lang="en-US" i="1" dirty="0" smtClean="0"/>
              <a:t>&gt;.</a:t>
            </a:r>
          </a:p>
          <a:p>
            <a:pPr>
              <a:buNone/>
            </a:pPr>
            <a:r>
              <a:rPr lang="en-US" i="1" dirty="0" smtClean="0"/>
              <a:t>9. "Food Ingredients and Colors." U S Food and Drug Administration Home Page. </a:t>
            </a:r>
            <a:r>
              <a:rPr lang="en-US" i="1" dirty="0" err="1" smtClean="0"/>
              <a:t>N.p</a:t>
            </a:r>
            <a:r>
              <a:rPr lang="en-US" i="1" dirty="0" smtClean="0"/>
              <a:t>., </a:t>
            </a:r>
            <a:r>
              <a:rPr lang="en-US" i="1" dirty="0" err="1" smtClean="0"/>
              <a:t>n.d</a:t>
            </a:r>
            <a:r>
              <a:rPr lang="en-US" i="1" dirty="0" smtClean="0"/>
              <a:t>. Web. 7 Dec. 2009. </a:t>
            </a:r>
            <a:r>
              <a:rPr lang="en-US" i="1" dirty="0" smtClean="0">
                <a:hlinkClick r:id="rId2"/>
              </a:rPr>
              <a:t>http://www.fda.gov/Food/FoodIngredientsPackaging/ucm094211.htm</a:t>
            </a:r>
            <a:endParaRPr lang="en-US" i="1" dirty="0" smtClean="0"/>
          </a:p>
          <a:p>
            <a:pPr>
              <a:buNone/>
            </a:pPr>
            <a:r>
              <a:rPr lang="en-US" dirty="0" smtClean="0"/>
              <a:t>10. Kidd, Parris M.. "Attention Deficit/Hyperactivity Disorder (ADHD) in Children:  Rationale for Its Integrative Management." </a:t>
            </a:r>
            <a:r>
              <a:rPr lang="en-US" i="1" dirty="0" smtClean="0"/>
              <a:t>Alternative Medicine Review 5.5 (2000): 402 - 428. Print.</a:t>
            </a:r>
          </a:p>
          <a:p>
            <a:pPr>
              <a:buNone/>
            </a:pPr>
            <a:r>
              <a:rPr lang="en-US" i="1" dirty="0" smtClean="0"/>
              <a:t>11. "Old and New Controversies in the Alternative Treatment of Attention-Deficit Hyperactivity Disorder." MRDD Research Reviews 11 (2005): 116 - 130. Print.</a:t>
            </a:r>
          </a:p>
          <a:p>
            <a:pPr>
              <a:buNone/>
            </a:pPr>
            <a:r>
              <a:rPr lang="en-US" i="1" dirty="0" smtClean="0"/>
              <a:t>12. "Overview of Feingold Program." The Feingold Diet Program for ADHD. </a:t>
            </a:r>
            <a:r>
              <a:rPr lang="en-US" i="1" dirty="0" err="1" smtClean="0"/>
              <a:t>N.p</a:t>
            </a:r>
            <a:r>
              <a:rPr lang="en-US" i="1" dirty="0" smtClean="0"/>
              <a:t>., </a:t>
            </a:r>
            <a:r>
              <a:rPr lang="en-US" i="1" dirty="0" err="1" smtClean="0"/>
              <a:t>n.d</a:t>
            </a:r>
            <a:r>
              <a:rPr lang="en-US" i="1" dirty="0" smtClean="0"/>
              <a:t>. Web. 4 Dec. 2009. </a:t>
            </a:r>
            <a:r>
              <a:rPr lang="en-US" i="1" dirty="0" smtClean="0">
                <a:hlinkClick r:id="rId3"/>
              </a:rPr>
              <a:t>http://www.feingold.org/pg-overview.html</a:t>
            </a:r>
            <a:r>
              <a:rPr lang="en-US" i="1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</p:spTree>
  </p:cSld>
  <p:clrMapOvr>
    <a:masterClrMapping/>
  </p:clrMapOvr>
  <p:transition spd="med">
    <p:dissolv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949824"/>
            <a:ext cx="7943851" cy="429857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i="1" dirty="0" smtClean="0"/>
              <a:t>13. Paterson, John, Gwen Baxter, James Lawrence, and Garry </a:t>
            </a:r>
            <a:r>
              <a:rPr lang="en-US" i="1" dirty="0" err="1" smtClean="0"/>
              <a:t>Duthie</a:t>
            </a:r>
            <a:r>
              <a:rPr lang="en-US" i="1" dirty="0" smtClean="0"/>
              <a:t>. "Is there a role for dietary </a:t>
            </a:r>
            <a:r>
              <a:rPr lang="en-US" i="1" dirty="0" err="1" smtClean="0"/>
              <a:t>salicylates</a:t>
            </a:r>
            <a:r>
              <a:rPr lang="en-US" i="1" dirty="0" smtClean="0"/>
              <a:t> in health?." Proceedings of the Nutrition Society 65 (2006): 93 - 96. Print.</a:t>
            </a:r>
          </a:p>
          <a:p>
            <a:pPr>
              <a:buNone/>
            </a:pPr>
            <a:r>
              <a:rPr lang="en-US" i="1" dirty="0" smtClean="0"/>
              <a:t>14. </a:t>
            </a:r>
            <a:r>
              <a:rPr lang="en-US" i="1" dirty="0" err="1" smtClean="0"/>
              <a:t>Rimland</a:t>
            </a:r>
            <a:r>
              <a:rPr lang="en-US" i="1" dirty="0" smtClean="0"/>
              <a:t>, Bernard. "The Feingold Diet:  An Assessment of the Reviews By Mattes, By </a:t>
            </a:r>
            <a:r>
              <a:rPr lang="en-US" i="1" dirty="0" err="1" smtClean="0"/>
              <a:t>Kavale</a:t>
            </a:r>
            <a:r>
              <a:rPr lang="en-US" i="1" dirty="0" smtClean="0"/>
              <a:t> and </a:t>
            </a:r>
            <a:r>
              <a:rPr lang="en-US" i="1" dirty="0" err="1" smtClean="0"/>
              <a:t>Forness</a:t>
            </a:r>
            <a:r>
              <a:rPr lang="en-US" i="1" dirty="0" smtClean="0"/>
              <a:t> and Others." Journal of Learning Disabilities 16.6 (2001): 331 - 333. </a:t>
            </a:r>
            <a:r>
              <a:rPr lang="en-US" i="1" dirty="0" err="1" smtClean="0"/>
              <a:t>Print.Rojas</a:t>
            </a:r>
            <a:r>
              <a:rPr lang="en-US" i="1" dirty="0" smtClean="0"/>
              <a:t>, Neal L., and Eugenia Chan. </a:t>
            </a:r>
          </a:p>
          <a:p>
            <a:pPr>
              <a:buNone/>
            </a:pPr>
            <a:r>
              <a:rPr lang="en-US" i="1" dirty="0" smtClean="0"/>
              <a:t>15. "</a:t>
            </a:r>
            <a:r>
              <a:rPr lang="en-US" i="1" dirty="0" err="1" smtClean="0"/>
              <a:t>Salicylates</a:t>
            </a:r>
            <a:r>
              <a:rPr lang="en-US" i="1" dirty="0" smtClean="0"/>
              <a:t>." California Poison Control System. </a:t>
            </a:r>
            <a:r>
              <a:rPr lang="en-US" i="1" dirty="0" err="1" smtClean="0"/>
              <a:t>N.p</a:t>
            </a:r>
            <a:r>
              <a:rPr lang="en-US" i="1" dirty="0" smtClean="0"/>
              <a:t>., </a:t>
            </a:r>
            <a:r>
              <a:rPr lang="en-US" i="1" dirty="0" err="1" smtClean="0"/>
              <a:t>n.d</a:t>
            </a:r>
            <a:r>
              <a:rPr lang="en-US" i="1" dirty="0" smtClean="0"/>
              <a:t>. Web. 4 Dec. 2009. &lt;http://www.calpoison.org/hcp/2009/callusvol7no4.htm&gt;.</a:t>
            </a:r>
          </a:p>
          <a:p>
            <a:pPr>
              <a:buNone/>
            </a:pPr>
            <a:r>
              <a:rPr lang="en-US" i="1" dirty="0" smtClean="0"/>
              <a:t>16. </a:t>
            </a:r>
            <a:r>
              <a:rPr lang="en-US" i="1" dirty="0" err="1" smtClean="0"/>
              <a:t>Schnoll</a:t>
            </a:r>
            <a:r>
              <a:rPr lang="en-US" i="1" dirty="0" smtClean="0"/>
              <a:t>, Roseanne, Dmitry </a:t>
            </a:r>
            <a:r>
              <a:rPr lang="en-US" i="1" dirty="0" err="1" smtClean="0"/>
              <a:t>Burshteyn</a:t>
            </a:r>
            <a:r>
              <a:rPr lang="en-US" i="1" dirty="0" smtClean="0"/>
              <a:t>, and Juan </a:t>
            </a:r>
            <a:r>
              <a:rPr lang="en-US" i="1" dirty="0" err="1" smtClean="0"/>
              <a:t>Cea-Aravena</a:t>
            </a:r>
            <a:r>
              <a:rPr lang="en-US" i="1" dirty="0" smtClean="0"/>
              <a:t>. "Nutrition in the Treatment of Attention-Deficit Hyperactivity Disorder:  A Neglected but Important Aspect." Applied </a:t>
            </a:r>
            <a:r>
              <a:rPr lang="en-US" i="1" dirty="0" err="1" smtClean="0"/>
              <a:t>Pyschophysiology</a:t>
            </a:r>
            <a:r>
              <a:rPr lang="en-US" i="1" dirty="0" smtClean="0"/>
              <a:t> and Biofeedback 28.1 (2003): 63 - 75. Print.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i="1" dirty="0" smtClean="0"/>
              <a:t>17. Schwab, David W, and </a:t>
            </a:r>
            <a:r>
              <a:rPr lang="en-US" i="1" dirty="0" err="1" smtClean="0"/>
              <a:t>Nhi</a:t>
            </a:r>
            <a:r>
              <a:rPr lang="en-US" i="1" dirty="0" smtClean="0"/>
              <a:t>-Ha T. Trinh. "Do Artificial Food Colors Promote Hyperactivity in </a:t>
            </a:r>
            <a:r>
              <a:rPr lang="en-US" i="1" dirty="0" err="1" smtClean="0"/>
              <a:t>Chidren</a:t>
            </a:r>
            <a:r>
              <a:rPr lang="en-US" i="1" dirty="0" smtClean="0"/>
              <a:t> with Hyperactive Syndromes?." Developmental and Behavioral Pediatrics 25.6 (2004): 423 - 434. Print.</a:t>
            </a:r>
          </a:p>
          <a:p>
            <a:pPr>
              <a:buNone/>
            </a:pPr>
            <a:r>
              <a:rPr lang="en-US" i="1" dirty="0" smtClean="0"/>
              <a:t>18. </a:t>
            </a:r>
            <a:r>
              <a:rPr lang="en-US" i="1" dirty="0" err="1" smtClean="0"/>
              <a:t>Shermer</a:t>
            </a:r>
            <a:r>
              <a:rPr lang="en-US" i="1" dirty="0" smtClean="0"/>
              <a:t>, Michael. Why People Believe Weird Things. New York: Holt Paperbacks, 2002. Print.</a:t>
            </a:r>
          </a:p>
          <a:p>
            <a:pPr>
              <a:buNone/>
            </a:pPr>
            <a:r>
              <a:rPr lang="en-US" i="1" dirty="0" smtClean="0"/>
              <a:t>19. White, J Wade, and Mark </a:t>
            </a:r>
            <a:r>
              <a:rPr lang="en-US" i="1" dirty="0" err="1" smtClean="0"/>
              <a:t>Wolraich</a:t>
            </a:r>
            <a:r>
              <a:rPr lang="en-US" i="1" dirty="0" smtClean="0"/>
              <a:t>. "Effect of sugar on behavior and mental performance." Am J </a:t>
            </a:r>
            <a:r>
              <a:rPr lang="en-US" i="1" dirty="0" err="1" smtClean="0"/>
              <a:t>Clin</a:t>
            </a:r>
            <a:r>
              <a:rPr lang="en-US" i="1" dirty="0" smtClean="0"/>
              <a:t> </a:t>
            </a:r>
            <a:r>
              <a:rPr lang="en-US" i="1" dirty="0" err="1" smtClean="0"/>
              <a:t>Nutr</a:t>
            </a:r>
            <a:r>
              <a:rPr lang="en-US" i="1" dirty="0" smtClean="0"/>
              <a:t> 62 (1995): 242S - 249S. Print.</a:t>
            </a:r>
          </a:p>
          <a:p>
            <a:pPr>
              <a:buNone/>
            </a:pPr>
            <a:r>
              <a:rPr lang="en-US" dirty="0" smtClean="0"/>
              <a:t>20. "Why We Walk." </a:t>
            </a:r>
            <a:r>
              <a:rPr lang="en-US" i="1" dirty="0" smtClean="0"/>
              <a:t>Autism is Treatable. </a:t>
            </a:r>
            <a:r>
              <a:rPr lang="en-US" i="1" dirty="0" err="1" smtClean="0"/>
              <a:t>N.p</a:t>
            </a:r>
            <a:r>
              <a:rPr lang="en-US" i="1" dirty="0" smtClean="0"/>
              <a:t>., </a:t>
            </a:r>
            <a:r>
              <a:rPr lang="en-US" i="1" dirty="0" err="1" smtClean="0"/>
              <a:t>n.d</a:t>
            </a:r>
            <a:r>
              <a:rPr lang="en-US" i="1" dirty="0" smtClean="0"/>
              <a:t>. Web. 9 Dec. 2009. &lt;https://</a:t>
            </a:r>
            <a:r>
              <a:rPr lang="en-US" i="1" dirty="0" err="1" smtClean="0"/>
              <a:t>www.ariautism.com/zoowalk/phoenix/html/why_we_walk.html</a:t>
            </a:r>
            <a:r>
              <a:rPr lang="en-US" i="1" dirty="0" smtClean="0"/>
              <a:t>&gt;.</a:t>
            </a:r>
          </a:p>
          <a:p>
            <a:pPr>
              <a:buNone/>
            </a:pPr>
            <a:r>
              <a:rPr lang="en-US" i="1" dirty="0" smtClean="0"/>
              <a:t>21. Williams, J Ivan, Douglas M. Cram, Frances T Tausig, and Evelyn Webster. "Relative Effects of Drugs and Diet on Hyperactive Behaviors: An Experimental Study." Pediatrics 61.6 (1978): 811 - 817. Print.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</p:spTree>
  </p:cSld>
  <p:clrMapOvr>
    <a:masterClrMapping/>
  </p:clrMapOvr>
  <p:transition spd="med">
    <p:dissolv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Any 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</p:spTree>
  </p:cSld>
  <p:clrMapOvr>
    <a:masterClrMapping/>
  </p:clrMapOvr>
  <p:transition spd="med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ADHD Basics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Attention Deficit Hyperactivity Disorder</a:t>
            </a:r>
          </a:p>
          <a:p>
            <a:pPr lvl="1"/>
            <a:r>
              <a:rPr lang="en-US" sz="2600" dirty="0" smtClean="0"/>
              <a:t>Inattentive</a:t>
            </a:r>
          </a:p>
          <a:p>
            <a:pPr lvl="1"/>
            <a:r>
              <a:rPr lang="en-US" sz="2600" dirty="0" smtClean="0"/>
              <a:t>Aggressive</a:t>
            </a:r>
          </a:p>
          <a:p>
            <a:pPr lvl="1"/>
            <a:r>
              <a:rPr lang="en-US" sz="2600" dirty="0" smtClean="0"/>
              <a:t>Excess Energy</a:t>
            </a:r>
          </a:p>
          <a:p>
            <a:r>
              <a:rPr lang="en-US" sz="2800" dirty="0" smtClean="0"/>
              <a:t>Found in 3 – 6 % of school aged children</a:t>
            </a:r>
            <a:r>
              <a:rPr lang="en-US" sz="2800" baseline="30000" dirty="0" smtClean="0"/>
              <a:t>10</a:t>
            </a:r>
          </a:p>
          <a:p>
            <a:r>
              <a:rPr lang="en-US" sz="2800" dirty="0" smtClean="0"/>
              <a:t>Persistent into adulthood</a:t>
            </a:r>
            <a:r>
              <a:rPr lang="en-US" sz="2800" baseline="30000" dirty="0" smtClean="0"/>
              <a:t>10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Feingold’s Hypothesis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And A Critical Analysis of It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Feingold Diet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“Additive-Free” Food</a:t>
            </a:r>
            <a:r>
              <a:rPr lang="en-US" baseline="30000" dirty="0" smtClean="0"/>
              <a:t>7</a:t>
            </a:r>
            <a:endParaRPr lang="en-US" baseline="30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Dr. Benjamin Feingold</a:t>
            </a:r>
            <a:r>
              <a:rPr lang="en-US" baseline="30000" dirty="0" smtClean="0"/>
              <a:t>4</a:t>
            </a:r>
            <a:endParaRPr lang="en-US" baseline="30000" dirty="0"/>
          </a:p>
        </p:txBody>
      </p:sp>
      <p:pic>
        <p:nvPicPr>
          <p:cNvPr id="9" name="Content Placeholder 8" descr="benjamin_feingold.gif.jpeg"/>
          <p:cNvPicPr>
            <a:picLocks noGrp="1" noChangeAspect="1"/>
          </p:cNvPicPr>
          <p:nvPr>
            <p:ph sz="quarter" idx="4"/>
          </p:nvPr>
        </p:nvPicPr>
        <p:blipFill>
          <a:blip r:embed="rId2"/>
          <a:srcRect l="-21146" r="-21146"/>
          <a:stretch>
            <a:fillRect/>
          </a:stretch>
        </p:blipFill>
        <p:spPr/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  <p:pic>
        <p:nvPicPr>
          <p:cNvPr id="11" name="Content Placeholder 10" descr="4foodgroups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t="-4905" b="-4905"/>
          <a:stretch>
            <a:fillRect/>
          </a:stretch>
        </p:blipFill>
        <p:spPr/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Additives Are Bad!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Stated over 3,000 food additives contributed to hyperactivity</a:t>
            </a:r>
          </a:p>
          <a:p>
            <a:r>
              <a:rPr lang="en-US" sz="2800" dirty="0" smtClean="0"/>
              <a:t>Based off of treatment of aspirin-</a:t>
            </a:r>
            <a:r>
              <a:rPr lang="en-US" sz="2800" dirty="0" err="1" smtClean="0"/>
              <a:t>senstivie</a:t>
            </a:r>
            <a:r>
              <a:rPr lang="en-US" sz="2800" dirty="0" smtClean="0"/>
              <a:t> individuals</a:t>
            </a:r>
          </a:p>
          <a:p>
            <a:pPr lvl="1"/>
            <a:r>
              <a:rPr lang="en-US" sz="2400" dirty="0" smtClean="0"/>
              <a:t>Symptoms eliminated with removal of </a:t>
            </a:r>
            <a:r>
              <a:rPr lang="en-US" sz="2400" dirty="0" err="1" smtClean="0"/>
              <a:t>salicylates</a:t>
            </a:r>
            <a:r>
              <a:rPr lang="en-US" sz="2400" dirty="0" smtClean="0"/>
              <a:t>, along with other additives</a:t>
            </a:r>
          </a:p>
          <a:p>
            <a:r>
              <a:rPr lang="en-US" sz="2800" dirty="0" err="1" smtClean="0"/>
              <a:t>Salicylates</a:t>
            </a:r>
            <a:r>
              <a:rPr lang="en-US" sz="2800" dirty="0" smtClean="0"/>
              <a:t> – chemical similar to aspirin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Problems with the 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r>
              <a:rPr lang="en-US" sz="2400" dirty="0" err="1" smtClean="0"/>
              <a:t>Salicylates</a:t>
            </a:r>
            <a:r>
              <a:rPr lang="en-US" sz="2400" dirty="0" smtClean="0"/>
              <a:t> Experiment</a:t>
            </a:r>
          </a:p>
          <a:p>
            <a:r>
              <a:rPr lang="en-US" sz="2400" dirty="0" smtClean="0"/>
              <a:t>No published works in journals</a:t>
            </a:r>
          </a:p>
          <a:p>
            <a:pPr lvl="1"/>
            <a:r>
              <a:rPr lang="en-US" sz="2200" dirty="0" smtClean="0"/>
              <a:t>Diet seen in a book</a:t>
            </a:r>
          </a:p>
          <a:p>
            <a:pPr lvl="1"/>
            <a:r>
              <a:rPr lang="en-US" sz="2200" dirty="0" smtClean="0"/>
              <a:t>Feingold featured on Phil Donahue</a:t>
            </a:r>
          </a:p>
          <a:p>
            <a:r>
              <a:rPr lang="en-US" sz="2400" dirty="0" smtClean="0"/>
              <a:t>Cold Fusion?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the Hypothesis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Harrington December 9, 2009  CFB 3333</a:t>
            </a:r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FFFFFF"/>
      </a:dk1>
      <a:lt1>
        <a:srgbClr val="103154"/>
      </a:lt1>
      <a:dk2>
        <a:srgbClr val="0096FF"/>
      </a:dk2>
      <a:lt2>
        <a:srgbClr val="87FD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</a:majorFont>
      <a:minorFont>
        <a:latin typeface="Corbel"/>
        <a:ea typeface=""/>
        <a:cs typeface=""/>
        <a:font script="Jpan" typeface="メイリオ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</TotalTime>
  <Words>1584</Words>
  <Application>Microsoft Office PowerPoint</Application>
  <PresentationFormat>On-screen Show (4:3)</PresentationFormat>
  <Paragraphs>190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Pixel</vt:lpstr>
      <vt:lpstr>Foods that Deceive: Food Additives and Their Role in the Feingold Diet</vt:lpstr>
      <vt:lpstr>A Quick Survey</vt:lpstr>
      <vt:lpstr>Introduction</vt:lpstr>
      <vt:lpstr>ADHD Basics</vt:lpstr>
      <vt:lpstr>Feingold’s Hypothesis</vt:lpstr>
      <vt:lpstr>The Feingold Diet</vt:lpstr>
      <vt:lpstr>Additives Are Bad!</vt:lpstr>
      <vt:lpstr>Some Problems with the Hypothesis</vt:lpstr>
      <vt:lpstr>Testing the Hypothesis</vt:lpstr>
      <vt:lpstr>Looking at the Evidence</vt:lpstr>
      <vt:lpstr>Two Studies</vt:lpstr>
      <vt:lpstr>Pseudoscientific Traits</vt:lpstr>
      <vt:lpstr>Dr. Bernard Rimland20</vt:lpstr>
      <vt:lpstr>Dr. Rimland’s Very Pseudoscientific Arguments</vt:lpstr>
      <vt:lpstr>The Feingold Association of the Unites States</vt:lpstr>
      <vt:lpstr>Use of Testimonials</vt:lpstr>
      <vt:lpstr>Categorized Additives12</vt:lpstr>
      <vt:lpstr>Food Coloring6</vt:lpstr>
      <vt:lpstr>Basics of Food Coloring</vt:lpstr>
      <vt:lpstr>Schwab’s Review Article17</vt:lpstr>
      <vt:lpstr>Artificial Food Flavorings &amp; Preservatives</vt:lpstr>
      <vt:lpstr>Artificial Sweetener2</vt:lpstr>
      <vt:lpstr>Aspartame</vt:lpstr>
      <vt:lpstr>Refined Sugar5</vt:lpstr>
      <vt:lpstr>Sugar and Its Controversies</vt:lpstr>
      <vt:lpstr>Salicylates8</vt:lpstr>
      <vt:lpstr>Basics of Salicylates</vt:lpstr>
      <vt:lpstr>Two Differing Viewpoints</vt:lpstr>
      <vt:lpstr>Conclusion</vt:lpstr>
      <vt:lpstr>Works Cited</vt:lpstr>
      <vt:lpstr>Works Cited (continued)</vt:lpstr>
      <vt:lpstr>Works Cited (continued)</vt:lpstr>
      <vt:lpstr>Works Cited (continued)</vt:lpstr>
      <vt:lpstr>Any Questions?</vt:lpstr>
    </vt:vector>
  </TitlesOfParts>
  <Company>Southern Methodist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Foods that Deceive: Food Additives and Their Role in the Feingold Diet</dc:title>
  <dc:creator>Kristin Harrington</dc:creator>
  <cp:lastModifiedBy>culpublic</cp:lastModifiedBy>
  <cp:revision>34</cp:revision>
  <cp:lastPrinted>2009-12-09T09:00:12Z</cp:lastPrinted>
  <dcterms:created xsi:type="dcterms:W3CDTF">2009-12-09T15:08:58Z</dcterms:created>
  <dcterms:modified xsi:type="dcterms:W3CDTF">2009-12-11T23:03:10Z</dcterms:modified>
</cp:coreProperties>
</file>