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7"/>
  </p:notesMasterIdLst>
  <p:handoutMasterIdLst>
    <p:handoutMasterId r:id="rId48"/>
  </p:handoutMasterIdLst>
  <p:sldIdLst>
    <p:sldId id="361" r:id="rId3"/>
    <p:sldId id="373" r:id="rId4"/>
    <p:sldId id="374" r:id="rId5"/>
    <p:sldId id="375" r:id="rId6"/>
    <p:sldId id="376" r:id="rId7"/>
    <p:sldId id="386" r:id="rId8"/>
    <p:sldId id="436" r:id="rId9"/>
    <p:sldId id="444" r:id="rId10"/>
    <p:sldId id="438" r:id="rId11"/>
    <p:sldId id="439" r:id="rId12"/>
    <p:sldId id="443" r:id="rId13"/>
    <p:sldId id="446" r:id="rId14"/>
    <p:sldId id="447" r:id="rId15"/>
    <p:sldId id="449" r:id="rId16"/>
    <p:sldId id="450" r:id="rId17"/>
    <p:sldId id="448" r:id="rId18"/>
    <p:sldId id="460" r:id="rId19"/>
    <p:sldId id="378" r:id="rId20"/>
    <p:sldId id="381" r:id="rId21"/>
    <p:sldId id="382" r:id="rId22"/>
    <p:sldId id="383" r:id="rId23"/>
    <p:sldId id="433" r:id="rId24"/>
    <p:sldId id="432" r:id="rId25"/>
    <p:sldId id="384" r:id="rId26"/>
    <p:sldId id="385" r:id="rId27"/>
    <p:sldId id="387" r:id="rId28"/>
    <p:sldId id="388" r:id="rId29"/>
    <p:sldId id="461" r:id="rId30"/>
    <p:sldId id="297" r:id="rId31"/>
    <p:sldId id="459" r:id="rId32"/>
    <p:sldId id="462" r:id="rId33"/>
    <p:sldId id="463" r:id="rId34"/>
    <p:sldId id="464" r:id="rId35"/>
    <p:sldId id="363" r:id="rId36"/>
    <p:sldId id="362" r:id="rId37"/>
    <p:sldId id="364" r:id="rId38"/>
    <p:sldId id="365" r:id="rId39"/>
    <p:sldId id="366" r:id="rId40"/>
    <p:sldId id="367" r:id="rId41"/>
    <p:sldId id="368" r:id="rId42"/>
    <p:sldId id="369" r:id="rId43"/>
    <p:sldId id="370" r:id="rId44"/>
    <p:sldId id="372" r:id="rId45"/>
    <p:sldId id="465" r:id="rId46"/>
  </p:sldIdLst>
  <p:sldSz cx="9144000" cy="6858000" type="screen4x3"/>
  <p:notesSz cx="7102475" cy="93884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4" autoAdjust="0"/>
    <p:restoredTop sz="85333" autoAdjust="0"/>
  </p:normalViewPr>
  <p:slideViewPr>
    <p:cSldViewPr snapToGrid="0">
      <p:cViewPr>
        <p:scale>
          <a:sx n="68" d="100"/>
          <a:sy n="68" d="100"/>
        </p:scale>
        <p:origin x="-117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8"/>
    </p:cViewPr>
  </p:sorterViewPr>
  <p:notesViewPr>
    <p:cSldViewPr snapToGrid="0">
      <p:cViewPr varScale="1">
        <p:scale>
          <a:sx n="55" d="100"/>
          <a:sy n="55" d="100"/>
        </p:scale>
        <p:origin x="-2460" y="-102"/>
      </p:cViewPr>
      <p:guideLst>
        <p:guide orient="horz" pos="2957"/>
        <p:guide pos="2237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defTabSz="942975">
              <a:defRPr sz="1200"/>
            </a:lvl1pPr>
          </a:lstStyle>
          <a:p>
            <a:endParaRPr lang="en-US" dirty="0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endParaRPr lang="en-US" dirty="0"/>
          </a:p>
        </p:txBody>
      </p:sp>
      <p:sp>
        <p:nvSpPr>
          <p:cNvPr id="116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8575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defTabSz="942975">
              <a:defRPr sz="1200"/>
            </a:lvl1pPr>
          </a:lstStyle>
          <a:p>
            <a:endParaRPr lang="en-US" dirty="0"/>
          </a:p>
        </p:txBody>
      </p:sp>
      <p:sp>
        <p:nvSpPr>
          <p:cNvPr id="116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8918575"/>
            <a:ext cx="30781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fld id="{F959C701-EFB3-4EB1-9BD5-704C94304742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defTabSz="942975">
              <a:defRPr sz="1200"/>
            </a:lvl1pPr>
          </a:lstStyle>
          <a:p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81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endParaRPr lang="en-US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704850"/>
            <a:ext cx="4692650" cy="3519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459288"/>
            <a:ext cx="5207000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8575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defTabSz="942975">
              <a:defRPr sz="1200"/>
            </a:lvl1pPr>
          </a:lstStyle>
          <a:p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8918575"/>
            <a:ext cx="30781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fld id="{438230F6-B8D9-4B34-B9F8-CB75A0FB60B0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Define what grand stands</a:t>
            </a:r>
            <a:r>
              <a:rPr lang="en-US" baseline="0" dirty="0" smtClean="0"/>
              <a:t> for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230F6-B8D9-4B34-B9F8-CB75A0FB60B0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Pressure and muon flux behave inversely for when one has a maximum the other has a minimum.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230F6-B8D9-4B34-B9F8-CB75A0FB60B0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200" b="1" dirty="0" smtClean="0"/>
              <a:t>This PSD shows the various cycles in atmospheric pressure based on data from NOAA. This demonstrates that pressure varies on a 1 cycle per day and 2 cycle per day trend.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200" b="1" dirty="0" smtClean="0"/>
              <a:t>Talk about how appeared that maybe pressure</a:t>
            </a:r>
            <a:r>
              <a:rPr lang="en-US" sz="1200" b="1" baseline="0" dirty="0" smtClean="0"/>
              <a:t> caused two cycle per day as the </a:t>
            </a:r>
            <a:r>
              <a:rPr lang="en-US" sz="1200" b="1" baseline="0" dirty="0" err="1" smtClean="0"/>
              <a:t>psd</a:t>
            </a:r>
            <a:r>
              <a:rPr lang="en-US" sz="1200" b="1" baseline="0" dirty="0" smtClean="0"/>
              <a:t> does not show phase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200" b="1" baseline="0" dirty="0" smtClean="0"/>
              <a:t>Look later at phase information of the pressure, IMF, and muon flux</a:t>
            </a:r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230F6-B8D9-4B34-B9F8-CB75A0FB60B0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Precipitation might have locally minor effect on flux as the amount of water vapor in the atmosphere changes, making it less difficult for muons to penetrate the atmosphere during a rain storm.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Within the</a:t>
            </a:r>
            <a:r>
              <a:rPr lang="en-US" baseline="0" dirty="0" smtClean="0"/>
              <a:t> margin of error, did not really think about those things at the time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230F6-B8D9-4B34-B9F8-CB75A0FB60B0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Ideas</a:t>
            </a:r>
            <a:r>
              <a:rPr lang="en-US" baseline="0" dirty="0" smtClean="0"/>
              <a:t> for future work</a:t>
            </a:r>
          </a:p>
          <a:p>
            <a:r>
              <a:rPr lang="en-US" baseline="0" dirty="0" smtClean="0"/>
              <a:t>Plug Tom and SMU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230F6-B8D9-4B34-B9F8-CB75A0FB60B0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71BE67-A37F-47CE-8828-CDFA92294A4A}" type="slidenum">
              <a:rPr lang="en-US"/>
              <a:pPr/>
              <a:t>19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4913" y="704850"/>
            <a:ext cx="4694237" cy="35210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738" y="4459288"/>
            <a:ext cx="5207000" cy="4224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/>
          <a:p>
            <a:r>
              <a:rPr lang="en-US" dirty="0" smtClean="0"/>
              <a:t>Look</a:t>
            </a:r>
            <a:r>
              <a:rPr lang="en-US" baseline="0" dirty="0" smtClean="0"/>
              <a:t> into shower data to analyze the ultra high energy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Distance between two high voltage plates 10 mm and the width of cell is 14 cm</a:t>
            </a:r>
          </a:p>
          <a:p>
            <a:r>
              <a:rPr lang="en-US" sz="1200" dirty="0" smtClean="0"/>
              <a:t>--------------------</a:t>
            </a:r>
          </a:p>
          <a:p>
            <a:r>
              <a:rPr lang="en-US" sz="1200" dirty="0" smtClean="0"/>
              <a:t>……………….</a:t>
            </a:r>
          </a:p>
          <a:p>
            <a:r>
              <a:rPr lang="en-US" sz="1200" dirty="0" smtClean="0"/>
              <a:t>--------------------</a:t>
            </a:r>
          </a:p>
          <a:p>
            <a:r>
              <a:rPr lang="en-US" sz="1200" dirty="0" smtClean="0"/>
              <a:t>Electrons released when the gas is ionized by the particle are accelerated by the electric field and are collected on the signal wire at ground potential</a:t>
            </a:r>
          </a:p>
          <a:p>
            <a:r>
              <a:rPr lang="en-US" dirty="0" smtClean="0"/>
              <a:t>Steel</a:t>
            </a:r>
            <a:r>
              <a:rPr lang="en-US" baseline="0" dirty="0" smtClean="0"/>
              <a:t> weights 1300 lbs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230F6-B8D9-4B34-B9F8-CB75A0FB60B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F2037A-B263-4754-9FD1-ABB242F81AA3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4913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738" y="4459288"/>
            <a:ext cx="5207000" cy="4224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229" tIns="47114" rIns="94229" bIns="47114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Talk about different between temperature</a:t>
            </a:r>
            <a:r>
              <a:rPr lang="en-US" baseline="0" dirty="0" smtClean="0"/>
              <a:t> of land and atmosphere where </a:t>
            </a:r>
            <a:r>
              <a:rPr lang="en-US" baseline="0" dirty="0" err="1" smtClean="0"/>
              <a:t>pions</a:t>
            </a:r>
            <a:r>
              <a:rPr lang="en-US" baseline="0" dirty="0" smtClean="0"/>
              <a:t> produced</a:t>
            </a:r>
          </a:p>
          <a:p>
            <a:r>
              <a:rPr lang="en-US" baseline="0" dirty="0" smtClean="0"/>
              <a:t>Discuss affect for the lower energy cosmic rays how inverse as the atmosphere expands so more distance to travel more likely to decay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230F6-B8D9-4B34-B9F8-CB75A0FB60B0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 out how</a:t>
            </a:r>
            <a:r>
              <a:rPr lang="en-US" baseline="0" dirty="0" smtClean="0"/>
              <a:t> the statistical correction is done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230F6-B8D9-4B34-B9F8-CB75A0FB60B0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.44% from max to min look</a:t>
            </a:r>
            <a:r>
              <a:rPr lang="en-US" baseline="0" dirty="0" smtClean="0"/>
              <a:t> in the paper</a:t>
            </a:r>
          </a:p>
          <a:p>
            <a:r>
              <a:rPr lang="en-US" baseline="0" dirty="0" smtClean="0"/>
              <a:t>Eastern Time</a:t>
            </a:r>
          </a:p>
          <a:p>
            <a:r>
              <a:rPr lang="en-US" baseline="0" dirty="0" smtClean="0"/>
              <a:t>~.64% for my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230F6-B8D9-4B34-B9F8-CB75A0FB60B0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740DE8-70B5-4936-A765-1CB40F52C77C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4913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738" y="4459288"/>
            <a:ext cx="5207000" cy="4224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229" tIns="47114" rIns="94229" bIns="47114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230F6-B8D9-4B34-B9F8-CB75A0FB60B0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230F6-B8D9-4B34-B9F8-CB75A0FB60B0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 for correlation with IMF strength</a:t>
            </a:r>
          </a:p>
          <a:p>
            <a:r>
              <a:rPr lang="en-US" dirty="0" smtClean="0"/>
              <a:t>Theses analyses would require more continuous data and also data which is weather corrected</a:t>
            </a:r>
          </a:p>
          <a:p>
            <a:pPr lvl="1"/>
            <a:r>
              <a:rPr lang="en-US" dirty="0" smtClean="0"/>
              <a:t>Reducing detector shutdown</a:t>
            </a:r>
          </a:p>
          <a:p>
            <a:pPr lvl="1"/>
            <a:r>
              <a:rPr lang="en-US" dirty="0" smtClean="0"/>
              <a:t>Interpolation method</a:t>
            </a:r>
          </a:p>
          <a:p>
            <a:pPr lvl="1"/>
            <a:r>
              <a:rPr lang="en-US" dirty="0" smtClean="0"/>
              <a:t>Pressure and Temperature correction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230F6-B8D9-4B34-B9F8-CB75A0FB60B0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/>
              <a:t>152K events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230F6-B8D9-4B34-B9F8-CB75A0FB60B0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 to see about</a:t>
            </a:r>
            <a:r>
              <a:rPr lang="en-US" baseline="0" dirty="0" smtClean="0"/>
              <a:t> the nhits distribution whether just zomed in more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230F6-B8D9-4B34-B9F8-CB75A0FB60B0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</a:t>
            </a:r>
            <a:r>
              <a:rPr lang="en-US" baseline="0" dirty="0" smtClean="0"/>
              <a:t> normalized for surface area differential</a:t>
            </a:r>
          </a:p>
          <a:p>
            <a:r>
              <a:rPr lang="en-US" baseline="0" dirty="0" smtClean="0"/>
              <a:t>Eta &gt; 2.25 are muon secondary particles</a:t>
            </a:r>
          </a:p>
          <a:p>
            <a:r>
              <a:rPr lang="en-US" baseline="0" dirty="0" smtClean="0"/>
              <a:t>Eta &lt; 2.25 are induced muons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230F6-B8D9-4B34-B9F8-CB75A0FB60B0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Central Peak does not show in d2o phase</a:t>
            </a:r>
          </a:p>
          <a:p>
            <a:r>
              <a:rPr lang="en-US" dirty="0" smtClean="0"/>
              <a:t>Very interesting and not understood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230F6-B8D9-4B34-B9F8-CB75A0FB60B0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Talk about simulation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230F6-B8D9-4B34-B9F8-CB75A0FB60B0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Hazama, </a:t>
            </a:r>
            <a:r>
              <a:rPr lang="en-US" sz="1200" dirty="0" err="1" smtClean="0"/>
              <a:t>Ryuta</a:t>
            </a:r>
            <a:r>
              <a:rPr lang="en-US" sz="1200" dirty="0" smtClean="0"/>
              <a:t>. Seasonal variations of muon flux by SNO in the deepest underground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230F6-B8D9-4B34-B9F8-CB75A0FB60B0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Clarify that muons</a:t>
            </a:r>
            <a:r>
              <a:rPr lang="en-US" baseline="0" dirty="0" smtClean="0"/>
              <a:t> for cosmic rays mean both muon and anti muon</a:t>
            </a:r>
          </a:p>
          <a:p>
            <a:r>
              <a:rPr lang="en-US" baseline="0" dirty="0" smtClean="0"/>
              <a:t>Production of </a:t>
            </a:r>
            <a:r>
              <a:rPr lang="en-US" baseline="0" dirty="0" err="1" smtClean="0"/>
              <a:t>pions</a:t>
            </a:r>
            <a:r>
              <a:rPr lang="en-US" baseline="0" dirty="0" smtClean="0"/>
              <a:t> about 20km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230F6-B8D9-4B34-B9F8-CB75A0FB60B0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F8B40C-FDF5-464B-B469-724404B72123}" type="slidenum">
              <a:rPr lang="en-US"/>
              <a:pPr/>
              <a:t>5</a:t>
            </a:fld>
            <a:endParaRPr lang="en-US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4913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738" y="4459288"/>
            <a:ext cx="5207000" cy="42243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229" tIns="47114" rIns="94229" bIns="4711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Here the two datasets are observed to be tracking each other well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SMU detector appears to be more sensitive than the Winston detector, probably due to variations within their different </a:t>
            </a:r>
            <a:r>
              <a:rPr lang="en-US" dirty="0" err="1" smtClean="0"/>
              <a:t>scintillators</a:t>
            </a:r>
            <a:r>
              <a:rPr lang="en-US" dirty="0" smtClean="0"/>
              <a:t>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They appear to be following the same tends and rise and fall with each other, while the deviation within the data is also about the same.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230F6-B8D9-4B34-B9F8-CB75A0FB60B0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graph shows how the correlation of the two sensors varies at different frequencies.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two detectors seem correlated for low frequencies from just above DC to below .5 cycles per day, indicated by the wider surface.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overall curve is positive except for a few points, and there are many thinner correlations; this indicates that the two datasets have a great deal in common.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However, it does appear that there is a lot of noise influencing the detector.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230F6-B8D9-4B34-B9F8-CB75A0FB60B0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When the three correlation sets were compared all had peaks around 1 and 2 cycles per day.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There are definitely factors effecting muon flux over time, based on the analysis of the PSDs, long term data collections, and the PDF.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230F6-B8D9-4B34-B9F8-CB75A0FB60B0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Temperature and muon flux do not seem to be related, because of the low R</a:t>
            </a:r>
            <a:r>
              <a:rPr lang="en-US" sz="1200" b="1" baseline="30000" dirty="0" smtClean="0"/>
              <a:t>2</a:t>
            </a:r>
            <a:r>
              <a:rPr lang="en-US" sz="1200" b="1" dirty="0" smtClean="0"/>
              <a:t> value.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230F6-B8D9-4B34-B9F8-CB75A0FB60B0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Pressure and muon flux have an inverse correlation because of the downward sloping trend line and the higher R</a:t>
            </a:r>
            <a:r>
              <a:rPr lang="en-US" sz="1200" b="1" baseline="30000" dirty="0" smtClean="0"/>
              <a:t>2</a:t>
            </a:r>
            <a:r>
              <a:rPr lang="en-US" sz="1200" b="1" dirty="0" smtClean="0"/>
              <a:t> value.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230F6-B8D9-4B34-B9F8-CB75A0FB60B0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FB76D3-298B-4643-A8FB-83135FE5D26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0C05D2-DE68-4195-BD22-85D8D9E6D60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71450"/>
            <a:ext cx="1943100" cy="58404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71450"/>
            <a:ext cx="5676900" cy="58404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82C9A1-5082-4488-BB80-E8FDD5FD472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1450"/>
            <a:ext cx="7772400" cy="855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371600"/>
            <a:ext cx="3810000" cy="4640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71600"/>
            <a:ext cx="3810000" cy="46402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62256FA-55AE-4392-957E-C6558769AD0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1450"/>
            <a:ext cx="7772400" cy="855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371600"/>
            <a:ext cx="7772400" cy="2243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767138"/>
            <a:ext cx="7772400" cy="224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4B4FCD4-40C6-429F-A86E-F28EA4003C3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1450"/>
            <a:ext cx="7772400" cy="855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7772400" cy="2243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767138"/>
            <a:ext cx="7772400" cy="224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DAD7096-759E-472D-80A6-76F948D1BB4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1450"/>
            <a:ext cx="7772400" cy="855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371600"/>
            <a:ext cx="7772400" cy="46402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9B1911A-BAF9-465F-8830-FDC83BB9A23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FB76D3-298B-4643-A8FB-83135FE5D26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330281-F6E0-45E0-A223-6CCA94CB156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26D8C3-4E88-4302-A15D-AB58A4DA47A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640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640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5D10EB-2814-42B0-A97D-FD69EC53C5E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330281-F6E0-45E0-A223-6CCA94CB156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50ED24-D632-4083-A52B-725A792CE64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D1E4F-2FA2-4941-AFA6-E0FBCF53C28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8AE3FA-3EFB-4647-9533-DC8DB32A528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66AC2-4D87-4955-BF52-E6771D83CD6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6DEDDF-A496-4759-813F-DAE50C73D9F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0C05D2-DE68-4195-BD22-85D8D9E6D60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71450"/>
            <a:ext cx="1943100" cy="58404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71450"/>
            <a:ext cx="5676900" cy="58404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82C9A1-5082-4488-BB80-E8FDD5FD472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1450"/>
            <a:ext cx="7772400" cy="855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371600"/>
            <a:ext cx="3810000" cy="4640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71600"/>
            <a:ext cx="3810000" cy="46402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62256FA-55AE-4392-957E-C6558769AD0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1450"/>
            <a:ext cx="7772400" cy="855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371600"/>
            <a:ext cx="7772400" cy="2243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767138"/>
            <a:ext cx="7772400" cy="224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4B4FCD4-40C6-429F-A86E-F28EA4003C3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1450"/>
            <a:ext cx="7772400" cy="855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7772400" cy="2243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767138"/>
            <a:ext cx="7772400" cy="224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DAD7096-759E-472D-80A6-76F948D1BB4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26D8C3-4E88-4302-A15D-AB58A4DA47A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1450"/>
            <a:ext cx="7772400" cy="855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371600"/>
            <a:ext cx="7772400" cy="46402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9B1911A-BAF9-465F-8830-FDC83BB9A23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640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640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5D10EB-2814-42B0-A97D-FD69EC53C5E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50ED24-D632-4083-A52B-725A792CE64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D1E4F-2FA2-4941-AFA6-E0FBCF53C28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8AE3FA-3EFB-4647-9533-DC8DB32A528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66AC2-4D87-4955-BF52-E6771D83CD6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6DEDDF-A496-4759-813F-DAE50C73D9F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1450"/>
            <a:ext cx="777240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64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724A4B2-484D-4728-A9FE-3AEB56343FA2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043" name="Rectangle 19"/>
          <p:cNvSpPr>
            <a:spLocks noChangeArrowheads="1"/>
          </p:cNvSpPr>
          <p:nvPr userDrawn="1"/>
        </p:nvSpPr>
        <p:spPr bwMode="auto">
          <a:xfrm>
            <a:off x="0" y="1003300"/>
            <a:ext cx="8305800" cy="762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3399FF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044" name="Picture 20" descr="decay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96200" y="228600"/>
            <a:ext cx="1206500" cy="12065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1450"/>
            <a:ext cx="777240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64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724A4B2-484D-4728-A9FE-3AEB56343FA2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043" name="Rectangle 19"/>
          <p:cNvSpPr>
            <a:spLocks noChangeArrowheads="1"/>
          </p:cNvSpPr>
          <p:nvPr userDrawn="1"/>
        </p:nvSpPr>
        <p:spPr bwMode="auto">
          <a:xfrm>
            <a:off x="0" y="3365500"/>
            <a:ext cx="8305800" cy="762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3399FF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044" name="Picture 20" descr="decay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96200" y="2590800"/>
            <a:ext cx="1206500" cy="12065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8/8b/Cosmic_ray_flux_versus_particle_energy.sv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jpe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685800" y="1730375"/>
            <a:ext cx="7772400" cy="1470025"/>
          </a:xfrm>
        </p:spPr>
        <p:txBody>
          <a:bodyPr/>
          <a:lstStyle/>
          <a:p>
            <a:r>
              <a:rPr lang="en-US" dirty="0" smtClean="0"/>
              <a:t>Variations in Muon Flux:</a:t>
            </a:r>
            <a:br>
              <a:rPr lang="en-US" dirty="0" smtClean="0"/>
            </a:br>
            <a:r>
              <a:rPr lang="en-US" sz="2800" dirty="0" smtClean="0"/>
              <a:t>Four Years from Dallas </a:t>
            </a:r>
            <a:r>
              <a:rPr lang="en-US" sz="2800" dirty="0" err="1" smtClean="0"/>
              <a:t>Regionals</a:t>
            </a:r>
            <a:r>
              <a:rPr lang="en-US" sz="2800" dirty="0" smtClean="0"/>
              <a:t> to SNO Lab</a:t>
            </a:r>
            <a:endParaRPr lang="en-US" sz="28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4294967295"/>
          </p:nvPr>
        </p:nvSpPr>
        <p:spPr>
          <a:xfrm>
            <a:off x="1371600" y="3657600"/>
            <a:ext cx="6400800" cy="17526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Thomas A. Catanach</a:t>
            </a:r>
          </a:p>
          <a:p>
            <a:pPr algn="ctr">
              <a:buNone/>
            </a:pPr>
            <a:r>
              <a:rPr lang="en-US" dirty="0" smtClean="0"/>
              <a:t>3 August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Detector Correlation</a:t>
            </a:r>
          </a:p>
        </p:txBody>
      </p:sp>
      <p:pic>
        <p:nvPicPr>
          <p:cNvPr id="151556" name="Picture 4"/>
          <p:cNvPicPr>
            <a:picLocks noChangeAspect="1" noChangeArrowheads="1"/>
          </p:cNvPicPr>
          <p:nvPr/>
        </p:nvPicPr>
        <p:blipFill>
          <a:blip r:embed="rId3" cstate="print"/>
          <a:srcRect l="14117" t="9023" r="16078" b="5862"/>
          <a:stretch>
            <a:fillRect/>
          </a:stretch>
        </p:blipFill>
        <p:spPr bwMode="auto">
          <a:xfrm>
            <a:off x="838200" y="990600"/>
            <a:ext cx="7467600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7010400" y="5500688"/>
            <a:ext cx="1219200" cy="2905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300" b="1">
                <a:latin typeface="Arial" charset="0"/>
              </a:rPr>
              <a:t>Filter Width</a:t>
            </a:r>
          </a:p>
        </p:txBody>
      </p:sp>
      <p:sp>
        <p:nvSpPr>
          <p:cNvPr id="151558" name="Text Box 6"/>
          <p:cNvSpPr txBox="1">
            <a:spLocks noChangeArrowheads="1"/>
          </p:cNvSpPr>
          <p:nvPr/>
        </p:nvSpPr>
        <p:spPr bwMode="auto">
          <a:xfrm>
            <a:off x="1828800" y="3200400"/>
            <a:ext cx="1143000" cy="73025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>
                <a:latin typeface="Arial" charset="0"/>
              </a:rPr>
              <a:t>Low Frequency Trends</a:t>
            </a:r>
          </a:p>
        </p:txBody>
      </p:sp>
      <p:sp>
        <p:nvSpPr>
          <p:cNvPr id="151559" name="Line 7"/>
          <p:cNvSpPr>
            <a:spLocks noChangeShapeType="1"/>
          </p:cNvSpPr>
          <p:nvPr/>
        </p:nvSpPr>
        <p:spPr bwMode="auto">
          <a:xfrm flipH="1" flipV="1">
            <a:off x="2133600" y="1600200"/>
            <a:ext cx="228600" cy="160020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1560" name="Text Box 8"/>
          <p:cNvSpPr txBox="1">
            <a:spLocks noChangeArrowheads="1"/>
          </p:cNvSpPr>
          <p:nvPr/>
        </p:nvSpPr>
        <p:spPr bwMode="auto">
          <a:xfrm>
            <a:off x="3429000" y="3733800"/>
            <a:ext cx="1143000" cy="73025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>
                <a:latin typeface="Arial" charset="0"/>
              </a:rPr>
              <a:t>Areas of High</a:t>
            </a:r>
          </a:p>
          <a:p>
            <a:r>
              <a:rPr lang="en-US" sz="1400" b="1">
                <a:latin typeface="Arial" charset="0"/>
              </a:rPr>
              <a:t>Correlation</a:t>
            </a:r>
          </a:p>
        </p:txBody>
      </p:sp>
      <p:sp>
        <p:nvSpPr>
          <p:cNvPr id="151561" name="Line 9"/>
          <p:cNvSpPr>
            <a:spLocks noChangeShapeType="1"/>
          </p:cNvSpPr>
          <p:nvPr/>
        </p:nvSpPr>
        <p:spPr bwMode="auto">
          <a:xfrm flipV="1">
            <a:off x="4572000" y="1981200"/>
            <a:ext cx="1143000" cy="190500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1562" name="Line 10"/>
          <p:cNvSpPr>
            <a:spLocks noChangeShapeType="1"/>
          </p:cNvSpPr>
          <p:nvPr/>
        </p:nvSpPr>
        <p:spPr bwMode="auto">
          <a:xfrm flipV="1">
            <a:off x="4572000" y="2438400"/>
            <a:ext cx="1447800" cy="160020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1563" name="Line 11"/>
          <p:cNvSpPr>
            <a:spLocks noChangeShapeType="1"/>
          </p:cNvSpPr>
          <p:nvPr/>
        </p:nvSpPr>
        <p:spPr bwMode="auto">
          <a:xfrm flipV="1">
            <a:off x="4267200" y="1981200"/>
            <a:ext cx="152400" cy="182880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Power Spectral Density</a:t>
            </a:r>
          </a:p>
        </p:txBody>
      </p:sp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8813"/>
            <a:ext cx="8201025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685800"/>
            <a:ext cx="864870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5653" name="Text Box 5"/>
          <p:cNvSpPr txBox="1">
            <a:spLocks noChangeArrowheads="1"/>
          </p:cNvSpPr>
          <p:nvPr/>
        </p:nvSpPr>
        <p:spPr bwMode="auto">
          <a:xfrm rot="-5400000">
            <a:off x="-678656" y="3694906"/>
            <a:ext cx="178435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>
                <a:latin typeface="Arial" charset="0"/>
              </a:rPr>
              <a:t>Relative Intensity (dB)</a:t>
            </a:r>
          </a:p>
        </p:txBody>
      </p:sp>
      <p:sp>
        <p:nvSpPr>
          <p:cNvPr id="155654" name="Text Box 6"/>
          <p:cNvSpPr txBox="1">
            <a:spLocks noChangeArrowheads="1"/>
          </p:cNvSpPr>
          <p:nvPr/>
        </p:nvSpPr>
        <p:spPr bwMode="auto">
          <a:xfrm rot="-5400000">
            <a:off x="3817144" y="3650456"/>
            <a:ext cx="178435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>
                <a:latin typeface="Arial" charset="0"/>
              </a:rPr>
              <a:t>Relative Intensity (dB)</a:t>
            </a:r>
          </a:p>
        </p:txBody>
      </p:sp>
      <p:sp>
        <p:nvSpPr>
          <p:cNvPr id="155655" name="Line 7"/>
          <p:cNvSpPr>
            <a:spLocks noChangeShapeType="1"/>
          </p:cNvSpPr>
          <p:nvPr/>
        </p:nvSpPr>
        <p:spPr bwMode="auto">
          <a:xfrm flipH="1">
            <a:off x="1854200" y="2146300"/>
            <a:ext cx="4362450" cy="957263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656" name="Line 8"/>
          <p:cNvSpPr>
            <a:spLocks noChangeShapeType="1"/>
          </p:cNvSpPr>
          <p:nvPr/>
        </p:nvSpPr>
        <p:spPr bwMode="auto">
          <a:xfrm flipH="1">
            <a:off x="6173788" y="2400300"/>
            <a:ext cx="414337" cy="687388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657" name="Line 9"/>
          <p:cNvSpPr>
            <a:spLocks noChangeShapeType="1"/>
          </p:cNvSpPr>
          <p:nvPr/>
        </p:nvSpPr>
        <p:spPr bwMode="auto">
          <a:xfrm flipV="1">
            <a:off x="3738563" y="3490913"/>
            <a:ext cx="3125787" cy="1655762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658" name="Line 10"/>
          <p:cNvSpPr>
            <a:spLocks noChangeShapeType="1"/>
          </p:cNvSpPr>
          <p:nvPr/>
        </p:nvSpPr>
        <p:spPr bwMode="auto">
          <a:xfrm flipH="1" flipV="1">
            <a:off x="2576513" y="3206750"/>
            <a:ext cx="884237" cy="175260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659" name="Text Box 11"/>
          <p:cNvSpPr txBox="1">
            <a:spLocks noChangeArrowheads="1"/>
          </p:cNvSpPr>
          <p:nvPr/>
        </p:nvSpPr>
        <p:spPr bwMode="auto">
          <a:xfrm>
            <a:off x="2644775" y="4918075"/>
            <a:ext cx="1516063" cy="517525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2 Cycle Per Day</a:t>
            </a:r>
          </a:p>
          <a:p>
            <a:r>
              <a:rPr lang="en-US" sz="1400" b="1">
                <a:latin typeface="Arial" charset="0"/>
              </a:rPr>
              <a:t>Trend</a:t>
            </a:r>
          </a:p>
        </p:txBody>
      </p:sp>
      <p:sp>
        <p:nvSpPr>
          <p:cNvPr id="155660" name="Text Box 12"/>
          <p:cNvSpPr txBox="1">
            <a:spLocks noChangeArrowheads="1"/>
          </p:cNvSpPr>
          <p:nvPr/>
        </p:nvSpPr>
        <p:spPr bwMode="auto">
          <a:xfrm>
            <a:off x="6083300" y="1916113"/>
            <a:ext cx="1516063" cy="517525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1 Cycle Per Day</a:t>
            </a:r>
          </a:p>
          <a:p>
            <a:r>
              <a:rPr lang="en-US" sz="1400" b="1">
                <a:latin typeface="Arial" charset="0"/>
              </a:rPr>
              <a:t>Trend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Temperature</a:t>
            </a:r>
          </a:p>
        </p:txBody>
      </p:sp>
      <p:pic>
        <p:nvPicPr>
          <p:cNvPr id="159747" name="Picture 3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1066800"/>
            <a:ext cx="8153400" cy="55975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Atmospheric Pressure</a:t>
            </a:r>
          </a:p>
        </p:txBody>
      </p:sp>
      <p:pic>
        <p:nvPicPr>
          <p:cNvPr id="160771" name="Picture 3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" y="762000"/>
            <a:ext cx="8458200" cy="58039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Spring 2006 Pressure and Flux</a:t>
            </a:r>
          </a:p>
        </p:txBody>
      </p:sp>
      <p:pic>
        <p:nvPicPr>
          <p:cNvPr id="162819" name="Picture 3"/>
          <p:cNvPicPr>
            <a:picLocks noChangeAspect="1" noChangeArrowheads="1"/>
          </p:cNvPicPr>
          <p:nvPr/>
        </p:nvPicPr>
        <p:blipFill>
          <a:blip r:embed="rId3" cstate="print"/>
          <a:srcRect r="6976"/>
          <a:stretch>
            <a:fillRect/>
          </a:stretch>
        </p:blipFill>
        <p:spPr bwMode="auto">
          <a:xfrm>
            <a:off x="0" y="1123950"/>
            <a:ext cx="9144000" cy="533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Pressure PSD</a:t>
            </a:r>
          </a:p>
        </p:txBody>
      </p:sp>
      <p:pic>
        <p:nvPicPr>
          <p:cNvPr id="163843" name="Picture 3"/>
          <p:cNvPicPr>
            <a:picLocks noChangeAspect="1" noChangeArrowheads="1"/>
          </p:cNvPicPr>
          <p:nvPr/>
        </p:nvPicPr>
        <p:blipFill>
          <a:blip r:embed="rId3" cstate="print"/>
          <a:srcRect t="11011" r="9804" b="3790"/>
          <a:stretch>
            <a:fillRect/>
          </a:stretch>
        </p:blipFill>
        <p:spPr bwMode="auto">
          <a:xfrm>
            <a:off x="152400" y="1295400"/>
            <a:ext cx="8763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844" name="Rectangle 4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800" b="1" dirty="0"/>
          </a:p>
        </p:txBody>
      </p:sp>
      <p:sp>
        <p:nvSpPr>
          <p:cNvPr id="163845" name="Text Box 5"/>
          <p:cNvSpPr txBox="1">
            <a:spLocks noChangeArrowheads="1"/>
          </p:cNvSpPr>
          <p:nvPr/>
        </p:nvSpPr>
        <p:spPr bwMode="auto">
          <a:xfrm>
            <a:off x="4572000" y="3001963"/>
            <a:ext cx="1516063" cy="517525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2 Cycle Per Day</a:t>
            </a:r>
          </a:p>
          <a:p>
            <a:r>
              <a:rPr lang="en-US" sz="1400" b="1">
                <a:latin typeface="Arial" charset="0"/>
              </a:rPr>
              <a:t>Trend</a:t>
            </a:r>
          </a:p>
        </p:txBody>
      </p:sp>
      <p:sp>
        <p:nvSpPr>
          <p:cNvPr id="163846" name="Text Box 6"/>
          <p:cNvSpPr txBox="1">
            <a:spLocks noChangeArrowheads="1"/>
          </p:cNvSpPr>
          <p:nvPr/>
        </p:nvSpPr>
        <p:spPr bwMode="auto">
          <a:xfrm>
            <a:off x="2590800" y="2362200"/>
            <a:ext cx="1516063" cy="517525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1 Cycle Per Day</a:t>
            </a:r>
          </a:p>
          <a:p>
            <a:r>
              <a:rPr lang="en-US" sz="1400" b="1">
                <a:latin typeface="Arial" charset="0"/>
              </a:rPr>
              <a:t>Trend</a:t>
            </a:r>
          </a:p>
        </p:txBody>
      </p:sp>
      <p:sp>
        <p:nvSpPr>
          <p:cNvPr id="163847" name="Line 7"/>
          <p:cNvSpPr>
            <a:spLocks noChangeShapeType="1"/>
          </p:cNvSpPr>
          <p:nvPr/>
        </p:nvSpPr>
        <p:spPr bwMode="auto">
          <a:xfrm flipH="1">
            <a:off x="2667000" y="2819400"/>
            <a:ext cx="685800" cy="106680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3848" name="Line 8"/>
          <p:cNvSpPr>
            <a:spLocks noChangeShapeType="1"/>
          </p:cNvSpPr>
          <p:nvPr/>
        </p:nvSpPr>
        <p:spPr bwMode="auto">
          <a:xfrm flipH="1">
            <a:off x="4229100" y="3429000"/>
            <a:ext cx="1181100" cy="38100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Precipitation</a:t>
            </a:r>
          </a:p>
        </p:txBody>
      </p:sp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3" cstate="print"/>
          <a:srcRect t="11481" b="42281"/>
          <a:stretch>
            <a:fillRect/>
          </a:stretch>
        </p:blipFill>
        <p:spPr bwMode="auto">
          <a:xfrm>
            <a:off x="215900" y="1295400"/>
            <a:ext cx="87757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1796" name="Picture 4"/>
          <p:cNvPicPr>
            <a:picLocks noChangeAspect="1" noChangeArrowheads="1"/>
          </p:cNvPicPr>
          <p:nvPr/>
        </p:nvPicPr>
        <p:blipFill>
          <a:blip r:embed="rId4" cstate="print"/>
          <a:srcRect t="48015" r="11372" b="2888"/>
          <a:stretch>
            <a:fillRect/>
          </a:stretch>
        </p:blipFill>
        <p:spPr bwMode="auto">
          <a:xfrm>
            <a:off x="152400" y="4114800"/>
            <a:ext cx="8610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1797" name="Line 5"/>
          <p:cNvSpPr>
            <a:spLocks noChangeShapeType="1"/>
          </p:cNvSpPr>
          <p:nvPr/>
        </p:nvSpPr>
        <p:spPr bwMode="auto">
          <a:xfrm flipH="1">
            <a:off x="2209800" y="1981200"/>
            <a:ext cx="381000" cy="45720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1905000" y="1447800"/>
            <a:ext cx="1592263" cy="517525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Decrease In Flux</a:t>
            </a:r>
          </a:p>
          <a:p>
            <a:r>
              <a:rPr lang="en-US" sz="1400" b="1">
                <a:latin typeface="Arial" charset="0"/>
              </a:rPr>
              <a:t>Before Rain </a:t>
            </a:r>
          </a:p>
        </p:txBody>
      </p:sp>
      <p:sp>
        <p:nvSpPr>
          <p:cNvPr id="161799" name="Line 7"/>
          <p:cNvSpPr>
            <a:spLocks noChangeShapeType="1"/>
          </p:cNvSpPr>
          <p:nvPr/>
        </p:nvSpPr>
        <p:spPr bwMode="auto">
          <a:xfrm flipV="1">
            <a:off x="7086600" y="2514600"/>
            <a:ext cx="685800" cy="468313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1800" name="Text Box 8"/>
          <p:cNvSpPr txBox="1">
            <a:spLocks noChangeArrowheads="1"/>
          </p:cNvSpPr>
          <p:nvPr/>
        </p:nvSpPr>
        <p:spPr bwMode="auto">
          <a:xfrm>
            <a:off x="6324600" y="2743200"/>
            <a:ext cx="1606550" cy="517525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>
                <a:latin typeface="Arial" charset="0"/>
              </a:rPr>
              <a:t>Stabilizes After Rain</a:t>
            </a:r>
          </a:p>
        </p:txBody>
      </p:sp>
      <p:sp>
        <p:nvSpPr>
          <p:cNvPr id="161801" name="Text Box 9"/>
          <p:cNvSpPr txBox="1">
            <a:spLocks noChangeArrowheads="1"/>
          </p:cNvSpPr>
          <p:nvPr/>
        </p:nvSpPr>
        <p:spPr bwMode="auto">
          <a:xfrm>
            <a:off x="4114800" y="4419600"/>
            <a:ext cx="1606550" cy="517525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>
                <a:latin typeface="Arial" charset="0"/>
              </a:rPr>
              <a:t>Increase In Flux</a:t>
            </a:r>
          </a:p>
          <a:p>
            <a:r>
              <a:rPr lang="en-US" sz="1400" b="1">
                <a:latin typeface="Arial" charset="0"/>
              </a:rPr>
              <a:t>During Rain</a:t>
            </a:r>
          </a:p>
        </p:txBody>
      </p:sp>
      <p:sp>
        <p:nvSpPr>
          <p:cNvPr id="161802" name="Line 10"/>
          <p:cNvSpPr>
            <a:spLocks noChangeShapeType="1"/>
          </p:cNvSpPr>
          <p:nvPr/>
        </p:nvSpPr>
        <p:spPr bwMode="auto">
          <a:xfrm flipH="1">
            <a:off x="4572000" y="4903788"/>
            <a:ext cx="319088" cy="277812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Observations</a:t>
            </a:r>
          </a:p>
          <a:p>
            <a:pPr lvl="1"/>
            <a:r>
              <a:rPr lang="en-US" b="0" dirty="0" smtClean="0"/>
              <a:t>Minor sensor bias</a:t>
            </a:r>
          </a:p>
          <a:p>
            <a:pPr lvl="1"/>
            <a:r>
              <a:rPr lang="en-US" b="0" dirty="0" smtClean="0"/>
              <a:t>Correlations did exist between the samples revealing possible low frequency trends along with a one and two cycle per day trend</a:t>
            </a:r>
          </a:p>
          <a:p>
            <a:pPr lvl="1"/>
            <a:r>
              <a:rPr lang="en-US" b="0" dirty="0" smtClean="0"/>
              <a:t>Climatic factors particularly pressure have an appreciable influence on muon flux</a:t>
            </a:r>
          </a:p>
          <a:p>
            <a:r>
              <a:rPr lang="en-US" sz="2000" dirty="0" smtClean="0"/>
              <a:t>Lessons</a:t>
            </a:r>
          </a:p>
          <a:p>
            <a:pPr lvl="1"/>
            <a:r>
              <a:rPr lang="en-US" b="0" dirty="0" smtClean="0"/>
              <a:t>Datasets are never pretty which requires the development of different approaches to tackle the problems</a:t>
            </a:r>
          </a:p>
          <a:p>
            <a:pPr lvl="2"/>
            <a:r>
              <a:rPr lang="en-US" b="0" dirty="0" smtClean="0"/>
              <a:t>Understanding sensor bias</a:t>
            </a:r>
          </a:p>
          <a:p>
            <a:pPr lvl="2"/>
            <a:r>
              <a:rPr lang="en-US" b="0" dirty="0" smtClean="0"/>
              <a:t>Finding methods to fuse data</a:t>
            </a:r>
          </a:p>
          <a:p>
            <a:pPr lvl="1"/>
            <a:r>
              <a:rPr lang="en-US" b="0" dirty="0" smtClean="0"/>
              <a:t>Computing skill are essential for any level of research</a:t>
            </a:r>
          </a:p>
          <a:p>
            <a:pPr lvl="1"/>
            <a:r>
              <a:rPr lang="en-US" b="0" dirty="0" smtClean="0"/>
              <a:t>Mentors and networks were very important to so that I could discuss my ideas and problems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GRAND</a:t>
            </a:r>
            <a:endParaRPr lang="en-US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b="0" dirty="0" smtClean="0"/>
              <a:t>Project GRAND uses proportional wire chambers (PWC) to detect muons to find individual events and showers.</a:t>
            </a:r>
          </a:p>
          <a:p>
            <a:r>
              <a:rPr lang="en-US" sz="2000" b="0" dirty="0" smtClean="0"/>
              <a:t>The </a:t>
            </a:r>
            <a:r>
              <a:rPr lang="en-US" sz="2000" b="0" dirty="0"/>
              <a:t>flux </a:t>
            </a:r>
            <a:r>
              <a:rPr lang="en-US" sz="2000" b="0" dirty="0" smtClean="0"/>
              <a:t>of muons varies over time due to a variety of environmental and solar factors, many of which exhibit periodicity.</a:t>
            </a:r>
          </a:p>
          <a:p>
            <a:r>
              <a:rPr lang="en-US" sz="2000" b="0" dirty="0" smtClean="0"/>
              <a:t>Through Project GRAND large continuous datasets can be used to isolate these trends</a:t>
            </a:r>
          </a:p>
          <a:p>
            <a:r>
              <a:rPr lang="en-US" sz="2000" b="0" dirty="0" smtClean="0"/>
              <a:t>Objectives:</a:t>
            </a:r>
          </a:p>
          <a:p>
            <a:pPr lvl="1"/>
            <a:r>
              <a:rPr lang="en-US" b="0" dirty="0" smtClean="0"/>
              <a:t>Analyze the </a:t>
            </a:r>
            <a:r>
              <a:rPr lang="en-US" b="0" dirty="0" smtClean="0"/>
              <a:t>effects </a:t>
            </a:r>
            <a:r>
              <a:rPr lang="en-US" b="0" dirty="0" smtClean="0"/>
              <a:t>of temperature and pressure on muon flux and identify seasonal trends so that a calibration factor can be determined.</a:t>
            </a:r>
          </a:p>
          <a:p>
            <a:pPr lvl="1"/>
            <a:r>
              <a:rPr lang="en-US" b="0" dirty="0" smtClean="0"/>
              <a:t>Research the character of the daily mean variation in muon flux</a:t>
            </a:r>
          </a:p>
          <a:p>
            <a:pPr lvl="1"/>
            <a:endParaRPr lang="en-US" sz="1600" b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GRAND Experiments</a:t>
            </a:r>
            <a:endParaRPr lang="en-US" dirty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19200"/>
            <a:ext cx="4324350" cy="52070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cs typeface="Times New Roman" pitchFamily="18" charset="0"/>
              </a:rPr>
              <a:t>Low Energy Experiment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 smtClean="0">
                <a:cs typeface="Times New Roman" pitchFamily="18" charset="0"/>
              </a:rPr>
              <a:t>30 – 300 </a:t>
            </a:r>
            <a:r>
              <a:rPr lang="en-US" sz="1800" dirty="0" err="1" smtClean="0">
                <a:cs typeface="Times New Roman" pitchFamily="18" charset="0"/>
              </a:rPr>
              <a:t>GeV</a:t>
            </a:r>
            <a:endParaRPr lang="en-US" sz="1800" dirty="0" smtClean="0"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1800" dirty="0" smtClean="0">
                <a:cs typeface="Times New Roman" pitchFamily="18" charset="0"/>
              </a:rPr>
              <a:t>Single Track Muon Data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 smtClean="0">
                <a:cs typeface="Times New Roman" pitchFamily="18" charset="0"/>
              </a:rPr>
              <a:t>Looks for variations in individual muon flux due to solar phenomena such as a Solar Energetic Proton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cs typeface="Times New Roman" pitchFamily="18" charset="0"/>
              </a:rPr>
              <a:t>High Energy Experiment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 smtClean="0">
                <a:cs typeface="Times New Roman" pitchFamily="18" charset="0"/>
              </a:rPr>
              <a:t>100-100000 </a:t>
            </a:r>
            <a:r>
              <a:rPr lang="en-US" sz="1800" dirty="0" err="1" smtClean="0">
                <a:cs typeface="Times New Roman" pitchFamily="18" charset="0"/>
              </a:rPr>
              <a:t>TeV</a:t>
            </a:r>
            <a:endParaRPr lang="en-US" sz="1800" dirty="0" smtClean="0"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1800" dirty="0" smtClean="0">
                <a:cs typeface="Times New Roman" pitchFamily="18" charset="0"/>
              </a:rPr>
              <a:t>Shower Data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 smtClean="0">
                <a:cs typeface="Times New Roman" pitchFamily="18" charset="0"/>
              </a:rPr>
              <a:t>Analyze high energy cosmic ray events</a:t>
            </a:r>
            <a:endParaRPr lang="en-US" sz="2200" dirty="0"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cs typeface="Times New Roman" pitchFamily="18" charset="0"/>
              </a:rPr>
              <a:t>Project Grand Setup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 smtClean="0">
                <a:cs typeface="Times New Roman" pitchFamily="18" charset="0"/>
              </a:rPr>
              <a:t>8x8 array of PWCs with total area of </a:t>
            </a:r>
            <a:r>
              <a:rPr lang="en-US" sz="1800" dirty="0" smtClean="0"/>
              <a:t>83 m</a:t>
            </a:r>
            <a:r>
              <a:rPr lang="en-US" sz="1800" baseline="30000" dirty="0" smtClean="0"/>
              <a:t>2</a:t>
            </a:r>
            <a:endParaRPr lang="en-US" sz="1800" dirty="0" smtClean="0"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1800" dirty="0" smtClean="0">
                <a:cs typeface="Times New Roman" pitchFamily="18" charset="0"/>
              </a:rPr>
              <a:t>Muon threshold of .1 </a:t>
            </a:r>
            <a:r>
              <a:rPr lang="en-US" sz="1800" dirty="0" err="1" smtClean="0">
                <a:cs typeface="Times New Roman" pitchFamily="18" charset="0"/>
              </a:rPr>
              <a:t>GeV</a:t>
            </a:r>
            <a:endParaRPr lang="en-US" sz="1800" dirty="0"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1800" dirty="0" smtClean="0"/>
              <a:t>±63</a:t>
            </a:r>
            <a:r>
              <a:rPr lang="en-US" sz="1800" baseline="30000" dirty="0" smtClean="0"/>
              <a:t>o</a:t>
            </a:r>
            <a:r>
              <a:rPr lang="en-US" sz="1800" dirty="0" smtClean="0"/>
              <a:t> cutoff angle from zenith with ±.26</a:t>
            </a:r>
            <a:r>
              <a:rPr lang="en-US" sz="1800" baseline="30000" dirty="0" smtClean="0"/>
              <a:t>o</a:t>
            </a:r>
            <a:r>
              <a:rPr lang="en-US" sz="1800" dirty="0" smtClean="0"/>
              <a:t> precision</a:t>
            </a:r>
            <a:endParaRPr lang="en-US" sz="1800" dirty="0" smtClean="0">
              <a:cs typeface="Times New Roman" pitchFamily="18" charset="0"/>
            </a:endParaRPr>
          </a:p>
        </p:txBody>
      </p:sp>
      <p:pic>
        <p:nvPicPr>
          <p:cNvPr id="113673" name="Picture 9" descr="http://www.nd.edu/~grand/field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3900" y="1371600"/>
            <a:ext cx="4152900" cy="4152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Cosmic rays, subatomic particles or nuclei, fly through space at close to the speed of light with very high energies and collide with the earth’s atmosphere triggering a cascade of </a:t>
            </a:r>
            <a:r>
              <a:rPr lang="en-US" b="0" dirty="0" smtClean="0"/>
              <a:t>particles which creates muons.</a:t>
            </a:r>
            <a:endParaRPr lang="en-US" b="0" dirty="0"/>
          </a:p>
          <a:p>
            <a:r>
              <a:rPr lang="en-US" b="0" dirty="0" smtClean="0"/>
              <a:t>The </a:t>
            </a:r>
            <a:r>
              <a:rPr lang="en-US" b="0" dirty="0"/>
              <a:t>flux </a:t>
            </a:r>
            <a:r>
              <a:rPr lang="en-US" b="0" dirty="0" smtClean="0"/>
              <a:t>of muons varies over time due to a variety of environmental and solar factors, many of which exhibit periodicity.</a:t>
            </a:r>
          </a:p>
          <a:p>
            <a:r>
              <a:rPr lang="en-US" b="0" dirty="0" smtClean="0"/>
              <a:t>Over the past four years I have explored these periodic variations beginning with the Dallas Regional Science Fair with a detector made at SMU and continuing with my involvement with Project GRAND and SNO Lab.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4"/>
          <p:cNvGrpSpPr/>
          <p:nvPr/>
        </p:nvGrpSpPr>
        <p:grpSpPr>
          <a:xfrm>
            <a:off x="5181600" y="3505200"/>
            <a:ext cx="2743200" cy="2971800"/>
            <a:chOff x="5715000" y="2438400"/>
            <a:chExt cx="1828800" cy="1828800"/>
          </a:xfrm>
          <a:solidFill>
            <a:schemeClr val="bg1"/>
          </a:solidFill>
        </p:grpSpPr>
        <p:sp>
          <p:nvSpPr>
            <p:cNvPr id="164" name="Rectangle 163"/>
            <p:cNvSpPr/>
            <p:nvPr/>
          </p:nvSpPr>
          <p:spPr>
            <a:xfrm>
              <a:off x="5715000" y="2438400"/>
              <a:ext cx="1828800" cy="1828800"/>
            </a:xfrm>
            <a:prstGeom prst="rect">
              <a:avLst/>
            </a:prstGeom>
            <a:grpFill/>
            <a:scene3d>
              <a:camera prst="orthographicFront">
                <a:rot lat="3000000" lon="1200000" rev="1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89"/>
            <p:cNvGrpSpPr/>
            <p:nvPr/>
          </p:nvGrpSpPr>
          <p:grpSpPr>
            <a:xfrm>
              <a:off x="5715000" y="2438400"/>
              <a:ext cx="1828800" cy="1828800"/>
              <a:chOff x="5410200" y="1600200"/>
              <a:chExt cx="1828800" cy="1828800"/>
            </a:xfrm>
            <a:grpFill/>
            <a:scene3d>
              <a:camera prst="orthographicFront">
                <a:rot lat="3000000" lon="1200000" rev="1800000"/>
              </a:camera>
              <a:lightRig rig="threePt" dir="t"/>
            </a:scene3d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5410200" y="1752600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5410200" y="1905000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5410200" y="2057400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5410200" y="2208212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5410200" y="2360612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5410200" y="2514600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5410200" y="2667000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5410200" y="2819400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5410200" y="2970212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5410200" y="3122612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5410200" y="3275012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4" name="Group 64"/>
              <p:cNvGrpSpPr/>
              <p:nvPr/>
            </p:nvGrpSpPr>
            <p:grpSpPr>
              <a:xfrm rot="5400000">
                <a:off x="5410200" y="1752600"/>
                <a:ext cx="1828800" cy="1524000"/>
                <a:chOff x="5638800" y="3962400"/>
                <a:chExt cx="1828800" cy="1524000"/>
              </a:xfrm>
              <a:grpFill/>
            </p:grpSpPr>
            <p:cxnSp>
              <p:nvCxnSpPr>
                <p:cNvPr id="54" name="Straight Connector 53"/>
                <p:cNvCxnSpPr/>
                <p:nvPr/>
              </p:nvCxnSpPr>
              <p:spPr>
                <a:xfrm>
                  <a:off x="5638800" y="3962400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5638800" y="4114800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5638800" y="4267200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5638800" y="4418012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5638800" y="4570412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5638800" y="4724400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5638800" y="4876800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5638800" y="5029200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5638800" y="5180012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5638800" y="5332412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5638800" y="5484812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70" name="Rectangle 269"/>
          <p:cNvSpPr/>
          <p:nvPr/>
        </p:nvSpPr>
        <p:spPr>
          <a:xfrm rot="10800000">
            <a:off x="5181601" y="3098007"/>
            <a:ext cx="2743200" cy="260032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>
              <a:rot lat="3000000" lon="1200000" rev="1800000"/>
            </a:camera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Hut Construction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8 Proportional Wire Chambers</a:t>
            </a:r>
          </a:p>
          <a:p>
            <a:pPr lvl="1"/>
            <a:r>
              <a:rPr lang="en-US" sz="1800" dirty="0" smtClean="0"/>
              <a:t>4 x-planes (NS)</a:t>
            </a:r>
          </a:p>
          <a:p>
            <a:pPr lvl="1"/>
            <a:r>
              <a:rPr lang="en-US" sz="1800" dirty="0" smtClean="0"/>
              <a:t>4 y-planes (EW)</a:t>
            </a:r>
          </a:p>
          <a:p>
            <a:r>
              <a:rPr lang="en-US" sz="2000" dirty="0" smtClean="0"/>
              <a:t>Chamber Details</a:t>
            </a:r>
          </a:p>
          <a:p>
            <a:pPr lvl="1"/>
            <a:r>
              <a:rPr lang="en-US" sz="1800" dirty="0" smtClean="0"/>
              <a:t>Each plane has 80 cells</a:t>
            </a:r>
          </a:p>
          <a:p>
            <a:pPr lvl="1"/>
            <a:r>
              <a:rPr lang="en-US" sz="1800" dirty="0" smtClean="0"/>
              <a:t>.01 m separation high voltage plates</a:t>
            </a:r>
          </a:p>
          <a:p>
            <a:pPr lvl="1"/>
            <a:r>
              <a:rPr lang="en-US" sz="1800" dirty="0" smtClean="0"/>
              <a:t>1.25 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in area</a:t>
            </a:r>
          </a:p>
          <a:p>
            <a:pPr lvl="1"/>
            <a:r>
              <a:rPr lang="en-US" sz="1800" dirty="0" smtClean="0"/>
              <a:t>Uses 80% Argon 20% CO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gas mixture</a:t>
            </a:r>
          </a:p>
          <a:p>
            <a:pPr lvl="1"/>
            <a:r>
              <a:rPr lang="en-US" sz="1800" dirty="0" smtClean="0"/>
              <a:t>.05 m steel plate before the bottom two planes</a:t>
            </a:r>
          </a:p>
          <a:p>
            <a:r>
              <a:rPr lang="en-US" sz="2000" dirty="0" smtClean="0"/>
              <a:t>Hut temperature and humidity are held within normal levels</a:t>
            </a:r>
          </a:p>
        </p:txBody>
      </p:sp>
      <p:grpSp>
        <p:nvGrpSpPr>
          <p:cNvPr id="5" name="Group 165"/>
          <p:cNvGrpSpPr/>
          <p:nvPr/>
        </p:nvGrpSpPr>
        <p:grpSpPr>
          <a:xfrm>
            <a:off x="5181600" y="2319338"/>
            <a:ext cx="2743200" cy="2971800"/>
            <a:chOff x="5715000" y="2438400"/>
            <a:chExt cx="1828800" cy="1828800"/>
          </a:xfrm>
          <a:solidFill>
            <a:schemeClr val="bg1"/>
          </a:solidFill>
        </p:grpSpPr>
        <p:sp>
          <p:nvSpPr>
            <p:cNvPr id="167" name="Rectangle 166"/>
            <p:cNvSpPr/>
            <p:nvPr/>
          </p:nvSpPr>
          <p:spPr>
            <a:xfrm>
              <a:off x="5715000" y="2438400"/>
              <a:ext cx="1828800" cy="1828800"/>
            </a:xfrm>
            <a:prstGeom prst="rect">
              <a:avLst/>
            </a:prstGeom>
            <a:grpFill/>
            <a:scene3d>
              <a:camera prst="orthographicFront">
                <a:rot lat="3000000" lon="1200000" rev="1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89"/>
            <p:cNvGrpSpPr/>
            <p:nvPr/>
          </p:nvGrpSpPr>
          <p:grpSpPr>
            <a:xfrm>
              <a:off x="5715000" y="2438400"/>
              <a:ext cx="1828800" cy="1828800"/>
              <a:chOff x="5410200" y="1600200"/>
              <a:chExt cx="1828800" cy="1828800"/>
            </a:xfrm>
            <a:grpFill/>
            <a:scene3d>
              <a:camera prst="orthographicFront">
                <a:rot lat="3000000" lon="1200000" rev="1800000"/>
              </a:camera>
              <a:lightRig rig="threePt" dir="t"/>
            </a:scene3d>
          </p:grpSpPr>
          <p:cxnSp>
            <p:nvCxnSpPr>
              <p:cNvPr id="169" name="Straight Connector 168"/>
              <p:cNvCxnSpPr/>
              <p:nvPr/>
            </p:nvCxnSpPr>
            <p:spPr>
              <a:xfrm>
                <a:off x="5410200" y="1752600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>
                <a:off x="5410200" y="1905000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5410200" y="2057400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5410200" y="2208212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5410200" y="2360612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5410200" y="2514600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5410200" y="2667000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5410200" y="2819400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5410200" y="2970212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5410200" y="3122612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5410200" y="3275012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8" name="Group 64"/>
              <p:cNvGrpSpPr/>
              <p:nvPr/>
            </p:nvGrpSpPr>
            <p:grpSpPr>
              <a:xfrm rot="5400000">
                <a:off x="5410200" y="1752600"/>
                <a:ext cx="1828800" cy="1524000"/>
                <a:chOff x="5638800" y="3962400"/>
                <a:chExt cx="1828800" cy="1524000"/>
              </a:xfrm>
              <a:grpFill/>
            </p:grpSpPr>
            <p:cxnSp>
              <p:nvCxnSpPr>
                <p:cNvPr id="181" name="Straight Connector 180"/>
                <p:cNvCxnSpPr/>
                <p:nvPr/>
              </p:nvCxnSpPr>
              <p:spPr>
                <a:xfrm>
                  <a:off x="5638800" y="3962400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>
                  <a:off x="5638800" y="4114800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>
                <a:xfrm>
                  <a:off x="5638800" y="4267200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/>
                <p:cNvCxnSpPr/>
                <p:nvPr/>
              </p:nvCxnSpPr>
              <p:spPr>
                <a:xfrm>
                  <a:off x="5638800" y="4418012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/>
              </p:nvCxnSpPr>
              <p:spPr>
                <a:xfrm>
                  <a:off x="5638800" y="4570412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>
                  <a:off x="5638800" y="4724400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/>
                <p:cNvCxnSpPr/>
                <p:nvPr/>
              </p:nvCxnSpPr>
              <p:spPr>
                <a:xfrm>
                  <a:off x="5638800" y="4876800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/>
              </p:nvCxnSpPr>
              <p:spPr>
                <a:xfrm>
                  <a:off x="5638800" y="5029200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/>
              </p:nvCxnSpPr>
              <p:spPr>
                <a:xfrm>
                  <a:off x="5638800" y="5180012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/>
              </p:nvCxnSpPr>
              <p:spPr>
                <a:xfrm>
                  <a:off x="5638800" y="5332412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/>
              </p:nvCxnSpPr>
              <p:spPr>
                <a:xfrm>
                  <a:off x="5638800" y="5484812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" name="Group 191"/>
          <p:cNvGrpSpPr/>
          <p:nvPr/>
        </p:nvGrpSpPr>
        <p:grpSpPr>
          <a:xfrm>
            <a:off x="5181600" y="1540669"/>
            <a:ext cx="2743200" cy="2971800"/>
            <a:chOff x="5715000" y="2438400"/>
            <a:chExt cx="1828800" cy="1828800"/>
          </a:xfrm>
          <a:solidFill>
            <a:schemeClr val="bg1"/>
          </a:solidFill>
        </p:grpSpPr>
        <p:sp>
          <p:nvSpPr>
            <p:cNvPr id="193" name="Rectangle 192"/>
            <p:cNvSpPr/>
            <p:nvPr/>
          </p:nvSpPr>
          <p:spPr>
            <a:xfrm>
              <a:off x="5715000" y="2438400"/>
              <a:ext cx="1828800" cy="1828800"/>
            </a:xfrm>
            <a:prstGeom prst="rect">
              <a:avLst/>
            </a:prstGeom>
            <a:grpFill/>
            <a:scene3d>
              <a:camera prst="orthographicFront">
                <a:rot lat="3000000" lon="1200000" rev="1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89"/>
            <p:cNvGrpSpPr/>
            <p:nvPr/>
          </p:nvGrpSpPr>
          <p:grpSpPr>
            <a:xfrm>
              <a:off x="5715000" y="2438400"/>
              <a:ext cx="1828800" cy="1828800"/>
              <a:chOff x="5410200" y="1600200"/>
              <a:chExt cx="1828800" cy="1828800"/>
            </a:xfrm>
            <a:grpFill/>
            <a:scene3d>
              <a:camera prst="orthographicFront">
                <a:rot lat="3000000" lon="1200000" rev="1800000"/>
              </a:camera>
              <a:lightRig rig="threePt" dir="t"/>
            </a:scene3d>
          </p:grpSpPr>
          <p:cxnSp>
            <p:nvCxnSpPr>
              <p:cNvPr id="195" name="Straight Connector 194"/>
              <p:cNvCxnSpPr/>
              <p:nvPr/>
            </p:nvCxnSpPr>
            <p:spPr>
              <a:xfrm>
                <a:off x="5410200" y="1752600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>
                <a:off x="5410200" y="1905000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5410200" y="2057400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5410200" y="2208212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5410200" y="2360612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5410200" y="2514600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>
                <a:off x="5410200" y="2667000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>
                <a:off x="5410200" y="2819400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5410200" y="2970212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5410200" y="3122612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5410200" y="3275012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11" name="Group 64"/>
              <p:cNvGrpSpPr/>
              <p:nvPr/>
            </p:nvGrpSpPr>
            <p:grpSpPr>
              <a:xfrm rot="5400000">
                <a:off x="5410200" y="1752600"/>
                <a:ext cx="1828800" cy="1524000"/>
                <a:chOff x="5638800" y="3962400"/>
                <a:chExt cx="1828800" cy="1524000"/>
              </a:xfrm>
              <a:grpFill/>
            </p:grpSpPr>
            <p:cxnSp>
              <p:nvCxnSpPr>
                <p:cNvPr id="207" name="Straight Connector 206"/>
                <p:cNvCxnSpPr/>
                <p:nvPr/>
              </p:nvCxnSpPr>
              <p:spPr>
                <a:xfrm>
                  <a:off x="5638800" y="3962400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/>
              </p:nvCxnSpPr>
              <p:spPr>
                <a:xfrm>
                  <a:off x="5638800" y="4114800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/>
                <p:cNvCxnSpPr/>
                <p:nvPr/>
              </p:nvCxnSpPr>
              <p:spPr>
                <a:xfrm>
                  <a:off x="5638800" y="4267200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/>
              </p:nvCxnSpPr>
              <p:spPr>
                <a:xfrm>
                  <a:off x="5638800" y="4418012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/>
                <p:cNvCxnSpPr/>
                <p:nvPr/>
              </p:nvCxnSpPr>
              <p:spPr>
                <a:xfrm>
                  <a:off x="5638800" y="4570412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/>
              </p:nvCxnSpPr>
              <p:spPr>
                <a:xfrm>
                  <a:off x="5638800" y="4724400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Straight Connector 212"/>
                <p:cNvCxnSpPr/>
                <p:nvPr/>
              </p:nvCxnSpPr>
              <p:spPr>
                <a:xfrm>
                  <a:off x="5638800" y="4876800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/>
              </p:nvCxnSpPr>
              <p:spPr>
                <a:xfrm>
                  <a:off x="5638800" y="5029200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/>
                <p:cNvCxnSpPr/>
                <p:nvPr/>
              </p:nvCxnSpPr>
              <p:spPr>
                <a:xfrm>
                  <a:off x="5638800" y="5180012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/>
              </p:nvCxnSpPr>
              <p:spPr>
                <a:xfrm>
                  <a:off x="5638800" y="5332412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Straight Connector 216"/>
                <p:cNvCxnSpPr/>
                <p:nvPr/>
              </p:nvCxnSpPr>
              <p:spPr>
                <a:xfrm>
                  <a:off x="5638800" y="5484812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3" name="Group 243"/>
          <p:cNvGrpSpPr/>
          <p:nvPr/>
        </p:nvGrpSpPr>
        <p:grpSpPr>
          <a:xfrm>
            <a:off x="5181600" y="762000"/>
            <a:ext cx="2743200" cy="2971800"/>
            <a:chOff x="5715000" y="2438400"/>
            <a:chExt cx="1828800" cy="1828800"/>
          </a:xfrm>
          <a:solidFill>
            <a:schemeClr val="bg1"/>
          </a:solidFill>
        </p:grpSpPr>
        <p:sp>
          <p:nvSpPr>
            <p:cNvPr id="245" name="Rectangle 244"/>
            <p:cNvSpPr/>
            <p:nvPr/>
          </p:nvSpPr>
          <p:spPr>
            <a:xfrm>
              <a:off x="5715000" y="2438400"/>
              <a:ext cx="1828800" cy="1828800"/>
            </a:xfrm>
            <a:prstGeom prst="rect">
              <a:avLst/>
            </a:prstGeom>
            <a:grpFill/>
            <a:scene3d>
              <a:camera prst="orthographicFront">
                <a:rot lat="3000000" lon="1200000" rev="1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89"/>
            <p:cNvGrpSpPr/>
            <p:nvPr/>
          </p:nvGrpSpPr>
          <p:grpSpPr>
            <a:xfrm>
              <a:off x="5715000" y="2438400"/>
              <a:ext cx="1828800" cy="1828800"/>
              <a:chOff x="5410200" y="1600200"/>
              <a:chExt cx="1828800" cy="1828800"/>
            </a:xfrm>
            <a:grpFill/>
            <a:scene3d>
              <a:camera prst="orthographicFront">
                <a:rot lat="3000000" lon="1200000" rev="1800000"/>
              </a:camera>
              <a:lightRig rig="threePt" dir="t"/>
            </a:scene3d>
          </p:grpSpPr>
          <p:cxnSp>
            <p:nvCxnSpPr>
              <p:cNvPr id="247" name="Straight Connector 246"/>
              <p:cNvCxnSpPr/>
              <p:nvPr/>
            </p:nvCxnSpPr>
            <p:spPr>
              <a:xfrm>
                <a:off x="5410200" y="1752600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>
                <a:off x="5410200" y="1905000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>
                <a:off x="5410200" y="2057400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>
                <a:off x="5410200" y="2208212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>
                <a:off x="5410200" y="2360612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>
                <a:off x="5410200" y="2514600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>
                <a:off x="5410200" y="2667000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/>
              <p:nvPr/>
            </p:nvCxnSpPr>
            <p:spPr>
              <a:xfrm>
                <a:off x="5410200" y="2819400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>
                <a:off x="5410200" y="2970212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>
                <a:off x="5410200" y="3122612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>
                <a:off x="5410200" y="3275012"/>
                <a:ext cx="1828800" cy="1588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15" name="Group 64"/>
              <p:cNvGrpSpPr/>
              <p:nvPr/>
            </p:nvGrpSpPr>
            <p:grpSpPr>
              <a:xfrm rot="5400000">
                <a:off x="5410200" y="1752600"/>
                <a:ext cx="1828800" cy="1524000"/>
                <a:chOff x="5638800" y="3962400"/>
                <a:chExt cx="1828800" cy="1524000"/>
              </a:xfrm>
              <a:grpFill/>
            </p:grpSpPr>
            <p:cxnSp>
              <p:nvCxnSpPr>
                <p:cNvPr id="259" name="Straight Connector 258"/>
                <p:cNvCxnSpPr/>
                <p:nvPr/>
              </p:nvCxnSpPr>
              <p:spPr>
                <a:xfrm>
                  <a:off x="5638800" y="3962400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/>
              </p:nvCxnSpPr>
              <p:spPr>
                <a:xfrm>
                  <a:off x="5638800" y="4114800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/>
                <p:cNvCxnSpPr/>
                <p:nvPr/>
              </p:nvCxnSpPr>
              <p:spPr>
                <a:xfrm>
                  <a:off x="5638800" y="4267200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/>
              </p:nvCxnSpPr>
              <p:spPr>
                <a:xfrm>
                  <a:off x="5638800" y="4418012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/>
                <p:cNvCxnSpPr/>
                <p:nvPr/>
              </p:nvCxnSpPr>
              <p:spPr>
                <a:xfrm>
                  <a:off x="5638800" y="4570412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/>
              </p:nvCxnSpPr>
              <p:spPr>
                <a:xfrm>
                  <a:off x="5638800" y="4724400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Straight Connector 264"/>
                <p:cNvCxnSpPr/>
                <p:nvPr/>
              </p:nvCxnSpPr>
              <p:spPr>
                <a:xfrm>
                  <a:off x="5638800" y="4876800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/>
              </p:nvCxnSpPr>
              <p:spPr>
                <a:xfrm>
                  <a:off x="5638800" y="5029200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Straight Connector 266"/>
                <p:cNvCxnSpPr/>
                <p:nvPr/>
              </p:nvCxnSpPr>
              <p:spPr>
                <a:xfrm>
                  <a:off x="5638800" y="5180012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/>
              </p:nvCxnSpPr>
              <p:spPr>
                <a:xfrm>
                  <a:off x="5638800" y="5332412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69" name="Straight Connector 268"/>
                <p:cNvCxnSpPr/>
                <p:nvPr/>
              </p:nvCxnSpPr>
              <p:spPr>
                <a:xfrm>
                  <a:off x="5638800" y="5484812"/>
                  <a:ext cx="1828800" cy="1588"/>
                </a:xfrm>
                <a:prstGeom prst="lin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71" name="Left Brace 270"/>
          <p:cNvSpPr/>
          <p:nvPr/>
        </p:nvSpPr>
        <p:spPr>
          <a:xfrm rot="15340282">
            <a:off x="6762267" y="4895321"/>
            <a:ext cx="762000" cy="2676958"/>
          </a:xfrm>
          <a:prstGeom prst="leftBrace">
            <a:avLst>
              <a:gd name="adj1" fmla="val 8333"/>
              <a:gd name="adj2" fmla="val 50178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2" name="TextBox 271"/>
          <p:cNvSpPr txBox="1"/>
          <p:nvPr/>
        </p:nvSpPr>
        <p:spPr>
          <a:xfrm>
            <a:off x="7010400" y="6457890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1.1 m</a:t>
            </a:r>
            <a:endParaRPr lang="en-US" sz="2000" dirty="0"/>
          </a:p>
        </p:txBody>
      </p:sp>
      <p:sp>
        <p:nvSpPr>
          <p:cNvPr id="273" name="Right Brace 272"/>
          <p:cNvSpPr/>
          <p:nvPr/>
        </p:nvSpPr>
        <p:spPr>
          <a:xfrm>
            <a:off x="8305800" y="4648200"/>
            <a:ext cx="76200" cy="2286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TextBox 273"/>
          <p:cNvSpPr txBox="1"/>
          <p:nvPr/>
        </p:nvSpPr>
        <p:spPr>
          <a:xfrm>
            <a:off x="8375841" y="4572000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.05 m</a:t>
            </a:r>
            <a:endParaRPr lang="en-US" sz="2000" dirty="0"/>
          </a:p>
        </p:txBody>
      </p:sp>
      <p:sp>
        <p:nvSpPr>
          <p:cNvPr id="275" name="Right Brace 274"/>
          <p:cNvSpPr/>
          <p:nvPr/>
        </p:nvSpPr>
        <p:spPr>
          <a:xfrm>
            <a:off x="8458200" y="2667000"/>
            <a:ext cx="76200" cy="7620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TextBox 275"/>
          <p:cNvSpPr txBox="1"/>
          <p:nvPr/>
        </p:nvSpPr>
        <p:spPr>
          <a:xfrm>
            <a:off x="8504081" y="2819400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.2 m</a:t>
            </a:r>
            <a:endParaRPr lang="en-US" sz="2000" dirty="0"/>
          </a:p>
        </p:txBody>
      </p:sp>
      <p:sp>
        <p:nvSpPr>
          <p:cNvPr id="117" name="Right Brace 116"/>
          <p:cNvSpPr/>
          <p:nvPr/>
        </p:nvSpPr>
        <p:spPr>
          <a:xfrm rot="19766991">
            <a:off x="8176373" y="2243503"/>
            <a:ext cx="176635" cy="161195"/>
          </a:xfrm>
          <a:prstGeom prst="rightBrace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/>
          <p:cNvSpPr txBox="1"/>
          <p:nvPr/>
        </p:nvSpPr>
        <p:spPr>
          <a:xfrm>
            <a:off x="8077200" y="1905000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.014 m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</a:t>
            </a:r>
            <a:r>
              <a:rPr lang="en-US" dirty="0" smtClean="0"/>
              <a:t>and Shower Detection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4191000" cy="4876800"/>
          </a:xfrm>
        </p:spPr>
        <p:txBody>
          <a:bodyPr/>
          <a:lstStyle/>
          <a:p>
            <a:r>
              <a:rPr lang="en-US" sz="2000" dirty="0" smtClean="0"/>
              <a:t>Muon Detection</a:t>
            </a:r>
          </a:p>
          <a:p>
            <a:pPr lvl="1"/>
            <a:r>
              <a:rPr lang="en-US" sz="1800" dirty="0" smtClean="0"/>
              <a:t>For coincidence the planes must register an interaction within 400 nano seconds</a:t>
            </a:r>
          </a:p>
          <a:p>
            <a:pPr lvl="1"/>
            <a:r>
              <a:rPr lang="en-US" sz="1800" dirty="0" smtClean="0"/>
              <a:t>These interactions must form a straight path within the detector</a:t>
            </a:r>
          </a:p>
          <a:p>
            <a:pPr lvl="1"/>
            <a:r>
              <a:rPr lang="en-US" sz="1800" dirty="0" smtClean="0"/>
              <a:t>There is a 4% chance that an e will be miss identified as a muon</a:t>
            </a:r>
          </a:p>
          <a:p>
            <a:pPr lvl="1"/>
            <a:r>
              <a:rPr lang="en-US" sz="1800" dirty="0" smtClean="0"/>
              <a:t>There is a 4% chance a muon will be miss identified as an e</a:t>
            </a:r>
          </a:p>
          <a:p>
            <a:r>
              <a:rPr lang="en-US" sz="2000" dirty="0" smtClean="0"/>
              <a:t>Shower</a:t>
            </a:r>
          </a:p>
          <a:p>
            <a:pPr lvl="1"/>
            <a:r>
              <a:rPr lang="en-US" sz="1800" dirty="0" smtClean="0"/>
              <a:t>Several (&gt;3) huts must show a track within 400 ns</a:t>
            </a:r>
          </a:p>
          <a:p>
            <a:pPr lvl="1"/>
            <a:r>
              <a:rPr lang="en-US" sz="1800" dirty="0" smtClean="0"/>
              <a:t>This path does not have the same restrictions as a muon path as many more interactive particles could be produced by a shower</a:t>
            </a:r>
          </a:p>
          <a:p>
            <a:pPr lvl="1"/>
            <a:endParaRPr lang="en-US" sz="1600" dirty="0"/>
          </a:p>
        </p:txBody>
      </p:sp>
      <p:pic>
        <p:nvPicPr>
          <p:cNvPr id="1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54375" t="28182" r="20625" b="10519"/>
          <a:stretch>
            <a:fillRect/>
          </a:stretch>
        </p:blipFill>
        <p:spPr bwMode="auto">
          <a:xfrm>
            <a:off x="4953000" y="1219200"/>
            <a:ext cx="3429000" cy="50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Correction</a:t>
            </a:r>
            <a:endParaRPr lang="en-US" dirty="0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906" y="1153550"/>
            <a:ext cx="5719522" cy="4149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9359" y="3064682"/>
            <a:ext cx="5825490" cy="3529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Seasonal Variations</a:t>
            </a:r>
            <a:endParaRPr lang="en-US" sz="3200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5762" y="1288146"/>
            <a:ext cx="7103843" cy="5160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July 2007 - January 2008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85800" y="5715000"/>
            <a:ext cx="7772400" cy="762000"/>
          </a:xfrm>
        </p:spPr>
        <p:txBody>
          <a:bodyPr/>
          <a:lstStyle/>
          <a:p>
            <a:r>
              <a:rPr lang="en-US" sz="2000" dirty="0" smtClean="0"/>
              <a:t>Statistically corrected data set using a good hut vector</a:t>
            </a:r>
            <a:endParaRPr lang="en-US" sz="2000" dirty="0"/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219596"/>
            <a:ext cx="6096000" cy="4419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Histogram Method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85800" y="4845132"/>
            <a:ext cx="3803073" cy="1570492"/>
          </a:xfrm>
        </p:spPr>
        <p:txBody>
          <a:bodyPr/>
          <a:lstStyle/>
          <a:p>
            <a:r>
              <a:rPr lang="en-US" sz="2000" dirty="0" smtClean="0"/>
              <a:t>Binned Muon flux over 170 Days</a:t>
            </a:r>
          </a:p>
          <a:p>
            <a:r>
              <a:rPr lang="en-US" sz="2000" dirty="0" smtClean="0"/>
              <a:t>Exhibits a 1 and 2 cycle/day component</a:t>
            </a:r>
            <a:endParaRPr lang="en-US" sz="2000" dirty="0"/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00" y="1181597"/>
            <a:ext cx="6388925" cy="360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4" cstate="print"/>
          <a:srcRect l="8766" t="50842" r="53734" b="9003"/>
          <a:stretch>
            <a:fillRect/>
          </a:stretch>
        </p:blipFill>
        <p:spPr bwMode="auto">
          <a:xfrm>
            <a:off x="10604612" y="3259779"/>
            <a:ext cx="4572000" cy="2945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0444E-6 L -0.66822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Spectral Density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50574" cy="2333501"/>
          </a:xfrm>
        </p:spPr>
        <p:txBody>
          <a:bodyPr/>
          <a:lstStyle/>
          <a:p>
            <a:r>
              <a:rPr lang="en-US" sz="2000" dirty="0" smtClean="0"/>
              <a:t>Power Spectrum of the first 110 Days</a:t>
            </a:r>
          </a:p>
          <a:p>
            <a:r>
              <a:rPr lang="en-US" sz="2000" dirty="0" smtClean="0"/>
              <a:t>Peaks around 1 and 2 cycles per day</a:t>
            </a:r>
          </a:p>
          <a:p>
            <a:r>
              <a:rPr lang="en-US" sz="2000" dirty="0" smtClean="0"/>
              <a:t>Periodicity possibly due to the Interplanetary Magnetic Field</a:t>
            </a:r>
          </a:p>
          <a:p>
            <a:endParaRPr lang="en-US" sz="2000" dirty="0"/>
          </a:p>
        </p:txBody>
      </p: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3" cstate="print"/>
          <a:srcRect r="4152"/>
          <a:stretch>
            <a:fillRect/>
          </a:stretch>
        </p:blipFill>
        <p:spPr bwMode="auto">
          <a:xfrm>
            <a:off x="4484112" y="3845133"/>
            <a:ext cx="4386753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4441195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4" cstate="print"/>
          <a:srcRect r="5034"/>
          <a:stretch>
            <a:fillRect/>
          </a:stretch>
        </p:blipFill>
        <p:spPr bwMode="auto">
          <a:xfrm>
            <a:off x="154375" y="3845151"/>
            <a:ext cx="4346369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985652" y="3895106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Muon Flux PSD</a:t>
            </a:r>
            <a:endParaRPr lang="en-US" sz="1800" dirty="0"/>
          </a:p>
        </p:txBody>
      </p:sp>
      <p:sp>
        <p:nvSpPr>
          <p:cNvPr id="17" name="Rectangle 16"/>
          <p:cNvSpPr/>
          <p:nvPr/>
        </p:nvSpPr>
        <p:spPr>
          <a:xfrm>
            <a:off x="5405453" y="3827560"/>
            <a:ext cx="19351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Pressure Corrected</a:t>
            </a:r>
          </a:p>
          <a:p>
            <a:r>
              <a:rPr lang="en-US" sz="1800" dirty="0" smtClean="0"/>
              <a:t>Muon Flux PSD</a:t>
            </a:r>
            <a:endParaRPr lang="en-US" sz="1800" dirty="0"/>
          </a:p>
        </p:txBody>
      </p:sp>
      <p:sp>
        <p:nvSpPr>
          <p:cNvPr id="18" name="Content Placeholder 5"/>
          <p:cNvSpPr>
            <a:spLocks noGrp="1"/>
          </p:cNvSpPr>
          <p:nvPr>
            <p:ph sz="half" idx="1"/>
          </p:nvPr>
        </p:nvSpPr>
        <p:spPr>
          <a:xfrm>
            <a:off x="4543296" y="1369627"/>
            <a:ext cx="3850574" cy="2333501"/>
          </a:xfrm>
        </p:spPr>
        <p:txBody>
          <a:bodyPr/>
          <a:lstStyle/>
          <a:p>
            <a:r>
              <a:rPr lang="en-US" sz="2000" dirty="0" smtClean="0"/>
              <a:t>Pressure correction further uncovers the peaks especially the 2 cycle per day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and 2 cycle per 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27871"/>
            <a:ext cx="3810000" cy="4640263"/>
          </a:xfrm>
        </p:spPr>
        <p:txBody>
          <a:bodyPr/>
          <a:lstStyle/>
          <a:p>
            <a:r>
              <a:rPr lang="en-US" sz="2000" dirty="0" smtClean="0"/>
              <a:t>A 8192 element Fourier Transform was slid over the 171 day data set</a:t>
            </a:r>
          </a:p>
          <a:p>
            <a:r>
              <a:rPr lang="en-US" sz="2000" dirty="0" smtClean="0"/>
              <a:t>Significant seasonal variations are observed</a:t>
            </a:r>
          </a:p>
          <a:p>
            <a:pPr lvl="1"/>
            <a:r>
              <a:rPr lang="en-US" sz="1800" dirty="0" smtClean="0"/>
              <a:t>1 cycler per day variation initially increases plateaus then decrease in mid November</a:t>
            </a:r>
          </a:p>
          <a:p>
            <a:pPr lvl="1"/>
            <a:r>
              <a:rPr lang="en-US" sz="1800" dirty="0" smtClean="0"/>
              <a:t>2 cycle shows significant increase into December then decreases</a:t>
            </a:r>
          </a:p>
        </p:txBody>
      </p:sp>
      <p:pic>
        <p:nvPicPr>
          <p:cNvPr id="7" name="Content Placeholder 6" descr="test.gif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-20000" contrast="40000"/>
          </a:blip>
          <a:stretch>
            <a:fillRect/>
          </a:stretch>
        </p:blipFill>
        <p:spPr>
          <a:xfrm>
            <a:off x="-2141022" y="7097065"/>
            <a:ext cx="4282044" cy="3107093"/>
          </a:xfrm>
        </p:spPr>
      </p:pic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6004" y="3982720"/>
            <a:ext cx="4576763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4441195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9112" y="1306841"/>
            <a:ext cx="4576763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077242" y="3516922"/>
            <a:ext cx="2353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Days Since September 12 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173371" y="6173372"/>
            <a:ext cx="2353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Days Since September12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9519E-6 L 0.68246 -0.008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" y="-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6503E-6 L 0.71372 -0.006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" y="-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23682E-6 C 0.07535 -0.05296 0.32986 -0.20283 0.45191 -0.3173 C 0.57396 -0.43178 0.67396 -0.60986 0.73247 -0.6868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" y="-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Observations</a:t>
            </a:r>
          </a:p>
          <a:p>
            <a:pPr lvl="1"/>
            <a:r>
              <a:rPr lang="en-US" b="0" dirty="0" smtClean="0"/>
              <a:t>Pressure has an observable influence on muon flux and tests yield a correction factor around 1</a:t>
            </a:r>
          </a:p>
          <a:p>
            <a:pPr lvl="2"/>
            <a:r>
              <a:rPr lang="en-US" b="0" dirty="0" smtClean="0"/>
              <a:t>Other climatic factors make pinning down this value difficult</a:t>
            </a:r>
          </a:p>
          <a:p>
            <a:pPr lvl="1"/>
            <a:r>
              <a:rPr lang="en-US" b="0" dirty="0" smtClean="0"/>
              <a:t>Seasonal variations in flux can be observed</a:t>
            </a:r>
          </a:p>
          <a:p>
            <a:pPr lvl="1"/>
            <a:r>
              <a:rPr lang="en-US" b="0" dirty="0" smtClean="0"/>
              <a:t>These seasonal variations influence the DMV changing the phase and amplitude of the 1 and 2 cycle per day trends</a:t>
            </a:r>
          </a:p>
          <a:p>
            <a:r>
              <a:rPr lang="en-US" sz="2000" dirty="0" smtClean="0"/>
              <a:t>Lessons</a:t>
            </a:r>
          </a:p>
          <a:p>
            <a:pPr lvl="1"/>
            <a:r>
              <a:rPr lang="en-US" b="0" dirty="0" smtClean="0"/>
              <a:t>Working on a research project reveals all the work that goes into modern science from engineering and physics to manual labor, but this allows you to truly understand the project.</a:t>
            </a:r>
          </a:p>
          <a:p>
            <a:pPr lvl="1"/>
            <a:r>
              <a:rPr lang="en-US" b="0" dirty="0" smtClean="0"/>
              <a:t>Developing skills working with data analysis software really helped to advance my research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 Lab</a:t>
            </a:r>
            <a:endParaRPr lang="en-US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b="0" dirty="0" smtClean="0"/>
              <a:t>The Sudbury Neutrino Observatory uses a very large sphere of heavy water with 9600 PMTs to detect particles traveling 2 km underground. It was designed to look for neutrino oscillation in solar neutrinos.</a:t>
            </a:r>
          </a:p>
          <a:p>
            <a:r>
              <a:rPr lang="en-US" sz="2000" b="0" dirty="0" smtClean="0"/>
              <a:t>The muon dataset was reconstructed by Joseph </a:t>
            </a:r>
            <a:r>
              <a:rPr lang="en-US" sz="2000" b="0" dirty="0" err="1" smtClean="0"/>
              <a:t>Formaggio</a:t>
            </a:r>
            <a:r>
              <a:rPr lang="en-US" sz="2000" b="0" dirty="0" smtClean="0"/>
              <a:t> at MIT using a variety of criteria to separate muons from other particles</a:t>
            </a:r>
          </a:p>
          <a:p>
            <a:pPr lvl="1"/>
            <a:r>
              <a:rPr lang="en-US" b="0" dirty="0" err="1" smtClean="0"/>
              <a:t>nhits</a:t>
            </a:r>
            <a:r>
              <a:rPr lang="en-US" b="0" dirty="0" smtClean="0"/>
              <a:t> must be greater than 250</a:t>
            </a:r>
          </a:p>
          <a:p>
            <a:pPr lvl="1"/>
            <a:r>
              <a:rPr lang="en-US" b="0" dirty="0" smtClean="0"/>
              <a:t>Reconstruct tracks</a:t>
            </a:r>
          </a:p>
          <a:p>
            <a:r>
              <a:rPr lang="en-US" sz="2000" b="0" dirty="0" smtClean="0"/>
              <a:t>Objectives</a:t>
            </a:r>
          </a:p>
          <a:p>
            <a:pPr lvl="1"/>
            <a:r>
              <a:rPr lang="en-US" b="0" dirty="0" smtClean="0"/>
              <a:t>Study variations in High Energy Cosmic Rays &gt;3 </a:t>
            </a:r>
            <a:r>
              <a:rPr lang="en-US" b="0" dirty="0" err="1" smtClean="0"/>
              <a:t>TeV</a:t>
            </a:r>
            <a:endParaRPr lang="en-US" b="0" dirty="0" smtClean="0"/>
          </a:p>
          <a:p>
            <a:pPr lvl="1"/>
            <a:r>
              <a:rPr lang="en-US" b="0" dirty="0" smtClean="0"/>
              <a:t>Look  for the shadowing </a:t>
            </a:r>
            <a:r>
              <a:rPr lang="en-US" b="0" dirty="0" smtClean="0"/>
              <a:t>effects </a:t>
            </a:r>
            <a:r>
              <a:rPr lang="en-US" b="0" dirty="0" smtClean="0"/>
              <a:t>of the moon and sun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Cosmic Rays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sz="2000" dirty="0" smtClean="0"/>
              <a:t>Categories </a:t>
            </a:r>
            <a:r>
              <a:rPr lang="en-US" sz="2000" dirty="0"/>
              <a:t>of cosmic rays</a:t>
            </a:r>
          </a:p>
          <a:p>
            <a:pPr lvl="1"/>
            <a:r>
              <a:rPr lang="en-US" sz="1800" dirty="0"/>
              <a:t>Solar cosmic </a:t>
            </a:r>
            <a:r>
              <a:rPr lang="en-US" sz="1800" dirty="0" smtClean="0"/>
              <a:t>rays</a:t>
            </a:r>
            <a:endParaRPr lang="en-US" sz="1800" dirty="0"/>
          </a:p>
          <a:p>
            <a:pPr lvl="1"/>
            <a:r>
              <a:rPr lang="en-US" sz="1800" dirty="0"/>
              <a:t>Galactic cosmic </a:t>
            </a:r>
            <a:r>
              <a:rPr lang="en-US" sz="1800" dirty="0" smtClean="0"/>
              <a:t>rays</a:t>
            </a:r>
            <a:endParaRPr lang="en-US" sz="1800" dirty="0"/>
          </a:p>
          <a:p>
            <a:pPr lvl="1"/>
            <a:r>
              <a:rPr lang="en-US" sz="1800" dirty="0"/>
              <a:t>Extragalactic cosmic </a:t>
            </a:r>
            <a:r>
              <a:rPr lang="en-US" sz="1800" dirty="0" smtClean="0"/>
              <a:t>rays.</a:t>
            </a:r>
            <a:endParaRPr lang="en-US" sz="1800" dirty="0"/>
          </a:p>
          <a:p>
            <a:r>
              <a:rPr lang="en-US" sz="2000" dirty="0"/>
              <a:t>Cosmic rays are made of 90%  protons (p</a:t>
            </a:r>
            <a:r>
              <a:rPr lang="en-US" sz="2000" baseline="30000" dirty="0"/>
              <a:t>+</a:t>
            </a:r>
            <a:r>
              <a:rPr lang="en-US" sz="2000" dirty="0"/>
              <a:t>),  9% alpha-particles ( </a:t>
            </a:r>
            <a:r>
              <a:rPr lang="en-US" sz="2000" dirty="0">
                <a:cs typeface="Times New Roman" pitchFamily="18" charset="0"/>
              </a:rPr>
              <a:t>α</a:t>
            </a:r>
            <a:r>
              <a:rPr lang="en-US" sz="2000" baseline="30000" dirty="0"/>
              <a:t>2+</a:t>
            </a:r>
            <a:r>
              <a:rPr lang="en-US" sz="2000" dirty="0"/>
              <a:t>), and 1% heaver nuclei or electrons (e</a:t>
            </a:r>
            <a:r>
              <a:rPr lang="en-US" sz="2000" baseline="30000" dirty="0"/>
              <a:t>-</a:t>
            </a:r>
            <a:r>
              <a:rPr lang="en-US" sz="2000" dirty="0"/>
              <a:t>).</a:t>
            </a:r>
          </a:p>
          <a:p>
            <a:r>
              <a:rPr lang="en-US" sz="2000" dirty="0"/>
              <a:t>Cosmic rays interact with the magnetic field of the </a:t>
            </a:r>
            <a:r>
              <a:rPr lang="en-US" sz="2000" dirty="0" smtClean="0"/>
              <a:t>galaxy and the solar system.</a:t>
            </a:r>
            <a:endParaRPr lang="en-US" sz="2000" dirty="0"/>
          </a:p>
        </p:txBody>
      </p:sp>
      <p:pic>
        <p:nvPicPr>
          <p:cNvPr id="109573" name="Picture 5" descr="File:Cosmic ray flux versus particle energy.sv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447800"/>
            <a:ext cx="3810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SNOLAB</a:t>
            </a:r>
            <a:endParaRPr lang="en-US" dirty="0"/>
          </a:p>
        </p:txBody>
      </p:sp>
      <p:pic>
        <p:nvPicPr>
          <p:cNvPr id="44034" name="Picture 2" descr="http://www.snolab.ca/Images/snolab_poster_rev2_sm.jpg"/>
          <p:cNvPicPr>
            <a:picLocks noChangeAspect="1" noChangeArrowheads="1"/>
          </p:cNvPicPr>
          <p:nvPr/>
        </p:nvPicPr>
        <p:blipFill>
          <a:blip r:embed="rId2" cstate="print"/>
          <a:srcRect l="1297"/>
          <a:stretch>
            <a:fillRect/>
          </a:stretch>
        </p:blipFill>
        <p:spPr bwMode="auto">
          <a:xfrm>
            <a:off x="436098" y="1396853"/>
            <a:ext cx="5874861" cy="3273621"/>
          </a:xfrm>
          <a:prstGeom prst="rect">
            <a:avLst/>
          </a:prstGeom>
          <a:noFill/>
        </p:spPr>
      </p:pic>
      <p:pic>
        <p:nvPicPr>
          <p:cNvPr id="44036" name="Picture 4" descr="http://oldwebsite.laurentian.ca/physics/SNO/images/man_on_deck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3291" y="2620743"/>
            <a:ext cx="3238500" cy="3867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 Lab</a:t>
            </a:r>
            <a:endParaRPr lang="en-US" dirty="0"/>
          </a:p>
        </p:txBody>
      </p:sp>
      <p:pic>
        <p:nvPicPr>
          <p:cNvPr id="6" name="Picture 5" descr="DSC_00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5927" y="1401980"/>
            <a:ext cx="7560542" cy="5026956"/>
          </a:xfrm>
          <a:prstGeom prst="rect">
            <a:avLst/>
          </a:prstGeom>
        </p:spPr>
      </p:pic>
      <p:pic>
        <p:nvPicPr>
          <p:cNvPr id="7" name="Picture 6" descr="DSC_00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5247" y="1397232"/>
            <a:ext cx="7560542" cy="5026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 Lab</a:t>
            </a:r>
            <a:endParaRPr lang="en-US" dirty="0"/>
          </a:p>
        </p:txBody>
      </p:sp>
      <p:pic>
        <p:nvPicPr>
          <p:cNvPr id="4" name="Picture 3" descr="DSC_01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57800" y="2155667"/>
            <a:ext cx="5057335" cy="3362590"/>
          </a:xfrm>
          <a:prstGeom prst="rect">
            <a:avLst/>
          </a:prstGeom>
        </p:spPr>
      </p:pic>
      <p:pic>
        <p:nvPicPr>
          <p:cNvPr id="40962" name="Picture 2" descr="C:\Users\Thomas A. Catanach\Pictures\17_July_2009ce\100NCD50\DSC_0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9912" y="1364567"/>
            <a:ext cx="5869163" cy="3902612"/>
          </a:xfrm>
          <a:prstGeom prst="rect">
            <a:avLst/>
          </a:prstGeom>
          <a:noFill/>
        </p:spPr>
      </p:pic>
      <p:pic>
        <p:nvPicPr>
          <p:cNvPr id="40963" name="Picture 3" descr="C:\Users\Thomas A. Catanach\Pictures\17_July_2009ce\100NCD50\DSC_01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1508" y="2285736"/>
            <a:ext cx="6513342" cy="4330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Thomas A. Catanach\Pictures\17_July_2009ce\100NCD50\DSC_01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828" y="1212829"/>
            <a:ext cx="5949266" cy="395587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 Lab</a:t>
            </a:r>
            <a:endParaRPr lang="en-US" dirty="0"/>
          </a:p>
        </p:txBody>
      </p:sp>
      <p:pic>
        <p:nvPicPr>
          <p:cNvPr id="41987" name="Picture 3" descr="C:\Users\Thomas A. Catanach\Pictures\17_July_2009ce\100NCD50\DSC_01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9306" y="2296626"/>
            <a:ext cx="6286890" cy="4180374"/>
          </a:xfrm>
          <a:prstGeom prst="rect">
            <a:avLst/>
          </a:prstGeom>
          <a:noFill/>
        </p:spPr>
      </p:pic>
      <p:pic>
        <p:nvPicPr>
          <p:cNvPr id="41988" name="Picture 4" descr="C:\Users\Thomas A. Catanach\Pictures\17_July_2009ce\100NCD50\DSC_01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9145" y="1570915"/>
            <a:ext cx="6934005" cy="4610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Complete Dataset Sky Map</a:t>
            </a:r>
            <a:endParaRPr lang="en-US" dirty="0"/>
          </a:p>
        </p:txBody>
      </p:sp>
      <p:pic>
        <p:nvPicPr>
          <p:cNvPr id="4" name="Content Placeholder 3" descr="data_ful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62966" y="1409774"/>
            <a:ext cx="7200534" cy="4825774"/>
          </a:xfrm>
        </p:spPr>
      </p:pic>
      <p:sp>
        <p:nvSpPr>
          <p:cNvPr id="5" name="TextBox 4"/>
          <p:cNvSpPr txBox="1"/>
          <p:nvPr/>
        </p:nvSpPr>
        <p:spPr>
          <a:xfrm>
            <a:off x="3673365" y="5912071"/>
            <a:ext cx="1768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Right Ascension</a:t>
            </a:r>
            <a:endParaRPr lang="en-US" sz="1800" b="1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467709" y="360357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Declination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Nhits Distributions</a:t>
            </a:r>
            <a:endParaRPr lang="en-US" dirty="0"/>
          </a:p>
        </p:txBody>
      </p:sp>
      <p:pic>
        <p:nvPicPr>
          <p:cNvPr id="4" name="Picture 3" descr="nhits_.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493" y="1213546"/>
            <a:ext cx="4093127" cy="2743200"/>
          </a:xfrm>
          <a:prstGeom prst="rect">
            <a:avLst/>
          </a:prstGeom>
        </p:spPr>
      </p:pic>
      <p:pic>
        <p:nvPicPr>
          <p:cNvPr id="5" name="Picture 4" descr="nhits_1.75_2.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04034" y="1213546"/>
            <a:ext cx="4089633" cy="2743200"/>
          </a:xfrm>
          <a:prstGeom prst="rect">
            <a:avLst/>
          </a:prstGeom>
        </p:spPr>
      </p:pic>
      <p:pic>
        <p:nvPicPr>
          <p:cNvPr id="6" name="Picture 5" descr="nhits_2.5_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9763" y="4028642"/>
            <a:ext cx="4093127" cy="2743200"/>
          </a:xfrm>
          <a:prstGeom prst="rect">
            <a:avLst/>
          </a:prstGeom>
        </p:spPr>
      </p:pic>
      <p:pic>
        <p:nvPicPr>
          <p:cNvPr id="7" name="Picture 6" descr="nhits_3.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24809" y="4028642"/>
            <a:ext cx="4048083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8631" y="1101687"/>
            <a:ext cx="148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eta &lt;.125</a:t>
            </a:r>
            <a:r>
              <a:rPr lang="el-GR" dirty="0" smtClean="0"/>
              <a:t>π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426287" y="1126997"/>
            <a:ext cx="2815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.4375</a:t>
            </a:r>
            <a:r>
              <a:rPr lang="el-GR" dirty="0" smtClean="0"/>
              <a:t> π </a:t>
            </a:r>
            <a:r>
              <a:rPr lang="en-US" dirty="0" smtClean="0"/>
              <a:t>&lt;eta &lt;.5625</a:t>
            </a:r>
            <a:r>
              <a:rPr lang="el-GR" dirty="0" smtClean="0"/>
              <a:t>π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28721" y="3901413"/>
            <a:ext cx="23535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.625</a:t>
            </a:r>
            <a:r>
              <a:rPr lang="el-GR" dirty="0" smtClean="0"/>
              <a:t> π </a:t>
            </a:r>
            <a:r>
              <a:rPr lang="en-US" dirty="0" smtClean="0"/>
              <a:t>&lt;eta &lt;.75</a:t>
            </a:r>
            <a:r>
              <a:rPr lang="el-GR" dirty="0" smtClean="0"/>
              <a:t>π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61597" y="3921610"/>
            <a:ext cx="1563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.875</a:t>
            </a:r>
            <a:r>
              <a:rPr lang="el-GR" dirty="0" smtClean="0"/>
              <a:t> π </a:t>
            </a:r>
            <a:r>
              <a:rPr lang="en-US" dirty="0" smtClean="0"/>
              <a:t>&lt;eta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Eta Distribution</a:t>
            </a:r>
            <a:endParaRPr lang="en-US" dirty="0"/>
          </a:p>
        </p:txBody>
      </p:sp>
      <p:pic>
        <p:nvPicPr>
          <p:cNvPr id="4" name="Content Placeholder 3" descr="eta_map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r="6404"/>
          <a:stretch>
            <a:fillRect/>
          </a:stretch>
        </p:blipFill>
        <p:spPr>
          <a:xfrm>
            <a:off x="1097270" y="1347106"/>
            <a:ext cx="6991643" cy="5006377"/>
          </a:xfrm>
        </p:spPr>
      </p:pic>
      <p:sp>
        <p:nvSpPr>
          <p:cNvPr id="6" name="Rectangle 5"/>
          <p:cNvSpPr/>
          <p:nvPr/>
        </p:nvSpPr>
        <p:spPr>
          <a:xfrm>
            <a:off x="4441195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777176" y="5937794"/>
            <a:ext cx="18499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Eta (radians)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825153" y="360357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Events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Psi Distribution</a:t>
            </a:r>
            <a:endParaRPr lang="en-US" dirty="0"/>
          </a:p>
        </p:txBody>
      </p:sp>
      <p:pic>
        <p:nvPicPr>
          <p:cNvPr id="4" name="Picture 3" descr="psi_map.jpg"/>
          <p:cNvPicPr>
            <a:picLocks noChangeAspect="1"/>
          </p:cNvPicPr>
          <p:nvPr/>
        </p:nvPicPr>
        <p:blipFill>
          <a:blip r:embed="rId3" cstate="print"/>
          <a:srcRect r="8179" b="5158"/>
          <a:stretch>
            <a:fillRect/>
          </a:stretch>
        </p:blipFill>
        <p:spPr>
          <a:xfrm>
            <a:off x="886262" y="1384938"/>
            <a:ext cx="7154633" cy="49528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77176" y="6176950"/>
            <a:ext cx="18499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Psi (radians)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28201" y="360357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Events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Analysis</a:t>
            </a:r>
            <a:endParaRPr lang="en-US" dirty="0"/>
          </a:p>
        </p:txBody>
      </p:sp>
      <p:pic>
        <p:nvPicPr>
          <p:cNvPr id="4" name="Picture 3" descr="sun_centered_uncorrect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3589" y="1376144"/>
            <a:ext cx="7276823" cy="48769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73365" y="5912071"/>
            <a:ext cx="1768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Right Ascension</a:t>
            </a:r>
            <a:endParaRPr lang="en-US" sz="1800" b="1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467709" y="360357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Declination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of Day Exposure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1061346" y="330962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Seconds</a:t>
            </a:r>
            <a:endParaRPr lang="en-US" sz="18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1420898" y="1319212"/>
            <a:ext cx="6299114" cy="4522156"/>
            <a:chOff x="1420898" y="1319212"/>
            <a:chExt cx="6299114" cy="4522156"/>
          </a:xfrm>
        </p:grpSpPr>
        <p:pic>
          <p:nvPicPr>
            <p:cNvPr id="4" name="Picture 3" descr="time_map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3987" y="1319212"/>
              <a:ext cx="6296025" cy="4219575"/>
            </a:xfrm>
            <a:prstGeom prst="rect">
              <a:avLst/>
            </a:prstGeom>
          </p:spPr>
        </p:pic>
        <p:pic>
          <p:nvPicPr>
            <p:cNvPr id="9" name="Picture 8" descr="time_map.jpg"/>
            <p:cNvPicPr>
              <a:picLocks noChangeAspect="1"/>
            </p:cNvPicPr>
            <p:nvPr/>
          </p:nvPicPr>
          <p:blipFill>
            <a:blip r:embed="rId2" cstate="print"/>
            <a:srcRect t="95516"/>
            <a:stretch>
              <a:fillRect/>
            </a:stretch>
          </p:blipFill>
          <p:spPr>
            <a:xfrm>
              <a:off x="1420898" y="5493104"/>
              <a:ext cx="6295474" cy="191392"/>
            </a:xfrm>
            <a:prstGeom prst="rect">
              <a:avLst/>
            </a:prstGeom>
          </p:spPr>
        </p:pic>
        <p:pic>
          <p:nvPicPr>
            <p:cNvPr id="7" name="Picture 6" descr="time_map.jpg"/>
            <p:cNvPicPr>
              <a:picLocks noChangeAspect="1"/>
            </p:cNvPicPr>
            <p:nvPr/>
          </p:nvPicPr>
          <p:blipFill>
            <a:blip r:embed="rId2" cstate="print"/>
            <a:srcRect t="95516"/>
            <a:stretch>
              <a:fillRect/>
            </a:stretch>
          </p:blipFill>
          <p:spPr>
            <a:xfrm>
              <a:off x="1423139" y="5649976"/>
              <a:ext cx="6295474" cy="191392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3216165" y="5205626"/>
            <a:ext cx="2619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/>
              <a:t>Time of Day</a:t>
            </a:r>
          </a:p>
          <a:p>
            <a:pPr algn="ctr"/>
            <a:r>
              <a:rPr lang="en-US" sz="1800" b="1" dirty="0" smtClean="0"/>
              <a:t>(Seconds in Julian Time)</a:t>
            </a:r>
            <a:endParaRPr lang="en-US" sz="1800" b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606769" y="3243478"/>
            <a:ext cx="1969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/>
              <a:t>Seconds Exposure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7397" y="1090259"/>
            <a:ext cx="3886200" cy="4640263"/>
          </a:xfrm>
        </p:spPr>
        <p:txBody>
          <a:bodyPr/>
          <a:lstStyle/>
          <a:p>
            <a:r>
              <a:rPr lang="en-US" sz="2000" dirty="0" smtClean="0"/>
              <a:t>The muon is in the second generation of the lepton family</a:t>
            </a:r>
          </a:p>
          <a:p>
            <a:pPr lvl="1"/>
            <a:r>
              <a:rPr lang="en-US" sz="1800" dirty="0" smtClean="0"/>
              <a:t>Mass: 106 </a:t>
            </a:r>
            <a:r>
              <a:rPr lang="en-US" sz="1800" dirty="0" err="1" smtClean="0"/>
              <a:t>MeV</a:t>
            </a:r>
            <a:r>
              <a:rPr lang="en-US" sz="1800" dirty="0" smtClean="0"/>
              <a:t>/c</a:t>
            </a:r>
            <a:r>
              <a:rPr lang="en-US" sz="1800" baseline="30000" dirty="0" smtClean="0"/>
              <a:t>2</a:t>
            </a:r>
            <a:endParaRPr lang="en-US" sz="1800" dirty="0"/>
          </a:p>
          <a:p>
            <a:pPr lvl="1"/>
            <a:r>
              <a:rPr lang="en-US" sz="1800" dirty="0" smtClean="0"/>
              <a:t>Charge: -1</a:t>
            </a:r>
          </a:p>
          <a:p>
            <a:pPr lvl="1"/>
            <a:r>
              <a:rPr lang="en-US" sz="1800" dirty="0" smtClean="0"/>
              <a:t>Lifetime at rest: 2.2 µsec</a:t>
            </a:r>
          </a:p>
          <a:p>
            <a:r>
              <a:rPr lang="en-US" sz="2000" dirty="0" smtClean="0"/>
              <a:t>Cosmic </a:t>
            </a:r>
            <a:r>
              <a:rPr lang="en-US" sz="2000" dirty="0"/>
              <a:t>rays hit the atmosphere creating a cascade of particles at about </a:t>
            </a:r>
            <a:r>
              <a:rPr lang="en-US" sz="2000" dirty="0" smtClean="0"/>
              <a:t>15km </a:t>
            </a:r>
            <a:r>
              <a:rPr lang="en-US" sz="2000" dirty="0"/>
              <a:t>in the </a:t>
            </a:r>
            <a:r>
              <a:rPr lang="en-US" sz="2000" dirty="0" smtClean="0"/>
              <a:t>atmosphere.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Underground, muons can be produced by neutrinos</a:t>
            </a:r>
          </a:p>
          <a:p>
            <a:r>
              <a:rPr lang="en-US" sz="2000" dirty="0" smtClean="0"/>
              <a:t>On average 1 event occurs per 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per minute.</a:t>
            </a:r>
          </a:p>
          <a:p>
            <a:endParaRPr lang="en-US" sz="2000" dirty="0"/>
          </a:p>
        </p:txBody>
      </p:sp>
      <p:graphicFrame>
        <p:nvGraphicFramePr>
          <p:cNvPr id="64517" name="Object 5"/>
          <p:cNvGraphicFramePr>
            <a:graphicFrameLocks noChangeAspect="1"/>
          </p:cNvGraphicFramePr>
          <p:nvPr/>
        </p:nvGraphicFramePr>
        <p:xfrm>
          <a:off x="1524000" y="4062040"/>
          <a:ext cx="2300287" cy="1169987"/>
        </p:xfrm>
        <a:graphic>
          <a:graphicData uri="http://schemas.openxmlformats.org/presentationml/2006/ole">
            <p:oleObj spid="_x0000_s1026" r:id="rId4" imgW="1701800" imgH="863600" progId="">
              <p:embed/>
            </p:oleObj>
          </a:graphicData>
        </a:graphic>
      </p:graphicFrame>
      <p:pic>
        <p:nvPicPr>
          <p:cNvPr id="64518" name="Picture 6" descr="cosmic-80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032375" y="1371600"/>
            <a:ext cx="3040063" cy="4640263"/>
          </a:xfrm>
          <a:noFill/>
          <a:ln/>
        </p:spPr>
      </p:pic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5257800" y="6096000"/>
            <a:ext cx="32273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>
                <a:latin typeface="Arial" charset="0"/>
              </a:rPr>
              <a:t>http://livefromcern.web.cern.ch/livefromcern/antimatter</a:t>
            </a:r>
          </a:p>
          <a:p>
            <a:r>
              <a:rPr lang="en-US" sz="1000">
                <a:latin typeface="Arial" charset="0"/>
              </a:rPr>
              <a:t>/history/historypictures/cosmic-80.jpg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Daily Variation</a:t>
            </a:r>
            <a:endParaRPr lang="en-US" dirty="0"/>
          </a:p>
        </p:txBody>
      </p:sp>
      <p:pic>
        <p:nvPicPr>
          <p:cNvPr id="4" name="Picture 3" descr="dmv_not_reall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3987" y="1319212"/>
            <a:ext cx="6296025" cy="42195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1490" y="5205626"/>
            <a:ext cx="139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/>
              <a:t>Time of Day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425340" y="3129176"/>
            <a:ext cx="2268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/>
              <a:t>Normalized Intensity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5250"/>
            <a:ext cx="7772400" cy="855663"/>
          </a:xfrm>
        </p:spPr>
        <p:txBody>
          <a:bodyPr/>
          <a:lstStyle/>
          <a:p>
            <a:r>
              <a:rPr lang="en-US" sz="3600" dirty="0" smtClean="0"/>
              <a:t>Seasonal Variations: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High Energy Muons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4441195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 descr="hard_muon_seaso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08296" y="1594338"/>
            <a:ext cx="6559502" cy="4140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Seasonal Variation: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Induced Muons</a:t>
            </a:r>
            <a:endParaRPr lang="en-US" sz="2400" dirty="0"/>
          </a:p>
        </p:txBody>
      </p:sp>
      <p:pic>
        <p:nvPicPr>
          <p:cNvPr id="4" name="Picture 3" descr="induced_muon_seaso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4387" y="1381125"/>
            <a:ext cx="7515225" cy="4533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Observations</a:t>
            </a:r>
          </a:p>
          <a:p>
            <a:pPr lvl="1"/>
            <a:r>
              <a:rPr lang="en-US" b="0" dirty="0" smtClean="0"/>
              <a:t>Shadowing </a:t>
            </a:r>
            <a:r>
              <a:rPr lang="en-US" b="0" dirty="0" smtClean="0"/>
              <a:t>effects </a:t>
            </a:r>
            <a:r>
              <a:rPr lang="en-US" b="0" dirty="0" smtClean="0"/>
              <a:t>were not able to be observed probably because of inadequate data</a:t>
            </a:r>
          </a:p>
          <a:p>
            <a:pPr lvl="1"/>
            <a:r>
              <a:rPr lang="en-US" b="0" dirty="0" smtClean="0"/>
              <a:t>The observed daily variation in muon flux appears significantly higher than anticipated</a:t>
            </a:r>
          </a:p>
          <a:p>
            <a:pPr lvl="1"/>
            <a:r>
              <a:rPr lang="en-US" b="0" dirty="0" smtClean="0"/>
              <a:t>Seasonal variations were observed in both the high energy muons and induced muons</a:t>
            </a:r>
          </a:p>
          <a:p>
            <a:r>
              <a:rPr lang="en-US" sz="2000" dirty="0" smtClean="0"/>
              <a:t>Lessons</a:t>
            </a:r>
          </a:p>
          <a:p>
            <a:pPr lvl="1"/>
            <a:r>
              <a:rPr lang="en-US" b="0" dirty="0" smtClean="0"/>
              <a:t>Working on a large collaboration like SNO has provide me an excellent opportunity to grow and experience true physics research</a:t>
            </a:r>
          </a:p>
          <a:p>
            <a:pPr lvl="1"/>
            <a:r>
              <a:rPr lang="en-US" b="0" dirty="0" smtClean="0"/>
              <a:t>My research projects have been cumulative allowing me to use my past experiences to help face the unique challenges of each project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Thomas A. Catanach\Pictures\17_July_2009ce\100NCD50\DSC_01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5075" y="1497086"/>
            <a:ext cx="7244862" cy="481706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16591" y="112544"/>
            <a:ext cx="39437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Questions?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Detection 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371600"/>
            <a:ext cx="7772400" cy="2971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>
                <a:cs typeface="Times New Roman" pitchFamily="18" charset="0"/>
              </a:rPr>
              <a:t>Plastic Scintillator detectors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Times New Roman" pitchFamily="18" charset="0"/>
              </a:rPr>
              <a:t>Uses a PMT to detect scintillation light from muons entering the plastic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cs typeface="Times New Roman" pitchFamily="18" charset="0"/>
              </a:rPr>
              <a:t>Proportional Wire Chamber (PWC)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Times New Roman" pitchFamily="18" charset="0"/>
              </a:rPr>
              <a:t>Similar to Geiger-Muller </a:t>
            </a:r>
            <a:r>
              <a:rPr lang="en-US" dirty="0">
                <a:cs typeface="Times New Roman" pitchFamily="18" charset="0"/>
              </a:rPr>
              <a:t>detectors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cs typeface="Times New Roman" pitchFamily="18" charset="0"/>
              </a:rPr>
              <a:t>A gas filled </a:t>
            </a:r>
            <a:r>
              <a:rPr lang="en-US" dirty="0" smtClean="0">
                <a:cs typeface="Times New Roman" pitchFamily="18" charset="0"/>
              </a:rPr>
              <a:t>chambers with large potential differences.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cs typeface="Times New Roman" pitchFamily="18" charset="0"/>
              </a:rPr>
              <a:t>Heavy Water Chambers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Times New Roman" pitchFamily="18" charset="0"/>
              </a:rPr>
              <a:t>Cherenkov light from the muons can be detected by a ball of PMTs so tracks can be constructed through the D</a:t>
            </a:r>
            <a:r>
              <a:rPr lang="en-US" baseline="-25000" dirty="0" smtClean="0">
                <a:cs typeface="Times New Roman" pitchFamily="18" charset="0"/>
              </a:rPr>
              <a:t>2</a:t>
            </a:r>
            <a:r>
              <a:rPr lang="en-US" dirty="0" smtClean="0">
                <a:cs typeface="Times New Roman" pitchFamily="18" charset="0"/>
              </a:rPr>
              <a:t>O.</a:t>
            </a:r>
          </a:p>
          <a:p>
            <a:pPr>
              <a:lnSpc>
                <a:spcPct val="90000"/>
              </a:lnSpc>
            </a:pPr>
            <a:endParaRPr lang="en-US" dirty="0" smtClean="0">
              <a:cs typeface="Times New Roman" pitchFamily="18" charset="0"/>
            </a:endParaRPr>
          </a:p>
        </p:txBody>
      </p:sp>
      <p:pic>
        <p:nvPicPr>
          <p:cNvPr id="1044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6408" t="32254" r="24191" b="39319"/>
          <a:stretch>
            <a:fillRect/>
          </a:stretch>
        </p:blipFill>
        <p:spPr>
          <a:xfrm>
            <a:off x="1447800" y="4419600"/>
            <a:ext cx="6248400" cy="2244725"/>
          </a:xfrm>
          <a:noFill/>
          <a:ln/>
        </p:spPr>
      </p:pic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5410200" y="6172200"/>
            <a:ext cx="35067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>
                <a:cs typeface="Times New Roman" pitchFamily="18" charset="0"/>
              </a:rPr>
              <a:t>http://research.fit.edu/hep/Cosmic_Ray_Muon_Detection.pdf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30977"/>
            <a:ext cx="4266210" cy="46402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Discrete Fourier Transform</a:t>
            </a:r>
            <a:endParaRPr lang="en-US" sz="1800" dirty="0" smtClean="0"/>
          </a:p>
          <a:p>
            <a:pPr lvl="1">
              <a:lnSpc>
                <a:spcPct val="90000"/>
              </a:lnSpc>
            </a:pPr>
            <a:r>
              <a:rPr lang="en-US" sz="1800" dirty="0" smtClean="0"/>
              <a:t>Converts </a:t>
            </a:r>
            <a:r>
              <a:rPr lang="en-US" sz="1800" dirty="0"/>
              <a:t>a </a:t>
            </a:r>
            <a:r>
              <a:rPr lang="en-US" sz="1800" dirty="0" smtClean="0"/>
              <a:t>series in time </a:t>
            </a:r>
            <a:r>
              <a:rPr lang="en-US" sz="1800" dirty="0"/>
              <a:t>domain into </a:t>
            </a:r>
            <a:r>
              <a:rPr lang="en-US" sz="1800" dirty="0" smtClean="0"/>
              <a:t>a series in the </a:t>
            </a:r>
            <a:r>
              <a:rPr lang="en-US" sz="1800" dirty="0"/>
              <a:t>frequency </a:t>
            </a:r>
            <a:r>
              <a:rPr lang="en-US" sz="1800" dirty="0" smtClean="0"/>
              <a:t>domain</a:t>
            </a:r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pPr lvl="1">
              <a:lnSpc>
                <a:spcPct val="90000"/>
              </a:lnSpc>
            </a:pPr>
            <a:endParaRPr lang="en-US" sz="1800" dirty="0" smtClean="0"/>
          </a:p>
          <a:p>
            <a:pPr lvl="1">
              <a:lnSpc>
                <a:spcPct val="90000"/>
              </a:lnSpc>
            </a:pPr>
            <a:r>
              <a:rPr lang="en-US" sz="1800" dirty="0" smtClean="0"/>
              <a:t>Power </a:t>
            </a:r>
            <a:r>
              <a:rPr lang="en-US" sz="1800" dirty="0"/>
              <a:t>Spectral Density (</a:t>
            </a:r>
            <a:r>
              <a:rPr lang="en-US" sz="1800" dirty="0" smtClean="0"/>
              <a:t>PSD)</a:t>
            </a:r>
          </a:p>
          <a:p>
            <a:pPr lvl="2">
              <a:lnSpc>
                <a:spcPct val="90000"/>
              </a:lnSpc>
            </a:pPr>
            <a:r>
              <a:rPr lang="en-US" sz="1600" dirty="0" smtClean="0"/>
              <a:t>The </a:t>
            </a:r>
            <a:r>
              <a:rPr lang="en-US" sz="1600" dirty="0"/>
              <a:t>spectra of the power at each frequency in frequency space for the </a:t>
            </a:r>
            <a:r>
              <a:rPr lang="en-US" sz="1600" dirty="0" smtClean="0"/>
              <a:t>function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 Sliding Fourier Transform</a:t>
            </a:r>
            <a:endParaRPr lang="en-US" sz="2000" dirty="0"/>
          </a:p>
        </p:txBody>
      </p:sp>
      <p:sp>
        <p:nvSpPr>
          <p:cNvPr id="27" name="Rectangle 26"/>
          <p:cNvSpPr/>
          <p:nvPr/>
        </p:nvSpPr>
        <p:spPr>
          <a:xfrm>
            <a:off x="1211282" y="4732319"/>
            <a:ext cx="2505695" cy="7481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FFT</a:t>
            </a:r>
          </a:p>
          <a:p>
            <a:pPr algn="ctr"/>
            <a:endParaRPr lang="en-US" sz="1800" dirty="0" smtClean="0"/>
          </a:p>
          <a:p>
            <a:pPr algn="ctr"/>
            <a:endParaRPr lang="en-US" sz="1800" dirty="0" smtClean="0"/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Fourier Analysis</a:t>
            </a:r>
            <a:endParaRPr lang="en-US" dirty="0"/>
          </a:p>
        </p:txBody>
      </p:sp>
      <p:grpSp>
        <p:nvGrpSpPr>
          <p:cNvPr id="2" name="Group 7"/>
          <p:cNvGrpSpPr/>
          <p:nvPr/>
        </p:nvGrpSpPr>
        <p:grpSpPr>
          <a:xfrm>
            <a:off x="5094514" y="1495673"/>
            <a:ext cx="3610099" cy="4489490"/>
            <a:chOff x="5094514" y="1578801"/>
            <a:chExt cx="3610099" cy="4489490"/>
          </a:xfrm>
        </p:grpSpPr>
        <p:pic>
          <p:nvPicPr>
            <p:cNvPr id="10342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52435" t="30772" r="19416" b="8015"/>
            <a:stretch>
              <a:fillRect/>
            </a:stretch>
          </p:blipFill>
          <p:spPr bwMode="auto">
            <a:xfrm>
              <a:off x="5272644" y="1578801"/>
              <a:ext cx="3431969" cy="4489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Rectangle 6"/>
            <p:cNvSpPr/>
            <p:nvPr/>
          </p:nvSpPr>
          <p:spPr>
            <a:xfrm>
              <a:off x="5094514" y="3396344"/>
              <a:ext cx="486888" cy="1900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34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7653" y="2627971"/>
            <a:ext cx="32861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1223159" y="5009681"/>
            <a:ext cx="415636" cy="237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100" b="1" dirty="0" smtClean="0"/>
              <a:t>1</a:t>
            </a:r>
            <a:endParaRPr lang="en-US" sz="1100" b="1" dirty="0"/>
          </a:p>
        </p:txBody>
      </p:sp>
      <p:sp>
        <p:nvSpPr>
          <p:cNvPr id="11" name="Rectangle 10"/>
          <p:cNvSpPr/>
          <p:nvPr/>
        </p:nvSpPr>
        <p:spPr>
          <a:xfrm>
            <a:off x="1648684" y="5009412"/>
            <a:ext cx="415636" cy="237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100" b="1" dirty="0" smtClean="0"/>
              <a:t>2</a:t>
            </a:r>
            <a:endParaRPr lang="en-US" sz="1100" b="1" dirty="0"/>
          </a:p>
        </p:txBody>
      </p:sp>
      <p:sp>
        <p:nvSpPr>
          <p:cNvPr id="12" name="Rectangle 11"/>
          <p:cNvSpPr/>
          <p:nvPr/>
        </p:nvSpPr>
        <p:spPr>
          <a:xfrm>
            <a:off x="2064327" y="5009408"/>
            <a:ext cx="415636" cy="237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100" b="1" dirty="0" smtClean="0"/>
              <a:t>3</a:t>
            </a:r>
            <a:endParaRPr lang="en-US" sz="1100" b="1" dirty="0"/>
          </a:p>
        </p:txBody>
      </p:sp>
      <p:sp>
        <p:nvSpPr>
          <p:cNvPr id="13" name="Rectangle 12"/>
          <p:cNvSpPr/>
          <p:nvPr/>
        </p:nvSpPr>
        <p:spPr>
          <a:xfrm>
            <a:off x="2489852" y="5006566"/>
            <a:ext cx="415636" cy="239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100" b="1" dirty="0" smtClean="0"/>
              <a:t>4</a:t>
            </a:r>
            <a:endParaRPr lang="en-US" sz="1100" b="1" dirty="0"/>
          </a:p>
        </p:txBody>
      </p:sp>
      <p:sp>
        <p:nvSpPr>
          <p:cNvPr id="14" name="Rectangle 13"/>
          <p:cNvSpPr/>
          <p:nvPr/>
        </p:nvSpPr>
        <p:spPr>
          <a:xfrm>
            <a:off x="3299362" y="4997532"/>
            <a:ext cx="415636" cy="2353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100" b="1" dirty="0" smtClean="0"/>
              <a:t>n</a:t>
            </a:r>
            <a:endParaRPr lang="en-US" sz="1100" b="1" dirty="0"/>
          </a:p>
        </p:txBody>
      </p:sp>
      <p:sp>
        <p:nvSpPr>
          <p:cNvPr id="15" name="Rectangle 14"/>
          <p:cNvSpPr/>
          <p:nvPr/>
        </p:nvSpPr>
        <p:spPr>
          <a:xfrm>
            <a:off x="3724887" y="5007432"/>
            <a:ext cx="415636" cy="237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100" b="1" dirty="0" smtClean="0"/>
              <a:t>n+1</a:t>
            </a:r>
            <a:endParaRPr lang="en-US" sz="1100" b="1" dirty="0"/>
          </a:p>
        </p:txBody>
      </p:sp>
      <p:sp>
        <p:nvSpPr>
          <p:cNvPr id="16" name="Rectangle 15"/>
          <p:cNvSpPr/>
          <p:nvPr/>
        </p:nvSpPr>
        <p:spPr>
          <a:xfrm>
            <a:off x="4140530" y="5007428"/>
            <a:ext cx="415636" cy="237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100" b="1" dirty="0" smtClean="0"/>
              <a:t>n+2</a:t>
            </a:r>
            <a:endParaRPr lang="en-US" sz="1100" b="1" dirty="0"/>
          </a:p>
        </p:txBody>
      </p:sp>
      <p:sp>
        <p:nvSpPr>
          <p:cNvPr id="17" name="Rectangle 16"/>
          <p:cNvSpPr/>
          <p:nvPr/>
        </p:nvSpPr>
        <p:spPr>
          <a:xfrm>
            <a:off x="4566055" y="4998105"/>
            <a:ext cx="415636" cy="234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100" b="1" dirty="0" smtClean="0"/>
              <a:t>n+3</a:t>
            </a:r>
            <a:endParaRPr lang="en-US" sz="1100" b="1" dirty="0"/>
          </a:p>
        </p:txBody>
      </p:sp>
      <p:sp>
        <p:nvSpPr>
          <p:cNvPr id="25" name="Rectangle 24"/>
          <p:cNvSpPr/>
          <p:nvPr/>
        </p:nvSpPr>
        <p:spPr>
          <a:xfrm>
            <a:off x="2660071" y="457200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24887" y="4995556"/>
            <a:ext cx="415636" cy="237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100" b="1" dirty="0" smtClean="0"/>
              <a:t>n+1</a:t>
            </a:r>
            <a:endParaRPr lang="en-US" sz="1100" b="1" dirty="0"/>
          </a:p>
        </p:txBody>
      </p:sp>
      <p:sp>
        <p:nvSpPr>
          <p:cNvPr id="19" name="Rectangle 18"/>
          <p:cNvSpPr/>
          <p:nvPr/>
        </p:nvSpPr>
        <p:spPr>
          <a:xfrm>
            <a:off x="4140530" y="4995552"/>
            <a:ext cx="415636" cy="237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100" b="1" dirty="0" smtClean="0"/>
              <a:t>n+2</a:t>
            </a:r>
            <a:endParaRPr lang="en-US" sz="11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21832E-6 L 0.04757 -0.000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57 -0.00024 L 0.09358 -0.002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37 -0.00209 L 0.14115 -0.002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7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Fair</a:t>
            </a:r>
            <a:endParaRPr lang="en-US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3900268" cy="4640263"/>
          </a:xfrm>
        </p:spPr>
        <p:txBody>
          <a:bodyPr/>
          <a:lstStyle/>
          <a:p>
            <a:r>
              <a:rPr lang="en-US" sz="2000" b="0" dirty="0" smtClean="0">
                <a:cs typeface="Times New Roman" pitchFamily="18" charset="0"/>
              </a:rPr>
              <a:t>Using a Plastic Scintillator Detector I conducted muon flux measurements for three years during High School </a:t>
            </a:r>
            <a:endParaRPr lang="en-US" sz="2000" b="0" dirty="0">
              <a:cs typeface="Times New Roman" pitchFamily="18" charset="0"/>
            </a:endParaRPr>
          </a:p>
          <a:p>
            <a:r>
              <a:rPr lang="en-US" sz="2000" b="0" dirty="0" smtClean="0"/>
              <a:t>Objectives:</a:t>
            </a:r>
            <a:endParaRPr lang="en-US" sz="2000" b="0" dirty="0"/>
          </a:p>
          <a:p>
            <a:pPr lvl="1"/>
            <a:r>
              <a:rPr lang="en-US" sz="1800" b="0" dirty="0" smtClean="0"/>
              <a:t>Research sensor bias</a:t>
            </a:r>
          </a:p>
          <a:p>
            <a:pPr lvl="1"/>
            <a:r>
              <a:rPr lang="en-US" sz="1800" b="0" dirty="0" smtClean="0"/>
              <a:t>Correlate different samples in order to isolate probable trends</a:t>
            </a:r>
          </a:p>
          <a:p>
            <a:pPr lvl="1"/>
            <a:r>
              <a:rPr lang="en-US" sz="1800" b="0" dirty="0" smtClean="0"/>
              <a:t>Determine the affect of climate on muon flux</a:t>
            </a:r>
          </a:p>
          <a:p>
            <a:pPr lvl="1"/>
            <a:endParaRPr lang="en-US" sz="1800" b="0" dirty="0"/>
          </a:p>
        </p:txBody>
      </p:sp>
      <p:pic>
        <p:nvPicPr>
          <p:cNvPr id="4" name="Picture 6" descr="F:\Tommy\Science_fair\Muon_Detection\DSC_0144.JPG"/>
          <p:cNvPicPr>
            <a:picLocks noChangeAspect="1" noChangeArrowheads="1"/>
          </p:cNvPicPr>
          <p:nvPr/>
        </p:nvPicPr>
        <p:blipFill>
          <a:blip r:embed="rId2" cstate="print"/>
          <a:srcRect l="3519" r="17999"/>
          <a:stretch>
            <a:fillRect/>
          </a:stretch>
        </p:blipFill>
        <p:spPr bwMode="auto">
          <a:xfrm>
            <a:off x="4937760" y="2133600"/>
            <a:ext cx="3923669" cy="3324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Selection of Data</a:t>
            </a:r>
            <a:endParaRPr lang="en-US" dirty="0"/>
          </a:p>
        </p:txBody>
      </p:sp>
      <p:pic>
        <p:nvPicPr>
          <p:cNvPr id="156675" name="Picture 3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 cstate="print"/>
          <a:srcRect t="10936" r="5263"/>
          <a:stretch>
            <a:fillRect/>
          </a:stretch>
        </p:blipFill>
        <p:spPr>
          <a:xfrm>
            <a:off x="76200" y="1249363"/>
            <a:ext cx="8915400" cy="4999037"/>
          </a:xfrm>
          <a:noFill/>
          <a:ln/>
        </p:spPr>
      </p:pic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381000" y="6096000"/>
            <a:ext cx="7543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b="1"/>
              <a:t>*This data was collected by SMU and was divided into</a:t>
            </a:r>
          </a:p>
          <a:p>
            <a:r>
              <a:rPr lang="en-US" sz="1600" b="1"/>
              <a:t> several files causing the data to be discontinuous at several points.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3" cstate="print"/>
          <a:srcRect t="10001" r="16335"/>
          <a:stretch>
            <a:fillRect/>
          </a:stretch>
        </p:blipFill>
        <p:spPr bwMode="auto">
          <a:xfrm>
            <a:off x="152400" y="1143000"/>
            <a:ext cx="8382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05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Sensor Comparison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4237</TotalTime>
  <Words>2045</Words>
  <Application>Microsoft Office PowerPoint</Application>
  <PresentationFormat>On-screen Show (4:3)</PresentationFormat>
  <Paragraphs>307</Paragraphs>
  <Slides>44</Slides>
  <Notes>28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Default Design</vt:lpstr>
      <vt:lpstr>1_Default Design</vt:lpstr>
      <vt:lpstr>Variations in Muon Flux: Four Years from Dallas Regionals to SNO Lab</vt:lpstr>
      <vt:lpstr>Introduction</vt:lpstr>
      <vt:lpstr>Cosmic Rays</vt:lpstr>
      <vt:lpstr>Muons</vt:lpstr>
      <vt:lpstr>Muon Detection </vt:lpstr>
      <vt:lpstr>Fourier Analysis</vt:lpstr>
      <vt:lpstr>Science Fair</vt:lpstr>
      <vt:lpstr>Selection of Data</vt:lpstr>
      <vt:lpstr>Sensor Comparison</vt:lpstr>
      <vt:lpstr>Detector Correlation</vt:lpstr>
      <vt:lpstr>Power Spectral Density</vt:lpstr>
      <vt:lpstr>Temperature</vt:lpstr>
      <vt:lpstr>Atmospheric Pressure</vt:lpstr>
      <vt:lpstr>Spring 2006 Pressure and Flux</vt:lpstr>
      <vt:lpstr>Pressure PSD</vt:lpstr>
      <vt:lpstr>Precipitation</vt:lpstr>
      <vt:lpstr>Discussion</vt:lpstr>
      <vt:lpstr>Project GRAND</vt:lpstr>
      <vt:lpstr>Project GRAND Experiments</vt:lpstr>
      <vt:lpstr>Hut Construction</vt:lpstr>
      <vt:lpstr>Muon and Shower Detection </vt:lpstr>
      <vt:lpstr>Pressure Correction</vt:lpstr>
      <vt:lpstr>Seasonal Variations</vt:lpstr>
      <vt:lpstr>July 2007 - January 2008</vt:lpstr>
      <vt:lpstr>Histogram Method</vt:lpstr>
      <vt:lpstr>Power Spectral Density</vt:lpstr>
      <vt:lpstr>1 and 2 cycle per day</vt:lpstr>
      <vt:lpstr>Discussion</vt:lpstr>
      <vt:lpstr>SNO Lab</vt:lpstr>
      <vt:lpstr>SNOLAB</vt:lpstr>
      <vt:lpstr>SNO Lab</vt:lpstr>
      <vt:lpstr>SNO Lab</vt:lpstr>
      <vt:lpstr>SNO Lab</vt:lpstr>
      <vt:lpstr>Complete Dataset Sky Map</vt:lpstr>
      <vt:lpstr>Nhits Distributions</vt:lpstr>
      <vt:lpstr>Eta Distribution</vt:lpstr>
      <vt:lpstr>Psi Distribution</vt:lpstr>
      <vt:lpstr>Solar Analysis</vt:lpstr>
      <vt:lpstr>Time of Day Exposure</vt:lpstr>
      <vt:lpstr>Daily Variation</vt:lpstr>
      <vt:lpstr>Seasonal Variations: High Energy Muons</vt:lpstr>
      <vt:lpstr>Seasonal Variation: Induced Muons</vt:lpstr>
      <vt:lpstr>Discussion</vt:lpstr>
      <vt:lpstr>Slide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A. Catanach</dc:creator>
  <cp:lastModifiedBy>Thomas A. Catanach</cp:lastModifiedBy>
  <cp:revision>231</cp:revision>
  <dcterms:created xsi:type="dcterms:W3CDTF">1601-01-01T00:00:00Z</dcterms:created>
  <dcterms:modified xsi:type="dcterms:W3CDTF">2009-08-14T03:46:36Z</dcterms:modified>
</cp:coreProperties>
</file>