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9" r:id="rId20"/>
    <p:sldId id="272" r:id="rId21"/>
    <p:sldId id="274" r:id="rId22"/>
    <p:sldId id="275" r:id="rId23"/>
    <p:sldId id="276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7A99-7237-4E42-97B8-12F585AD26B0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A83F-FFCA-4E0B-B388-098C5F08A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63EB-7A5D-44EE-ADFC-2B8BF856FCE4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A926-B679-4250-B45B-6E8F0165C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4B8A-0E7A-4709-8987-54DC91ED93BE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F0BF-496B-4969-9F99-AE2344F17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BEC3-6387-4AF5-9140-735C4C0C006E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A0C5-7A9D-4CAF-8DF8-0E5197F39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C176-E370-4202-BBC1-8DFAFFF1BE19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8885-608D-4D50-B35C-3FFE019B6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C8AA-22A2-46F8-AFBC-D7F2B81E26B5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B6E0-8A08-4C5A-9C45-E55FBFDED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4230-B772-4F69-ADC8-B0440A68AA15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1DF4-56EB-4A7A-8DE8-CD429DA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DE03-D63B-43BE-A6D4-C78B82D0C55E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8306-3E63-4143-83F3-74D6CACA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B475-CF2F-40C6-841F-576D885A0823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B66B-B872-48E3-AAAF-1FB82BE64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21F2-495C-4522-97C7-12EBB5A1B069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D3C4-FBD3-4A57-B408-2BFE72323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3C38-08DE-42E0-97CC-C281DB39805C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274A-1CAD-4FFB-BA36-EB071CEC8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645199-73C1-4980-8575-D97EE81BB389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323CB7-FDE0-4020-B033-1EA68211E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ca4miMMa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Spacetime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Curvature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Extra Dimensions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l" eaLnBrk="1" hangingPunct="1"/>
            <a:r>
              <a:rPr lang="en-US" smtClean="0"/>
              <a:t>S. Dalley</a:t>
            </a:r>
          </a:p>
          <a:p>
            <a:pPr marR="0" algn="l" eaLnBrk="1" hangingPunct="1"/>
            <a:r>
              <a:rPr lang="en-US" sz="2400" smtClean="0"/>
              <a:t>Department of Physics</a:t>
            </a:r>
          </a:p>
          <a:p>
            <a:pPr marR="0" algn="l" eaLnBrk="1" hangingPunct="1"/>
            <a:r>
              <a:rPr lang="en-US" sz="2400" smtClean="0"/>
              <a:t>Southern Methodist University</a:t>
            </a:r>
          </a:p>
        </p:txBody>
      </p:sp>
      <p:pic>
        <p:nvPicPr>
          <p:cNvPr id="13315" name="Picture 3" descr="Prismosauru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971800"/>
            <a:ext cx="34766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Curvature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 eaLnBrk="1" hangingPunct="1"/>
            <a:r>
              <a:rPr lang="en-US" sz="2400" smtClean="0"/>
              <a:t>Generalization of curved space to more than 2 dimensions was developed by Bernard Riemann and others in 19</a:t>
            </a:r>
            <a:r>
              <a:rPr lang="en-US" sz="2400" baseline="30000" smtClean="0"/>
              <a:t>th</a:t>
            </a:r>
            <a:r>
              <a:rPr lang="en-US" sz="2400" smtClean="0"/>
              <a:t> Century (Einstein later used their work).</a:t>
            </a: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Curvature can vary from place to place in space…..</a:t>
            </a:r>
          </a:p>
          <a:p>
            <a:pPr eaLnBrk="1" hangingPunct="1"/>
            <a:endParaRPr lang="en-US" smtClean="0">
              <a:solidFill>
                <a:schemeClr val="accent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1507" name="Picture 3" descr="V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81400"/>
            <a:ext cx="3768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334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Constantia" pitchFamily="18" charset="0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953000" y="4191000"/>
            <a:ext cx="3841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nstantia" pitchFamily="18" charset="0"/>
              </a:rPr>
              <a:t>… and in time… ripples of </a:t>
            </a:r>
          </a:p>
          <a:p>
            <a:r>
              <a:rPr lang="en-US" sz="2400">
                <a:latin typeface="Constantia" pitchFamily="18" charset="0"/>
              </a:rPr>
              <a:t>curvature fluctuation in </a:t>
            </a:r>
          </a:p>
          <a:p>
            <a:r>
              <a:rPr lang="en-US" sz="2400">
                <a:latin typeface="Constantia" pitchFamily="18" charset="0"/>
              </a:rPr>
              <a:t>Spacetime are </a:t>
            </a:r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gravitational </a:t>
            </a:r>
          </a:p>
          <a:p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waves.</a:t>
            </a:r>
            <a:r>
              <a:rPr lang="en-US" sz="240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15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 Dimensions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731837"/>
          </a:xfrm>
        </p:spPr>
        <p:txBody>
          <a:bodyPr/>
          <a:lstStyle/>
          <a:p>
            <a:pPr eaLnBrk="1" hangingPunct="1"/>
            <a:r>
              <a:rPr lang="en-US" sz="2400" smtClean="0"/>
              <a:t>Soon after Einstein published, Theodore Kaluza suggested a 4</a:t>
            </a:r>
            <a:r>
              <a:rPr lang="en-US" sz="2400" baseline="30000" smtClean="0"/>
              <a:t>th</a:t>
            </a:r>
            <a:r>
              <a:rPr lang="en-US" sz="2400" smtClean="0"/>
              <a:t> space dimension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	(5</a:t>
            </a:r>
            <a:r>
              <a:rPr lang="en-US" sz="2400" baseline="30000" smtClean="0"/>
              <a:t>th</a:t>
            </a:r>
            <a:r>
              <a:rPr lang="en-US" sz="2400" smtClean="0"/>
              <a:t> spacetime dimension).</a:t>
            </a:r>
          </a:p>
        </p:txBody>
      </p:sp>
      <p:pic>
        <p:nvPicPr>
          <p:cNvPr id="23555" name="Picture 3" descr="kaluz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14600"/>
            <a:ext cx="243522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029200"/>
            <a:ext cx="5715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But wouldn’t we notice another dimension?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3200400"/>
            <a:ext cx="59436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latin typeface="Constantia" pitchFamily="18" charset="0"/>
              </a:rPr>
              <a:t>WHY ?</a:t>
            </a:r>
            <a:r>
              <a:rPr lang="en-US" sz="2400">
                <a:latin typeface="Constantia" pitchFamily="18" charset="0"/>
              </a:rPr>
              <a:t> </a:t>
            </a:r>
          </a:p>
          <a:p>
            <a:r>
              <a:rPr lang="en-US" sz="2400">
                <a:latin typeface="Constantia" pitchFamily="18" charset="0"/>
              </a:rPr>
              <a:t>	</a:t>
            </a:r>
            <a:r>
              <a:rPr lang="en-US" sz="2400">
                <a:solidFill>
                  <a:schemeClr val="accent1"/>
                </a:solidFill>
                <a:latin typeface="Constantia" pitchFamily="18" charset="0"/>
              </a:rPr>
              <a:t>He recognised that gravity in the</a:t>
            </a:r>
          </a:p>
          <a:p>
            <a:r>
              <a:rPr lang="en-US" sz="2400">
                <a:solidFill>
                  <a:schemeClr val="accent1"/>
                </a:solidFill>
                <a:latin typeface="Constantia" pitchFamily="18" charset="0"/>
              </a:rPr>
              <a:t>  	extra dimension would look like </a:t>
            </a:r>
          </a:p>
          <a:p>
            <a:r>
              <a:rPr lang="en-US" sz="2400">
                <a:solidFill>
                  <a:schemeClr val="accent1"/>
                </a:solidFill>
                <a:latin typeface="Constantia" pitchFamily="18" charset="0"/>
              </a:rPr>
              <a:t>  	electromagnetism in regular space!</a:t>
            </a:r>
          </a:p>
          <a:p>
            <a:endParaRPr lang="en-US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23560" name="Picture 8" descr="compactific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562600"/>
            <a:ext cx="390525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Compactification</a:t>
            </a:r>
          </a:p>
        </p:txBody>
      </p:sp>
      <p:pic>
        <p:nvPicPr>
          <p:cNvPr id="24578" name="Content Placeholder 3" descr="Compactifi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057400"/>
            <a:ext cx="3810000" cy="2641600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638800" y="1447800"/>
            <a:ext cx="3228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Constantia" pitchFamily="18" charset="0"/>
              </a:rPr>
              <a:t>Oskar Klein </a:t>
            </a:r>
            <a:r>
              <a:rPr lang="en-US" sz="2400">
                <a:latin typeface="Constantia" pitchFamily="18" charset="0"/>
              </a:rPr>
              <a:t>improved </a:t>
            </a:r>
          </a:p>
          <a:p>
            <a:r>
              <a:rPr lang="en-US" sz="2400">
                <a:latin typeface="Constantia" pitchFamily="18" charset="0"/>
              </a:rPr>
              <a:t>Kaluza’s idea: Extra </a:t>
            </a:r>
          </a:p>
          <a:p>
            <a:r>
              <a:rPr lang="en-US" sz="2400">
                <a:latin typeface="Constantia" pitchFamily="18" charset="0"/>
              </a:rPr>
              <a:t>dimension C is </a:t>
            </a:r>
          </a:p>
          <a:p>
            <a:r>
              <a:rPr lang="en-US" sz="2400">
                <a:latin typeface="Constantia" pitchFamily="18" charset="0"/>
              </a:rPr>
              <a:t>wrapped around on </a:t>
            </a:r>
          </a:p>
          <a:p>
            <a:r>
              <a:rPr lang="en-US" sz="2400">
                <a:latin typeface="Constantia" pitchFamily="18" charset="0"/>
              </a:rPr>
              <a:t>itself, small-enough</a:t>
            </a:r>
          </a:p>
          <a:p>
            <a:r>
              <a:rPr lang="en-US" sz="2400">
                <a:latin typeface="Constantia" pitchFamily="18" charset="0"/>
              </a:rPr>
              <a:t>`not to notice’.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57200" y="4800600"/>
            <a:ext cx="640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Constantia" pitchFamily="18" charset="0"/>
              </a:rPr>
              <a:t>Gravitational waves polarized in the extra dimension C </a:t>
            </a:r>
          </a:p>
          <a:p>
            <a:r>
              <a:rPr lang="en-US" sz="2000">
                <a:solidFill>
                  <a:schemeClr val="accent1"/>
                </a:solidFill>
                <a:latin typeface="Constantia" pitchFamily="18" charset="0"/>
              </a:rPr>
              <a:t>are mathematically indistinguishable from </a:t>
            </a:r>
          </a:p>
          <a:p>
            <a:r>
              <a:rPr lang="en-US" sz="2000">
                <a:solidFill>
                  <a:schemeClr val="accent1"/>
                </a:solidFill>
                <a:latin typeface="Constantia" pitchFamily="18" charset="0"/>
              </a:rPr>
              <a:t>electromagnetic waves in the regular dimension M.</a:t>
            </a:r>
          </a:p>
        </p:txBody>
      </p:sp>
      <p:pic>
        <p:nvPicPr>
          <p:cNvPr id="24581" name="Picture 7" descr="Oskar_Kle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733800"/>
            <a:ext cx="19462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533400" y="5867400"/>
            <a:ext cx="5770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Alas, the details of this idea did not work out … but extra </a:t>
            </a:r>
          </a:p>
          <a:p>
            <a:r>
              <a:rPr lang="en-US">
                <a:latin typeface="Constantia" pitchFamily="18" charset="0"/>
              </a:rPr>
              <a:t>dimensions remained intriguing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Small ?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265237"/>
          </a:xfrm>
        </p:spPr>
        <p:txBody>
          <a:bodyPr/>
          <a:lstStyle/>
          <a:p>
            <a:pPr eaLnBrk="1" hangingPunct="1"/>
            <a:r>
              <a:rPr lang="en-US" smtClean="0"/>
              <a:t>How to test for a small (i.e. compact) extra dimension?</a:t>
            </a:r>
          </a:p>
          <a:p>
            <a:pPr eaLnBrk="1" hangingPunct="1"/>
            <a:r>
              <a:rPr lang="en-US" smtClean="0"/>
              <a:t>Detour to ….</a:t>
            </a:r>
            <a:r>
              <a:rPr lang="en-US" sz="3600" smtClean="0">
                <a:latin typeface="Blackadder ITC" pitchFamily="82" charset="0"/>
              </a:rPr>
              <a:t>Ye Olde Newtonian gravity force law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33400" y="342900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Force </a:t>
            </a:r>
            <a:r>
              <a:rPr lang="en-US" sz="2400">
                <a:solidFill>
                  <a:srgbClr val="7030A0"/>
                </a:solidFill>
                <a:latin typeface="Book Antiqua" pitchFamily="18" charset="0"/>
              </a:rPr>
              <a:t>≡ </a:t>
            </a:r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Field x mass</a:t>
            </a:r>
            <a:r>
              <a:rPr lang="en-US" sz="2400" i="1" baseline="-25000">
                <a:solidFill>
                  <a:srgbClr val="7030A0"/>
                </a:solidFill>
                <a:latin typeface="Constantia" pitchFamily="18" charset="0"/>
              </a:rPr>
              <a:t>test</a:t>
            </a:r>
            <a:endParaRPr lang="en-US" sz="2800">
              <a:latin typeface="Constantia" pitchFamily="18" charset="0"/>
            </a:endParaRPr>
          </a:p>
          <a:p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Flux </a:t>
            </a:r>
            <a:r>
              <a:rPr lang="en-US" sz="2400">
                <a:solidFill>
                  <a:srgbClr val="7030A0"/>
                </a:solidFill>
                <a:latin typeface="Book Antiqua" pitchFamily="18" charset="0"/>
              </a:rPr>
              <a:t>≡</a:t>
            </a:r>
            <a:r>
              <a:rPr lang="en-US" sz="2400">
                <a:latin typeface="Book Antiqua" pitchFamily="18" charset="0"/>
              </a:rPr>
              <a:t> </a:t>
            </a:r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Field x Boundary Area = 4</a:t>
            </a:r>
            <a:r>
              <a:rPr lang="en-US" sz="2400">
                <a:solidFill>
                  <a:srgbClr val="7030A0"/>
                </a:solidFill>
                <a:latin typeface="Book Antiqua" pitchFamily="18" charset="0"/>
              </a:rPr>
              <a:t></a:t>
            </a:r>
            <a:r>
              <a:rPr lang="en-US" sz="2400">
                <a:latin typeface="Book Antiqua" pitchFamily="18" charset="0"/>
              </a:rPr>
              <a:t> </a:t>
            </a:r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G x mass</a:t>
            </a:r>
            <a:r>
              <a:rPr lang="en-US" sz="2400" i="1" baseline="-25000">
                <a:solidFill>
                  <a:srgbClr val="7030A0"/>
                </a:solidFill>
                <a:latin typeface="Constantia" pitchFamily="18" charset="0"/>
              </a:rPr>
              <a:t>source</a:t>
            </a:r>
            <a:r>
              <a:rPr lang="en-US" sz="2400" i="1">
                <a:solidFill>
                  <a:srgbClr val="7030A0"/>
                </a:solidFill>
                <a:latin typeface="Constantia" pitchFamily="18" charset="0"/>
              </a:rPr>
              <a:t>     </a:t>
            </a:r>
          </a:p>
          <a:p>
            <a:r>
              <a:rPr lang="en-US" sz="2400" i="1">
                <a:latin typeface="Constantia" pitchFamily="18" charset="0"/>
              </a:rPr>
              <a:t>(Gauss’ s law)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52578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-Point Star 5"/>
          <p:cNvSpPr>
            <a:spLocks noChangeAspect="1"/>
          </p:cNvSpPr>
          <p:nvPr/>
        </p:nvSpPr>
        <p:spPr>
          <a:xfrm>
            <a:off x="1905000" y="5638800"/>
            <a:ext cx="365125" cy="36512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5867400"/>
            <a:ext cx="685800" cy="3810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1447800" y="5257800"/>
            <a:ext cx="609600" cy="4572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716088" y="6286500"/>
            <a:ext cx="684212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209800" y="5257800"/>
            <a:ext cx="533400" cy="5334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219200" y="5867400"/>
            <a:ext cx="762000" cy="2286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22"/>
          <p:cNvSpPr txBox="1">
            <a:spLocks noChangeArrowheads="1"/>
          </p:cNvSpPr>
          <p:nvPr/>
        </p:nvSpPr>
        <p:spPr bwMode="auto">
          <a:xfrm>
            <a:off x="3733800" y="5105400"/>
            <a:ext cx="5181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Example: Sphere of area 4</a:t>
            </a:r>
            <a:r>
              <a:rPr lang="en-US">
                <a:latin typeface="Book Antiqua" pitchFamily="18" charset="0"/>
              </a:rPr>
              <a:t></a:t>
            </a:r>
            <a:r>
              <a:rPr lang="en-US">
                <a:latin typeface="Constantia" pitchFamily="18" charset="0"/>
              </a:rPr>
              <a:t> r</a:t>
            </a:r>
            <a:r>
              <a:rPr lang="en-US" baseline="30000">
                <a:latin typeface="Constantia" pitchFamily="18" charset="0"/>
              </a:rPr>
              <a:t>2</a:t>
            </a:r>
            <a:r>
              <a:rPr lang="en-US">
                <a:latin typeface="Constantia" pitchFamily="18" charset="0"/>
              </a:rPr>
              <a:t> </a:t>
            </a:r>
          </a:p>
          <a:p>
            <a:endParaRPr lang="en-US">
              <a:latin typeface="Constantia" pitchFamily="18" charset="0"/>
            </a:endParaRPr>
          </a:p>
          <a:p>
            <a:r>
              <a:rPr lang="en-US">
                <a:solidFill>
                  <a:srgbClr val="7030A0"/>
                </a:solidFill>
                <a:latin typeface="Constantia" pitchFamily="18" charset="0"/>
              </a:rPr>
              <a:t>                 G x mass</a:t>
            </a:r>
            <a:r>
              <a:rPr lang="en-US" i="1" baseline="-25000">
                <a:solidFill>
                  <a:srgbClr val="7030A0"/>
                </a:solidFill>
                <a:latin typeface="Constantia" pitchFamily="18" charset="0"/>
              </a:rPr>
              <a:t>source</a:t>
            </a:r>
            <a:r>
              <a:rPr lang="en-US" i="1">
                <a:solidFill>
                  <a:srgbClr val="7030A0"/>
                </a:solidFill>
                <a:latin typeface="Constantia" pitchFamily="18" charset="0"/>
              </a:rPr>
              <a:t> </a:t>
            </a:r>
          </a:p>
          <a:p>
            <a:r>
              <a:rPr lang="en-US" i="1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en-US">
                <a:solidFill>
                  <a:srgbClr val="7030A0"/>
                </a:solidFill>
                <a:latin typeface="Constantia" pitchFamily="18" charset="0"/>
              </a:rPr>
              <a:t>Field  =</a:t>
            </a:r>
            <a:r>
              <a:rPr lang="en-US" i="1">
                <a:solidFill>
                  <a:srgbClr val="7030A0"/>
                </a:solidFill>
                <a:latin typeface="Constantia" pitchFamily="18" charset="0"/>
              </a:rPr>
              <a:t>                                         </a:t>
            </a:r>
            <a:r>
              <a:rPr lang="en-US" sz="2400" i="1">
                <a:latin typeface="Constantia" pitchFamily="18" charset="0"/>
              </a:rPr>
              <a:t>“1/r</a:t>
            </a:r>
            <a:r>
              <a:rPr lang="en-US" sz="2400" baseline="30000">
                <a:latin typeface="Constantia" pitchFamily="18" charset="0"/>
              </a:rPr>
              <a:t>2</a:t>
            </a:r>
            <a:r>
              <a:rPr lang="en-US" sz="2400" i="1">
                <a:latin typeface="Constantia" pitchFamily="18" charset="0"/>
              </a:rPr>
              <a:t>  force law”</a:t>
            </a:r>
          </a:p>
          <a:p>
            <a:r>
              <a:rPr lang="en-US" i="1">
                <a:solidFill>
                  <a:srgbClr val="7030A0"/>
                </a:solidFill>
                <a:latin typeface="Constantia" pitchFamily="18" charset="0"/>
              </a:rPr>
              <a:t>                           </a:t>
            </a:r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r</a:t>
            </a:r>
            <a:r>
              <a:rPr lang="en-US" sz="2400" baseline="30000">
                <a:solidFill>
                  <a:srgbClr val="7030A0"/>
                </a:solidFill>
                <a:latin typeface="Constantia" pitchFamily="18" charset="0"/>
              </a:rPr>
              <a:t>2</a:t>
            </a:r>
            <a:endParaRPr lang="en-US" sz="2400">
              <a:solidFill>
                <a:srgbClr val="7030A0"/>
              </a:solidFill>
              <a:latin typeface="Constantia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00600" y="6172200"/>
            <a:ext cx="12192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force law in flatland (2 space dimensions)?</a:t>
            </a:r>
          </a:p>
          <a:p>
            <a:pPr eaLnBrk="1" hangingPunct="1"/>
            <a:r>
              <a:rPr lang="en-US" sz="2400" smtClean="0">
                <a:solidFill>
                  <a:srgbClr val="7030A0"/>
                </a:solidFill>
              </a:rPr>
              <a:t>Mass</a:t>
            </a:r>
            <a:r>
              <a:rPr lang="en-US" sz="2400" i="1" baseline="-25000" smtClean="0">
                <a:solidFill>
                  <a:srgbClr val="7030A0"/>
                </a:solidFill>
              </a:rPr>
              <a:t>source </a:t>
            </a:r>
            <a:r>
              <a:rPr lang="en-US" sz="2400" i="1" smtClean="0"/>
              <a:t> </a:t>
            </a:r>
            <a:r>
              <a:rPr lang="en-US" sz="2400" smtClean="0"/>
              <a:t>is surrounded by a </a:t>
            </a:r>
            <a:r>
              <a:rPr lang="en-US" sz="2400" u="sng" smtClean="0"/>
              <a:t>circle</a:t>
            </a:r>
            <a:r>
              <a:rPr lang="en-US" sz="2400" smtClean="0"/>
              <a:t> now and Gauss law is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990600" y="3429000"/>
            <a:ext cx="18288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5-Point Star 4"/>
          <p:cNvSpPr>
            <a:spLocks noChangeAspect="1"/>
          </p:cNvSpPr>
          <p:nvPr/>
        </p:nvSpPr>
        <p:spPr>
          <a:xfrm>
            <a:off x="1752600" y="4114800"/>
            <a:ext cx="365125" cy="36512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905000" y="3581400"/>
            <a:ext cx="762000" cy="6096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81200" y="4343400"/>
            <a:ext cx="990600" cy="4572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066800" y="3505200"/>
            <a:ext cx="838200" cy="7620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838200" y="4343400"/>
            <a:ext cx="990600" cy="3810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409701" y="4914900"/>
            <a:ext cx="990600" cy="3175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Box 20"/>
          <p:cNvSpPr txBox="1">
            <a:spLocks noChangeArrowheads="1"/>
          </p:cNvSpPr>
          <p:nvPr/>
        </p:nvSpPr>
        <p:spPr bwMode="auto">
          <a:xfrm>
            <a:off x="3124200" y="3276600"/>
            <a:ext cx="581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Field x boundary length = 4</a:t>
            </a:r>
            <a:r>
              <a:rPr lang="en-US" sz="2400">
                <a:solidFill>
                  <a:srgbClr val="7030A0"/>
                </a:solidFill>
                <a:latin typeface="Book Antiqua" pitchFamily="18" charset="0"/>
              </a:rPr>
              <a:t></a:t>
            </a:r>
            <a:r>
              <a:rPr lang="en-US" sz="2400">
                <a:latin typeface="Book Antiqua" pitchFamily="18" charset="0"/>
              </a:rPr>
              <a:t> </a:t>
            </a:r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G x mass</a:t>
            </a:r>
            <a:r>
              <a:rPr lang="en-US" sz="2400" i="1" baseline="-25000">
                <a:solidFill>
                  <a:srgbClr val="7030A0"/>
                </a:solidFill>
                <a:latin typeface="Constantia" pitchFamily="18" charset="0"/>
              </a:rPr>
              <a:t>source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26635" name="TextBox 22"/>
          <p:cNvSpPr txBox="1">
            <a:spLocks noChangeArrowheads="1"/>
          </p:cNvSpPr>
          <p:nvPr/>
        </p:nvSpPr>
        <p:spPr bwMode="auto">
          <a:xfrm>
            <a:off x="3429000" y="4114800"/>
            <a:ext cx="5181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Circumference 2</a:t>
            </a:r>
            <a:r>
              <a:rPr lang="en-US">
                <a:latin typeface="Book Antiqua" pitchFamily="18" charset="0"/>
              </a:rPr>
              <a:t></a:t>
            </a:r>
            <a:r>
              <a:rPr lang="en-US">
                <a:latin typeface="Constantia" pitchFamily="18" charset="0"/>
              </a:rPr>
              <a:t> r :</a:t>
            </a:r>
          </a:p>
          <a:p>
            <a:endParaRPr lang="en-US">
              <a:latin typeface="Constantia" pitchFamily="18" charset="0"/>
            </a:endParaRPr>
          </a:p>
          <a:p>
            <a:r>
              <a:rPr lang="en-US">
                <a:solidFill>
                  <a:srgbClr val="7030A0"/>
                </a:solidFill>
                <a:latin typeface="Constantia" pitchFamily="18" charset="0"/>
              </a:rPr>
              <a:t>                 G x mass</a:t>
            </a:r>
            <a:r>
              <a:rPr lang="en-US" i="1" baseline="-25000">
                <a:solidFill>
                  <a:srgbClr val="7030A0"/>
                </a:solidFill>
                <a:latin typeface="Constantia" pitchFamily="18" charset="0"/>
              </a:rPr>
              <a:t>source</a:t>
            </a:r>
            <a:r>
              <a:rPr lang="en-US" i="1">
                <a:solidFill>
                  <a:srgbClr val="7030A0"/>
                </a:solidFill>
                <a:latin typeface="Constantia" pitchFamily="18" charset="0"/>
              </a:rPr>
              <a:t> </a:t>
            </a:r>
          </a:p>
          <a:p>
            <a:r>
              <a:rPr lang="en-US" i="1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en-US">
                <a:solidFill>
                  <a:srgbClr val="7030A0"/>
                </a:solidFill>
                <a:latin typeface="Constantia" pitchFamily="18" charset="0"/>
              </a:rPr>
              <a:t>Field  =</a:t>
            </a:r>
            <a:r>
              <a:rPr lang="en-US" i="1">
                <a:solidFill>
                  <a:srgbClr val="7030A0"/>
                </a:solidFill>
                <a:latin typeface="Constantia" pitchFamily="18" charset="0"/>
              </a:rPr>
              <a:t>                                         </a:t>
            </a:r>
            <a:r>
              <a:rPr lang="en-US" sz="2400" i="1">
                <a:latin typeface="Constantia" pitchFamily="18" charset="0"/>
              </a:rPr>
              <a:t>“1/r  force law”</a:t>
            </a:r>
          </a:p>
          <a:p>
            <a:r>
              <a:rPr lang="en-US" i="1">
                <a:solidFill>
                  <a:srgbClr val="7030A0"/>
                </a:solidFill>
                <a:latin typeface="Constantia" pitchFamily="18" charset="0"/>
              </a:rPr>
              <a:t>                           </a:t>
            </a:r>
            <a:r>
              <a:rPr lang="en-US" sz="2400" i="1">
                <a:solidFill>
                  <a:srgbClr val="7030A0"/>
                </a:solidFill>
                <a:latin typeface="Constantia" pitchFamily="18" charset="0"/>
              </a:rPr>
              <a:t>2</a:t>
            </a:r>
            <a:r>
              <a:rPr lang="en-US" sz="2400">
                <a:solidFill>
                  <a:srgbClr val="7030A0"/>
                </a:solidFill>
                <a:latin typeface="Constantia" pitchFamily="18" charset="0"/>
              </a:rPr>
              <a:t>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95800" y="5181600"/>
            <a:ext cx="12192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579437"/>
          </a:xfrm>
        </p:spPr>
        <p:txBody>
          <a:bodyPr/>
          <a:lstStyle/>
          <a:p>
            <a:pPr eaLnBrk="1" hangingPunct="1"/>
            <a:r>
              <a:rPr lang="en-US" smtClean="0"/>
              <a:t>What is the force law in lineland (1 space dimension)?</a:t>
            </a:r>
          </a:p>
        </p:txBody>
      </p:sp>
      <p:sp>
        <p:nvSpPr>
          <p:cNvPr id="6" name="5-Point Star 5"/>
          <p:cNvSpPr>
            <a:spLocks noChangeAspect="1"/>
          </p:cNvSpPr>
          <p:nvPr/>
        </p:nvSpPr>
        <p:spPr>
          <a:xfrm>
            <a:off x="1905000" y="2895600"/>
            <a:ext cx="365125" cy="36512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838200" y="3124200"/>
            <a:ext cx="1143000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3124200"/>
            <a:ext cx="1219200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430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30480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43000" y="3505200"/>
            <a:ext cx="65246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nstantia" pitchFamily="18" charset="0"/>
              </a:rPr>
              <a:t>Field x boundary ?point? = 4</a:t>
            </a:r>
            <a:r>
              <a:rPr lang="en-US" sz="2400" dirty="0">
                <a:solidFill>
                  <a:srgbClr val="7030A0"/>
                </a:solidFill>
                <a:latin typeface="Book Antiqua" pitchFamily="18" charset="0"/>
              </a:rPr>
              <a:t>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Constantia" pitchFamily="18" charset="0"/>
              </a:rPr>
              <a:t>G x </a:t>
            </a:r>
            <a:r>
              <a:rPr lang="en-US" sz="2400" dirty="0" err="1">
                <a:solidFill>
                  <a:srgbClr val="7030A0"/>
                </a:solidFill>
                <a:latin typeface="Constantia" pitchFamily="18" charset="0"/>
              </a:rPr>
              <a:t>mass</a:t>
            </a:r>
            <a:r>
              <a:rPr lang="en-US" sz="2400" i="1" baseline="-25000" dirty="0" err="1">
                <a:solidFill>
                  <a:srgbClr val="7030A0"/>
                </a:solidFill>
                <a:latin typeface="Constantia" pitchFamily="18" charset="0"/>
              </a:rPr>
              <a:t>source</a:t>
            </a:r>
            <a:endParaRPr lang="en-US" sz="2400" i="1" baseline="-25000" dirty="0">
              <a:solidFill>
                <a:srgbClr val="7030A0"/>
              </a:solidFill>
              <a:latin typeface="Constantia" pitchFamily="18" charset="0"/>
            </a:endParaRPr>
          </a:p>
          <a:p>
            <a:endParaRPr lang="en-US" sz="2400" i="1" baseline="-25000" dirty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Note: `Size’ of boundary does not change with distance r</a:t>
            </a:r>
          </a:p>
          <a:p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Constant force law           </a:t>
            </a:r>
            <a:r>
              <a:rPr lang="en-US" sz="2400" dirty="0">
                <a:solidFill>
                  <a:srgbClr val="7030A0"/>
                </a:solidFill>
                <a:latin typeface="Constantia" pitchFamily="18" charset="0"/>
              </a:rPr>
              <a:t>Field   </a:t>
            </a:r>
            <a:r>
              <a:rPr lang="el-GR" sz="2400" dirty="0">
                <a:solidFill>
                  <a:srgbClr val="7030A0"/>
                </a:solidFill>
                <a:latin typeface="Book Antiqua" pitchFamily="18" charset="0"/>
              </a:rPr>
              <a:t></a:t>
            </a:r>
            <a:r>
              <a:rPr lang="en-US" sz="2400" dirty="0">
                <a:solidFill>
                  <a:srgbClr val="7030A0"/>
                </a:solidFill>
                <a:latin typeface="Book Antiqua" pitchFamily="18" charset="0"/>
              </a:rPr>
              <a:t>   r</a:t>
            </a:r>
            <a:r>
              <a:rPr lang="en-US" sz="2400" baseline="30000" dirty="0">
                <a:solidFill>
                  <a:srgbClr val="7030A0"/>
                </a:solidFill>
                <a:latin typeface="Book Antiqua" pitchFamily="18" charset="0"/>
              </a:rPr>
              <a:t>0 </a:t>
            </a:r>
            <a:r>
              <a:rPr lang="en-US" sz="2400" dirty="0">
                <a:solidFill>
                  <a:srgbClr val="7030A0"/>
                </a:solidFill>
                <a:latin typeface="Constantia" pitchFamily="18" charset="0"/>
              </a:rPr>
              <a:t> x</a:t>
            </a:r>
            <a:r>
              <a:rPr lang="en-US" sz="24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Constantia" pitchFamily="18" charset="0"/>
              </a:rPr>
              <a:t>G x </a:t>
            </a:r>
            <a:r>
              <a:rPr lang="en-US" sz="2400" dirty="0" err="1">
                <a:solidFill>
                  <a:srgbClr val="7030A0"/>
                </a:solidFill>
                <a:latin typeface="Constantia" pitchFamily="18" charset="0"/>
              </a:rPr>
              <a:t>mass</a:t>
            </a:r>
            <a:r>
              <a:rPr lang="en-US" sz="2400" i="1" baseline="-25000" dirty="0" err="1">
                <a:solidFill>
                  <a:srgbClr val="7030A0"/>
                </a:solidFill>
                <a:latin typeface="Constantia" pitchFamily="18" charset="0"/>
              </a:rPr>
              <a:t>source</a:t>
            </a:r>
            <a:endParaRPr lang="en-US" sz="2400" i="1" baseline="-25000" dirty="0">
              <a:solidFill>
                <a:srgbClr val="7030A0"/>
              </a:solidFill>
              <a:latin typeface="Constantia" pitchFamily="18" charset="0"/>
            </a:endParaRPr>
          </a:p>
          <a:p>
            <a:endParaRPr lang="en-US" i="1" dirty="0">
              <a:latin typeface="Constantia" pitchFamily="18" charset="0"/>
            </a:endParaRPr>
          </a:p>
          <a:p>
            <a:r>
              <a:rPr lang="en-US" i="1" dirty="0">
                <a:latin typeface="Constantia" pitchFamily="18" charset="0"/>
              </a:rPr>
              <a:t>Aside: QCD force field is like this due to confinement of flux into </a:t>
            </a:r>
          </a:p>
          <a:p>
            <a:r>
              <a:rPr lang="en-US" i="1" dirty="0">
                <a:latin typeface="Constantia" pitchFamily="18" charset="0"/>
              </a:rPr>
              <a:t>narrow 1-dimensional tubes. </a:t>
            </a:r>
          </a:p>
        </p:txBody>
      </p:sp>
      <p:sp>
        <p:nvSpPr>
          <p:cNvPr id="27657" name="TextBox 17"/>
          <p:cNvSpPr txBox="1">
            <a:spLocks noChangeArrowheads="1"/>
          </p:cNvSpPr>
          <p:nvPr/>
        </p:nvSpPr>
        <p:spPr bwMode="auto">
          <a:xfrm>
            <a:off x="1447800" y="2743200"/>
            <a:ext cx="27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r</a:t>
            </a:r>
          </a:p>
        </p:txBody>
      </p:sp>
      <p:sp>
        <p:nvSpPr>
          <p:cNvPr id="27658" name="TextBox 18"/>
          <p:cNvSpPr txBox="1">
            <a:spLocks noChangeArrowheads="1"/>
          </p:cNvSpPr>
          <p:nvPr/>
        </p:nvSpPr>
        <p:spPr bwMode="auto">
          <a:xfrm flipH="1">
            <a:off x="2590800" y="2743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05200" y="6248400"/>
            <a:ext cx="543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And so… what is the force law in 4 space dimensions?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2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Leaking flux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951037"/>
          </a:xfrm>
        </p:spPr>
        <p:txBody>
          <a:bodyPr/>
          <a:lstStyle/>
          <a:p>
            <a:pPr eaLnBrk="1" hangingPunct="1"/>
            <a:r>
              <a:rPr lang="en-US" smtClean="0"/>
              <a:t>If flux leaks into an extra dimension, expect a `weakening’ of force (falls faster with distance). </a:t>
            </a:r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How does compactification affect argument?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1/r</a:t>
            </a:r>
            <a:r>
              <a:rPr lang="en-US" baseline="30000" smtClean="0"/>
              <a:t>2</a:t>
            </a:r>
            <a:r>
              <a:rPr lang="en-US" smtClean="0"/>
              <a:t> law of gravity has been tested down to mm scales.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8678" name="Content Placeholder 3" descr="Compactifica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810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Content Placeholder 3" descr="Compactifica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6600"/>
            <a:ext cx="3810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41325" y="4495800"/>
            <a:ext cx="3825875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r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1/r</a:t>
            </a:r>
            <a:r>
              <a:rPr lang="en-US" sz="2400" baseline="30000">
                <a:solidFill>
                  <a:schemeClr val="accent1"/>
                </a:solidFill>
              </a:rPr>
              <a:t>2  </a:t>
            </a:r>
            <a:r>
              <a:rPr lang="en-US" sz="2400"/>
              <a:t>law</a:t>
            </a:r>
            <a:endParaRPr lang="en-US" sz="2400" baseline="30000">
              <a:solidFill>
                <a:schemeClr val="accent1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0" y="4495800"/>
            <a:ext cx="3825875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r</a:t>
            </a: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endParaRPr lang="en-US" sz="2400">
              <a:solidFill>
                <a:schemeClr val="accent1"/>
              </a:solidFill>
            </a:endParaRPr>
          </a:p>
          <a:p>
            <a:pPr algn="ctr"/>
            <a:r>
              <a:rPr lang="en-US" sz="2400">
                <a:solidFill>
                  <a:schemeClr val="accent1"/>
                </a:solidFill>
              </a:rPr>
              <a:t>1/r</a:t>
            </a:r>
            <a:r>
              <a:rPr lang="en-US" sz="2400" baseline="30000">
                <a:solidFill>
                  <a:schemeClr val="accent1"/>
                </a:solidFill>
              </a:rPr>
              <a:t>3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 baseline="30000">
                <a:solidFill>
                  <a:schemeClr val="accent1"/>
                </a:solidFill>
              </a:rPr>
              <a:t> </a:t>
            </a:r>
            <a:r>
              <a:rPr lang="en-US" sz="2400"/>
              <a:t>law</a:t>
            </a:r>
            <a:endParaRPr lang="en-US" sz="2400" baseline="30000">
              <a:solidFill>
                <a:schemeClr val="accent1"/>
              </a:solidFill>
            </a:endParaRP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6019800" y="4191000"/>
            <a:ext cx="909638" cy="381000"/>
          </a:xfrm>
          <a:prstGeom prst="leftRightArrow">
            <a:avLst>
              <a:gd name="adj1" fmla="val 50000"/>
              <a:gd name="adj2" fmla="val 47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685800" y="4114800"/>
            <a:ext cx="3505200" cy="457200"/>
          </a:xfrm>
          <a:prstGeom prst="leftRightArrow">
            <a:avLst>
              <a:gd name="adj1" fmla="val 50000"/>
              <a:gd name="adj2" fmla="val 15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we `see’ extra dimensions?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mm-sized extra dimensions exist, we should see them with light? (We can’t)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solidFill>
                  <a:schemeClr val="accent1"/>
                </a:solidFill>
              </a:rPr>
              <a:t>1/r</a:t>
            </a:r>
            <a:r>
              <a:rPr lang="en-US" baseline="30000" smtClean="0">
                <a:solidFill>
                  <a:schemeClr val="accent1"/>
                </a:solidFill>
              </a:rPr>
              <a:t>2</a:t>
            </a:r>
            <a:r>
              <a:rPr lang="en-US" smtClean="0">
                <a:solidFill>
                  <a:schemeClr val="accent1"/>
                </a:solidFill>
              </a:rPr>
              <a:t> law for electromagnetism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solidFill>
                  <a:schemeClr val="accent1"/>
                </a:solidFill>
              </a:rPr>
              <a:t>checked to sub-nuclear scales,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solidFill>
                  <a:schemeClr val="accent1"/>
                </a:solidFill>
              </a:rPr>
              <a:t>so if compactification larger</a:t>
            </a:r>
            <a:r>
              <a:rPr lang="en-US" smtClean="0">
                <a:solidFill>
                  <a:schemeClr val="accent1"/>
                </a:solidFill>
                <a:latin typeface="Book Antiqua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solidFill>
                  <a:schemeClr val="accent1"/>
                </a:solidFill>
              </a:rPr>
              <a:t>light must somehow be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solidFill>
                  <a:schemeClr val="accent1"/>
                </a:solidFill>
              </a:rPr>
              <a:t>forbidden from leaking at all.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smtClean="0"/>
              <a:t>Modern Kaluza-Klein models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smtClean="0"/>
              <a:t>do this; only allow gravity to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smtClean="0"/>
              <a:t>propagate in extra dimension(s).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31747" name="Picture 5" descr="light-bulb-glowing-filament-ah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14600"/>
            <a:ext cx="3168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Waves &amp; Particles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255837"/>
          </a:xfrm>
        </p:spPr>
        <p:txBody>
          <a:bodyPr/>
          <a:lstStyle/>
          <a:p>
            <a:pPr eaLnBrk="1" hangingPunct="1"/>
            <a:r>
              <a:rPr lang="en-US" smtClean="0"/>
              <a:t>Imagine gravity field flux as a superposition of gravity waves. </a:t>
            </a:r>
          </a:p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Particle Physicists think in terms of PARTICLES rather than waves – the </a:t>
            </a:r>
            <a:r>
              <a:rPr lang="en-US" u="sng" smtClean="0">
                <a:solidFill>
                  <a:srgbClr val="0070C0"/>
                </a:solidFill>
              </a:rPr>
              <a:t>GRAVITON</a:t>
            </a:r>
            <a:r>
              <a:rPr lang="en-US" smtClean="0">
                <a:solidFill>
                  <a:srgbClr val="0070C0"/>
                </a:solidFill>
              </a:rPr>
              <a:t> is the particle (localized disturbance) of the gravity field </a:t>
            </a:r>
          </a:p>
          <a:p>
            <a:pPr eaLnBrk="1" hangingPunct="1"/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267200"/>
            <a:ext cx="8766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Constantia" pitchFamily="18" charset="0"/>
              </a:rPr>
              <a:t>Free gravity waves (in regular 3-dimensional space) move at light speed…..</a:t>
            </a:r>
          </a:p>
          <a:p>
            <a:r>
              <a:rPr lang="en-US" sz="2000">
                <a:solidFill>
                  <a:srgbClr val="002060"/>
                </a:solidFill>
                <a:latin typeface="Constantia" pitchFamily="18" charset="0"/>
              </a:rPr>
              <a:t>……….. so the regular Graviton must too.</a:t>
            </a:r>
          </a:p>
          <a:p>
            <a:endParaRPr lang="en-US" sz="200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en-US" sz="2000">
                <a:solidFill>
                  <a:srgbClr val="002060"/>
                </a:solidFill>
                <a:latin typeface="Constantia" pitchFamily="18" charset="0"/>
              </a:rPr>
              <a:t>Therefore the Graviton is </a:t>
            </a:r>
            <a:r>
              <a:rPr lang="en-US" sz="2000" u="sng">
                <a:solidFill>
                  <a:srgbClr val="002060"/>
                </a:solidFill>
                <a:latin typeface="Constantia" pitchFamily="18" charset="0"/>
              </a:rPr>
              <a:t>massless</a:t>
            </a:r>
            <a:r>
              <a:rPr lang="en-US" sz="2000">
                <a:solidFill>
                  <a:srgbClr val="002060"/>
                </a:solidFill>
                <a:latin typeface="Constantia" pitchFamily="18" charset="0"/>
              </a:rPr>
              <a:t>.  Doesn’t cost ANY energy to make.</a:t>
            </a:r>
          </a:p>
          <a:p>
            <a:endParaRPr lang="en-US" sz="200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en-US" sz="2000">
                <a:solidFill>
                  <a:srgbClr val="002060"/>
                </a:solidFill>
                <a:latin typeface="Constantia" pitchFamily="18" charset="0"/>
              </a:rPr>
              <a:t>But you never know whether you made one or where they are as they interact </a:t>
            </a:r>
          </a:p>
          <a:p>
            <a:r>
              <a:rPr lang="en-US" sz="2000">
                <a:solidFill>
                  <a:srgbClr val="002060"/>
                </a:solidFill>
                <a:latin typeface="Constantia" pitchFamily="18" charset="0"/>
              </a:rPr>
              <a:t>so weakly (much worse that neutrinos) ….. Gravity is a </a:t>
            </a:r>
            <a:r>
              <a:rPr lang="en-US" sz="2000" i="1">
                <a:solidFill>
                  <a:srgbClr val="002060"/>
                </a:solidFill>
                <a:latin typeface="Constantia" pitchFamily="18" charset="0"/>
              </a:rPr>
              <a:t>very</a:t>
            </a:r>
            <a:r>
              <a:rPr lang="en-US" sz="200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i="1">
                <a:solidFill>
                  <a:srgbClr val="002060"/>
                </a:solidFill>
                <a:latin typeface="Constantia" pitchFamily="18" charset="0"/>
              </a:rPr>
              <a:t>very weak force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Standing Waves</a:t>
            </a:r>
          </a:p>
        </p:txBody>
      </p:sp>
      <p:sp>
        <p:nvSpPr>
          <p:cNvPr id="4" name="Text Placeholder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Gravity Waves propagating in a compact extra dimension must be STANDING WAVES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Smaller compactification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=&gt; smaller wavelengths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en-US" smtClean="0"/>
              <a:t> larger wave energy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endParaRPr lang="en-US" smtClean="0"/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endParaRPr lang="en-US" smtClean="0"/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mtClean="0"/>
              <a:t>A certain minimum energy is needed to propagate a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mtClean="0"/>
              <a:t> gravity field wave in the compact extra dimension.</a:t>
            </a:r>
          </a:p>
        </p:txBody>
      </p:sp>
      <p:pic>
        <p:nvPicPr>
          <p:cNvPr id="5" name="Picture 4" descr="circ_s_wav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19400"/>
            <a:ext cx="4267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Relativity</a:t>
            </a:r>
          </a:p>
        </p:txBody>
      </p:sp>
      <p:pic>
        <p:nvPicPr>
          <p:cNvPr id="14338" name="Content Placeholder 3" descr="einstein-chalkboard-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895600"/>
            <a:ext cx="4191000" cy="3373438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33400" y="20574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nstantia" pitchFamily="18" charset="0"/>
              </a:rPr>
              <a:t>1915 Einstein publishes his theory of gravity.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029200" y="2895600"/>
            <a:ext cx="350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Space (3 dimensions) and Time (1 dimension) are viewed as a unified</a:t>
            </a:r>
          </a:p>
          <a:p>
            <a:r>
              <a:rPr lang="en-US" sz="2400">
                <a:latin typeface="Constantia" pitchFamily="18" charset="0"/>
              </a:rPr>
              <a:t> 4-dimensional space. 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029200" y="4724400"/>
            <a:ext cx="381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The effects of gravity are described by intrinsic `curvature’ of this </a:t>
            </a:r>
          </a:p>
          <a:p>
            <a:r>
              <a:rPr lang="en-US" sz="2400">
                <a:latin typeface="Constantia" pitchFamily="18" charset="0"/>
              </a:rPr>
              <a:t>4-dimensional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Heavy Gravitons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094037"/>
          </a:xfrm>
        </p:spPr>
        <p:txBody>
          <a:bodyPr/>
          <a:lstStyle/>
          <a:p>
            <a:pPr eaLnBrk="1" hangingPunct="1"/>
            <a:r>
              <a:rPr lang="en-US" sz="2400" smtClean="0"/>
              <a:t>Gravity standing waves, therefore Gravitons, that propagate in a compact extra dimensions require a minimum energy to make. Due to E = mc</a:t>
            </a:r>
            <a:r>
              <a:rPr lang="en-US" sz="2400" baseline="30000" smtClean="0"/>
              <a:t>2</a:t>
            </a:r>
            <a:r>
              <a:rPr lang="en-US" sz="2400" smtClean="0"/>
              <a:t>  they look like massive particles in the regular (3 dimensional) space . </a:t>
            </a: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</a:rPr>
              <a:t>Production rate depends on this mass, the force strength,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>
                <a:solidFill>
                  <a:srgbClr val="0070C0"/>
                </a:solidFill>
              </a:rPr>
              <a:t>	and multiplicity of new types of graviton (number of allowed standing waves). Modern Kaluza-Klein models predict we </a:t>
            </a:r>
            <a:r>
              <a:rPr lang="en-US" sz="2400" i="1" smtClean="0">
                <a:solidFill>
                  <a:srgbClr val="0070C0"/>
                </a:solidFill>
              </a:rPr>
              <a:t>may</a:t>
            </a:r>
            <a:r>
              <a:rPr lang="en-US" sz="2400" smtClean="0">
                <a:solidFill>
                  <a:srgbClr val="0070C0"/>
                </a:solidFill>
              </a:rPr>
              <a:t> be able to detect them at….</a:t>
            </a:r>
            <a:r>
              <a:rPr lang="en-US" sz="240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5029200"/>
            <a:ext cx="65532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!!  LHC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Theories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i="1" smtClean="0"/>
              <a:t>   Seek to explain the incredible weakness of gravity in 3-space dimensions, compared to the other forces of nature, in terms of higher dimensions.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i="1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Popular Model #1:</a:t>
            </a:r>
          </a:p>
          <a:p>
            <a:pPr eaLnBrk="1" hangingPunct="1"/>
            <a:r>
              <a:rPr lang="en-US" sz="2800" smtClean="0">
                <a:solidFill>
                  <a:schemeClr val="accent1"/>
                </a:solidFill>
              </a:rPr>
              <a:t>Kaluza-Klein on a torus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>
                <a:solidFill>
                  <a:schemeClr val="accent1"/>
                </a:solidFill>
              </a:rPr>
              <a:t>(&gt; 2 extra flat dimensions)</a:t>
            </a:r>
          </a:p>
          <a:p>
            <a:pPr eaLnBrk="1" hangingPunct="1"/>
            <a:endParaRPr lang="en-US" sz="2800" smtClean="0">
              <a:solidFill>
                <a:schemeClr val="accent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i="1" smtClean="0"/>
              <a:t>Extra dimensions are flat and big (could be ~ mm).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i="1" smtClean="0">
                <a:solidFill>
                  <a:schemeClr val="accent1"/>
                </a:solidFill>
              </a:rPr>
              <a:t>Extra dimensional gravitons are light and numerous</a:t>
            </a:r>
          </a:p>
          <a:p>
            <a:pPr eaLnBrk="1" hangingPunct="1"/>
            <a:endParaRPr lang="en-US" smtClean="0"/>
          </a:p>
        </p:txBody>
      </p:sp>
      <p:pic>
        <p:nvPicPr>
          <p:cNvPr id="31747" name="Picture 4" descr="tor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24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rsmodel.jpg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05000"/>
            <a:ext cx="4619625" cy="3597275"/>
          </a:xfrm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512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Popular Model #2: </a:t>
            </a:r>
            <a:r>
              <a:rPr lang="en-US" sz="2400">
                <a:solidFill>
                  <a:schemeClr val="accent1"/>
                </a:solidFill>
              </a:rPr>
              <a:t>Randall-Sundrum</a:t>
            </a:r>
          </a:p>
        </p:txBody>
      </p:sp>
      <p:pic>
        <p:nvPicPr>
          <p:cNvPr id="33795" name="Picture 6" descr="randallsund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648200"/>
            <a:ext cx="30432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5410200" y="1828800"/>
            <a:ext cx="3540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Extra dimension is </a:t>
            </a:r>
          </a:p>
          <a:p>
            <a:r>
              <a:rPr lang="en-US" sz="2400" i="1"/>
              <a:t>curved and small, </a:t>
            </a:r>
          </a:p>
          <a:p>
            <a:r>
              <a:rPr lang="en-US" sz="2400" i="1"/>
              <a:t>stretches between </a:t>
            </a:r>
          </a:p>
          <a:p>
            <a:r>
              <a:rPr lang="en-US" sz="2400" i="1"/>
              <a:t>two branes (one is ours).</a:t>
            </a:r>
          </a:p>
          <a:p>
            <a:r>
              <a:rPr lang="en-US" sz="2400" i="1">
                <a:solidFill>
                  <a:schemeClr val="accent1"/>
                </a:solidFill>
              </a:rPr>
              <a:t>Extra-dimensional </a:t>
            </a:r>
          </a:p>
          <a:p>
            <a:r>
              <a:rPr lang="en-US" sz="2400" i="1">
                <a:solidFill>
                  <a:schemeClr val="accent1"/>
                </a:solidFill>
              </a:rPr>
              <a:t>gravitons are heavy and </a:t>
            </a:r>
          </a:p>
          <a:p>
            <a:r>
              <a:rPr lang="en-US" sz="2400" i="1">
                <a:solidFill>
                  <a:schemeClr val="accent1"/>
                </a:solidFill>
              </a:rPr>
              <a:t>easy to produce.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Tests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2484437"/>
          </a:xfrm>
        </p:spPr>
        <p:txBody>
          <a:bodyPr/>
          <a:lstStyle/>
          <a:p>
            <a:pPr eaLnBrk="1" hangingPunct="1"/>
            <a:r>
              <a:rPr lang="en-US" dirty="0" err="1" smtClean="0"/>
              <a:t>Fermilab</a:t>
            </a:r>
            <a:r>
              <a:rPr lang="en-US" dirty="0" smtClean="0"/>
              <a:t> (</a:t>
            </a:r>
            <a:r>
              <a:rPr lang="en-US" dirty="0" err="1" smtClean="0"/>
              <a:t>Tevatron</a:t>
            </a:r>
            <a:r>
              <a:rPr lang="en-US" dirty="0" smtClean="0"/>
              <a:t>) has been and CERN (LHC) will be searching for heavy gravitons as evidence of extra dimensions.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It’s a long shot but, if found, it will be…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828800" y="4191000"/>
            <a:ext cx="6296025" cy="1219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greatest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scientific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discovery ever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90800" y="5867400"/>
            <a:ext cx="6554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If found, their character will tells us the details:</a:t>
            </a:r>
          </a:p>
          <a:p>
            <a:r>
              <a:rPr lang="en-US" sz="2400"/>
              <a:t>how many extra dimensions, curved or flat,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mtClean="0"/>
              <a:t>The spacetime of Einstein’s general relativity can be generalized further by adding more space dimensions</a:t>
            </a:r>
          </a:p>
          <a:p>
            <a:r>
              <a:rPr lang="en-US" smtClean="0">
                <a:solidFill>
                  <a:schemeClr val="accent1"/>
                </a:solidFill>
              </a:rPr>
              <a:t>If extra space dimensions exist, they must be </a:t>
            </a:r>
            <a:r>
              <a:rPr lang="en-US" i="1" smtClean="0">
                <a:solidFill>
                  <a:schemeClr val="accent1"/>
                </a:solidFill>
              </a:rPr>
              <a:t>compact, </a:t>
            </a:r>
            <a:r>
              <a:rPr lang="en-US" smtClean="0">
                <a:solidFill>
                  <a:schemeClr val="accent1"/>
                </a:solidFill>
              </a:rPr>
              <a:t>because gravity’s</a:t>
            </a:r>
            <a:r>
              <a:rPr lang="en-US" i="1" smtClean="0">
                <a:solidFill>
                  <a:schemeClr val="accent1"/>
                </a:solidFill>
              </a:rPr>
              <a:t> 1/r</a:t>
            </a:r>
            <a:r>
              <a:rPr lang="en-US" i="1" baseline="30000" smtClean="0">
                <a:solidFill>
                  <a:schemeClr val="accent1"/>
                </a:solidFill>
              </a:rPr>
              <a:t>2</a:t>
            </a:r>
            <a:r>
              <a:rPr lang="en-US" i="1" smtClean="0">
                <a:solidFill>
                  <a:schemeClr val="accent1"/>
                </a:solidFill>
              </a:rPr>
              <a:t> </a:t>
            </a:r>
            <a:r>
              <a:rPr lang="en-US" smtClean="0">
                <a:solidFill>
                  <a:schemeClr val="accent1"/>
                </a:solidFill>
              </a:rPr>
              <a:t>force law works so well</a:t>
            </a:r>
            <a:r>
              <a:rPr lang="en-US" i="1" smtClean="0">
                <a:solidFill>
                  <a:schemeClr val="accent1"/>
                </a:solidFill>
              </a:rPr>
              <a:t>.</a:t>
            </a:r>
          </a:p>
          <a:p>
            <a:r>
              <a:rPr lang="en-US" i="1" smtClean="0"/>
              <a:t>Graviton </a:t>
            </a:r>
            <a:r>
              <a:rPr lang="en-US" smtClean="0"/>
              <a:t>particles</a:t>
            </a:r>
            <a:r>
              <a:rPr lang="en-US" i="1" smtClean="0"/>
              <a:t> </a:t>
            </a:r>
            <a:r>
              <a:rPr lang="en-US" smtClean="0"/>
              <a:t>that transmit that force will appear to have a mass if moving in the extra dimension(s).</a:t>
            </a:r>
          </a:p>
          <a:p>
            <a:r>
              <a:rPr lang="en-US" smtClean="0">
                <a:solidFill>
                  <a:schemeClr val="accent1"/>
                </a:solidFill>
              </a:rPr>
              <a:t>We may be able to detect such massive gravitons at the LHC. </a:t>
            </a:r>
          </a:p>
          <a:p>
            <a:r>
              <a:rPr lang="en-US" smtClean="0"/>
              <a:t>The theory behind this may then explain why gravity is so much weaker than other forces in nature.</a:t>
            </a:r>
          </a:p>
          <a:p>
            <a:endParaRPr lang="en-US" i="1" smtClean="0"/>
          </a:p>
          <a:p>
            <a:endParaRPr lang="en-US" i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6" name="Picture 6" descr="yes-men-ny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550150" cy="7993063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38200" y="1371601"/>
            <a:ext cx="2438400" cy="273921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Swiss Atom Smasher Finds </a:t>
            </a:r>
          </a:p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New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Space Dimension 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US to seek oil there</a:t>
            </a:r>
          </a:p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2672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3276600"/>
            <a:ext cx="121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200" smtClean="0"/>
          </a:p>
          <a:p>
            <a:pPr>
              <a:lnSpc>
                <a:spcPct val="80000"/>
              </a:lnSpc>
            </a:pPr>
            <a:r>
              <a:rPr lang="en-US" sz="2200" smtClean="0"/>
              <a:t>Before we get to </a:t>
            </a:r>
            <a:r>
              <a:rPr lang="en-US" sz="2200" i="1" smtClean="0"/>
              <a:t>curvature</a:t>
            </a:r>
            <a:r>
              <a:rPr lang="en-US" sz="2200" smtClean="0"/>
              <a:t> we need to think about </a:t>
            </a:r>
            <a:r>
              <a:rPr lang="en-US" sz="2200" i="1" smtClean="0"/>
              <a:t>dimensions</a:t>
            </a:r>
            <a:r>
              <a:rPr lang="en-US" sz="220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solidFill>
                  <a:schemeClr val="accent1"/>
                </a:solidFill>
              </a:rPr>
              <a:t>We cannot easily picture extra dimensions beyond 3, whether they be the 4</a:t>
            </a:r>
            <a:r>
              <a:rPr lang="en-US" sz="2200" baseline="30000" smtClean="0">
                <a:solidFill>
                  <a:schemeClr val="accent1"/>
                </a:solidFill>
              </a:rPr>
              <a:t>th</a:t>
            </a:r>
            <a:r>
              <a:rPr lang="en-US" sz="2200" smtClean="0">
                <a:solidFill>
                  <a:schemeClr val="accent1"/>
                </a:solidFill>
              </a:rPr>
              <a:t> dimension Time in general relativity or extra dimensions of space (we’ll look at that later).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Often it’s helpful to think by analogy with lower dimensions we can imagine – for example , how 3-dimensional things would look in 2 dimensions (surfaces). 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solidFill>
                  <a:schemeClr val="accent1"/>
                </a:solidFill>
              </a:rPr>
              <a:t>The following video was suggested by an SMU non-science major taking my Ideas of Modern Physics course to help visualize dimensions.</a:t>
            </a:r>
          </a:p>
          <a:p>
            <a:pPr>
              <a:lnSpc>
                <a:spcPct val="80000"/>
              </a:lnSpc>
            </a:pPr>
            <a:endParaRPr lang="en-US" sz="220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   </a:t>
            </a:r>
            <a:r>
              <a:rPr lang="en-US" sz="2200" smtClean="0">
                <a:solidFill>
                  <a:srgbClr val="FF0000"/>
                </a:solidFill>
                <a:hlinkClick r:id="rId2"/>
              </a:rPr>
              <a:t>http://www.youtube.com/watch?v=0ca4miMMaCE</a:t>
            </a:r>
            <a:endParaRPr lang="en-US" sz="22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CURVATURE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7315200" cy="4389437"/>
          </a:xfrm>
        </p:spPr>
        <p:txBody>
          <a:bodyPr/>
          <a:lstStyle/>
          <a:p>
            <a:pPr eaLnBrk="1" hangingPunct="1"/>
            <a:r>
              <a:rPr lang="en-US" i="1" smtClean="0"/>
              <a:t>Two kinds</a:t>
            </a:r>
            <a:r>
              <a:rPr lang="en-US" smtClean="0"/>
              <a:t>: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Extrinsic</a:t>
            </a:r>
            <a:r>
              <a:rPr lang="en-US" smtClean="0"/>
              <a:t> – curved relative to  space in which 	          things are viewed (embedded).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Intrinsic</a:t>
            </a:r>
            <a:r>
              <a:rPr lang="en-US" smtClean="0"/>
              <a:t> – rules of `flat’ geometry (Euclid) do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         not hold true.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5638800" y="5715000"/>
            <a:ext cx="29827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Cylinder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62400" y="54864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Example for 2-dimensional </a:t>
            </a:r>
          </a:p>
          <a:p>
            <a:r>
              <a:rPr lang="en-US">
                <a:latin typeface="Constantia" pitchFamily="18" charset="0"/>
              </a:rPr>
              <a:t>space (surfaces):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Triangles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4572000"/>
            <a:ext cx="8153400" cy="646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A cylinder `looks’ curved when viewed (embedded) in 3 dimensional space – it has </a:t>
            </a:r>
            <a:r>
              <a:rPr lang="en-US" u="sng">
                <a:latin typeface="Constantia" pitchFamily="18" charset="0"/>
              </a:rPr>
              <a:t>extrinsic curvature.</a:t>
            </a:r>
            <a:r>
              <a:rPr lang="en-US">
                <a:latin typeface="Constantia" pitchFamily="18" charset="0"/>
              </a:rPr>
              <a:t> The embedded triangle sides are not straight lines.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562600"/>
            <a:ext cx="8153400" cy="94138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But… the rule for sum of angles (180</a:t>
            </a:r>
            <a:r>
              <a:rPr lang="en-US" baseline="30000" dirty="0">
                <a:latin typeface="Constantia" pitchFamily="18" charset="0"/>
              </a:rPr>
              <a:t>o</a:t>
            </a:r>
            <a:r>
              <a:rPr lang="en-US" dirty="0">
                <a:latin typeface="Constantia" pitchFamily="18" charset="0"/>
              </a:rPr>
              <a:t>) and every other rule of Euclidean </a:t>
            </a:r>
          </a:p>
          <a:p>
            <a:r>
              <a:rPr lang="en-US" dirty="0">
                <a:latin typeface="Constantia" pitchFamily="18" charset="0"/>
              </a:rPr>
              <a:t>geometry holds true on the cylinder  surface – it is </a:t>
            </a:r>
            <a:r>
              <a:rPr lang="en-US" u="sng" dirty="0">
                <a:latin typeface="Constantia" pitchFamily="18" charset="0"/>
              </a:rPr>
              <a:t>intrinsically flat</a:t>
            </a:r>
            <a:r>
              <a:rPr lang="en-US" dirty="0">
                <a:latin typeface="Constantia" pitchFamily="18" charset="0"/>
              </a:rPr>
              <a:t>. The cylinder could be made from flat paper </a:t>
            </a:r>
            <a:r>
              <a:rPr lang="en-US" i="1" dirty="0">
                <a:latin typeface="Constantia" pitchFamily="18" charset="0"/>
              </a:rPr>
              <a:t>without tearing </a:t>
            </a:r>
            <a:r>
              <a:rPr lang="en-US" i="1" dirty="0" smtClean="0">
                <a:latin typeface="Constantia" pitchFamily="18" charset="0"/>
              </a:rPr>
              <a:t>or stretching.</a:t>
            </a:r>
            <a:endParaRPr lang="en-US" i="1" dirty="0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2971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onstantia" pitchFamily="18" charset="0"/>
              </a:rPr>
              <a:t>Roll the paper into a </a:t>
            </a:r>
            <a:r>
              <a:rPr lang="en-US" sz="2400" u="sng">
                <a:solidFill>
                  <a:schemeClr val="accent1"/>
                </a:solidFill>
                <a:latin typeface="Constantia" pitchFamily="18" charset="0"/>
              </a:rPr>
              <a:t>cylinder</a:t>
            </a:r>
            <a:r>
              <a:rPr lang="en-US" sz="2400">
                <a:solidFill>
                  <a:schemeClr val="accent1"/>
                </a:solidFill>
                <a:latin typeface="Constantia" pitchFamily="18" charset="0"/>
              </a:rPr>
              <a:t>, without tearing, so the triangle shows on the outside.</a:t>
            </a:r>
          </a:p>
        </p:txBody>
      </p:sp>
      <p:pic>
        <p:nvPicPr>
          <p:cNvPr id="6" name="Picture 5" descr="gluecylind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819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884237"/>
          </a:xfrm>
        </p:spPr>
        <p:txBody>
          <a:bodyPr/>
          <a:lstStyle/>
          <a:p>
            <a:pPr eaLnBrk="1" hangingPunct="1"/>
            <a:r>
              <a:rPr lang="en-US" smtClean="0"/>
              <a:t>On a piece of paper, draw any triangle, measure and then sum the interior angles. </a:t>
            </a:r>
            <a:r>
              <a:rPr lang="en-US" i="1" smtClean="0"/>
              <a:t>What is the result</a:t>
            </a:r>
            <a:r>
              <a:rPr lang="en-US" smtClean="0"/>
              <a:t>?</a:t>
            </a:r>
          </a:p>
          <a:p>
            <a:pPr eaLnBrk="1" hangingPunct="1"/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3886200"/>
            <a:ext cx="6253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nstantia" pitchFamily="18" charset="0"/>
              </a:rPr>
              <a:t>Measure the angles again. </a:t>
            </a:r>
            <a:r>
              <a:rPr lang="en-US" sz="2400" i="1">
                <a:latin typeface="Constantia" pitchFamily="18" charset="0"/>
              </a:rPr>
              <a:t>Have they changed</a:t>
            </a:r>
            <a:r>
              <a:rPr lang="en-US" sz="2400">
                <a:latin typeface="Constantia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7" grpId="0" build="p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intrinsic curvature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35163"/>
            <a:ext cx="5486400" cy="4389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2-dimensional sphere: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Inflate a pear-shaped balloon.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Mark three, well-separated points on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the head of the balloon (see mine).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Join the points with lines of shortest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distance* t0 make a triangle (use string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to help mark the shortest lines).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*Geodesic </a:t>
            </a:r>
            <a:r>
              <a:rPr lang="en-US" sz="1500" dirty="0" smtClean="0"/>
              <a:t>– line of shortest distance in curved space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/>
              <a:t>		    (in flat space this is a straight line)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/>
              <a:t>Measure and sum the interior angles.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dirty="0" smtClean="0"/>
              <a:t>Is you result larger or smaller than</a:t>
            </a:r>
            <a:r>
              <a:rPr lang="en-US" sz="2200" dirty="0" smtClean="0"/>
              <a:t> 180</a:t>
            </a:r>
            <a:r>
              <a:rPr lang="en-US" sz="2200" baseline="30000" dirty="0" smtClean="0"/>
              <a:t>o </a:t>
            </a:r>
            <a:r>
              <a:rPr lang="en-US" sz="2200" dirty="0" smtClean="0"/>
              <a:t>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/>
          </a:p>
        </p:txBody>
      </p:sp>
      <p:pic>
        <p:nvPicPr>
          <p:cNvPr id="18435" name="Picture 3" descr="sphere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143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intrinsic curvature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35163"/>
            <a:ext cx="5638800" cy="4389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2-dimensional saddle: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>
                <a:solidFill>
                  <a:schemeClr val="accent1"/>
                </a:solidFill>
              </a:rPr>
              <a:t>Mark three well-separated points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>
                <a:solidFill>
                  <a:schemeClr val="accent1"/>
                </a:solidFill>
              </a:rPr>
              <a:t>on the concave part of the tail.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>
                <a:solidFill>
                  <a:schemeClr val="accent1"/>
                </a:solidFill>
              </a:rPr>
              <a:t>(this is the saddle).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Join the points with lines of shortest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distance, measure and sum the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/>
              <a:t>interior angles.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i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smtClean="0"/>
              <a:t>Is your result larger or smaller than</a:t>
            </a:r>
            <a:r>
              <a:rPr lang="en-US" sz="2200" smtClean="0"/>
              <a:t> 180</a:t>
            </a:r>
            <a:r>
              <a:rPr lang="en-US" sz="2200" baseline="30000" smtClean="0"/>
              <a:t>o </a:t>
            </a:r>
            <a:r>
              <a:rPr lang="en-US" sz="2200" smtClean="0"/>
              <a:t>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smtClean="0"/>
          </a:p>
        </p:txBody>
      </p:sp>
      <p:pic>
        <p:nvPicPr>
          <p:cNvPr id="19459" name="Picture 4" descr="ncur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2743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general rule</a:t>
            </a:r>
          </a:p>
        </p:txBody>
      </p:sp>
      <p:pic>
        <p:nvPicPr>
          <p:cNvPr id="20482" name="Content Placeholder 3" descr="universe_geometr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5425" y="2057400"/>
            <a:ext cx="8918575" cy="3000375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09600" y="5029200"/>
            <a:ext cx="796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  </a:t>
            </a:r>
            <a:r>
              <a:rPr lang="el-GR">
                <a:latin typeface="Constantia" pitchFamily="18" charset="0"/>
              </a:rPr>
              <a:t>Σ</a:t>
            </a:r>
            <a:r>
              <a:rPr lang="en-US">
                <a:latin typeface="Constantia" pitchFamily="18" charset="0"/>
              </a:rPr>
              <a:t> angles &gt; 180</a:t>
            </a:r>
            <a:r>
              <a:rPr lang="en-US" baseline="30000">
                <a:latin typeface="Constantia" pitchFamily="18" charset="0"/>
              </a:rPr>
              <a:t>o                                            </a:t>
            </a:r>
            <a:r>
              <a:rPr lang="el-GR">
                <a:latin typeface="Constantia" pitchFamily="18" charset="0"/>
              </a:rPr>
              <a:t>Σ</a:t>
            </a:r>
            <a:r>
              <a:rPr lang="en-US">
                <a:latin typeface="Constantia" pitchFamily="18" charset="0"/>
              </a:rPr>
              <a:t> angles &lt; 180</a:t>
            </a:r>
            <a:r>
              <a:rPr lang="en-US" baseline="30000">
                <a:latin typeface="Constantia" pitchFamily="18" charset="0"/>
              </a:rPr>
              <a:t>o</a:t>
            </a:r>
            <a:r>
              <a:rPr lang="en-US">
                <a:latin typeface="Constantia" pitchFamily="18" charset="0"/>
              </a:rPr>
              <a:t>                            </a:t>
            </a:r>
            <a:r>
              <a:rPr lang="el-GR">
                <a:latin typeface="Constantia" pitchFamily="18" charset="0"/>
              </a:rPr>
              <a:t>Σ</a:t>
            </a:r>
            <a:r>
              <a:rPr lang="en-US">
                <a:latin typeface="Constantia" pitchFamily="18" charset="0"/>
              </a:rPr>
              <a:t> angles = 180</a:t>
            </a:r>
            <a:r>
              <a:rPr lang="en-US" baseline="30000">
                <a:latin typeface="Constantia" pitchFamily="18" charset="0"/>
              </a:rPr>
              <a:t>o</a:t>
            </a:r>
            <a:r>
              <a:rPr lang="en-US">
                <a:latin typeface="Constantia" pitchFamily="18" charset="0"/>
              </a:rPr>
              <a:t> 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981200" y="5867400"/>
            <a:ext cx="51985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Constantia" pitchFamily="18" charset="0"/>
              </a:rPr>
              <a:t>The first 2 shapes cannot be made from a flat </a:t>
            </a:r>
            <a:endParaRPr lang="en-US" sz="2000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Constantia" pitchFamily="18" charset="0"/>
              </a:rPr>
              <a:t>piece </a:t>
            </a:r>
            <a:r>
              <a:rPr lang="en-US" sz="2000" dirty="0">
                <a:solidFill>
                  <a:srgbClr val="7030A0"/>
                </a:solidFill>
                <a:latin typeface="Constantia" pitchFamily="18" charset="0"/>
              </a:rPr>
              <a:t>of paper </a:t>
            </a:r>
            <a:r>
              <a:rPr lang="en-US" sz="2000" dirty="0" smtClean="0">
                <a:solidFill>
                  <a:srgbClr val="7030A0"/>
                </a:solidFill>
                <a:latin typeface="Constantia" pitchFamily="18" charset="0"/>
              </a:rPr>
              <a:t>without tearing or stretching</a:t>
            </a:r>
            <a:endParaRPr lang="en-US" sz="2000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Mathematician Carl Gauss discovered idea of intrinsic curvature (of surfaces). </a:t>
            </a:r>
          </a:p>
        </p:txBody>
      </p:sp>
      <p:pic>
        <p:nvPicPr>
          <p:cNvPr id="21507" name="Picture 3" descr="gau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auss_triang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43338"/>
            <a:ext cx="22860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71800" y="2971800"/>
            <a:ext cx="3429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Constantia" pitchFamily="18" charset="0"/>
              </a:rPr>
              <a:t>Gauss was charged to compile the geodetic net for the region around Gottingen. A story (false) says that he triangulated 3 local  mountains to test the curvature of space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510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Gauss was well aware that the experimental errors were too big: they would have masked the small systematic  deviation from 180</a:t>
            </a:r>
            <a:r>
              <a:rPr lang="en-US" baseline="30000">
                <a:latin typeface="Constantia" pitchFamily="18" charset="0"/>
              </a:rPr>
              <a:t>o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789</TotalTime>
  <Words>1368</Words>
  <Application>Microsoft Office PowerPoint</Application>
  <PresentationFormat>On-screen Show (4:3)</PresentationFormat>
  <Paragraphs>217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Spacetime Curvature &amp; Extra Dimensions</vt:lpstr>
      <vt:lpstr>General Relativity</vt:lpstr>
      <vt:lpstr>Dimensions</vt:lpstr>
      <vt:lpstr>CURVATURE</vt:lpstr>
      <vt:lpstr>Triangles</vt:lpstr>
      <vt:lpstr>Examples of intrinsic curvature</vt:lpstr>
      <vt:lpstr>Examples of intrinsic curvature</vt:lpstr>
      <vt:lpstr>The general rule</vt:lpstr>
      <vt:lpstr>Gauss</vt:lpstr>
      <vt:lpstr>Curvature</vt:lpstr>
      <vt:lpstr>Extra Dimensions</vt:lpstr>
      <vt:lpstr>Compactification</vt:lpstr>
      <vt:lpstr>How Small ?</vt:lpstr>
      <vt:lpstr>Exercises</vt:lpstr>
      <vt:lpstr>Exercises</vt:lpstr>
      <vt:lpstr>Leaking flux</vt:lpstr>
      <vt:lpstr>Can we `see’ extra dimensions?</vt:lpstr>
      <vt:lpstr>Waves &amp; Particles</vt:lpstr>
      <vt:lpstr>Standing Waves</vt:lpstr>
      <vt:lpstr>Heavy Gravitons</vt:lpstr>
      <vt:lpstr>Modern Theories</vt:lpstr>
      <vt:lpstr>Slide 22</vt:lpstr>
      <vt:lpstr>Experimental Tests</vt:lpstr>
      <vt:lpstr>Summary</vt:lpstr>
      <vt:lpstr>Slide 25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Dimensions</dc:title>
  <dc:creator>Simon</dc:creator>
  <cp:lastModifiedBy>Simon</cp:lastModifiedBy>
  <cp:revision>43</cp:revision>
  <dcterms:created xsi:type="dcterms:W3CDTF">2010-08-08T18:49:30Z</dcterms:created>
  <dcterms:modified xsi:type="dcterms:W3CDTF">2010-08-16T00:47:10Z</dcterms:modified>
</cp:coreProperties>
</file>