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75" r:id="rId4"/>
    <p:sldId id="271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>
        <p:scale>
          <a:sx n="94" d="100"/>
          <a:sy n="94" d="100"/>
        </p:scale>
        <p:origin x="-91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8/15/2013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590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noProof="0" dirty="0" smtClean="0">
                <a:latin typeface="+mj-lt"/>
                <a:ea typeface="+mj-ea"/>
                <a:cs typeface="+mj-cs"/>
              </a:rPr>
              <a:t>SCIENTIFIC DISCOVERY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4000" noProof="0" dirty="0" smtClean="0">
                <a:latin typeface="Arial" pitchFamily="34" charset="0"/>
                <a:ea typeface="+mj-ea"/>
                <a:cs typeface="Arial" pitchFamily="34" charset="0"/>
              </a:rPr>
              <a:t>Scientific Models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Example: Gravity</a:t>
            </a:r>
            <a:endParaRPr lang="en-US" sz="4000" dirty="0" smtClean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019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u="sng" dirty="0" smtClean="0"/>
          </a:p>
          <a:p>
            <a:pPr algn="ctr">
              <a:buNone/>
            </a:pPr>
            <a:r>
              <a:rPr lang="en-US" dirty="0" smtClean="0"/>
              <a:t>Science, Arts, Humanities -&gt; MODELS</a:t>
            </a:r>
            <a:endParaRPr lang="en-US" dirty="0"/>
          </a:p>
          <a:p>
            <a:pPr algn="ctr">
              <a:buNone/>
            </a:pPr>
            <a:endParaRPr lang="en-US" u="sng" dirty="0" smtClean="0"/>
          </a:p>
          <a:p>
            <a:pPr algn="ctr">
              <a:buNone/>
            </a:pPr>
            <a:r>
              <a:rPr lang="en-US" u="sng" dirty="0" smtClean="0"/>
              <a:t>Characteristics of Scientific Model</a:t>
            </a:r>
          </a:p>
          <a:p>
            <a:pPr algn="ctr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Valorized by experiment and observation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Refutable, not provable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Not absolute truth – quantify uncertainty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Evolve, replaced over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5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Example of Evolution by Refutation: Gravity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Observation</a:t>
            </a:r>
          </a:p>
          <a:p>
            <a:pPr marL="0" indent="0">
              <a:buNone/>
            </a:pPr>
            <a:r>
              <a:rPr lang="en-US" dirty="0" smtClean="0"/>
              <a:t>Ptolemy’s Geocentric  </a:t>
            </a:r>
            <a:r>
              <a:rPr lang="en-US" dirty="0" smtClean="0"/>
              <a:t>model, 1stC - </a:t>
            </a:r>
            <a:r>
              <a:rPr lang="en-US" dirty="0" smtClean="0"/>
              <a:t>Circular orbits around Earth </a:t>
            </a:r>
          </a:p>
          <a:p>
            <a:pPr marL="0" indent="0">
              <a:buNone/>
            </a:pPr>
            <a:endParaRPr lang="en-US" sz="2200" i="1" dirty="0"/>
          </a:p>
          <a:p>
            <a:pPr marL="0" indent="0">
              <a:buNone/>
            </a:pPr>
            <a:r>
              <a:rPr lang="en-US" sz="2200" i="1" dirty="0" smtClean="0"/>
              <a:t>Refuted by</a:t>
            </a:r>
          </a:p>
          <a:p>
            <a:pPr marL="0" indent="0">
              <a:buNone/>
            </a:pPr>
            <a:endParaRPr lang="en-US" sz="2200" i="1" dirty="0" smtClean="0"/>
          </a:p>
          <a:p>
            <a:pPr marL="0" indent="0">
              <a:buNone/>
            </a:pPr>
            <a:r>
              <a:rPr lang="en-US" dirty="0" smtClean="0"/>
              <a:t>Copernicus’s Heliocentric </a:t>
            </a:r>
            <a:r>
              <a:rPr lang="en-US" dirty="0" smtClean="0"/>
              <a:t>model, 16thC- </a:t>
            </a:r>
            <a:r>
              <a:rPr lang="en-US" dirty="0" smtClean="0"/>
              <a:t>Circular orbits around Sun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200" i="1" dirty="0" smtClean="0"/>
              <a:t>Refuted by</a:t>
            </a:r>
          </a:p>
          <a:p>
            <a:pPr marL="0" indent="0">
              <a:buNone/>
            </a:pPr>
            <a:endParaRPr lang="en-US" sz="2200" i="1" dirty="0" smtClean="0"/>
          </a:p>
          <a:p>
            <a:pPr marL="0" indent="0">
              <a:buNone/>
            </a:pPr>
            <a:r>
              <a:rPr lang="en-US" dirty="0" err="1" smtClean="0"/>
              <a:t>Kepler’s</a:t>
            </a:r>
            <a:r>
              <a:rPr lang="en-US" dirty="0" smtClean="0"/>
              <a:t> Heliocentric </a:t>
            </a:r>
            <a:r>
              <a:rPr lang="en-US" dirty="0" smtClean="0"/>
              <a:t>model, 17thC- </a:t>
            </a:r>
            <a:r>
              <a:rPr lang="en-US" dirty="0" smtClean="0"/>
              <a:t>Elliptical orbits around Sun</a:t>
            </a:r>
          </a:p>
        </p:txBody>
      </p:sp>
      <p:sp>
        <p:nvSpPr>
          <p:cNvPr id="2" name="Curved Right Arrow 1"/>
          <p:cNvSpPr/>
          <p:nvPr/>
        </p:nvSpPr>
        <p:spPr>
          <a:xfrm>
            <a:off x="152400" y="2819400"/>
            <a:ext cx="304800" cy="6080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>
            <a:off x="152400" y="4648200"/>
            <a:ext cx="304800" cy="60807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238150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u="sng" dirty="0" smtClean="0"/>
              <a:t>Mathematical Models</a:t>
            </a:r>
          </a:p>
          <a:p>
            <a:pPr>
              <a:buNone/>
            </a:pP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Relate disparate observations in universal framework</a:t>
            </a:r>
            <a:endParaRPr lang="en-US" sz="3800" dirty="0"/>
          </a:p>
          <a:p>
            <a:pPr>
              <a:buNone/>
            </a:pPr>
            <a:r>
              <a:rPr lang="en-US" sz="3800" dirty="0" smtClean="0"/>
              <a:t>(Aristotle, 300 B.C. – Philosophy)</a:t>
            </a:r>
            <a:endParaRPr lang="en-US" sz="3800" dirty="0" smtClean="0"/>
          </a:p>
          <a:p>
            <a:pPr>
              <a:buNone/>
            </a:pPr>
            <a:r>
              <a:rPr lang="en-US" sz="4500" dirty="0" smtClean="0"/>
              <a:t>Newton, 17thC</a:t>
            </a:r>
            <a:endParaRPr lang="en-US" sz="4500" dirty="0" smtClean="0"/>
          </a:p>
          <a:p>
            <a:pPr>
              <a:buNone/>
            </a:pPr>
            <a:r>
              <a:rPr lang="en-US" sz="4500" dirty="0"/>
              <a:t>F</a:t>
            </a:r>
            <a:r>
              <a:rPr lang="en-US" sz="4500" dirty="0" smtClean="0"/>
              <a:t>irst universal model of motion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C:\Users\Simon\Desktop\225px-GodfreyKneller-IsaacNewton-1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600200"/>
            <a:ext cx="1981200" cy="2720848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57200" y="2743200"/>
            <a:ext cx="609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Einstein, 20thC </a:t>
            </a:r>
            <a:endParaRPr lang="en-US" sz="2800" dirty="0"/>
          </a:p>
          <a:p>
            <a:r>
              <a:rPr lang="en-US" sz="2800" dirty="0"/>
              <a:t>M</a:t>
            </a:r>
            <a:r>
              <a:rPr lang="en-US" sz="2800" dirty="0" smtClean="0"/>
              <a:t>odels </a:t>
            </a:r>
            <a:r>
              <a:rPr lang="en-US" sz="2800" dirty="0"/>
              <a:t>of motion </a:t>
            </a:r>
            <a:r>
              <a:rPr lang="en-US" sz="2800" dirty="0" smtClean="0"/>
              <a:t>refute </a:t>
            </a:r>
            <a:r>
              <a:rPr lang="en-US" sz="2800" dirty="0"/>
              <a:t>Newton’s</a:t>
            </a:r>
          </a:p>
        </p:txBody>
      </p:sp>
      <p:pic>
        <p:nvPicPr>
          <p:cNvPr id="9" name="Picture 2" descr="C:\Users\Simon\Desktop\Einstein_patentoff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760" y="3618131"/>
            <a:ext cx="2216632" cy="28956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423696" y="4419600"/>
            <a:ext cx="4501104" cy="2246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Perihelion</a:t>
            </a:r>
            <a:r>
              <a:rPr lang="en-US" sz="2800" baseline="30000" dirty="0"/>
              <a:t> </a:t>
            </a:r>
            <a:r>
              <a:rPr lang="en-US" sz="2800" dirty="0" smtClean="0"/>
              <a:t>of </a:t>
            </a:r>
            <a:r>
              <a:rPr lang="en-US" sz="2800" dirty="0"/>
              <a:t>Mercury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Newton 99.2 % accurate</a:t>
            </a:r>
          </a:p>
          <a:p>
            <a:r>
              <a:rPr lang="en-US" sz="2800" dirty="0" smtClean="0"/>
              <a:t>(disproved, but good approx).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Einstein accurate within </a:t>
            </a:r>
          </a:p>
          <a:p>
            <a:r>
              <a:rPr lang="en-US" sz="2800" dirty="0" smtClean="0"/>
              <a:t>experimental error.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</TotalTime>
  <Words>134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Flow</vt:lpstr>
      <vt:lpstr>Slide 1</vt:lpstr>
      <vt:lpstr>Slide 2</vt:lpstr>
      <vt:lpstr>Slide 3</vt:lpstr>
      <vt:lpstr>Slide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desktop</cp:lastModifiedBy>
  <cp:revision>26</cp:revision>
  <dcterms:created xsi:type="dcterms:W3CDTF">2011-12-23T21:30:24Z</dcterms:created>
  <dcterms:modified xsi:type="dcterms:W3CDTF">2013-08-15T21:46:02Z</dcterms:modified>
</cp:coreProperties>
</file>