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04" r:id="rId4"/>
    <p:sldId id="319" r:id="rId5"/>
    <p:sldId id="316" r:id="rId6"/>
    <p:sldId id="31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MR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_o4aY7xkXg&amp;feature=autoplay&amp;list=PLED25F943F8D6081C&amp;lf=plcp&amp;playnext=1" TargetMode="External"/><Relationship Id="rId2" Type="http://schemas.openxmlformats.org/officeDocument/2006/relationships/hyperlink" Target="http://www.phy.ntnu.edu.tw/ntnujava/index.php?topic=39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5C5_dOEyAf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1371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 </a:t>
            </a: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5052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Forces of nature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Gravity force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Free fall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71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noProof="0" dirty="0" smtClean="0">
                <a:latin typeface="+mj-lt"/>
                <a:ea typeface="+mj-ea"/>
                <a:cs typeface="+mj-cs"/>
              </a:rPr>
              <a:t>CLASSICAL PHYSICS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smtClean="0">
                <a:latin typeface="+mj-lt"/>
                <a:ea typeface="+mj-ea"/>
                <a:cs typeface="+mj-cs"/>
              </a:rPr>
              <a:t>Gravity</a:t>
            </a:r>
            <a:endParaRPr lang="en-US" sz="3600" b="1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81000"/>
            <a:ext cx="293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Forces of nature</a:t>
            </a:r>
            <a:endParaRPr lang="en-US" sz="3200" b="1" dirty="0"/>
          </a:p>
        </p:txBody>
      </p:sp>
      <p:sp>
        <p:nvSpPr>
          <p:cNvPr id="5" name="Down Arrow 4"/>
          <p:cNvSpPr/>
          <p:nvPr/>
        </p:nvSpPr>
        <p:spPr>
          <a:xfrm>
            <a:off x="4419600" y="1219200"/>
            <a:ext cx="381000" cy="1283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124200" y="914400"/>
            <a:ext cx="381000" cy="1371600"/>
          </a:xfrm>
          <a:prstGeom prst="downArrow">
            <a:avLst/>
          </a:prstGeom>
          <a:scene3d>
            <a:camera prst="orthographicFront">
              <a:rot lat="0" lon="0" rev="189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5715000" y="990600"/>
            <a:ext cx="381000" cy="1447800"/>
          </a:xfrm>
          <a:prstGeom prst="downArrow">
            <a:avLst/>
          </a:prstGeom>
          <a:scene3d>
            <a:camera prst="orthographicFront">
              <a:rot lat="0" lon="0" rev="2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19200" y="2057400"/>
            <a:ext cx="1373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Gravity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2895600" y="2590800"/>
            <a:ext cx="3205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Electromagnetism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553200" y="2209800"/>
            <a:ext cx="223631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Nuclear</a:t>
            </a:r>
          </a:p>
          <a:p>
            <a:r>
              <a:rPr lang="en-US" sz="2400" dirty="0" smtClean="0"/>
              <a:t>(Strong &amp; Weak)</a:t>
            </a:r>
            <a:endParaRPr lang="en-US" sz="2400" dirty="0"/>
          </a:p>
        </p:txBody>
      </p:sp>
      <p:sp>
        <p:nvSpPr>
          <p:cNvPr id="11" name="Down Arrow 10"/>
          <p:cNvSpPr/>
          <p:nvPr/>
        </p:nvSpPr>
        <p:spPr>
          <a:xfrm>
            <a:off x="7239000" y="3276600"/>
            <a:ext cx="381000" cy="762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4343400" y="3352800"/>
            <a:ext cx="381000" cy="6858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1600200" y="2743200"/>
            <a:ext cx="381000" cy="7620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219200" y="3581400"/>
            <a:ext cx="14829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Projectiles</a:t>
            </a:r>
          </a:p>
          <a:p>
            <a:r>
              <a:rPr lang="en-US" sz="2400" dirty="0" smtClean="0"/>
              <a:t>Planets</a:t>
            </a:r>
          </a:p>
          <a:p>
            <a:r>
              <a:rPr lang="en-US" sz="2400" dirty="0" smtClean="0"/>
              <a:t>Galaxies</a:t>
            </a:r>
          </a:p>
          <a:p>
            <a:r>
              <a:rPr lang="en-US" sz="2400" dirty="0" smtClean="0"/>
              <a:t>Universe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886200" y="4114800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Light	     Atoms</a:t>
            </a:r>
            <a:r>
              <a:rPr lang="en-US" sz="2400" dirty="0" smtClean="0">
                <a:hlinkClick r:id="rId2"/>
              </a:rPr>
              <a:t>     </a:t>
            </a:r>
            <a:r>
              <a:rPr lang="en-US" sz="2400" dirty="0" smtClean="0"/>
              <a:t>Technology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781800" y="4038600"/>
            <a:ext cx="17956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Nucleus </a:t>
            </a:r>
          </a:p>
          <a:p>
            <a:r>
              <a:rPr lang="en-US" sz="2400" dirty="0" smtClean="0"/>
              <a:t>Radioactivity</a:t>
            </a:r>
          </a:p>
          <a:p>
            <a:r>
              <a:rPr lang="en-US" sz="2400" dirty="0" smtClean="0"/>
              <a:t>Stars</a:t>
            </a:r>
            <a:endParaRPr lang="en-US" sz="2400" dirty="0"/>
          </a:p>
        </p:txBody>
      </p:sp>
      <p:pic>
        <p:nvPicPr>
          <p:cNvPr id="18" name="Picture 3" descr="C:\Users\Simon\Desktop\1301\slides\astro\lensin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5257800"/>
            <a:ext cx="2209800" cy="1373659"/>
          </a:xfrm>
          <a:prstGeom prst="rect">
            <a:avLst/>
          </a:prstGeom>
          <a:noFill/>
        </p:spPr>
      </p:pic>
      <p:pic>
        <p:nvPicPr>
          <p:cNvPr id="19" name="Picture 4" descr="C:\Users\Simon\Desktop\imagesCAIZMC8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5410200"/>
            <a:ext cx="1457311" cy="1219200"/>
          </a:xfrm>
          <a:prstGeom prst="rect">
            <a:avLst/>
          </a:prstGeom>
          <a:noFill/>
        </p:spPr>
      </p:pic>
      <p:pic>
        <p:nvPicPr>
          <p:cNvPr id="21" name="Picture 2" descr="https://encrypted-tbn3.google.com/images?q=tbn:ANd9GcRWPbs40WLIGCxyWuIDwr7NdsB_YNsm4KL-1_XOgsqp92nf2MGzQ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5257800"/>
            <a:ext cx="2209800" cy="1359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9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1524000" y="4953000"/>
            <a:ext cx="7010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i="1" dirty="0" smtClean="0"/>
              <a:t> Same </a:t>
            </a:r>
            <a:r>
              <a:rPr lang="en-US" sz="3600" dirty="0" smtClean="0"/>
              <a:t>rules everywhere in the universe 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33400" y="457200"/>
            <a:ext cx="26487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smtClean="0"/>
              <a:t>Gravity Force</a:t>
            </a:r>
            <a:endParaRPr lang="en-US" sz="36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1676400"/>
            <a:ext cx="64959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Attraction</a:t>
            </a:r>
            <a:r>
              <a:rPr lang="en-US" sz="3200" dirty="0" smtClean="0"/>
              <a:t> between objects with mass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2743200"/>
            <a:ext cx="5493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Increases</a:t>
            </a:r>
            <a:r>
              <a:rPr lang="en-US" sz="3200" dirty="0" smtClean="0"/>
              <a:t> with mass of object(s)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3810000"/>
            <a:ext cx="70477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Decreases</a:t>
            </a:r>
            <a:r>
              <a:rPr lang="en-US" sz="3200" dirty="0" smtClean="0"/>
              <a:t> with distance between objects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219200"/>
          </a:xfrm>
        </p:spPr>
        <p:txBody>
          <a:bodyPr>
            <a:normAutofit fontScale="90000"/>
          </a:bodyPr>
          <a:lstStyle/>
          <a:p>
            <a:pPr algn="l">
              <a:buNone/>
            </a:pPr>
            <a:r>
              <a:rPr lang="en-US" u="sng" dirty="0" smtClean="0"/>
              <a:t>Gravity Force (=&gt; acceleration)</a:t>
            </a:r>
            <a:br>
              <a:rPr lang="en-US" u="sng" dirty="0" smtClean="0"/>
            </a:br>
            <a:endParaRPr lang="en-US" u="sng" dirty="0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8686800" cy="5181600"/>
          </a:xfrm>
        </p:spPr>
        <p:txBody>
          <a:bodyPr>
            <a:normAutofit/>
          </a:bodyPr>
          <a:lstStyle/>
          <a:p>
            <a:r>
              <a:rPr lang="en-US" sz="4000" i="1" dirty="0" smtClean="0"/>
              <a:t>Constant Direction, increasing speed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dirty="0" smtClean="0"/>
              <a:t>e.g. Dollar Drop – How long for a $ bill to fall ½ its length? 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4000" i="1" dirty="0" smtClean="0"/>
              <a:t>Changing Direction, constant speed</a:t>
            </a:r>
          </a:p>
          <a:p>
            <a:pPr>
              <a:buNone/>
            </a:pPr>
            <a:r>
              <a:rPr lang="en-US" sz="2800" dirty="0" smtClean="0"/>
              <a:t>	</a:t>
            </a:r>
            <a:r>
              <a:rPr lang="en-US" sz="2800" dirty="0" err="1" smtClean="0"/>
              <a:t>e.g</a:t>
            </a:r>
            <a:r>
              <a:rPr lang="en-US" sz="2800" dirty="0" smtClean="0"/>
              <a:t> </a:t>
            </a:r>
            <a:r>
              <a:rPr lang="en-US" sz="2800" dirty="0" smtClean="0">
                <a:hlinkClick r:id="rId2"/>
              </a:rPr>
              <a:t>Gravity Orbit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" name="Picture 2" descr="C:\Users\Simon\Desktop\1301\imagesCA5OXRJ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8229600" cy="685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u="sng" dirty="0" smtClean="0"/>
              <a:t>Mass</a:t>
            </a:r>
            <a:endParaRPr lang="en-US" sz="4000" u="sng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676400" y="2133600"/>
            <a:ext cx="525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:\Users\Simon\Desktop\imagesCAGI5K9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8600"/>
            <a:ext cx="1636712" cy="1636712"/>
          </a:xfrm>
          <a:prstGeom prst="rect">
            <a:avLst/>
          </a:prstGeom>
          <a:noFill/>
        </p:spPr>
      </p:pic>
      <p:pic>
        <p:nvPicPr>
          <p:cNvPr id="3075" name="Picture 3" descr="C:\Users\Simon\Desktop\i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0"/>
            <a:ext cx="1905000" cy="1905000"/>
          </a:xfrm>
          <a:prstGeom prst="rect">
            <a:avLst/>
          </a:prstGeom>
          <a:noFill/>
        </p:spPr>
      </p:pic>
      <p:cxnSp>
        <p:nvCxnSpPr>
          <p:cNvPr id="9" name="Straight Connector 8"/>
          <p:cNvCxnSpPr/>
          <p:nvPr/>
        </p:nvCxnSpPr>
        <p:spPr>
          <a:xfrm>
            <a:off x="3124200" y="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886200" y="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248400" y="0"/>
            <a:ext cx="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57800" y="0"/>
            <a:ext cx="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67400" y="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43200" y="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23740" y="304800"/>
            <a:ext cx="215738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objects </a:t>
            </a:r>
            <a:r>
              <a:rPr lang="en-US" sz="2400" i="1" dirty="0" smtClean="0">
                <a:hlinkClick r:id="rId4"/>
              </a:rPr>
              <a:t>free </a:t>
            </a:r>
          </a:p>
          <a:p>
            <a:r>
              <a:rPr lang="en-US" sz="2400" i="1" dirty="0" smtClean="0">
                <a:hlinkClick r:id="rId4"/>
              </a:rPr>
              <a:t>fall</a:t>
            </a:r>
            <a:r>
              <a:rPr lang="en-US" sz="2400" i="1" dirty="0" smtClean="0"/>
              <a:t>* </a:t>
            </a:r>
            <a:r>
              <a:rPr lang="en-US" sz="2400" dirty="0" smtClean="0"/>
              <a:t>with same </a:t>
            </a:r>
          </a:p>
          <a:p>
            <a:r>
              <a:rPr lang="en-US" sz="2400" dirty="0" smtClean="0"/>
              <a:t>acceleration</a:t>
            </a:r>
          </a:p>
          <a:p>
            <a:r>
              <a:rPr lang="en-US" sz="2400" dirty="0" smtClean="0"/>
              <a:t>(Galileo)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1371600" y="2286000"/>
            <a:ext cx="59795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Inertial mass = Gravitational mass  </a:t>
            </a:r>
            <a:endParaRPr lang="en-US" sz="4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0" y="3276600"/>
            <a:ext cx="265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Resistance to </a:t>
            </a:r>
          </a:p>
          <a:p>
            <a:r>
              <a:rPr lang="en-US" sz="2400" dirty="0" smtClean="0"/>
              <a:t>acceleration (F=ma)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791200" y="3124200"/>
            <a:ext cx="17300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Source of </a:t>
            </a:r>
          </a:p>
          <a:p>
            <a:r>
              <a:rPr lang="en-US" sz="2400" dirty="0" smtClean="0"/>
              <a:t>gravity force</a:t>
            </a:r>
            <a:endParaRPr lang="en-US" sz="2400" dirty="0"/>
          </a:p>
        </p:txBody>
      </p:sp>
      <p:sp>
        <p:nvSpPr>
          <p:cNvPr id="41" name="Bent Arrow 40"/>
          <p:cNvSpPr/>
          <p:nvPr/>
        </p:nvSpPr>
        <p:spPr>
          <a:xfrm>
            <a:off x="2133600" y="2895600"/>
            <a:ext cx="813816" cy="868680"/>
          </a:xfrm>
          <a:prstGeom prst="bentArrow">
            <a:avLst/>
          </a:prstGeom>
          <a:noFill/>
          <a:scene3d>
            <a:camera prst="orthographicFront">
              <a:rot lat="0" lon="0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Bent Arrow 42"/>
          <p:cNvSpPr/>
          <p:nvPr/>
        </p:nvSpPr>
        <p:spPr>
          <a:xfrm>
            <a:off x="5029200" y="2819400"/>
            <a:ext cx="813816" cy="868680"/>
          </a:xfrm>
          <a:prstGeom prst="bentArrow">
            <a:avLst/>
          </a:prstGeom>
          <a:noFill/>
          <a:scene3d>
            <a:camera prst="orthographicFront">
              <a:rot lat="20699975" lon="10799999" rev="10799999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66800" y="4876800"/>
            <a:ext cx="7250062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*</a:t>
            </a:r>
            <a:r>
              <a:rPr lang="en-US" sz="2800" i="1" dirty="0" smtClean="0"/>
              <a:t>Free Fall 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Only force of gravity, neglect air resistance, etc.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Constant acceleration g = 9.8 m/s²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2" grpId="0"/>
      <p:bldP spid="33" grpId="0"/>
      <p:bldP spid="41" grpId="0" animBg="1"/>
      <p:bldP spid="43" grpId="0" animBg="1"/>
      <p:bldP spid="26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107</Words>
  <Application>Microsoft Office PowerPoint</Application>
  <PresentationFormat>On-screen Show (4:3)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   Same rules everywhere in the universe    </vt:lpstr>
      <vt:lpstr>Gravity Force (=&gt; acceleration) 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55</cp:revision>
  <dcterms:created xsi:type="dcterms:W3CDTF">2011-12-23T21:30:24Z</dcterms:created>
  <dcterms:modified xsi:type="dcterms:W3CDTF">2014-07-10T21:02:12Z</dcterms:modified>
</cp:coreProperties>
</file>