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7" r:id="rId3"/>
    <p:sldId id="316" r:id="rId4"/>
    <p:sldId id="325" r:id="rId5"/>
    <p:sldId id="326" r:id="rId6"/>
    <p:sldId id="317" r:id="rId7"/>
    <p:sldId id="327" r:id="rId8"/>
    <p:sldId id="32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MR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hyperlink" Target="http://en.wikipedia.org/wiki/MR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5052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Electricity</a:t>
            </a:r>
          </a:p>
          <a:p>
            <a:pPr marL="1657350" lvl="2" indent="-742950">
              <a:spcBef>
                <a:spcPct val="0"/>
              </a:spcBef>
              <a:buAutoNum type="arabicPeriod" startAt="2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Magnetism</a:t>
            </a:r>
          </a:p>
          <a:p>
            <a:pPr marL="1657350" lvl="2" indent="-742950">
              <a:spcBef>
                <a:spcPct val="0"/>
              </a:spcBef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3.	Electromagnetism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2954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noProof="0" dirty="0" smtClean="0">
                <a:latin typeface="+mj-lt"/>
                <a:ea typeface="+mj-ea"/>
                <a:cs typeface="+mj-cs"/>
              </a:rPr>
              <a:t>CLASSICAL PHYSICS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Electricity &amp; magnetism</a:t>
            </a:r>
            <a:endParaRPr lang="en-US" sz="3600" b="1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81000"/>
            <a:ext cx="2937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Forces of nature</a:t>
            </a:r>
            <a:endParaRPr lang="en-US" sz="3200" b="1" dirty="0"/>
          </a:p>
        </p:txBody>
      </p:sp>
      <p:sp>
        <p:nvSpPr>
          <p:cNvPr id="5" name="Down Arrow 4"/>
          <p:cNvSpPr/>
          <p:nvPr/>
        </p:nvSpPr>
        <p:spPr>
          <a:xfrm>
            <a:off x="4419600" y="1219200"/>
            <a:ext cx="381000" cy="1283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124200" y="914400"/>
            <a:ext cx="381000" cy="1371600"/>
          </a:xfrm>
          <a:prstGeom prst="downArrow">
            <a:avLst/>
          </a:prstGeom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715000" y="990600"/>
            <a:ext cx="381000" cy="1447800"/>
          </a:xfrm>
          <a:prstGeom prst="downArrow">
            <a:avLst/>
          </a:prstGeom>
          <a:scene3d>
            <a:camera prst="orthographicFront">
              <a:rot lat="0" lon="0" rev="2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2057400"/>
            <a:ext cx="1373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Gravity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2590800"/>
            <a:ext cx="3205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Electromagnetism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2209800"/>
            <a:ext cx="22363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Nuclear</a:t>
            </a:r>
          </a:p>
          <a:p>
            <a:r>
              <a:rPr lang="en-US" sz="2400" dirty="0" smtClean="0"/>
              <a:t>(Strong &amp; Weak)</a:t>
            </a:r>
            <a:endParaRPr lang="en-US" sz="2400" dirty="0"/>
          </a:p>
        </p:txBody>
      </p:sp>
      <p:sp>
        <p:nvSpPr>
          <p:cNvPr id="11" name="Down Arrow 10"/>
          <p:cNvSpPr/>
          <p:nvPr/>
        </p:nvSpPr>
        <p:spPr>
          <a:xfrm>
            <a:off x="7239000" y="3276600"/>
            <a:ext cx="381000" cy="762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4343400" y="3352800"/>
            <a:ext cx="381000" cy="6858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1600200" y="2743200"/>
            <a:ext cx="381000" cy="762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219200" y="3581400"/>
            <a:ext cx="14829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Projectiles</a:t>
            </a:r>
          </a:p>
          <a:p>
            <a:r>
              <a:rPr lang="en-US" sz="2400" dirty="0" smtClean="0"/>
              <a:t>Planets</a:t>
            </a:r>
          </a:p>
          <a:p>
            <a:r>
              <a:rPr lang="en-US" sz="2400" dirty="0" smtClean="0"/>
              <a:t>Galaxies</a:t>
            </a:r>
          </a:p>
          <a:p>
            <a:r>
              <a:rPr lang="en-US" sz="2400" dirty="0" smtClean="0"/>
              <a:t>Universe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886200" y="41148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Light	     Atoms</a:t>
            </a:r>
            <a:r>
              <a:rPr lang="en-US" sz="2400" dirty="0" smtClean="0">
                <a:hlinkClick r:id="rId2"/>
              </a:rPr>
              <a:t>     </a:t>
            </a:r>
            <a:r>
              <a:rPr lang="en-US" sz="2400" dirty="0" smtClean="0"/>
              <a:t>Technology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1800" y="4038600"/>
            <a:ext cx="17956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Nucleus </a:t>
            </a:r>
          </a:p>
          <a:p>
            <a:r>
              <a:rPr lang="en-US" sz="2400" dirty="0" smtClean="0"/>
              <a:t>Radioactivity</a:t>
            </a:r>
          </a:p>
          <a:p>
            <a:r>
              <a:rPr lang="en-US" sz="2400" dirty="0" smtClean="0"/>
              <a:t>Stars</a:t>
            </a:r>
            <a:endParaRPr lang="en-US" sz="2400" dirty="0"/>
          </a:p>
        </p:txBody>
      </p:sp>
      <p:pic>
        <p:nvPicPr>
          <p:cNvPr id="18" name="Picture 3" descr="C:\Users\Simon\Desktop\1301\slides\astro\lensin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57800"/>
            <a:ext cx="2209800" cy="1373659"/>
          </a:xfrm>
          <a:prstGeom prst="rect">
            <a:avLst/>
          </a:prstGeom>
          <a:noFill/>
        </p:spPr>
      </p:pic>
      <p:pic>
        <p:nvPicPr>
          <p:cNvPr id="19" name="Picture 4" descr="C:\Users\Simon\Desktop\imagesCAIZMC8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5410200"/>
            <a:ext cx="1457311" cy="1219200"/>
          </a:xfrm>
          <a:prstGeom prst="rect">
            <a:avLst/>
          </a:prstGeom>
          <a:noFill/>
        </p:spPr>
      </p:pic>
      <p:pic>
        <p:nvPicPr>
          <p:cNvPr id="21" name="Picture 2" descr="https://encrypted-tbn3.google.com/images?q=tbn:ANd9GcRWPbs40WLIGCxyWuIDwr7NdsB_YNsm4KL-1_XOgsqp92nf2MGzQ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5257800"/>
            <a:ext cx="2209800" cy="13598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2688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smtClean="0"/>
              <a:t>Electric Force</a:t>
            </a:r>
            <a:endParaRPr lang="en-US" sz="36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97320" y="1676400"/>
            <a:ext cx="8946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Attraction</a:t>
            </a:r>
            <a:r>
              <a:rPr lang="en-US" sz="3200" dirty="0" smtClean="0"/>
              <a:t> or </a:t>
            </a:r>
            <a:r>
              <a:rPr lang="en-US" sz="3200" i="1" dirty="0" smtClean="0"/>
              <a:t>repulsion</a:t>
            </a:r>
            <a:r>
              <a:rPr lang="en-US" sz="3200" dirty="0" smtClean="0"/>
              <a:t> between objects with charge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743200"/>
            <a:ext cx="5765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Increases</a:t>
            </a:r>
            <a:r>
              <a:rPr lang="en-US" sz="3200" dirty="0" smtClean="0"/>
              <a:t> with charge of object(s)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3810000"/>
            <a:ext cx="70477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Decreases</a:t>
            </a:r>
            <a:r>
              <a:rPr lang="en-US" sz="3200" dirty="0" smtClean="0"/>
              <a:t> with distance between objects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type="title"/>
          </p:nvPr>
        </p:nvSpPr>
        <p:spPr>
          <a:xfrm>
            <a:off x="1524000" y="4953000"/>
            <a:ext cx="7010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i="1" dirty="0" smtClean="0"/>
              <a:t> Same </a:t>
            </a:r>
            <a:r>
              <a:rPr lang="en-US" sz="3600" dirty="0" smtClean="0"/>
              <a:t>rules everywhere in the universe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19200"/>
          </a:xfrm>
        </p:spPr>
        <p:txBody>
          <a:bodyPr>
            <a:normAutofit fontScale="90000"/>
          </a:bodyPr>
          <a:lstStyle/>
          <a:p>
            <a:pPr algn="l">
              <a:buNone/>
            </a:pPr>
            <a:r>
              <a:rPr lang="en-US" u="sng" dirty="0" smtClean="0"/>
              <a:t>Electric Force (=&gt; acceleration)</a:t>
            </a:r>
            <a:br>
              <a:rPr lang="en-US" u="sng" dirty="0" smtClean="0"/>
            </a:br>
            <a:endParaRPr lang="en-US" u="sng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686800" cy="5181600"/>
          </a:xfrm>
        </p:spPr>
        <p:txBody>
          <a:bodyPr>
            <a:normAutofit/>
          </a:bodyPr>
          <a:lstStyle/>
          <a:p>
            <a:r>
              <a:rPr lang="en-US" sz="4000" i="1" dirty="0" smtClean="0"/>
              <a:t>Constant Direction, increasing speed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e.g. Light bulb activation by electric current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4000" i="1" dirty="0" smtClean="0"/>
              <a:t>Changing Direction, constant speed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dirty="0" smtClean="0"/>
              <a:t>e.g. atomic stability from orbiting charge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0" y="457200"/>
            <a:ext cx="3073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smtClean="0"/>
              <a:t>Magnetic Force</a:t>
            </a:r>
            <a:endParaRPr lang="en-US" sz="36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447800"/>
            <a:ext cx="69189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Attraction or repulsion between </a:t>
            </a:r>
            <a:r>
              <a:rPr lang="en-US" sz="3200" i="1" dirty="0" smtClean="0"/>
              <a:t>moving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objects with charge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2895600"/>
            <a:ext cx="69874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Increases</a:t>
            </a:r>
            <a:r>
              <a:rPr lang="en-US" sz="3200" dirty="0" smtClean="0"/>
              <a:t> with relative speed of object(s)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3886200"/>
            <a:ext cx="70477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Decreases</a:t>
            </a:r>
            <a:r>
              <a:rPr lang="en-US" sz="3200" dirty="0" smtClean="0"/>
              <a:t> with distance between objects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type="title"/>
          </p:nvPr>
        </p:nvSpPr>
        <p:spPr>
          <a:xfrm>
            <a:off x="1524000" y="4953000"/>
            <a:ext cx="7010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i="1" dirty="0" smtClean="0"/>
              <a:t> Same </a:t>
            </a:r>
            <a:r>
              <a:rPr lang="en-US" sz="3600" dirty="0" smtClean="0"/>
              <a:t>rules everywhere in the universe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 noGrp="1"/>
          </p:cNvSpPr>
          <p:nvPr>
            <p:ph idx="1"/>
          </p:nvPr>
        </p:nvSpPr>
        <p:spPr>
          <a:xfrm>
            <a:off x="457200" y="457200"/>
            <a:ext cx="8229600" cy="5176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Magnetism inside atoms</a:t>
            </a:r>
          </a:p>
          <a:p>
            <a:pPr>
              <a:buNone/>
            </a:pPr>
            <a:r>
              <a:rPr lang="en-US" sz="2800" dirty="0" smtClean="0"/>
              <a:t>Magnetism from electric current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Electric current</a:t>
            </a:r>
          </a:p>
          <a:p>
            <a:pPr>
              <a:buNone/>
            </a:pPr>
            <a:r>
              <a:rPr lang="en-US" sz="2800" dirty="0" smtClean="0"/>
              <a:t>from magnetism</a:t>
            </a:r>
          </a:p>
          <a:p>
            <a:endParaRPr lang="en-US" sz="2800" dirty="0" smtClean="0"/>
          </a:p>
        </p:txBody>
      </p:sp>
      <p:pic>
        <p:nvPicPr>
          <p:cNvPr id="5" name="Picture 2" descr="C:\Users\Simon\Desktop\untitled.bm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524000"/>
            <a:ext cx="3549753" cy="2362200"/>
          </a:xfrm>
          <a:prstGeom prst="rect">
            <a:avLst/>
          </a:prstGeom>
          <a:noFill/>
        </p:spPr>
      </p:pic>
      <p:pic>
        <p:nvPicPr>
          <p:cNvPr id="1027" name="Picture 3" descr="C:\Users\desktop\Desktop\hpg_bik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3255" y="4267200"/>
            <a:ext cx="2180745" cy="2590800"/>
          </a:xfrm>
          <a:prstGeom prst="rect">
            <a:avLst/>
          </a:prstGeom>
          <a:noFill/>
        </p:spPr>
      </p:pic>
      <p:pic>
        <p:nvPicPr>
          <p:cNvPr id="1028" name="Picture 4" descr="C:\Users\desktop\Desktop\water-wheel-generato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4284662"/>
            <a:ext cx="1713021" cy="2573338"/>
          </a:xfrm>
          <a:prstGeom prst="rect">
            <a:avLst/>
          </a:prstGeom>
          <a:noFill/>
        </p:spPr>
      </p:pic>
      <p:pic>
        <p:nvPicPr>
          <p:cNvPr id="1029" name="Picture 5" descr="C:\Users\desktop\Desktop\imagesCAVXEO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5191125"/>
            <a:ext cx="2752726" cy="1666875"/>
          </a:xfrm>
          <a:prstGeom prst="rect">
            <a:avLst/>
          </a:prstGeom>
          <a:noFill/>
        </p:spPr>
      </p:pic>
      <p:pic>
        <p:nvPicPr>
          <p:cNvPr id="1030" name="Picture 6" descr="C:\Users\desktop\Desktop\vertical-wind-turbin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6600" y="4318000"/>
            <a:ext cx="1905000" cy="2540000"/>
          </a:xfrm>
          <a:prstGeom prst="rect">
            <a:avLst/>
          </a:prstGeom>
          <a:noFill/>
        </p:spPr>
      </p:pic>
      <p:pic>
        <p:nvPicPr>
          <p:cNvPr id="1031" name="Picture 7" descr="C:\Users\desktop\Desktop\2nd_Gen_Prius_Transaxl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62524" y="1447800"/>
            <a:ext cx="3654029" cy="2438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esktop\Desktop\perfectmaxwe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0837" y="0"/>
            <a:ext cx="2443163" cy="304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" y="304800"/>
            <a:ext cx="64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Maxwell’s equations encapsulate </a:t>
            </a:r>
          </a:p>
          <a:p>
            <a:pPr>
              <a:buNone/>
            </a:pPr>
            <a:r>
              <a:rPr lang="en-US" sz="3200" dirty="0" smtClean="0"/>
              <a:t>all electric and magnetic phenomena</a:t>
            </a:r>
          </a:p>
          <a:p>
            <a:pPr>
              <a:buNone/>
            </a:pPr>
            <a:r>
              <a:rPr lang="en-US" sz="3200" dirty="0" smtClean="0"/>
              <a:t>(still)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286000"/>
            <a:ext cx="73649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is really moving?</a:t>
            </a:r>
          </a:p>
          <a:p>
            <a:endParaRPr lang="en-US" sz="1600" dirty="0" smtClean="0"/>
          </a:p>
          <a:p>
            <a:r>
              <a:rPr lang="en-US" sz="3200" dirty="0" smtClean="0"/>
              <a:t>Relative motion --&gt; Electricity = Magnetism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5473005"/>
            <a:ext cx="701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Einstein: Maxwell’s equations </a:t>
            </a:r>
            <a:r>
              <a:rPr lang="en-US" sz="2800" i="1" dirty="0" smtClean="0"/>
              <a:t>inconsisten</a:t>
            </a:r>
            <a:r>
              <a:rPr lang="en-US" sz="2800" dirty="0" smtClean="0"/>
              <a:t>t with Galilean Relativity (1 ± 1 rule for speeds)</a:t>
            </a:r>
          </a:p>
          <a:p>
            <a:pPr algn="r"/>
            <a:r>
              <a:rPr lang="en-US" sz="2800" dirty="0" smtClean="0"/>
              <a:t>--&gt; Beginning of modern physics</a:t>
            </a:r>
            <a:endParaRPr lang="en-US" sz="2800" dirty="0"/>
          </a:p>
        </p:txBody>
      </p:sp>
      <p:pic>
        <p:nvPicPr>
          <p:cNvPr id="2050" name="Picture 2" descr="C:\Users\desktop\Desktop\sadfa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77026"/>
            <a:ext cx="2090738" cy="1980974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200400" y="3810000"/>
            <a:ext cx="54806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Electromagnetism</a:t>
            </a:r>
            <a:endParaRPr lang="en-US" sz="5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Curved Right Arrow 11"/>
          <p:cNvSpPr/>
          <p:nvPr/>
        </p:nvSpPr>
        <p:spPr>
          <a:xfrm>
            <a:off x="1752600" y="3733800"/>
            <a:ext cx="1264920" cy="8382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2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</TotalTime>
  <Words>135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   Same rules everywhere in the universe    </vt:lpstr>
      <vt:lpstr>Electric Force (=&gt; acceleration) </vt:lpstr>
      <vt:lpstr>   Same rules everywhere in the universe    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54</cp:revision>
  <dcterms:created xsi:type="dcterms:W3CDTF">2011-12-23T21:30:24Z</dcterms:created>
  <dcterms:modified xsi:type="dcterms:W3CDTF">2014-07-10T21:02:00Z</dcterms:modified>
</cp:coreProperties>
</file>