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9"/>
  </p:handoutMasterIdLst>
  <p:sldIdLst>
    <p:sldId id="257" r:id="rId3"/>
    <p:sldId id="315" r:id="rId4"/>
    <p:sldId id="316" r:id="rId5"/>
    <p:sldId id="326" r:id="rId6"/>
    <p:sldId id="327" r:id="rId7"/>
    <p:sldId id="328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35FC3-38E5-494D-BEE0-02C47A03A752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ED4A0-24C6-40F6-AF8A-2E17AA3CF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52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teiuxyqt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physics.smu.edu/sdalley/1301_F11/slides/clocks/clockatrest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Einstei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052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Simultaneity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Time Dilation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Length Contraction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SPECIAL RELATIVITY</a:t>
            </a:r>
            <a:endParaRPr lang="en-US" sz="48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smtClean="0">
                <a:latin typeface="+mj-lt"/>
                <a:ea typeface="+mj-ea"/>
                <a:cs typeface="+mj-cs"/>
              </a:rPr>
              <a:t>Space, time, motion, revisited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2590800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 smtClean="0"/>
              <a:t>Special Relativity Postulates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The laws of physics are same for all observers in inertial reference frames (IRF)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The speed of light in vacuum is </a:t>
            </a:r>
            <a:r>
              <a:rPr lang="en-US" sz="2800" i="1" dirty="0"/>
              <a:t>c</a:t>
            </a:r>
            <a:r>
              <a:rPr lang="en-US" sz="2800" dirty="0" smtClean="0"/>
              <a:t>,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regardless of relative speed between source and observer.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85639" y="3581400"/>
            <a:ext cx="7100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Note: </a:t>
            </a:r>
            <a:r>
              <a:rPr lang="en-US" sz="2800" dirty="0" err="1" smtClean="0"/>
              <a:t>Luminiferous</a:t>
            </a:r>
            <a:r>
              <a:rPr lang="en-US" sz="2800" dirty="0" smtClean="0"/>
              <a:t> Ether is now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superfluous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572000"/>
            <a:ext cx="73481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Rexamine</a:t>
            </a:r>
            <a:r>
              <a:rPr lang="en-US" sz="2800" dirty="0" smtClean="0"/>
              <a:t> basic concepts – space, time, speed,..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Demand </a:t>
            </a:r>
            <a:r>
              <a:rPr lang="en-US" sz="2800" u="sng" dirty="0" smtClean="0"/>
              <a:t>operational definitions </a:t>
            </a:r>
          </a:p>
          <a:p>
            <a:r>
              <a:rPr lang="en-US" sz="2800" dirty="0" smtClean="0"/>
              <a:t>   -&gt; consensus based on observation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0"/>
            <a:ext cx="8229600" cy="533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Simultaneity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762000"/>
            <a:ext cx="4410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Is simultaneity absolute ?</a:t>
            </a:r>
            <a:endParaRPr lang="en-US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6002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Operational </a:t>
            </a:r>
            <a:r>
              <a:rPr kumimoji="0" lang="en-US" sz="28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</a:t>
            </a:r>
            <a:r>
              <a:rPr kumimoji="0" lang="en-US" sz="2800" b="0" i="0" u="sng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Two clocks in different places strike Noon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simultaneously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YOU, standing halfway between them, see them strike Noon at the same time.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810000"/>
            <a:ext cx="932909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Moving Observer</a:t>
            </a:r>
          </a:p>
          <a:p>
            <a:r>
              <a:rPr lang="en-US" sz="2800" dirty="0" smtClean="0"/>
              <a:t>   George is moving uniformly relative to YOU and the clocks</a:t>
            </a:r>
          </a:p>
          <a:p>
            <a:endParaRPr lang="en-US" sz="1050" dirty="0" smtClean="0"/>
          </a:p>
          <a:p>
            <a:r>
              <a:rPr lang="en-US" sz="2800" dirty="0" smtClean="0"/>
              <a:t>   In George’s IRF, the clocks do not strike Noon simultaneously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780782"/>
            <a:ext cx="7010399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Both YOU and George are correct</a:t>
            </a:r>
          </a:p>
          <a:p>
            <a:r>
              <a:rPr lang="en-US" sz="3200" dirty="0" smtClean="0"/>
              <a:t>           </a:t>
            </a:r>
            <a:r>
              <a:rPr lang="en-US" sz="3200" dirty="0" smtClean="0">
                <a:hlinkClick r:id="rId2"/>
              </a:rPr>
              <a:t>Simultaneity</a:t>
            </a:r>
            <a:r>
              <a:rPr lang="en-US" sz="3200" dirty="0" smtClean="0"/>
              <a:t> is a relative concept      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 build="p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638800" cy="3276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6700" b="1" u="sng" dirty="0" smtClean="0"/>
              <a:t>Relativity of Time</a:t>
            </a:r>
            <a:endParaRPr lang="en-US" sz="5900" b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6700" dirty="0" smtClean="0"/>
              <a:t>	Two light clocks, synchronized at relative rest</a:t>
            </a:r>
          </a:p>
          <a:p>
            <a:pPr>
              <a:buNone/>
            </a:pPr>
            <a:endParaRPr lang="en-US" sz="3400" dirty="0" smtClean="0"/>
          </a:p>
          <a:p>
            <a:pPr>
              <a:buNone/>
            </a:pPr>
            <a:r>
              <a:rPr lang="en-US" sz="6700" dirty="0" smtClean="0"/>
              <a:t>	Tick-tock time is T for both </a:t>
            </a:r>
          </a:p>
          <a:p>
            <a:pPr>
              <a:buNone/>
            </a:pPr>
            <a:r>
              <a:rPr lang="en-US" sz="6700" dirty="0" smtClean="0"/>
              <a:t>	YOU and George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0" y="4343400"/>
            <a:ext cx="54864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 light clocks 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relative motion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George is moving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relative to</a:t>
            </a:r>
            <a:r>
              <a:rPr lang="en-US" sz="1200" dirty="0" smtClean="0"/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IRF…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C:\Users\Simon\Desktop\clockatrest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705786"/>
            <a:ext cx="1752600" cy="2816678"/>
          </a:xfrm>
          <a:prstGeom prst="rect">
            <a:avLst/>
          </a:prstGeom>
          <a:noFill/>
        </p:spPr>
      </p:pic>
      <p:pic>
        <p:nvPicPr>
          <p:cNvPr id="5" name="Picture 4" descr="C:\Users\Simon\Desktop\clocksmoving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307724"/>
            <a:ext cx="2635876" cy="2635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458200" cy="5668963"/>
          </a:xfrm>
        </p:spPr>
        <p:txBody>
          <a:bodyPr/>
          <a:lstStyle/>
          <a:p>
            <a:r>
              <a:rPr lang="en-US" dirty="0" smtClean="0"/>
              <a:t>You say light travels further in George’s clock, so his tick-tock lasts T</a:t>
            </a:r>
            <a:r>
              <a:rPr lang="en-US" baseline="-25000" dirty="0" smtClean="0"/>
              <a:t>G</a:t>
            </a:r>
            <a:r>
              <a:rPr lang="en-US" dirty="0" smtClean="0"/>
              <a:t> by Your clock, longer than T (2</a:t>
            </a:r>
            <a:r>
              <a:rPr lang="en-US" baseline="30000" dirty="0" smtClean="0"/>
              <a:t>nd</a:t>
            </a:r>
            <a:r>
              <a:rPr lang="en-US" dirty="0" smtClean="0"/>
              <a:t> Postulate).</a:t>
            </a:r>
          </a:p>
          <a:p>
            <a:r>
              <a:rPr lang="en-US" dirty="0" smtClean="0"/>
              <a:t>Conclude moving clock runs SLOWER</a:t>
            </a:r>
          </a:p>
          <a:p>
            <a:pPr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514600"/>
            <a:ext cx="6311207" cy="923330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TIME DILATION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8434" name="Picture 2" descr="C:\Users\Simon\Desktop\untitled.b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267200"/>
            <a:ext cx="1914525" cy="2390775"/>
          </a:xfrm>
          <a:prstGeom prst="rect">
            <a:avLst/>
          </a:prstGeom>
          <a:noFill/>
        </p:spPr>
      </p:pic>
      <p:pic>
        <p:nvPicPr>
          <p:cNvPr id="18435" name="Picture 3" descr="C:\Users\Simon\Desktop\imagesCAFF12C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1219201" cy="1219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0" y="3505200"/>
            <a:ext cx="559358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NOTES: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Dilation occurs for ALL clocks, </a:t>
            </a:r>
          </a:p>
          <a:p>
            <a:r>
              <a:rPr lang="en-US" sz="2800" dirty="0" smtClean="0"/>
              <a:t>   not just light clocks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Effect is tiny unless clocks move </a:t>
            </a:r>
          </a:p>
          <a:p>
            <a:r>
              <a:rPr lang="en-US" sz="2800" dirty="0" smtClean="0"/>
              <a:t>   at nearly the speed of light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George sees no change in his clock, </a:t>
            </a:r>
          </a:p>
          <a:p>
            <a:r>
              <a:rPr lang="en-US" sz="2800" dirty="0" smtClean="0"/>
              <a:t>   tick-tock T (1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Postulate)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289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Relativity of Length</a:t>
            </a:r>
          </a:p>
          <a:p>
            <a:pPr>
              <a:buNone/>
            </a:pPr>
            <a:r>
              <a:rPr lang="en-US" sz="2800" dirty="0" smtClean="0"/>
              <a:t>Put clocks at each end and You (halfway) on a train moving relative to George sitting on a tunnel.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1. Front clock strikes Noon as it exits tunnel</a:t>
            </a:r>
          </a:p>
          <a:p>
            <a:pPr>
              <a:buNone/>
            </a:pPr>
            <a:r>
              <a:rPr lang="en-US" sz="2800" dirty="0" smtClean="0"/>
              <a:t>2. Back clock strikes Noon at it enters tunnel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352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Suppose </a:t>
            </a:r>
            <a:r>
              <a:rPr lang="en-US" sz="2800" dirty="0" smtClean="0"/>
              <a:t>You see them strike Noon simultaneously</a:t>
            </a:r>
          </a:p>
          <a:p>
            <a:r>
              <a:rPr lang="en-US" sz="2800" dirty="0" smtClean="0"/>
              <a:t>			you conclude train fits exactly in tunnel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>
            <a:off x="1447800" y="3810000"/>
            <a:ext cx="1295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4419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</a:t>
            </a:r>
            <a:r>
              <a:rPr lang="en-US" sz="2800" dirty="0" smtClean="0"/>
              <a:t>George sees back clock strike Noon first, front clock later</a:t>
            </a:r>
          </a:p>
          <a:p>
            <a:r>
              <a:rPr lang="en-US" sz="2800" dirty="0" smtClean="0"/>
              <a:t>			concludes train is shorter than tunnel</a:t>
            </a:r>
            <a:endParaRPr lang="en-US" sz="2800" dirty="0"/>
          </a:p>
        </p:txBody>
      </p:sp>
      <p:sp>
        <p:nvSpPr>
          <p:cNvPr id="11" name="Right Arrow 10"/>
          <p:cNvSpPr/>
          <p:nvPr/>
        </p:nvSpPr>
        <p:spPr>
          <a:xfrm>
            <a:off x="1447800" y="4800600"/>
            <a:ext cx="1295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5562600"/>
            <a:ext cx="23978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Moving </a:t>
            </a:r>
          </a:p>
          <a:p>
            <a:r>
              <a:rPr lang="en-US" sz="3200" dirty="0" smtClean="0"/>
              <a:t>objects are… 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5934670"/>
            <a:ext cx="7162801" cy="923330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LENGTH CONTRACTED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  <p:bldP spid="8" grpId="0" animBg="1"/>
      <p:bldP spid="10" grpId="0" build="allAtOnce"/>
      <p:bldP spid="11" grpId="0" animBg="1"/>
      <p:bldP spid="12" grpId="0"/>
      <p:bldP spid="13" grpId="0"/>
      <p:bldP spid="13" grpId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273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65</cp:revision>
  <cp:lastPrinted>2014-02-10T18:03:01Z</cp:lastPrinted>
  <dcterms:created xsi:type="dcterms:W3CDTF">2011-12-23T21:30:24Z</dcterms:created>
  <dcterms:modified xsi:type="dcterms:W3CDTF">2014-07-10T21:01:31Z</dcterms:modified>
</cp:coreProperties>
</file>