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7" r:id="rId3"/>
    <p:sldId id="336" r:id="rId4"/>
    <p:sldId id="337" r:id="rId5"/>
    <p:sldId id="34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45" autoAdjust="0"/>
    <p:restoredTop sz="94660"/>
  </p:normalViewPr>
  <p:slideViewPr>
    <p:cSldViewPr>
      <p:cViewPr varScale="1">
        <p:scale>
          <a:sx n="74" d="100"/>
          <a:sy n="74" d="100"/>
        </p:scale>
        <p:origin x="112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3962400"/>
            <a:ext cx="9144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657350" lvl="2" indent="-742950">
              <a:spcBef>
                <a:spcPct val="0"/>
              </a:spcBef>
              <a:buFontTx/>
              <a:buAutoNum type="arabicPeriod"/>
              <a:defRPr/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Faster than light?</a:t>
            </a:r>
          </a:p>
          <a:p>
            <a:pPr marL="1657350" lvl="2" indent="-742950">
              <a:spcBef>
                <a:spcPct val="0"/>
              </a:spcBef>
              <a:buFontTx/>
              <a:buAutoNum type="arabicPeriod"/>
              <a:defRPr/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Twin paradox</a:t>
            </a:r>
          </a:p>
          <a:p>
            <a:pPr marL="1657350" lvl="2" indent="-742950">
              <a:spcBef>
                <a:spcPct val="0"/>
              </a:spcBef>
              <a:buFontTx/>
              <a:buAutoNum type="arabicPeriod"/>
              <a:defRPr/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Causality paradox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2362200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800" b="1" dirty="0" smtClean="0">
                <a:latin typeface="+mj-lt"/>
                <a:ea typeface="+mj-ea"/>
                <a:cs typeface="+mj-cs"/>
              </a:rPr>
              <a:t>SPECIAL RELATIVITY</a:t>
            </a:r>
          </a:p>
          <a:p>
            <a:pPr lvl="0" algn="ctr">
              <a:spcBef>
                <a:spcPct val="0"/>
              </a:spcBef>
              <a:defRPr/>
            </a:pPr>
            <a:r>
              <a:rPr lang="en-US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50" endPos="85000" dir="5400000" sy="-100000" algn="bl" rotWithShape="0"/>
                </a:effectLst>
              </a:rPr>
              <a:t>PARADOXES</a:t>
            </a:r>
          </a:p>
          <a:p>
            <a:pPr lvl="0" algn="ctr">
              <a:spcBef>
                <a:spcPct val="0"/>
              </a:spcBef>
              <a:defRPr/>
            </a:pPr>
            <a:endParaRPr lang="en-US" sz="800" b="1" dirty="0" smtClean="0"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lvl="0" algn="ctr">
              <a:spcBef>
                <a:spcPct val="0"/>
              </a:spcBef>
              <a:defRPr/>
            </a:pPr>
            <a:endParaRPr lang="en-US" sz="800" b="1" dirty="0" smtClean="0"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lvl="0" algn="ctr">
              <a:spcBef>
                <a:spcPct val="0"/>
              </a:spcBef>
              <a:defRPr/>
            </a:pPr>
            <a:endParaRPr lang="en-US" sz="800" b="1" dirty="0" smtClean="0"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en-US" sz="3200" b="1" dirty="0" smtClean="0"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(NOT)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800" b="1" noProof="0" dirty="0" smtClean="0"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600" b="1" noProof="0" dirty="0" smtClean="0"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800" b="1" noProof="0" dirty="0" smtClean="0"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0"/>
            <a:ext cx="8229600" cy="685800"/>
          </a:xfrm>
        </p:spPr>
        <p:txBody>
          <a:bodyPr/>
          <a:lstStyle/>
          <a:p>
            <a:pPr>
              <a:buNone/>
            </a:pPr>
            <a:r>
              <a:rPr lang="en-US" b="1" u="sng" dirty="0" smtClean="0"/>
              <a:t>Violation of ultimate speed </a:t>
            </a:r>
            <a:r>
              <a:rPr lang="en-US" b="1" dirty="0" smtClean="0"/>
              <a:t>(not)</a:t>
            </a:r>
            <a:endParaRPr lang="en-US" b="1" dirty="0"/>
          </a:p>
        </p:txBody>
      </p:sp>
      <p:pic>
        <p:nvPicPr>
          <p:cNvPr id="4" name="Picture 4" descr="C:\Users\Simon\Desktop\imagesCA1W652F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1400" y="685800"/>
            <a:ext cx="1290637" cy="1228911"/>
          </a:xfrm>
          <a:prstGeom prst="rect">
            <a:avLst/>
          </a:prstGeom>
          <a:noFill/>
          <a:scene3d>
            <a:camera prst="orthographicFront">
              <a:rot lat="4" lon="0" rev="21599981"/>
            </a:camera>
            <a:lightRig rig="threePt" dir="t"/>
          </a:scene3d>
        </p:spPr>
      </p:pic>
      <p:pic>
        <p:nvPicPr>
          <p:cNvPr id="5" name="Picture 4" descr="C:\Users\Simon\Desktop\imagesCA1W652F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838200"/>
            <a:ext cx="1290637" cy="1228911"/>
          </a:xfrm>
          <a:prstGeom prst="rect">
            <a:avLst/>
          </a:prstGeom>
          <a:noFill/>
          <a:scene3d>
            <a:camera prst="orthographicFront">
              <a:rot lat="40" lon="10799999" rev="0"/>
            </a:camera>
            <a:lightRig rig="threePt" dir="t"/>
          </a:scene3d>
        </p:spPr>
      </p:pic>
      <p:pic>
        <p:nvPicPr>
          <p:cNvPr id="1026" name="Picture 2" descr="C:\Users\Simon\Desktop\imagesCA3WO31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62400" y="685800"/>
            <a:ext cx="1114425" cy="1590675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533400" y="2286000"/>
            <a:ext cx="20271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 Laura @ ¾ c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6668642" y="2286000"/>
            <a:ext cx="22013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George @ ¾ c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4267200" y="2362200"/>
            <a:ext cx="7109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You</a:t>
            </a:r>
            <a:endParaRPr lang="en-US" sz="2800" dirty="0"/>
          </a:p>
        </p:txBody>
      </p:sp>
      <p:sp>
        <p:nvSpPr>
          <p:cNvPr id="10" name="Left Arrow 9"/>
          <p:cNvSpPr/>
          <p:nvPr/>
        </p:nvSpPr>
        <p:spPr>
          <a:xfrm>
            <a:off x="2286000" y="1828800"/>
            <a:ext cx="978408" cy="2286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>
            <a:off x="5867400" y="1828800"/>
            <a:ext cx="978408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914400" y="2743200"/>
            <a:ext cx="72619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</a:rPr>
              <a:t>What is speed of Laura relative to George?</a:t>
            </a:r>
            <a:endParaRPr lang="en-US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81000" y="3429000"/>
            <a:ext cx="8382000" cy="30162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 ¾ c is Laura’s speed in Your IRF,  </a:t>
            </a:r>
            <a:r>
              <a:rPr lang="en-US" sz="2400" dirty="0" smtClean="0"/>
              <a:t>but relative to George</a:t>
            </a:r>
          </a:p>
          <a:p>
            <a:pPr marL="342900" indent="-342900">
              <a:buAutoNum type="alphaLcParenR"/>
            </a:pPr>
            <a:r>
              <a:rPr lang="en-US" sz="2800" dirty="0" smtClean="0"/>
              <a:t>Your clock runs slower (time dilation)</a:t>
            </a:r>
          </a:p>
          <a:p>
            <a:pPr marL="342900" indent="-342900">
              <a:buAutoNum type="alphaLcParenR"/>
            </a:pPr>
            <a:r>
              <a:rPr lang="en-US" sz="2800" dirty="0" smtClean="0"/>
              <a:t>Your distances are longer (length contraction)</a:t>
            </a:r>
          </a:p>
          <a:p>
            <a:pPr marL="342900" indent="-342900"/>
            <a:endParaRPr lang="en-US" sz="10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George concludes Laura’s speed (distance/time) relative to </a:t>
            </a:r>
          </a:p>
          <a:p>
            <a:pPr marL="342900" indent="-342900"/>
            <a:r>
              <a:rPr lang="en-US" sz="2400" dirty="0" smtClean="0"/>
              <a:t>     You is less than You measure – less than ¼ c actually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George agrees his speed is ¾ c relative to you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Total less than c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2275132" y="6334780"/>
            <a:ext cx="68688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Note: Disagreements only for 3</a:t>
            </a:r>
            <a:r>
              <a:rPr lang="en-US" sz="2800" baseline="30000" dirty="0" smtClean="0"/>
              <a:t>rd</a:t>
            </a:r>
            <a:r>
              <a:rPr lang="en-US" sz="2800" dirty="0" smtClean="0"/>
              <a:t> party speeds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 animBg="1"/>
      <p:bldP spid="11" grpId="0" animBg="1"/>
      <p:bldP spid="12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533400" y="0"/>
            <a:ext cx="8229600" cy="17526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u="sng" dirty="0" smtClean="0"/>
              <a:t>Twin Paradox </a:t>
            </a:r>
            <a:r>
              <a:rPr lang="en-US" b="1" dirty="0" smtClean="0"/>
              <a:t>(not)</a:t>
            </a:r>
          </a:p>
          <a:p>
            <a:pPr>
              <a:buNone/>
            </a:pPr>
            <a:endParaRPr lang="en-US" sz="1300" dirty="0" smtClean="0"/>
          </a:p>
          <a:p>
            <a:pPr>
              <a:buNone/>
            </a:pPr>
            <a:r>
              <a:rPr lang="en-US" dirty="0" smtClean="0"/>
              <a:t>Observers in uniform relative motion both say the others clock runs slow</a:t>
            </a:r>
            <a:endParaRPr lang="en-US" dirty="0"/>
          </a:p>
        </p:txBody>
      </p:sp>
      <p:pic>
        <p:nvPicPr>
          <p:cNvPr id="2050" name="Picture 2" descr="C:\Users\Simon\Desktop\Boy-Name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86200" y="2743200"/>
            <a:ext cx="914400" cy="896291"/>
          </a:xfrm>
          <a:prstGeom prst="rect">
            <a:avLst/>
          </a:prstGeom>
          <a:noFill/>
        </p:spPr>
      </p:pic>
      <p:pic>
        <p:nvPicPr>
          <p:cNvPr id="2051" name="Picture 3" descr="C:\Users\Simon\Desktop\imagesCA8B1N9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3200400"/>
            <a:ext cx="839787" cy="1071889"/>
          </a:xfrm>
          <a:prstGeom prst="rect">
            <a:avLst/>
          </a:prstGeom>
          <a:noFill/>
        </p:spPr>
      </p:pic>
      <p:pic>
        <p:nvPicPr>
          <p:cNvPr id="10" name="Picture 2" descr="C:\Users\Simon\Desktop\Boy-Names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86200" y="3657600"/>
            <a:ext cx="990600" cy="970982"/>
          </a:xfrm>
          <a:prstGeom prst="rect">
            <a:avLst/>
          </a:prstGeom>
          <a:noFill/>
          <a:scene3d>
            <a:camera prst="orthographicFront">
              <a:rot lat="0" lon="10799977" rev="0"/>
            </a:camera>
            <a:lightRig rig="threePt" dir="t"/>
          </a:scene3d>
        </p:spPr>
      </p:pic>
      <p:sp>
        <p:nvSpPr>
          <p:cNvPr id="11" name="Right Arrow 10"/>
          <p:cNvSpPr/>
          <p:nvPr/>
        </p:nvSpPr>
        <p:spPr>
          <a:xfrm>
            <a:off x="2514600" y="4267200"/>
            <a:ext cx="978408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Left Arrow 11"/>
          <p:cNvSpPr/>
          <p:nvPr/>
        </p:nvSpPr>
        <p:spPr>
          <a:xfrm>
            <a:off x="2438400" y="3048000"/>
            <a:ext cx="978408" cy="304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U-Turn Arrow 12"/>
          <p:cNvSpPr/>
          <p:nvPr/>
        </p:nvSpPr>
        <p:spPr>
          <a:xfrm>
            <a:off x="5105400" y="3581400"/>
            <a:ext cx="1143000" cy="533400"/>
          </a:xfrm>
          <a:prstGeom prst="uturnArrow">
            <a:avLst>
              <a:gd name="adj1" fmla="val 25000"/>
              <a:gd name="adj2" fmla="val 25000"/>
              <a:gd name="adj3" fmla="val 25000"/>
              <a:gd name="adj4" fmla="val 43750"/>
              <a:gd name="adj5" fmla="val 75000"/>
            </a:avLst>
          </a:prstGeom>
          <a:scene3d>
            <a:camera prst="orthographicFront">
              <a:rot lat="0" lon="10799999" rev="162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28600" y="2667000"/>
            <a:ext cx="17359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Ages </a:t>
            </a:r>
            <a:r>
              <a:rPr lang="en-US" sz="2400" i="1" dirty="0" smtClean="0"/>
              <a:t>X</a:t>
            </a:r>
            <a:r>
              <a:rPr lang="en-US" sz="2400" dirty="0" smtClean="0"/>
              <a:t> years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3124200" y="2209800"/>
            <a:ext cx="29125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Ages less than </a:t>
            </a:r>
            <a:r>
              <a:rPr lang="en-US" sz="2400" i="1" dirty="0" smtClean="0"/>
              <a:t>X</a:t>
            </a:r>
            <a:r>
              <a:rPr lang="en-US" sz="2400" dirty="0" smtClean="0"/>
              <a:t> years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0" y="5105400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 Stay-at-Home twin IRF :     Travelling twin time dilates, ages slower</a:t>
            </a:r>
          </a:p>
          <a:p>
            <a:endParaRPr lang="en-US" sz="2400" dirty="0" smtClean="0"/>
          </a:p>
          <a:p>
            <a:r>
              <a:rPr lang="en-US" sz="2400" dirty="0" smtClean="0"/>
              <a:t> Travelling twin IRF :        Distance travelled is contracted, takes less time </a:t>
            </a:r>
            <a:endParaRPr lang="en-US" sz="2400" dirty="0"/>
          </a:p>
        </p:txBody>
      </p:sp>
      <p:sp>
        <p:nvSpPr>
          <p:cNvPr id="14" name="Rectangle 13"/>
          <p:cNvSpPr/>
          <p:nvPr/>
        </p:nvSpPr>
        <p:spPr>
          <a:xfrm>
            <a:off x="6019800" y="2590800"/>
            <a:ext cx="3689696" cy="1569660"/>
          </a:xfrm>
          <a:prstGeom prst="rect">
            <a:avLst/>
          </a:prstGeom>
          <a:noFill/>
          <a:scene3d>
            <a:camera prst="isometricRightUp"/>
            <a:lightRig rig="threePt" dir="t"/>
          </a:scene3d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96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FACT</a:t>
            </a:r>
            <a:endParaRPr lang="en-US" sz="96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000"/>
                            </p:stCondLst>
                            <p:childTnLst>
                              <p:par>
                                <p:cTn id="5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000"/>
                            </p:stCondLst>
                            <p:childTnLst>
                              <p:par>
                                <p:cTn id="5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11" grpId="0" animBg="1"/>
      <p:bldP spid="12" grpId="0" animBg="1"/>
      <p:bldP spid="13" grpId="0" animBg="1"/>
      <p:bldP spid="15" grpId="0"/>
      <p:bldP spid="16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38800" y="5105400"/>
            <a:ext cx="3505200" cy="1752600"/>
          </a:xfrm>
          <a:ln>
            <a:solidFill>
              <a:schemeClr val="accent1"/>
            </a:solidFill>
          </a:ln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i="1" dirty="0" smtClean="0"/>
              <a:t>There was a young lady named Bright,</a:t>
            </a:r>
            <a:endParaRPr lang="ja-JP" altLang="en-US" i="1" smtClean="0"/>
          </a:p>
          <a:p>
            <a:pPr>
              <a:buNone/>
            </a:pPr>
            <a:r>
              <a:rPr lang="en-US" i="1" dirty="0" smtClean="0"/>
              <a:t>Whose speed was far faster than light</a:t>
            </a:r>
            <a:endParaRPr lang="ja-JP" altLang="en-US" i="1" smtClean="0"/>
          </a:p>
          <a:p>
            <a:pPr>
              <a:buNone/>
            </a:pPr>
            <a:r>
              <a:rPr lang="en-US" i="1" dirty="0" smtClean="0"/>
              <a:t>She set out one day</a:t>
            </a:r>
            <a:endParaRPr lang="ja-JP" altLang="en-US" i="1" smtClean="0"/>
          </a:p>
          <a:p>
            <a:pPr>
              <a:buNone/>
            </a:pPr>
            <a:r>
              <a:rPr lang="en-US" i="1" dirty="0" smtClean="0"/>
              <a:t>In a relative way,</a:t>
            </a:r>
            <a:endParaRPr lang="ja-JP" altLang="en-US" i="1" smtClean="0"/>
          </a:p>
          <a:p>
            <a:pPr>
              <a:buNone/>
            </a:pPr>
            <a:r>
              <a:rPr lang="en-US" i="1" dirty="0" smtClean="0"/>
              <a:t>And returned home the previous night.</a:t>
            </a:r>
            <a:endParaRPr lang="ja-JP" altLang="en-US" i="1" smtClean="0"/>
          </a:p>
          <a:p>
            <a:pPr>
              <a:buNone/>
            </a:pPr>
            <a:r>
              <a:rPr lang="en-US" dirty="0" smtClean="0"/>
              <a:t> </a:t>
            </a:r>
            <a:endParaRPr lang="ja-JP" altLang="en-US" smtClean="0"/>
          </a:p>
          <a:p>
            <a:pPr algn="r" latinLnBrk="1">
              <a:buNone/>
            </a:pPr>
            <a:r>
              <a:rPr lang="en-US" dirty="0" smtClean="0"/>
              <a:t>- Arthur Henry Reginald </a:t>
            </a:r>
            <a:r>
              <a:rPr lang="en-US" dirty="0" err="1" smtClean="0"/>
              <a:t>Buller</a:t>
            </a:r>
            <a:endParaRPr lang="ja-JP" altLang="en-US" smtClean="0"/>
          </a:p>
          <a:p>
            <a:endParaRPr lang="en-US" dirty="0"/>
          </a:p>
        </p:txBody>
      </p:sp>
      <p:pic>
        <p:nvPicPr>
          <p:cNvPr id="2050" name="Picture 2" descr="C:\Users\Simon\Desktop\imagesCAFF12C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24200" y="5638800"/>
            <a:ext cx="457200" cy="4572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28600" y="533400"/>
            <a:ext cx="8915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Two observers in relative motion disagree </a:t>
            </a:r>
          </a:p>
          <a:p>
            <a:r>
              <a:rPr lang="en-US" sz="2800" dirty="0" smtClean="0"/>
              <a:t>about the temporal order of  events…</a:t>
            </a:r>
          </a:p>
        </p:txBody>
      </p:sp>
      <p:pic>
        <p:nvPicPr>
          <p:cNvPr id="6" name="Picture 4" descr="C:\Users\Simon\Desktop\imagesCA1W652F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4724400"/>
            <a:ext cx="1040356" cy="990600"/>
          </a:xfrm>
          <a:prstGeom prst="rect">
            <a:avLst/>
          </a:prstGeom>
          <a:noFill/>
          <a:scene3d>
            <a:camera prst="orthographicFront">
              <a:rot lat="4" lon="0" rev="21599981"/>
            </a:camera>
            <a:lightRig rig="threePt" dir="t"/>
          </a:scene3d>
        </p:spPr>
      </p:pic>
      <p:pic>
        <p:nvPicPr>
          <p:cNvPr id="7" name="Picture 6" descr="C:\Users\Simon\Desktop\imagesCA1W652F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7800" y="4648200"/>
            <a:ext cx="1066800" cy="1015779"/>
          </a:xfrm>
          <a:prstGeom prst="rect">
            <a:avLst/>
          </a:prstGeom>
          <a:noFill/>
          <a:scene3d>
            <a:camera prst="orthographicFront">
              <a:rot lat="40" lon="10799999" rev="0"/>
            </a:camera>
            <a:lightRig rig="threePt" dir="t"/>
          </a:scene3d>
        </p:spPr>
      </p:pic>
      <p:pic>
        <p:nvPicPr>
          <p:cNvPr id="2051" name="Picture 3" descr="C:\Users\Simon\Desktop\imagesCAZ6E804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29200" y="1524000"/>
            <a:ext cx="3705225" cy="2057400"/>
          </a:xfrm>
          <a:prstGeom prst="rect">
            <a:avLst/>
          </a:prstGeom>
          <a:noFill/>
        </p:spPr>
      </p:pic>
      <p:sp>
        <p:nvSpPr>
          <p:cNvPr id="11" name="Rectangle 10"/>
          <p:cNvSpPr/>
          <p:nvPr/>
        </p:nvSpPr>
        <p:spPr>
          <a:xfrm>
            <a:off x="-381000" y="2286000"/>
            <a:ext cx="6574364" cy="923330"/>
          </a:xfrm>
          <a:prstGeom prst="rect">
            <a:avLst/>
          </a:prstGeom>
          <a:noFill/>
          <a:scene3d>
            <a:camera prst="perspectiveContrastingRightFacing"/>
            <a:lightRig rig="threePt" dir="t"/>
          </a:scene3d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A long, long way away</a:t>
            </a:r>
            <a:endParaRPr lang="en-US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7200" y="5791200"/>
            <a:ext cx="18450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YES        NO</a:t>
            </a:r>
            <a:endParaRPr lang="en-US" sz="28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061566" y="3626346"/>
            <a:ext cx="6082434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Two observers passing in the street  </a:t>
            </a:r>
          </a:p>
          <a:p>
            <a:r>
              <a:rPr lang="en-US" sz="2800" dirty="0" smtClean="0"/>
              <a:t>disagree about whether the alien fleet</a:t>
            </a:r>
          </a:p>
          <a:p>
            <a:r>
              <a:rPr lang="en-US" sz="2800" dirty="0" smtClean="0"/>
              <a:t>has yet set out to invade Earth </a:t>
            </a:r>
          </a:p>
          <a:p>
            <a:pPr algn="r"/>
            <a:endParaRPr lang="en-US" sz="2400" dirty="0" smtClean="0"/>
          </a:p>
          <a:p>
            <a:pPr algn="r"/>
            <a:endParaRPr lang="en-US" sz="2400" dirty="0" smtClean="0"/>
          </a:p>
          <a:p>
            <a:pPr algn="r"/>
            <a:endParaRPr lang="en-US" sz="2400" dirty="0" smtClean="0"/>
          </a:p>
          <a:p>
            <a:r>
              <a:rPr lang="en-US" sz="2400" dirty="0" smtClean="0"/>
              <a:t>Note: causality is </a:t>
            </a:r>
          </a:p>
          <a:p>
            <a:r>
              <a:rPr lang="en-US" sz="2400" dirty="0" smtClean="0"/>
              <a:t>not violated</a:t>
            </a:r>
            <a:endParaRPr lang="en-US" sz="240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533400" y="0"/>
            <a:ext cx="82296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Violation of Causality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(not)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2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8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8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9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9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500"/>
                            </p:stCondLst>
                            <p:childTnLst>
                              <p:par>
                                <p:cTn id="99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  <p:bldP spid="5" grpId="0"/>
      <p:bldP spid="11" grpId="0"/>
    </p:bld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1814</TotalTime>
  <Words>249</Words>
  <Application>Microsoft Office PowerPoint</Application>
  <PresentationFormat>On-screen Show (4:3)</PresentationFormat>
  <Paragraphs>53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ＭＳ Ｐゴシック</vt:lpstr>
      <vt:lpstr>Arial</vt:lpstr>
      <vt:lpstr>Calibri</vt:lpstr>
      <vt:lpstr>Constantia</vt:lpstr>
      <vt:lpstr>Wingdings 2</vt:lpstr>
      <vt:lpstr>Office Theme</vt:lpstr>
      <vt:lpstr>Flow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Simon</dc:creator>
  <cp:lastModifiedBy>Dalley, Simon</cp:lastModifiedBy>
  <cp:revision>62</cp:revision>
  <dcterms:created xsi:type="dcterms:W3CDTF">2011-12-23T21:30:24Z</dcterms:created>
  <dcterms:modified xsi:type="dcterms:W3CDTF">2014-07-10T20:59:58Z</dcterms:modified>
</cp:coreProperties>
</file>