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338" r:id="rId4"/>
    <p:sldId id="326" r:id="rId5"/>
    <p:sldId id="328" r:id="rId6"/>
    <p:sldId id="329" r:id="rId7"/>
    <p:sldId id="327" r:id="rId8"/>
    <p:sldId id="262" r:id="rId9"/>
    <p:sldId id="333" r:id="rId10"/>
    <p:sldId id="334" r:id="rId11"/>
    <p:sldId id="331" r:id="rId12"/>
    <p:sldId id="332" r:id="rId13"/>
    <p:sldId id="324" r:id="rId14"/>
    <p:sldId id="337" r:id="rId15"/>
    <p:sldId id="335" r:id="rId16"/>
    <p:sldId id="33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5" autoAdjust="0"/>
    <p:restoredTop sz="94660"/>
  </p:normalViewPr>
  <p:slideViewPr>
    <p:cSldViewPr>
      <p:cViewPr varScale="1">
        <p:scale>
          <a:sx n="58" d="100"/>
          <a:sy n="58" d="100"/>
        </p:scale>
        <p:origin x="102" y="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zCoxmru38X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1242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7350" lvl="2" indent="-742950">
              <a:spcBef>
                <a:spcPct val="0"/>
              </a:spcBef>
              <a:defRPr/>
            </a:pP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Energy and mass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The ultimate speed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Rest energy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002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+mj-lt"/>
                <a:ea typeface="+mj-ea"/>
                <a:cs typeface="+mj-cs"/>
              </a:rPr>
              <a:t>SPECIAL RELATIVITY</a:t>
            </a:r>
            <a:endParaRPr lang="en-US" sz="4800" b="1" noProof="0" dirty="0" smtClean="0"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3600" b="1" dirty="0" smtClean="0">
                <a:latin typeface="+mj-lt"/>
                <a:ea typeface="+mj-ea"/>
                <a:cs typeface="+mj-cs"/>
              </a:rPr>
              <a:t>Energy &amp; </a:t>
            </a:r>
            <a:r>
              <a:rPr lang="en-US" sz="3600" b="1" dirty="0" smtClean="0">
                <a:latin typeface="+mj-lt"/>
                <a:cs typeface="Arial" pitchFamily="34" charset="0"/>
              </a:rPr>
              <a:t>E = M C</a:t>
            </a:r>
            <a:r>
              <a:rPr lang="en-US" sz="3600" b="1" baseline="30000" dirty="0" smtClean="0">
                <a:latin typeface="+mj-lt"/>
                <a:cs typeface="Arial" pitchFamily="34" charset="0"/>
              </a:rPr>
              <a:t>2</a:t>
            </a:r>
            <a:endParaRPr lang="en-US" sz="3600" b="1" noProof="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noProof="0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3820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An object which has mass when at rest can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Never reach the speed of light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Just reach the speed of light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Surpass the speed of light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Never move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3820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An object which has mass when at rest can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>
                <a:solidFill>
                  <a:srgbClr val="FF0000"/>
                </a:solidFill>
              </a:rPr>
              <a:t>Never reach the speed of light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Just reach the speed of light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Surpass the speed of light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Never move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382000" cy="5668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The energy typically released in an atomic bomb is roughly equivalent to the mass of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An atom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A peanut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A car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A planet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382000" cy="5668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The energy typically released in an atomic bomb is roughly equivalent to the </a:t>
            </a:r>
            <a:r>
              <a:rPr lang="en-US" b="1" smtClean="0"/>
              <a:t>mass of</a:t>
            </a:r>
            <a:endParaRPr lang="en-US" b="1" dirty="0" smtClean="0"/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An atom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>
                <a:solidFill>
                  <a:srgbClr val="FF0000"/>
                </a:solidFill>
              </a:rPr>
              <a:t>A peanut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A car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A planet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3820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Light can travel at the speed of light because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a) It has infinite energy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b) It has no rest mass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c) It has zero energy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d) It does not really exist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382000" cy="5668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Light can travel at the speed of light because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a) It has infinite energy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b) It has no rest mass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c) It has zero energy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d) It does not really exist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Energy?</a:t>
            </a:r>
            <a:endParaRPr lang="en-US" dirty="0"/>
          </a:p>
        </p:txBody>
      </p:sp>
      <p:sp>
        <p:nvSpPr>
          <p:cNvPr id="4" name="Curved Right Arrow 3"/>
          <p:cNvSpPr/>
          <p:nvPr/>
        </p:nvSpPr>
        <p:spPr>
          <a:xfrm>
            <a:off x="838200" y="990600"/>
            <a:ext cx="731520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1905000"/>
            <a:ext cx="3886200" cy="310854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Capacity to perform work</a:t>
            </a:r>
          </a:p>
          <a:p>
            <a:endParaRPr lang="en-US" sz="2800" dirty="0" smtClean="0"/>
          </a:p>
          <a:p>
            <a:pPr algn="ctr"/>
            <a:r>
              <a:rPr lang="en-US" sz="2800" dirty="0" smtClean="0"/>
              <a:t>Lift heavy object</a:t>
            </a:r>
          </a:p>
          <a:p>
            <a:pPr algn="ctr"/>
            <a:r>
              <a:rPr lang="en-US" sz="2800" dirty="0" smtClean="0"/>
              <a:t>Run very fast</a:t>
            </a:r>
          </a:p>
          <a:p>
            <a:pPr algn="ctr"/>
            <a:r>
              <a:rPr lang="en-US" sz="2800" dirty="0" smtClean="0"/>
              <a:t>Melt some ice</a:t>
            </a:r>
          </a:p>
          <a:p>
            <a:pPr algn="ctr"/>
            <a:r>
              <a:rPr lang="en-US" sz="2800" dirty="0" smtClean="0"/>
              <a:t>…</a:t>
            </a:r>
          </a:p>
          <a:p>
            <a:pPr algn="ctr"/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5334000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sz="2400" dirty="0" smtClean="0"/>
              <a:t>Sources of energy come from forces of nature </a:t>
            </a:r>
          </a:p>
          <a:p>
            <a:r>
              <a:rPr lang="en-US" sz="2400" dirty="0" smtClean="0"/>
              <a:t>  (electromagnetic, gravitational, nuclear)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Different kinds convertible one into the other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1"/>
            <a:ext cx="8229600" cy="12192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				</a:t>
            </a:r>
            <a:r>
              <a:rPr lang="en-US" sz="3800" dirty="0" smtClean="0"/>
              <a:t>Special Relativity relates: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	      </a:t>
            </a:r>
            <a:r>
              <a:rPr lang="en-US" sz="3800" dirty="0" smtClean="0"/>
              <a:t>inertial mass </a:t>
            </a:r>
            <a:r>
              <a:rPr lang="en-US" sz="4500" b="1" dirty="0" smtClean="0"/>
              <a:t>m</a:t>
            </a:r>
            <a:r>
              <a:rPr lang="en-US" sz="4500" dirty="0" smtClean="0"/>
              <a:t> </a:t>
            </a:r>
            <a:r>
              <a:rPr lang="en-US" dirty="0" smtClean="0"/>
              <a:t>(resistance to acceleration)</a:t>
            </a:r>
          </a:p>
          <a:p>
            <a:pPr>
              <a:buNone/>
            </a:pPr>
            <a:r>
              <a:rPr lang="en-US" dirty="0" smtClean="0"/>
              <a:t>				          </a:t>
            </a:r>
            <a:r>
              <a:rPr lang="en-US" sz="3800" dirty="0" smtClean="0"/>
              <a:t>and Energy </a:t>
            </a:r>
            <a:r>
              <a:rPr lang="en-US" sz="4500" b="1" dirty="0" smtClean="0"/>
              <a:t>E</a:t>
            </a:r>
            <a:r>
              <a:rPr lang="en-US" sz="4500" dirty="0" smtClean="0"/>
              <a:t>  </a:t>
            </a:r>
            <a:r>
              <a:rPr lang="en-US" sz="3300" dirty="0" smtClean="0"/>
              <a:t>(of any kind)</a:t>
            </a:r>
            <a:endParaRPr lang="en-US" sz="29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124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E = m c</a:t>
            </a:r>
            <a:r>
              <a:rPr lang="en-US" sz="5400" b="1" cap="none" spc="0" baseline="300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Curved Right Arrow 4"/>
          <p:cNvSpPr/>
          <p:nvPr/>
        </p:nvSpPr>
        <p:spPr>
          <a:xfrm>
            <a:off x="533400" y="914400"/>
            <a:ext cx="731520" cy="12954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1981200"/>
            <a:ext cx="716280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dirty="0" smtClean="0"/>
              <a:t>Consequence # 1.   Mass increases with Energy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66800" y="3733800"/>
            <a:ext cx="291605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E.g. Kinetic Energy</a:t>
            </a:r>
          </a:p>
          <a:p>
            <a:r>
              <a:rPr lang="en-US" sz="2800" dirty="0" smtClean="0"/>
              <a:t>(energy of motion)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5257800" y="3733800"/>
            <a:ext cx="255377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Mass grows </a:t>
            </a:r>
          </a:p>
          <a:p>
            <a:r>
              <a:rPr lang="en-US" sz="2800" dirty="0" smtClean="0"/>
              <a:t>without bound </a:t>
            </a:r>
          </a:p>
          <a:p>
            <a:r>
              <a:rPr lang="en-US" sz="2800" dirty="0" smtClean="0"/>
              <a:t>as speed of light</a:t>
            </a:r>
          </a:p>
          <a:p>
            <a:r>
              <a:rPr lang="en-US" sz="2800" dirty="0" smtClean="0"/>
              <a:t>is approached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953000"/>
            <a:ext cx="8229600" cy="16002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6700" u="sng" dirty="0" smtClean="0"/>
              <a:t>Ultimate Speed</a:t>
            </a:r>
          </a:p>
          <a:p>
            <a:pPr>
              <a:buNone/>
            </a:pPr>
            <a:r>
              <a:rPr lang="en-US" sz="6700" dirty="0" smtClean="0"/>
              <a:t>Nothing can reach the speed of light </a:t>
            </a:r>
          </a:p>
          <a:p>
            <a:pPr>
              <a:buNone/>
            </a:pPr>
            <a:r>
              <a:rPr lang="en-US" sz="6700" dirty="0" smtClean="0"/>
              <a:t>(infinite energy is required)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endParaRPr lang="en-US" u="sng" dirty="0"/>
          </a:p>
        </p:txBody>
      </p:sp>
      <p:pic>
        <p:nvPicPr>
          <p:cNvPr id="2050" name="Picture 2" descr="K:\slides\Accelerators\P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0"/>
            <a:ext cx="4267200" cy="2875783"/>
          </a:xfrm>
          <a:prstGeom prst="rect">
            <a:avLst/>
          </a:prstGeom>
          <a:noFill/>
        </p:spPr>
      </p:pic>
      <p:pic>
        <p:nvPicPr>
          <p:cNvPr id="2051" name="Picture 3" descr="K:\slides\Accelerators\LHC_h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99878" y="762000"/>
            <a:ext cx="4444122" cy="289423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105400" y="3886200"/>
            <a:ext cx="3588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100 times more energy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Particle Accelerators at CERN</a:t>
            </a:r>
          </a:p>
          <a:p>
            <a:r>
              <a:rPr lang="en-US" dirty="0" smtClean="0"/>
              <a:t>			</a:t>
            </a:r>
          </a:p>
          <a:p>
            <a:endParaRPr lang="en-US" dirty="0"/>
          </a:p>
        </p:txBody>
      </p:sp>
      <p:sp>
        <p:nvSpPr>
          <p:cNvPr id="8" name="Lightning Bolt 7"/>
          <p:cNvSpPr/>
          <p:nvPr/>
        </p:nvSpPr>
        <p:spPr>
          <a:xfrm>
            <a:off x="6781800" y="4953000"/>
            <a:ext cx="1905000" cy="914400"/>
          </a:xfrm>
          <a:prstGeom prst="lightningBolt">
            <a:avLst/>
          </a:prstGeom>
          <a:scene3d>
            <a:camera prst="orthographicFront">
              <a:rot lat="0" lon="0" rev="15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 descr="C:\Users\Simon\Desktop\imagesCA1W652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5629089"/>
            <a:ext cx="1290637" cy="1228911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09600" y="381000"/>
            <a:ext cx="2863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 </a:t>
            </a:r>
            <a:r>
              <a:rPr lang="en-US" dirty="0" err="1" smtClean="0"/>
              <a:t>Olde</a:t>
            </a:r>
            <a:r>
              <a:rPr lang="en-US" dirty="0" smtClean="0"/>
              <a:t> </a:t>
            </a:r>
            <a:r>
              <a:rPr lang="en-US" sz="2400" b="1" dirty="0" smtClean="0"/>
              <a:t>P</a:t>
            </a:r>
            <a:r>
              <a:rPr lang="en-US" dirty="0" smtClean="0"/>
              <a:t>roton </a:t>
            </a:r>
            <a:r>
              <a:rPr lang="en-US" sz="2400" b="1" dirty="0" smtClean="0"/>
              <a:t>S</a:t>
            </a:r>
            <a:r>
              <a:rPr lang="en-US" dirty="0" smtClean="0"/>
              <a:t>ynchrotron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10200" y="381000"/>
            <a:ext cx="3427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Brand  New </a:t>
            </a:r>
            <a:r>
              <a:rPr lang="en-US" sz="2400" b="1" dirty="0" smtClean="0"/>
              <a:t>L</a:t>
            </a:r>
            <a:r>
              <a:rPr lang="en-US" dirty="0" smtClean="0"/>
              <a:t>arge </a:t>
            </a:r>
            <a:r>
              <a:rPr lang="en-US" sz="2400" b="1" dirty="0" err="1" smtClean="0"/>
              <a:t>H</a:t>
            </a:r>
            <a:r>
              <a:rPr lang="en-US" dirty="0" err="1" smtClean="0"/>
              <a:t>adron</a:t>
            </a:r>
            <a:r>
              <a:rPr lang="en-US" dirty="0" smtClean="0"/>
              <a:t> </a:t>
            </a:r>
            <a:r>
              <a:rPr lang="en-US" sz="2400" b="1" dirty="0" err="1" smtClean="0"/>
              <a:t>C</a:t>
            </a:r>
            <a:r>
              <a:rPr lang="en-US" dirty="0" err="1" smtClean="0"/>
              <a:t>ollder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8600" y="3276600"/>
            <a:ext cx="220980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  <a:scene3d>
            <a:camera prst="isometricLeftDown"/>
            <a:lightRig rig="threePt" dir="t"/>
          </a:scene3d>
        </p:spPr>
        <p:txBody>
          <a:bodyPr wrap="square">
            <a:spAutoFit/>
          </a:bodyPr>
          <a:lstStyle/>
          <a:p>
            <a:pPr lvl="0"/>
            <a:r>
              <a:rPr lang="en-US" sz="4000" b="1" dirty="0" smtClean="0">
                <a:solidFill>
                  <a:prstClr val="black"/>
                </a:solidFill>
              </a:rPr>
              <a:t>99% of c</a:t>
            </a:r>
            <a:endParaRPr lang="en-US" sz="4000" b="1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08205" y="2819400"/>
            <a:ext cx="3135795" cy="70788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  <a:scene3d>
            <a:camera prst="isometricRightUp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99.9999% of c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  <p:bldP spid="10" grpId="0"/>
      <p:bldP spid="11" grpId="0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57200"/>
            <a:ext cx="815340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dirty="0" smtClean="0"/>
              <a:t>Consequence # 2.   Mass at rest has huge</a:t>
            </a:r>
            <a:r>
              <a:rPr lang="en-US" sz="2800" baseline="30000" dirty="0" smtClean="0"/>
              <a:t>*</a:t>
            </a:r>
            <a:r>
              <a:rPr lang="en-US" sz="2800" dirty="0" smtClean="0"/>
              <a:t> </a:t>
            </a:r>
            <a:r>
              <a:rPr lang="en-US" sz="2800" i="1" dirty="0" smtClean="0"/>
              <a:t>rest energy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1219200"/>
            <a:ext cx="48298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*c</a:t>
            </a:r>
            <a:r>
              <a:rPr lang="en-US" sz="2800" dirty="0" smtClean="0"/>
              <a:t> is large number = 3 x 10</a:t>
            </a:r>
            <a:r>
              <a:rPr lang="en-US" sz="2800" baseline="30000" dirty="0" smtClean="0"/>
              <a:t>8</a:t>
            </a:r>
            <a:r>
              <a:rPr lang="en-US" sz="2800" dirty="0" smtClean="0"/>
              <a:t> m/s</a:t>
            </a:r>
          </a:p>
          <a:p>
            <a:r>
              <a:rPr lang="en-US" sz="2800" i="1" smtClean="0"/>
              <a:t>  c</a:t>
            </a:r>
            <a:r>
              <a:rPr lang="en-US" sz="2800" baseline="30000" smtClean="0"/>
              <a:t>2</a:t>
            </a:r>
            <a:r>
              <a:rPr lang="en-US" sz="2800" smtClean="0"/>
              <a:t> </a:t>
            </a:r>
            <a:r>
              <a:rPr lang="en-US" sz="2800" dirty="0" smtClean="0"/>
              <a:t>even larger = 9 x 10</a:t>
            </a:r>
            <a:r>
              <a:rPr lang="en-US" sz="2800" baseline="30000" dirty="0" smtClean="0"/>
              <a:t>16</a:t>
            </a:r>
            <a:r>
              <a:rPr lang="en-US" sz="2800" dirty="0" smtClean="0"/>
              <a:t> m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/s</a:t>
            </a:r>
            <a:r>
              <a:rPr lang="en-US" sz="2800" baseline="30000" dirty="0" smtClean="0"/>
              <a:t>2</a:t>
            </a:r>
            <a:endParaRPr lang="en-US" sz="2800" dirty="0"/>
          </a:p>
        </p:txBody>
      </p:sp>
      <p:pic>
        <p:nvPicPr>
          <p:cNvPr id="3075" name="Picture 3" descr="C:\Users\Simon\Desktop\untitled.bmp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9956" y="2286000"/>
            <a:ext cx="3764044" cy="28194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33400" y="3048000"/>
            <a:ext cx="5334000" cy="89255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E.g. Nuclear reactions</a:t>
            </a:r>
          </a:p>
          <a:p>
            <a:r>
              <a:rPr lang="en-US" sz="2400" dirty="0" smtClean="0"/>
              <a:t>Convert mass of nuclei into energy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4724400"/>
            <a:ext cx="5828963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  <a:round/>
          </a:ln>
          <a:effectLst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How much mass for equivalent</a:t>
            </a:r>
          </a:p>
          <a:p>
            <a:r>
              <a:rPr lang="en-US" sz="2800" smtClean="0"/>
              <a:t>21</a:t>
            </a:r>
            <a:r>
              <a:rPr lang="en-US" sz="2800" smtClean="0"/>
              <a:t>,000 </a:t>
            </a:r>
            <a:r>
              <a:rPr lang="en-US" sz="2800" dirty="0" smtClean="0"/>
              <a:t>tons of TNT explosion?</a:t>
            </a:r>
          </a:p>
          <a:p>
            <a:endParaRPr lang="en-US" sz="2800" dirty="0" smtClean="0"/>
          </a:p>
          <a:p>
            <a:r>
              <a:rPr lang="en-US" sz="2400" dirty="0" smtClean="0"/>
              <a:t>Uranium with </a:t>
            </a:r>
            <a:r>
              <a:rPr lang="en-US" sz="2400" dirty="0" err="1" smtClean="0"/>
              <a:t>approx.same</a:t>
            </a:r>
            <a:r>
              <a:rPr lang="en-US" sz="2400" dirty="0" smtClean="0"/>
              <a:t> </a:t>
            </a:r>
            <a:r>
              <a:rPr lang="en-US" sz="2400" dirty="0" smtClean="0"/>
              <a:t>mass as a peanut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allAtOnce"/>
      <p:bldP spid="6" grpId="0" animBg="1"/>
      <p:bldP spid="9" grpId="0" uiExpand="1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Can anything reach the speed of light 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YES !  Light itself always travels at </a:t>
            </a:r>
            <a:r>
              <a:rPr lang="en-US" i="1" dirty="0" smtClean="0"/>
              <a:t>c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HOW ?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3048000"/>
            <a:ext cx="3856184" cy="58477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/>
              <a:t>Light has no rest mass</a:t>
            </a:r>
            <a:endParaRPr lang="en-US" sz="3200" dirty="0"/>
          </a:p>
        </p:txBody>
      </p:sp>
      <p:sp>
        <p:nvSpPr>
          <p:cNvPr id="6" name="Left-Up Arrow 5"/>
          <p:cNvSpPr/>
          <p:nvPr/>
        </p:nvSpPr>
        <p:spPr>
          <a:xfrm>
            <a:off x="3505200" y="3733800"/>
            <a:ext cx="1219200" cy="1219200"/>
          </a:xfrm>
          <a:prstGeom prst="leftUpArrow">
            <a:avLst/>
          </a:prstGeom>
          <a:noFill/>
          <a:scene3d>
            <a:camera prst="orthographicFront">
              <a:rot lat="0" lon="0" rev="8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4724400"/>
            <a:ext cx="2990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Cannot exist at rest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495800" y="4724400"/>
            <a:ext cx="35372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Must travel at exactly </a:t>
            </a:r>
            <a:r>
              <a:rPr lang="en-US" sz="2800" i="1" dirty="0" smtClean="0"/>
              <a:t>c</a:t>
            </a:r>
            <a:endParaRPr lang="en-US" sz="2800" i="1" dirty="0"/>
          </a:p>
        </p:txBody>
      </p:sp>
      <p:sp>
        <p:nvSpPr>
          <p:cNvPr id="9" name="Lightning Bolt 8"/>
          <p:cNvSpPr/>
          <p:nvPr/>
        </p:nvSpPr>
        <p:spPr>
          <a:xfrm>
            <a:off x="6629400" y="1524000"/>
            <a:ext cx="1905000" cy="914400"/>
          </a:xfrm>
          <a:prstGeom prst="lightningBolt">
            <a:avLst/>
          </a:prstGeom>
          <a:scene3d>
            <a:camera prst="orthographicFront">
              <a:rot lat="0" lon="0" rev="15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71600" y="5791200"/>
            <a:ext cx="61295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 x ∞ = undefined…. any (finite) energy allowed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/>
      <p:bldP spid="8" grpId="0"/>
      <p:bldP spid="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C00000"/>
                </a:solidFill>
              </a:rPr>
              <a:t>QUIZ</a:t>
            </a:r>
            <a:endParaRPr lang="en-US" sz="9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382000" cy="5668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What happens to the mass of an object as its speed increases?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It gets smaller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It stays the same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It gets larger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It gets smaller or larger depending on the direction of motion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382000" cy="5668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What happens to the mass of an object as its speed increases?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It gets smaller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It stays the same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>
                <a:solidFill>
                  <a:srgbClr val="FF0000"/>
                </a:solidFill>
              </a:rPr>
              <a:t>It gets larger</a:t>
            </a:r>
          </a:p>
          <a:p>
            <a:pPr marL="514350" indent="-514350">
              <a:buAutoNum type="alphaLcParenR"/>
            </a:pP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It gets smaller or larger depending on the direction of motion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1741</TotalTime>
  <Words>474</Words>
  <Application>Microsoft Office PowerPoint</Application>
  <PresentationFormat>On-screen Show (4:3)</PresentationFormat>
  <Paragraphs>128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Constantia</vt:lpstr>
      <vt:lpstr>Wingdings 2</vt:lpstr>
      <vt:lpstr>Office Theme</vt:lpstr>
      <vt:lpstr>Flow</vt:lpstr>
      <vt:lpstr>PowerPoint Presentation</vt:lpstr>
      <vt:lpstr>What is Energy?</vt:lpstr>
      <vt:lpstr>PowerPoint Presentation</vt:lpstr>
      <vt:lpstr>PowerPoint Presentation</vt:lpstr>
      <vt:lpstr>PowerPoint Presentation</vt:lpstr>
      <vt:lpstr>PowerPoint Presentation</vt:lpstr>
      <vt:lpstr>QUIZ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</dc:creator>
  <cp:lastModifiedBy>Dalley, Simon</cp:lastModifiedBy>
  <cp:revision>64</cp:revision>
  <dcterms:created xsi:type="dcterms:W3CDTF">2011-12-23T21:30:24Z</dcterms:created>
  <dcterms:modified xsi:type="dcterms:W3CDTF">2015-10-03T13:21:16Z</dcterms:modified>
</cp:coreProperties>
</file>