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45" r:id="rId4"/>
    <p:sldId id="346" r:id="rId5"/>
    <p:sldId id="348" r:id="rId6"/>
    <p:sldId id="3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N77b9DqEb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MJyUDpm9Kvk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276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GENERAL RELATIVITY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Equivalence Principle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9956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Equivalence principle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Free Fall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General Relativity extends first postulate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990601"/>
            <a:ext cx="7799956" cy="13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Laws of Physics are same for observers in any </a:t>
            </a:r>
          </a:p>
          <a:p>
            <a:pPr algn="ctr"/>
            <a:r>
              <a:rPr lang="en-US" sz="3200" dirty="0" smtClean="0"/>
              <a:t>frame of reference, including non-inertial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 </a:t>
            </a:r>
          </a:p>
          <a:p>
            <a:endParaRPr lang="en-US" dirty="0"/>
          </a:p>
        </p:txBody>
      </p:sp>
      <p:pic>
        <p:nvPicPr>
          <p:cNvPr id="1026" name="Picture 2" descr="C:\Users\Simon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267200"/>
            <a:ext cx="1785937" cy="167046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038600" y="2590800"/>
            <a:ext cx="44513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*accelerating, which can be felt </a:t>
            </a:r>
          </a:p>
          <a:p>
            <a:r>
              <a:rPr lang="en-US" sz="2400" dirty="0" smtClean="0"/>
              <a:t>without reference to other frames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581400"/>
            <a:ext cx="5113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Stepping stone to implement idea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3962400" y="4572000"/>
            <a:ext cx="35974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Principle of 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Equivalence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2192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rapezoid 4"/>
          <p:cNvSpPr/>
          <p:nvPr/>
        </p:nvSpPr>
        <p:spPr>
          <a:xfrm>
            <a:off x="5943600" y="54864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1524000" y="6096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45720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45720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12192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rapezoid 9"/>
          <p:cNvSpPr/>
          <p:nvPr/>
        </p:nvSpPr>
        <p:spPr>
          <a:xfrm>
            <a:off x="1752600" y="21336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/>
          <p:cNvSpPr/>
          <p:nvPr/>
        </p:nvSpPr>
        <p:spPr>
          <a:xfrm>
            <a:off x="5943600" y="21336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/>
          <p:cNvSpPr/>
          <p:nvPr/>
        </p:nvSpPr>
        <p:spPr>
          <a:xfrm>
            <a:off x="1676400" y="54864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5715000" y="39624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715000" y="6096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1447800" y="39624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90600" y="0"/>
            <a:ext cx="714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Effect of acceleration = effect of gravity when stationary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990600" y="3276600"/>
            <a:ext cx="7179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Small freely falling frame = local inertial reference frame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271371" y="5042118"/>
            <a:ext cx="1872629" cy="181588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General </a:t>
            </a:r>
          </a:p>
          <a:p>
            <a:r>
              <a:rPr lang="en-US" sz="2800" dirty="0" smtClean="0"/>
              <a:t>Relativity = </a:t>
            </a:r>
          </a:p>
          <a:p>
            <a:r>
              <a:rPr lang="en-US" sz="2800" dirty="0" smtClean="0"/>
              <a:t>Model of </a:t>
            </a:r>
          </a:p>
          <a:p>
            <a:r>
              <a:rPr lang="en-US" sz="2800" dirty="0" smtClean="0"/>
              <a:t>gravity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76600" y="5950059"/>
            <a:ext cx="1744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Inside Aircraft </a:t>
            </a:r>
          </a:p>
          <a:p>
            <a:r>
              <a:rPr lang="en-US" smtClean="0">
                <a:hlinkClick r:id="rId2"/>
              </a:rPr>
              <a:t>freely falling</a:t>
            </a:r>
            <a:r>
              <a:rPr lang="en-US" smtClean="0"/>
              <a:t> dog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8229600" cy="6858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Mass</a:t>
            </a:r>
            <a:endParaRPr lang="en-US" u="sn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2133600"/>
            <a:ext cx="525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Simon\Desktop\imagesCAGI5K9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8600"/>
            <a:ext cx="1636712" cy="1636712"/>
          </a:xfrm>
          <a:prstGeom prst="rect">
            <a:avLst/>
          </a:prstGeom>
          <a:noFill/>
        </p:spPr>
      </p:pic>
      <p:pic>
        <p:nvPicPr>
          <p:cNvPr id="3075" name="Picture 3" descr="C:\Users\Simon\Desktop\i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0"/>
            <a:ext cx="1905000" cy="19050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3124200" y="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248400" y="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57800" y="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7400" y="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43200" y="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23740" y="304800"/>
            <a:ext cx="2120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objects free </a:t>
            </a:r>
          </a:p>
          <a:p>
            <a:r>
              <a:rPr lang="en-US" sz="2400" dirty="0" smtClean="0"/>
              <a:t>fall with same </a:t>
            </a:r>
          </a:p>
          <a:p>
            <a:r>
              <a:rPr lang="en-US" sz="2400" dirty="0" smtClean="0"/>
              <a:t>acceleration</a:t>
            </a:r>
          </a:p>
          <a:p>
            <a:r>
              <a:rPr lang="en-US" sz="2400" dirty="0" smtClean="0"/>
              <a:t>(</a:t>
            </a:r>
            <a:r>
              <a:rPr lang="en-US" sz="2400" dirty="0" smtClean="0">
                <a:hlinkClick r:id="rId4"/>
              </a:rPr>
              <a:t>Galileo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371600" y="2286000"/>
            <a:ext cx="5979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Inertial mass = Gravitational mass  </a:t>
            </a:r>
            <a:endParaRPr lang="en-US" sz="4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3276600"/>
            <a:ext cx="265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Resistance to </a:t>
            </a:r>
          </a:p>
          <a:p>
            <a:r>
              <a:rPr lang="en-US" sz="2400" dirty="0" smtClean="0"/>
              <a:t>acceleration (F=ma)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5791200" y="3124200"/>
            <a:ext cx="17300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Source of </a:t>
            </a:r>
          </a:p>
          <a:p>
            <a:r>
              <a:rPr lang="en-US" sz="2400" dirty="0" smtClean="0"/>
              <a:t>gravity force</a:t>
            </a:r>
            <a:endParaRPr lang="en-US" sz="2400" dirty="0"/>
          </a:p>
        </p:txBody>
      </p:sp>
      <p:sp>
        <p:nvSpPr>
          <p:cNvPr id="34" name="Curved Left Arrow 33"/>
          <p:cNvSpPr/>
          <p:nvPr/>
        </p:nvSpPr>
        <p:spPr>
          <a:xfrm>
            <a:off x="8229600" y="2971800"/>
            <a:ext cx="731520" cy="30449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28800" y="52578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953000" y="48768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7" name="Isosceles Triangle 36"/>
          <p:cNvSpPr/>
          <p:nvPr/>
        </p:nvSpPr>
        <p:spPr>
          <a:xfrm>
            <a:off x="4876800" y="42672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>
            <a:off x="1752600" y="46482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rapezoid 38"/>
          <p:cNvSpPr/>
          <p:nvPr/>
        </p:nvSpPr>
        <p:spPr>
          <a:xfrm>
            <a:off x="1981200" y="61722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rapezoid 39"/>
          <p:cNvSpPr/>
          <p:nvPr/>
        </p:nvSpPr>
        <p:spPr>
          <a:xfrm>
            <a:off x="5105400" y="57912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Bent Arrow 40"/>
          <p:cNvSpPr/>
          <p:nvPr/>
        </p:nvSpPr>
        <p:spPr>
          <a:xfrm>
            <a:off x="2133600" y="2895600"/>
            <a:ext cx="813816" cy="868680"/>
          </a:xfrm>
          <a:prstGeom prst="bentArrow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Bent Arrow 42"/>
          <p:cNvSpPr/>
          <p:nvPr/>
        </p:nvSpPr>
        <p:spPr>
          <a:xfrm>
            <a:off x="5029200" y="2819400"/>
            <a:ext cx="813816" cy="868680"/>
          </a:xfrm>
          <a:prstGeom prst="bentArrow">
            <a:avLst/>
          </a:prstGeom>
          <a:noFill/>
          <a:scene3d>
            <a:camera prst="orthographicFront">
              <a:rot lat="20699975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67600" y="2057400"/>
            <a:ext cx="1476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WHY?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There is no force </a:t>
            </a:r>
            <a:r>
              <a:rPr lang="en-US" smtClean="0"/>
              <a:t>of gravity!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free fall, no forces are felt</a:t>
            </a:r>
          </a:p>
          <a:p>
            <a:r>
              <a:rPr lang="en-US" dirty="0" smtClean="0"/>
              <a:t>Earth’s surface is non-inertial frame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Projectiles are freely moving yet follow </a:t>
            </a:r>
          </a:p>
          <a:p>
            <a:pPr>
              <a:buNone/>
            </a:pPr>
            <a:r>
              <a:rPr lang="en-US" dirty="0" smtClean="0"/>
              <a:t>a curved path relative to Earth’s surface: </a:t>
            </a:r>
          </a:p>
          <a:p>
            <a:r>
              <a:rPr lang="en-US" dirty="0" smtClean="0"/>
              <a:t>   Not due to gravity force </a:t>
            </a:r>
          </a:p>
          <a:p>
            <a:r>
              <a:rPr lang="en-US" dirty="0" smtClean="0"/>
              <a:t>   Due to “acceleration” of Earth’s surface</a:t>
            </a:r>
            <a:endParaRPr lang="en-US" dirty="0"/>
          </a:p>
        </p:txBody>
      </p:sp>
      <p:sp>
        <p:nvSpPr>
          <p:cNvPr id="4" name="Curved Left Arrow 3"/>
          <p:cNvSpPr/>
          <p:nvPr/>
        </p:nvSpPr>
        <p:spPr>
          <a:xfrm>
            <a:off x="7391400" y="2514600"/>
            <a:ext cx="731520" cy="1905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155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There is no force of gravity!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80</cp:revision>
  <dcterms:created xsi:type="dcterms:W3CDTF">2011-12-23T21:30:24Z</dcterms:created>
  <dcterms:modified xsi:type="dcterms:W3CDTF">2014-07-10T20:59:23Z</dcterms:modified>
</cp:coreProperties>
</file>