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59" r:id="rId4"/>
    <p:sldId id="357" r:id="rId5"/>
    <p:sldId id="358" r:id="rId6"/>
    <p:sldId id="3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ky4RgRvVDoA&amp;list=FLh1b3uwsg8T-zxw0Htnhjsg&amp;index=12&amp;feature=plpp_video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upload.wikimedia.org/wikipedia/commons/9/9c/ConstellationGPS.gi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explore_astronomy/black_holes/encyc_mod3_q12.html" TargetMode="External"/><Relationship Id="rId2" Type="http://schemas.openxmlformats.org/officeDocument/2006/relationships/hyperlink" Target="http://en.wikipedia.org/wiki/Black_hol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://hubblesite.org/explore_astronomy/black_holes/encyc_mod1_q8.html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4478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GENERAL RELATIVITY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smtClean="0"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Time Dilation &amp; Light Bending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5052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Time Dilation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Light Bending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Black Holes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149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Acceleration causes time dilation: </a:t>
            </a:r>
          </a:p>
          <a:p>
            <a:pPr>
              <a:buNone/>
            </a:pPr>
            <a:r>
              <a:rPr lang="en-US" dirty="0" smtClean="0"/>
              <a:t>consider increments of travelling twin’s journey</a:t>
            </a:r>
          </a:p>
          <a:p>
            <a:endParaRPr lang="en-US" dirty="0" smtClean="0"/>
          </a:p>
          <a:p>
            <a:r>
              <a:rPr lang="en-US" dirty="0" smtClean="0"/>
              <a:t>Elapsed time </a:t>
            </a:r>
            <a:r>
              <a:rPr lang="en-US" i="1" dirty="0" smtClean="0"/>
              <a:t>t</a:t>
            </a:r>
            <a:r>
              <a:rPr lang="en-US" dirty="0" smtClean="0"/>
              <a:t>, distance travelled </a:t>
            </a:r>
            <a:r>
              <a:rPr lang="en-US" i="1" dirty="0" smtClean="0"/>
              <a:t>l, </a:t>
            </a:r>
            <a:r>
              <a:rPr lang="en-US" dirty="0" smtClean="0"/>
              <a:t>measured </a:t>
            </a:r>
          </a:p>
          <a:p>
            <a:pPr>
              <a:buNone/>
            </a:pPr>
            <a:r>
              <a:rPr lang="en-US" dirty="0" smtClean="0"/>
              <a:t>    in inertial (rest) frame of stay-at-home twin</a:t>
            </a:r>
          </a:p>
          <a:p>
            <a:r>
              <a:rPr lang="en-US" dirty="0" smtClean="0"/>
              <a:t>Proper time </a:t>
            </a:r>
            <a:r>
              <a:rPr lang="el-GR" i="1" dirty="0" smtClean="0"/>
              <a:t>τ</a:t>
            </a:r>
            <a:r>
              <a:rPr lang="en-US" i="1" dirty="0" smtClean="0"/>
              <a:t> </a:t>
            </a:r>
            <a:r>
              <a:rPr lang="en-US" dirty="0" smtClean="0"/>
              <a:t>elapsed on travelling twin’s clock</a:t>
            </a:r>
          </a:p>
          <a:p>
            <a:pPr algn="r">
              <a:buNone/>
            </a:pPr>
            <a:r>
              <a:rPr lang="en-US" dirty="0" smtClean="0"/>
              <a:t>valid for SR (IRF)</a:t>
            </a:r>
            <a:endParaRPr lang="en-US" sz="4000" i="1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l-GR" i="1" dirty="0" smtClean="0"/>
              <a:t>τ</a:t>
            </a:r>
            <a:r>
              <a:rPr lang="en-US" i="1" dirty="0" smtClean="0"/>
              <a:t> </a:t>
            </a:r>
            <a:r>
              <a:rPr lang="en-US" dirty="0" smtClean="0"/>
              <a:t>is less than </a:t>
            </a:r>
            <a:r>
              <a:rPr lang="en-US" i="1" dirty="0" smtClean="0"/>
              <a:t>t  </a:t>
            </a:r>
            <a:r>
              <a:rPr lang="en-US" dirty="0" smtClean="0"/>
              <a:t>(time dilation)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1800" y="3810000"/>
            <a:ext cx="22098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l-GR" sz="4000" i="1" dirty="0" smtClean="0"/>
              <a:t>τ²</a:t>
            </a:r>
            <a:r>
              <a:rPr lang="en-US" sz="4000" i="1" dirty="0" smtClean="0"/>
              <a:t> = t</a:t>
            </a:r>
            <a:r>
              <a:rPr lang="el-GR" sz="4000" i="1" dirty="0" smtClean="0"/>
              <a:t>²</a:t>
            </a:r>
            <a:r>
              <a:rPr lang="en-US" sz="4000" i="1" dirty="0" smtClean="0"/>
              <a:t> - l</a:t>
            </a:r>
            <a:r>
              <a:rPr lang="el-GR" sz="4000" i="1" dirty="0" smtClean="0"/>
              <a:t> ²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mon\Desktop\imagesCANHL2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057400"/>
            <a:ext cx="2581275" cy="1771650"/>
          </a:xfrm>
          <a:prstGeom prst="rect">
            <a:avLst/>
          </a:prstGeom>
          <a:noFill/>
        </p:spPr>
      </p:pic>
      <p:pic>
        <p:nvPicPr>
          <p:cNvPr id="5" name="Picture 2" descr="C:\Users\Simon\Desktop\imagesCANHL2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725" y="2057400"/>
            <a:ext cx="2581275" cy="1771650"/>
          </a:xfrm>
          <a:prstGeom prst="rect">
            <a:avLst/>
          </a:prstGeom>
          <a:noFill/>
        </p:spPr>
      </p:pic>
      <p:pic>
        <p:nvPicPr>
          <p:cNvPr id="2051" name="Picture 3" descr="C:\Users\Simon\Desktop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295400"/>
            <a:ext cx="809625" cy="861620"/>
          </a:xfrm>
          <a:prstGeom prst="rect">
            <a:avLst/>
          </a:prstGeom>
          <a:noFill/>
        </p:spPr>
      </p:pic>
      <p:pic>
        <p:nvPicPr>
          <p:cNvPr id="7" name="Picture 3" descr="C:\Users\Simon\Desktop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09600"/>
            <a:ext cx="809625" cy="8616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0"/>
            <a:ext cx="29450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Equivalence principle </a:t>
            </a:r>
          </a:p>
          <a:p>
            <a:r>
              <a:rPr lang="en-US" sz="2400" dirty="0" smtClean="0"/>
              <a:t>implies  gravity dilates</a:t>
            </a:r>
          </a:p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0"/>
            <a:ext cx="696024" cy="3658502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en-US" sz="2800" dirty="0" smtClean="0"/>
              <a:t>Gravity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609600"/>
            <a:ext cx="1242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weaker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2057400"/>
            <a:ext cx="14078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stronger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533400"/>
            <a:ext cx="10392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Ticks</a:t>
            </a:r>
          </a:p>
          <a:p>
            <a:r>
              <a:rPr lang="en-US" sz="2400" b="1" dirty="0" smtClean="0"/>
              <a:t>slower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0"/>
            <a:ext cx="16110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Ticks faster</a:t>
            </a:r>
            <a:endParaRPr lang="en-US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3886200"/>
            <a:ext cx="451835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E.g. One mile high </a:t>
            </a:r>
          </a:p>
          <a:p>
            <a:r>
              <a:rPr lang="en-US" sz="2800" dirty="0" smtClean="0"/>
              <a:t>= 15 billionths sec / </a:t>
            </a:r>
            <a:r>
              <a:rPr lang="en-US" sz="2800" smtClean="0"/>
              <a:t>day faster</a:t>
            </a:r>
            <a:endParaRPr lang="en-US" sz="2800" dirty="0" smtClean="0"/>
          </a:p>
          <a:p>
            <a:r>
              <a:rPr lang="en-US" dirty="0" smtClean="0"/>
              <a:t>Important for </a:t>
            </a:r>
            <a:r>
              <a:rPr lang="en-US" dirty="0" smtClean="0">
                <a:hlinkClick r:id="rId4"/>
              </a:rPr>
              <a:t>GPS</a:t>
            </a:r>
            <a:endParaRPr lang="en-US" dirty="0"/>
          </a:p>
        </p:txBody>
      </p:sp>
      <p:pic>
        <p:nvPicPr>
          <p:cNvPr id="2052" name="Picture 4" descr="C:\Users\Simon\Desktop\imagesCA3AWSZ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6795" y="4343400"/>
            <a:ext cx="3507205" cy="25146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981200" y="5562600"/>
            <a:ext cx="36199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Hafele</a:t>
            </a:r>
            <a:r>
              <a:rPr lang="en-US" sz="2800" dirty="0" smtClean="0"/>
              <a:t> &amp; Keating 1971</a:t>
            </a:r>
          </a:p>
          <a:p>
            <a:r>
              <a:rPr lang="en-US" sz="2800" dirty="0" smtClean="0"/>
              <a:t>Atomic clocks on airline</a:t>
            </a:r>
            <a:endParaRPr lang="en-US" sz="2800" dirty="0"/>
          </a:p>
        </p:txBody>
      </p:sp>
      <p:pic>
        <p:nvPicPr>
          <p:cNvPr id="1026" name="Picture 2" descr="C:\Users\Simon\Desktop\imagesCA5OXRJT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7150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Simon\Desktop\imagesCAYJ1F7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4400550"/>
            <a:ext cx="1857375" cy="245745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6096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Light</a:t>
            </a:r>
            <a:endParaRPr lang="en-US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6002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Isosceles Triangle 4"/>
          <p:cNvSpPr/>
          <p:nvPr/>
        </p:nvSpPr>
        <p:spPr>
          <a:xfrm>
            <a:off x="1447800" y="9906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apezoid 5"/>
          <p:cNvSpPr/>
          <p:nvPr/>
        </p:nvSpPr>
        <p:spPr>
          <a:xfrm>
            <a:off x="1676400" y="25146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/>
          <p:cNvSpPr/>
          <p:nvPr/>
        </p:nvSpPr>
        <p:spPr>
          <a:xfrm>
            <a:off x="4495800" y="6858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Isosceles Triangle 7"/>
          <p:cNvSpPr/>
          <p:nvPr/>
        </p:nvSpPr>
        <p:spPr>
          <a:xfrm>
            <a:off x="7162800" y="228600"/>
            <a:ext cx="838200" cy="6096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239000" y="8382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1295400"/>
            <a:ext cx="685800" cy="923330"/>
          </a:xfrm>
          <a:prstGeom prst="rect">
            <a:avLst/>
          </a:prstGeom>
          <a:noFill/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Trapezoid 10"/>
          <p:cNvSpPr/>
          <p:nvPr/>
        </p:nvSpPr>
        <p:spPr>
          <a:xfrm>
            <a:off x="7391400" y="17526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apezoid 11"/>
          <p:cNvSpPr/>
          <p:nvPr/>
        </p:nvSpPr>
        <p:spPr>
          <a:xfrm>
            <a:off x="4724400" y="2209800"/>
            <a:ext cx="381000" cy="228600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990600" y="1676400"/>
            <a:ext cx="74676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0" y="4114800"/>
            <a:ext cx="729642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Equivalence principle implies bending of</a:t>
            </a:r>
          </a:p>
          <a:p>
            <a:r>
              <a:rPr lang="en-US" sz="2800" dirty="0" smtClean="0"/>
              <a:t>light by gravity                  </a:t>
            </a:r>
            <a:r>
              <a:rPr lang="en-US" sz="2800" i="1" dirty="0" smtClean="0"/>
              <a:t>Gravitational  </a:t>
            </a:r>
            <a:r>
              <a:rPr lang="en-US" sz="2800" i="1" dirty="0" err="1" smtClean="0"/>
              <a:t>Lensing</a:t>
            </a:r>
            <a:endParaRPr lang="en-US" sz="2800" i="1" dirty="0" smtClean="0"/>
          </a:p>
          <a:p>
            <a:endParaRPr lang="en-US" sz="2800" dirty="0" smtClean="0"/>
          </a:p>
          <a:p>
            <a:r>
              <a:rPr lang="en-US" sz="2800" dirty="0" smtClean="0"/>
              <a:t>First seen by </a:t>
            </a:r>
            <a:r>
              <a:rPr lang="en-US" sz="2800" dirty="0" err="1" smtClean="0"/>
              <a:t>Eddington’s</a:t>
            </a:r>
            <a:r>
              <a:rPr lang="en-US" sz="2800" dirty="0" smtClean="0"/>
              <a:t> 1919 eclipse expedition</a:t>
            </a:r>
            <a:endParaRPr lang="en-US" sz="2800" dirty="0"/>
          </a:p>
        </p:txBody>
      </p:sp>
      <p:pic>
        <p:nvPicPr>
          <p:cNvPr id="1028" name="Picture 4" descr="C:\Users\Simon\Desktop\1301\slides\astro\lens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0"/>
            <a:ext cx="8613154" cy="6858000"/>
          </a:xfrm>
          <a:prstGeom prst="rect">
            <a:avLst/>
          </a:prstGeom>
          <a:noFill/>
        </p:spPr>
      </p:pic>
      <p:sp>
        <p:nvSpPr>
          <p:cNvPr id="18" name="Right Arrow 17"/>
          <p:cNvSpPr/>
          <p:nvPr/>
        </p:nvSpPr>
        <p:spPr>
          <a:xfrm>
            <a:off x="2514600" y="4724400"/>
            <a:ext cx="978408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7" grpId="0" uiExpand="1" build="allAtOnce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Black Holes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Sufficiently strong gravity could create an</a:t>
            </a:r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i="1" dirty="0" smtClean="0">
                <a:hlinkClick r:id="rId2"/>
              </a:rPr>
              <a:t>Event Horizon</a:t>
            </a:r>
            <a:endParaRPr lang="en-US" i="1" dirty="0" smtClean="0"/>
          </a:p>
          <a:p>
            <a:pPr algn="ctr">
              <a:buNone/>
            </a:pPr>
            <a:endParaRPr lang="en-US" i="1" dirty="0" smtClean="0"/>
          </a:p>
          <a:p>
            <a:r>
              <a:rPr lang="en-US" sz="2800" dirty="0" smtClean="0"/>
              <a:t>Time stands still at EH relative to far away clocks</a:t>
            </a:r>
          </a:p>
          <a:p>
            <a:r>
              <a:rPr lang="en-US" sz="2800" dirty="0" smtClean="0"/>
              <a:t>Nothing can escape once past the EH</a:t>
            </a:r>
          </a:p>
          <a:p>
            <a:r>
              <a:rPr lang="en-US" sz="2800" dirty="0" smtClean="0">
                <a:hlinkClick r:id="rId3"/>
              </a:rPr>
              <a:t>Stellar collapse</a:t>
            </a:r>
            <a:r>
              <a:rPr lang="en-US" sz="2800" dirty="0" smtClean="0"/>
              <a:t>, galaxy centers, may produce Black Holes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800" dirty="0" smtClean="0"/>
              <a:t>Milky Way							Cygnus X-1</a:t>
            </a:r>
          </a:p>
          <a:p>
            <a:pPr>
              <a:buNone/>
            </a:pPr>
            <a:r>
              <a:rPr lang="en-US" sz="2800" dirty="0" smtClean="0"/>
              <a:t>Center in							orbiting a</a:t>
            </a:r>
          </a:p>
          <a:p>
            <a:pPr>
              <a:buNone/>
            </a:pPr>
            <a:r>
              <a:rPr lang="en-US" sz="2800" dirty="0" smtClean="0"/>
              <a:t>X-rays								black hole</a:t>
            </a:r>
            <a:endParaRPr lang="en-US" sz="2800" dirty="0"/>
          </a:p>
        </p:txBody>
      </p:sp>
      <p:pic>
        <p:nvPicPr>
          <p:cNvPr id="1026" name="Picture 2" descr="C:\Users\desktop\Desktop\milkyway_xra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419600"/>
            <a:ext cx="2247900" cy="2247900"/>
          </a:xfrm>
          <a:prstGeom prst="rect">
            <a:avLst/>
          </a:prstGeom>
          <a:noFill/>
        </p:spPr>
      </p:pic>
      <p:pic>
        <p:nvPicPr>
          <p:cNvPr id="1027" name="Picture 3" descr="C:\Users\desktop\Desktop\cygnusX-1_visual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419600"/>
            <a:ext cx="2238375" cy="2238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2434</TotalTime>
  <Words>167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Black Holes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89</cp:revision>
  <dcterms:created xsi:type="dcterms:W3CDTF">2011-12-23T21:30:24Z</dcterms:created>
  <dcterms:modified xsi:type="dcterms:W3CDTF">2014-07-10T20:59:09Z</dcterms:modified>
</cp:coreProperties>
</file>