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7" r:id="rId3"/>
    <p:sldId id="345" r:id="rId4"/>
    <p:sldId id="347" r:id="rId5"/>
    <p:sldId id="346" r:id="rId6"/>
    <p:sldId id="357" r:id="rId7"/>
    <p:sldId id="358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45" autoAdjust="0"/>
    <p:restoredTop sz="94660"/>
  </p:normalViewPr>
  <p:slideViewPr>
    <p:cSldViewPr>
      <p:cViewPr varScale="1">
        <p:scale>
          <a:sx n="74" d="100"/>
          <a:sy n="74" d="100"/>
        </p:scale>
        <p:origin x="112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LoaOHvy5AcA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1447800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800" b="1" dirty="0" smtClean="0">
                <a:latin typeface="+mj-lt"/>
                <a:ea typeface="+mj-ea"/>
                <a:cs typeface="+mj-cs"/>
              </a:rPr>
              <a:t>GENERAL RELATIVITY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dirty="0" smtClean="0">
                <a:latin typeface="+mj-lt"/>
                <a:ea typeface="+mj-ea"/>
                <a:cs typeface="+mj-cs"/>
              </a:rPr>
              <a:t>Curved Space-Time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800" b="1" dirty="0" smtClean="0"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800" b="1" noProof="0" dirty="0" smtClean="0">
              <a:latin typeface="+mj-lt"/>
              <a:ea typeface="+mj-ea"/>
              <a:cs typeface="+mj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2819400"/>
            <a:ext cx="9144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657350" lvl="2" indent="-742950">
              <a:spcBef>
                <a:spcPct val="0"/>
              </a:spcBef>
              <a:buFontTx/>
              <a:buAutoNum type="arabicPeriod"/>
              <a:defRPr/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Intrinsic curvature</a:t>
            </a:r>
          </a:p>
          <a:p>
            <a:pPr marL="1657350" lvl="2" indent="-742950">
              <a:spcBef>
                <a:spcPct val="0"/>
              </a:spcBef>
              <a:buFontTx/>
              <a:buAutoNum type="arabicPeriod"/>
              <a:defRPr/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Curvature of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Spacetime</a:t>
            </a:r>
            <a:endParaRPr lang="en-US" sz="3600" dirty="0" smtClean="0">
              <a:latin typeface="Arial" pitchFamily="34" charset="0"/>
              <a:cs typeface="Arial" pitchFamily="34" charset="0"/>
            </a:endParaRPr>
          </a:p>
          <a:p>
            <a:pPr marL="1657350" lvl="2" indent="-742950">
              <a:spcBef>
                <a:spcPct val="0"/>
              </a:spcBef>
              <a:buFontTx/>
              <a:buAutoNum type="arabicPeriod"/>
              <a:defRPr/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Geodesic motion</a:t>
            </a:r>
          </a:p>
          <a:p>
            <a:pPr marL="1657350" lvl="2" indent="-742950">
              <a:spcBef>
                <a:spcPct val="0"/>
              </a:spcBef>
              <a:defRPr/>
            </a:pPr>
            <a:endParaRPr lang="en-US" sz="36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C:\Users\Simon\Desktop\merc.gi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838200"/>
            <a:ext cx="3429000" cy="276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C:\Users\Simon\Desktop\ortho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05400" y="457200"/>
            <a:ext cx="2971800" cy="2845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0" y="0"/>
            <a:ext cx="326486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u="sng" dirty="0" smtClean="0"/>
              <a:t>Intrinsic Curvature</a:t>
            </a:r>
            <a:endParaRPr lang="en-US" sz="3200" u="sng" dirty="0"/>
          </a:p>
        </p:txBody>
      </p:sp>
      <p:sp>
        <p:nvSpPr>
          <p:cNvPr id="7" name="TextBox 6"/>
          <p:cNvSpPr txBox="1"/>
          <p:nvPr/>
        </p:nvSpPr>
        <p:spPr>
          <a:xfrm>
            <a:off x="228600" y="3962400"/>
            <a:ext cx="495300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Airlines follow the shortest path</a:t>
            </a:r>
          </a:p>
          <a:p>
            <a:r>
              <a:rPr lang="en-US" sz="2400" dirty="0" smtClean="0"/>
              <a:t>This is not a straight line because the Earth’s surface is intrinsically</a:t>
            </a:r>
            <a:r>
              <a:rPr lang="en-US" sz="2400" baseline="30000" dirty="0" smtClean="0"/>
              <a:t>*</a:t>
            </a:r>
            <a:r>
              <a:rPr lang="en-US" sz="2400" dirty="0" smtClean="0"/>
              <a:t> curved</a:t>
            </a:r>
            <a:endParaRPr lang="en-US" sz="2400" dirty="0"/>
          </a:p>
        </p:txBody>
      </p:sp>
      <p:pic>
        <p:nvPicPr>
          <p:cNvPr id="8" name="Picture 3" descr="VW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81600" y="3893196"/>
            <a:ext cx="3962400" cy="2964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304800" y="5638800"/>
            <a:ext cx="400013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*Cannot be made flat without </a:t>
            </a:r>
          </a:p>
          <a:p>
            <a:r>
              <a:rPr lang="en-US" sz="2400" dirty="0" smtClean="0"/>
              <a:t>   stretching or tearing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001000" cy="914400"/>
          </a:xfrm>
        </p:spPr>
        <p:txBody>
          <a:bodyPr>
            <a:normAutofit fontScale="90000"/>
          </a:bodyPr>
          <a:lstStyle/>
          <a:p>
            <a:pPr algn="l" eaLnBrk="1" hangingPunct="1">
              <a:lnSpc>
                <a:spcPct val="80000"/>
              </a:lnSpc>
            </a:pPr>
            <a:r>
              <a:rPr lang="en-US" sz="3600" dirty="0" smtClean="0">
                <a:solidFill>
                  <a:schemeClr val="tx1"/>
                </a:solidFill>
              </a:rPr>
              <a:t>Intrinsic curvature measured by triangulation</a:t>
            </a:r>
            <a:r>
              <a:rPr lang="en-US" sz="7200" dirty="0" smtClean="0"/>
              <a:t/>
            </a:r>
            <a:br>
              <a:rPr lang="en-US" sz="7200" dirty="0" smtClean="0"/>
            </a:br>
            <a:endParaRPr lang="en-US" dirty="0" smtClean="0"/>
          </a:p>
        </p:txBody>
      </p:sp>
      <p:sp>
        <p:nvSpPr>
          <p:cNvPr id="5" name="TextBox 5"/>
          <p:cNvSpPr txBox="1">
            <a:spLocks noChangeArrowheads="1"/>
          </p:cNvSpPr>
          <p:nvPr/>
        </p:nvSpPr>
        <p:spPr bwMode="auto">
          <a:xfrm>
            <a:off x="304800" y="685800"/>
            <a:ext cx="81534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/>
              <a:t>Draw any triangle </a:t>
            </a:r>
            <a:r>
              <a:rPr lang="en-US" sz="2400" dirty="0" smtClean="0"/>
              <a:t>= 3 </a:t>
            </a:r>
            <a:r>
              <a:rPr lang="en-US" sz="2400" dirty="0"/>
              <a:t>points joined by </a:t>
            </a:r>
            <a:r>
              <a:rPr lang="en-US" sz="2400" dirty="0" smtClean="0">
                <a:solidFill>
                  <a:srgbClr val="FF0000"/>
                </a:solidFill>
              </a:rPr>
              <a:t>geodesic</a:t>
            </a:r>
            <a:r>
              <a:rPr lang="en-US" sz="2400" dirty="0" smtClean="0"/>
              <a:t> paths</a:t>
            </a:r>
            <a:endParaRPr lang="en-US" sz="2400" dirty="0"/>
          </a:p>
          <a:p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>
                <a:solidFill>
                  <a:srgbClr val="FF0000"/>
                </a:solidFill>
              </a:rPr>
              <a:t>*Geodesic </a:t>
            </a:r>
            <a:r>
              <a:rPr lang="en-US" sz="2400" dirty="0"/>
              <a:t>– </a:t>
            </a:r>
            <a:r>
              <a:rPr lang="en-US" sz="2400" dirty="0" smtClean="0"/>
              <a:t>path </a:t>
            </a:r>
            <a:r>
              <a:rPr lang="en-US" sz="2400" dirty="0"/>
              <a:t>of shortest </a:t>
            </a:r>
            <a:r>
              <a:rPr lang="en-US" sz="2400" dirty="0" smtClean="0"/>
              <a:t>or longest travel in curved space</a:t>
            </a:r>
          </a:p>
          <a:p>
            <a:r>
              <a:rPr lang="en-US" sz="2400" dirty="0" smtClean="0"/>
              <a:t>                       (in </a:t>
            </a:r>
            <a:r>
              <a:rPr lang="en-US" sz="2400" dirty="0"/>
              <a:t>flat space this is a straight line)</a:t>
            </a:r>
          </a:p>
        </p:txBody>
      </p:sp>
      <p:pic>
        <p:nvPicPr>
          <p:cNvPr id="6" name="Content Placeholder 3" descr="universe_geometry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25425" y="2286000"/>
            <a:ext cx="8918575" cy="3000375"/>
          </a:xfrm>
        </p:spPr>
      </p:pic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609600" y="5257800"/>
            <a:ext cx="79629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onstantia" pitchFamily="18" charset="0"/>
              </a:rPr>
              <a:t>  </a:t>
            </a:r>
            <a:r>
              <a:rPr lang="el-GR" dirty="0">
                <a:latin typeface="Constantia" pitchFamily="18" charset="0"/>
              </a:rPr>
              <a:t>Σ</a:t>
            </a:r>
            <a:r>
              <a:rPr lang="en-US" dirty="0">
                <a:latin typeface="Constantia" pitchFamily="18" charset="0"/>
              </a:rPr>
              <a:t> angles &gt; 180</a:t>
            </a:r>
            <a:r>
              <a:rPr lang="en-US" baseline="30000" dirty="0">
                <a:latin typeface="Constantia" pitchFamily="18" charset="0"/>
              </a:rPr>
              <a:t>o                                            </a:t>
            </a:r>
            <a:r>
              <a:rPr lang="el-GR" dirty="0">
                <a:latin typeface="Constantia" pitchFamily="18" charset="0"/>
              </a:rPr>
              <a:t>Σ</a:t>
            </a:r>
            <a:r>
              <a:rPr lang="en-US" dirty="0">
                <a:latin typeface="Constantia" pitchFamily="18" charset="0"/>
              </a:rPr>
              <a:t> angles &lt; 180</a:t>
            </a:r>
            <a:r>
              <a:rPr lang="en-US" baseline="30000" dirty="0">
                <a:latin typeface="Constantia" pitchFamily="18" charset="0"/>
              </a:rPr>
              <a:t>o</a:t>
            </a:r>
            <a:r>
              <a:rPr lang="en-US" dirty="0">
                <a:latin typeface="Constantia" pitchFamily="18" charset="0"/>
              </a:rPr>
              <a:t>                            </a:t>
            </a:r>
            <a:r>
              <a:rPr lang="el-GR" dirty="0">
                <a:latin typeface="Constantia" pitchFamily="18" charset="0"/>
              </a:rPr>
              <a:t>Σ</a:t>
            </a:r>
            <a:r>
              <a:rPr lang="en-US" dirty="0">
                <a:latin typeface="Constantia" pitchFamily="18" charset="0"/>
              </a:rPr>
              <a:t> angles = 180</a:t>
            </a:r>
            <a:r>
              <a:rPr lang="en-US" baseline="30000" dirty="0">
                <a:latin typeface="Constantia" pitchFamily="18" charset="0"/>
              </a:rPr>
              <a:t>o</a:t>
            </a:r>
            <a:r>
              <a:rPr lang="en-US" dirty="0">
                <a:latin typeface="Constantia" pitchFamily="18" charset="0"/>
              </a:rPr>
              <a:t> </a:t>
            </a:r>
          </a:p>
        </p:txBody>
      </p:sp>
      <p:sp>
        <p:nvSpPr>
          <p:cNvPr id="8" name="TextBox 5"/>
          <p:cNvSpPr txBox="1">
            <a:spLocks noChangeArrowheads="1"/>
          </p:cNvSpPr>
          <p:nvPr/>
        </p:nvSpPr>
        <p:spPr bwMode="auto">
          <a:xfrm>
            <a:off x="1483024" y="5867400"/>
            <a:ext cx="619541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solidFill>
                  <a:srgbClr val="7030A0"/>
                </a:solidFill>
                <a:latin typeface="Constantia" pitchFamily="18" charset="0"/>
              </a:rPr>
              <a:t>The first 2 shapes cannot be made from a flat </a:t>
            </a:r>
          </a:p>
          <a:p>
            <a:pPr algn="ctr"/>
            <a:r>
              <a:rPr lang="en-US" sz="2400" dirty="0">
                <a:solidFill>
                  <a:srgbClr val="7030A0"/>
                </a:solidFill>
                <a:latin typeface="Constantia" pitchFamily="18" charset="0"/>
              </a:rPr>
              <a:t>piece of paper without tearing or stretching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"/>
            <a:ext cx="9144000" cy="1142999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sz="2800" dirty="0" smtClean="0"/>
              <a:t>Generalization of curved space to more than 2 dimensions Mathematician -&gt; Riemann, Einstein used this work for GR.</a:t>
            </a:r>
            <a:endParaRPr lang="en-US" sz="2800" dirty="0" smtClean="0">
              <a:solidFill>
                <a:schemeClr val="accent1"/>
              </a:solidFill>
            </a:endParaRPr>
          </a:p>
          <a:p>
            <a:endParaRPr lang="en-US" dirty="0"/>
          </a:p>
        </p:txBody>
      </p:sp>
      <p:pic>
        <p:nvPicPr>
          <p:cNvPr id="4" name="Picture 2" descr="C:\Users\Simon\Desktop\imagesCAG28V5F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2209800"/>
            <a:ext cx="1295400" cy="1729426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1295400"/>
            <a:ext cx="3070521" cy="954107"/>
          </a:xfrm>
          <a:prstGeom prst="rect">
            <a:avLst/>
          </a:prstGeom>
          <a:noFill/>
          <a:scene3d>
            <a:camera prst="isometricOffAxis1Right"/>
            <a:lightRig rig="threePt" dir="t"/>
          </a:scene3d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/>
              <a:t>General Relativity’s</a:t>
            </a:r>
          </a:p>
          <a:p>
            <a:pPr algn="ctr"/>
            <a:r>
              <a:rPr lang="en-US" sz="2800" b="1" dirty="0" smtClean="0"/>
              <a:t>BIG IDEA</a:t>
            </a:r>
            <a:endParaRPr lang="en-US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0" y="4572000"/>
            <a:ext cx="4428456" cy="224676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800" dirty="0" smtClean="0"/>
              <a:t>This alters motion of other</a:t>
            </a:r>
          </a:p>
          <a:p>
            <a:r>
              <a:rPr lang="en-US" sz="2800" dirty="0" smtClean="0"/>
              <a:t>masses `as if by’ gravity force</a:t>
            </a:r>
          </a:p>
          <a:p>
            <a:r>
              <a:rPr lang="en-US" sz="2800" dirty="0" smtClean="0"/>
              <a:t>(but there isn’t any)</a:t>
            </a:r>
          </a:p>
          <a:p>
            <a:endParaRPr lang="en-US" sz="2800" dirty="0" smtClean="0"/>
          </a:p>
          <a:p>
            <a:r>
              <a:rPr lang="en-US" sz="2800" dirty="0" smtClean="0"/>
              <a:t>…And it dilates time</a:t>
            </a:r>
            <a:endParaRPr lang="en-US" sz="2800" dirty="0"/>
          </a:p>
        </p:txBody>
      </p:sp>
      <p:pic>
        <p:nvPicPr>
          <p:cNvPr id="1026" name="Picture 2" descr="C:\Users\Simon\Desktop\imagesCA2J5N0V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24561" y="2819401"/>
            <a:ext cx="4819440" cy="403860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2819400" y="1676400"/>
            <a:ext cx="4483150" cy="107721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dirty="0" smtClean="0"/>
              <a:t>Space-time is intrinsically </a:t>
            </a:r>
          </a:p>
          <a:p>
            <a:r>
              <a:rPr lang="en-US" sz="3200" dirty="0" smtClean="0"/>
              <a:t>curved by mass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en-US" u="sng" dirty="0" smtClean="0"/>
              <a:t>General Relativity’s Law of Motion</a:t>
            </a:r>
            <a:endParaRPr lang="en-US" u="sng" dirty="0"/>
          </a:p>
        </p:txBody>
      </p:sp>
      <p:sp>
        <p:nvSpPr>
          <p:cNvPr id="5" name="Content Placeholder 4"/>
          <p:cNvSpPr txBox="1">
            <a:spLocks noGrp="1"/>
          </p:cNvSpPr>
          <p:nvPr>
            <p:ph idx="1"/>
          </p:nvPr>
        </p:nvSpPr>
        <p:spPr>
          <a:xfrm>
            <a:off x="1371600" y="1600200"/>
            <a:ext cx="6324600" cy="1040285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2800" dirty="0" smtClean="0"/>
              <a:t>In Free-fall (IRF, no forces) the world-line</a:t>
            </a:r>
          </a:p>
          <a:p>
            <a:pPr algn="ctr">
              <a:buNone/>
            </a:pPr>
            <a:r>
              <a:rPr lang="en-US" sz="2800" dirty="0" smtClean="0"/>
              <a:t>is a geodesic path in curved space-time</a:t>
            </a:r>
          </a:p>
        </p:txBody>
      </p:sp>
      <p:sp>
        <p:nvSpPr>
          <p:cNvPr id="6" name="Bent-Up Arrow 5"/>
          <p:cNvSpPr/>
          <p:nvPr/>
        </p:nvSpPr>
        <p:spPr>
          <a:xfrm>
            <a:off x="3048000" y="3048000"/>
            <a:ext cx="850392" cy="731520"/>
          </a:xfrm>
          <a:prstGeom prst="bentUpArrow">
            <a:avLst/>
          </a:prstGeom>
          <a:scene3d>
            <a:camera prst="orthographicFront">
              <a:rot lat="0" lon="10799999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334000" y="3048000"/>
            <a:ext cx="3810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Reminiscent of Newton’s First Law </a:t>
            </a:r>
          </a:p>
          <a:p>
            <a:r>
              <a:rPr lang="en-US" sz="2000" dirty="0" smtClean="0"/>
              <a:t>Straight line in flat space</a:t>
            </a:r>
          </a:p>
          <a:p>
            <a:r>
              <a:rPr lang="en-US" sz="2000" dirty="0" smtClean="0"/>
              <a:t>           -&gt; geodesic in space-time</a:t>
            </a:r>
            <a:endParaRPr lang="en-US" sz="2000" dirty="0"/>
          </a:p>
        </p:txBody>
      </p:sp>
      <p:sp>
        <p:nvSpPr>
          <p:cNvPr id="8" name="Bent-Up Arrow 7"/>
          <p:cNvSpPr/>
          <p:nvPr/>
        </p:nvSpPr>
        <p:spPr>
          <a:xfrm>
            <a:off x="4419600" y="3048000"/>
            <a:ext cx="850392" cy="731520"/>
          </a:xfrm>
          <a:prstGeom prst="bentUpArrow">
            <a:avLst/>
          </a:prstGeom>
          <a:scene3d>
            <a:camera prst="orthographicFront">
              <a:rot lat="0" lon="0" rev="162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8600" y="2971800"/>
            <a:ext cx="268374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Geodesics have </a:t>
            </a:r>
            <a:r>
              <a:rPr lang="en-US" sz="2000" i="1" dirty="0" smtClean="0"/>
              <a:t>longest</a:t>
            </a:r>
          </a:p>
          <a:p>
            <a:r>
              <a:rPr lang="en-US" sz="2000" dirty="0" smtClean="0"/>
              <a:t>proper-time elapsed</a:t>
            </a:r>
          </a:p>
          <a:p>
            <a:r>
              <a:rPr lang="en-US" sz="2000" dirty="0" smtClean="0"/>
              <a:t>-&gt; forced motion suffers</a:t>
            </a:r>
          </a:p>
          <a:p>
            <a:r>
              <a:rPr lang="en-US" sz="2000" dirty="0" smtClean="0"/>
              <a:t>     time dilation</a:t>
            </a:r>
            <a:endParaRPr lang="en-US" dirty="0"/>
          </a:p>
        </p:txBody>
      </p:sp>
      <p:sp>
        <p:nvSpPr>
          <p:cNvPr id="10" name="Down Arrow 9"/>
          <p:cNvSpPr/>
          <p:nvPr/>
        </p:nvSpPr>
        <p:spPr>
          <a:xfrm>
            <a:off x="4038600" y="3886200"/>
            <a:ext cx="304800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0" y="5181600"/>
            <a:ext cx="7116372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	Curved Space-time agrees precisely with </a:t>
            </a:r>
          </a:p>
          <a:p>
            <a:r>
              <a:rPr lang="en-US" sz="2000" dirty="0" smtClean="0"/>
              <a:t>				change of Mercury’s perihelion</a:t>
            </a:r>
          </a:p>
          <a:p>
            <a:endParaRPr lang="en-US" dirty="0" smtClean="0"/>
          </a:p>
          <a:p>
            <a:r>
              <a:rPr lang="en-US" dirty="0" smtClean="0"/>
              <a:t>		….and many, many of other measurements of gravity</a:t>
            </a:r>
            <a:endParaRPr lang="en-US" dirty="0"/>
          </a:p>
        </p:txBody>
      </p:sp>
      <p:pic>
        <p:nvPicPr>
          <p:cNvPr id="1027" name="Picture 3" descr="C:\Users\desktop\Desktop\merc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34989" y="4379912"/>
            <a:ext cx="2109011" cy="24780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500"/>
                            </p:stCondLst>
                            <p:childTnLst>
                              <p:par>
                                <p:cTn id="6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uiExpand="1" build="p" animBg="1"/>
      <p:bldP spid="6" grpId="0" animBg="1"/>
      <p:bldP spid="7" grpId="0"/>
      <p:bldP spid="8" grpId="0" animBg="1"/>
      <p:bldP spid="9" grpId="0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52400"/>
            <a:ext cx="8982395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Speculation…..what about the other forces of nature (nuclear and electromagnetic)?</a:t>
            </a:r>
          </a:p>
          <a:p>
            <a:endParaRPr lang="en-US" sz="2000" dirty="0" smtClean="0"/>
          </a:p>
          <a:p>
            <a:r>
              <a:rPr lang="en-US" sz="2400" dirty="0" smtClean="0"/>
              <a:t>Are they real?</a:t>
            </a:r>
          </a:p>
          <a:p>
            <a:endParaRPr lang="en-US" sz="2400" dirty="0" smtClean="0"/>
          </a:p>
          <a:p>
            <a:r>
              <a:rPr lang="en-US" sz="2400" dirty="0" smtClean="0"/>
              <a:t>Or are they also an illusion of space-time?</a:t>
            </a:r>
          </a:p>
          <a:p>
            <a:endParaRPr lang="en-US" sz="2400" dirty="0" smtClean="0"/>
          </a:p>
          <a:p>
            <a:r>
              <a:rPr lang="en-US" sz="2400" dirty="0" smtClean="0"/>
              <a:t>Could there be more dimensions of space representing these forces?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5638800"/>
            <a:ext cx="88759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WE DON’T KNOW THE ANSWER YET.</a:t>
            </a:r>
          </a:p>
          <a:p>
            <a:r>
              <a:rPr lang="en-US" dirty="0" smtClean="0"/>
              <a:t>WE ARE SEARCHING FOR EXTRA DIMENSIONS…. Looking for particles that are travelling them</a:t>
            </a:r>
            <a:endParaRPr lang="en-US" dirty="0"/>
          </a:p>
        </p:txBody>
      </p:sp>
      <p:pic>
        <p:nvPicPr>
          <p:cNvPr id="2050" name="Picture 2" descr="C:\Users\desktop\Desktop\6a00d8341bf67c53ef014e5fa5a154970c-320w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0"/>
            <a:ext cx="2397125" cy="1767880"/>
          </a:xfrm>
          <a:prstGeom prst="rect">
            <a:avLst/>
          </a:prstGeom>
          <a:noFill/>
        </p:spPr>
      </p:pic>
      <p:pic>
        <p:nvPicPr>
          <p:cNvPr id="2051" name="Picture 3" descr="C:\Users\desktop\Desktop\17494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0" y="3048000"/>
            <a:ext cx="2819400" cy="1723862"/>
          </a:xfrm>
          <a:prstGeom prst="rect">
            <a:avLst/>
          </a:prstGeom>
          <a:noFill/>
        </p:spPr>
      </p:pic>
      <p:pic>
        <p:nvPicPr>
          <p:cNvPr id="2052" name="Picture 4" descr="C:\Users\desktop\Desktop\Kaluza-Klein-spac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48400" y="2971800"/>
            <a:ext cx="2641600" cy="1981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2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2583</TotalTime>
  <Words>274</Words>
  <Application>Microsoft Office PowerPoint</Application>
  <PresentationFormat>On-screen Show (4:3)</PresentationFormat>
  <Paragraphs>51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Constantia</vt:lpstr>
      <vt:lpstr>Wingdings 2</vt:lpstr>
      <vt:lpstr>Office Theme</vt:lpstr>
      <vt:lpstr>Flow</vt:lpstr>
      <vt:lpstr>PowerPoint Presentation</vt:lpstr>
      <vt:lpstr>PowerPoint Presentation</vt:lpstr>
      <vt:lpstr>Intrinsic curvature measured by triangulation </vt:lpstr>
      <vt:lpstr>PowerPoint Presentation</vt:lpstr>
      <vt:lpstr>General Relativity’s Law of Motion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Simon</dc:creator>
  <cp:lastModifiedBy>Dalley, Simon</cp:lastModifiedBy>
  <cp:revision>100</cp:revision>
  <dcterms:created xsi:type="dcterms:W3CDTF">2011-12-23T21:30:24Z</dcterms:created>
  <dcterms:modified xsi:type="dcterms:W3CDTF">2014-07-10T20:58:57Z</dcterms:modified>
</cp:coreProperties>
</file>