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365" r:id="rId4"/>
    <p:sldId id="364" r:id="rId5"/>
    <p:sldId id="352" r:id="rId6"/>
    <p:sldId id="366" r:id="rId7"/>
    <p:sldId id="354" r:id="rId8"/>
    <p:sldId id="355" r:id="rId9"/>
    <p:sldId id="3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94660"/>
  </p:normalViewPr>
  <p:slideViewPr>
    <p:cSldViewPr>
      <p:cViewPr varScale="1">
        <p:scale>
          <a:sx n="74" d="100"/>
          <a:sy n="74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0854B-AB7A-457A-9DB0-597FCD4EFEB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9C562-BCF9-4F0D-927D-EE911D118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3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C562-BCF9-4F0D-927D-EE911D1187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hubblesit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youtube.com/watch?v=uabNtlLfYyU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6o2bUPdxV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6002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GENERAL RELATIVITY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Structure of the Universe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Stars and Galaxies 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Expansion of the Universe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Creation of the Universe</a:t>
            </a:r>
          </a:p>
          <a:p>
            <a:pPr marL="1657350" lvl="2" indent="-742950">
              <a:spcBef>
                <a:spcPct val="0"/>
              </a:spcBef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9812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u="sng" dirty="0" smtClean="0"/>
              <a:t>Sizes</a:t>
            </a:r>
            <a:endParaRPr lang="en-US" sz="4000" u="sng" dirty="0"/>
          </a:p>
        </p:txBody>
      </p:sp>
      <p:pic>
        <p:nvPicPr>
          <p:cNvPr id="2050" name="Picture 2" descr="C:\Users\Simon\Desktop\imagesCAD81S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2343151" cy="1952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0"/>
            <a:ext cx="58999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Enormous distances measured in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= Distance travelled by light in one year</a:t>
            </a:r>
          </a:p>
          <a:p>
            <a:r>
              <a:rPr lang="en-US" sz="2800" dirty="0" smtClean="0"/>
              <a:t>(1 light second = 186,000 miles)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657600" y="457200"/>
            <a:ext cx="3454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 Years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C:\Users\Simon\Desktop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362200"/>
            <a:ext cx="1166812" cy="1182509"/>
          </a:xfrm>
          <a:prstGeom prst="rect">
            <a:avLst/>
          </a:prstGeom>
          <a:noFill/>
        </p:spPr>
      </p:pic>
      <p:pic>
        <p:nvPicPr>
          <p:cNvPr id="2052" name="Picture 4" descr="C:\Users\Simon\Desktop\imagesCA61UV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00400"/>
            <a:ext cx="2466975" cy="1857375"/>
          </a:xfrm>
          <a:prstGeom prst="rect">
            <a:avLst/>
          </a:prstGeom>
          <a:noFill/>
        </p:spPr>
      </p:pic>
      <p:pic>
        <p:nvPicPr>
          <p:cNvPr id="2053" name="Picture 5" descr="C:\Users\Simon\Desktop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590800"/>
            <a:ext cx="796925" cy="796925"/>
          </a:xfrm>
          <a:prstGeom prst="rect">
            <a:avLst/>
          </a:prstGeom>
          <a:noFill/>
        </p:spPr>
      </p:pic>
      <p:pic>
        <p:nvPicPr>
          <p:cNvPr id="2054" name="Picture 6" descr="C:\Users\Simon\Desktop\1301\slides\astro\COB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800600"/>
            <a:ext cx="2895600" cy="137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590800"/>
            <a:ext cx="49294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Earth-Sun = 8 light minutes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Milkyway</a:t>
            </a:r>
            <a:r>
              <a:rPr lang="en-US" sz="2800" dirty="0" smtClean="0"/>
              <a:t> = 100,000 light years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Universe = billions of light years</a:t>
            </a:r>
          </a:p>
          <a:p>
            <a:r>
              <a:rPr lang="en-US" sz="2800" dirty="0" smtClean="0"/>
              <a:t>				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91200" y="2971800"/>
            <a:ext cx="1524000" cy="1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Stars like the Sun collect in (typically) rotating spiral galaxies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Each galaxy contains billions of stars, dust, and Dark Matter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There are billions of galaxies in the universe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The Universe</a:t>
            </a:r>
            <a:endParaRPr lang="en-US" sz="3200" i="1" dirty="0"/>
          </a:p>
        </p:txBody>
      </p:sp>
      <p:pic>
        <p:nvPicPr>
          <p:cNvPr id="9" name="Picture 3" descr="C:\Users\Simon\Desktop\1301\slides\astro\lensin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244022" cy="480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According to GR, mass/energy of matter determines geometry of space-time. 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		Apply to entire universe:</a:t>
            </a:r>
            <a:endParaRPr lang="en-US" sz="2800" dirty="0"/>
          </a:p>
        </p:txBody>
      </p:sp>
      <p:pic>
        <p:nvPicPr>
          <p:cNvPr id="1026" name="Picture 2" descr="C:\Users\Simon\Desktop\imagesCAE57N3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098800" cy="1743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1447800"/>
            <a:ext cx="5057988" cy="107721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Curvature  = Mass of Matter</a:t>
            </a:r>
          </a:p>
          <a:p>
            <a:r>
              <a:rPr lang="en-US" sz="3200" dirty="0" smtClean="0"/>
              <a:t>		  - Vacuum Energy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3200400"/>
            <a:ext cx="38744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Gravity  </a:t>
            </a:r>
            <a:r>
              <a:rPr lang="en-US" sz="2800" u="sng" dirty="0" smtClean="0"/>
              <a:t>attracts</a:t>
            </a:r>
            <a:r>
              <a:rPr lang="en-US" sz="2800" dirty="0" smtClean="0"/>
              <a:t> galaxies </a:t>
            </a:r>
          </a:p>
          <a:p>
            <a:r>
              <a:rPr lang="en-US" sz="2800" dirty="0" smtClean="0"/>
              <a:t>(matter) to one another</a:t>
            </a:r>
          </a:p>
          <a:p>
            <a:endParaRPr lang="en-US" sz="2800" dirty="0" smtClean="0"/>
          </a:p>
          <a:p>
            <a:r>
              <a:rPr lang="en-US" sz="2800" dirty="0" smtClean="0"/>
              <a:t>Empty space acts to push</a:t>
            </a:r>
          </a:p>
          <a:p>
            <a:r>
              <a:rPr lang="en-US" sz="2800" dirty="0" smtClean="0"/>
              <a:t>matter apart</a:t>
            </a:r>
          </a:p>
        </p:txBody>
      </p:sp>
      <p:pic>
        <p:nvPicPr>
          <p:cNvPr id="18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414867" cy="762000"/>
          </a:xfrm>
          <a:prstGeom prst="rect">
            <a:avLst/>
          </a:prstGeom>
          <a:noFill/>
        </p:spPr>
      </p:pic>
      <p:pic>
        <p:nvPicPr>
          <p:cNvPr id="19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24200"/>
            <a:ext cx="676275" cy="457200"/>
          </a:xfrm>
          <a:prstGeom prst="rect">
            <a:avLst/>
          </a:prstGeom>
          <a:noFill/>
        </p:spPr>
      </p:pic>
      <p:pic>
        <p:nvPicPr>
          <p:cNvPr id="20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800600"/>
            <a:ext cx="676275" cy="533400"/>
          </a:xfrm>
          <a:prstGeom prst="rect">
            <a:avLst/>
          </a:prstGeom>
          <a:noFill/>
        </p:spPr>
      </p:pic>
      <p:sp>
        <p:nvSpPr>
          <p:cNvPr id="21" name="Left-Right Arrow 20"/>
          <p:cNvSpPr/>
          <p:nvPr/>
        </p:nvSpPr>
        <p:spPr>
          <a:xfrm>
            <a:off x="1066800" y="3657600"/>
            <a:ext cx="838200" cy="304800"/>
          </a:xfrm>
          <a:prstGeom prst="leftRightArrow">
            <a:avLst/>
          </a:prstGeom>
          <a:scene3d>
            <a:camera prst="orthographicFront">
              <a:rot lat="0" lon="0" rev="123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2133600" y="4038600"/>
            <a:ext cx="838200" cy="304800"/>
          </a:xfrm>
          <a:prstGeom prst="leftRightArrow">
            <a:avLst/>
          </a:prstGeom>
          <a:scene3d>
            <a:camera prst="orthographicFront">
              <a:rot lat="0" lon="0" rev="15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1066800" y="4724400"/>
            <a:ext cx="838200" cy="304800"/>
          </a:xfrm>
          <a:prstGeom prst="leftRightArrow">
            <a:avLst/>
          </a:prstGeom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38400" y="6096000"/>
            <a:ext cx="401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 what does our universe do?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21" grpId="0" animBg="1"/>
      <p:bldP spid="22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2294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Hubble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2095" y="304800"/>
            <a:ext cx="5499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first discovered galaxies are moving </a:t>
            </a:r>
          </a:p>
          <a:p>
            <a:r>
              <a:rPr lang="en-US" sz="2800" dirty="0" smtClean="0"/>
              <a:t> away from us (receding)</a:t>
            </a:r>
            <a:endParaRPr lang="en-US" sz="2800" dirty="0"/>
          </a:p>
        </p:txBody>
      </p:sp>
      <p:pic>
        <p:nvPicPr>
          <p:cNvPr id="6" name="Picture 5" descr="C:\Users\Simon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796925" cy="796925"/>
          </a:xfrm>
          <a:prstGeom prst="rect">
            <a:avLst/>
          </a:prstGeom>
          <a:noFill/>
        </p:spPr>
      </p:pic>
      <p:pic>
        <p:nvPicPr>
          <p:cNvPr id="4098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0"/>
            <a:ext cx="676275" cy="457200"/>
          </a:xfrm>
          <a:prstGeom prst="rect">
            <a:avLst/>
          </a:prstGeom>
          <a:noFill/>
        </p:spPr>
      </p:pic>
      <p:pic>
        <p:nvPicPr>
          <p:cNvPr id="8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414867" cy="762000"/>
          </a:xfrm>
          <a:prstGeom prst="rect">
            <a:avLst/>
          </a:prstGeom>
          <a:noFill/>
        </p:spPr>
      </p:pic>
      <p:pic>
        <p:nvPicPr>
          <p:cNvPr id="9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457200" cy="484094"/>
          </a:xfrm>
          <a:prstGeom prst="rect">
            <a:avLst/>
          </a:prstGeom>
          <a:noFill/>
        </p:spPr>
      </p:pic>
      <p:pic>
        <p:nvPicPr>
          <p:cNvPr id="10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191000"/>
            <a:ext cx="676275" cy="5334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2819400" y="3200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1219200" y="32004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2057400" y="2133600"/>
            <a:ext cx="1524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133600" y="38100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Simon\Desktop\1301\slides\astro\hubbles_la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3520" y="3733800"/>
            <a:ext cx="5475306" cy="33909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62600" y="1676400"/>
            <a:ext cx="27317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Speed of recession </a:t>
            </a:r>
          </a:p>
          <a:p>
            <a:r>
              <a:rPr lang="en-US" sz="2400" dirty="0" smtClean="0"/>
              <a:t>grows with distance </a:t>
            </a:r>
          </a:p>
          <a:p>
            <a:r>
              <a:rPr lang="en-US" sz="2400" dirty="0" smtClean="0"/>
              <a:t>from us (linearly)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00601"/>
            <a:ext cx="402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Universe is </a:t>
            </a:r>
            <a:r>
              <a:rPr lang="en-US" sz="2400" dirty="0" smtClean="0"/>
              <a:t>e</a:t>
            </a:r>
            <a:r>
              <a:rPr lang="en-US" sz="2800" dirty="0" smtClean="0"/>
              <a:t>x</a:t>
            </a:r>
            <a:r>
              <a:rPr lang="en-US" sz="3200" dirty="0" smtClean="0"/>
              <a:t>p</a:t>
            </a:r>
            <a:r>
              <a:rPr lang="en-US" sz="3600" dirty="0" smtClean="0"/>
              <a:t>a</a:t>
            </a:r>
            <a:r>
              <a:rPr lang="en-US" sz="4000" dirty="0" smtClean="0"/>
              <a:t>n</a:t>
            </a:r>
            <a:r>
              <a:rPr lang="en-US" sz="4400" dirty="0" smtClean="0"/>
              <a:t>d</a:t>
            </a:r>
            <a:r>
              <a:rPr lang="en-US" sz="4800" dirty="0" smtClean="0"/>
              <a:t>i</a:t>
            </a:r>
            <a:r>
              <a:rPr lang="en-US" sz="5400" dirty="0" smtClean="0"/>
              <a:t>n</a:t>
            </a:r>
            <a:r>
              <a:rPr lang="en-US" sz="6000" dirty="0" smtClean="0"/>
              <a:t>g</a:t>
            </a:r>
          </a:p>
          <a:p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Where is the center, edge of the expansion ?</a:t>
            </a:r>
          </a:p>
          <a:p>
            <a:pPr>
              <a:buNone/>
            </a:pPr>
            <a:r>
              <a:rPr lang="en-US" dirty="0" smtClean="0"/>
              <a:t>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838200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Need have no answer</a:t>
            </a:r>
            <a:endParaRPr lang="en-US" sz="2800" dirty="0"/>
          </a:p>
        </p:txBody>
      </p:sp>
      <p:pic>
        <p:nvPicPr>
          <p:cNvPr id="5" name="Picture 3" descr="C:\Users\Simon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914400" cy="91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676400"/>
            <a:ext cx="599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Imagine          space is surface of sphere: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33400" y="3352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600" y="2590800"/>
            <a:ext cx="23622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2600" y="33528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40386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86443" cy="304800"/>
          </a:xfrm>
          <a:prstGeom prst="rect">
            <a:avLst/>
          </a:prstGeom>
          <a:noFill/>
        </p:spPr>
      </p:pic>
      <p:pic>
        <p:nvPicPr>
          <p:cNvPr id="15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338138" cy="228600"/>
          </a:xfrm>
          <a:prstGeom prst="rect">
            <a:avLst/>
          </a:prstGeom>
          <a:noFill/>
        </p:spPr>
      </p:pic>
      <p:pic>
        <p:nvPicPr>
          <p:cNvPr id="16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91000"/>
            <a:ext cx="386443" cy="304800"/>
          </a:xfrm>
          <a:prstGeom prst="rect">
            <a:avLst/>
          </a:prstGeom>
          <a:noFill/>
        </p:spPr>
      </p:pic>
      <p:pic>
        <p:nvPicPr>
          <p:cNvPr id="17" name="Picture 2" descr="C:\Users\Simon\Desktop\imagesCA2W70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338138" cy="228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01034" y="2286000"/>
            <a:ext cx="334296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As surface expands, </a:t>
            </a:r>
          </a:p>
          <a:p>
            <a:r>
              <a:rPr lang="en-US" sz="2800" dirty="0" smtClean="0"/>
              <a:t>  galaxies move apart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There is no center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There is no edge</a:t>
            </a:r>
          </a:p>
          <a:p>
            <a:r>
              <a:rPr lang="en-US" sz="2400" dirty="0" smtClean="0"/>
              <a:t>(finite but unbounded)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Space is `created’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486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Universe could be infinite or finite, with or without boundary</a:t>
            </a:r>
          </a:p>
          <a:p>
            <a:r>
              <a:rPr lang="en-US" sz="2800" dirty="0" smtClean="0"/>
              <a:t>(we haven’t seen a boundary yet)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Imagine            rewinding expansion….. GR </a:t>
            </a:r>
            <a:r>
              <a:rPr lang="en-US" dirty="0" err="1" smtClean="0"/>
              <a:t>retrodicts</a:t>
            </a:r>
            <a:r>
              <a:rPr lang="en-US" dirty="0" smtClean="0"/>
              <a:t> there was a beginning of space-time</a:t>
            </a:r>
            <a:endParaRPr lang="en-US" dirty="0"/>
          </a:p>
        </p:txBody>
      </p:sp>
      <p:pic>
        <p:nvPicPr>
          <p:cNvPr id="4" name="Picture 3" descr="C:\Users\Simon\Desktop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914400" cy="914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4800600"/>
            <a:ext cx="40100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BIG BANG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371600"/>
            <a:ext cx="271420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 describes a </a:t>
            </a:r>
          </a:p>
          <a:p>
            <a:r>
              <a:rPr lang="en-US" sz="3200" i="1" dirty="0" smtClean="0"/>
              <a:t>singularity</a:t>
            </a:r>
          </a:p>
          <a:p>
            <a:r>
              <a:rPr lang="en-US" sz="3200" dirty="0" smtClean="0"/>
              <a:t>at which all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Space*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Time***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Matter*** </a:t>
            </a:r>
          </a:p>
          <a:p>
            <a:r>
              <a:rPr lang="en-US" sz="3200" dirty="0" smtClean="0"/>
              <a:t>was created.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393054" y="5042118"/>
            <a:ext cx="28423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*Not created </a:t>
            </a:r>
          </a:p>
          <a:p>
            <a:r>
              <a:rPr lang="en-US" sz="2800" dirty="0" smtClean="0"/>
              <a:t>  `inside’ anything.</a:t>
            </a:r>
          </a:p>
          <a:p>
            <a:r>
              <a:rPr lang="en-US" sz="2800" dirty="0" smtClean="0"/>
              <a:t>**No `before’.</a:t>
            </a:r>
          </a:p>
          <a:p>
            <a:r>
              <a:rPr lang="en-US" sz="2800" dirty="0" smtClean="0"/>
              <a:t>***No cause.</a:t>
            </a:r>
            <a:endParaRPr lang="en-US" sz="2800" dirty="0"/>
          </a:p>
        </p:txBody>
      </p:sp>
      <p:pic>
        <p:nvPicPr>
          <p:cNvPr id="9" name="Picture 2" descr="C:\Users\Simon\Desktop\1301\slides\astro\Wm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200"/>
            <a:ext cx="4876800" cy="2438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4191000"/>
            <a:ext cx="53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Microwaves fill the universe from the initial heat of the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imon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914400" cy="9144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114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Imagine            fast-forwarding the expansion…..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GR predicts it  will expand for ever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870501"/>
            <a:ext cx="79480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Energy of empty space (Dark Energy) is now stronger </a:t>
            </a:r>
          </a:p>
          <a:p>
            <a:r>
              <a:rPr lang="en-US" sz="2800" dirty="0" smtClean="0"/>
              <a:t>than gravity pulling galaxies back together</a:t>
            </a:r>
          </a:p>
          <a:p>
            <a:endParaRPr lang="en-US" sz="2800" dirty="0"/>
          </a:p>
          <a:p>
            <a:r>
              <a:rPr lang="en-US" sz="2400" dirty="0" smtClean="0"/>
              <a:t>		</a:t>
            </a:r>
          </a:p>
          <a:p>
            <a:r>
              <a:rPr lang="en-US" sz="2800" dirty="0" smtClean="0"/>
              <a:t>expansion of </a:t>
            </a:r>
          </a:p>
          <a:p>
            <a:r>
              <a:rPr lang="en-US" sz="2800" dirty="0" smtClean="0"/>
              <a:t>universe is </a:t>
            </a:r>
          </a:p>
          <a:p>
            <a:r>
              <a:rPr lang="en-US" sz="2800" dirty="0" smtClean="0"/>
              <a:t>accelerating</a:t>
            </a:r>
            <a:endParaRPr lang="en-US" sz="2800" dirty="0"/>
          </a:p>
        </p:txBody>
      </p:sp>
      <p:pic>
        <p:nvPicPr>
          <p:cNvPr id="1026" name="Picture 2" descr="C:\Documents and Settings\26092382\Desktop\20120518045842!Lambda-Cold_Dark_Matter,_Accelerated_Expansion_of_the_Universe,_Big_Bang-Infl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94" y="3439884"/>
            <a:ext cx="6152606" cy="34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1191768" y="2895600"/>
            <a:ext cx="484632" cy="620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323</Words>
  <Application>Microsoft Office PowerPoint</Application>
  <PresentationFormat>On-screen Show (4:3)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Dalley, Simon</cp:lastModifiedBy>
  <cp:revision>98</cp:revision>
  <dcterms:created xsi:type="dcterms:W3CDTF">2011-12-23T21:30:24Z</dcterms:created>
  <dcterms:modified xsi:type="dcterms:W3CDTF">2014-07-10T20:58:44Z</dcterms:modified>
</cp:coreProperties>
</file>