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52" r:id="rId4"/>
    <p:sldId id="353" r:id="rId5"/>
    <p:sldId id="354" r:id="rId6"/>
    <p:sldId id="355" r:id="rId7"/>
    <p:sldId id="356" r:id="rId8"/>
    <p:sldId id="364" r:id="rId9"/>
    <p:sldId id="3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14" autoAdjust="0"/>
    <p:restoredTop sz="94638" autoAdjust="0"/>
  </p:normalViewPr>
  <p:slideViewPr>
    <p:cSldViewPr>
      <p:cViewPr varScale="1">
        <p:scale>
          <a:sx n="74" d="100"/>
          <a:sy n="74" d="100"/>
        </p:scale>
        <p:origin x="112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ouble-slit_experiment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youtube.com/watch?v=B7pACq_xWyw&amp;feature=relate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youtube.com/watch?v=B7pACq_xWyw&amp;feature=relate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://www.youtube.com/watch?v=hSgIDgGpRpk&amp;feature=plcp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4.jpeg"/><Relationship Id="rId7" Type="http://schemas.openxmlformats.org/officeDocument/2006/relationships/hyperlink" Target="http://www.youtube.com/watch?v=Q_h4IoPJXZw&amp;feature=BFa&amp;list=PLED25F943F8D6081C&amp;lf=plcp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hyperlink" Target="http://www.china-handart.com/artists/seurat%20georges/big/seurat%20003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133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QUANTUM MECHANICS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Wave-Particle Duality of Light</a:t>
            </a:r>
            <a:endParaRPr lang="en-US" sz="3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2766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Our story so far… 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Light as a wave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Light as a particle </a:t>
            </a:r>
            <a:r>
              <a:rPr lang="en-US" sz="3600" smtClean="0">
                <a:latin typeface="Arial" pitchFamily="34" charset="0"/>
                <a:cs typeface="Arial" pitchFamily="34" charset="0"/>
              </a:rPr>
              <a:t>(quantum)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1657350" lvl="2" indent="-742950">
              <a:spcBef>
                <a:spcPct val="0"/>
              </a:spcBef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Our Story So Far ….</a:t>
            </a:r>
          </a:p>
          <a:p>
            <a:r>
              <a:rPr lang="en-US" dirty="0" smtClean="0"/>
              <a:t>1600/1700s: Classical Mechanics (Galileo, Newton)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Describes motion on human scale or larger</a:t>
            </a:r>
          </a:p>
          <a:p>
            <a:r>
              <a:rPr lang="en-US" dirty="0" smtClean="0"/>
              <a:t>1800s:  Electromagnetism (Maxwell)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Relates light to electricity &amp; magnetism</a:t>
            </a:r>
          </a:p>
          <a:p>
            <a:r>
              <a:rPr lang="en-US" dirty="0" smtClean="0"/>
              <a:t>(Early) 1900s:  Relativistic Mechanics (Einstein)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Describes motion near light speed, gravity</a:t>
            </a:r>
          </a:p>
          <a:p>
            <a:pPr>
              <a:buNone/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495800"/>
            <a:ext cx="92943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Also (early) 1900s: ATOMS, NUCLEI, MOLECULES </a:t>
            </a:r>
          </a:p>
          <a:p>
            <a:r>
              <a:rPr lang="en-US" sz="3200" dirty="0" smtClean="0"/>
              <a:t>							        discovered.</a:t>
            </a:r>
            <a:endParaRPr lang="en-US" sz="3200" dirty="0"/>
          </a:p>
        </p:txBody>
      </p:sp>
      <p:pic>
        <p:nvPicPr>
          <p:cNvPr id="1026" name="Picture 2" descr="C:\Users\Simon\Desktop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974476"/>
            <a:ext cx="2514600" cy="188352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90600" y="5257800"/>
            <a:ext cx="24239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Very s </a:t>
            </a:r>
            <a:r>
              <a:rPr lang="en-US" sz="5400" dirty="0" smtClean="0"/>
              <a:t>ma </a:t>
            </a:r>
            <a:r>
              <a:rPr lang="en-US" sz="2800" dirty="0" err="1" smtClean="0"/>
              <a:t>ll</a:t>
            </a:r>
            <a:endParaRPr lang="en-US" sz="2800" dirty="0"/>
          </a:p>
        </p:txBody>
      </p:sp>
      <p:sp>
        <p:nvSpPr>
          <p:cNvPr id="7" name="Curved Right Arrow 6"/>
          <p:cNvSpPr/>
          <p:nvPr/>
        </p:nvSpPr>
        <p:spPr>
          <a:xfrm>
            <a:off x="5029200" y="5181600"/>
            <a:ext cx="457200" cy="13685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95822" y="5780782"/>
            <a:ext cx="36481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Quantum Mechanics</a:t>
            </a:r>
          </a:p>
          <a:p>
            <a:r>
              <a:rPr lang="en-US" sz="3200" dirty="0" smtClean="0"/>
              <a:t> describes these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imon\Desktop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963" y="114301"/>
            <a:ext cx="1468437" cy="122369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05000" y="304800"/>
            <a:ext cx="525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Health Warning:  Do not try too </a:t>
            </a:r>
          </a:p>
          <a:p>
            <a:r>
              <a:rPr lang="en-US" sz="2800" dirty="0" smtClean="0"/>
              <a:t>hard to `picture’ very small things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752600"/>
            <a:ext cx="2573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puzzle of </a:t>
            </a:r>
            <a:endParaRPr lang="en-US" sz="3200" dirty="0"/>
          </a:p>
        </p:txBody>
      </p:sp>
      <p:pic>
        <p:nvPicPr>
          <p:cNvPr id="2051" name="Picture 3" descr="C:\Users\Simon\Desktop\imagesCAA2WOH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0"/>
            <a:ext cx="1905000" cy="153162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286000" y="2133600"/>
            <a:ext cx="3200400" cy="156966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  <a:sp3d prstMaterial="dkEdge"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LIGHT</a:t>
            </a:r>
            <a:endParaRPr lang="en-US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8800" y="2057400"/>
            <a:ext cx="322908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Maxwell’s equations </a:t>
            </a:r>
          </a:p>
          <a:p>
            <a:r>
              <a:rPr lang="en-US" sz="2800" dirty="0" smtClean="0"/>
              <a:t>Describe light as a </a:t>
            </a:r>
          </a:p>
          <a:p>
            <a:r>
              <a:rPr lang="en-US" sz="2800" dirty="0" smtClean="0"/>
              <a:t>wave motion</a:t>
            </a:r>
            <a:endParaRPr lang="en-US" sz="2800" dirty="0"/>
          </a:p>
        </p:txBody>
      </p:sp>
      <p:pic>
        <p:nvPicPr>
          <p:cNvPr id="10" name="Picture 2" descr="C:\Users\Simon\Desktop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1"/>
            <a:ext cx="1676400" cy="1397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8600" y="4191000"/>
            <a:ext cx="4762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Evidence for light as a wave</a:t>
            </a:r>
            <a:endParaRPr lang="en-US" sz="3200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181600"/>
            <a:ext cx="615553" cy="9515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 wrap="none" rtlCol="0">
            <a:spAutoFit/>
          </a:bodyPr>
          <a:lstStyle/>
          <a:p>
            <a:r>
              <a:rPr lang="en-US" sz="2800" dirty="0" smtClean="0"/>
              <a:t>ASIDE</a:t>
            </a:r>
            <a:endParaRPr lang="en-US" sz="2800" dirty="0"/>
          </a:p>
        </p:txBody>
      </p:sp>
      <p:pic>
        <p:nvPicPr>
          <p:cNvPr id="1026" name="Picture 2" descr="C:\Users\Simon\Desktop\imagesCA2PQTY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4366360"/>
            <a:ext cx="2743200" cy="249164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38200" y="4953000"/>
            <a:ext cx="502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Peak-to-peak distance = wavelength </a:t>
            </a:r>
            <a:r>
              <a:rPr lang="el-GR" sz="2400" dirty="0" smtClean="0"/>
              <a:t>λ</a:t>
            </a:r>
            <a:endParaRPr lang="en-US" sz="2400" dirty="0" smtClean="0"/>
          </a:p>
          <a:p>
            <a:r>
              <a:rPr lang="en-US" sz="2400" dirty="0" smtClean="0"/>
              <a:t>Rate of vibration = frequency f</a:t>
            </a:r>
          </a:p>
          <a:p>
            <a:r>
              <a:rPr lang="en-US" sz="2400" dirty="0" smtClean="0"/>
              <a:t>Wave speed v = f </a:t>
            </a:r>
            <a:r>
              <a:rPr lang="el-GR" sz="2400" dirty="0" smtClean="0"/>
              <a:t>λ</a:t>
            </a:r>
            <a:endParaRPr lang="en-US" sz="2400" dirty="0" smtClean="0"/>
          </a:p>
          <a:p>
            <a:r>
              <a:rPr lang="en-US" sz="2400" dirty="0" smtClean="0"/>
              <a:t>Wave height squared h² = Intensity I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8528447" y="5105400"/>
            <a:ext cx="615553" cy="9515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vert" wrap="none" rtlCol="0">
            <a:spAutoFit/>
          </a:bodyPr>
          <a:lstStyle/>
          <a:p>
            <a:r>
              <a:rPr lang="en-US" sz="2800" dirty="0" smtClean="0"/>
              <a:t>ASIDE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1" grpId="0"/>
      <p:bldP spid="12" grpId="0" animBg="1"/>
      <p:bldP spid="13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8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E.g. Young’s double slit experiment</a:t>
            </a:r>
            <a:endParaRPr lang="en-US" dirty="0"/>
          </a:p>
        </p:txBody>
      </p:sp>
      <p:pic>
        <p:nvPicPr>
          <p:cNvPr id="2050" name="Picture 2" descr="C:\Users\Simon\Desktop\imagesCAL4Y7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447800"/>
            <a:ext cx="5851525" cy="42362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4400" y="4038600"/>
            <a:ext cx="1690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Light source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4495800"/>
            <a:ext cx="2429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Screen with 2 slits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990600"/>
            <a:ext cx="32693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Bright and dark</a:t>
            </a:r>
          </a:p>
          <a:p>
            <a:r>
              <a:rPr lang="en-US" sz="2400" b="1" dirty="0" smtClean="0"/>
              <a:t>   </a:t>
            </a:r>
            <a:r>
              <a:rPr lang="en-US" sz="2400" b="1" dirty="0" smtClean="0">
                <a:hlinkClick r:id="rId3"/>
              </a:rPr>
              <a:t>Interference Fringes </a:t>
            </a:r>
            <a:endParaRPr lang="en-US" sz="2400" b="1" dirty="0" smtClean="0"/>
          </a:p>
          <a:p>
            <a:r>
              <a:rPr lang="en-US" sz="2400" dirty="0" smtClean="0"/>
              <a:t>        seen on observation </a:t>
            </a:r>
          </a:p>
          <a:p>
            <a:r>
              <a:rPr lang="en-US" sz="2400" dirty="0" smtClean="0"/>
              <a:t>              screen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1981200"/>
            <a:ext cx="32054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Light spreads (</a:t>
            </a:r>
            <a:r>
              <a:rPr lang="en-US" sz="2400" b="1" dirty="0" smtClean="0"/>
              <a:t>diffracts) </a:t>
            </a:r>
          </a:p>
          <a:p>
            <a:r>
              <a:rPr lang="en-US" sz="2400" dirty="0" smtClean="0"/>
              <a:t>from each slit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2296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Same interference pattern seen in </a:t>
            </a:r>
            <a:r>
              <a:rPr lang="en-US" u="sng" dirty="0" smtClean="0"/>
              <a:t>water waves</a:t>
            </a:r>
            <a:endParaRPr lang="en-US" u="sng" dirty="0"/>
          </a:p>
        </p:txBody>
      </p:sp>
      <p:pic>
        <p:nvPicPr>
          <p:cNvPr id="3075" name="Picture 3" descr="C:\Users\Simon\Desktop\1301\slides\diffraction\1wav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3606800" cy="2705100"/>
          </a:xfrm>
          <a:prstGeom prst="rect">
            <a:avLst/>
          </a:prstGeom>
          <a:noFill/>
        </p:spPr>
      </p:pic>
      <p:pic>
        <p:nvPicPr>
          <p:cNvPr id="3076" name="Picture 4" descr="C:\Users\Simon\Desktop\1301\slides\diffraction\2waves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8000" y="1295400"/>
            <a:ext cx="3606800" cy="2705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47800" y="3886200"/>
            <a:ext cx="1501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One `slit’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3886200"/>
            <a:ext cx="1628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Two `slits’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7924800" y="993100"/>
            <a:ext cx="7005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</a:t>
            </a:r>
          </a:p>
          <a:p>
            <a:r>
              <a:rPr lang="en-US" dirty="0" smtClean="0"/>
              <a:t>…</a:t>
            </a:r>
          </a:p>
          <a:p>
            <a:r>
              <a:rPr lang="en-US" sz="1600" b="1" dirty="0" smtClean="0"/>
              <a:t>Bright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Dark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Bright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Dark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Bright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5027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Evidence for light as particles</a:t>
            </a:r>
            <a:endParaRPr lang="en-US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62000"/>
            <a:ext cx="9144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Max Planck explains colors of hot objects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with new idea of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`quanta’ of light energy.</a:t>
            </a:r>
          </a:p>
          <a:p>
            <a:r>
              <a:rPr lang="en-US" sz="2800" dirty="0" smtClean="0"/>
              <a:t> 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dirty="0"/>
              <a:t>E</a:t>
            </a:r>
            <a:r>
              <a:rPr lang="en-US" sz="2800" dirty="0" smtClean="0"/>
              <a:t>nergy of one quantum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      </a:t>
            </a:r>
            <a:r>
              <a:rPr lang="en-US" sz="3200" b="1" dirty="0" smtClean="0"/>
              <a:t>E = h </a:t>
            </a:r>
            <a:r>
              <a:rPr lang="en-US" sz="2400" dirty="0"/>
              <a:t>x</a:t>
            </a:r>
            <a:r>
              <a:rPr lang="en-US" sz="3200" b="1" dirty="0" smtClean="0"/>
              <a:t> f           </a:t>
            </a:r>
          </a:p>
          <a:p>
            <a:r>
              <a:rPr lang="en-US" sz="2000" dirty="0" smtClean="0"/>
              <a:t>          </a:t>
            </a:r>
          </a:p>
          <a:p>
            <a:r>
              <a:rPr lang="en-US" sz="2000" dirty="0" smtClean="0"/>
              <a:t>           ( h = Planck’s constant  )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( f = light frequency )</a:t>
            </a:r>
            <a:endParaRPr lang="en-US" sz="2000" dirty="0"/>
          </a:p>
        </p:txBody>
      </p:sp>
      <p:pic>
        <p:nvPicPr>
          <p:cNvPr id="4100" name="Picture 4" descr="C:\Users\Simon\Desktop\imagesCATZX7R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4097" y="1554915"/>
            <a:ext cx="4506019" cy="2844225"/>
          </a:xfrm>
          <a:prstGeom prst="rect">
            <a:avLst/>
          </a:prstGeom>
          <a:noFill/>
        </p:spPr>
      </p:pic>
      <p:pic>
        <p:nvPicPr>
          <p:cNvPr id="2" name="Picture 2" descr="C:\Documents and Settings\26092382\Desktop\imagesCAAKWXZ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5800"/>
            <a:ext cx="3851997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00600" y="5105400"/>
            <a:ext cx="4009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</a:t>
            </a:r>
            <a:r>
              <a:rPr lang="en-US" sz="2400" dirty="0" smtClean="0"/>
              <a:t>ight energy always a multiple </a:t>
            </a:r>
          </a:p>
          <a:p>
            <a:r>
              <a:rPr lang="en-US" sz="2400" dirty="0" smtClean="0"/>
              <a:t>of  basic quantum   </a:t>
            </a:r>
            <a:r>
              <a:rPr lang="en-US" sz="2400" b="1" dirty="0" smtClean="0"/>
              <a:t>h f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04800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Einstein goes further, suggests these quanta are actual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particles (photons), explains </a:t>
            </a:r>
            <a:r>
              <a:rPr lang="en-US" sz="2800" i="1" dirty="0"/>
              <a:t>P</a:t>
            </a:r>
            <a:r>
              <a:rPr lang="en-US" sz="2800" i="1" dirty="0" smtClean="0"/>
              <a:t>hotoelectric </a:t>
            </a:r>
            <a:r>
              <a:rPr lang="en-US" sz="2800" i="1" dirty="0"/>
              <a:t>E</a:t>
            </a:r>
            <a:r>
              <a:rPr lang="en-US" sz="2800" i="1" dirty="0" smtClean="0"/>
              <a:t>ffect </a:t>
            </a:r>
          </a:p>
          <a:p>
            <a:endParaRPr lang="en-US" sz="2800" dirty="0"/>
          </a:p>
        </p:txBody>
      </p:sp>
      <p:pic>
        <p:nvPicPr>
          <p:cNvPr id="6" name="Picture 3" descr="C:\Users\Simon\Desktop\untitled3.bm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2286000"/>
            <a:ext cx="3733800" cy="268154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7319" y="2121932"/>
            <a:ext cx="214501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High (not low) </a:t>
            </a:r>
          </a:p>
          <a:p>
            <a:r>
              <a:rPr lang="en-US" sz="2400" dirty="0" smtClean="0"/>
              <a:t>frequency light</a:t>
            </a:r>
          </a:p>
          <a:p>
            <a:r>
              <a:rPr lang="en-US" sz="2400" dirty="0" smtClean="0"/>
              <a:t>ejects electrons</a:t>
            </a:r>
          </a:p>
          <a:p>
            <a:r>
              <a:rPr lang="en-US" sz="2400" dirty="0" smtClean="0"/>
              <a:t>from metals</a:t>
            </a:r>
          </a:p>
          <a:p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3549825"/>
            <a:ext cx="31411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Each electron absorbs </a:t>
            </a:r>
          </a:p>
          <a:p>
            <a:r>
              <a:rPr lang="en-US" sz="2400" dirty="0" smtClean="0"/>
              <a:t>one particle of light, </a:t>
            </a:r>
          </a:p>
          <a:p>
            <a:r>
              <a:rPr lang="en-US" sz="2400" dirty="0" smtClean="0"/>
              <a:t>whose energy depends </a:t>
            </a:r>
          </a:p>
          <a:p>
            <a:r>
              <a:rPr lang="en-US" sz="2400" dirty="0" smtClean="0"/>
              <a:t>on frequency as </a:t>
            </a:r>
            <a:r>
              <a:rPr lang="en-US" sz="2400" b="1" dirty="0" smtClean="0"/>
              <a:t>E= h f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2592744"/>
            <a:ext cx="955070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18900000"/>
              </a:camera>
              <a:lightRig rig="threePt" dir="t"/>
            </a:scene3d>
          </a:bodyPr>
          <a:lstStyle/>
          <a:p>
            <a:r>
              <a:rPr lang="en-US" dirty="0" smtClean="0"/>
              <a:t>Photons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1752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3000000"/>
              </a:camera>
              <a:lightRig rig="threePt" dir="t"/>
            </a:scene3d>
          </a:bodyPr>
          <a:lstStyle/>
          <a:p>
            <a:r>
              <a:rPr lang="en-US" dirty="0" smtClean="0"/>
              <a:t>Electrons</a:t>
            </a:r>
            <a:endParaRPr lang="en-US" dirty="0"/>
          </a:p>
        </p:txBody>
      </p:sp>
      <p:pic>
        <p:nvPicPr>
          <p:cNvPr id="11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1963"/>
            <a:ext cx="113982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006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609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Wave patterns from particles?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85800"/>
            <a:ext cx="80055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Light waves hit observation screen as point-like hits </a:t>
            </a:r>
          </a:p>
          <a:p>
            <a:r>
              <a:rPr lang="en-US" sz="2800" dirty="0" smtClean="0"/>
              <a:t>       -&gt; photon particles</a:t>
            </a:r>
          </a:p>
        </p:txBody>
      </p:sp>
      <p:pic>
        <p:nvPicPr>
          <p:cNvPr id="3074" name="Picture 2" descr="C:\Users\Simon\Desktop\untitled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447800"/>
            <a:ext cx="2667000" cy="2171700"/>
          </a:xfrm>
          <a:prstGeom prst="rect">
            <a:avLst/>
          </a:prstGeom>
          <a:noFill/>
        </p:spPr>
      </p:pic>
      <p:pic>
        <p:nvPicPr>
          <p:cNvPr id="3077" name="Picture 5" descr="C:\Users\Simon\Desktop\imagesCA4WQYG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76400"/>
            <a:ext cx="1785826" cy="5181600"/>
          </a:xfrm>
          <a:prstGeom prst="rect">
            <a:avLst/>
          </a:prstGeom>
          <a:noFill/>
        </p:spPr>
      </p:pic>
      <p:sp>
        <p:nvSpPr>
          <p:cNvPr id="11" name="TextBox 10">
            <a:hlinkClick r:id="rId4"/>
          </p:cNvPr>
          <p:cNvSpPr txBox="1"/>
          <p:nvPr/>
        </p:nvSpPr>
        <p:spPr>
          <a:xfrm>
            <a:off x="1828800" y="3733800"/>
            <a:ext cx="43386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Hits build up interference </a:t>
            </a:r>
          </a:p>
          <a:p>
            <a:r>
              <a:rPr lang="en-US" sz="2800" dirty="0" smtClean="0"/>
              <a:t>pattern over time</a:t>
            </a:r>
          </a:p>
          <a:p>
            <a:endParaRPr lang="en-US" sz="2800" dirty="0" smtClean="0"/>
          </a:p>
          <a:p>
            <a:r>
              <a:rPr lang="en-US" sz="2800" dirty="0" smtClean="0"/>
              <a:t>Even when only one photon </a:t>
            </a:r>
          </a:p>
          <a:p>
            <a:r>
              <a:rPr lang="en-US" sz="2800" dirty="0" smtClean="0"/>
              <a:t>at-a-time in apparatus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53201" y="3581400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What guides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each photon ?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3078" name="Picture 6" descr="C:\Users\Simon\Desktop\imagesCAWWPU1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6125" y="4619625"/>
            <a:ext cx="2047875" cy="2238375"/>
          </a:xfrm>
          <a:prstGeom prst="rect">
            <a:avLst/>
          </a:prstGeom>
          <a:noFill/>
        </p:spPr>
      </p:pic>
      <p:pic>
        <p:nvPicPr>
          <p:cNvPr id="3079" name="Picture 7" descr="C:\Users\Simon\Desktop\imagesCA942T2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34200" y="1447800"/>
            <a:ext cx="2219528" cy="1556982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 flipV="1">
            <a:off x="7315200" y="1447800"/>
            <a:ext cx="1447800" cy="1447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391400" y="1447800"/>
            <a:ext cx="1371600" cy="1447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Simon\Desktop\1301\imagesCA5OXRJT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10200" y="57150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3052</TotalTime>
  <Words>321</Words>
  <Application>Microsoft Office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109</cp:revision>
  <dcterms:created xsi:type="dcterms:W3CDTF">2011-12-23T21:30:24Z</dcterms:created>
  <dcterms:modified xsi:type="dcterms:W3CDTF">2014-07-10T20:58:33Z</dcterms:modified>
</cp:coreProperties>
</file>