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363" r:id="rId4"/>
    <p:sldId id="367" r:id="rId5"/>
    <p:sldId id="375" r:id="rId6"/>
    <p:sldId id="376" r:id="rId7"/>
    <p:sldId id="377" r:id="rId8"/>
    <p:sldId id="378" r:id="rId9"/>
    <p:sldId id="37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45" autoAdjust="0"/>
    <p:restoredTop sz="94660"/>
  </p:normalViewPr>
  <p:slideViewPr>
    <p:cSldViewPr>
      <p:cViewPr varScale="1">
        <p:scale>
          <a:sx n="74" d="100"/>
          <a:sy n="74" d="100"/>
        </p:scale>
        <p:origin x="112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_riIY-v2Ym8&amp;list=PLED25F943F8D6081C&amp;index=7&amp;feature=plcp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en.wikipedia.org/wiki/Werner_Heisenber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hyperlink" Target="http://www.youtube.com/watch?v=7vc-Uvp3vwg&amp;list=FLh1b3uwsg8T-zxw0Htnhjsg&amp;index=16&amp;feature=plpp_video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1447800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b="1" dirty="0" smtClean="0">
                <a:latin typeface="+mj-lt"/>
                <a:ea typeface="+mj-ea"/>
                <a:cs typeface="+mj-cs"/>
              </a:rPr>
              <a:t>QUANTUM MECHANICS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 smtClean="0">
                <a:latin typeface="+mj-lt"/>
                <a:ea typeface="+mj-ea"/>
                <a:cs typeface="+mj-cs"/>
              </a:rPr>
              <a:t>Probability &amp; Uncertainty</a:t>
            </a:r>
            <a:endParaRPr lang="en-US" sz="3600" b="1" dirty="0" smtClean="0"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800" b="1" noProof="0" dirty="0" smtClean="0">
              <a:latin typeface="+mj-lt"/>
              <a:ea typeface="+mj-ea"/>
              <a:cs typeface="+mj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3276600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57350" lvl="2" indent="-742950">
              <a:spcBef>
                <a:spcPct val="0"/>
              </a:spcBef>
              <a:buFontTx/>
              <a:buAutoNum type="arabicPeriod"/>
              <a:defRPr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Probability </a:t>
            </a:r>
          </a:p>
          <a:p>
            <a:pPr marL="1657350" lvl="2" indent="-742950">
              <a:spcBef>
                <a:spcPct val="0"/>
              </a:spcBef>
              <a:buFontTx/>
              <a:buAutoNum type="arabicPeriod"/>
              <a:defRPr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Uncertainty</a:t>
            </a:r>
          </a:p>
          <a:p>
            <a:pPr marL="1657350" lvl="2" indent="-742950">
              <a:spcBef>
                <a:spcPct val="0"/>
              </a:spcBef>
              <a:buFontTx/>
              <a:buAutoNum type="arabicPeriod"/>
              <a:defRPr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Double-slit photons</a:t>
            </a:r>
          </a:p>
          <a:p>
            <a:pPr marL="1657350" lvl="2" indent="-742950">
              <a:spcBef>
                <a:spcPct val="0"/>
              </a:spcBef>
              <a:defRPr/>
            </a:pPr>
            <a:endParaRPr lang="en-US" sz="36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8229600" cy="609600"/>
          </a:xfrm>
        </p:spPr>
        <p:txBody>
          <a:bodyPr/>
          <a:lstStyle/>
          <a:p>
            <a:pPr>
              <a:buNone/>
            </a:pPr>
            <a:r>
              <a:rPr lang="en-US" u="sng" dirty="0" smtClean="0"/>
              <a:t>Probability</a:t>
            </a:r>
            <a:endParaRPr lang="en-US" u="sng" dirty="0"/>
          </a:p>
        </p:txBody>
      </p:sp>
      <p:pic>
        <p:nvPicPr>
          <p:cNvPr id="1027" name="Picture 3" descr="C:\Users\Simon\Desktop\untitled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762000"/>
            <a:ext cx="2676525" cy="17145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048000" y="990600"/>
            <a:ext cx="58060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P(</a:t>
            </a:r>
            <a:r>
              <a:rPr lang="en-US" sz="3200" b="1" i="1" dirty="0" smtClean="0"/>
              <a:t>S</a:t>
            </a:r>
            <a:r>
              <a:rPr lang="en-US" sz="3200" dirty="0" smtClean="0"/>
              <a:t>) = Probability of getting sum </a:t>
            </a:r>
            <a:r>
              <a:rPr lang="en-US" sz="3200" b="1" i="1" dirty="0" smtClean="0"/>
              <a:t>S</a:t>
            </a:r>
            <a:endParaRPr lang="en-US" sz="3200" b="1" i="1" dirty="0"/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3962400" y="1600200"/>
            <a:ext cx="13716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5486400" y="1600200"/>
            <a:ext cx="11430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971800" y="2743200"/>
            <a:ext cx="1355179" cy="52322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/>
              <a:t>THEORY</a:t>
            </a:r>
            <a:endParaRPr lang="en-US" sz="2800" dirty="0"/>
          </a:p>
        </p:txBody>
      </p:sp>
      <p:sp>
        <p:nvSpPr>
          <p:cNvPr id="24" name="TextBox 23"/>
          <p:cNvSpPr txBox="1"/>
          <p:nvPr/>
        </p:nvSpPr>
        <p:spPr>
          <a:xfrm>
            <a:off x="5638800" y="2667000"/>
            <a:ext cx="2081019" cy="52322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/>
              <a:t>EXPERIMENT</a:t>
            </a:r>
            <a:endParaRPr lang="en-US" sz="2800" dirty="0"/>
          </a:p>
        </p:txBody>
      </p:sp>
      <p:sp>
        <p:nvSpPr>
          <p:cNvPr id="25" name="TextBox 24"/>
          <p:cNvSpPr txBox="1"/>
          <p:nvPr/>
        </p:nvSpPr>
        <p:spPr>
          <a:xfrm>
            <a:off x="1981200" y="3429000"/>
            <a:ext cx="30861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u="sng" dirty="0" smtClean="0"/>
              <a:t>       # ways to get </a:t>
            </a:r>
            <a:r>
              <a:rPr lang="en-US" sz="2400" b="1" i="1" u="sng" dirty="0" smtClean="0"/>
              <a:t>S</a:t>
            </a:r>
            <a:r>
              <a:rPr lang="en-US" sz="2400" u="sng" dirty="0" smtClean="0"/>
              <a:t>       </a:t>
            </a:r>
          </a:p>
          <a:p>
            <a:pPr algn="ctr"/>
            <a:r>
              <a:rPr lang="en-US" sz="2400" dirty="0" smtClean="0"/>
              <a:t># all possible outcomes</a:t>
            </a:r>
            <a:endParaRPr lang="en-US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5638800" y="3352800"/>
            <a:ext cx="218476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u="sng" dirty="0" smtClean="0"/>
              <a:t># times </a:t>
            </a:r>
            <a:r>
              <a:rPr lang="en-US" sz="2400" b="1" i="1" u="sng" dirty="0" smtClean="0"/>
              <a:t>S </a:t>
            </a:r>
            <a:r>
              <a:rPr lang="en-US" sz="2400" u="sng" dirty="0" smtClean="0"/>
              <a:t>occurs</a:t>
            </a:r>
          </a:p>
          <a:p>
            <a:pPr algn="ctr"/>
            <a:r>
              <a:rPr lang="en-US" sz="2400" dirty="0" smtClean="0"/>
              <a:t># all throws</a:t>
            </a:r>
            <a:endParaRPr lang="en-US" sz="2400" dirty="0"/>
          </a:p>
        </p:txBody>
      </p:sp>
      <p:sp>
        <p:nvSpPr>
          <p:cNvPr id="27" name="Curved Up Arrow 26"/>
          <p:cNvSpPr/>
          <p:nvPr/>
        </p:nvSpPr>
        <p:spPr>
          <a:xfrm>
            <a:off x="3810000" y="4343400"/>
            <a:ext cx="2133600" cy="731520"/>
          </a:xfrm>
          <a:prstGeom prst="curvedUpArrow">
            <a:avLst/>
          </a:prstGeom>
          <a:scene3d>
            <a:camera prst="orthographicFront">
              <a:rot lat="0" lon="10799977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33400" y="5334000"/>
            <a:ext cx="763401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Experiment approaches Theory after more &amp;</a:t>
            </a:r>
          </a:p>
          <a:p>
            <a:r>
              <a:rPr lang="en-US" sz="3200" dirty="0" smtClean="0"/>
              <a:t>more throws, but always fluctuates.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500"/>
                            </p:stCondLst>
                            <p:childTnLst>
                              <p:par>
                                <p:cTn id="5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23" grpId="0" animBg="1"/>
      <p:bldP spid="24" grpId="0" animBg="1"/>
      <p:bldP spid="25" grpId="0"/>
      <p:bldP spid="26" grpId="0"/>
      <p:bldP spid="27" grpId="0" animBg="1"/>
      <p:bldP spid="2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3657600" cy="1676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Quantum Mechanics                           </a:t>
            </a:r>
          </a:p>
          <a:p>
            <a:pPr>
              <a:buNone/>
            </a:pPr>
            <a:r>
              <a:rPr lang="en-US" sz="4800" dirty="0" smtClean="0"/>
              <a:t>Big</a:t>
            </a:r>
            <a:r>
              <a:rPr lang="en-US" dirty="0" smtClean="0"/>
              <a:t> Idea</a:t>
            </a:r>
            <a:endParaRPr lang="en-US" dirty="0"/>
          </a:p>
        </p:txBody>
      </p:sp>
      <p:pic>
        <p:nvPicPr>
          <p:cNvPr id="4098" name="Picture 2" descr="C:\Users\Simon\Desktop\imagesCAAUTMR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762000"/>
            <a:ext cx="2085975" cy="219075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2286000"/>
            <a:ext cx="279416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Solves wave-particle </a:t>
            </a:r>
          </a:p>
          <a:p>
            <a:r>
              <a:rPr lang="en-US" sz="2400" dirty="0" smtClean="0"/>
              <a:t>duality paradox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4495800" y="609600"/>
            <a:ext cx="4267200" cy="2062103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Wave represents </a:t>
            </a:r>
          </a:p>
          <a:p>
            <a:r>
              <a:rPr lang="en-US" sz="3200" u="sng" dirty="0" smtClean="0"/>
              <a:t>probability</a:t>
            </a:r>
            <a:r>
              <a:rPr lang="en-US" sz="3200" dirty="0" smtClean="0"/>
              <a:t> of particle </a:t>
            </a:r>
          </a:p>
          <a:p>
            <a:r>
              <a:rPr lang="en-US" sz="3200" u="sng" dirty="0" smtClean="0"/>
              <a:t>detection</a:t>
            </a:r>
            <a:r>
              <a:rPr lang="en-US" sz="3200" dirty="0" smtClean="0"/>
              <a:t> at a particular </a:t>
            </a:r>
          </a:p>
          <a:p>
            <a:r>
              <a:rPr lang="en-US" sz="3200" dirty="0" smtClean="0"/>
              <a:t>place and time      </a:t>
            </a:r>
            <a:r>
              <a:rPr lang="en-US" dirty="0" smtClean="0"/>
              <a:t>(Max Born)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438400" y="3048000"/>
            <a:ext cx="638540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Wave     =  THEORY</a:t>
            </a:r>
          </a:p>
          <a:p>
            <a:r>
              <a:rPr lang="en-US" sz="2800" dirty="0" smtClean="0"/>
              <a:t>Particle  =  EXPERIMENT      (</a:t>
            </a:r>
            <a:r>
              <a:rPr lang="en-US" sz="2400" dirty="0" smtClean="0"/>
              <a:t>compare to dice)</a:t>
            </a:r>
            <a:endParaRPr lang="en-US" sz="2400" dirty="0"/>
          </a:p>
        </p:txBody>
      </p:sp>
      <p:sp>
        <p:nvSpPr>
          <p:cNvPr id="8" name="Curved Right Arrow 7"/>
          <p:cNvSpPr/>
          <p:nvPr/>
        </p:nvSpPr>
        <p:spPr>
          <a:xfrm>
            <a:off x="1524000" y="3124200"/>
            <a:ext cx="350520" cy="76200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23174" y="4267200"/>
            <a:ext cx="5919826" cy="18774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Quantum Waves:     </a:t>
            </a:r>
            <a:r>
              <a:rPr lang="en-US" sz="2400" b="1" dirty="0" smtClean="0"/>
              <a:t>P = h</a:t>
            </a:r>
            <a:r>
              <a:rPr lang="en-US" sz="2400" b="1" baseline="30000" dirty="0" smtClean="0"/>
              <a:t>2</a:t>
            </a:r>
            <a:endParaRPr lang="en-US" sz="2400" dirty="0" smtClean="0"/>
          </a:p>
          <a:p>
            <a:pPr algn="ctr"/>
            <a:r>
              <a:rPr lang="en-US" sz="2000" dirty="0" smtClean="0"/>
              <a:t>Wave Height  </a:t>
            </a:r>
            <a:r>
              <a:rPr lang="en-US" sz="2000" b="1" dirty="0" smtClean="0"/>
              <a:t>h       </a:t>
            </a:r>
            <a:r>
              <a:rPr lang="en-US" sz="2000" dirty="0" smtClean="0"/>
              <a:t>Intensity =&gt; Probability   </a:t>
            </a:r>
            <a:r>
              <a:rPr lang="en-US" sz="2000" b="1" dirty="0" smtClean="0"/>
              <a:t>P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Double Slits – Location of bright bands has </a:t>
            </a:r>
          </a:p>
          <a:p>
            <a:r>
              <a:rPr lang="en-US" sz="2400" b="1" dirty="0" smtClean="0"/>
              <a:t>		high probability of photon hits</a:t>
            </a:r>
            <a:endParaRPr lang="en-US" sz="2800" b="1" dirty="0"/>
          </a:p>
        </p:txBody>
      </p:sp>
      <p:pic>
        <p:nvPicPr>
          <p:cNvPr id="2050" name="Picture 2" descr="C:\Users\Simon\Desktop\1301\imagesCA5OXRJT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77200" y="5791200"/>
            <a:ext cx="1066800" cy="1066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  <p:bldP spid="6" grpId="0" animBg="1"/>
      <p:bldP spid="7" grpId="0"/>
      <p:bldP spid="8" grpId="0" animBg="1"/>
      <p:bldP spid="9" grpId="0" uiExpand="1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2057400"/>
            <a:ext cx="2124299" cy="2062103"/>
          </a:xfrm>
          <a:prstGeom prst="rect">
            <a:avLst/>
          </a:prstGeom>
          <a:noFill/>
          <a:ln w="25400" cmpd="tri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200" dirty="0" smtClean="0"/>
              <a:t>  U    C</a:t>
            </a:r>
          </a:p>
          <a:p>
            <a:r>
              <a:rPr lang="en-US" sz="3200" dirty="0" smtClean="0"/>
              <a:t>     N   E   R</a:t>
            </a:r>
          </a:p>
          <a:p>
            <a:r>
              <a:rPr lang="en-US" sz="3200" dirty="0" smtClean="0"/>
              <a:t> T   A          Y</a:t>
            </a:r>
          </a:p>
          <a:p>
            <a:r>
              <a:rPr lang="en-US" sz="3200" dirty="0" smtClean="0"/>
              <a:t>  I  N     T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2667000" y="2395953"/>
            <a:ext cx="5780878" cy="1384995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Classical physics </a:t>
            </a:r>
            <a:r>
              <a:rPr lang="en-US" sz="2800" u="sng" dirty="0" smtClean="0"/>
              <a:t>deterministic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Can predict future position &amp; speed </a:t>
            </a:r>
          </a:p>
          <a:p>
            <a:r>
              <a:rPr lang="en-US" sz="2800" dirty="0" smtClean="0"/>
              <a:t>   with arbitrary precision 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304800" y="4611231"/>
            <a:ext cx="7479483" cy="138499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 prstMaterial="matte"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Quantum physics </a:t>
            </a:r>
            <a:r>
              <a:rPr lang="en-US" sz="2800" u="sng" dirty="0" smtClean="0"/>
              <a:t>probabilistic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Can predict only probability of observing certain </a:t>
            </a:r>
          </a:p>
          <a:p>
            <a:r>
              <a:rPr lang="en-US" sz="2800" dirty="0" smtClean="0"/>
              <a:t>  future speed or position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1524000" y="0"/>
            <a:ext cx="5689295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New kind of scientific model</a:t>
            </a:r>
            <a:endParaRPr lang="en-US" sz="36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838200"/>
            <a:ext cx="4267200" cy="95410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u="sng" dirty="0" smtClean="0"/>
              <a:t>Probability</a:t>
            </a:r>
            <a:r>
              <a:rPr lang="en-US" sz="2800" dirty="0" smtClean="0"/>
              <a:t> : Cannot predict result of any</a:t>
            </a:r>
            <a:r>
              <a:rPr lang="en-US" sz="2800" b="1" dirty="0" smtClean="0"/>
              <a:t> </a:t>
            </a:r>
            <a:r>
              <a:rPr lang="en-US" sz="2800" dirty="0" smtClean="0"/>
              <a:t>one detection 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4891939" y="838200"/>
            <a:ext cx="4252061" cy="95410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u="sng" dirty="0" smtClean="0"/>
              <a:t>Detection</a:t>
            </a:r>
            <a:r>
              <a:rPr lang="en-US" sz="2800" dirty="0" smtClean="0"/>
              <a:t> : No objective </a:t>
            </a:r>
          </a:p>
          <a:p>
            <a:r>
              <a:rPr lang="en-US" sz="2800" dirty="0" smtClean="0"/>
              <a:t>reality before measurement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1"/>
      <p:bldP spid="8" grpId="1" animBg="1"/>
      <p:bldP spid="9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12192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How is position of an object detected?</a:t>
            </a:r>
          </a:p>
          <a:p>
            <a:pPr>
              <a:buNone/>
            </a:pPr>
            <a:r>
              <a:rPr lang="en-US" sz="2800" dirty="0" smtClean="0"/>
              <a:t>                                                          Observe (e.g. with light)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2050" name="Picture 2" descr="C:\Users\Simon\Desktop\imagesCAWMGX6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990600"/>
            <a:ext cx="619125" cy="790372"/>
          </a:xfrm>
          <a:prstGeom prst="rect">
            <a:avLst/>
          </a:prstGeom>
          <a:noFill/>
        </p:spPr>
      </p:pic>
      <p:pic>
        <p:nvPicPr>
          <p:cNvPr id="7" name="Picture 2" descr="C:\Users\Simon\Desktop\imagesCAWMGX6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2438400"/>
            <a:ext cx="619125" cy="790372"/>
          </a:xfrm>
          <a:prstGeom prst="rect">
            <a:avLst/>
          </a:prstGeom>
          <a:noFill/>
        </p:spPr>
      </p:pic>
      <p:pic>
        <p:nvPicPr>
          <p:cNvPr id="8" name="Picture 2" descr="C:\Users\Simon\Desktop\imagesCAWMGX6R.jpg"/>
          <p:cNvPicPr>
            <a:picLocks noChangeAspect="1" noChangeArrowheads="1"/>
          </p:cNvPicPr>
          <p:nvPr/>
        </p:nvPicPr>
        <p:blipFill>
          <a:blip r:embed="rId2" cstate="print">
            <a:lum contrast="76000"/>
          </a:blip>
          <a:srcRect/>
          <a:stretch>
            <a:fillRect/>
          </a:stretch>
        </p:blipFill>
        <p:spPr bwMode="auto">
          <a:xfrm>
            <a:off x="1295400" y="3048000"/>
            <a:ext cx="619125" cy="790372"/>
          </a:xfrm>
          <a:prstGeom prst="rect">
            <a:avLst/>
          </a:prstGeom>
          <a:noFill/>
        </p:spPr>
      </p:pic>
      <p:sp>
        <p:nvSpPr>
          <p:cNvPr id="9" name="Up Arrow 8"/>
          <p:cNvSpPr/>
          <p:nvPr/>
        </p:nvSpPr>
        <p:spPr>
          <a:xfrm>
            <a:off x="1752600" y="3657600"/>
            <a:ext cx="304800" cy="609600"/>
          </a:xfrm>
          <a:prstGeom prst="upArrow">
            <a:avLst>
              <a:gd name="adj1" fmla="val 0"/>
              <a:gd name="adj2" fmla="val 50000"/>
            </a:avLst>
          </a:prstGeom>
          <a:scene3d>
            <a:camera prst="orthographicFront">
              <a:rot lat="0" lon="0" rev="1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133600" y="2362200"/>
            <a:ext cx="191558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A photon </a:t>
            </a:r>
          </a:p>
          <a:p>
            <a:r>
              <a:rPr lang="en-US" sz="2800" dirty="0" smtClean="0"/>
              <a:t>bounces off</a:t>
            </a:r>
          </a:p>
          <a:p>
            <a:r>
              <a:rPr lang="en-US" sz="2800" dirty="0" smtClean="0"/>
              <a:t>(detection)</a:t>
            </a:r>
            <a:endParaRPr lang="en-US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228600" y="990600"/>
            <a:ext cx="69442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 smtClean="0"/>
              <a:t>X</a:t>
            </a:r>
            <a:r>
              <a:rPr lang="en-US" sz="3200" dirty="0" smtClean="0"/>
              <a:t> ?</a:t>
            </a:r>
            <a:endParaRPr lang="en-US" sz="3200" dirty="0"/>
          </a:p>
        </p:txBody>
      </p:sp>
      <p:pic>
        <p:nvPicPr>
          <p:cNvPr id="12" name="Picture 2" descr="C:\Users\Simon\Desktop\imagesCAWMGX6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5105400"/>
            <a:ext cx="619125" cy="790372"/>
          </a:xfrm>
          <a:prstGeom prst="rect">
            <a:avLst/>
          </a:prstGeom>
          <a:noFill/>
        </p:spPr>
      </p:pic>
      <p:pic>
        <p:nvPicPr>
          <p:cNvPr id="13" name="Picture 2" descr="C:\Users\Simon\Desktop\imagesCAWMGX6R.jpg"/>
          <p:cNvPicPr>
            <a:picLocks noChangeAspect="1" noChangeArrowheads="1"/>
          </p:cNvPicPr>
          <p:nvPr/>
        </p:nvPicPr>
        <p:blipFill>
          <a:blip r:embed="rId2" cstate="print">
            <a:lum contrast="71000"/>
          </a:blip>
          <a:srcRect/>
          <a:stretch>
            <a:fillRect/>
          </a:stretch>
        </p:blipFill>
        <p:spPr bwMode="auto">
          <a:xfrm>
            <a:off x="1676400" y="5791200"/>
            <a:ext cx="619125" cy="790372"/>
          </a:xfrm>
          <a:prstGeom prst="rect">
            <a:avLst/>
          </a:prstGeom>
          <a:noFill/>
        </p:spPr>
      </p:pic>
      <p:sp>
        <p:nvSpPr>
          <p:cNvPr id="14" name="Up Arrow 13"/>
          <p:cNvSpPr/>
          <p:nvPr/>
        </p:nvSpPr>
        <p:spPr>
          <a:xfrm>
            <a:off x="2667000" y="4648200"/>
            <a:ext cx="304800" cy="457200"/>
          </a:xfrm>
          <a:prstGeom prst="upArrow">
            <a:avLst>
              <a:gd name="adj1" fmla="val 0"/>
              <a:gd name="adj2" fmla="val 50000"/>
            </a:avLst>
          </a:prstGeom>
          <a:scene3d>
            <a:camera prst="orthographicFront">
              <a:rot lat="0" lon="0" rev="20699999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Up Arrow 14"/>
          <p:cNvSpPr/>
          <p:nvPr/>
        </p:nvSpPr>
        <p:spPr>
          <a:xfrm>
            <a:off x="1219200" y="6019800"/>
            <a:ext cx="304800" cy="609600"/>
          </a:xfrm>
          <a:prstGeom prst="upArrow">
            <a:avLst>
              <a:gd name="adj1" fmla="val 0"/>
              <a:gd name="adj2" fmla="val 50000"/>
            </a:avLst>
          </a:prstGeom>
          <a:scene3d>
            <a:camera prst="orthographicFront">
              <a:rot lat="0" lon="0" rev="66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28600" y="5562600"/>
            <a:ext cx="13930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Observe</a:t>
            </a:r>
            <a:endParaRPr lang="en-US" sz="2800" dirty="0"/>
          </a:p>
        </p:txBody>
      </p:sp>
      <p:sp>
        <p:nvSpPr>
          <p:cNvPr id="20" name="TextBox 19"/>
          <p:cNvSpPr txBox="1"/>
          <p:nvPr/>
        </p:nvSpPr>
        <p:spPr>
          <a:xfrm>
            <a:off x="3200400" y="4648200"/>
            <a:ext cx="2904578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Object gets </a:t>
            </a:r>
          </a:p>
          <a:p>
            <a:r>
              <a:rPr lang="en-US" sz="2800" dirty="0" smtClean="0"/>
              <a:t>an uncertain `kick’</a:t>
            </a:r>
          </a:p>
          <a:p>
            <a:r>
              <a:rPr lang="en-US" sz="2800" dirty="0" smtClean="0"/>
              <a:t>(changes velocity)</a:t>
            </a:r>
            <a:endParaRPr lang="en-US" sz="2800" dirty="0"/>
          </a:p>
        </p:txBody>
      </p:sp>
      <p:sp>
        <p:nvSpPr>
          <p:cNvPr id="21" name="TextBox 20"/>
          <p:cNvSpPr txBox="1"/>
          <p:nvPr/>
        </p:nvSpPr>
        <p:spPr>
          <a:xfrm>
            <a:off x="4572000" y="1752600"/>
            <a:ext cx="4572000" cy="193899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Increasing certainty of </a:t>
            </a:r>
          </a:p>
          <a:p>
            <a:r>
              <a:rPr lang="en-US" sz="3200" dirty="0" smtClean="0"/>
              <a:t>position </a:t>
            </a:r>
            <a:r>
              <a:rPr lang="en-US" sz="3200" b="1" i="1" dirty="0" smtClean="0"/>
              <a:t>X</a:t>
            </a:r>
            <a:r>
              <a:rPr lang="en-US" sz="3200" i="1" dirty="0" smtClean="0"/>
              <a:t>, </a:t>
            </a:r>
            <a:r>
              <a:rPr lang="en-US" sz="3200" dirty="0" smtClean="0"/>
              <a:t>decreases </a:t>
            </a:r>
          </a:p>
          <a:p>
            <a:r>
              <a:rPr lang="en-US" sz="3200" dirty="0" smtClean="0"/>
              <a:t>certainty of momentum </a:t>
            </a:r>
            <a:r>
              <a:rPr lang="en-US" sz="3200" b="1" i="1" dirty="0" smtClean="0"/>
              <a:t>P</a:t>
            </a:r>
            <a:r>
              <a:rPr lang="en-US" sz="3200" dirty="0" smtClean="0"/>
              <a:t>   </a:t>
            </a:r>
          </a:p>
          <a:p>
            <a:r>
              <a:rPr lang="en-US" sz="2400" dirty="0" smtClean="0"/>
              <a:t> </a:t>
            </a:r>
            <a:r>
              <a:rPr lang="en-US" sz="2000" dirty="0" smtClean="0"/>
              <a:t>(momentum = mass times velocity )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"/>
                            </p:stCondLst>
                            <p:childTnLst>
                              <p:par>
                                <p:cTn id="4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500"/>
                            </p:stCondLst>
                            <p:childTnLst>
                              <p:par>
                                <p:cTn id="5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1" grpId="0"/>
      <p:bldP spid="14" grpId="0" animBg="1"/>
      <p:bldP spid="15" grpId="0" animBg="1"/>
      <p:bldP spid="19" grpId="0"/>
      <p:bldP spid="20" grpId="0"/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31242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dirty="0" smtClean="0"/>
              <a:t>    Measure </a:t>
            </a:r>
            <a:r>
              <a:rPr lang="en-US" b="1" i="1" dirty="0" smtClean="0"/>
              <a:t>X</a:t>
            </a:r>
            <a:r>
              <a:rPr lang="en-US" dirty="0" smtClean="0"/>
              <a:t> ± </a:t>
            </a:r>
            <a:r>
              <a:rPr lang="el-GR" dirty="0" smtClean="0"/>
              <a:t>Δ</a:t>
            </a:r>
            <a:r>
              <a:rPr lang="en-US" b="1" i="1" dirty="0" smtClean="0"/>
              <a:t>X      </a:t>
            </a:r>
            <a:r>
              <a:rPr lang="en-US" dirty="0" smtClean="0"/>
              <a:t>Measure </a:t>
            </a:r>
            <a:r>
              <a:rPr lang="en-US" b="1" i="1" dirty="0" smtClean="0"/>
              <a:t>P</a:t>
            </a:r>
            <a:r>
              <a:rPr lang="en-US" dirty="0" smtClean="0"/>
              <a:t> ± </a:t>
            </a:r>
            <a:r>
              <a:rPr lang="el-GR" dirty="0" smtClean="0"/>
              <a:t>Δ</a:t>
            </a:r>
            <a:r>
              <a:rPr lang="en-US" b="1" i="1" dirty="0" smtClean="0"/>
              <a:t>P      </a:t>
            </a:r>
            <a:r>
              <a:rPr lang="en-US" dirty="0" smtClean="0"/>
              <a:t> </a:t>
            </a:r>
          </a:p>
          <a:p>
            <a:pPr algn="ctr">
              <a:buNone/>
            </a:pPr>
            <a:r>
              <a:rPr lang="en-US" sz="2800" dirty="0" smtClean="0"/>
              <a:t>	QM says can make either </a:t>
            </a:r>
            <a:r>
              <a:rPr lang="el-GR" sz="2800" dirty="0"/>
              <a:t>Δ</a:t>
            </a:r>
            <a:r>
              <a:rPr lang="en-US" sz="2800" b="1" i="1" dirty="0"/>
              <a:t>X </a:t>
            </a:r>
            <a:r>
              <a:rPr lang="en-US" sz="2800" b="1" i="1" dirty="0" smtClean="0"/>
              <a:t> </a:t>
            </a:r>
            <a:r>
              <a:rPr lang="en-US" sz="2800" dirty="0" smtClean="0"/>
              <a:t>or </a:t>
            </a:r>
            <a:r>
              <a:rPr lang="el-GR" sz="2800" dirty="0"/>
              <a:t>Δ</a:t>
            </a:r>
            <a:r>
              <a:rPr lang="en-US" sz="2800" b="1" i="1" dirty="0"/>
              <a:t>P</a:t>
            </a:r>
            <a:r>
              <a:rPr lang="en-US" sz="2800" dirty="0" smtClean="0"/>
              <a:t> arbitrarily </a:t>
            </a:r>
          </a:p>
          <a:p>
            <a:pPr algn="ctr">
              <a:buNone/>
            </a:pPr>
            <a:r>
              <a:rPr lang="en-US" sz="2800" dirty="0" smtClean="0"/>
              <a:t>small (not zero) by better experiment</a:t>
            </a:r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2800" i="1" dirty="0" smtClean="0"/>
              <a:t>BUT</a:t>
            </a:r>
            <a:r>
              <a:rPr lang="en-US" sz="2800" dirty="0" smtClean="0"/>
              <a:t>… there is a </a:t>
            </a:r>
            <a:r>
              <a:rPr lang="en-US" sz="2800" u="sng" dirty="0" smtClean="0"/>
              <a:t>theoretical limit</a:t>
            </a:r>
            <a:r>
              <a:rPr lang="en-US" sz="2800" dirty="0" smtClean="0"/>
              <a:t> on both simultaneously:</a:t>
            </a:r>
            <a:endParaRPr lang="en-US" sz="2800" u="sng" dirty="0"/>
          </a:p>
        </p:txBody>
      </p:sp>
      <p:sp>
        <p:nvSpPr>
          <p:cNvPr id="14" name="TextBox 13"/>
          <p:cNvSpPr txBox="1"/>
          <p:nvPr/>
        </p:nvSpPr>
        <p:spPr>
          <a:xfrm>
            <a:off x="2057400" y="3352800"/>
            <a:ext cx="5410200" cy="584775"/>
          </a:xfrm>
          <a:prstGeom prst="rect">
            <a:avLst/>
          </a:prstGeom>
          <a:noFill/>
          <a:ln w="254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l-GR" sz="3200" dirty="0" smtClean="0"/>
              <a:t>Δ</a:t>
            </a:r>
            <a:r>
              <a:rPr lang="en-US" sz="3200" b="1" i="1" dirty="0" smtClean="0"/>
              <a:t>X  </a:t>
            </a:r>
            <a:r>
              <a:rPr lang="en-US" sz="2400" dirty="0" smtClean="0"/>
              <a:t>times</a:t>
            </a:r>
            <a:r>
              <a:rPr lang="en-US" sz="3200" b="1" i="1" dirty="0" smtClean="0"/>
              <a:t> </a:t>
            </a:r>
            <a:r>
              <a:rPr lang="el-GR" sz="3200" dirty="0" smtClean="0"/>
              <a:t>Δ</a:t>
            </a:r>
            <a:r>
              <a:rPr lang="en-US" sz="3200" b="1" i="1" dirty="0" smtClean="0"/>
              <a:t>P </a:t>
            </a:r>
            <a:r>
              <a:rPr lang="en-US" sz="2800" dirty="0" smtClean="0"/>
              <a:t>is always more than h</a:t>
            </a:r>
            <a:endParaRPr lang="en-US" sz="2800" dirty="0"/>
          </a:p>
        </p:txBody>
      </p:sp>
      <p:sp>
        <p:nvSpPr>
          <p:cNvPr id="17" name="TextBox 16"/>
          <p:cNvSpPr txBox="1"/>
          <p:nvPr/>
        </p:nvSpPr>
        <p:spPr>
          <a:xfrm>
            <a:off x="6477000" y="4114800"/>
            <a:ext cx="2667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 = Planck constant</a:t>
            </a:r>
          </a:p>
          <a:p>
            <a:r>
              <a:rPr lang="en-US" sz="2400" dirty="0" smtClean="0"/>
              <a:t>       (very small)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33400" y="5042118"/>
            <a:ext cx="8610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 Smaller </a:t>
            </a:r>
            <a:r>
              <a:rPr lang="el-GR" sz="2800" dirty="0" smtClean="0"/>
              <a:t>Δ</a:t>
            </a:r>
            <a:r>
              <a:rPr lang="en-US" sz="2800" b="1" i="1" dirty="0" smtClean="0"/>
              <a:t>X </a:t>
            </a:r>
            <a:r>
              <a:rPr lang="en-US" sz="2800" dirty="0" smtClean="0"/>
              <a:t>implies larger</a:t>
            </a:r>
            <a:r>
              <a:rPr lang="en-US" sz="2800" b="1" i="1" dirty="0" smtClean="0"/>
              <a:t> </a:t>
            </a:r>
            <a:r>
              <a:rPr lang="el-GR" sz="2800" dirty="0" smtClean="0"/>
              <a:t>Δ</a:t>
            </a:r>
            <a:r>
              <a:rPr lang="en-US" sz="2800" b="1" i="1" dirty="0" smtClean="0"/>
              <a:t>P ….</a:t>
            </a:r>
            <a:r>
              <a:rPr lang="en-US" sz="2800" dirty="0" smtClean="0"/>
              <a:t>and vice versa  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Limit only noticeable at atomic sizes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Uncertainty Principle applies to everything, including us</a:t>
            </a:r>
            <a:endParaRPr lang="en-US" sz="2800" dirty="0"/>
          </a:p>
        </p:txBody>
      </p:sp>
      <p:sp>
        <p:nvSpPr>
          <p:cNvPr id="19" name="Bent Arrow 18"/>
          <p:cNvSpPr/>
          <p:nvPr/>
        </p:nvSpPr>
        <p:spPr>
          <a:xfrm>
            <a:off x="7467600" y="3429000"/>
            <a:ext cx="432816" cy="838200"/>
          </a:xfrm>
          <a:prstGeom prst="bentArrow">
            <a:avLst/>
          </a:prstGeom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3048000"/>
            <a:ext cx="2057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800" b="1" dirty="0" smtClean="0"/>
              <a:t>Heisenberg</a:t>
            </a:r>
          </a:p>
          <a:p>
            <a:pPr>
              <a:buNone/>
            </a:pPr>
            <a:r>
              <a:rPr lang="en-US" sz="2800" b="1" dirty="0" smtClean="0"/>
              <a:t>Uncertainty</a:t>
            </a:r>
          </a:p>
          <a:p>
            <a:pPr>
              <a:buNone/>
            </a:pPr>
            <a:r>
              <a:rPr lang="en-US" sz="2800" b="1" dirty="0" smtClean="0"/>
              <a:t>Principle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7" grpId="0"/>
      <p:bldP spid="19" grpId="0" animBg="1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Simon\Desktop\imagesCAQXR2LF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914400"/>
            <a:ext cx="5105400" cy="5082710"/>
          </a:xfrm>
          <a:prstGeom prst="rect">
            <a:avLst/>
          </a:prstGeom>
          <a:noFill/>
        </p:spPr>
      </p:pic>
      <p:pic>
        <p:nvPicPr>
          <p:cNvPr id="4098" name="Picture 2" descr="C:\Users\Simon\Desktop\imagesCA5OXRJT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01000" y="5715000"/>
            <a:ext cx="1143000" cy="1143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"/>
            <a:ext cx="8686800" cy="2057400"/>
          </a:xfrm>
        </p:spPr>
        <p:txBody>
          <a:bodyPr/>
          <a:lstStyle/>
          <a:p>
            <a:pPr>
              <a:buNone/>
            </a:pPr>
            <a:r>
              <a:rPr lang="en-US" sz="2800" dirty="0" smtClean="0"/>
              <a:t>Revisit….Double slit photons:</a:t>
            </a:r>
          </a:p>
          <a:p>
            <a:pPr>
              <a:buNone/>
            </a:pPr>
            <a:r>
              <a:rPr lang="en-US" sz="2400" dirty="0" smtClean="0"/>
              <a:t>Quantum mechanics </a:t>
            </a:r>
          </a:p>
          <a:p>
            <a:pPr>
              <a:buNone/>
            </a:pPr>
            <a:r>
              <a:rPr lang="en-US" sz="2400" dirty="0" smtClean="0"/>
              <a:t>-&gt; wave represents probability of particle detection </a:t>
            </a:r>
          </a:p>
          <a:p>
            <a:pPr>
              <a:buNone/>
            </a:pPr>
            <a:r>
              <a:rPr lang="en-US" sz="2400" dirty="0" smtClean="0"/>
              <a:t>-&gt; measurement uncertainty</a:t>
            </a:r>
            <a:endParaRPr lang="en-US" sz="2400" dirty="0"/>
          </a:p>
        </p:txBody>
      </p:sp>
      <p:pic>
        <p:nvPicPr>
          <p:cNvPr id="1026" name="Picture 2" descr="C:\Users\Simon\Desktop\untitled2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0"/>
            <a:ext cx="2590801" cy="251563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84770" y="1981200"/>
            <a:ext cx="714958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Paradox ?</a:t>
            </a:r>
          </a:p>
          <a:p>
            <a:r>
              <a:rPr lang="en-US" sz="2400" dirty="0" smtClean="0"/>
              <a:t>Interference pattern result of two slits, </a:t>
            </a:r>
          </a:p>
          <a:p>
            <a:r>
              <a:rPr lang="en-US" sz="2400" dirty="0" smtClean="0"/>
              <a:t>but each particle must go through only one slit (surely?)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3429000"/>
            <a:ext cx="3592265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QM : before detection, </a:t>
            </a:r>
          </a:p>
          <a:p>
            <a:r>
              <a:rPr lang="en-US" sz="2800" dirty="0" smtClean="0"/>
              <a:t>cannot say which slit </a:t>
            </a:r>
          </a:p>
          <a:p>
            <a:r>
              <a:rPr lang="en-US" sz="2800" dirty="0" smtClean="0"/>
              <a:t>particle went  through </a:t>
            </a:r>
          </a:p>
          <a:p>
            <a:r>
              <a:rPr lang="en-US" sz="2800" dirty="0" smtClean="0"/>
              <a:t>(no definite path) </a:t>
            </a:r>
            <a:endParaRPr lang="en-US" sz="2800" dirty="0"/>
          </a:p>
        </p:txBody>
      </p:sp>
      <p:sp>
        <p:nvSpPr>
          <p:cNvPr id="7" name="Curved Right Arrow 6"/>
          <p:cNvSpPr/>
          <p:nvPr/>
        </p:nvSpPr>
        <p:spPr>
          <a:xfrm>
            <a:off x="0" y="3048000"/>
            <a:ext cx="426720" cy="762000"/>
          </a:xfrm>
          <a:prstGeom prst="curvedRightArrow">
            <a:avLst>
              <a:gd name="adj1" fmla="val 25000"/>
              <a:gd name="adj2" fmla="val 50000"/>
              <a:gd name="adj3" fmla="val 2124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1027" name="Picture 3" descr="C:\Users\Simon\Desktop\imagesCA942T2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58055" y="4724400"/>
            <a:ext cx="3722451" cy="21336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533400" y="5657671"/>
            <a:ext cx="3657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If  detect which slit each particle passes through</a:t>
            </a:r>
          </a:p>
          <a:p>
            <a:r>
              <a:rPr lang="en-US" sz="2400" dirty="0" smtClean="0"/>
              <a:t>-&gt; no interference pattern</a:t>
            </a:r>
            <a:endParaRPr lang="en-US" sz="2400" dirty="0"/>
          </a:p>
        </p:txBody>
      </p:sp>
      <p:pic>
        <p:nvPicPr>
          <p:cNvPr id="1028" name="Picture 4" descr="C:\Users\Simon\Desktop\imagesCAGWKVGJ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83887" y="3581400"/>
            <a:ext cx="1145513" cy="1690406"/>
          </a:xfrm>
          <a:prstGeom prst="rect">
            <a:avLst/>
          </a:prstGeom>
          <a:noFill/>
          <a:scene3d>
            <a:camera prst="orthographicFront">
              <a:rot lat="0" lon="10799999" rev="0"/>
            </a:camera>
            <a:lightRig rig="threePt" dir="t"/>
          </a:scene3d>
        </p:spPr>
      </p:pic>
      <p:sp>
        <p:nvSpPr>
          <p:cNvPr id="11" name="TextBox 10"/>
          <p:cNvSpPr txBox="1"/>
          <p:nvPr/>
        </p:nvSpPr>
        <p:spPr>
          <a:xfrm>
            <a:off x="7814790" y="4419600"/>
            <a:ext cx="1329210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Act of </a:t>
            </a:r>
          </a:p>
          <a:p>
            <a:r>
              <a:rPr lang="en-US" sz="2800" dirty="0" smtClean="0"/>
              <a:t>looking </a:t>
            </a:r>
          </a:p>
          <a:p>
            <a:r>
              <a:rPr lang="en-US" sz="2800" dirty="0" smtClean="0"/>
              <a:t>alters  </a:t>
            </a:r>
          </a:p>
          <a:p>
            <a:r>
              <a:rPr lang="en-US" sz="2800" dirty="0" smtClean="0"/>
              <a:t>the </a:t>
            </a:r>
          </a:p>
          <a:p>
            <a:r>
              <a:rPr lang="en-US" sz="2800" dirty="0" smtClean="0"/>
              <a:t>wave..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900" decel="100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500"/>
                            </p:stCondLst>
                            <p:childTnLst>
                              <p:par>
                                <p:cTn id="5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  <p:bldP spid="6" grpId="0"/>
      <p:bldP spid="7" grpId="0" animBg="1"/>
      <p:bldP spid="9" grpId="0"/>
      <p:bldP spid="11" grpId="0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3462</TotalTime>
  <Words>366</Words>
  <Application>Microsoft Office PowerPoint</Application>
  <PresentationFormat>On-screen Show (4:3)</PresentationFormat>
  <Paragraphs>90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Constantia</vt:lpstr>
      <vt:lpstr>Wingdings 2</vt:lpstr>
      <vt:lpstr>Office Theme</vt:lpstr>
      <vt:lpstr>Flow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Simon</dc:creator>
  <cp:lastModifiedBy>Dalley, Simon</cp:lastModifiedBy>
  <cp:revision>124</cp:revision>
  <dcterms:created xsi:type="dcterms:W3CDTF">2011-12-23T21:30:24Z</dcterms:created>
  <dcterms:modified xsi:type="dcterms:W3CDTF">2014-07-10T20:58:20Z</dcterms:modified>
</cp:coreProperties>
</file>