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74" r:id="rId4"/>
    <p:sldId id="375" r:id="rId5"/>
    <p:sldId id="376" r:id="rId6"/>
    <p:sldId id="393" r:id="rId7"/>
    <p:sldId id="395" r:id="rId8"/>
    <p:sldId id="394" r:id="rId9"/>
    <p:sldId id="396" r:id="rId10"/>
    <p:sldId id="397" r:id="rId11"/>
    <p:sldId id="392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3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5" autoAdjust="0"/>
    <p:restoredTop sz="94660"/>
  </p:normalViewPr>
  <p:slideViewPr>
    <p:cSldViewPr>
      <p:cViewPr varScale="1">
        <p:scale>
          <a:sx n="74" d="100"/>
          <a:sy n="74" d="100"/>
        </p:scale>
        <p:origin x="11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TodS8hkSDg&amp;list=PLED25F943F8D6081C&amp;index=1&amp;feature=plcp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5908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/>
              <a:t>QUANTUM MECHANICS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atin typeface="+mj-lt"/>
                <a:ea typeface="+mj-ea"/>
                <a:cs typeface="+mj-cs"/>
              </a:rPr>
              <a:t>Matter Waves</a:t>
            </a:r>
            <a:endParaRPr lang="en-US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766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De Broglie and Schrodinger </a:t>
            </a:r>
          </a:p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Electron microscopes</a:t>
            </a:r>
          </a:p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Quantum Tunneling (microscopes)</a:t>
            </a:r>
          </a:p>
          <a:p>
            <a:pPr marL="1657350" lvl="2" indent="-742950">
              <a:spcBef>
                <a:spcPct val="0"/>
              </a:spcBef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mon\Desktop\1301\slides\STEM\SEM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51534"/>
            <a:ext cx="6629400" cy="50963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02699" y="6248400"/>
            <a:ext cx="194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Dental</a:t>
            </a:r>
            <a:r>
              <a:rPr lang="en-US" dirty="0" smtClean="0"/>
              <a:t> </a:t>
            </a:r>
            <a:r>
              <a:rPr lang="en-US" sz="2400" dirty="0" smtClean="0"/>
              <a:t>drill tip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m.uniandes.edu.co/images/tunne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610475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3192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Energy Barriers</a:t>
            </a:r>
          </a:p>
          <a:p>
            <a:endParaRPr lang="en-US" sz="2800" dirty="0" smtClean="0"/>
          </a:p>
          <a:p>
            <a:r>
              <a:rPr lang="en-US" sz="2800" dirty="0" smtClean="0"/>
              <a:t>Classical physics – Energy needed to surmount barrier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715000"/>
            <a:ext cx="792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Quantum Physics – Small probability to pass through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1829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How?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http://www.nanoscience.com/education/i/wavefun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4648200" cy="45114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0" y="533400"/>
            <a:ext cx="6553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Waves can pass through `forbidden’ regions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1981200"/>
            <a:ext cx="33771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Quantum wave exists </a:t>
            </a:r>
          </a:p>
          <a:p>
            <a:r>
              <a:rPr lang="en-US" sz="2800" dirty="0" smtClean="0"/>
              <a:t>within and beyond </a:t>
            </a:r>
          </a:p>
          <a:p>
            <a:r>
              <a:rPr lang="en-US" sz="2800" dirty="0" smtClean="0"/>
              <a:t>energy barrier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17961" y="3962400"/>
            <a:ext cx="39355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Probability to `tunnel’ </a:t>
            </a:r>
          </a:p>
          <a:p>
            <a:r>
              <a:rPr lang="en-US" sz="2800" dirty="0" smtClean="0"/>
              <a:t>through grows rapidly </a:t>
            </a:r>
          </a:p>
          <a:p>
            <a:r>
              <a:rPr lang="en-US" sz="2800" dirty="0" smtClean="0"/>
              <a:t>as width/height of barrier</a:t>
            </a:r>
          </a:p>
          <a:p>
            <a:r>
              <a:rPr lang="en-US" sz="2800" dirty="0" smtClean="0"/>
              <a:t>decreases</a:t>
            </a:r>
            <a:endParaRPr lang="en-US" sz="2800" dirty="0"/>
          </a:p>
        </p:txBody>
      </p:sp>
      <p:pic>
        <p:nvPicPr>
          <p:cNvPr id="9" name="Picture 8" descr="C:\Users\Simon\Desktop\imagesCA5OXRJ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6221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QM applies to everything … including you</a:t>
            </a:r>
            <a:endParaRPr lang="en-US" sz="2800" dirty="0"/>
          </a:p>
        </p:txBody>
      </p:sp>
      <p:pic>
        <p:nvPicPr>
          <p:cNvPr id="30722" name="Picture 2" descr="https://encrypted-tbn2.google.com/images?q=tbn:ANd9GcS-_CmUPOj_foi9yT6NPQccS-fAHW8phoKdffMqHjrCWJKuSaos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3200400" cy="4809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14800" y="2438400"/>
            <a:ext cx="41198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Very (very) small </a:t>
            </a:r>
          </a:p>
          <a:p>
            <a:r>
              <a:rPr lang="en-US" sz="2800" dirty="0" smtClean="0"/>
              <a:t>probability  that </a:t>
            </a:r>
          </a:p>
          <a:p>
            <a:r>
              <a:rPr lang="en-US" sz="2800" dirty="0" smtClean="0"/>
              <a:t>you can walk through walls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970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Scanning </a:t>
            </a:r>
            <a:r>
              <a:rPr lang="en-US" sz="2800" b="1" smtClean="0"/>
              <a:t>Tunneling Microscope (STM)</a:t>
            </a:r>
            <a:endParaRPr lang="en-US" sz="2800" b="1" dirty="0"/>
          </a:p>
        </p:txBody>
      </p:sp>
      <p:pic>
        <p:nvPicPr>
          <p:cNvPr id="31746" name="Picture 2" descr="https://encrypted-tbn2.google.com/images?q=tbn:ANd9GcSJ3LvyLJHdYZsF3yuScy4Vh6wE2X82JGuPV0TTwPzOQm95T-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3971509" cy="266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800" y="762000"/>
            <a:ext cx="43710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Electrons quantum tunnel </a:t>
            </a:r>
          </a:p>
          <a:p>
            <a:r>
              <a:rPr lang="en-US" sz="2800" dirty="0" smtClean="0"/>
              <a:t>  from tip to sample through </a:t>
            </a:r>
          </a:p>
          <a:p>
            <a:r>
              <a:rPr lang="en-US" sz="2800" dirty="0" smtClean="0"/>
              <a:t>  (air)  barrier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733800"/>
            <a:ext cx="39272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Tunneling rate (current)</a:t>
            </a:r>
          </a:p>
          <a:p>
            <a:r>
              <a:rPr lang="en-US" sz="2800" dirty="0" smtClean="0"/>
              <a:t>    extremely sensitive to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tip-sample separation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Measured current </a:t>
            </a:r>
          </a:p>
          <a:p>
            <a:r>
              <a:rPr lang="en-US" sz="2800" dirty="0" smtClean="0"/>
              <a:t>    provides topographical </a:t>
            </a:r>
          </a:p>
          <a:p>
            <a:r>
              <a:rPr lang="en-US" sz="2800" dirty="0" smtClean="0"/>
              <a:t>    map of sample surface</a:t>
            </a:r>
            <a:endParaRPr lang="en-US" sz="2800" dirty="0"/>
          </a:p>
        </p:txBody>
      </p:sp>
      <p:pic>
        <p:nvPicPr>
          <p:cNvPr id="31750" name="Picture 6" descr="http://www.nisenet.org/sites/default/files/images/STM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185335"/>
            <a:ext cx="4648200" cy="4672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encrypted-tbn2.google.com/images?q=tbn:ANd9GcRn2HRnv-Pdpt1gNOgtEwvXeNKxy6XwJcHM434ooI1i59JH8Ow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172200" cy="6144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encrypted-tbn0.google.com/images?q=tbn:ANd9GcRaI-bbRFn1LTCHWch2s0Nx8B3UvRFcilVXLtZmyoNS9p-Xdj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799"/>
            <a:ext cx="6705600" cy="6300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encrypted-tbn0.google.com/images?q=tbn:ANd9GcQhFS-l1FE8ip58o9P-gMnPoL4Uj3eWjse1ScSi1M_ONmhh1U-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6172200" cy="6199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blogs.nature.com/from_the_lab_bench/I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840484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imon\Desktop\1301\slides\Accelerators\LHC_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4212208" cy="2743200"/>
          </a:xfrm>
          <a:prstGeom prst="rect">
            <a:avLst/>
          </a:prstGeom>
          <a:noFill/>
        </p:spPr>
      </p:pic>
      <p:pic>
        <p:nvPicPr>
          <p:cNvPr id="9221" name="Picture 5" descr="C:\Users\Simon\Desktop\1301\slides\particles\Atlas_ev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90800"/>
            <a:ext cx="3956023" cy="39395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Particle Colliders </a:t>
            </a:r>
          </a:p>
          <a:p>
            <a:pPr algn="ctr"/>
            <a:r>
              <a:rPr lang="en-US" sz="2800" dirty="0" smtClean="0"/>
              <a:t>Accelerate to very large </a:t>
            </a:r>
            <a:r>
              <a:rPr lang="en-US" sz="2800" b="1" dirty="0" smtClean="0"/>
              <a:t>p </a:t>
            </a:r>
            <a:r>
              <a:rPr lang="en-US" sz="2800" dirty="0" smtClean="0"/>
              <a:t>and collide Quark particles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“Image” smallest, simplest things known </a:t>
            </a:r>
          </a:p>
          <a:p>
            <a:pPr algn="ctr"/>
            <a:r>
              <a:rPr lang="en-US" sz="2800" dirty="0" smtClean="0"/>
              <a:t>Elementary particles – characterized by a few numbers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200400"/>
            <a:ext cx="3476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E.g.  Large </a:t>
            </a:r>
            <a:r>
              <a:rPr lang="en-US" sz="2400" dirty="0" err="1" smtClean="0"/>
              <a:t>Hadron</a:t>
            </a:r>
            <a:r>
              <a:rPr lang="en-US" sz="2400" dirty="0" smtClean="0"/>
              <a:t> Collider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2209800"/>
            <a:ext cx="195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Atlas Detector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mon\Desktop\1301\slides\STEM\corra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459162" cy="2768481"/>
          </a:xfrm>
          <a:prstGeom prst="rect">
            <a:avLst/>
          </a:prstGeom>
          <a:noFill/>
        </p:spPr>
      </p:pic>
      <p:pic>
        <p:nvPicPr>
          <p:cNvPr id="1027" name="Picture 3" descr="C:\Users\Simon\Desktop\imagesCA010P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0" y="3352800"/>
            <a:ext cx="2190750" cy="2085975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6978316" y="3879515"/>
            <a:ext cx="2085473" cy="965201"/>
          </a:xfrm>
          <a:custGeom>
            <a:avLst/>
            <a:gdLst>
              <a:gd name="connsiteX0" fmla="*/ 0 w 2085473"/>
              <a:gd name="connsiteY0" fmla="*/ 965201 h 965201"/>
              <a:gd name="connsiteX1" fmla="*/ 513347 w 2085473"/>
              <a:gd name="connsiteY1" fmla="*/ 2674 h 965201"/>
              <a:gd name="connsiteX2" fmla="*/ 1058779 w 2085473"/>
              <a:gd name="connsiteY2" fmla="*/ 949159 h 965201"/>
              <a:gd name="connsiteX3" fmla="*/ 1588168 w 2085473"/>
              <a:gd name="connsiteY3" fmla="*/ 50801 h 965201"/>
              <a:gd name="connsiteX4" fmla="*/ 2085473 w 2085473"/>
              <a:gd name="connsiteY4" fmla="*/ 933117 h 965201"/>
              <a:gd name="connsiteX5" fmla="*/ 2085473 w 2085473"/>
              <a:gd name="connsiteY5" fmla="*/ 933117 h 9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473" h="965201">
                <a:moveTo>
                  <a:pt x="0" y="965201"/>
                </a:moveTo>
                <a:cubicBezTo>
                  <a:pt x="168442" y="485274"/>
                  <a:pt x="336884" y="5348"/>
                  <a:pt x="513347" y="2674"/>
                </a:cubicBezTo>
                <a:cubicBezTo>
                  <a:pt x="689810" y="0"/>
                  <a:pt x="879642" y="941138"/>
                  <a:pt x="1058779" y="949159"/>
                </a:cubicBezTo>
                <a:cubicBezTo>
                  <a:pt x="1237916" y="957180"/>
                  <a:pt x="1417052" y="53475"/>
                  <a:pt x="1588168" y="50801"/>
                </a:cubicBezTo>
                <a:cubicBezTo>
                  <a:pt x="1759284" y="48127"/>
                  <a:pt x="2085473" y="933117"/>
                  <a:pt x="2085473" y="933117"/>
                </a:cubicBezTo>
                <a:lnTo>
                  <a:pt x="2085473" y="933117"/>
                </a:ln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64390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Matter Waves</a:t>
            </a:r>
          </a:p>
          <a:p>
            <a:r>
              <a:rPr lang="en-US" sz="2800" dirty="0" smtClean="0"/>
              <a:t>Everything (photons, electrons, SMU students, planets, ..) </a:t>
            </a:r>
          </a:p>
          <a:p>
            <a:r>
              <a:rPr lang="en-US" sz="2800" dirty="0" smtClean="0"/>
              <a:t>has a probability wave   - </a:t>
            </a:r>
            <a:r>
              <a:rPr lang="en-US" sz="2400" dirty="0" smtClean="0"/>
              <a:t>de Broglie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1676400"/>
            <a:ext cx="5044522" cy="11079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Wavelength </a:t>
            </a:r>
            <a:r>
              <a:rPr lang="el-GR" sz="2400" b="1" dirty="0" smtClean="0"/>
              <a:t>λ</a:t>
            </a:r>
            <a:r>
              <a:rPr lang="en-US" sz="2400" b="1" dirty="0" smtClean="0"/>
              <a:t> </a:t>
            </a:r>
            <a:r>
              <a:rPr lang="en-US" sz="2400" dirty="0" smtClean="0"/>
              <a:t> =  </a:t>
            </a:r>
            <a:r>
              <a:rPr lang="en-US" sz="2400" b="1" u="sng" dirty="0" smtClean="0"/>
              <a:t>h</a:t>
            </a:r>
            <a:r>
              <a:rPr lang="en-US" sz="2400" dirty="0" smtClean="0"/>
              <a:t>  =  </a:t>
            </a:r>
            <a:r>
              <a:rPr lang="en-US" sz="2400" u="sng" dirty="0" smtClean="0"/>
              <a:t>Planck’s constant</a:t>
            </a:r>
          </a:p>
          <a:p>
            <a:r>
              <a:rPr lang="en-US" sz="2400" b="1" dirty="0" smtClean="0"/>
              <a:t>                               p  </a:t>
            </a:r>
            <a:r>
              <a:rPr lang="en-US" sz="2400" dirty="0" smtClean="0"/>
              <a:t>        momentum</a:t>
            </a:r>
            <a:endParaRPr lang="en-US" sz="2400" b="1" dirty="0" smtClean="0"/>
          </a:p>
          <a:p>
            <a:r>
              <a:rPr lang="en-US" dirty="0" smtClean="0"/>
              <a:t>    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2971800"/>
            <a:ext cx="43676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Q. What is your wavelength?</a:t>
            </a:r>
          </a:p>
          <a:p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  About 10</a:t>
            </a:r>
            <a:r>
              <a:rPr lang="en-US" sz="2800" baseline="30000" dirty="0" smtClean="0"/>
              <a:t>-35</a:t>
            </a:r>
            <a:r>
              <a:rPr lang="en-US" sz="2800" dirty="0" smtClean="0"/>
              <a:t> m</a:t>
            </a:r>
          </a:p>
          <a:p>
            <a:pPr marL="342900" indent="-342900"/>
            <a:r>
              <a:rPr lang="en-US" sz="2800" dirty="0" smtClean="0"/>
              <a:t>     </a:t>
            </a:r>
            <a:r>
              <a:rPr lang="en-US" sz="2000" dirty="0" smtClean="0"/>
              <a:t>(Practically Unobservable)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486400"/>
            <a:ext cx="89997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But… photons, electrons, other elementary particles </a:t>
            </a:r>
          </a:p>
          <a:p>
            <a:r>
              <a:rPr lang="en-US" sz="3200" dirty="0" smtClean="0"/>
              <a:t>can have very small </a:t>
            </a:r>
            <a:r>
              <a:rPr lang="en-US" sz="3200" b="1" dirty="0" smtClean="0"/>
              <a:t>p</a:t>
            </a:r>
            <a:r>
              <a:rPr lang="en-US" sz="3200" dirty="0" smtClean="0"/>
              <a:t>, hence observable wavelength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4191000"/>
            <a:ext cx="162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Waves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mon\Desktop\imagesCA6GKR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7360"/>
            <a:ext cx="2286000" cy="2970640"/>
          </a:xfrm>
          <a:prstGeom prst="rect">
            <a:avLst/>
          </a:prstGeom>
          <a:noFill/>
        </p:spPr>
      </p:pic>
      <p:pic>
        <p:nvPicPr>
          <p:cNvPr id="2051" name="Picture 3" descr="C:\Users\Simon\Desktop\imagesCAQ0U04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343400"/>
            <a:ext cx="5611912" cy="15525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81131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Schrodinger’s Equation</a:t>
            </a:r>
          </a:p>
          <a:p>
            <a:endParaRPr lang="en-US" sz="3200" u="sng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Based on Conservation of Energy principle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Describes how probability waves move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Output is `</a:t>
            </a:r>
            <a:r>
              <a:rPr lang="en-US" sz="3200" dirty="0" err="1" smtClean="0"/>
              <a:t>wavefunction</a:t>
            </a:r>
            <a:r>
              <a:rPr lang="en-US" sz="3200" dirty="0" smtClean="0"/>
              <a:t>’ </a:t>
            </a:r>
            <a:r>
              <a:rPr lang="el-GR" sz="3200" dirty="0" smtClean="0">
                <a:latin typeface="Batang" pitchFamily="18" charset="-127"/>
                <a:ea typeface="Batang" pitchFamily="18" charset="-127"/>
              </a:rPr>
              <a:t>Ψ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>
                <a:latin typeface="Batang" pitchFamily="18" charset="-127"/>
                <a:ea typeface="Batang" pitchFamily="18" charset="-127"/>
              </a:rPr>
              <a:t>-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height of the wave at any one place and time </a:t>
            </a:r>
            <a:r>
              <a:rPr lang="en-US" sz="2800" dirty="0" smtClean="0">
                <a:ea typeface="Batang" pitchFamily="18" charset="-127"/>
              </a:rPr>
              <a:t>(probability is</a:t>
            </a: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l-GR" sz="2800" dirty="0" smtClean="0">
                <a:latin typeface="Batang" pitchFamily="18" charset="-127"/>
                <a:ea typeface="Batang" pitchFamily="18" charset="-127"/>
              </a:rPr>
              <a:t>Ψ</a:t>
            </a:r>
            <a:r>
              <a:rPr lang="en-US" sz="2800" baseline="30000" dirty="0" smtClean="0">
                <a:latin typeface="Batang" pitchFamily="18" charset="-127"/>
                <a:ea typeface="Batang" pitchFamily="18" charset="-127"/>
              </a:rPr>
              <a:t>2</a:t>
            </a: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mon\Desktop\imagesCAMAM64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1676400" cy="2238080"/>
          </a:xfrm>
          <a:prstGeom prst="rect">
            <a:avLst/>
          </a:prstGeom>
          <a:noFill/>
        </p:spPr>
      </p:pic>
      <p:pic>
        <p:nvPicPr>
          <p:cNvPr id="3075" name="Picture 3" descr="C:\Users\Simon\Desktop\imagesCA7M8CL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2971800" cy="2971800"/>
          </a:xfrm>
          <a:prstGeom prst="rect">
            <a:avLst/>
          </a:prstGeom>
          <a:noFill/>
        </p:spPr>
      </p:pic>
      <p:pic>
        <p:nvPicPr>
          <p:cNvPr id="3077" name="Picture 5" descr="C:\Users\Simon\Desktop\1301\slides\STEM\cancert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338779"/>
            <a:ext cx="3505200" cy="35192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6581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Visible light -&gt; Microscopes  </a:t>
            </a:r>
          </a:p>
          <a:p>
            <a:r>
              <a:rPr lang="en-US" sz="2800" dirty="0" smtClean="0"/>
              <a:t>		use lenses and mirrors to guide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747845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/>
              <a:t>Electrons -&gt; Electron microscopes </a:t>
            </a:r>
          </a:p>
          <a:p>
            <a:r>
              <a:rPr lang="en-US" sz="2800" dirty="0" smtClean="0"/>
              <a:t>                       use electricity to guide</a:t>
            </a:r>
          </a:p>
          <a:p>
            <a:r>
              <a:rPr lang="en-US" sz="2800" dirty="0" smtClean="0"/>
              <a:t>	Momentum larger than for visible photons, </a:t>
            </a:r>
          </a:p>
          <a:p>
            <a:r>
              <a:rPr lang="en-US" sz="2800" dirty="0" smtClean="0"/>
              <a:t>		wavelength smaller, </a:t>
            </a:r>
          </a:p>
          <a:p>
            <a:r>
              <a:rPr lang="en-US" sz="2800" dirty="0" smtClean="0"/>
              <a:t>			see more details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5486400"/>
            <a:ext cx="18430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E.g. cancer </a:t>
            </a:r>
          </a:p>
          <a:p>
            <a:r>
              <a:rPr lang="en-US" sz="2800" dirty="0" smtClean="0"/>
              <a:t>	cell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mon\Desktop\1301\slides\STEM\SEM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5002"/>
            <a:ext cx="4953000" cy="5857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09946" y="6396335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Hypodermic needle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imon\Desktop\1301\slides\STEM\SEM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6477000" cy="50308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924800" y="6400800"/>
            <a:ext cx="96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Velcro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mon\Desktop\1301\slides\STEM\SEM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480035" cy="50355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77200" y="6396335"/>
            <a:ext cx="95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Staple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imon\Desktop\1301\slides\STEM\SEM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544056" cy="49576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403202" y="6248400"/>
            <a:ext cx="174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Spider’s</a:t>
            </a:r>
            <a:r>
              <a:rPr lang="en-US" dirty="0" smtClean="0"/>
              <a:t> </a:t>
            </a:r>
            <a:r>
              <a:rPr lang="en-US" sz="2400" dirty="0" smtClean="0"/>
              <a:t>foot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imon\Desktop\1301\slides\STEM\SEM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367272" cy="48236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23126" y="6172200"/>
            <a:ext cx="2020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Mascara brush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3881</TotalTime>
  <Words>298</Words>
  <Application>Microsoft Office PowerPoint</Application>
  <PresentationFormat>On-screen Show (4:3)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Batang</vt:lpstr>
      <vt:lpstr>Arial</vt:lpstr>
      <vt:lpstr>Calibri</vt:lpstr>
      <vt:lpstr>Constantia</vt:lpstr>
      <vt:lpstr>Wingdings 2</vt:lpstr>
      <vt:lpstr>Office Theme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</dc:creator>
  <cp:lastModifiedBy>Dalley, Simon</cp:lastModifiedBy>
  <cp:revision>142</cp:revision>
  <dcterms:created xsi:type="dcterms:W3CDTF">2011-12-23T21:30:24Z</dcterms:created>
  <dcterms:modified xsi:type="dcterms:W3CDTF">2014-07-10T20:58:08Z</dcterms:modified>
</cp:coreProperties>
</file>