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396" r:id="rId4"/>
    <p:sldId id="397" r:id="rId5"/>
    <p:sldId id="388" r:id="rId6"/>
    <p:sldId id="398" r:id="rId7"/>
    <p:sldId id="39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5" autoAdjust="0"/>
    <p:restoredTop sz="94660"/>
  </p:normalViewPr>
  <p:slideViewPr>
    <p:cSldViewPr>
      <p:cViewPr varScale="1">
        <p:scale>
          <a:sx n="74" d="100"/>
          <a:sy n="74" d="100"/>
        </p:scale>
        <p:origin x="11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35703-430F-454B-BEBD-BF5E7B5CE590}" type="datetimeFigureOut">
              <a:rPr lang="en-US" smtClean="0"/>
              <a:pPr/>
              <a:t>7/10/2014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D0BBE4-8B9C-4D3F-AC83-3F364853EE1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OYyCHGWJq4&amp;list=PLED25F943F8D6081C&amp;index=5&amp;feature=plcp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youtube.com/watch?v=dmX1W5umC1c&amp;list=PLED25F943F8D6081C&amp;index=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21336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3600" b="1" dirty="0" smtClean="0"/>
              <a:t>QUANTUM MECHANICS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+mj-lt"/>
                <a:ea typeface="+mj-ea"/>
                <a:cs typeface="+mj-cs"/>
              </a:rPr>
              <a:t>Quantum Measurements</a:t>
            </a:r>
            <a:endParaRPr lang="en-US" sz="4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50" endPos="85000" dir="5400000" sy="-100000" algn="bl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dirty="0" smtClean="0"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800" b="1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276600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Quantum measurement problem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Schrodinger’s cat</a:t>
            </a:r>
          </a:p>
          <a:p>
            <a:pPr marL="1657350" lvl="2" indent="-742950">
              <a:spcBef>
                <a:spcPct val="0"/>
              </a:spcBef>
              <a:buFontTx/>
              <a:buAutoNum type="arabicPeriod"/>
              <a:defRPr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Possible interpretations</a:t>
            </a:r>
          </a:p>
          <a:p>
            <a:pPr marL="1657350" lvl="2" indent="-742950">
              <a:spcBef>
                <a:spcPct val="0"/>
              </a:spcBef>
              <a:defRPr/>
            </a:pP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88948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Schrodinger Wave Equation:</a:t>
            </a:r>
          </a:p>
          <a:p>
            <a:r>
              <a:rPr lang="en-US" sz="2800" dirty="0" smtClean="0"/>
              <a:t>Describes movement of quantum waves -&gt; DETERMINISTIC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25560" y="1371600"/>
            <a:ext cx="903260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Wave height squared is probability of particle detection</a:t>
            </a:r>
          </a:p>
          <a:p>
            <a:r>
              <a:rPr lang="en-US" sz="2800" dirty="0" smtClean="0"/>
              <a:t>								    (Born)</a:t>
            </a:r>
            <a:endParaRPr lang="en-US" sz="2800" dirty="0"/>
          </a:p>
        </p:txBody>
      </p:sp>
      <p:pic>
        <p:nvPicPr>
          <p:cNvPr id="1026" name="Picture 2" descr="http://www.studyzone.org/testprep/math4/d/BD05097_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438400"/>
            <a:ext cx="3352800" cy="3448051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4191000" y="2438400"/>
            <a:ext cx="4388189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QUANTUM MEASUREMENT </a:t>
            </a:r>
          </a:p>
          <a:p>
            <a:pPr algn="ctr"/>
            <a:r>
              <a:rPr lang="en-US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PROBLEM</a:t>
            </a:r>
            <a:endParaRPr lang="en-US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86200" y="3318570"/>
            <a:ext cx="5420266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u="sng" dirty="0" smtClean="0"/>
              <a:t>Before</a:t>
            </a:r>
            <a:r>
              <a:rPr lang="en-US" sz="2800" dirty="0" smtClean="0"/>
              <a:t> Measurement </a:t>
            </a:r>
          </a:p>
          <a:p>
            <a:r>
              <a:rPr lang="en-US" sz="2800" dirty="0" smtClean="0"/>
              <a:t>                 – Only probability known</a:t>
            </a:r>
          </a:p>
          <a:p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u="sng" dirty="0" smtClean="0"/>
              <a:t>After</a:t>
            </a:r>
            <a:r>
              <a:rPr lang="en-US" sz="2800" dirty="0" smtClean="0"/>
              <a:t> Measurement  </a:t>
            </a:r>
          </a:p>
          <a:p>
            <a:r>
              <a:rPr lang="en-US" sz="2800" dirty="0" smtClean="0"/>
              <a:t>                 –  `Exact’ result known</a:t>
            </a:r>
          </a:p>
          <a:p>
            <a:endParaRPr lang="en-US" sz="2800" dirty="0" smtClean="0"/>
          </a:p>
          <a:p>
            <a:r>
              <a:rPr lang="en-US" sz="2800" dirty="0" smtClean="0"/>
              <a:t>How to describe measurement </a:t>
            </a:r>
          </a:p>
          <a:p>
            <a:r>
              <a:rPr lang="en-US" sz="2800" dirty="0" smtClean="0"/>
              <a:t>process in quantum mechanics?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5855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E.g. Position measurement of a subject</a:t>
            </a:r>
            <a:endParaRPr lang="en-US" sz="2800" dirty="0"/>
          </a:p>
        </p:txBody>
      </p:sp>
      <p:pic>
        <p:nvPicPr>
          <p:cNvPr id="25602" name="Picture 2" descr="http://farside.ph.utexas.edu/teaching/qmech/lectures/img37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14400"/>
            <a:ext cx="4572000" cy="570425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829503" y="2057400"/>
            <a:ext cx="346986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“Collapse of the </a:t>
            </a:r>
          </a:p>
          <a:p>
            <a:r>
              <a:rPr lang="en-US" sz="2800" dirty="0" err="1" smtClean="0"/>
              <a:t>Wavefunction</a:t>
            </a:r>
            <a:r>
              <a:rPr lang="en-US" sz="2800" dirty="0" smtClean="0"/>
              <a:t>”</a:t>
            </a:r>
          </a:p>
          <a:p>
            <a:r>
              <a:rPr lang="en-US" sz="2800" dirty="0" smtClean="0"/>
              <a:t>at instant of </a:t>
            </a:r>
          </a:p>
          <a:p>
            <a:r>
              <a:rPr lang="en-US" sz="2800" dirty="0" smtClean="0"/>
              <a:t>measurement</a:t>
            </a:r>
          </a:p>
          <a:p>
            <a:endParaRPr lang="en-US" sz="2800" dirty="0" smtClean="0"/>
          </a:p>
          <a:p>
            <a:r>
              <a:rPr lang="en-US" sz="2800" dirty="0" smtClean="0"/>
              <a:t>Process </a:t>
            </a:r>
            <a:r>
              <a:rPr lang="en-US" sz="2800" b="1" u="sng" dirty="0" smtClean="0"/>
              <a:t>not</a:t>
            </a:r>
            <a:r>
              <a:rPr lang="en-US" sz="2800" dirty="0" smtClean="0"/>
              <a:t> described </a:t>
            </a:r>
          </a:p>
          <a:p>
            <a:r>
              <a:rPr lang="en-US" sz="2800" dirty="0" smtClean="0"/>
              <a:t>by Schrodinger </a:t>
            </a:r>
          </a:p>
          <a:p>
            <a:r>
              <a:rPr lang="en-US" sz="2800" dirty="0" smtClean="0"/>
              <a:t>equation of subject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http://encefalus.com/wp-content/uploads/2008/11/schrodingers_c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762000"/>
            <a:ext cx="5715000" cy="3041977"/>
          </a:xfrm>
          <a:prstGeom prst="rect">
            <a:avLst/>
          </a:prstGeom>
          <a:noFill/>
        </p:spPr>
      </p:pic>
      <p:pic>
        <p:nvPicPr>
          <p:cNvPr id="3" name="Picture 2" descr="C:\Users\Simon\Desktop\imagesCA5OXRJT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15000"/>
            <a:ext cx="1143000" cy="1143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228600"/>
            <a:ext cx="3928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Schrodinger’s Cat in a box</a:t>
            </a:r>
            <a:endParaRPr lang="en-US" sz="2800" dirty="0"/>
          </a:p>
        </p:txBody>
      </p:sp>
      <p:sp>
        <p:nvSpPr>
          <p:cNvPr id="6" name="Left Arrow 5"/>
          <p:cNvSpPr/>
          <p:nvPr/>
        </p:nvSpPr>
        <p:spPr>
          <a:xfrm>
            <a:off x="5105400" y="1371600"/>
            <a:ext cx="2045208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188336" y="914400"/>
            <a:ext cx="195566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Radioactive </a:t>
            </a:r>
          </a:p>
          <a:p>
            <a:r>
              <a:rPr lang="en-US" sz="2800" dirty="0" smtClean="0"/>
              <a:t>atom has </a:t>
            </a:r>
          </a:p>
          <a:p>
            <a:r>
              <a:rPr lang="en-US" sz="2800" dirty="0" smtClean="0"/>
              <a:t>probability</a:t>
            </a:r>
          </a:p>
          <a:p>
            <a:r>
              <a:rPr lang="en-US" sz="2800" dirty="0" smtClean="0"/>
              <a:t>½ of decay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400" y="3962400"/>
            <a:ext cx="4687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IF</a:t>
            </a:r>
            <a:r>
              <a:rPr lang="en-US" sz="2800" dirty="0" smtClean="0"/>
              <a:t> atom decays, cat is poisoned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295400" y="4724400"/>
            <a:ext cx="707822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Before we observe, cat’s quantum wave is</a:t>
            </a:r>
          </a:p>
          <a:p>
            <a:r>
              <a:rPr lang="en-US" sz="2800" dirty="0" smtClean="0"/>
              <a:t>                           ½ Alive</a:t>
            </a:r>
          </a:p>
          <a:p>
            <a:r>
              <a:rPr lang="en-US" sz="2800" dirty="0" smtClean="0"/>
              <a:t>                           ½ Dead     with equal probability</a:t>
            </a:r>
            <a:endParaRPr lang="en-US" sz="2800" dirty="0"/>
          </a:p>
        </p:txBody>
      </p:sp>
      <p:sp>
        <p:nvSpPr>
          <p:cNvPr id="10" name="Right Arrow 9"/>
          <p:cNvSpPr/>
          <p:nvPr/>
        </p:nvSpPr>
        <p:spPr>
          <a:xfrm>
            <a:off x="1295400" y="6172200"/>
            <a:ext cx="978408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208768" y="6096000"/>
            <a:ext cx="6935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Before we look, cat is neither dead nor alive!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3818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70" decel="100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770" decel="100000"/>
                                        <p:tgtEl>
                                          <p:spTgt spid="1126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77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8" name="Picture 4" descr="http://upload.wikimedia.org/wikipedia/commons/thumb/b/b7/MWI_Schrodingers_cat.png/350px-MWI_Schrodingers_c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4650376"/>
            <a:ext cx="4572000" cy="220762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0"/>
            <a:ext cx="6149056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Interpretations…</a:t>
            </a:r>
          </a:p>
          <a:p>
            <a:endParaRPr lang="en-US" dirty="0" smtClean="0"/>
          </a:p>
          <a:p>
            <a:r>
              <a:rPr lang="en-US" sz="3200" dirty="0" smtClean="0"/>
              <a:t>Standard interpretation used today: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2000" dirty="0" smtClean="0"/>
          </a:p>
          <a:p>
            <a:r>
              <a:rPr lang="en-US" sz="3200" dirty="0" smtClean="0"/>
              <a:t>Other interpretations: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0"/>
            <a:ext cx="8534400" cy="1815882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COPENHAGEN</a:t>
            </a:r>
            <a:r>
              <a:rPr lang="en-US" sz="2800" dirty="0" smtClean="0"/>
              <a:t> (Bohr)  </a:t>
            </a:r>
          </a:p>
          <a:p>
            <a:r>
              <a:rPr lang="en-US" sz="2800" dirty="0" smtClean="0"/>
              <a:t>	</a:t>
            </a:r>
            <a:r>
              <a:rPr lang="en-US" sz="2800" i="1" dirty="0" smtClean="0"/>
              <a:t>Observer causes </a:t>
            </a:r>
            <a:r>
              <a:rPr lang="en-US" sz="2800" i="1" dirty="0" err="1" smtClean="0"/>
              <a:t>wavefunction</a:t>
            </a:r>
            <a:r>
              <a:rPr lang="en-US" sz="2800" i="1" dirty="0" smtClean="0"/>
              <a:t> collapse</a:t>
            </a:r>
          </a:p>
          <a:p>
            <a:r>
              <a:rPr lang="en-US" sz="2800" dirty="0" smtClean="0"/>
              <a:t>	Problems: Observer made of atoms, must obey QM</a:t>
            </a:r>
          </a:p>
          <a:p>
            <a:r>
              <a:rPr lang="en-US" sz="2800" dirty="0" smtClean="0"/>
              <a:t>	 	        No objective reality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4180344"/>
            <a:ext cx="8153400" cy="2246769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MANY WORLDS </a:t>
            </a:r>
            <a:r>
              <a:rPr lang="en-US" sz="2800" dirty="0" smtClean="0"/>
              <a:t>(Everett)</a:t>
            </a:r>
          </a:p>
          <a:p>
            <a:r>
              <a:rPr lang="en-US" sz="2800" i="1" dirty="0" smtClean="0"/>
              <a:t>Each possible result </a:t>
            </a:r>
            <a:r>
              <a:rPr lang="en-US" sz="2800" i="1" dirty="0" err="1" smtClean="0"/>
              <a:t>realised</a:t>
            </a:r>
            <a:endParaRPr lang="en-US" sz="2800" i="1" dirty="0" smtClean="0"/>
          </a:p>
          <a:p>
            <a:r>
              <a:rPr lang="en-US" sz="2800" i="1" dirty="0" smtClean="0"/>
              <a:t>in a different universe</a:t>
            </a:r>
          </a:p>
          <a:p>
            <a:r>
              <a:rPr lang="en-US" sz="2800" dirty="0" smtClean="0"/>
              <a:t>Problems: </a:t>
            </a:r>
            <a:r>
              <a:rPr lang="en-US" sz="2800" dirty="0" err="1" smtClean="0"/>
              <a:t>Untestable</a:t>
            </a:r>
            <a:endParaRPr lang="en-US" sz="2800" dirty="0" smtClean="0"/>
          </a:p>
          <a:p>
            <a:r>
              <a:rPr lang="en-US" sz="2800" dirty="0" smtClean="0"/>
              <a:t>	        Cannot know the past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70" decel="100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770" decel="100000"/>
                                        <p:tgtEl>
                                          <p:spTgt spid="266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304800"/>
            <a:ext cx="7479163" cy="1384995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u="sng" dirty="0" smtClean="0"/>
              <a:t>DECOHERENCE</a:t>
            </a:r>
            <a:r>
              <a:rPr lang="en-US" sz="2800" dirty="0" smtClean="0"/>
              <a:t> (</a:t>
            </a:r>
            <a:r>
              <a:rPr lang="en-US" sz="2800" dirty="0" err="1" smtClean="0"/>
              <a:t>Zurek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	Include measuring device and environment </a:t>
            </a:r>
          </a:p>
          <a:p>
            <a:r>
              <a:rPr lang="en-US" sz="2800" dirty="0" smtClean="0"/>
              <a:t>	in quantum system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362200"/>
            <a:ext cx="7543800" cy="3416320"/>
          </a:xfrm>
          <a:prstGeom prst="rect">
            <a:avLst/>
          </a:prstGeom>
          <a:noFill/>
          <a:ln w="254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u="sng" dirty="0" smtClean="0"/>
              <a:t>HIDDEN VARIABLES </a:t>
            </a:r>
            <a:r>
              <a:rPr lang="en-US" sz="2800" dirty="0" smtClean="0"/>
              <a:t>(Einstein)</a:t>
            </a:r>
          </a:p>
          <a:p>
            <a:r>
              <a:rPr lang="en-US" sz="2800" dirty="0" smtClean="0"/>
              <a:t>	Yet undiscovered quantities determine </a:t>
            </a:r>
          </a:p>
          <a:p>
            <a:r>
              <a:rPr lang="en-US" sz="2800" dirty="0" smtClean="0"/>
              <a:t>	objective reality</a:t>
            </a:r>
          </a:p>
          <a:p>
            <a:endParaRPr lang="en-US" sz="2800" dirty="0" smtClean="0"/>
          </a:p>
          <a:p>
            <a:r>
              <a:rPr lang="en-US" sz="2800" dirty="0" smtClean="0"/>
              <a:t>Einstein: </a:t>
            </a:r>
            <a:r>
              <a:rPr lang="en-US" sz="2400" i="1" dirty="0" smtClean="0"/>
              <a:t>"I think that a particle must have a separate </a:t>
            </a:r>
          </a:p>
          <a:p>
            <a:r>
              <a:rPr lang="en-US" sz="2400" i="1" dirty="0" smtClean="0"/>
              <a:t>reality independent of the measurements….I like to </a:t>
            </a:r>
          </a:p>
          <a:p>
            <a:r>
              <a:rPr lang="en-US" sz="2400" i="1" dirty="0" smtClean="0"/>
              <a:t>think that the moon is there even if I am not looking </a:t>
            </a:r>
            <a:r>
              <a:rPr lang="en-US" sz="2400" i="1" smtClean="0"/>
              <a:t>at it!”</a:t>
            </a:r>
            <a:endParaRPr lang="en-US" sz="2800" i="1" dirty="0" smtClean="0"/>
          </a:p>
          <a:p>
            <a:endParaRPr lang="en-US" sz="2800" dirty="0" smtClean="0"/>
          </a:p>
        </p:txBody>
      </p:sp>
      <p:pic>
        <p:nvPicPr>
          <p:cNvPr id="8" name="Picture 7" descr="C:\Users\Simon\Desktop\imagesCA5OXRJ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15000"/>
            <a:ext cx="11430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4163</TotalTime>
  <Words>171</Words>
  <Application>Microsoft Office PowerPoint</Application>
  <PresentationFormat>On-screen Show (4:3)</PresentationFormat>
  <Paragraphs>67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Office Theme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Simon</dc:creator>
  <cp:lastModifiedBy>Dalley, Simon</cp:lastModifiedBy>
  <cp:revision>161</cp:revision>
  <dcterms:created xsi:type="dcterms:W3CDTF">2011-12-23T21:30:24Z</dcterms:created>
  <dcterms:modified xsi:type="dcterms:W3CDTF">2014-07-10T20:57:54Z</dcterms:modified>
</cp:coreProperties>
</file>