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74" r:id="rId4"/>
    <p:sldId id="375" r:id="rId5"/>
    <p:sldId id="376" r:id="rId6"/>
    <p:sldId id="3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981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ATOMS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Structure &amp; Properties</a:t>
            </a: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276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Atomic structure 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Periodic table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Problem of atomic spectra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imon\Desktop\1301\slides\atoms\atom_files\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23125"/>
            <a:ext cx="3810000" cy="65348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6741846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Democritus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 B.C. </a:t>
            </a:r>
          </a:p>
          <a:p>
            <a:r>
              <a:rPr lang="en-US" sz="2800" dirty="0" smtClean="0"/>
              <a:t>   Atoms as elementary blocks </a:t>
            </a:r>
          </a:p>
          <a:p>
            <a:r>
              <a:rPr lang="en-US" sz="2800" dirty="0" smtClean="0"/>
              <a:t>                                         of matter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Thomson discovers electron (1900) </a:t>
            </a:r>
          </a:p>
          <a:p>
            <a:r>
              <a:rPr lang="en-US" sz="2800" dirty="0" smtClean="0"/>
              <a:t>-&gt;   Plum Pudding Model of atom </a:t>
            </a:r>
          </a:p>
          <a:p>
            <a:r>
              <a:rPr lang="en-US" sz="2800" dirty="0" smtClean="0"/>
              <a:t>                                              </a:t>
            </a:r>
            <a:r>
              <a:rPr lang="en-US" sz="2400" dirty="0" smtClean="0"/>
              <a:t>(</a:t>
            </a:r>
            <a:r>
              <a:rPr lang="en-US" sz="2400" i="1" dirty="0" smtClean="0"/>
              <a:t>a guess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Plums (electrons) </a:t>
            </a:r>
          </a:p>
          <a:p>
            <a:r>
              <a:rPr lang="en-US" sz="2800" dirty="0" smtClean="0"/>
              <a:t>= negative electric charge centers</a:t>
            </a:r>
          </a:p>
          <a:p>
            <a:endParaRPr lang="en-US" sz="2800" dirty="0" smtClean="0"/>
          </a:p>
          <a:p>
            <a:r>
              <a:rPr lang="en-US" sz="2800" dirty="0" smtClean="0"/>
              <a:t>Pudding = positive electric charge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Rutherford (1911)</a:t>
            </a:r>
          </a:p>
          <a:p>
            <a:r>
              <a:rPr lang="en-US" sz="2800" dirty="0" smtClean="0"/>
              <a:t>   Atoms as small nucleus of positive charge,</a:t>
            </a:r>
          </a:p>
          <a:p>
            <a:r>
              <a:rPr lang="en-US" sz="2800" dirty="0" smtClean="0"/>
              <a:t>   surrounded by orbiting electrons</a:t>
            </a:r>
          </a:p>
          <a:p>
            <a:r>
              <a:rPr lang="en-US" sz="2800" dirty="0" smtClean="0"/>
              <a:t>					</a:t>
            </a:r>
            <a:endParaRPr lang="en-US" sz="2400" i="1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256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Rutherford’s experiment</a:t>
            </a:r>
            <a:endParaRPr lang="en-US" sz="3200" dirty="0"/>
          </a:p>
        </p:txBody>
      </p:sp>
      <p:pic>
        <p:nvPicPr>
          <p:cNvPr id="2051" name="Picture 3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4756432" cy="2667000"/>
          </a:xfrm>
          <a:prstGeom prst="rect">
            <a:avLst/>
          </a:prstGeom>
          <a:noFill/>
        </p:spPr>
      </p:pic>
      <p:pic>
        <p:nvPicPr>
          <p:cNvPr id="2052" name="Picture 4" descr="C:\Users\Simon\Desktop\imagesCAT27NU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0"/>
            <a:ext cx="2819400" cy="4299585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  <p:sp>
        <p:nvSpPr>
          <p:cNvPr id="8" name="TextBox 7"/>
          <p:cNvSpPr txBox="1"/>
          <p:nvPr/>
        </p:nvSpPr>
        <p:spPr>
          <a:xfrm>
            <a:off x="5181600" y="381000"/>
            <a:ext cx="12057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Plum </a:t>
            </a:r>
          </a:p>
          <a:p>
            <a:r>
              <a:rPr lang="en-US" sz="2400" dirty="0" smtClean="0"/>
              <a:t>Pudding</a:t>
            </a:r>
          </a:p>
          <a:p>
            <a:r>
              <a:rPr lang="en-US" sz="2400" dirty="0" smtClean="0"/>
              <a:t>Model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590800"/>
            <a:ext cx="13147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Nuclear</a:t>
            </a:r>
          </a:p>
          <a:p>
            <a:r>
              <a:rPr lang="en-US" sz="2800" dirty="0" smtClean="0"/>
              <a:t>Model</a:t>
            </a:r>
            <a:endParaRPr lang="en-US" sz="2800" dirty="0"/>
          </a:p>
        </p:txBody>
      </p:sp>
      <p:pic>
        <p:nvPicPr>
          <p:cNvPr id="2053" name="Picture 5" descr="C:\Users\Simon\Desktop\imagesCAFF12C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38600"/>
            <a:ext cx="762000" cy="762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" y="4800600"/>
            <a:ext cx="58681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Nucleus later found to be composed of </a:t>
            </a:r>
          </a:p>
          <a:p>
            <a:r>
              <a:rPr lang="en-US" sz="2400" dirty="0" smtClean="0"/>
              <a:t>protons (positive charge particles)</a:t>
            </a:r>
          </a:p>
          <a:p>
            <a:r>
              <a:rPr lang="en-US" sz="2400" dirty="0" smtClean="0"/>
              <a:t>and </a:t>
            </a:r>
          </a:p>
          <a:p>
            <a:r>
              <a:rPr lang="en-US" sz="2400" dirty="0" smtClean="0"/>
              <a:t>neutrons (electrically neutral particles)</a:t>
            </a:r>
            <a:endParaRPr lang="en-US" sz="2400" dirty="0"/>
          </a:p>
        </p:txBody>
      </p:sp>
      <p:sp>
        <p:nvSpPr>
          <p:cNvPr id="12" name="Multiply 11"/>
          <p:cNvSpPr/>
          <p:nvPr/>
        </p:nvSpPr>
        <p:spPr>
          <a:xfrm>
            <a:off x="6096000" y="-457200"/>
            <a:ext cx="3276600" cy="3276600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/>
        </p:nvSpPr>
        <p:spPr>
          <a:xfrm>
            <a:off x="7848600" y="3733800"/>
            <a:ext cx="1295400" cy="685800"/>
          </a:xfrm>
          <a:prstGeom prst="corner">
            <a:avLst/>
          </a:prstGeom>
          <a:solidFill>
            <a:srgbClr val="00B050"/>
          </a:solidFill>
          <a:scene3d>
            <a:camera prst="orthographicFront">
              <a:rot lat="0" lon="0" rev="3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17525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Properties of atoms</a:t>
            </a:r>
          </a:p>
          <a:p>
            <a:r>
              <a:rPr lang="en-US" dirty="0" smtClean="0"/>
              <a:t># electrons = # protons (electrical neutrality)</a:t>
            </a:r>
          </a:p>
          <a:p>
            <a:r>
              <a:rPr lang="en-US" dirty="0" smtClean="0"/>
              <a:t># electrons determines chemical properties</a:t>
            </a:r>
            <a:endParaRPr lang="en-US" dirty="0"/>
          </a:p>
        </p:txBody>
      </p:sp>
      <p:pic>
        <p:nvPicPr>
          <p:cNvPr id="3076" name="Picture 4" descr="C:\Users\Simon\Desktop\imagesCA69WOD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066196"/>
            <a:ext cx="5410200" cy="279180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905000"/>
            <a:ext cx="448712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     Hydrogen –&gt;1 electron 	 Z=1</a:t>
            </a:r>
          </a:p>
          <a:p>
            <a:r>
              <a:rPr lang="en-US" sz="2400" dirty="0" smtClean="0"/>
              <a:t>       Helium    –&gt; 2 electrons	 Z=2</a:t>
            </a:r>
          </a:p>
          <a:p>
            <a:r>
              <a:rPr lang="en-US" sz="2400" dirty="0" smtClean="0"/>
              <a:t>       Lithium   –&gt; 3 electrons	 Z=3</a:t>
            </a:r>
          </a:p>
          <a:p>
            <a:r>
              <a:rPr lang="en-US" sz="2400" dirty="0" smtClean="0"/>
              <a:t>        ……</a:t>
            </a:r>
          </a:p>
          <a:p>
            <a:r>
              <a:rPr lang="en-US" sz="2400" dirty="0" smtClean="0"/>
              <a:t>      Uranium  –&gt; 92 electrons	Z=92</a:t>
            </a:r>
          </a:p>
          <a:p>
            <a:endParaRPr lang="en-US" sz="2400" dirty="0" smtClean="0"/>
          </a:p>
          <a:p>
            <a:r>
              <a:rPr lang="en-US" sz="2400" dirty="0" smtClean="0"/>
              <a:t>     </a:t>
            </a:r>
            <a:r>
              <a:rPr lang="en-US" sz="3200" dirty="0" smtClean="0"/>
              <a:t>92 natural </a:t>
            </a:r>
          </a:p>
          <a:p>
            <a:r>
              <a:rPr lang="en-US" sz="3200" dirty="0" smtClean="0"/>
              <a:t>   `elements’ 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000622" y="3048000"/>
            <a:ext cx="41433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Explains the </a:t>
            </a:r>
          </a:p>
          <a:p>
            <a:r>
              <a:rPr lang="en-US" sz="2800" dirty="0" smtClean="0"/>
              <a:t>Periodic Table of Chemistry</a:t>
            </a:r>
            <a:endParaRPr lang="en-US" sz="2800" dirty="0"/>
          </a:p>
        </p:txBody>
      </p:sp>
      <p:sp>
        <p:nvSpPr>
          <p:cNvPr id="9" name="Down Arrow 8"/>
          <p:cNvSpPr/>
          <p:nvPr/>
        </p:nvSpPr>
        <p:spPr>
          <a:xfrm>
            <a:off x="228600" y="2133600"/>
            <a:ext cx="152400" cy="1828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876800" cy="685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Trouble with Rutherford’s Model!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1143000"/>
            <a:ext cx="22860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1066800"/>
            <a:ext cx="228600" cy="228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05000" y="1219200"/>
            <a:ext cx="26207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200" y="762000"/>
            <a:ext cx="601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Electron always accelerating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Accelerating charge radiates light 				(Maxwell)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Electron would lose its energy,</a:t>
            </a:r>
          </a:p>
          <a:p>
            <a:r>
              <a:rPr lang="en-US" sz="3200" dirty="0" smtClean="0"/>
              <a:t>   </a:t>
            </a:r>
            <a:r>
              <a:rPr lang="en-US" sz="3200" dirty="0" err="1" smtClean="0"/>
              <a:t>spiralling</a:t>
            </a:r>
            <a:r>
              <a:rPr lang="en-US" sz="3200" dirty="0" smtClean="0"/>
              <a:t> into nucleus </a:t>
            </a:r>
          </a:p>
          <a:p>
            <a:r>
              <a:rPr lang="en-US" sz="3200" dirty="0" smtClean="0"/>
              <a:t>                         -&gt; </a:t>
            </a:r>
            <a:r>
              <a:rPr lang="en-US" sz="3200" b="1" dirty="0" smtClean="0"/>
              <a:t>atoms unstable</a:t>
            </a:r>
          </a:p>
        </p:txBody>
      </p:sp>
      <p:pic>
        <p:nvPicPr>
          <p:cNvPr id="4098" name="Picture 2" descr="C:\Users\Simon\Desktop\imagesCAONT4U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114800"/>
            <a:ext cx="3600450" cy="1266825"/>
          </a:xfrm>
          <a:prstGeom prst="rect">
            <a:avLst/>
          </a:prstGeom>
          <a:noFill/>
        </p:spPr>
      </p:pic>
      <p:pic>
        <p:nvPicPr>
          <p:cNvPr id="4099" name="Picture 3" descr="C:\Users\Simon\Desktop\imagesCAEE2M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94287"/>
            <a:ext cx="4478079" cy="176371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886200" y="4191000"/>
            <a:ext cx="53438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Also, radiated light from an atom</a:t>
            </a:r>
          </a:p>
          <a:p>
            <a:r>
              <a:rPr lang="en-US" sz="2800" dirty="0" smtClean="0"/>
              <a:t>would have all wavelengths (colors)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5410200"/>
            <a:ext cx="52868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But real atoms emit/absorb </a:t>
            </a:r>
          </a:p>
          <a:p>
            <a:r>
              <a:rPr lang="en-US" sz="2800" dirty="0" smtClean="0"/>
              <a:t>light of a few discrete wavelengths </a:t>
            </a:r>
          </a:p>
          <a:p>
            <a:r>
              <a:rPr lang="en-US" sz="2800" dirty="0" smtClean="0"/>
              <a:t>          E.g. </a:t>
            </a:r>
            <a:r>
              <a:rPr lang="en-US" sz="2800" dirty="0" err="1" smtClean="0"/>
              <a:t>Balmer</a:t>
            </a:r>
            <a:r>
              <a:rPr lang="en-US" sz="2800" dirty="0" smtClean="0"/>
              <a:t> lines of Hydrogen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3883</TotalTime>
  <Words>179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135</cp:revision>
  <dcterms:created xsi:type="dcterms:W3CDTF">2011-12-23T21:30:24Z</dcterms:created>
  <dcterms:modified xsi:type="dcterms:W3CDTF">2014-07-10T20:57:43Z</dcterms:modified>
</cp:coreProperties>
</file>