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374" r:id="rId4"/>
    <p:sldId id="385" r:id="rId5"/>
    <p:sldId id="386" r:id="rId6"/>
    <p:sldId id="387" r:id="rId7"/>
    <p:sldId id="39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45" autoAdjust="0"/>
    <p:restoredTop sz="94660"/>
  </p:normalViewPr>
  <p:slideViewPr>
    <p:cSldViewPr>
      <p:cViewPr varScale="1">
        <p:scale>
          <a:sx n="74" d="100"/>
          <a:sy n="74" d="100"/>
        </p:scale>
        <p:origin x="112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E35703-430F-454B-BEBD-BF5E7B5CE590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D0BBE4-8B9C-4D3F-AC83-3F364853EE1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olorado.edu/physics/2000/index.p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kulturarv.dk/1001fortaellinger/en_GB/the-niels-bohr-institute/image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www.acs.psu.edu/drussell/Demos/string/Fixed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qyi5SvPlMXc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057400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latin typeface="+mj-lt"/>
                <a:ea typeface="+mj-ea"/>
                <a:cs typeface="+mj-cs"/>
              </a:rPr>
              <a:t>ATOMS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latin typeface="+mj-lt"/>
                <a:ea typeface="+mj-ea"/>
                <a:cs typeface="+mj-cs"/>
              </a:rPr>
              <a:t> Quantized Energy</a:t>
            </a:r>
            <a:endParaRPr lang="en-US" sz="4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5000" endA="50" endPos="850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800" b="1" dirty="0" smtClean="0"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800" b="1" dirty="0" smtClean="0"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4800" b="1" noProof="0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327660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7350" lvl="2" indent="-742950">
              <a:spcBef>
                <a:spcPct val="0"/>
              </a:spcBef>
              <a:buFontTx/>
              <a:buAutoNum type="arabicPeriod"/>
              <a:defRPr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Bohr model of the atom </a:t>
            </a:r>
          </a:p>
          <a:p>
            <a:pPr marL="1657350" lvl="2" indent="-742950">
              <a:spcBef>
                <a:spcPct val="0"/>
              </a:spcBef>
              <a:buFontTx/>
              <a:buAutoNum type="arabicPeriod"/>
              <a:defRPr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Standing waves</a:t>
            </a:r>
          </a:p>
          <a:p>
            <a:pPr marL="1657350" lvl="2" indent="-742950">
              <a:spcBef>
                <a:spcPct val="0"/>
              </a:spcBef>
              <a:buFontTx/>
              <a:buAutoNum type="arabicPeriod"/>
              <a:defRPr/>
            </a:pPr>
            <a:r>
              <a:rPr lang="en-US" sz="3600" dirty="0" smtClean="0">
                <a:latin typeface="Arial" pitchFamily="34" charset="0"/>
                <a:cs typeface="Arial" pitchFamily="34" charset="0"/>
              </a:rPr>
              <a:t>Quantum energy </a:t>
            </a:r>
            <a:r>
              <a:rPr lang="en-US" sz="3600" smtClean="0">
                <a:latin typeface="Arial" pitchFamily="34" charset="0"/>
                <a:cs typeface="Arial" pitchFamily="34" charset="0"/>
              </a:rPr>
              <a:t>of colors 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marL="1657350" lvl="2" indent="-742950">
              <a:spcBef>
                <a:spcPct val="0"/>
              </a:spcBef>
              <a:defRPr/>
            </a:pP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733527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/>
              <a:t>Bohr Model </a:t>
            </a:r>
            <a:r>
              <a:rPr lang="en-US" sz="2800" dirty="0" smtClean="0"/>
              <a:t>(particle picture)</a:t>
            </a:r>
          </a:p>
          <a:p>
            <a:r>
              <a:rPr lang="en-US" sz="2400" dirty="0" smtClean="0"/>
              <a:t>Assumptions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Nuclear model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Discrete electron orbits n = 1,2,3,..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Light absorbed/emitted as quantum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of energy when electron jumps orbit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Energy change = </a:t>
            </a:r>
            <a:r>
              <a:rPr lang="en-US" sz="2800" b="1" dirty="0" smtClean="0"/>
              <a:t>h f</a:t>
            </a:r>
            <a:r>
              <a:rPr lang="en-US" sz="2800" dirty="0" smtClean="0"/>
              <a:t> </a:t>
            </a:r>
          </a:p>
          <a:p>
            <a:pPr lvl="3"/>
            <a:r>
              <a:rPr lang="en-US" sz="2400" dirty="0"/>
              <a:t>	 </a:t>
            </a:r>
            <a:r>
              <a:rPr lang="en-US" sz="2400" dirty="0" smtClean="0"/>
              <a:t>           = Planck constant x light frequency*</a:t>
            </a:r>
          </a:p>
        </p:txBody>
      </p:sp>
      <p:pic>
        <p:nvPicPr>
          <p:cNvPr id="1027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16319"/>
            <a:ext cx="3733800" cy="300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334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88998" y="3486834"/>
            <a:ext cx="3492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  Speed = frequency x wavelength</a:t>
            </a:r>
          </a:p>
          <a:p>
            <a:r>
              <a:rPr lang="en-US" dirty="0"/>
              <a:t> </a:t>
            </a:r>
            <a:r>
              <a:rPr lang="en-US" dirty="0" smtClean="0"/>
              <a:t>              c = f  </a:t>
            </a:r>
            <a:r>
              <a:rPr lang="el-GR" dirty="0" smtClean="0">
                <a:latin typeface="Calibri"/>
                <a:cs typeface="Calibri"/>
              </a:rPr>
              <a:t>λ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95800" y="4343400"/>
            <a:ext cx="2887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Bohr’s Hydrogen Formula </a:t>
            </a:r>
            <a:endParaRPr lang="en-US" sz="2000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453715"/>
            <a:ext cx="7308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Explains Hydrogen visible colors </a:t>
            </a:r>
            <a:r>
              <a:rPr lang="en-US" dirty="0" smtClean="0"/>
              <a:t>(</a:t>
            </a:r>
            <a:r>
              <a:rPr lang="en-US" dirty="0" err="1" smtClean="0"/>
              <a:t>Balmer</a:t>
            </a:r>
            <a:r>
              <a:rPr lang="en-US" dirty="0" smtClean="0"/>
              <a:t> spectrum, jumps to n=2)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37657" y="1039953"/>
            <a:ext cx="43516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Predicted Hydrogen UV spectrum</a:t>
            </a:r>
          </a:p>
          <a:p>
            <a:r>
              <a:rPr lang="en-US" dirty="0" smtClean="0"/>
              <a:t>(jumps to n=1)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37657" y="1727452"/>
            <a:ext cx="41499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Led to atomic understanding of </a:t>
            </a:r>
          </a:p>
          <a:p>
            <a:r>
              <a:rPr lang="en-US" sz="2400" dirty="0" smtClean="0"/>
              <a:t>Chemistry</a:t>
            </a:r>
            <a:r>
              <a:rPr lang="en-US" dirty="0" smtClean="0"/>
              <a:t>… and huge fame for Bohr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751114" y="517223"/>
            <a:ext cx="97840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718457" y="1143000"/>
            <a:ext cx="97840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751114" y="1828800"/>
            <a:ext cx="97840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http://t3.gstatic.com/images?q=tbn:ANd9GcQLi0mqk6R8j7Apeg0s4BQ6Y1NP46vTGGyeQWQ2t0W1oAEqyvTiW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297" y="978408"/>
            <a:ext cx="2567668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48789" y="3847753"/>
            <a:ext cx="6419590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WHY discrete orbits?</a:t>
            </a:r>
          </a:p>
          <a:p>
            <a:pPr algn="ctr"/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Curved Right Arrow 11"/>
          <p:cNvSpPr/>
          <p:nvPr/>
        </p:nvSpPr>
        <p:spPr>
          <a:xfrm>
            <a:off x="80554" y="4459340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08139" y="5410200"/>
            <a:ext cx="4054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Electrons as Matter waves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573131" y="3148510"/>
            <a:ext cx="1061188" cy="370949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2400" b="1" dirty="0" smtClean="0"/>
              <a:t>Standing </a:t>
            </a:r>
          </a:p>
          <a:p>
            <a:r>
              <a:rPr lang="en-US" sz="2400" b="1" dirty="0" smtClean="0"/>
              <a:t>Waves</a:t>
            </a:r>
            <a:endParaRPr lang="en-US" sz="2400" b="1" dirty="0"/>
          </a:p>
        </p:txBody>
      </p:sp>
      <p:sp>
        <p:nvSpPr>
          <p:cNvPr id="16" name="Right Arrow 15"/>
          <p:cNvSpPr/>
          <p:nvPr/>
        </p:nvSpPr>
        <p:spPr>
          <a:xfrm>
            <a:off x="5714999" y="5554334"/>
            <a:ext cx="1858131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15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1" grpId="0"/>
      <p:bldP spid="12" grpId="0" animBg="1"/>
      <p:bldP spid="13" grpId="0"/>
      <p:bldP spid="14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phys.unsw.edu.au/jw/graphics/standing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4953000" cy="4134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228600"/>
            <a:ext cx="4646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Analogy: Standing waves on a string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791201" y="533400"/>
            <a:ext cx="16764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Wavelength</a:t>
            </a:r>
          </a:p>
          <a:p>
            <a:endParaRPr lang="en-US" u="sng" dirty="0" smtClean="0"/>
          </a:p>
          <a:p>
            <a:endParaRPr lang="en-US" u="sng" dirty="0" smtClean="0"/>
          </a:p>
          <a:p>
            <a:r>
              <a:rPr lang="en-US" sz="2400" b="1" dirty="0" smtClean="0">
                <a:latin typeface="Calibri"/>
                <a:cs typeface="Calibri"/>
              </a:rPr>
              <a:t>  </a:t>
            </a:r>
            <a:r>
              <a:rPr lang="el-GR" sz="2400" b="1" dirty="0" smtClean="0">
                <a:latin typeface="Calibri"/>
                <a:cs typeface="Calibri"/>
              </a:rPr>
              <a:t>λ</a:t>
            </a:r>
            <a:r>
              <a:rPr lang="en-US" sz="2400" b="1" dirty="0" smtClean="0">
                <a:latin typeface="Calibri"/>
                <a:cs typeface="Calibri"/>
              </a:rPr>
              <a:t> = 2L</a:t>
            </a:r>
          </a:p>
          <a:p>
            <a:endParaRPr lang="en-US" sz="2400" b="1" dirty="0" smtClean="0">
              <a:latin typeface="Calibri"/>
              <a:cs typeface="Calibri"/>
            </a:endParaRPr>
          </a:p>
          <a:p>
            <a:endParaRPr lang="en-US" sz="2400" b="1" dirty="0" smtClean="0">
              <a:latin typeface="Calibri"/>
              <a:cs typeface="Calibri"/>
            </a:endParaRPr>
          </a:p>
          <a:p>
            <a:r>
              <a:rPr lang="en-US" sz="2400" b="1" dirty="0" smtClean="0">
                <a:cs typeface="Calibri"/>
              </a:rPr>
              <a:t>  </a:t>
            </a:r>
            <a:r>
              <a:rPr lang="el-GR" sz="2400" b="1" dirty="0" smtClean="0">
                <a:cs typeface="Calibri"/>
              </a:rPr>
              <a:t>λ</a:t>
            </a:r>
            <a:r>
              <a:rPr lang="en-US" sz="2400" b="1" dirty="0" smtClean="0">
                <a:cs typeface="Calibri"/>
              </a:rPr>
              <a:t> = L</a:t>
            </a:r>
          </a:p>
          <a:p>
            <a:endParaRPr lang="en-US" sz="2400" b="1" dirty="0" smtClean="0">
              <a:cs typeface="Calibri"/>
            </a:endParaRPr>
          </a:p>
          <a:p>
            <a:endParaRPr lang="en-US" sz="2400" b="1" dirty="0" smtClean="0">
              <a:cs typeface="Calibri"/>
            </a:endParaRPr>
          </a:p>
          <a:p>
            <a:r>
              <a:rPr lang="en-US" sz="2400" b="1" dirty="0" smtClean="0">
                <a:cs typeface="Calibri"/>
              </a:rPr>
              <a:t>  </a:t>
            </a:r>
            <a:r>
              <a:rPr lang="el-GR" sz="2400" b="1" dirty="0" smtClean="0">
                <a:cs typeface="Calibri"/>
              </a:rPr>
              <a:t>λ</a:t>
            </a:r>
            <a:r>
              <a:rPr lang="en-US" sz="2400" b="1" dirty="0" smtClean="0">
                <a:cs typeface="Calibri"/>
              </a:rPr>
              <a:t> </a:t>
            </a:r>
            <a:r>
              <a:rPr lang="en-US" sz="2400" b="1" dirty="0">
                <a:cs typeface="Calibri"/>
              </a:rPr>
              <a:t>= </a:t>
            </a:r>
            <a:r>
              <a:rPr lang="en-US" sz="2400" b="1" dirty="0" smtClean="0">
                <a:cs typeface="Calibri"/>
              </a:rPr>
              <a:t>2L/3</a:t>
            </a:r>
            <a:endParaRPr lang="en-US" sz="2400" b="1" dirty="0">
              <a:cs typeface="Calibri"/>
            </a:endParaRPr>
          </a:p>
          <a:p>
            <a:endParaRPr lang="en-US" sz="2400" b="1" dirty="0" smtClean="0">
              <a:cs typeface="Calibri"/>
            </a:endParaRPr>
          </a:p>
          <a:p>
            <a:endParaRPr lang="en-US" sz="2400" b="1" dirty="0" smtClean="0">
              <a:latin typeface="Calibri"/>
              <a:cs typeface="Calibri"/>
            </a:endParaRPr>
          </a:p>
          <a:p>
            <a:r>
              <a:rPr lang="en-US" sz="2400" b="1" dirty="0" smtClean="0">
                <a:cs typeface="Calibri"/>
              </a:rPr>
              <a:t>  </a:t>
            </a:r>
            <a:r>
              <a:rPr lang="el-GR" sz="2400" b="1" dirty="0" smtClean="0">
                <a:cs typeface="Calibri"/>
              </a:rPr>
              <a:t>λ</a:t>
            </a:r>
            <a:r>
              <a:rPr lang="en-US" sz="2400" b="1" dirty="0" smtClean="0">
                <a:cs typeface="Calibri"/>
              </a:rPr>
              <a:t> </a:t>
            </a:r>
            <a:r>
              <a:rPr lang="en-US" sz="2400" b="1" dirty="0">
                <a:cs typeface="Calibri"/>
              </a:rPr>
              <a:t>= </a:t>
            </a:r>
            <a:r>
              <a:rPr lang="en-US" sz="2400" b="1" dirty="0" smtClean="0">
                <a:cs typeface="Calibri"/>
              </a:rPr>
              <a:t>L/2</a:t>
            </a:r>
            <a:endParaRPr lang="en-US" sz="2400" b="1" dirty="0">
              <a:cs typeface="Calibri"/>
            </a:endParaRPr>
          </a:p>
          <a:p>
            <a:endParaRPr lang="en-US" dirty="0" smtClean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.</a:t>
            </a:r>
          </a:p>
          <a:p>
            <a:r>
              <a:rPr lang="en-US" dirty="0" smtClean="0">
                <a:latin typeface="Calibri"/>
                <a:cs typeface="Calibri"/>
              </a:rPr>
              <a:t>.</a:t>
            </a:r>
          </a:p>
          <a:p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l-GR" sz="2400" b="1" dirty="0" smtClean="0">
                <a:cs typeface="Calibri"/>
              </a:rPr>
              <a:t>λ</a:t>
            </a:r>
            <a:r>
              <a:rPr lang="en-US" sz="2400" b="1" dirty="0" smtClean="0">
                <a:cs typeface="Calibri"/>
              </a:rPr>
              <a:t> </a:t>
            </a:r>
            <a:r>
              <a:rPr lang="en-US" sz="2400" b="1" dirty="0">
                <a:cs typeface="Calibri"/>
              </a:rPr>
              <a:t>= </a:t>
            </a:r>
            <a:r>
              <a:rPr lang="en-US" sz="2400" b="1" dirty="0" smtClean="0">
                <a:cs typeface="Calibri"/>
              </a:rPr>
              <a:t>2L/n</a:t>
            </a:r>
            <a:endParaRPr lang="en-US" sz="2400" dirty="0" smtClean="0">
              <a:latin typeface="Calibri"/>
              <a:cs typeface="Calibri"/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67600" y="1287192"/>
            <a:ext cx="1564724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st Harmonic</a:t>
            </a:r>
          </a:p>
          <a:p>
            <a:r>
              <a:rPr lang="en-US" dirty="0" smtClean="0"/>
              <a:t>(Fundamental)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Harmonic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Harmonic</a:t>
            </a:r>
          </a:p>
          <a:p>
            <a:endParaRPr lang="en-US" dirty="0"/>
          </a:p>
          <a:p>
            <a:r>
              <a:rPr lang="en-US" dirty="0" smtClean="0"/>
              <a:t>.</a:t>
            </a:r>
          </a:p>
          <a:p>
            <a:r>
              <a:rPr lang="en-US" dirty="0" smtClean="0"/>
              <a:t>.</a:t>
            </a:r>
          </a:p>
          <a:p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5791200"/>
            <a:ext cx="35184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Sound waves – </a:t>
            </a:r>
          </a:p>
          <a:p>
            <a:r>
              <a:rPr lang="en-US" dirty="0" smtClean="0"/>
              <a:t>Origin of character of musical 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71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786743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Answer</a:t>
            </a:r>
            <a:endParaRPr lang="en-US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904167" y="1201674"/>
            <a:ext cx="97840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63437" y="1083449"/>
            <a:ext cx="5265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Electron Standing Waves (3 dimensional)</a:t>
            </a:r>
            <a:endParaRPr lang="en-US" sz="2400" dirty="0"/>
          </a:p>
        </p:txBody>
      </p:sp>
      <p:sp>
        <p:nvSpPr>
          <p:cNvPr id="7" name="Right Arrow 6"/>
          <p:cNvSpPr/>
          <p:nvPr/>
        </p:nvSpPr>
        <p:spPr>
          <a:xfrm>
            <a:off x="1485029" y="2013983"/>
            <a:ext cx="97840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86743" y="1849328"/>
            <a:ext cx="4773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Only discrete electron </a:t>
            </a:r>
            <a:r>
              <a:rPr lang="el-GR" sz="2400" dirty="0" smtClean="0">
                <a:latin typeface="Calibri"/>
                <a:cs typeface="Calibri"/>
              </a:rPr>
              <a:t>λ</a:t>
            </a:r>
            <a:r>
              <a:rPr lang="en-US" sz="2400" dirty="0" smtClean="0">
                <a:latin typeface="Calibri"/>
                <a:cs typeface="Calibri"/>
              </a:rPr>
              <a:t> fits</a:t>
            </a:r>
            <a:r>
              <a:rPr lang="en-US" sz="2400" dirty="0">
                <a:latin typeface="Calibri"/>
                <a:cs typeface="Calibri"/>
              </a:rPr>
              <a:t>*</a:t>
            </a:r>
            <a:r>
              <a:rPr lang="en-US" sz="2400" dirty="0" smtClean="0">
                <a:latin typeface="Calibri"/>
                <a:cs typeface="Calibri"/>
              </a:rPr>
              <a:t> in atom</a:t>
            </a:r>
            <a:endParaRPr lang="en-US" sz="2400" dirty="0"/>
          </a:p>
        </p:txBody>
      </p:sp>
      <p:sp>
        <p:nvSpPr>
          <p:cNvPr id="9" name="Right Arrow 8"/>
          <p:cNvSpPr/>
          <p:nvPr/>
        </p:nvSpPr>
        <p:spPr>
          <a:xfrm>
            <a:off x="304800" y="4876800"/>
            <a:ext cx="97840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93371" y="4495800"/>
            <a:ext cx="51264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 Broglie p = h / </a:t>
            </a:r>
            <a:r>
              <a:rPr lang="el-GR" sz="2400" dirty="0">
                <a:cs typeface="Calibri"/>
              </a:rPr>
              <a:t>λ </a:t>
            </a:r>
            <a:endParaRPr lang="en-US" sz="2400" dirty="0" smtClean="0">
              <a:cs typeface="Calibri"/>
            </a:endParaRPr>
          </a:p>
          <a:p>
            <a:r>
              <a:rPr lang="en-US" sz="2400" dirty="0" smtClean="0"/>
              <a:t>Discrete electron momentum &amp; energy </a:t>
            </a:r>
          </a:p>
          <a:p>
            <a:r>
              <a:rPr lang="en-US" sz="2400" dirty="0" smtClean="0"/>
              <a:t>     </a:t>
            </a:r>
          </a:p>
          <a:p>
            <a:endParaRPr lang="en-US" sz="2400" dirty="0"/>
          </a:p>
        </p:txBody>
      </p:sp>
      <p:sp>
        <p:nvSpPr>
          <p:cNvPr id="15" name="Right Arrow 14"/>
          <p:cNvSpPr/>
          <p:nvPr/>
        </p:nvSpPr>
        <p:spPr>
          <a:xfrm>
            <a:off x="685800" y="6079027"/>
            <a:ext cx="978408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81314" y="5784686"/>
            <a:ext cx="43459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Discrete photon frequency when </a:t>
            </a:r>
          </a:p>
          <a:p>
            <a:r>
              <a:rPr lang="en-US" sz="2400" dirty="0" smtClean="0"/>
              <a:t>electron jumps between energy </a:t>
            </a:r>
            <a:endParaRPr lang="en-US" sz="2400" dirty="0"/>
          </a:p>
        </p:txBody>
      </p:sp>
      <p:pic>
        <p:nvPicPr>
          <p:cNvPr id="1026" name="Picture 2" descr="C:\Documents and Settings\26092382\Desktop\Standing_wave_electron_clou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375" y="2256299"/>
            <a:ext cx="4748791" cy="216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Simon\Desktop\imagesCA5OXRJT.jpg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34078" y="5715000"/>
            <a:ext cx="1143000" cy="1143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779126" y="2819400"/>
            <a:ext cx="13882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*Fit = </a:t>
            </a:r>
          </a:p>
          <a:p>
            <a:r>
              <a:rPr lang="en-US" dirty="0" smtClean="0"/>
              <a:t>constructive </a:t>
            </a:r>
          </a:p>
          <a:p>
            <a:r>
              <a:rPr lang="en-US" dirty="0" smtClean="0"/>
              <a:t>interference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40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  <p:bldP spid="8" grpId="0"/>
      <p:bldP spid="9" grpId="0" animBg="1"/>
      <p:bldP spid="10" grpId="0"/>
      <p:bldP spid="15" grpId="0" animBg="1"/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" y="29671"/>
            <a:ext cx="9141604" cy="686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0" y="457200"/>
            <a:ext cx="6589341" cy="520142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chemeClr val="bg1"/>
                </a:solidFill>
              </a:rPr>
              <a:t>Schrodinger’s Equation for atoms</a:t>
            </a:r>
          </a:p>
          <a:p>
            <a:endParaRPr lang="en-US" sz="2400" u="sng" dirty="0" smtClean="0">
              <a:solidFill>
                <a:schemeClr val="bg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Electron (probability) standing waves 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Discrete energy changes -&gt; discrete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     photon wavelengths emitted/absorbed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Characteristic colors of materials</a:t>
            </a:r>
          </a:p>
          <a:p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   (analogy to sounds of musical notes)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Lowest (fundamental,  n=1 ) </a:t>
            </a:r>
          </a:p>
          <a:p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    standing wave -&gt; atomic stability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65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4049</TotalTime>
  <Words>242</Words>
  <Application>Microsoft Office PowerPoint</Application>
  <PresentationFormat>On-screen Show (4:3)</PresentationFormat>
  <Paragraphs>84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Constantia</vt:lpstr>
      <vt:lpstr>Wingdings 2</vt:lpstr>
      <vt:lpstr>Office Theme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Simon</dc:creator>
  <cp:lastModifiedBy>Dalley, Simon</cp:lastModifiedBy>
  <cp:revision>163</cp:revision>
  <dcterms:created xsi:type="dcterms:W3CDTF">2011-12-23T21:30:24Z</dcterms:created>
  <dcterms:modified xsi:type="dcterms:W3CDTF">2014-07-10T20:57:32Z</dcterms:modified>
</cp:coreProperties>
</file>