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437" r:id="rId4"/>
    <p:sldId id="435" r:id="rId5"/>
    <p:sldId id="436" r:id="rId6"/>
    <p:sldId id="424" r:id="rId7"/>
    <p:sldId id="425" r:id="rId8"/>
    <p:sldId id="426" r:id="rId9"/>
    <p:sldId id="42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5" autoAdjust="0"/>
    <p:restoredTop sz="94660"/>
  </p:normalViewPr>
  <p:slideViewPr>
    <p:cSldViewPr>
      <p:cViewPr varScale="1">
        <p:scale>
          <a:sx n="74" d="100"/>
          <a:sy n="74" d="100"/>
        </p:scale>
        <p:origin x="11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gS1dpowPlE8&amp;list=PLED25F943F8D6081C&amp;index=6&amp;feature=plc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youtube.com/watch?v=1q0hzSnKQo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1242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+mj-lt"/>
                <a:ea typeface="+mj-ea"/>
                <a:cs typeface="+mj-cs"/>
              </a:rPr>
              <a:t>ATOMS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+mj-lt"/>
                <a:ea typeface="+mj-ea"/>
                <a:cs typeface="+mj-cs"/>
              </a:rPr>
              <a:t>The Nucleus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76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Radioactivity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Artificial nuclear reactions 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Fission &amp; fusion </a:t>
            </a:r>
          </a:p>
          <a:p>
            <a:pPr marL="1657350" lvl="2" indent="-742950">
              <a:spcBef>
                <a:spcPct val="0"/>
              </a:spcBef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28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Radioactivity</a:t>
            </a:r>
            <a:r>
              <a:rPr lang="en-US" sz="2800" dirty="0" smtClean="0"/>
              <a:t> -  quantum tunneling from atomic nucleus</a:t>
            </a:r>
            <a:endParaRPr lang="en-US" sz="2800" dirty="0"/>
          </a:p>
        </p:txBody>
      </p:sp>
      <p:pic>
        <p:nvPicPr>
          <p:cNvPr id="5" name="Picture 2" descr="C:\Users\Simon\Desktop\1301\slides\atoms\atom_files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8729" y="1524000"/>
            <a:ext cx="3465271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371600"/>
            <a:ext cx="553183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 types of natural nuclear decay:</a:t>
            </a:r>
          </a:p>
          <a:p>
            <a:endParaRPr lang="en-US" sz="2800" dirty="0" smtClean="0"/>
          </a:p>
          <a:p>
            <a:r>
              <a:rPr lang="el-GR" sz="2800" dirty="0" smtClean="0"/>
              <a:t>α</a:t>
            </a:r>
            <a:r>
              <a:rPr lang="en-US" sz="2800" dirty="0" smtClean="0"/>
              <a:t> -  Nucleus emits a Helium nucleus </a:t>
            </a:r>
          </a:p>
          <a:p>
            <a:r>
              <a:rPr lang="el-GR" sz="2800" dirty="0" smtClean="0"/>
              <a:t>β</a:t>
            </a:r>
            <a:r>
              <a:rPr lang="en-US" sz="2800" dirty="0" smtClean="0"/>
              <a:t> -  Nucleus emits an electron</a:t>
            </a:r>
          </a:p>
          <a:p>
            <a:r>
              <a:rPr lang="el-GR" sz="2800" dirty="0" smtClean="0"/>
              <a:t>γ</a:t>
            </a:r>
            <a:r>
              <a:rPr lang="en-US" sz="2800" dirty="0" smtClean="0"/>
              <a:t>  - Nucleus emits a (gamma) photon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Emission is random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QM predicts probability emission</a:t>
            </a:r>
          </a:p>
          <a:p>
            <a:r>
              <a:rPr lang="en-US" sz="2800" dirty="0" smtClean="0"/>
              <a:t>   will happen (per second)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ducation.jlab.org/glossary/alphadec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730735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1456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l-GR" sz="2800" b="1" dirty="0" smtClean="0"/>
              <a:t>α</a:t>
            </a:r>
            <a:r>
              <a:rPr lang="en-US" sz="2800" b="1" dirty="0" smtClean="0"/>
              <a:t> Decay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4211" y="3886200"/>
            <a:ext cx="81481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Alpha particle quantum tunnels out of large nucleus</a:t>
            </a:r>
          </a:p>
          <a:p>
            <a:endParaRPr lang="en-US" sz="2800" dirty="0" smtClean="0"/>
          </a:p>
          <a:p>
            <a:r>
              <a:rPr lang="en-US" sz="2800" dirty="0" smtClean="0"/>
              <a:t>Random process – wait long enough and it will happen</a:t>
            </a:r>
          </a:p>
          <a:p>
            <a:endParaRPr lang="en-US" sz="2800" dirty="0" smtClean="0"/>
          </a:p>
          <a:p>
            <a:r>
              <a:rPr lang="en-US" sz="2800" dirty="0" smtClean="0"/>
              <a:t>Example of natural nuclear reaction - radioactivity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26092382\Desktop\british-flag-tea-pot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37" y="6096000"/>
            <a:ext cx="87586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Applications of Radioactivity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609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Radiometric Dating: age of rocks, e.g. organic matter (carbon dating).</a:t>
            </a:r>
          </a:p>
          <a:p>
            <a:r>
              <a:rPr lang="en-US" sz="2800" dirty="0" smtClean="0"/>
              <a:t>Nuclear Medicine: non-invasive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imaging of tissue e.g. Gamma knife</a:t>
            </a:r>
          </a:p>
          <a:p>
            <a:r>
              <a:rPr lang="en-US" sz="2800" dirty="0" smtClean="0"/>
              <a:t>Radiation Therapy: ionizing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damages cancer cell DNA </a:t>
            </a:r>
          </a:p>
          <a:p>
            <a:pPr marL="0" indent="0">
              <a:buNone/>
            </a:pPr>
            <a:r>
              <a:rPr lang="en-US" sz="2800" dirty="0" smtClean="0"/>
              <a:t>    e.g. </a:t>
            </a:r>
            <a:r>
              <a:rPr lang="en-US" sz="2800" dirty="0" err="1" smtClean="0"/>
              <a:t>Brachytherapy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 algn="r">
              <a:buNone/>
            </a:pPr>
            <a:endParaRPr lang="en-US" sz="2800" dirty="0" smtClean="0"/>
          </a:p>
          <a:p>
            <a:pPr algn="r"/>
            <a:r>
              <a:rPr lang="en-US" sz="2800" dirty="0" smtClean="0"/>
              <a:t>Murder: poisoning </a:t>
            </a:r>
          </a:p>
          <a:p>
            <a:pPr marL="0" indent="0" algn="r">
              <a:buNone/>
            </a:pPr>
            <a:r>
              <a:rPr lang="en-US" sz="2800" dirty="0" smtClean="0"/>
              <a:t>e.g. Alexander </a:t>
            </a:r>
            <a:r>
              <a:rPr lang="en-US" sz="2800" dirty="0" err="1" smtClean="0"/>
              <a:t>Litvinenko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1028" name="Picture 4" descr="C:\Documents and Settings\26092382\Desktop\Brachythera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99555"/>
            <a:ext cx="2906713" cy="23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26092382\Desktop\brain_met_gamma_knife_20day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660624"/>
            <a:ext cx="4033516" cy="25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26092382\Desktop\COLOMBIA-GammaKnif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1" y="508000"/>
            <a:ext cx="8382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144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Artificial Nuclear reactions</a:t>
            </a:r>
            <a:endParaRPr lang="en-US" sz="2800" b="1" dirty="0"/>
          </a:p>
        </p:txBody>
      </p:sp>
      <p:pic>
        <p:nvPicPr>
          <p:cNvPr id="33794" name="Picture 2" descr="https://encrypted-tbn0.google.com/images?q=tbn:ANd9GcSbCKZErTir7KarrS2Ko761xR3ChncT8tvyvcVIj9RmoLtIXQKZ31FhCJ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2590800" cy="34328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9000" y="533400"/>
            <a:ext cx="49169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Cockcroft &amp; Walton (1930s)</a:t>
            </a:r>
          </a:p>
          <a:p>
            <a:endParaRPr lang="en-US" sz="2800" dirty="0" smtClean="0"/>
          </a:p>
          <a:p>
            <a:r>
              <a:rPr lang="en-US" sz="2800" dirty="0" smtClean="0"/>
              <a:t>First to `split the atom’ (nucleus)</a:t>
            </a:r>
          </a:p>
          <a:p>
            <a:endParaRPr lang="en-US" sz="2800" dirty="0" smtClean="0"/>
          </a:p>
          <a:p>
            <a:r>
              <a:rPr lang="en-US" sz="2800" dirty="0" smtClean="0"/>
              <a:t>Early particle accelerator </a:t>
            </a:r>
            <a:endParaRPr lang="en-US" sz="2800" dirty="0"/>
          </a:p>
        </p:txBody>
      </p:sp>
      <p:pic>
        <p:nvPicPr>
          <p:cNvPr id="33796" name="Picture 4" descr="http://3.bp.blogspot.com/-lZQMGqX9P0w/TwZHwS61IPI/AAAAAAAAAFg/HSslBe5--wM/s1600/lithium_fi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971800"/>
            <a:ext cx="5610225" cy="2655274"/>
          </a:xfrm>
          <a:prstGeom prst="rect">
            <a:avLst/>
          </a:prstGeom>
          <a:noFill/>
        </p:spPr>
      </p:pic>
      <p:pic>
        <p:nvPicPr>
          <p:cNvPr id="9" name="Picture 5" descr="C:\Users\Simon\Desktop\imagesCAFF12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8200"/>
            <a:ext cx="762000" cy="762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410200"/>
            <a:ext cx="7696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   = proton (also denoted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H, nucleus of Hydrogen)</a:t>
            </a:r>
          </a:p>
          <a:p>
            <a:r>
              <a:rPr lang="en-US" sz="2400" baseline="30000" dirty="0" smtClean="0"/>
              <a:t>7</a:t>
            </a:r>
            <a:r>
              <a:rPr lang="en-US" sz="2400" dirty="0" smtClean="0"/>
              <a:t>Li = nucleus of Lithium, 7 = # nucleons = protons + neutrons</a:t>
            </a:r>
            <a:endParaRPr lang="en-US" sz="2400" baseline="30000" dirty="0" smtClean="0"/>
          </a:p>
          <a:p>
            <a:r>
              <a:rPr lang="en-US" sz="2400" dirty="0" smtClean="0"/>
              <a:t>E   = Energy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248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Mass - Energy</a:t>
            </a:r>
            <a:endParaRPr lang="en-US" sz="2800" b="1" dirty="0"/>
          </a:p>
        </p:txBody>
      </p:sp>
      <p:pic>
        <p:nvPicPr>
          <p:cNvPr id="34818" name="Picture 2" descr="https://www.llnl.gov/str/September05/gifs/AufderheideBo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950" y="2000915"/>
            <a:ext cx="6026050" cy="4419600"/>
          </a:xfrm>
          <a:prstGeom prst="rect">
            <a:avLst/>
          </a:prstGeom>
          <a:noFill/>
        </p:spPr>
      </p:pic>
      <p:pic>
        <p:nvPicPr>
          <p:cNvPr id="34820" name="Picture 4" descr="http://nzip.org.nz/es/applets13/nuclearreactions_files/Image-nuc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1"/>
            <a:ext cx="2889350" cy="2545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33800" y="762000"/>
            <a:ext cx="49954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Mass of a nucleus less than total </a:t>
            </a:r>
          </a:p>
          <a:p>
            <a:r>
              <a:rPr lang="en-US" sz="2800" dirty="0" smtClean="0"/>
              <a:t>mass of its nucleon constituents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810000"/>
            <a:ext cx="280076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Via E=mc</a:t>
            </a:r>
            <a:r>
              <a:rPr lang="en-US" sz="2800" baseline="30000" dirty="0" smtClean="0"/>
              <a:t>2</a:t>
            </a:r>
          </a:p>
          <a:p>
            <a:r>
              <a:rPr lang="en-US" sz="2800" dirty="0" smtClean="0"/>
              <a:t>Mass difference </a:t>
            </a:r>
          </a:p>
          <a:p>
            <a:r>
              <a:rPr lang="en-US" sz="2800" dirty="0" smtClean="0"/>
              <a:t>is </a:t>
            </a:r>
            <a:r>
              <a:rPr lang="en-US" sz="2800" b="1" i="1" dirty="0" smtClean="0"/>
              <a:t>binding energy </a:t>
            </a:r>
          </a:p>
          <a:p>
            <a:r>
              <a:rPr lang="en-US" sz="2800" dirty="0" smtClean="0"/>
              <a:t>to hold nucleons </a:t>
            </a:r>
          </a:p>
          <a:p>
            <a:r>
              <a:rPr lang="en-US" sz="2800" dirty="0" smtClean="0"/>
              <a:t>inside nucleus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58040" y="6334780"/>
            <a:ext cx="7485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Middle-sized nuclei are most stable (e.g. Iron </a:t>
            </a:r>
            <a:r>
              <a:rPr lang="en-US" sz="2800" baseline="30000" dirty="0" smtClean="0"/>
              <a:t>56</a:t>
            </a:r>
            <a:r>
              <a:rPr lang="en-US" sz="2800" dirty="0" smtClean="0"/>
              <a:t>Fe)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70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Larger nuclei can release energy and become more stable by: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20608" y="914400"/>
            <a:ext cx="3023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Baker test equals </a:t>
            </a:r>
          </a:p>
          <a:p>
            <a:pPr algn="ctr"/>
            <a:r>
              <a:rPr lang="en-US" sz="2800" dirty="0" smtClean="0"/>
              <a:t>14,000 </a:t>
            </a:r>
            <a:r>
              <a:rPr lang="en-US" sz="2800" dirty="0" err="1" smtClean="0"/>
              <a:t>tonnes</a:t>
            </a:r>
            <a:r>
              <a:rPr lang="en-US" sz="2800" dirty="0" smtClean="0"/>
              <a:t> TNT </a:t>
            </a:r>
            <a:endParaRPr lang="en-US" sz="2800" dirty="0"/>
          </a:p>
        </p:txBody>
      </p:sp>
      <p:pic>
        <p:nvPicPr>
          <p:cNvPr id="35846" name="Picture 6" descr="http://upload.wikimedia.org/wikipedia/commons/8/86/Operation_Crossroads_Baker_(wid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5715000" cy="298433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914400"/>
            <a:ext cx="6021200" cy="221599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FISSION</a:t>
            </a:r>
            <a:endParaRPr lang="en-US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810000"/>
            <a:ext cx="877195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chain reaction is needed for large energy release: </a:t>
            </a:r>
          </a:p>
          <a:p>
            <a:endParaRPr lang="en-US" sz="1100" dirty="0" smtClean="0"/>
          </a:p>
          <a:p>
            <a:r>
              <a:rPr lang="en-US" sz="2800" dirty="0" smtClean="0"/>
              <a:t>             U    +    n            --&gt;         </a:t>
            </a:r>
            <a:r>
              <a:rPr lang="en-US" sz="2800" dirty="0" err="1" smtClean="0"/>
              <a:t>Rb</a:t>
            </a:r>
            <a:r>
              <a:rPr lang="en-US" sz="2800" dirty="0" smtClean="0"/>
              <a:t>    +   Cs    +    2n</a:t>
            </a:r>
          </a:p>
          <a:p>
            <a:r>
              <a:rPr lang="en-US" sz="2800" dirty="0" smtClean="0"/>
              <a:t>     </a:t>
            </a:r>
            <a:r>
              <a:rPr lang="en-US" sz="2800" i="1" dirty="0" smtClean="0"/>
              <a:t>Uranium   neutron        Rubidium   Cesium   two neutrons</a:t>
            </a:r>
            <a:endParaRPr lang="en-US" sz="2800" i="1" dirty="0"/>
          </a:p>
        </p:txBody>
      </p:sp>
      <p:pic>
        <p:nvPicPr>
          <p:cNvPr id="10" name="Picture 4" descr="https://encrypted-tbn3.google.com/images?q=tbn:ANd9GcSdTYKvSd78eecyWa-3mGzaOyVxm24mELI-e_EP5q1ugZWUkMn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762000"/>
            <a:ext cx="4724400" cy="286079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5562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2 -&gt; 4 -&gt; 8 -&gt; 16 - &gt; 32 -&gt; 64 -&gt; 128 -&gt; 256 -&gt; 512 -&gt; 1024 -&gt; . .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64886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Nuclear power stations `moderate’ chain reaction by absorbing some neutrons </a:t>
            </a:r>
            <a:endParaRPr lang="en-US" dirty="0"/>
          </a:p>
        </p:txBody>
      </p:sp>
      <p:pic>
        <p:nvPicPr>
          <p:cNvPr id="13" name="Picture 3" descr="C:\Users\Simon\Desktop\imagesCAFF12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172201"/>
            <a:ext cx="685800" cy="68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imon\Desktop\imagesCA5OXRJ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867400"/>
            <a:ext cx="990600" cy="990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Smaller nuclei can release energy and become more stable by:</a:t>
            </a:r>
            <a:endParaRPr lang="en-US" sz="2400" dirty="0"/>
          </a:p>
        </p:txBody>
      </p:sp>
      <p:pic>
        <p:nvPicPr>
          <p:cNvPr id="11" name="Picture 2" descr="https://encrypted-tbn3.google.com/images?q=tbn:ANd9GcRWPbs40WLIGCxyWuIDwr7NdsB_YNsm4KL-1_XOgsqp92nf2MGzQA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685800"/>
            <a:ext cx="5534719" cy="340598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553200" cy="2215991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FUSION</a:t>
            </a:r>
            <a:endParaRPr lang="en-US" sz="13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07399" y="1905000"/>
            <a:ext cx="30366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Sun loses 4 million </a:t>
            </a:r>
          </a:p>
          <a:p>
            <a:pPr algn="ctr"/>
            <a:r>
              <a:rPr lang="en-US" sz="2400" dirty="0" err="1" smtClean="0"/>
              <a:t>tonnes</a:t>
            </a:r>
            <a:r>
              <a:rPr lang="en-US" sz="2400" dirty="0" smtClean="0"/>
              <a:t> of mass per sec</a:t>
            </a:r>
            <a:endParaRPr lang="en-US" sz="2400" dirty="0"/>
          </a:p>
        </p:txBody>
      </p:sp>
      <p:pic>
        <p:nvPicPr>
          <p:cNvPr id="1026" name="Picture 2" descr="C:\Users\desktop\Desktop\fus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141015"/>
            <a:ext cx="4084830" cy="271698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638800" y="5486400"/>
            <a:ext cx="333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Thermonuclear Weapons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953000"/>
            <a:ext cx="1340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Isotopes </a:t>
            </a:r>
          </a:p>
          <a:p>
            <a:r>
              <a:rPr lang="en-US" dirty="0" smtClean="0"/>
              <a:t>of Hydrogen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335</Words>
  <Application>Microsoft Office PowerPoint</Application>
  <PresentationFormat>On-screen Show (4:3)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Constantia</vt:lpstr>
      <vt:lpstr>Wingdings 2</vt:lpstr>
      <vt:lpstr>Office Theme</vt:lpstr>
      <vt:lpstr>Flow</vt:lpstr>
      <vt:lpstr>PowerPoint Presentation</vt:lpstr>
      <vt:lpstr>PowerPoint Presentation</vt:lpstr>
      <vt:lpstr>PowerPoint Presentation</vt:lpstr>
      <vt:lpstr>Applications of Radioactivity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</dc:creator>
  <cp:lastModifiedBy>Dalley, Simon</cp:lastModifiedBy>
  <cp:revision>175</cp:revision>
  <dcterms:created xsi:type="dcterms:W3CDTF">2011-12-23T21:30:24Z</dcterms:created>
  <dcterms:modified xsi:type="dcterms:W3CDTF">2014-07-10T20:57:20Z</dcterms:modified>
</cp:coreProperties>
</file>